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80" r:id="rId2"/>
    <p:sldMasterId id="2147483687" r:id="rId3"/>
  </p:sldMasterIdLst>
  <p:notesMasterIdLst>
    <p:notesMasterId r:id="rId37"/>
  </p:notesMasterIdLst>
  <p:sldIdLst>
    <p:sldId id="275" r:id="rId4"/>
    <p:sldId id="314" r:id="rId5"/>
    <p:sldId id="278" r:id="rId6"/>
    <p:sldId id="299" r:id="rId7"/>
    <p:sldId id="300" r:id="rId8"/>
    <p:sldId id="283" r:id="rId9"/>
    <p:sldId id="285" r:id="rId10"/>
    <p:sldId id="286" r:id="rId11"/>
    <p:sldId id="301" r:id="rId12"/>
    <p:sldId id="288" r:id="rId13"/>
    <p:sldId id="289" r:id="rId14"/>
    <p:sldId id="298" r:id="rId15"/>
    <p:sldId id="292" r:id="rId16"/>
    <p:sldId id="312" r:id="rId17"/>
    <p:sldId id="296" r:id="rId18"/>
    <p:sldId id="313" r:id="rId19"/>
    <p:sldId id="297" r:id="rId20"/>
    <p:sldId id="315" r:id="rId21"/>
    <p:sldId id="302" r:id="rId22"/>
    <p:sldId id="303" r:id="rId23"/>
    <p:sldId id="306" r:id="rId24"/>
    <p:sldId id="308" r:id="rId25"/>
    <p:sldId id="304" r:id="rId26"/>
    <p:sldId id="305" r:id="rId27"/>
    <p:sldId id="307" r:id="rId28"/>
    <p:sldId id="294" r:id="rId29"/>
    <p:sldId id="316" r:id="rId30"/>
    <p:sldId id="269" r:id="rId31"/>
    <p:sldId id="270" r:id="rId32"/>
    <p:sldId id="309" r:id="rId33"/>
    <p:sldId id="310" r:id="rId34"/>
    <p:sldId id="311" r:id="rId35"/>
    <p:sldId id="295" r:id="rId36"/>
  </p:sldIdLst>
  <p:sldSz cx="12192000" cy="6858000"/>
  <p:notesSz cx="6858000" cy="9144000"/>
  <p:embeddedFontLst>
    <p:embeddedFont>
      <p:font typeface="LINE Seed JP" panose="020B0600070205080204" charset="-128"/>
      <p:regular r:id="rId38"/>
      <p:bold r:id="rId39"/>
    </p:embeddedFont>
    <p:embeddedFont>
      <p:font typeface="LINE Seed JP_OTF Bold" panose="020B0600070205080204" charset="-128"/>
      <p:bold r:id="rId40"/>
    </p:embeddedFont>
    <p:embeddedFont>
      <p:font typeface="LINE Seed JP_OTF Regular" panose="020B0600070205080204" charset="-128"/>
      <p:regular r:id="rId41"/>
    </p:embeddedFont>
    <p:embeddedFont>
      <p:font typeface="メイリオ" panose="020B0604030504040204" pitchFamily="50" charset="-128"/>
      <p:regular r:id="rId42"/>
      <p:bold r:id="rId43"/>
      <p:italic r:id="rId44"/>
      <p:boldItalic r:id="rId45"/>
    </p:embeddedFont>
    <p:embeddedFont>
      <p:font typeface="メイリオ" panose="020B0604030504040204" pitchFamily="50" charset="-128"/>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4" roundtripDataSignature="AMtx7mgoJ7kZs46/ni83ybov4k5eaYLCr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9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19" autoAdjust="0"/>
    <p:restoredTop sz="96830" autoAdjust="0"/>
  </p:normalViewPr>
  <p:slideViewPr>
    <p:cSldViewPr snapToGrid="0" showGuides="1">
      <p:cViewPr varScale="1">
        <p:scale>
          <a:sx n="110" d="100"/>
          <a:sy n="110" d="100"/>
        </p:scale>
        <p:origin x="1068" y="114"/>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2.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6.fntdata"/><Relationship Id="rId56"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1.fntdata"/><Relationship Id="rId20" Type="http://schemas.openxmlformats.org/officeDocument/2006/relationships/slide" Target="slides/slide17.xml"/><Relationship Id="rId41" Type="http://schemas.openxmlformats.org/officeDocument/2006/relationships/font" Target="fonts/font4.fntdata"/><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ja-JP" altLang="en-US"/>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4" name="Google Shape;24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43049B3C-30AE-6431-1987-582AC928C803}"/>
            </a:ext>
          </a:extLst>
        </p:cNvPr>
        <p:cNvGrpSpPr/>
        <p:nvPr/>
      </p:nvGrpSpPr>
      <p:grpSpPr>
        <a:xfrm>
          <a:off x="0" y="0"/>
          <a:ext cx="0" cy="0"/>
          <a:chOff x="0" y="0"/>
          <a:chExt cx="0" cy="0"/>
        </a:xfrm>
      </p:grpSpPr>
      <p:sp>
        <p:nvSpPr>
          <p:cNvPr id="265" name="Google Shape;265;p23:notes">
            <a:extLst>
              <a:ext uri="{FF2B5EF4-FFF2-40B4-BE49-F238E27FC236}">
                <a16:creationId xmlns:a16="http://schemas.microsoft.com/office/drawing/2014/main" id="{368BD863-EF06-B6E2-FF8C-67FD5DEF65B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6" name="Google Shape;266;p23:notes">
            <a:extLst>
              <a:ext uri="{FF2B5EF4-FFF2-40B4-BE49-F238E27FC236}">
                <a16:creationId xmlns:a16="http://schemas.microsoft.com/office/drawing/2014/main" id="{E2713608-8A79-7D62-F7D2-05CCB166A6D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49583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BCF4EFC7-9057-A401-0883-65C9EF760B3D}"/>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EBD5C4C3-5C64-9AE2-99C3-9CE30323507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dirty="0"/>
          </a:p>
        </p:txBody>
      </p:sp>
      <p:sp>
        <p:nvSpPr>
          <p:cNvPr id="271" name="Google Shape;271;p24:notes">
            <a:extLst>
              <a:ext uri="{FF2B5EF4-FFF2-40B4-BE49-F238E27FC236}">
                <a16:creationId xmlns:a16="http://schemas.microsoft.com/office/drawing/2014/main" id="{782DC023-5FF5-6F3A-DBBC-8263D2A1134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349998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D029B616-8EDE-9F2E-63A1-66A523E610D7}"/>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257661A8-390B-CB41-25E9-B07829947B3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0A619B2C-61C8-3389-27C7-8D01B183009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744435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096CCE45-2423-325D-EACE-DD73F740C0BC}"/>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0C490A7F-ECA3-03A8-F83D-21157A5CFE4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3426DEB9-2FD7-A187-8CA7-072847808B0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661287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C72ADB41-CC62-0052-94E8-D718FB9C044C}"/>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DB56DD4A-A9F3-FF74-6C52-3A40DD296C5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3DB805E4-452E-D859-829E-F501C671149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725244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0BB281EE-6A06-467C-071E-339290875D89}"/>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B9EE82F3-E767-C5AD-5BA0-97A7ECFB4572}"/>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58FC636C-4B42-D139-1B4F-5F406C012C6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3444725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C625D2D6-1823-7330-ACDE-4F21C3799A5D}"/>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3847FBAD-832F-4477-3B19-304F0817C39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8120595A-B7B4-E79B-D2CA-C5C489971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488945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A2A940D2-40A1-594B-12CB-0907EBD85E84}"/>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EB3297C3-19E5-2009-61E1-4E7758B3596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D0C151AA-05A1-681E-C168-90BD9D0E82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1333192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42F33987-3D47-2BA4-F78B-C0AA5867B2A0}"/>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44126487-F22E-7609-1C25-536AFC42C21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0ECE73F2-9B8C-BAA0-E52D-966D080C663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3359354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71D67FA0-E1C9-F4C3-1820-1EF08E5C4469}"/>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AFA0FA90-2B59-4455-8964-543E4F08D12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7BCFD420-5E8A-E7C6-F52E-EB97F391098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983944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0" name="Google Shape;37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E99B5E56-CB8A-A8B0-031B-CE0D6CE02730}"/>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C8475014-DF33-BF39-F3F3-1667C23477E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0C8F8039-5B09-A013-F126-AD8CE5FE5F6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3056554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0693950A-96CB-0DEF-B4D3-83E7ACEBE03B}"/>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44C92179-E330-E212-FDA2-48348C1A65E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0922D99C-30FA-9122-DA4A-B70F9F31BF4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862340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C8CF5015-201A-C41D-CC2D-7971BD3F4251}"/>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935D2796-5C4B-3DAB-9E48-B0AD0F4CE0D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CA30A891-875B-28F3-F87E-DB622DDD858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726723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F560EAF2-90CB-EF83-BC1B-6D500F3B04DF}"/>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B130950B-0A2B-1685-D7A1-F620E1160C2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9541912D-E20D-E31C-A643-B67263DAA43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50486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21B28D5F-B755-092A-F604-640F1A13189B}"/>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9646126C-F356-4D7E-B04A-8EE96F49C11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A8BB22F6-8085-A80C-17DD-A43AA0CE9C5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4109767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9105C145-B62C-802A-217A-ADA01189D782}"/>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34B21D05-967B-E12C-0AD2-A74A2900B3B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8FC94335-1529-9E8F-7873-163F806AF87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713194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a:extLst>
            <a:ext uri="{FF2B5EF4-FFF2-40B4-BE49-F238E27FC236}">
              <a16:creationId xmlns:a16="http://schemas.microsoft.com/office/drawing/2014/main" id="{6C653CA5-D985-E2C8-BE7E-4771CFDAB9B6}"/>
            </a:ext>
          </a:extLst>
        </p:cNvPr>
        <p:cNvGrpSpPr/>
        <p:nvPr/>
      </p:nvGrpSpPr>
      <p:grpSpPr>
        <a:xfrm>
          <a:off x="0" y="0"/>
          <a:ext cx="0" cy="0"/>
          <a:chOff x="0" y="0"/>
          <a:chExt cx="0" cy="0"/>
        </a:xfrm>
      </p:grpSpPr>
      <p:sp>
        <p:nvSpPr>
          <p:cNvPr id="553" name="Google Shape;553;p9:notes">
            <a:extLst>
              <a:ext uri="{FF2B5EF4-FFF2-40B4-BE49-F238E27FC236}">
                <a16:creationId xmlns:a16="http://schemas.microsoft.com/office/drawing/2014/main" id="{287AE3E7-1D2C-8CBC-4804-FE5618D45DC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ja-JP" altLang="en-US"/>
          </a:p>
        </p:txBody>
      </p:sp>
      <p:sp>
        <p:nvSpPr>
          <p:cNvPr id="554" name="Google Shape;554;p9:notes">
            <a:extLst>
              <a:ext uri="{FF2B5EF4-FFF2-40B4-BE49-F238E27FC236}">
                <a16:creationId xmlns:a16="http://schemas.microsoft.com/office/drawing/2014/main" id="{663FCFFE-CA5B-8381-7A13-7C11DB72A42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5" name="Google Shape;555;p9:notes">
            <a:extLst>
              <a:ext uri="{FF2B5EF4-FFF2-40B4-BE49-F238E27FC236}">
                <a16:creationId xmlns:a16="http://schemas.microsoft.com/office/drawing/2014/main" id="{8329814F-1A51-8EDE-C17F-E2DF861B998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Arial"/>
                <a:ea typeface="Arial"/>
                <a:cs typeface="Arial"/>
                <a:sym typeface="Arial"/>
              </a:rPr>
              <a:t>26</a:t>
            </a:fld>
            <a:endParaRPr sz="12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420452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3FCBB92F-6BB5-E503-9C36-AFDA87294562}"/>
            </a:ext>
          </a:extLst>
        </p:cNvPr>
        <p:cNvGrpSpPr/>
        <p:nvPr/>
      </p:nvGrpSpPr>
      <p:grpSpPr>
        <a:xfrm>
          <a:off x="0" y="0"/>
          <a:ext cx="0" cy="0"/>
          <a:chOff x="0" y="0"/>
          <a:chExt cx="0" cy="0"/>
        </a:xfrm>
      </p:grpSpPr>
      <p:sp>
        <p:nvSpPr>
          <p:cNvPr id="265" name="Google Shape;265;p23:notes">
            <a:extLst>
              <a:ext uri="{FF2B5EF4-FFF2-40B4-BE49-F238E27FC236}">
                <a16:creationId xmlns:a16="http://schemas.microsoft.com/office/drawing/2014/main" id="{6381F221-6B72-8C1B-6700-ACAB4D5EF9C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6" name="Google Shape;266;p23:notes">
            <a:extLst>
              <a:ext uri="{FF2B5EF4-FFF2-40B4-BE49-F238E27FC236}">
                <a16:creationId xmlns:a16="http://schemas.microsoft.com/office/drawing/2014/main" id="{A3D5509E-A1F1-B567-1318-565E77CF795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4753087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4" name="Google Shape;65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2" name="Google Shape;66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6" name="Google Shape;26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a:extLst>
            <a:ext uri="{FF2B5EF4-FFF2-40B4-BE49-F238E27FC236}">
              <a16:creationId xmlns:a16="http://schemas.microsoft.com/office/drawing/2014/main" id="{26A4094C-4B1D-5FB6-7CE2-18E0E09343D1}"/>
            </a:ext>
          </a:extLst>
        </p:cNvPr>
        <p:cNvGrpSpPr/>
        <p:nvPr/>
      </p:nvGrpSpPr>
      <p:grpSpPr>
        <a:xfrm>
          <a:off x="0" y="0"/>
          <a:ext cx="0" cy="0"/>
          <a:chOff x="0" y="0"/>
          <a:chExt cx="0" cy="0"/>
        </a:xfrm>
      </p:grpSpPr>
      <p:sp>
        <p:nvSpPr>
          <p:cNvPr id="661" name="Google Shape;661;p15:notes">
            <a:extLst>
              <a:ext uri="{FF2B5EF4-FFF2-40B4-BE49-F238E27FC236}">
                <a16:creationId xmlns:a16="http://schemas.microsoft.com/office/drawing/2014/main" id="{FBA42177-87B3-BB18-A11E-75B8F6E1274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2" name="Google Shape;662;p15:notes">
            <a:extLst>
              <a:ext uri="{FF2B5EF4-FFF2-40B4-BE49-F238E27FC236}">
                <a16:creationId xmlns:a16="http://schemas.microsoft.com/office/drawing/2014/main" id="{98699C14-A613-284C-DC8B-FE0A10C8A69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806329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a:extLst>
            <a:ext uri="{FF2B5EF4-FFF2-40B4-BE49-F238E27FC236}">
              <a16:creationId xmlns:a16="http://schemas.microsoft.com/office/drawing/2014/main" id="{B7785A65-802F-B3C9-C12B-3416A90D5E0D}"/>
            </a:ext>
          </a:extLst>
        </p:cNvPr>
        <p:cNvGrpSpPr/>
        <p:nvPr/>
      </p:nvGrpSpPr>
      <p:grpSpPr>
        <a:xfrm>
          <a:off x="0" y="0"/>
          <a:ext cx="0" cy="0"/>
          <a:chOff x="0" y="0"/>
          <a:chExt cx="0" cy="0"/>
        </a:xfrm>
      </p:grpSpPr>
      <p:sp>
        <p:nvSpPr>
          <p:cNvPr id="661" name="Google Shape;661;p15:notes">
            <a:extLst>
              <a:ext uri="{FF2B5EF4-FFF2-40B4-BE49-F238E27FC236}">
                <a16:creationId xmlns:a16="http://schemas.microsoft.com/office/drawing/2014/main" id="{04928DA9-9AB8-C823-ED93-00D16067DAC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2" name="Google Shape;662;p15:notes">
            <a:extLst>
              <a:ext uri="{FF2B5EF4-FFF2-40B4-BE49-F238E27FC236}">
                <a16:creationId xmlns:a16="http://schemas.microsoft.com/office/drawing/2014/main" id="{5DF6D1FC-B281-8F5B-54A0-DEBAF2B7552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845734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a:extLst>
            <a:ext uri="{FF2B5EF4-FFF2-40B4-BE49-F238E27FC236}">
              <a16:creationId xmlns:a16="http://schemas.microsoft.com/office/drawing/2014/main" id="{0C71D1AA-B90B-0571-E5BB-66D7EDE1C108}"/>
            </a:ext>
          </a:extLst>
        </p:cNvPr>
        <p:cNvGrpSpPr/>
        <p:nvPr/>
      </p:nvGrpSpPr>
      <p:grpSpPr>
        <a:xfrm>
          <a:off x="0" y="0"/>
          <a:ext cx="0" cy="0"/>
          <a:chOff x="0" y="0"/>
          <a:chExt cx="0" cy="0"/>
        </a:xfrm>
      </p:grpSpPr>
      <p:sp>
        <p:nvSpPr>
          <p:cNvPr id="661" name="Google Shape;661;p15:notes">
            <a:extLst>
              <a:ext uri="{FF2B5EF4-FFF2-40B4-BE49-F238E27FC236}">
                <a16:creationId xmlns:a16="http://schemas.microsoft.com/office/drawing/2014/main" id="{642E9BB1-B935-2356-2DA4-10DD44DEF23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62" name="Google Shape;662;p15:notes">
            <a:extLst>
              <a:ext uri="{FF2B5EF4-FFF2-40B4-BE49-F238E27FC236}">
                <a16:creationId xmlns:a16="http://schemas.microsoft.com/office/drawing/2014/main" id="{FC8F5B05-5D15-3DC7-42C0-5DB4D72F6F4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943568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9" name="Google Shape;28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95523D4F-9BE3-36C7-C264-563E86A0288A}"/>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612AE935-4641-9B5D-7883-4239B3BCDFD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4EB30B8A-1A6C-1A8C-512F-0F8B29F11B3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216852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a:extLst>
            <a:ext uri="{FF2B5EF4-FFF2-40B4-BE49-F238E27FC236}">
              <a16:creationId xmlns:a16="http://schemas.microsoft.com/office/drawing/2014/main" id="{74B1135A-CE9F-45F3-5E1B-46727B17D924}"/>
            </a:ext>
          </a:extLst>
        </p:cNvPr>
        <p:cNvGrpSpPr/>
        <p:nvPr/>
      </p:nvGrpSpPr>
      <p:grpSpPr>
        <a:xfrm>
          <a:off x="0" y="0"/>
          <a:ext cx="0" cy="0"/>
          <a:chOff x="0" y="0"/>
          <a:chExt cx="0" cy="0"/>
        </a:xfrm>
      </p:grpSpPr>
      <p:sp>
        <p:nvSpPr>
          <p:cNvPr id="270" name="Google Shape;270;p24:notes">
            <a:extLst>
              <a:ext uri="{FF2B5EF4-FFF2-40B4-BE49-F238E27FC236}">
                <a16:creationId xmlns:a16="http://schemas.microsoft.com/office/drawing/2014/main" id="{E37FD2A4-D459-8BFA-9F71-B7FAE2CBD73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1" name="Google Shape;271;p24:notes">
            <a:extLst>
              <a:ext uri="{FF2B5EF4-FFF2-40B4-BE49-F238E27FC236}">
                <a16:creationId xmlns:a16="http://schemas.microsoft.com/office/drawing/2014/main" id="{49E12DB0-E3B7-6579-407A-C7E79501823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1047834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83838D06-BD7A-7EE1-ADDD-2A0BBC49F26C}"/>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5975FAE4-A8A4-3108-D3F5-D4441020F398}"/>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9F0216FB-261D-A886-8BBE-5B38C52F35C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729766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8417016F-1EBE-6669-87BA-992F0FF81948}"/>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76602B6B-AC2F-1741-96AC-DF149DC7B8C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2064AC20-AC1F-38A4-D7F0-A4DCFD338A6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3097506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00DA7FCB-9000-8BF9-24BE-E4AB35CCB150}"/>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2F3C65D9-FF72-A0E7-C709-9DA4A46EF02F}"/>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A9E2A191-91A3-B84C-19CD-BF744EB6B5B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266350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a:extLst>
            <a:ext uri="{FF2B5EF4-FFF2-40B4-BE49-F238E27FC236}">
              <a16:creationId xmlns:a16="http://schemas.microsoft.com/office/drawing/2014/main" id="{BD34EED4-C966-5844-C9CB-04F702B7D687}"/>
            </a:ext>
          </a:extLst>
        </p:cNvPr>
        <p:cNvGrpSpPr/>
        <p:nvPr/>
      </p:nvGrpSpPr>
      <p:grpSpPr>
        <a:xfrm>
          <a:off x="0" y="0"/>
          <a:ext cx="0" cy="0"/>
          <a:chOff x="0" y="0"/>
          <a:chExt cx="0" cy="0"/>
        </a:xfrm>
      </p:grpSpPr>
      <p:sp>
        <p:nvSpPr>
          <p:cNvPr id="276" name="Google Shape;276;p25:notes">
            <a:extLst>
              <a:ext uri="{FF2B5EF4-FFF2-40B4-BE49-F238E27FC236}">
                <a16:creationId xmlns:a16="http://schemas.microsoft.com/office/drawing/2014/main" id="{1E60D425-8425-7540-E0D5-8D077E270302}"/>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7" name="Google Shape;277;p25:notes">
            <a:extLst>
              <a:ext uri="{FF2B5EF4-FFF2-40B4-BE49-F238E27FC236}">
                <a16:creationId xmlns:a16="http://schemas.microsoft.com/office/drawing/2014/main" id="{ACEE7A22-5791-74C4-609D-85106631AAE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ja-JP" altLang="en-US"/>
          </a:p>
        </p:txBody>
      </p:sp>
    </p:spTree>
    <p:extLst>
      <p:ext uri="{BB962C8B-B14F-4D97-AF65-F5344CB8AC3E}">
        <p14:creationId xmlns:p14="http://schemas.microsoft.com/office/powerpoint/2010/main" val="10745479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4.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3.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0.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BD_プロダクト資料表紙（PPT）">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0" rIns="0" bIns="0" anchor="t">
            <a:noAutofit/>
          </a:bodyPr>
          <a:lstStyle>
            <a:lvl1pPr marL="0" indent="0" algn="l">
              <a:lnSpc>
                <a:spcPct val="120000"/>
              </a:lnSpc>
              <a:spcBef>
                <a:spcPts val="0"/>
              </a:spcBef>
              <a:buNone/>
              <a:defRPr sz="40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spcBef>
                <a:spcPts val="0"/>
              </a:spcBef>
              <a:buNone/>
              <a:defRPr sz="12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2088506475"/>
      </p:ext>
    </p:extLst>
  </p:cSld>
  <p:clrMapOvr>
    <a:masterClrMapping/>
  </p:clrMapOvr>
  <p:hf sldNum="0" hdr="0" ftr="0" dt="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広告主・代理店限定）（PPT）">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b="0" i="0">
                <a:solidFill>
                  <a:schemeClr val="tx2"/>
                </a:solidFill>
                <a:latin typeface="LINE Seed JP_OTF Regular" panose="02020500000000000000" pitchFamily="18" charset="-128"/>
                <a:ea typeface="LINE Seed JP_OTF Regular"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428976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コピーライト+ページ番号（広告主・代理店限定）（PPT）">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781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最終ページ（広告主・代理店限定）">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9777DD6-410D-C271-3DF7-B3DD57E25BF6}"/>
              </a:ext>
            </a:extLst>
          </p:cNvPr>
          <p:cNvPicPr>
            <a:picLocks noChangeAspect="1"/>
          </p:cNvPicPr>
          <p:nvPr/>
        </p:nvPicPr>
        <p:blipFill>
          <a:blip r:embed="rId2"/>
          <a:stretch>
            <a:fillRect/>
          </a:stretch>
        </p:blipFill>
        <p:spPr>
          <a:xfrm>
            <a:off x="0" y="0"/>
            <a:ext cx="12192000" cy="6858000"/>
          </a:xfrm>
          <a:prstGeom prst="rect">
            <a:avLst/>
          </a:prstGeom>
        </p:spPr>
      </p:pic>
      <p:pic>
        <p:nvPicPr>
          <p:cNvPr id="6" name="グラフィックス 2">
            <a:extLst>
              <a:ext uri="{FF2B5EF4-FFF2-40B4-BE49-F238E27FC236}">
                <a16:creationId xmlns:a16="http://schemas.microsoft.com/office/drawing/2014/main" id="{16FBAAB7-0913-9578-1479-7573A7E037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角丸四角形 5">
            <a:extLst>
              <a:ext uri="{FF2B5EF4-FFF2-40B4-BE49-F238E27FC236}">
                <a16:creationId xmlns:a16="http://schemas.microsoft.com/office/drawing/2014/main" id="{9ABEA12F-D04E-4D20-DC53-3E778811A9E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extLst>
      <p:ext uri="{BB962C8B-B14F-4D97-AF65-F5344CB8AC3E}">
        <p14:creationId xmlns:p14="http://schemas.microsoft.com/office/powerpoint/2010/main" val="4251526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D_プロダクト資料表紙（社外秘）（PPT）">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0" rIns="0" bIns="0" anchor="t">
            <a:noAutofit/>
          </a:bodyPr>
          <a:lstStyle>
            <a:lvl1pPr marL="0" indent="0" algn="l">
              <a:lnSpc>
                <a:spcPct val="120000"/>
              </a:lnSpc>
              <a:spcBef>
                <a:spcPts val="0"/>
              </a:spcBef>
              <a:buNone/>
              <a:defRPr sz="40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spcBef>
                <a:spcPts val="0"/>
              </a:spcBef>
              <a:buNone/>
              <a:defRPr sz="1200" b="0"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0"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3089582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D_プロダクト資料中表紙（社外秘）（PPT）">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LINE Seed JP_OTF Regular" panose="02020500000000000000" pitchFamily="18" charset="-128"/>
              <a:ea typeface="LINE Seed JP_OTF Regular" panose="02020500000000000000" pitchFamily="18" charset="-128"/>
            </a:endParaRPr>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b="0" i="0" smtClean="0">
                <a:solidFill>
                  <a:schemeClr val="bg1"/>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solidFill>
              <a:latin typeface="LINE Seed JP_OTF Regular" panose="02020500000000000000" pitchFamily="18" charset="-128"/>
              <a:ea typeface="LINE Seed JP_OTF Regular" panose="02020500000000000000" pitchFamily="18"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0665F776-2F84-622C-CE04-7AA7F8494BE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4113452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社外秘）（PPT）">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2058629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社外秘）（PPT）">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b="0" i="0">
                <a:solidFill>
                  <a:schemeClr val="tx2"/>
                </a:solidFill>
                <a:latin typeface="LINE Seed JP_OTF Regular" panose="02020500000000000000" pitchFamily="18" charset="-128"/>
                <a:ea typeface="LINE Seed JP_OTF Regular"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1679136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社外秘）（PPT）">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3346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社外秘）（PPT）">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A802EAD7-9F92-B352-C381-9199AE8B9C81}"/>
              </a:ext>
            </a:extLst>
          </p:cNvPr>
          <p:cNvPicPr>
            <a:picLocks noChangeAspect="1"/>
          </p:cNvPicPr>
          <p:nvPr/>
        </p:nvPicPr>
        <p:blipFill>
          <a:blip r:embed="rId2"/>
          <a:stretch>
            <a:fillRect/>
          </a:stretch>
        </p:blipFill>
        <p:spPr>
          <a:xfrm>
            <a:off x="0" y="0"/>
            <a:ext cx="12192000" cy="6858000"/>
          </a:xfrm>
          <a:prstGeom prst="rect">
            <a:avLst/>
          </a:prstGeom>
        </p:spPr>
      </p:pic>
      <p:pic>
        <p:nvPicPr>
          <p:cNvPr id="9" name="グラフィックス 2">
            <a:extLst>
              <a:ext uri="{FF2B5EF4-FFF2-40B4-BE49-F238E27FC236}">
                <a16:creationId xmlns:a16="http://schemas.microsoft.com/office/drawing/2014/main" id="{4705991F-2729-76AB-3C8F-A598185D22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角丸四角形 5">
            <a:extLst>
              <a:ext uri="{FF2B5EF4-FFF2-40B4-BE49-F238E27FC236}">
                <a16:creationId xmlns:a16="http://schemas.microsoft.com/office/drawing/2014/main" id="{52827280-E989-426E-229B-C1F57A6176DA}"/>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extLst>
      <p:ext uri="{BB962C8B-B14F-4D97-AF65-F5344CB8AC3E}">
        <p14:creationId xmlns:p14="http://schemas.microsoft.com/office/powerpoint/2010/main" val="15998976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社外秘）">
  <p:cSld name="タイトル+説明文＋コピーライト+ページ番号（社外秘）">
    <p:spTree>
      <p:nvGrpSpPr>
        <p:cNvPr id="1" name="Shape 200"/>
        <p:cNvGrpSpPr/>
        <p:nvPr/>
      </p:nvGrpSpPr>
      <p:grpSpPr>
        <a:xfrm>
          <a:off x="0" y="0"/>
          <a:ext cx="0" cy="0"/>
          <a:chOff x="0" y="0"/>
          <a:chExt cx="0" cy="0"/>
        </a:xfrm>
      </p:grpSpPr>
      <p:sp>
        <p:nvSpPr>
          <p:cNvPr id="203" name="Google Shape;203;p31"/>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LINE Seed JP" panose="020B0600070205080204" charset="-128"/>
                <a:ea typeface="LINE Seed JP" panose="020B0600070205080204" charset="-128"/>
                <a:cs typeface="LINE Seed JP" panose="020B0600070205080204" charset="-128"/>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04" name="Google Shape;204;p31"/>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LINE Seed JP" panose="020B0600070205080204" charset="-128"/>
                <a:ea typeface="LINE Seed JP" panose="020B0600070205080204" charset="-128"/>
                <a:cs typeface="LINE Seed JP" panose="020B0600070205080204" charset="-128"/>
                <a:sym typeface="Meiry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extLst>
      <p:ext uri="{BB962C8B-B14F-4D97-AF65-F5344CB8AC3E}">
        <p14:creationId xmlns:p14="http://schemas.microsoft.com/office/powerpoint/2010/main" val="136230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BD_プロダクト資料中表紙（PPT）">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LINE Seed JP_OTF Regular" panose="02020500000000000000" pitchFamily="18" charset="-128"/>
              <a:ea typeface="LINE Seed JP_OTF Regular" panose="02020500000000000000" pitchFamily="18" charset="-128"/>
            </a:endParaRPr>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b="0" i="0" smtClean="0">
                <a:solidFill>
                  <a:schemeClr val="bg1"/>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solidFill>
              <a:latin typeface="LINE Seed JP_OTF Regular" panose="02020500000000000000" pitchFamily="18" charset="-128"/>
              <a:ea typeface="LINE Seed JP_OTF Regular" panose="02020500000000000000" pitchFamily="18"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2E3E3AAD-BC2B-F150-0159-09FC5E96267D}"/>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102325728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タイトル+コピーライト+ページ番号（広告主・代理店限定）">
  <p:cSld name="タイトル+コピーライト+ページ番号（広告主・代理店限定）">
    <p:spTree>
      <p:nvGrpSpPr>
        <p:cNvPr id="1" name="Shape 214"/>
        <p:cNvGrpSpPr/>
        <p:nvPr/>
      </p:nvGrpSpPr>
      <p:grpSpPr>
        <a:xfrm>
          <a:off x="0" y="0"/>
          <a:ext cx="0" cy="0"/>
          <a:chOff x="0" y="0"/>
          <a:chExt cx="0" cy="0"/>
        </a:xfrm>
      </p:grpSpPr>
      <p:sp>
        <p:nvSpPr>
          <p:cNvPr id="216" name="Google Shape;216;p34"/>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3E"/>
              </a:buClr>
              <a:buSzPts val="2800"/>
              <a:buFont typeface="Meiryo"/>
              <a:buNone/>
              <a:defRPr sz="2800" b="1" i="0" u="none" strike="noStrike" cap="none">
                <a:solidFill>
                  <a:srgbClr val="00003E"/>
                </a:solidFill>
                <a:latin typeface="LINE Seed JP" panose="020B0600070205080204" charset="-128"/>
                <a:ea typeface="LINE Seed JP" panose="020B0600070205080204" charset="-128"/>
                <a:cs typeface="LINE Seed JP" panose="020B0600070205080204" charset="-128"/>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pic>
        <p:nvPicPr>
          <p:cNvPr id="2" name="グラフィックス 2">
            <a:extLst>
              <a:ext uri="{FF2B5EF4-FFF2-40B4-BE49-F238E27FC236}">
                <a16:creationId xmlns:a16="http://schemas.microsoft.com/office/drawing/2014/main" id="{19978BA1-C627-F348-A953-AB105B5805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50707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タイトル+コピーライト+ページ番号（PPT）">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29450438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PPT）">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dirty="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3890295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PPT）">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b="0" i="0">
                <a:solidFill>
                  <a:schemeClr val="tx2"/>
                </a:solidFill>
                <a:latin typeface="LINE Seed JP_OTF Regular" panose="02020500000000000000" pitchFamily="18" charset="-128"/>
                <a:ea typeface="LINE Seed JP_OTF Regular"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400978398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コピーライト+ページ番号（PPT）">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15735"/>
      </p:ext>
    </p:extLst>
  </p:cSld>
  <p:clrMapOvr>
    <a:masterClrMapping/>
  </p:clrMapOvr>
  <p:hf sldNum="0" hdr="0" ftr="0" dt="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最終ページ（PPT）">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6EC109D-6ADC-AD28-FB3C-10C788FF6852}"/>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70126F1-989A-C4D9-AD60-636D822660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角丸四角形 5">
            <a:extLst>
              <a:ext uri="{FF2B5EF4-FFF2-40B4-BE49-F238E27FC236}">
                <a16:creationId xmlns:a16="http://schemas.microsoft.com/office/drawing/2014/main" id="{E9823CD0-8E42-AA2C-3462-2FA990094AEF}"/>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extLst>
      <p:ext uri="{BB962C8B-B14F-4D97-AF65-F5344CB8AC3E}">
        <p14:creationId xmlns:p14="http://schemas.microsoft.com/office/powerpoint/2010/main" val="286786033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BD_プロダクト資料表紙（広告主・代理店限定）（PPT）">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b="0" i="0">
              <a:latin typeface="Arial" panose="020B0604020202020204" pitchFamily="34" charset="0"/>
              <a:ea typeface="LINE Seed JP_OTF Regular" panose="02020500000000000000" pitchFamily="18" charset="-128"/>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0" rIns="0" bIns="0" anchor="t">
            <a:noAutofit/>
          </a:bodyPr>
          <a:lstStyle>
            <a:lvl1pPr marL="0" indent="0" algn="l">
              <a:lnSpc>
                <a:spcPct val="120000"/>
              </a:lnSpc>
              <a:spcBef>
                <a:spcPts val="0"/>
              </a:spcBef>
              <a:buNone/>
              <a:defRPr sz="40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spcBef>
                <a:spcPts val="0"/>
              </a:spcBef>
              <a:buNone/>
              <a:defRPr sz="12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1133627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BD_プロダクト資料中表紙（広告主・代理店限定）（PPT）">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LINE Seed JP_OTF Regular" panose="02020500000000000000" pitchFamily="18" charset="-128"/>
              <a:ea typeface="LINE Seed JP_OTF Regular" panose="02020500000000000000" pitchFamily="18" charset="-128"/>
            </a:endParaRPr>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b="0" i="0" smtClean="0">
                <a:solidFill>
                  <a:schemeClr val="bg1"/>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solidFill>
              <a:latin typeface="LINE Seed JP_OTF Regular" panose="02020500000000000000" pitchFamily="18" charset="-128"/>
              <a:ea typeface="LINE Seed JP_OTF Regular" panose="02020500000000000000" pitchFamily="18"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E73C7593-26C1-4B85-740A-E52511F96DA1}"/>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0" i="0">
                <a:solidFill>
                  <a:schemeClr val="accent1"/>
                </a:solidFill>
                <a:latin typeface="LINE Seed JP_OTF Bold" panose="02020500000000000000" pitchFamily="18" charset="-128"/>
                <a:ea typeface="LINE Seed JP_OTF Bold" panose="02020500000000000000" pitchFamily="18" charset="-128"/>
              </a:defRPr>
            </a:lvl1pPr>
          </a:lstStyle>
          <a:p>
            <a:pPr lvl="0"/>
            <a:r>
              <a:rPr lang="ja-JP" altLang="en-US"/>
              <a:t>マスター テキストの書式設定</a:t>
            </a:r>
          </a:p>
        </p:txBody>
      </p:sp>
    </p:spTree>
    <p:extLst>
      <p:ext uri="{BB962C8B-B14F-4D97-AF65-F5344CB8AC3E}">
        <p14:creationId xmlns:p14="http://schemas.microsoft.com/office/powerpoint/2010/main" val="684727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広告主・代理店限定）（PPT）">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a:solidFill>
                <a:schemeClr val="bg1">
                  <a:lumMod val="75000"/>
                </a:schemeClr>
              </a:solidFill>
              <a:latin typeface="LINE Seed JP_OTF Regular" panose="02020500000000000000" pitchFamily="18" charset="-128"/>
              <a:ea typeface="LINE Seed JP_OTF Regular" panose="02020500000000000000" pitchFamily="18"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0" i="0">
                <a:solidFill>
                  <a:schemeClr val="accent1"/>
                </a:solidFill>
                <a:latin typeface="LINE Seed JP_OTF Bold" panose="02020500000000000000" pitchFamily="18" charset="-128"/>
                <a:ea typeface="LINE Seed JP_OTF Bold" panose="02020500000000000000" pitchFamily="18" charset="-128"/>
                <a:cs typeface="LINE Seed JP_OTF Bold" panose="02020500000000000000" pitchFamily="18"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653009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9.emf"/><Relationship Id="rId4" Type="http://schemas.openxmlformats.org/officeDocument/2006/relationships/slideLayout" Target="../slideLayouts/slideLayout10.xml"/><Relationship Id="rId9" Type="http://schemas.openxmlformats.org/officeDocument/2006/relationships/oleObject" Target="../embeddings/oleObject5.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3.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oleObject" Target="../embeddings/oleObject9.bin"/><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ags" Target="../tags/tag9.xml"/><Relationship Id="rId5" Type="http://schemas.openxmlformats.org/officeDocument/2006/relationships/slideLayout" Target="../slideLayouts/slideLayout17.xml"/><Relationship Id="rId10" Type="http://schemas.openxmlformats.org/officeDocument/2006/relationships/theme" Target="../theme/theme3.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8"/>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517A6748-2538-52C0-ABED-8B279F5B5D8D}"/>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b="0" i="0" smtClean="0">
                <a:solidFill>
                  <a:schemeClr val="bg1">
                    <a:lumMod val="75000"/>
                  </a:schemeClr>
                </a:solidFill>
                <a:latin typeface="LINE Seed JP_OTF Regular" panose="02020500000000000000" pitchFamily="18" charset="-128"/>
                <a:ea typeface="LINE Seed JP_OTF Regular" panose="02020500000000000000" pitchFamily="18" charset="-128"/>
              </a:rPr>
              <a:pPr fontAlgn="auto">
                <a:spcBef>
                  <a:spcPts val="0"/>
                </a:spcBef>
                <a:spcAft>
                  <a:spcPts val="0"/>
                </a:spcAft>
                <a:defRPr/>
              </a:pPr>
              <a:t>‹#›</a:t>
            </a:fld>
            <a:endParaRPr lang="ja-JP" altLang="en-US" sz="700" b="0" i="0" dirty="0">
              <a:solidFill>
                <a:schemeClr val="bg1">
                  <a:lumMod val="75000"/>
                </a:schemeClr>
              </a:solidFill>
              <a:latin typeface="LINE Seed JP_OTF Regular" panose="02020500000000000000" pitchFamily="18" charset="-128"/>
              <a:ea typeface="LINE Seed JP_OTF Regular" panose="02020500000000000000" pitchFamily="18" charset="-128"/>
            </a:endParaRPr>
          </a:p>
        </p:txBody>
      </p:sp>
      <p:sp>
        <p:nvSpPr>
          <p:cNvPr id="5" name="角丸四角形 5">
            <a:extLst>
              <a:ext uri="{FF2B5EF4-FFF2-40B4-BE49-F238E27FC236}">
                <a16:creationId xmlns:a16="http://schemas.microsoft.com/office/drawing/2014/main" id="{701B1151-201C-2122-CFE1-D3EB31054336}"/>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extLst>
      <p:ext uri="{BB962C8B-B14F-4D97-AF65-F5344CB8AC3E}">
        <p14:creationId xmlns:p14="http://schemas.microsoft.com/office/powerpoint/2010/main" val="200070581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Lst>
  <p:hf sldNum="0" hdr="0" ftr="0" dt="0"/>
  <p:txStyles>
    <p:titleStyle>
      <a:lvl1pPr algn="l" defTabSz="914400" rtl="0" eaLnBrk="1" latinLnBrk="0" hangingPunct="1">
        <a:lnSpc>
          <a:spcPct val="90000"/>
        </a:lnSpc>
        <a:spcBef>
          <a:spcPct val="0"/>
        </a:spcBef>
        <a:buNone/>
        <a:defRPr kumimoji="1" sz="4400" b="1" i="0" kern="1200">
          <a:solidFill>
            <a:schemeClr val="tx1"/>
          </a:solidFill>
          <a:latin typeface="LINE Seed JP_OTF Bold" panose="02020500000000000000" pitchFamily="18" charset="-128"/>
          <a:ea typeface="LINE Seed JP_OTF Bold" panose="02020500000000000000" pitchFamily="18"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4" name="角丸四角形 5">
            <a:extLst>
              <a:ext uri="{FF2B5EF4-FFF2-40B4-BE49-F238E27FC236}">
                <a16:creationId xmlns:a16="http://schemas.microsoft.com/office/drawing/2014/main" id="{8A80431B-A45A-BF93-FFC8-67719B963E0D}"/>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extLst>
      <p:ext uri="{BB962C8B-B14F-4D97-AF65-F5344CB8AC3E}">
        <p14:creationId xmlns:p14="http://schemas.microsoft.com/office/powerpoint/2010/main" val="263012218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p:custDataLst>
              <p:tags r:id="rId11"/>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2" imgW="7772400" imgH="10058400" progId="TCLayout.ActiveDocument.1">
                  <p:embed/>
                </p:oleObj>
              </mc:Choice>
              <mc:Fallback>
                <p:oleObj name="think-cellスライド" r:id="rId12"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4" name="角丸四角形 5">
            <a:extLst>
              <a:ext uri="{FF2B5EF4-FFF2-40B4-BE49-F238E27FC236}">
                <a16:creationId xmlns:a16="http://schemas.microsoft.com/office/drawing/2014/main" id="{07D56669-7931-B4C4-1B8E-3169D92CFEBD}"/>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242539268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6" r:id="rId8"/>
    <p:sldLayoutId id="2147483697" r:id="rId9"/>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s://s.yimg.jp/dl/displayads-guarantee/01/2026/displayads-guarantee_salessheet_LINE_THV_2026H1.zip" TargetMode="External"/><Relationship Id="rId7" Type="http://schemas.openxmlformats.org/officeDocument/2006/relationships/hyperlink" Target="https://s.yimg.jp/dl/displayads-guarantee/01/2026/displayads-guarantee_salessheet_toppage_topics_pr_2026H1.zip"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hyperlink" Target="https://s.yimg.jp/dl/displayads-guarantee/01/2026/displayads-guarantee_salessheet_BP_square_2025H2_2026H1.zip" TargetMode="External"/><Relationship Id="rId5" Type="http://schemas.openxmlformats.org/officeDocument/2006/relationships/hyperlink" Target="https://s.yimg.jp/dl/displayads-guarantee/01/2026/displayads-guarantee_salessheet_BP_2026H1.zip" TargetMode="External"/><Relationship Id="rId4" Type="http://schemas.openxmlformats.org/officeDocument/2006/relationships/hyperlink" Target="https://s.yimg.jp/dl/displayads-guarantee/01/2026/displayads-guarantee_salessheet_LINE_NTA_2026Q2.zip"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jpe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jpe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7.png"/><Relationship Id="rId3" Type="http://schemas.openxmlformats.org/officeDocument/2006/relationships/image" Target="../media/image56.png"/><Relationship Id="rId7" Type="http://schemas.openxmlformats.org/officeDocument/2006/relationships/image" Target="../media/image72.PNG"/><Relationship Id="rId12" Type="http://schemas.openxmlformats.org/officeDocument/2006/relationships/image" Target="../media/image76.jp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59.png"/><Relationship Id="rId11" Type="http://schemas.openxmlformats.org/officeDocument/2006/relationships/image" Target="../media/image75.png"/><Relationship Id="rId5" Type="http://schemas.openxmlformats.org/officeDocument/2006/relationships/image" Target="../media/image45.png"/><Relationship Id="rId10" Type="http://schemas.openxmlformats.org/officeDocument/2006/relationships/image" Target="../media/image74.png"/><Relationship Id="rId4" Type="http://schemas.openxmlformats.org/officeDocument/2006/relationships/image" Target="../media/image58.png"/><Relationship Id="rId9" Type="http://schemas.microsoft.com/office/2007/relationships/hdphoto" Target="../media/hdphoto1.wdp"/><Relationship Id="rId14" Type="http://schemas.openxmlformats.org/officeDocument/2006/relationships/image" Target="../media/image78.png"/></Relationships>
</file>

<file path=ppt/slides/_rels/slide18.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5.png"/><Relationship Id="rId3" Type="http://schemas.openxmlformats.org/officeDocument/2006/relationships/image" Target="../media/image45.png"/><Relationship Id="rId7" Type="http://schemas.openxmlformats.org/officeDocument/2006/relationships/image" Target="../media/image80.png"/><Relationship Id="rId12" Type="http://schemas.openxmlformats.org/officeDocument/2006/relationships/image" Target="../media/image84.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79.png"/><Relationship Id="rId11" Type="http://schemas.openxmlformats.org/officeDocument/2006/relationships/image" Target="../media/image83.png"/><Relationship Id="rId5" Type="http://schemas.openxmlformats.org/officeDocument/2006/relationships/image" Target="../media/image58.png"/><Relationship Id="rId15" Type="http://schemas.openxmlformats.org/officeDocument/2006/relationships/image" Target="../media/image56.png"/><Relationship Id="rId10" Type="http://schemas.openxmlformats.org/officeDocument/2006/relationships/image" Target="../media/image82.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7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86.svg"/></Relationships>
</file>

<file path=ppt/slides/_rels/slide24.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7" Type="http://schemas.openxmlformats.org/officeDocument/2006/relationships/image" Target="../media/image90.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mailto:ml-msc-tieup@lycorp.co.jp" TargetMode="External"/><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315/"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jp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31.png"/><Relationship Id="rId12"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29.png"/><Relationship Id="rId1" Type="http://schemas.openxmlformats.org/officeDocument/2006/relationships/slideLayout" Target="../slideLayouts/slideLayout15.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8.png"/><Relationship Id="rId15" Type="http://schemas.openxmlformats.org/officeDocument/2006/relationships/image" Target="../media/image37.png"/><Relationship Id="rId10" Type="http://schemas.openxmlformats.org/officeDocument/2006/relationships/image" Target="../media/image34.jpeg"/><Relationship Id="rId4" Type="http://schemas.openxmlformats.org/officeDocument/2006/relationships/image" Target="../media/image27.png"/><Relationship Id="rId9" Type="http://schemas.openxmlformats.org/officeDocument/2006/relationships/image" Target="../media/image33.png"/><Relationship Id="rId14"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2.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22.png"/><Relationship Id="rId2" Type="http://schemas.openxmlformats.org/officeDocument/2006/relationships/notesSlide" Target="../notesSlides/notesSlide7.xml"/><Relationship Id="rId16" Type="http://schemas.openxmlformats.org/officeDocument/2006/relationships/image" Target="../media/image51.png"/><Relationship Id="rId1" Type="http://schemas.openxmlformats.org/officeDocument/2006/relationships/slideLayout" Target="../slideLayouts/slideLayout1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19" Type="http://schemas.openxmlformats.org/officeDocument/2006/relationships/image" Target="../media/image29.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55.png"/><Relationship Id="rId5" Type="http://schemas.openxmlformats.org/officeDocument/2006/relationships/image" Target="../media/image29.png"/><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6.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36.png"/><Relationship Id="rId5" Type="http://schemas.openxmlformats.org/officeDocument/2006/relationships/image" Target="../media/image57.png"/><Relationship Id="rId10" Type="http://schemas.openxmlformats.org/officeDocument/2006/relationships/image" Target="../media/image59.png"/><Relationship Id="rId4" Type="http://schemas.openxmlformats.org/officeDocument/2006/relationships/image" Target="../media/image34.jpeg"/><Relationship Id="rId9"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0"/>
          <p:cNvSpPr txBox="1">
            <a:spLocks noGrp="1"/>
          </p:cNvSpPr>
          <p:nvPr>
            <p:ph type="body" sz="quarter" idx="10"/>
          </p:nvPr>
        </p:nvSpPr>
        <p:spPr>
          <a:noFill/>
          <a:ln>
            <a:noFill/>
          </a:ln>
        </p:spPr>
        <p:txBody>
          <a:bodyPr spcFirstLastPara="1" wrap="square" lIns="0" tIns="36000" rIns="0" bIns="0" anchor="t" anchorCtr="0">
            <a:noAutofit/>
          </a:bodyPr>
          <a:lstStyle/>
          <a:p>
            <a:pPr lvl="0">
              <a:buClr>
                <a:schemeClr val="lt1"/>
              </a:buClr>
              <a:buSzPts val="2800"/>
            </a:pPr>
            <a:r>
              <a:rPr lang="ja-JP" altLang="en-US" sz="3200" dirty="0">
                <a:solidFill>
                  <a:schemeClr val="lt1"/>
                </a:solidFill>
                <a:latin typeface="LINE Seed JP" panose="020B0600070205080204" charset="-128"/>
                <a:ea typeface="LINE Seed JP" panose="020B0600070205080204" charset="-128"/>
                <a:cs typeface="Meiryo"/>
                <a:sym typeface="Meiryo"/>
              </a:rPr>
              <a:t>モーメントジャック</a:t>
            </a:r>
            <a:br>
              <a:rPr lang="ja-JP" altLang="en-US" dirty="0">
                <a:solidFill>
                  <a:schemeClr val="lt1"/>
                </a:solidFill>
                <a:latin typeface="LINE Seed JP" panose="020B0600070205080204" charset="-128"/>
                <a:ea typeface="LINE Seed JP" panose="020B0600070205080204" charset="-128"/>
                <a:sym typeface="Arial"/>
              </a:rPr>
            </a:br>
            <a:r>
              <a:rPr lang="ja-JP" altLang="en-US" sz="3600" dirty="0">
                <a:solidFill>
                  <a:schemeClr val="lt1"/>
                </a:solidFill>
                <a:latin typeface="LINE Seed JP" panose="020B0600070205080204" charset="-128"/>
                <a:ea typeface="LINE Seed JP" panose="020B0600070205080204" charset="-128"/>
                <a:cs typeface="Meiryo"/>
                <a:sym typeface="Meiryo"/>
              </a:rPr>
              <a:t>「</a:t>
            </a:r>
            <a:r>
              <a:rPr lang="ja-JP" altLang="en-US" dirty="0">
                <a:solidFill>
                  <a:schemeClr val="lt1"/>
                </a:solidFill>
                <a:latin typeface="LINE Seed JP" panose="020B0600070205080204" charset="-128"/>
                <a:ea typeface="LINE Seed JP" panose="020B0600070205080204" charset="-128"/>
                <a:cs typeface="Meiryo"/>
                <a:sym typeface="Meiryo"/>
              </a:rPr>
              <a:t>防災」協賛パッケージのご案内</a:t>
            </a:r>
            <a:endParaRPr lang="ja-JP" altLang="en-US" dirty="0">
              <a:latin typeface="LINE Seed JP" panose="020B0600070205080204" charset="-128"/>
              <a:ea typeface="LINE Seed JP" panose="020B0600070205080204" charset="-128"/>
            </a:endParaRPr>
          </a:p>
        </p:txBody>
      </p:sp>
      <p:sp>
        <p:nvSpPr>
          <p:cNvPr id="247" name="Google Shape;247;p20"/>
          <p:cNvSpPr txBox="1">
            <a:spLocks noGrp="1"/>
          </p:cNvSpPr>
          <p:nvPr>
            <p:ph type="body" sz="quarter" idx="11"/>
          </p:nvPr>
        </p:nvSpPr>
        <p:spPr>
          <a:noFill/>
          <a:ln>
            <a:noFill/>
          </a:ln>
        </p:spPr>
        <p:txBody>
          <a:bodyPr spcFirstLastPara="1" wrap="square" lIns="0" tIns="0" rIns="0" bIns="0" anchor="t" anchorCtr="0">
            <a:noAutofit/>
          </a:bodyPr>
          <a:lstStyle/>
          <a:p>
            <a:pPr>
              <a:buClrTx/>
            </a:pPr>
            <a:r>
              <a:rPr lang="en" altLang="ja-JP" dirty="0">
                <a:latin typeface="LINE Seed JP" panose="020B0600070205080204" charset="-128"/>
                <a:ea typeface="LINE Seed JP" panose="020B0600070205080204" charset="-128"/>
              </a:rPr>
              <a:t>2026/6/17</a:t>
            </a:r>
          </a:p>
        </p:txBody>
      </p:sp>
      <p:sp>
        <p:nvSpPr>
          <p:cNvPr id="248" name="Google Shape;248;p20"/>
          <p:cNvSpPr txBox="1">
            <a:spLocks noGrp="1"/>
          </p:cNvSpPr>
          <p:nvPr>
            <p:ph type="body" sz="quarter" idx="12"/>
          </p:nvPr>
        </p:nvSpPr>
        <p:spPr>
          <a:noFill/>
          <a:ln>
            <a:noFill/>
          </a:ln>
        </p:spPr>
        <p:txBody>
          <a:bodyPr spcFirstLastPara="1" wrap="square" lIns="0" tIns="0" rIns="0" bIns="0" anchor="b" anchorCtr="0">
            <a:noAutofit/>
          </a:bodyPr>
          <a:lstStyle/>
          <a:p>
            <a:pPr lvl="0"/>
            <a:r>
              <a:rPr lang="en" altLang="ja-JP" dirty="0"/>
              <a:t>LINE</a:t>
            </a:r>
            <a:r>
              <a:rPr lang="ja-JP" altLang="en-US" dirty="0"/>
              <a:t>ヤフー株式会社</a:t>
            </a:r>
          </a:p>
        </p:txBody>
      </p:sp>
      <p:sp>
        <p:nvSpPr>
          <p:cNvPr id="249" name="Google Shape;249;p20"/>
          <p:cNvSpPr/>
          <p:nvPr/>
        </p:nvSpPr>
        <p:spPr>
          <a:xfrm>
            <a:off x="587375" y="1123249"/>
            <a:ext cx="3922841" cy="409694"/>
          </a:xfrm>
          <a:prstGeom prst="roundRect">
            <a:avLst>
              <a:gd name="adj" fmla="val 50000"/>
            </a:avLst>
          </a:prstGeom>
          <a:solidFill>
            <a:schemeClr val="lt1"/>
          </a:solid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chemeClr val="accent1"/>
              </a:buClr>
              <a:buSzPts val="1200"/>
              <a:buFont typeface="Meiryo"/>
              <a:buNone/>
            </a:pPr>
            <a:r>
              <a:rPr lang="en-US" altLang="ja-JP" sz="1200" b="1" u="none" strike="noStrike" cap="none" dirty="0">
                <a:solidFill>
                  <a:schemeClr val="accent1"/>
                </a:solidFill>
                <a:latin typeface="LINE Seed JP_OTF Bold" panose="02020500000000000000" pitchFamily="18" charset="-128"/>
                <a:ea typeface="LINE Seed JP_OTF Bold" panose="02020500000000000000" pitchFamily="18" charset="-128"/>
                <a:cs typeface="Meiryo"/>
                <a:sym typeface="Meiryo"/>
              </a:rPr>
              <a:t>LINE</a:t>
            </a:r>
            <a:r>
              <a:rPr lang="ja-JP" altLang="en-US" sz="1200" b="1" u="none" strike="noStrike" cap="none" dirty="0">
                <a:solidFill>
                  <a:schemeClr val="accent1"/>
                </a:solidFill>
                <a:latin typeface="LINE Seed JP_OTF Bold" panose="02020500000000000000" pitchFamily="18" charset="-128"/>
                <a:ea typeface="LINE Seed JP_OTF Bold" panose="02020500000000000000" pitchFamily="18" charset="-128"/>
                <a:cs typeface="Meiryo"/>
                <a:sym typeface="Meiryo"/>
              </a:rPr>
              <a:t>ヤフー広告 ディスプレイ広告（予約型）</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9B131D0E-197E-E4B3-19E2-25F389E4DBD5}"/>
            </a:ext>
          </a:extLst>
        </p:cNvPr>
        <p:cNvGrpSpPr/>
        <p:nvPr/>
      </p:nvGrpSpPr>
      <p:grpSpPr>
        <a:xfrm>
          <a:off x="0" y="0"/>
          <a:ext cx="0" cy="0"/>
          <a:chOff x="0" y="0"/>
          <a:chExt cx="0" cy="0"/>
        </a:xfrm>
      </p:grpSpPr>
      <p:sp>
        <p:nvSpPr>
          <p:cNvPr id="268" name="Google Shape;268;p23">
            <a:extLst>
              <a:ext uri="{FF2B5EF4-FFF2-40B4-BE49-F238E27FC236}">
                <a16:creationId xmlns:a16="http://schemas.microsoft.com/office/drawing/2014/main" id="{DB0F9DD1-F8B8-60FB-6A34-EBF09AA3CC3E}"/>
              </a:ext>
            </a:extLst>
          </p:cNvPr>
          <p:cNvSpPr txBox="1">
            <a:spLocks noGrp="1"/>
          </p:cNvSpPr>
          <p:nvPr>
            <p:ph type="body" sz="quarter" idx="11"/>
          </p:nvPr>
        </p:nvSpPr>
        <p:spPr>
          <a:noFill/>
          <a:ln>
            <a:noFill/>
          </a:ln>
        </p:spPr>
        <p:txBody>
          <a:bodyPr spcFirstLastPara="1" wrap="square" lIns="0" tIns="0" rIns="0" bIns="0" anchor="ctr" anchorCtr="0">
            <a:noAutofit/>
          </a:bodyPr>
          <a:lstStyle/>
          <a:p>
            <a:pPr lvl="0"/>
            <a:r>
              <a:rPr lang="ja-JP" altLang="en-US" dirty="0"/>
              <a:t>協賛パッケージの商品メニュー</a:t>
            </a:r>
          </a:p>
        </p:txBody>
      </p:sp>
    </p:spTree>
    <p:extLst>
      <p:ext uri="{BB962C8B-B14F-4D97-AF65-F5344CB8AC3E}">
        <p14:creationId xmlns:p14="http://schemas.microsoft.com/office/powerpoint/2010/main" val="3387684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B8F91745-300E-7F08-3988-79D2D01E0A6E}"/>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4E7ABCC6-CF84-0101-18F8-2DCABD63A859}"/>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ja-JP" dirty="0">
                <a:latin typeface="LINE Seed JP" panose="020B0600070205080204" charset="-128"/>
                <a:ea typeface="LINE Seed JP" panose="020B0600070205080204" charset="-128"/>
              </a:rPr>
              <a:t>協賛パッケージ</a:t>
            </a:r>
            <a:r>
              <a:rPr lang="ja-JP" altLang="en-US" dirty="0">
                <a:latin typeface="LINE Seed JP" panose="020B0600070205080204" charset="-128"/>
                <a:ea typeface="LINE Seed JP" panose="020B0600070205080204" charset="-128"/>
              </a:rPr>
              <a:t>商品一覧</a:t>
            </a:r>
            <a:endParaRPr lang="ja-JP" altLang="en-US" dirty="0"/>
          </a:p>
        </p:txBody>
      </p:sp>
      <p:graphicFrame>
        <p:nvGraphicFramePr>
          <p:cNvPr id="2" name="表 1">
            <a:extLst>
              <a:ext uri="{FF2B5EF4-FFF2-40B4-BE49-F238E27FC236}">
                <a16:creationId xmlns:a16="http://schemas.microsoft.com/office/drawing/2014/main" id="{EC51F242-951A-5325-4061-B6979E489A50}"/>
              </a:ext>
            </a:extLst>
          </p:cNvPr>
          <p:cNvGraphicFramePr>
            <a:graphicFrameLocks noGrp="1"/>
          </p:cNvGraphicFramePr>
          <p:nvPr>
            <p:extLst>
              <p:ext uri="{D42A27DB-BD31-4B8C-83A1-F6EECF244321}">
                <p14:modId xmlns:p14="http://schemas.microsoft.com/office/powerpoint/2010/main" val="1405242380"/>
              </p:ext>
            </p:extLst>
          </p:nvPr>
        </p:nvGraphicFramePr>
        <p:xfrm>
          <a:off x="801173" y="1570844"/>
          <a:ext cx="10589653" cy="3242355"/>
        </p:xfrm>
        <a:graphic>
          <a:graphicData uri="http://schemas.openxmlformats.org/drawingml/2006/table">
            <a:tbl>
              <a:tblPr firstRow="1" bandRow="1"/>
              <a:tblGrid>
                <a:gridCol w="1243961">
                  <a:extLst>
                    <a:ext uri="{9D8B030D-6E8A-4147-A177-3AD203B41FA5}">
                      <a16:colId xmlns:a16="http://schemas.microsoft.com/office/drawing/2014/main" val="569766632"/>
                    </a:ext>
                  </a:extLst>
                </a:gridCol>
                <a:gridCol w="3721717">
                  <a:extLst>
                    <a:ext uri="{9D8B030D-6E8A-4147-A177-3AD203B41FA5}">
                      <a16:colId xmlns:a16="http://schemas.microsoft.com/office/drawing/2014/main" val="3125914136"/>
                    </a:ext>
                  </a:extLst>
                </a:gridCol>
                <a:gridCol w="1265758">
                  <a:extLst>
                    <a:ext uri="{9D8B030D-6E8A-4147-A177-3AD203B41FA5}">
                      <a16:colId xmlns:a16="http://schemas.microsoft.com/office/drawing/2014/main" val="609519064"/>
                    </a:ext>
                  </a:extLst>
                </a:gridCol>
                <a:gridCol w="3161212">
                  <a:extLst>
                    <a:ext uri="{9D8B030D-6E8A-4147-A177-3AD203B41FA5}">
                      <a16:colId xmlns:a16="http://schemas.microsoft.com/office/drawing/2014/main" val="2090081662"/>
                    </a:ext>
                  </a:extLst>
                </a:gridCol>
                <a:gridCol w="1197005">
                  <a:extLst>
                    <a:ext uri="{9D8B030D-6E8A-4147-A177-3AD203B41FA5}">
                      <a16:colId xmlns:a16="http://schemas.microsoft.com/office/drawing/2014/main" val="3683497715"/>
                    </a:ext>
                  </a:extLst>
                </a:gridCol>
              </a:tblGrid>
              <a:tr h="387928">
                <a:tc>
                  <a:txBody>
                    <a:bodyPr/>
                    <a:lstStyle/>
                    <a:p>
                      <a:pPr algn="ctr">
                        <a:lnSpc>
                          <a:spcPct val="120000"/>
                        </a:lnSpc>
                      </a:pPr>
                      <a:r>
                        <a:rPr kumimoji="1" lang="ja-JP" altLang="en-US" sz="1200" b="0" i="0" dirty="0">
                          <a:solidFill>
                            <a:schemeClr val="bg1"/>
                          </a:solidFill>
                          <a:latin typeface="LINE Seed JP" panose="020B0600070205080204" charset="-128"/>
                          <a:ea typeface="LINE Seed JP" panose="020B0600070205080204" charset="-128"/>
                        </a:rPr>
                        <a:t>商品区分</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120000"/>
                        </a:lnSpc>
                      </a:pPr>
                      <a:r>
                        <a:rPr kumimoji="1" lang="ja-JP" altLang="en-US" sz="1200" b="0" i="0" dirty="0">
                          <a:solidFill>
                            <a:schemeClr val="bg1"/>
                          </a:solidFill>
                          <a:latin typeface="LINE Seed JP" panose="020B0600070205080204" charset="-128"/>
                          <a:ea typeface="LINE Seed JP" panose="020B0600070205080204" charset="-128"/>
                        </a:rPr>
                        <a:t>対象商品</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20000"/>
                        </a:lnSpc>
                      </a:pPr>
                      <a:r>
                        <a:rPr kumimoji="1" lang="ja-JP" altLang="en-US" sz="1200" b="0" i="0" dirty="0">
                          <a:solidFill>
                            <a:schemeClr val="bg1"/>
                          </a:solidFill>
                          <a:latin typeface="LINE Seed JP" panose="020B0600070205080204" charset="-128"/>
                          <a:ea typeface="LINE Seed JP" panose="020B0600070205080204" charset="-128"/>
                        </a:rPr>
                        <a:t>金額</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lnSpc>
                          <a:spcPct val="120000"/>
                        </a:lnSpc>
                      </a:pPr>
                      <a:r>
                        <a:rPr kumimoji="1" lang="ja-JP" altLang="en-US" sz="1200" b="0" i="0" dirty="0">
                          <a:solidFill>
                            <a:schemeClr val="bg1"/>
                          </a:solidFill>
                          <a:latin typeface="LINE Seed JP" panose="020B0600070205080204" charset="-128"/>
                          <a:ea typeface="LINE Seed JP" panose="020B0600070205080204" charset="-128"/>
                        </a:rPr>
                        <a:t>掲載期間</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algn="ctr">
                        <a:lnSpc>
                          <a:spcPct val="120000"/>
                        </a:lnSpc>
                      </a:pPr>
                      <a:r>
                        <a:rPr kumimoji="1" lang="ja-JP" altLang="en-US" sz="1200" b="0" i="0" dirty="0">
                          <a:solidFill>
                            <a:schemeClr val="bg1"/>
                          </a:solidFill>
                          <a:latin typeface="LINE Seed JP" panose="020B0600070205080204" charset="-128"/>
                          <a:ea typeface="LINE Seed JP" panose="020B0600070205080204" charset="-128"/>
                        </a:rPr>
                        <a:t>参照ページ</a:t>
                      </a:r>
                    </a:p>
                  </a:txBody>
                  <a:tcPr marL="180000" marR="18000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3956842123"/>
                  </a:ext>
                </a:extLst>
              </a:tr>
              <a:tr h="1681411">
                <a:tc>
                  <a:txBody>
                    <a:bodyPr/>
                    <a:lstStyle/>
                    <a:p>
                      <a:pPr algn="l">
                        <a:lnSpc>
                          <a:spcPct val="120000"/>
                        </a:lnSpc>
                      </a:pPr>
                      <a:r>
                        <a:rPr kumimoji="1" lang="en-US" altLang="ja-JP" sz="1200" b="0" i="0" dirty="0">
                          <a:solidFill>
                            <a:schemeClr val="bg1"/>
                          </a:solidFill>
                          <a:latin typeface="LINE Seed JP" panose="020B0600070205080204" charset="-128"/>
                          <a:ea typeface="LINE Seed JP" panose="020B0600070205080204" charset="-128"/>
                        </a:rPr>
                        <a:t>[</a:t>
                      </a:r>
                      <a:r>
                        <a:rPr kumimoji="1" lang="ja-JP" altLang="en-US" sz="1200" b="0" i="0" dirty="0">
                          <a:solidFill>
                            <a:schemeClr val="bg1"/>
                          </a:solidFill>
                          <a:latin typeface="LINE Seed JP" panose="020B0600070205080204" charset="-128"/>
                          <a:ea typeface="LINE Seed JP" panose="020B0600070205080204" charset="-128"/>
                        </a:rPr>
                        <a:t>プッシュ型</a:t>
                      </a:r>
                      <a:r>
                        <a:rPr kumimoji="1" lang="en-US" altLang="ja-JP" sz="1200" b="0" i="0" dirty="0">
                          <a:solidFill>
                            <a:schemeClr val="bg1"/>
                          </a:solidFill>
                          <a:latin typeface="LINE Seed JP" panose="020B0600070205080204" charset="-128"/>
                          <a:ea typeface="LINE Seed JP" panose="020B0600070205080204" charset="-128"/>
                        </a:rPr>
                        <a:t>]</a:t>
                      </a:r>
                      <a:r>
                        <a:rPr kumimoji="1" lang="ja-JP" altLang="en-US" sz="1200" b="0" i="0" dirty="0">
                          <a:solidFill>
                            <a:schemeClr val="bg1"/>
                          </a:solidFill>
                          <a:latin typeface="LINE Seed JP" panose="020B0600070205080204" charset="-128"/>
                          <a:ea typeface="LINE Seed JP" panose="020B0600070205080204" charset="-128"/>
                        </a:rPr>
                        <a:t>通常商品</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0" i="0" dirty="0">
                          <a:solidFill>
                            <a:schemeClr val="tx1"/>
                          </a:solidFill>
                          <a:latin typeface="LINE Seed JP" panose="020B0600070205080204" charset="-128"/>
                          <a:ea typeface="LINE Seed JP" panose="020B0600070205080204" charset="-128"/>
                        </a:rPr>
                        <a:t>下記の</a:t>
                      </a:r>
                      <a:r>
                        <a:rPr kumimoji="1" lang="en-US" altLang="ja-JP" sz="1200" b="0" i="0" dirty="0">
                          <a:solidFill>
                            <a:schemeClr val="tx1"/>
                          </a:solidFill>
                          <a:latin typeface="LINE Seed JP" panose="020B0600070205080204" charset="-128"/>
                          <a:ea typeface="LINE Seed JP" panose="020B0600070205080204" charset="-128"/>
                        </a:rPr>
                        <a:t>LINE</a:t>
                      </a:r>
                      <a:r>
                        <a:rPr kumimoji="1" lang="ja-JP" altLang="en-US" sz="1200" b="0" i="0" dirty="0">
                          <a:solidFill>
                            <a:schemeClr val="tx1"/>
                          </a:solidFill>
                          <a:latin typeface="LINE Seed JP" panose="020B0600070205080204" charset="-128"/>
                          <a:ea typeface="LINE Seed JP" panose="020B0600070205080204" charset="-128"/>
                        </a:rPr>
                        <a:t>ヤフー広告 ディスプレイ広告 予約型の商品から選定ください（複数商品も可）</a:t>
                      </a:r>
                      <a:endParaRPr lang="en-US" altLang="ja-JP" sz="1200" b="0" i="0" u="sng" dirty="0">
                        <a:solidFill>
                          <a:srgbClr val="003E9A"/>
                        </a:solidFill>
                        <a:effectLst/>
                        <a:latin typeface="LINE Seed JP" panose="020B0600070205080204" charset="-128"/>
                        <a:ea typeface="LINE Seed JP" panose="020B0600070205080204" charset="-128"/>
                        <a:hlinkClick r:id="rId3">
                          <a:extLst>
                            <a:ext uri="{A12FA001-AC4F-418D-AE19-62706E023703}">
                              <ahyp:hlinkClr xmlns:ahyp="http://schemas.microsoft.com/office/drawing/2018/hyperlinkcolor" val="tx"/>
                            </a:ext>
                          </a:extLst>
                        </a:hlinkClick>
                      </a:endParaRPr>
                    </a:p>
                    <a:p>
                      <a:pPr algn="l">
                        <a:lnSpc>
                          <a:spcPct val="120000"/>
                        </a:lnSpc>
                      </a:pPr>
                      <a:r>
                        <a:rPr lang="en-US" altLang="ja-JP" sz="1050" b="0" i="0" u="sng" dirty="0">
                          <a:solidFill>
                            <a:srgbClr val="003E9A"/>
                          </a:solidFill>
                          <a:effectLst/>
                          <a:latin typeface="LINE Seed JP" panose="020B0600070205080204" charset="-128"/>
                          <a:ea typeface="LINE Seed JP" panose="020B0600070205080204" charset="-128"/>
                          <a:hlinkClick r:id="rId3">
                            <a:extLst>
                              <a:ext uri="{A12FA001-AC4F-418D-AE19-62706E023703}">
                                <ahyp:hlinkClr xmlns:ahyp="http://schemas.microsoft.com/office/drawing/2018/hyperlinkcolor" val="tx"/>
                              </a:ext>
                            </a:extLst>
                          </a:hlinkClick>
                        </a:rPr>
                        <a:t>LINE Talk Head View</a:t>
                      </a:r>
                      <a:endParaRPr lang="en-US" altLang="ja-JP" sz="1050" b="0" i="0" u="sng" dirty="0">
                        <a:solidFill>
                          <a:srgbClr val="003E9A"/>
                        </a:solidFill>
                        <a:effectLst/>
                        <a:latin typeface="LINE Seed JP" panose="020B0600070205080204" charset="-128"/>
                        <a:ea typeface="LINE Seed JP" panose="020B0600070205080204" charset="-128"/>
                      </a:endParaRPr>
                    </a:p>
                    <a:p>
                      <a:pPr algn="l">
                        <a:lnSpc>
                          <a:spcPct val="120000"/>
                        </a:lnSpc>
                      </a:pPr>
                      <a:r>
                        <a:rPr lang="en-US" altLang="ja-JP" sz="1050" b="0" i="0" u="sng" dirty="0">
                          <a:solidFill>
                            <a:srgbClr val="003E9A"/>
                          </a:solidFill>
                          <a:effectLst/>
                          <a:latin typeface="LINE Seed JP" panose="020B0600070205080204" charset="-128"/>
                          <a:ea typeface="LINE Seed JP" panose="020B0600070205080204" charset="-128"/>
                          <a:hlinkClick r:id="rId4">
                            <a:extLst>
                              <a:ext uri="{A12FA001-AC4F-418D-AE19-62706E023703}">
                                <ahyp:hlinkClr xmlns:ahyp="http://schemas.microsoft.com/office/drawing/2018/hyperlinkcolor" val="tx"/>
                              </a:ext>
                            </a:extLst>
                          </a:hlinkClick>
                        </a:rPr>
                        <a:t>LINE NEWS Top Ad</a:t>
                      </a:r>
                      <a:endParaRPr lang="en-US" altLang="ja-JP" sz="1050" b="0" i="0" u="sng" dirty="0">
                        <a:solidFill>
                          <a:srgbClr val="003E9A"/>
                        </a:solidFill>
                        <a:effectLst/>
                        <a:latin typeface="LINE Seed JP" panose="020B0600070205080204" charset="-128"/>
                        <a:ea typeface="LINE Seed JP" panose="020B0600070205080204" charset="-128"/>
                      </a:endParaRPr>
                    </a:p>
                    <a:p>
                      <a:pPr algn="l">
                        <a:lnSpc>
                          <a:spcPct val="120000"/>
                        </a:lnSpc>
                      </a:pPr>
                      <a:r>
                        <a:rPr lang="en-US" altLang="ja-JP" sz="1050" b="0" i="0" u="sng" dirty="0">
                          <a:solidFill>
                            <a:srgbClr val="003E9A"/>
                          </a:solidFill>
                          <a:effectLst/>
                          <a:latin typeface="LINE Seed JP" panose="020B0600070205080204" charset="-128"/>
                          <a:ea typeface="LINE Seed JP" panose="020B0600070205080204" charset="-128"/>
                          <a:hlinkClick r:id="rId5">
                            <a:extLst>
                              <a:ext uri="{A12FA001-AC4F-418D-AE19-62706E023703}">
                                <ahyp:hlinkClr xmlns:ahyp="http://schemas.microsoft.com/office/drawing/2018/hyperlinkcolor" val="tx"/>
                              </a:ext>
                            </a:extLst>
                          </a:hlinkClick>
                        </a:rPr>
                        <a:t>Yahoo! JAPAN</a:t>
                      </a:r>
                      <a:r>
                        <a:rPr lang="ja-JP" altLang="en-US" sz="1050" b="0" i="0" u="sng" dirty="0">
                          <a:solidFill>
                            <a:srgbClr val="003E9A"/>
                          </a:solidFill>
                          <a:effectLst/>
                          <a:latin typeface="LINE Seed JP" panose="020B0600070205080204" charset="-128"/>
                          <a:ea typeface="LINE Seed JP" panose="020B0600070205080204" charset="-128"/>
                          <a:hlinkClick r:id="rId5">
                            <a:extLst>
                              <a:ext uri="{A12FA001-AC4F-418D-AE19-62706E023703}">
                                <ahyp:hlinkClr xmlns:ahyp="http://schemas.microsoft.com/office/drawing/2018/hyperlinkcolor" val="tx"/>
                              </a:ext>
                            </a:extLst>
                          </a:hlinkClick>
                        </a:rPr>
                        <a:t>トップページ ブランドパネル</a:t>
                      </a:r>
                      <a:endParaRPr lang="en-US" altLang="ja-JP" sz="1050" b="0" i="0" u="sng" dirty="0">
                        <a:solidFill>
                          <a:srgbClr val="003E9A"/>
                        </a:solidFill>
                        <a:effectLst/>
                        <a:latin typeface="LINE Seed JP" panose="020B0600070205080204" charset="-128"/>
                        <a:ea typeface="LINE Seed JP" panose="020B0600070205080204" charset="-128"/>
                      </a:endParaRPr>
                    </a:p>
                    <a:p>
                      <a:pPr algn="l">
                        <a:lnSpc>
                          <a:spcPct val="120000"/>
                        </a:lnSpc>
                      </a:pPr>
                      <a:r>
                        <a:rPr lang="en-US" altLang="ja-JP" sz="1050" b="0" i="0" u="sng" dirty="0">
                          <a:solidFill>
                            <a:srgbClr val="003E9A"/>
                          </a:solidFill>
                          <a:effectLst/>
                          <a:latin typeface="LINE Seed JP" panose="020B0600070205080204" charset="-128"/>
                          <a:ea typeface="LINE Seed JP" panose="020B0600070205080204" charset="-128"/>
                          <a:hlinkClick r:id="rId6">
                            <a:extLst>
                              <a:ext uri="{A12FA001-AC4F-418D-AE19-62706E023703}">
                                <ahyp:hlinkClr xmlns:ahyp="http://schemas.microsoft.com/office/drawing/2018/hyperlinkcolor" val="tx"/>
                              </a:ext>
                            </a:extLst>
                          </a:hlinkClick>
                        </a:rPr>
                        <a:t>Yahoo! JAPAN</a:t>
                      </a:r>
                      <a:r>
                        <a:rPr lang="ja-JP" altLang="en-US" sz="1050" b="0" i="0" u="sng" dirty="0">
                          <a:solidFill>
                            <a:srgbClr val="003E9A"/>
                          </a:solidFill>
                          <a:effectLst/>
                          <a:latin typeface="LINE Seed JP" panose="020B0600070205080204" charset="-128"/>
                          <a:ea typeface="LINE Seed JP" panose="020B0600070205080204" charset="-128"/>
                          <a:hlinkClick r:id="rId6">
                            <a:extLst>
                              <a:ext uri="{A12FA001-AC4F-418D-AE19-62706E023703}">
                                <ahyp:hlinkClr xmlns:ahyp="http://schemas.microsoft.com/office/drawing/2018/hyperlinkcolor" val="tx"/>
                              </a:ext>
                            </a:extLst>
                          </a:hlinkClick>
                        </a:rPr>
                        <a:t>トップページ ブランドパネル スクエア</a:t>
                      </a:r>
                      <a:endParaRPr lang="en-US" altLang="ja-JP" sz="1050" b="0" i="0" u="sng" dirty="0">
                        <a:solidFill>
                          <a:srgbClr val="003E9A"/>
                        </a:solidFill>
                        <a:effectLst/>
                        <a:latin typeface="LINE Seed JP" panose="020B0600070205080204" charset="-128"/>
                        <a:ea typeface="LINE Seed JP" panose="020B0600070205080204" charset="-128"/>
                      </a:endParaRPr>
                    </a:p>
                    <a:p>
                      <a:pPr algn="l">
                        <a:lnSpc>
                          <a:spcPct val="120000"/>
                        </a:lnSpc>
                      </a:pPr>
                      <a:r>
                        <a:rPr lang="en-US" altLang="ja-JP" sz="1050" b="0" i="0" u="sng" dirty="0">
                          <a:solidFill>
                            <a:srgbClr val="003E9A"/>
                          </a:solidFill>
                          <a:effectLst/>
                          <a:latin typeface="LINE Seed JP" panose="020B0600070205080204" charset="-128"/>
                          <a:ea typeface="LINE Seed JP" panose="020B0600070205080204" charset="-128"/>
                          <a:hlinkClick r:id="rId7">
                            <a:extLst>
                              <a:ext uri="{A12FA001-AC4F-418D-AE19-62706E023703}">
                                <ahyp:hlinkClr xmlns:ahyp="http://schemas.microsoft.com/office/drawing/2018/hyperlinkcolor" val="tx"/>
                              </a:ext>
                            </a:extLst>
                          </a:hlinkClick>
                        </a:rPr>
                        <a:t>Yahoo! JAPAN</a:t>
                      </a:r>
                      <a:r>
                        <a:rPr lang="ja-JP" altLang="en-US" sz="1050" b="0" i="0" u="sng" dirty="0">
                          <a:solidFill>
                            <a:srgbClr val="003E9A"/>
                          </a:solidFill>
                          <a:effectLst/>
                          <a:latin typeface="LINE Seed JP" panose="020B0600070205080204" charset="-128"/>
                          <a:ea typeface="LINE Seed JP" panose="020B0600070205080204" charset="-128"/>
                          <a:hlinkClick r:id="rId7">
                            <a:extLst>
                              <a:ext uri="{A12FA001-AC4F-418D-AE19-62706E023703}">
                                <ahyp:hlinkClr xmlns:ahyp="http://schemas.microsoft.com/office/drawing/2018/hyperlinkcolor" val="tx"/>
                              </a:ext>
                            </a:extLst>
                          </a:hlinkClick>
                        </a:rPr>
                        <a:t>トップページ トピックス</a:t>
                      </a:r>
                      <a:r>
                        <a:rPr lang="en-US" altLang="ja-JP" sz="1050" b="0" i="0" u="sng" dirty="0">
                          <a:solidFill>
                            <a:srgbClr val="003E9A"/>
                          </a:solidFill>
                          <a:effectLst/>
                          <a:latin typeface="LINE Seed JP" panose="020B0600070205080204" charset="-128"/>
                          <a:ea typeface="LINE Seed JP" panose="020B0600070205080204" charset="-128"/>
                          <a:hlinkClick r:id="rId7">
                            <a:extLst>
                              <a:ext uri="{A12FA001-AC4F-418D-AE19-62706E023703}">
                                <ahyp:hlinkClr xmlns:ahyp="http://schemas.microsoft.com/office/drawing/2018/hyperlinkcolor" val="tx"/>
                              </a:ext>
                            </a:extLst>
                          </a:hlinkClick>
                        </a:rPr>
                        <a:t>PR</a:t>
                      </a:r>
                      <a:endParaRPr lang="en-US" altLang="ja-JP" sz="1050" b="0" i="0" u="sng" dirty="0">
                        <a:solidFill>
                          <a:srgbClr val="003E9A"/>
                        </a:solidFill>
                        <a:effectLst/>
                        <a:latin typeface="LINE Seed JP" panose="020B0600070205080204" charset="-128"/>
                        <a:ea typeface="LINE Seed JP" panose="020B0600070205080204" charset="-128"/>
                      </a:endParaRP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ja-JP" altLang="en-US" sz="1200" b="0" i="0" dirty="0">
                          <a:solidFill>
                            <a:schemeClr val="tx1"/>
                          </a:solidFill>
                          <a:latin typeface="LINE Seed JP" panose="020B0600070205080204" charset="-128"/>
                          <a:ea typeface="LINE Seed JP" panose="020B0600070205080204" charset="-128"/>
                        </a:rPr>
                        <a:t>合計</a:t>
                      </a:r>
                      <a:endParaRPr kumimoji="1" lang="en-US" altLang="ja-JP" sz="1200" b="0" i="0" dirty="0">
                        <a:solidFill>
                          <a:schemeClr val="tx1"/>
                        </a:solidFill>
                        <a:latin typeface="LINE Seed JP" panose="020B0600070205080204" charset="-128"/>
                        <a:ea typeface="LINE Seed JP" panose="020B0600070205080204" charset="-128"/>
                      </a:endParaRPr>
                    </a:p>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1,500</a:t>
                      </a:r>
                      <a:r>
                        <a:rPr kumimoji="1" lang="ja-JP" altLang="en-US" sz="1200" b="0" i="0" dirty="0">
                          <a:solidFill>
                            <a:schemeClr val="tx1"/>
                          </a:solidFill>
                          <a:latin typeface="LINE Seed JP" panose="020B0600070205080204" charset="-128"/>
                          <a:ea typeface="LINE Seed JP" panose="020B0600070205080204" charset="-128"/>
                        </a:rPr>
                        <a:t>万円～</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ja-JP" altLang="en-US" sz="1200" b="0" i="0" dirty="0">
                          <a:solidFill>
                            <a:schemeClr val="tx1"/>
                          </a:solidFill>
                          <a:latin typeface="LINE Seed JP" panose="020B0600070205080204" charset="-128"/>
                          <a:ea typeface="LINE Seed JP" panose="020B0600070205080204" charset="-128"/>
                        </a:rPr>
                        <a:t>下記の協賛期間内かつ選定商品の規定にしたがって指定</a:t>
                      </a:r>
                      <a:endParaRPr kumimoji="1" lang="en-US" altLang="ja-JP" sz="1200" b="0" i="0" dirty="0">
                        <a:solidFill>
                          <a:schemeClr val="tx1"/>
                        </a:solidFill>
                        <a:latin typeface="LINE Seed JP" panose="020B0600070205080204" charset="-128"/>
                        <a:ea typeface="LINE Seed JP" panose="020B0600070205080204" charset="-128"/>
                      </a:endParaRPr>
                    </a:p>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2026/8/25</a:t>
                      </a:r>
                      <a:r>
                        <a:rPr kumimoji="1" lang="ja-JP" altLang="en-US" sz="1200" b="0" i="0" dirty="0">
                          <a:solidFill>
                            <a:schemeClr val="tx1"/>
                          </a:solidFill>
                          <a:latin typeface="LINE Seed JP" panose="020B0600070205080204" charset="-128"/>
                          <a:ea typeface="LINE Seed JP" panose="020B0600070205080204" charset="-128"/>
                        </a:rPr>
                        <a:t>（火）～</a:t>
                      </a:r>
                      <a:r>
                        <a:rPr kumimoji="1" lang="en-US" altLang="ja-JP" sz="1200" b="0" i="0" dirty="0">
                          <a:solidFill>
                            <a:schemeClr val="tx1"/>
                          </a:solidFill>
                          <a:latin typeface="LINE Seed JP" panose="020B0600070205080204" charset="-128"/>
                          <a:ea typeface="LINE Seed JP" panose="020B0600070205080204" charset="-128"/>
                        </a:rPr>
                        <a:t>2026/9/30</a:t>
                      </a:r>
                      <a:r>
                        <a:rPr kumimoji="1" lang="ja-JP" altLang="en-US" sz="1200" b="0" i="0" dirty="0">
                          <a:solidFill>
                            <a:schemeClr val="tx1"/>
                          </a:solidFill>
                          <a:latin typeface="LINE Seed JP" panose="020B0600070205080204" charset="-128"/>
                          <a:ea typeface="LINE Seed JP" panose="020B0600070205080204" charset="-128"/>
                        </a:rPr>
                        <a:t>（水）</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P12</a:t>
                      </a:r>
                      <a:endParaRPr kumimoji="1" lang="ja-JP" altLang="en-US" sz="1200" b="0" i="0" dirty="0">
                        <a:solidFill>
                          <a:schemeClr val="tx1"/>
                        </a:solidFill>
                        <a:latin typeface="LINE Seed JP" panose="020B0600070205080204" charset="-128"/>
                        <a:ea typeface="LINE Seed JP" panose="020B0600070205080204" charset="-128"/>
                      </a:endParaRPr>
                    </a:p>
                  </a:txBody>
                  <a:tcPr marL="180000" marR="18000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19221461"/>
                  </a:ext>
                </a:extLst>
              </a:tr>
              <a:tr h="628072">
                <a:tc rowSpan="2">
                  <a:txBody>
                    <a:bodyPr/>
                    <a:lstStyle/>
                    <a:p>
                      <a:pPr algn="l">
                        <a:lnSpc>
                          <a:spcPct val="120000"/>
                        </a:lnSpc>
                      </a:pPr>
                      <a:r>
                        <a:rPr kumimoji="1" lang="en-US" altLang="ja-JP" sz="1200" b="0" i="0" dirty="0">
                          <a:solidFill>
                            <a:schemeClr val="bg1"/>
                          </a:solidFill>
                          <a:latin typeface="LINE Seed JP" panose="020B0600070205080204" charset="-128"/>
                          <a:ea typeface="LINE Seed JP" panose="020B0600070205080204" charset="-128"/>
                        </a:rPr>
                        <a:t>[</a:t>
                      </a:r>
                      <a:r>
                        <a:rPr kumimoji="1" lang="ja-JP" altLang="en-US" sz="1200" b="0" i="0" dirty="0">
                          <a:solidFill>
                            <a:schemeClr val="bg1"/>
                          </a:solidFill>
                          <a:latin typeface="LINE Seed JP" panose="020B0600070205080204" charset="-128"/>
                          <a:ea typeface="LINE Seed JP" panose="020B0600070205080204" charset="-128"/>
                        </a:rPr>
                        <a:t>プル型</a:t>
                      </a:r>
                      <a:r>
                        <a:rPr kumimoji="1" lang="en-US" altLang="ja-JP" sz="1200" b="0" i="0" dirty="0">
                          <a:solidFill>
                            <a:schemeClr val="bg1"/>
                          </a:solidFill>
                          <a:latin typeface="LINE Seed JP" panose="020B0600070205080204" charset="-128"/>
                          <a:ea typeface="LINE Seed JP" panose="020B0600070205080204" charset="-128"/>
                        </a:rPr>
                        <a:t>]</a:t>
                      </a:r>
                    </a:p>
                    <a:p>
                      <a:pPr algn="l">
                        <a:lnSpc>
                          <a:spcPct val="120000"/>
                        </a:lnSpc>
                      </a:pPr>
                      <a:r>
                        <a:rPr kumimoji="1" lang="ja-JP" altLang="en-US" sz="1200" b="0" i="0" dirty="0">
                          <a:solidFill>
                            <a:schemeClr val="bg1"/>
                          </a:solidFill>
                          <a:latin typeface="LINE Seed JP" panose="020B0600070205080204" charset="-128"/>
                          <a:ea typeface="LINE Seed JP" panose="020B0600070205080204" charset="-128"/>
                        </a:rPr>
                        <a:t>特設商品</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Yahoo! JAPAN</a:t>
                      </a:r>
                      <a:r>
                        <a:rPr kumimoji="1" lang="ja-JP" altLang="en-US" sz="1200" b="0" i="0" dirty="0">
                          <a:solidFill>
                            <a:schemeClr val="tx1"/>
                          </a:solidFill>
                          <a:latin typeface="LINE Seed JP" panose="020B0600070205080204" charset="-128"/>
                          <a:ea typeface="LINE Seed JP" panose="020B0600070205080204" charset="-128"/>
                        </a:rPr>
                        <a:t>トップページ</a:t>
                      </a:r>
                      <a:endParaRPr kumimoji="1" lang="en-US" altLang="ja-JP" sz="1200" b="0" i="0" dirty="0">
                        <a:solidFill>
                          <a:schemeClr val="tx1"/>
                        </a:solidFill>
                        <a:latin typeface="LINE Seed JP" panose="020B0600070205080204" charset="-128"/>
                        <a:ea typeface="LINE Seed JP" panose="020B0600070205080204" charset="-128"/>
                      </a:endParaRPr>
                    </a:p>
                    <a:p>
                      <a:pPr algn="l">
                        <a:lnSpc>
                          <a:spcPct val="120000"/>
                        </a:lnSpc>
                      </a:pPr>
                      <a:r>
                        <a:rPr kumimoji="1" lang="ja-JP" altLang="en-US" sz="1200" b="0" i="0" dirty="0">
                          <a:solidFill>
                            <a:schemeClr val="tx1"/>
                          </a:solidFill>
                          <a:latin typeface="LINE Seed JP" panose="020B0600070205080204" charset="-128"/>
                          <a:ea typeface="LINE Seed JP" panose="020B0600070205080204" charset="-128"/>
                        </a:rPr>
                        <a:t>ブランドタブ カスタマイズ</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1,000</a:t>
                      </a:r>
                      <a:r>
                        <a:rPr kumimoji="1" lang="ja-JP" altLang="en-US" sz="1200" b="0" i="0" dirty="0">
                          <a:solidFill>
                            <a:schemeClr val="tx1"/>
                          </a:solidFill>
                          <a:latin typeface="LINE Seed JP" panose="020B0600070205080204" charset="-128"/>
                          <a:ea typeface="LINE Seed JP" panose="020B0600070205080204" charset="-128"/>
                        </a:rPr>
                        <a:t>万円</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2026/9/1</a:t>
                      </a:r>
                      <a:r>
                        <a:rPr kumimoji="1" lang="ja-JP" altLang="en-US" sz="1200" b="0" i="0" dirty="0">
                          <a:solidFill>
                            <a:schemeClr val="tx1"/>
                          </a:solidFill>
                          <a:latin typeface="LINE Seed JP" panose="020B0600070205080204" charset="-128"/>
                          <a:ea typeface="LINE Seed JP" panose="020B0600070205080204" charset="-128"/>
                        </a:rPr>
                        <a:t>（火）</a:t>
                      </a:r>
                      <a:endParaRPr kumimoji="1" lang="en-US" altLang="ja-JP" sz="1200" b="0" i="0" dirty="0">
                        <a:solidFill>
                          <a:schemeClr val="tx1"/>
                        </a:solidFill>
                        <a:latin typeface="LINE Seed JP" panose="020B0600070205080204" charset="-128"/>
                        <a:ea typeface="LINE Seed JP" panose="020B060007020508020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US" altLang="ja-JP" sz="1050" b="0" i="0" u="none" dirty="0">
                          <a:solidFill>
                            <a:schemeClr val="tx1"/>
                          </a:solidFill>
                          <a:effectLst/>
                          <a:latin typeface="LINE Seed JP" panose="020B0600070205080204" charset="-128"/>
                          <a:ea typeface="LINE Seed JP" panose="020B0600070205080204" charset="-128"/>
                        </a:rPr>
                        <a:t>※2</a:t>
                      </a:r>
                      <a:r>
                        <a:rPr lang="ja-JP" altLang="en-US" sz="1050" b="0" i="0" u="none" dirty="0">
                          <a:solidFill>
                            <a:schemeClr val="tx1"/>
                          </a:solidFill>
                          <a:effectLst/>
                          <a:latin typeface="LINE Seed JP" panose="020B0600070205080204" charset="-128"/>
                          <a:ea typeface="LINE Seed JP" panose="020B0600070205080204" charset="-128"/>
                        </a:rPr>
                        <a:t>日間以上の掲載も可能</a:t>
                      </a:r>
                      <a:endParaRPr lang="en-US" altLang="ja-JP" sz="1050" b="0" i="0" u="none" dirty="0">
                        <a:solidFill>
                          <a:schemeClr val="tx1"/>
                        </a:solidFill>
                        <a:effectLst/>
                        <a:latin typeface="LINE Seed JP" panose="020B0600070205080204" charset="-128"/>
                        <a:ea typeface="LINE Seed JP" panose="020B0600070205080204" charset="-128"/>
                      </a:endParaRP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0" i="0" dirty="0">
                          <a:solidFill>
                            <a:schemeClr val="tx1"/>
                          </a:solidFill>
                          <a:latin typeface="LINE Seed JP" panose="020B0600070205080204" charset="-128"/>
                          <a:ea typeface="LINE Seed JP" panose="020B0600070205080204" charset="-128"/>
                        </a:rPr>
                        <a:t>P13</a:t>
                      </a:r>
                      <a:r>
                        <a:rPr kumimoji="1" lang="ja-JP" altLang="en-US" sz="1200" b="0" i="0" dirty="0">
                          <a:solidFill>
                            <a:schemeClr val="tx1"/>
                          </a:solidFill>
                          <a:latin typeface="LINE Seed JP" panose="020B0600070205080204" charset="-128"/>
                          <a:ea typeface="LINE Seed JP" panose="020B0600070205080204" charset="-128"/>
                        </a:rPr>
                        <a:t>～</a:t>
                      </a:r>
                      <a:r>
                        <a:rPr kumimoji="1" lang="en-US" altLang="ja-JP" sz="1200" b="0" i="0" dirty="0">
                          <a:solidFill>
                            <a:schemeClr val="tx1"/>
                          </a:solidFill>
                          <a:latin typeface="LINE Seed JP" panose="020B0600070205080204" charset="-128"/>
                          <a:ea typeface="LINE Seed JP" panose="020B0600070205080204" charset="-128"/>
                        </a:rPr>
                        <a:t>16</a:t>
                      </a:r>
                      <a:endParaRPr kumimoji="1" lang="ja-JP" altLang="en-US" sz="1200" b="0" i="0" dirty="0">
                        <a:solidFill>
                          <a:schemeClr val="tx1"/>
                        </a:solidFill>
                        <a:latin typeface="LINE Seed JP" panose="020B0600070205080204" charset="-128"/>
                        <a:ea typeface="LINE Seed JP" panose="020B0600070205080204" charset="-128"/>
                      </a:endParaRPr>
                    </a:p>
                  </a:txBody>
                  <a:tcPr marL="180000" marR="18000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020895699"/>
                  </a:ext>
                </a:extLst>
              </a:tr>
              <a:tr h="544944">
                <a:tc vMerge="1">
                  <a:txBody>
                    <a:bodyPr/>
                    <a:lstStyle/>
                    <a:p>
                      <a:pPr algn="l">
                        <a:lnSpc>
                          <a:spcPct val="120000"/>
                        </a:lnSpc>
                      </a:pPr>
                      <a:endParaRPr kumimoji="1" lang="ja-JP" altLang="en-US" sz="1200" b="1" i="0" dirty="0">
                        <a:solidFill>
                          <a:schemeClr val="tx1"/>
                        </a:solidFill>
                        <a:latin typeface="LINE Seed JP" panose="020B0600070205080204" charset="-128"/>
                        <a:ea typeface="LINE Seed JP" panose="020B0600070205080204" charset="-128"/>
                      </a:endParaRPr>
                    </a:p>
                  </a:txBody>
                  <a:tcPr marL="180000" marR="180000"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lnSpc>
                          <a:spcPct val="120000"/>
                        </a:lnSpc>
                      </a:pPr>
                      <a:r>
                        <a:rPr kumimoji="1" lang="ja-JP" altLang="en-US" sz="1200" b="0" i="0" dirty="0">
                          <a:solidFill>
                            <a:schemeClr val="tx1"/>
                          </a:solidFill>
                          <a:latin typeface="LINE Seed JP" panose="020B0600070205080204" charset="-128"/>
                          <a:ea typeface="LINE Seed JP" panose="020B0600070205080204" charset="-128"/>
                        </a:rPr>
                        <a:t>防災特集</a:t>
                      </a:r>
                      <a:r>
                        <a:rPr kumimoji="1" lang="en-US" altLang="ja-JP" sz="1200" b="0" i="0" dirty="0">
                          <a:solidFill>
                            <a:schemeClr val="tx1"/>
                          </a:solidFill>
                          <a:latin typeface="LINE Seed JP" panose="020B0600070205080204" charset="-128"/>
                          <a:ea typeface="LINE Seed JP" panose="020B0600070205080204" charset="-128"/>
                        </a:rPr>
                        <a:t>2026</a:t>
                      </a:r>
                      <a:r>
                        <a:rPr kumimoji="1" lang="ja-JP" altLang="en-US" sz="1200" b="0" i="0" dirty="0">
                          <a:solidFill>
                            <a:schemeClr val="tx1"/>
                          </a:solidFill>
                          <a:latin typeface="LINE Seed JP" panose="020B0600070205080204" charset="-128"/>
                          <a:ea typeface="LINE Seed JP" panose="020B0600070205080204" charset="-128"/>
                        </a:rPr>
                        <a:t> タイアップ広告</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ja-JP" altLang="en-US" sz="1200" b="0" i="0" dirty="0">
                          <a:solidFill>
                            <a:schemeClr val="tx1"/>
                          </a:solidFill>
                          <a:latin typeface="LINE Seed JP" panose="020B0600070205080204" charset="-128"/>
                          <a:ea typeface="LINE Seed JP" panose="020B0600070205080204" charset="-128"/>
                        </a:rPr>
                        <a:t>　</a:t>
                      </a:r>
                      <a:r>
                        <a:rPr kumimoji="1" lang="en-US" altLang="ja-JP" sz="1200" b="0" i="0" dirty="0">
                          <a:solidFill>
                            <a:schemeClr val="tx1"/>
                          </a:solidFill>
                          <a:latin typeface="LINE Seed JP" panose="020B0600070205080204" charset="-128"/>
                          <a:ea typeface="LINE Seed JP" panose="020B0600070205080204" charset="-128"/>
                        </a:rPr>
                        <a:t>500</a:t>
                      </a:r>
                      <a:r>
                        <a:rPr kumimoji="1" lang="ja-JP" altLang="en-US" sz="1200" b="0" i="0" dirty="0">
                          <a:solidFill>
                            <a:schemeClr val="tx1"/>
                          </a:solidFill>
                          <a:latin typeface="LINE Seed JP" panose="020B0600070205080204" charset="-128"/>
                          <a:ea typeface="LINE Seed JP" panose="020B0600070205080204" charset="-128"/>
                        </a:rPr>
                        <a:t>万円</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lnSpc>
                          <a:spcPct val="120000"/>
                        </a:lnSpc>
                      </a:pPr>
                      <a:r>
                        <a:rPr kumimoji="1" lang="en-US" altLang="ja-JP" sz="1200" b="0" i="0" dirty="0">
                          <a:solidFill>
                            <a:schemeClr val="tx1"/>
                          </a:solidFill>
                          <a:latin typeface="LINE Seed JP" panose="020B0600070205080204" charset="-128"/>
                          <a:ea typeface="LINE Seed JP" panose="020B0600070205080204" charset="-128"/>
                        </a:rPr>
                        <a:t>2026/8/25</a:t>
                      </a:r>
                      <a:r>
                        <a:rPr kumimoji="1" lang="ja-JP" altLang="en-US" sz="1200" b="0" i="0" dirty="0">
                          <a:solidFill>
                            <a:schemeClr val="tx1"/>
                          </a:solidFill>
                          <a:latin typeface="LINE Seed JP" panose="020B0600070205080204" charset="-128"/>
                          <a:ea typeface="LINE Seed JP" panose="020B0600070205080204" charset="-128"/>
                        </a:rPr>
                        <a:t>（火）～</a:t>
                      </a:r>
                      <a:r>
                        <a:rPr kumimoji="1" lang="en-US" altLang="ja-JP" sz="1200" b="0" i="0" dirty="0">
                          <a:solidFill>
                            <a:schemeClr val="tx1"/>
                          </a:solidFill>
                          <a:latin typeface="LINE Seed JP" panose="020B0600070205080204" charset="-128"/>
                          <a:ea typeface="LINE Seed JP" panose="020B0600070205080204" charset="-128"/>
                        </a:rPr>
                        <a:t>2026/9/30</a:t>
                      </a:r>
                      <a:r>
                        <a:rPr kumimoji="1" lang="ja-JP" altLang="en-US" sz="1200" b="0" i="0" dirty="0">
                          <a:solidFill>
                            <a:schemeClr val="tx1"/>
                          </a:solidFill>
                          <a:latin typeface="LINE Seed JP" panose="020B0600070205080204" charset="-128"/>
                          <a:ea typeface="LINE Seed JP" panose="020B0600070205080204" charset="-128"/>
                        </a:rPr>
                        <a:t>（水）</a:t>
                      </a:r>
                    </a:p>
                  </a:txBody>
                  <a:tcPr marL="180000" marR="18000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0" i="0" dirty="0">
                          <a:solidFill>
                            <a:schemeClr val="tx1"/>
                          </a:solidFill>
                          <a:latin typeface="LINE Seed JP" panose="020B0600070205080204" charset="-128"/>
                          <a:ea typeface="LINE Seed JP" panose="020B0600070205080204" charset="-128"/>
                        </a:rPr>
                        <a:t>P17</a:t>
                      </a:r>
                      <a:r>
                        <a:rPr kumimoji="1" lang="ja-JP" altLang="en-US" sz="1200" b="0" i="0" dirty="0">
                          <a:solidFill>
                            <a:schemeClr val="tx1"/>
                          </a:solidFill>
                          <a:latin typeface="LINE Seed JP" panose="020B0600070205080204" charset="-128"/>
                          <a:ea typeface="LINE Seed JP" panose="020B0600070205080204" charset="-128"/>
                        </a:rPr>
                        <a:t>～</a:t>
                      </a:r>
                      <a:r>
                        <a:rPr kumimoji="1" lang="en-US" altLang="ja-JP" sz="1200" b="0" i="0" dirty="0">
                          <a:solidFill>
                            <a:schemeClr val="tx1"/>
                          </a:solidFill>
                          <a:latin typeface="LINE Seed JP" panose="020B0600070205080204" charset="-128"/>
                          <a:ea typeface="LINE Seed JP" panose="020B0600070205080204" charset="-128"/>
                        </a:rPr>
                        <a:t>22</a:t>
                      </a:r>
                      <a:endParaRPr kumimoji="1" lang="ja-JP" altLang="en-US" sz="1200" b="0" i="0" dirty="0">
                        <a:solidFill>
                          <a:schemeClr val="tx1"/>
                        </a:solidFill>
                        <a:latin typeface="LINE Seed JP" panose="020B0600070205080204" charset="-128"/>
                        <a:ea typeface="LINE Seed JP" panose="020B0600070205080204" charset="-128"/>
                      </a:endParaRPr>
                    </a:p>
                  </a:txBody>
                  <a:tcPr marL="180000" marR="18000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41960419"/>
                  </a:ext>
                </a:extLst>
              </a:tr>
            </a:tbl>
          </a:graphicData>
        </a:graphic>
      </p:graphicFrame>
      <p:sp>
        <p:nvSpPr>
          <p:cNvPr id="8" name="テキスト ボックス 7">
            <a:extLst>
              <a:ext uri="{FF2B5EF4-FFF2-40B4-BE49-F238E27FC236}">
                <a16:creationId xmlns:a16="http://schemas.microsoft.com/office/drawing/2014/main" id="{75BAC36E-C120-0696-1A50-F5DE893173AC}"/>
              </a:ext>
            </a:extLst>
          </p:cNvPr>
          <p:cNvSpPr txBox="1"/>
          <p:nvPr/>
        </p:nvSpPr>
        <p:spPr>
          <a:xfrm>
            <a:off x="752838" y="5882831"/>
            <a:ext cx="10795916" cy="472052"/>
          </a:xfrm>
          <a:prstGeom prst="rect">
            <a:avLst/>
          </a:prstGeom>
          <a:noFill/>
        </p:spPr>
        <p:txBody>
          <a:bodyPr wrap="square">
            <a:spAutoFit/>
          </a:bodyPr>
          <a:lstStyle/>
          <a:p>
            <a:pPr algn="l">
              <a:lnSpc>
                <a:spcPct val="120000"/>
              </a:lnSpc>
            </a:pPr>
            <a:r>
              <a:rPr lang="en-US" altLang="ja-JP" sz="1050" b="0" i="0" u="none" dirty="0">
                <a:solidFill>
                  <a:schemeClr val="tx1"/>
                </a:solidFill>
                <a:effectLst/>
                <a:latin typeface="LINE Seed JP" panose="020B0600070205080204" charset="-128"/>
                <a:ea typeface="LINE Seed JP" panose="020B0600070205080204" charset="-128"/>
              </a:rPr>
              <a:t>※</a:t>
            </a:r>
            <a:r>
              <a:rPr lang="ja-JP" altLang="en-US" sz="1050" dirty="0">
                <a:solidFill>
                  <a:schemeClr val="tx1"/>
                </a:solidFill>
                <a:latin typeface="LINE Seed JP" panose="020B0600070205080204" charset="-128"/>
                <a:ea typeface="LINE Seed JP" panose="020B0600070205080204" charset="-128"/>
              </a:rPr>
              <a:t>各</a:t>
            </a:r>
            <a:r>
              <a:rPr lang="ja-JP" altLang="en-US" sz="1050" b="0" i="0" u="none" dirty="0">
                <a:solidFill>
                  <a:schemeClr val="tx1"/>
                </a:solidFill>
                <a:effectLst/>
                <a:latin typeface="LINE Seed JP" panose="020B0600070205080204" charset="-128"/>
                <a:ea typeface="LINE Seed JP" panose="020B0600070205080204" charset="-128"/>
              </a:rPr>
              <a:t>商品の詳細は、上記表に記載の参照ページ</a:t>
            </a:r>
            <a:r>
              <a:rPr lang="ja-JP" altLang="en-US" sz="1050" dirty="0">
                <a:solidFill>
                  <a:schemeClr val="tx1"/>
                </a:solidFill>
                <a:latin typeface="LINE Seed JP" panose="020B0600070205080204" charset="-128"/>
                <a:ea typeface="LINE Seed JP" panose="020B0600070205080204" charset="-128"/>
              </a:rPr>
              <a:t>（本資料内）</a:t>
            </a:r>
            <a:r>
              <a:rPr lang="ja-JP" altLang="en-US" sz="1050" b="0" i="0" u="none" dirty="0">
                <a:solidFill>
                  <a:schemeClr val="tx1"/>
                </a:solidFill>
                <a:effectLst/>
                <a:latin typeface="LINE Seed JP" panose="020B0600070205080204" charset="-128"/>
                <a:ea typeface="LINE Seed JP" panose="020B0600070205080204" charset="-128"/>
              </a:rPr>
              <a:t>、および商品名からリンクするセールシートでご確認ください。免責事項等も、各商品のセールスシートに記載の</a:t>
            </a:r>
            <a:endParaRPr lang="en-US" altLang="ja-JP" sz="1050" b="0" i="0" u="none" dirty="0">
              <a:solidFill>
                <a:schemeClr val="tx1"/>
              </a:solidFill>
              <a:effectLst/>
              <a:latin typeface="LINE Seed JP" panose="020B0600070205080204" charset="-128"/>
              <a:ea typeface="LINE Seed JP" panose="020B0600070205080204" charset="-128"/>
            </a:endParaRPr>
          </a:p>
          <a:p>
            <a:pPr algn="l">
              <a:lnSpc>
                <a:spcPct val="120000"/>
              </a:lnSpc>
            </a:pPr>
            <a:r>
              <a:rPr lang="ja-JP" altLang="en-US" sz="1050" b="0" i="0" u="none" dirty="0">
                <a:solidFill>
                  <a:schemeClr val="tx1"/>
                </a:solidFill>
                <a:effectLst/>
                <a:latin typeface="LINE Seed JP" panose="020B0600070205080204" charset="-128"/>
                <a:ea typeface="LINE Seed JP" panose="020B0600070205080204" charset="-128"/>
              </a:rPr>
              <a:t>内容が適用されます。</a:t>
            </a:r>
            <a:endParaRPr lang="en-US" altLang="ja-JP" sz="1050" b="0" i="0" u="none" dirty="0">
              <a:solidFill>
                <a:schemeClr val="tx1"/>
              </a:solidFill>
              <a:effectLst/>
              <a:latin typeface="LINE Seed JP" panose="020B0600070205080204" charset="-128"/>
              <a:ea typeface="LINE Seed JP" panose="020B0600070205080204" charset="-128"/>
            </a:endParaRPr>
          </a:p>
        </p:txBody>
      </p:sp>
      <p:sp>
        <p:nvSpPr>
          <p:cNvPr id="5" name="テキスト ボックス 4">
            <a:extLst>
              <a:ext uri="{FF2B5EF4-FFF2-40B4-BE49-F238E27FC236}">
                <a16:creationId xmlns:a16="http://schemas.microsoft.com/office/drawing/2014/main" id="{47FD6FA7-1C11-D4A4-4B49-71D93B381492}"/>
              </a:ext>
            </a:extLst>
          </p:cNvPr>
          <p:cNvSpPr txBox="1"/>
          <p:nvPr/>
        </p:nvSpPr>
        <p:spPr>
          <a:xfrm>
            <a:off x="5229043" y="4888679"/>
            <a:ext cx="2016488" cy="375487"/>
          </a:xfrm>
          <a:prstGeom prst="rect">
            <a:avLst/>
          </a:prstGeom>
          <a:noFill/>
        </p:spPr>
        <p:txBody>
          <a:bodyPr wrap="square">
            <a:spAutoFit/>
          </a:bodyPr>
          <a:lstStyle/>
          <a:p>
            <a:pPr>
              <a:lnSpc>
                <a:spcPct val="120000"/>
              </a:lnSpc>
            </a:pPr>
            <a:r>
              <a:rPr lang="ja-JP" altLang="en-US" sz="1600" b="1" i="0" u="none" dirty="0">
                <a:solidFill>
                  <a:schemeClr val="tx1"/>
                </a:solidFill>
                <a:effectLst/>
                <a:latin typeface="LINE Seed JP" panose="020B0600070205080204" charset="-128"/>
                <a:ea typeface="LINE Seed JP" panose="020B0600070205080204" charset="-128"/>
              </a:rPr>
              <a:t>総額：</a:t>
            </a:r>
            <a:r>
              <a:rPr lang="en-US" altLang="ja-JP" sz="1600" b="1" dirty="0">
                <a:solidFill>
                  <a:schemeClr val="tx1"/>
                </a:solidFill>
                <a:latin typeface="LINE Seed JP" panose="020B0600070205080204" charset="-128"/>
                <a:ea typeface="LINE Seed JP" panose="020B0600070205080204" charset="-128"/>
              </a:rPr>
              <a:t>3,000</a:t>
            </a:r>
            <a:r>
              <a:rPr lang="ja-JP" altLang="en-US" sz="1600" b="1" dirty="0">
                <a:solidFill>
                  <a:schemeClr val="tx1"/>
                </a:solidFill>
                <a:latin typeface="LINE Seed JP" panose="020B0600070205080204" charset="-128"/>
                <a:ea typeface="LINE Seed JP" panose="020B0600070205080204" charset="-128"/>
              </a:rPr>
              <a:t>万円</a:t>
            </a:r>
            <a:endParaRPr lang="en-US" altLang="ja-JP" sz="1600" b="1" dirty="0">
              <a:solidFill>
                <a:schemeClr val="tx1"/>
              </a:solidFill>
              <a:latin typeface="LINE Seed JP" panose="020B0600070205080204" charset="-128"/>
              <a:ea typeface="LINE Seed JP" panose="020B0600070205080204" charset="-128"/>
            </a:endParaRPr>
          </a:p>
        </p:txBody>
      </p:sp>
      <p:cxnSp>
        <p:nvCxnSpPr>
          <p:cNvPr id="9" name="直線コネクタ 8">
            <a:extLst>
              <a:ext uri="{FF2B5EF4-FFF2-40B4-BE49-F238E27FC236}">
                <a16:creationId xmlns:a16="http://schemas.microsoft.com/office/drawing/2014/main" id="{E0D3045D-A563-85FE-F416-1F630424CDD2}"/>
              </a:ext>
            </a:extLst>
          </p:cNvPr>
          <p:cNvCxnSpPr/>
          <p:nvPr/>
        </p:nvCxnSpPr>
        <p:spPr>
          <a:xfrm flipH="1">
            <a:off x="5199017" y="5277393"/>
            <a:ext cx="1907177" cy="0"/>
          </a:xfrm>
          <a:prstGeom prst="line">
            <a:avLst/>
          </a:prstGeom>
          <a:ln w="76200">
            <a:solidFill>
              <a:srgbClr val="00206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8358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CFC44C74-E40B-3707-CF28-EFC78E7B3717}"/>
            </a:ext>
          </a:extLst>
        </p:cNvPr>
        <p:cNvGrpSpPr/>
        <p:nvPr/>
      </p:nvGrpSpPr>
      <p:grpSpPr>
        <a:xfrm>
          <a:off x="0" y="0"/>
          <a:ext cx="0" cy="0"/>
          <a:chOff x="0" y="0"/>
          <a:chExt cx="0" cy="0"/>
        </a:xfrm>
      </p:grpSpPr>
      <p:sp>
        <p:nvSpPr>
          <p:cNvPr id="279" name="Google Shape;279;p25">
            <a:extLst>
              <a:ext uri="{FF2B5EF4-FFF2-40B4-BE49-F238E27FC236}">
                <a16:creationId xmlns:a16="http://schemas.microsoft.com/office/drawing/2014/main" id="{29F84A08-59F1-AC1B-14A2-4C225E97E62F}"/>
              </a:ext>
            </a:extLst>
          </p:cNvPr>
          <p:cNvSpPr txBox="1">
            <a:spLocks noGrp="1"/>
          </p:cNvSpPr>
          <p:nvPr>
            <p:ph type="ctrTitle"/>
          </p:nvPr>
        </p:nvSpPr>
        <p:spPr>
          <a:noFill/>
          <a:ln>
            <a:noFill/>
          </a:ln>
        </p:spPr>
        <p:txBody>
          <a:bodyPr spcFirstLastPara="1" wrap="square" lIns="0" tIns="0" rIns="0" bIns="0" anchor="t" anchorCtr="0">
            <a:noAutofit/>
          </a:bodyPr>
          <a:lstStyle/>
          <a:p>
            <a:pPr lvl="0"/>
            <a:r>
              <a:rPr lang="en-US" altLang="ja-JP" dirty="0">
                <a:latin typeface="LINE Seed JP" panose="020B0600070205080204" charset="-128"/>
                <a:ea typeface="LINE Seed JP" panose="020B0600070205080204" charset="-128"/>
              </a:rPr>
              <a:t>LINE</a:t>
            </a:r>
            <a:r>
              <a:rPr lang="ja-JP" altLang="en-US" dirty="0">
                <a:latin typeface="LINE Seed JP" panose="020B0600070205080204" charset="-128"/>
                <a:ea typeface="LINE Seed JP" panose="020B0600070205080204" charset="-128"/>
              </a:rPr>
              <a:t>ヤフー広告 ディスプレイ広告 予約型 通常商品（例）</a:t>
            </a:r>
          </a:p>
        </p:txBody>
      </p:sp>
      <p:sp>
        <p:nvSpPr>
          <p:cNvPr id="306" name="Google Shape;628;p79">
            <a:extLst>
              <a:ext uri="{FF2B5EF4-FFF2-40B4-BE49-F238E27FC236}">
                <a16:creationId xmlns:a16="http://schemas.microsoft.com/office/drawing/2014/main" id="{028D6BF2-691B-6C75-0D7F-D09E6E30F55F}"/>
              </a:ext>
            </a:extLst>
          </p:cNvPr>
          <p:cNvSpPr/>
          <p:nvPr/>
        </p:nvSpPr>
        <p:spPr>
          <a:xfrm>
            <a:off x="5225701" y="0"/>
            <a:ext cx="6148419" cy="447023"/>
          </a:xfrm>
          <a:prstGeom prst="rect">
            <a:avLst/>
          </a:prstGeom>
          <a:noFill/>
          <a:ln>
            <a:noFill/>
          </a:ln>
        </p:spPr>
        <p:txBody>
          <a:bodyPr spcFirstLastPara="1" wrap="square" lIns="91425" tIns="45700" rIns="91425" bIns="45700" anchor="t" anchorCtr="0">
            <a:noAutofit/>
          </a:bodyPr>
          <a:lstStyle/>
          <a:p>
            <a:endParaRPr lang="ja-JP" altLang="en-US" sz="1200" dirty="0">
              <a:solidFill>
                <a:schemeClr val="tx1"/>
              </a:solidFill>
              <a:latin typeface="LINE Seed JP" panose="020B0600070205080204" charset="-128"/>
              <a:ea typeface="LINE Seed JP" panose="020B0600070205080204" charset="-128"/>
              <a:cs typeface="Meiryo"/>
              <a:sym typeface="Meiryo"/>
            </a:endParaRPr>
          </a:p>
        </p:txBody>
      </p:sp>
      <p:graphicFrame>
        <p:nvGraphicFramePr>
          <p:cNvPr id="5" name="表 4">
            <a:extLst>
              <a:ext uri="{FF2B5EF4-FFF2-40B4-BE49-F238E27FC236}">
                <a16:creationId xmlns:a16="http://schemas.microsoft.com/office/drawing/2014/main" id="{022854BC-17B2-E0F4-6EB1-68624F9B9B2A}"/>
              </a:ext>
            </a:extLst>
          </p:cNvPr>
          <p:cNvGraphicFramePr>
            <a:graphicFrameLocks noGrp="1"/>
          </p:cNvGraphicFramePr>
          <p:nvPr>
            <p:extLst>
              <p:ext uri="{D42A27DB-BD31-4B8C-83A1-F6EECF244321}">
                <p14:modId xmlns:p14="http://schemas.microsoft.com/office/powerpoint/2010/main" val="3951498673"/>
              </p:ext>
            </p:extLst>
          </p:nvPr>
        </p:nvGraphicFramePr>
        <p:xfrm>
          <a:off x="255319" y="1402897"/>
          <a:ext cx="11667507" cy="4993945"/>
        </p:xfrm>
        <a:graphic>
          <a:graphicData uri="http://schemas.openxmlformats.org/drawingml/2006/table">
            <a:tbl>
              <a:tblPr firstCol="1" bandRow="1"/>
              <a:tblGrid>
                <a:gridCol w="1597544">
                  <a:extLst>
                    <a:ext uri="{9D8B030D-6E8A-4147-A177-3AD203B41FA5}">
                      <a16:colId xmlns:a16="http://schemas.microsoft.com/office/drawing/2014/main" val="792911817"/>
                    </a:ext>
                  </a:extLst>
                </a:gridCol>
                <a:gridCol w="1868905">
                  <a:extLst>
                    <a:ext uri="{9D8B030D-6E8A-4147-A177-3AD203B41FA5}">
                      <a16:colId xmlns:a16="http://schemas.microsoft.com/office/drawing/2014/main" val="1525620392"/>
                    </a:ext>
                  </a:extLst>
                </a:gridCol>
                <a:gridCol w="1820779">
                  <a:extLst>
                    <a:ext uri="{9D8B030D-6E8A-4147-A177-3AD203B41FA5}">
                      <a16:colId xmlns:a16="http://schemas.microsoft.com/office/drawing/2014/main" val="2563136075"/>
                    </a:ext>
                  </a:extLst>
                </a:gridCol>
                <a:gridCol w="2307005">
                  <a:extLst>
                    <a:ext uri="{9D8B030D-6E8A-4147-A177-3AD203B41FA5}">
                      <a16:colId xmlns:a16="http://schemas.microsoft.com/office/drawing/2014/main" val="3969853996"/>
                    </a:ext>
                  </a:extLst>
                </a:gridCol>
                <a:gridCol w="2036637">
                  <a:extLst>
                    <a:ext uri="{9D8B030D-6E8A-4147-A177-3AD203B41FA5}">
                      <a16:colId xmlns:a16="http://schemas.microsoft.com/office/drawing/2014/main" val="67862092"/>
                    </a:ext>
                  </a:extLst>
                </a:gridCol>
                <a:gridCol w="2036637">
                  <a:extLst>
                    <a:ext uri="{9D8B030D-6E8A-4147-A177-3AD203B41FA5}">
                      <a16:colId xmlns:a16="http://schemas.microsoft.com/office/drawing/2014/main" val="1255657048"/>
                    </a:ext>
                  </a:extLst>
                </a:gridCol>
              </a:tblGrid>
              <a:tr h="3146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lvl="0" algn="ctr">
                        <a:buNone/>
                      </a:pPr>
                      <a:endParaRPr kumimoji="1" lang="ja-JP" altLang="en-US" sz="1200" b="0" i="0" u="none" strike="noStrike" noProof="0" dirty="0">
                        <a:solidFill>
                          <a:schemeClr val="bg1"/>
                        </a:solidFill>
                        <a:latin typeface="LINE Seed JP" panose="020B0600070205080204" charset="-128"/>
                        <a:ea typeface="LINE Seed JP" panose="020B060007020508020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defRPr/>
                      </a:pPr>
                      <a:r>
                        <a:rPr kumimoji="1" lang="en-US" altLang="ja-JP" sz="1050" b="0" i="0" kern="1200" dirty="0">
                          <a:solidFill>
                            <a:schemeClr val="bg1"/>
                          </a:solidFill>
                          <a:latin typeface="LINE Seed JP" panose="020B0600070205080204" charset="-128"/>
                          <a:ea typeface="LINE Seed JP" panose="020B0600070205080204" charset="-128"/>
                          <a:cs typeface="+mn-cs"/>
                        </a:rPr>
                        <a:t>LINE Talk Head View 1Day</a:t>
                      </a:r>
                      <a:r>
                        <a:rPr kumimoji="1" lang="ja-JP" altLang="en-US" sz="1050" b="0" i="0" kern="1200" dirty="0">
                          <a:solidFill>
                            <a:schemeClr val="bg1"/>
                          </a:solidFill>
                          <a:latin typeface="LINE Seed JP" panose="020B0600070205080204" charset="-128"/>
                          <a:ea typeface="LINE Seed JP" panose="020B0600070205080204" charset="-128"/>
                          <a:cs typeface="+mn-cs"/>
                        </a:rPr>
                        <a:t>　</a:t>
                      </a:r>
                      <a:r>
                        <a:rPr kumimoji="1" lang="en-US" altLang="ja-JP" sz="1050" b="0" i="0" kern="1200" dirty="0">
                          <a:solidFill>
                            <a:schemeClr val="bg1"/>
                          </a:solidFill>
                          <a:latin typeface="LINE Seed JP" panose="020B0600070205080204" charset="-128"/>
                          <a:ea typeface="LINE Seed JP" panose="020B0600070205080204" charset="-128"/>
                          <a:cs typeface="+mn-cs"/>
                        </a:rPr>
                        <a:t>SP</a:t>
                      </a:r>
                    </a:p>
                    <a:p>
                      <a:pPr marL="0" marR="0" lvl="0" indent="0" algn="ctr" defTabSz="914400" rtl="0" eaLnBrk="1" fontAlgn="auto" latinLnBrk="0" hangingPunct="1">
                        <a:lnSpc>
                          <a:spcPct val="110000"/>
                        </a:lnSpc>
                        <a:spcBef>
                          <a:spcPts val="0"/>
                        </a:spcBef>
                        <a:spcAft>
                          <a:spcPts val="0"/>
                        </a:spcAft>
                        <a:buClrTx/>
                        <a:buSzTx/>
                        <a:buFontTx/>
                        <a:buNone/>
                        <a:defRPr/>
                      </a:pPr>
                      <a:r>
                        <a:rPr kumimoji="1" lang="ja-JP" altLang="en-US" sz="1050" b="0" i="0" kern="1200" dirty="0">
                          <a:solidFill>
                            <a:schemeClr val="bg1"/>
                          </a:solidFill>
                          <a:latin typeface="LINE Seed JP" panose="020B0600070205080204" charset="-128"/>
                          <a:ea typeface="LINE Seed JP" panose="020B0600070205080204" charset="-128"/>
                          <a:cs typeface="+mn-cs"/>
                        </a:rPr>
                        <a:t>（</a:t>
                      </a:r>
                      <a:r>
                        <a:rPr kumimoji="1" lang="en-US" altLang="ja-JP" sz="1050" b="0" i="0" kern="1200" dirty="0">
                          <a:solidFill>
                            <a:schemeClr val="bg1"/>
                          </a:solidFill>
                          <a:latin typeface="LINE Seed JP" panose="020B0600070205080204" charset="-128"/>
                          <a:ea typeface="LINE Seed JP" panose="020B0600070205080204" charset="-128"/>
                          <a:cs typeface="+mn-cs"/>
                        </a:rPr>
                        <a:t>1,400</a:t>
                      </a:r>
                      <a:r>
                        <a:rPr kumimoji="1" lang="ja-JP" altLang="en-US" sz="1050" b="0" i="0" kern="1200" dirty="0">
                          <a:solidFill>
                            <a:schemeClr val="bg1"/>
                          </a:solidFill>
                          <a:latin typeface="LINE Seed JP" panose="020B0600070205080204" charset="-128"/>
                          <a:ea typeface="LINE Seed JP" panose="020B0600070205080204" charset="-128"/>
                          <a:cs typeface="+mn-cs"/>
                        </a:rPr>
                        <a:t>万リーチ）</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lvl="0" indent="0" algn="ctr">
                        <a:lnSpc>
                          <a:spcPct val="110000"/>
                        </a:lnSpc>
                        <a:spcBef>
                          <a:spcPts val="0"/>
                        </a:spcBef>
                        <a:spcAft>
                          <a:spcPts val="0"/>
                        </a:spcAft>
                        <a:buNone/>
                      </a:pPr>
                      <a:r>
                        <a:rPr lang="en-US" altLang="ja-JP" sz="1050" b="0" i="0" u="none" strike="noStrike" kern="1200" noProof="0" dirty="0">
                          <a:solidFill>
                            <a:schemeClr val="bg1"/>
                          </a:solidFill>
                          <a:latin typeface="LINE Seed JP" panose="020B0600070205080204" charset="-128"/>
                          <a:ea typeface="LINE Seed JP" panose="020B0600070205080204" charset="-128"/>
                        </a:rPr>
                        <a:t>LINE NEWS Top Ad</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en-US" altLang="ja-JP" sz="1050" b="0" kern="1200" dirty="0">
                          <a:solidFill>
                            <a:schemeClr val="bg1"/>
                          </a:solidFill>
                          <a:latin typeface="LINE Seed JP" panose="020B0600070205080204" charset="-128"/>
                          <a:ea typeface="LINE Seed JP" panose="020B0600070205080204" charset="-128"/>
                          <a:cs typeface="+mn-cs"/>
                        </a:rPr>
                        <a:t>Yahoo! JAPAN</a:t>
                      </a:r>
                      <a:r>
                        <a:rPr kumimoji="1" lang="ja-JP" altLang="en-US" sz="1050" b="0" kern="1200" dirty="0">
                          <a:solidFill>
                            <a:schemeClr val="bg1"/>
                          </a:solidFill>
                          <a:latin typeface="LINE Seed JP" panose="020B0600070205080204" charset="-128"/>
                          <a:ea typeface="LINE Seed JP" panose="020B0600070205080204" charset="-128"/>
                          <a:cs typeface="+mn-cs"/>
                        </a:rPr>
                        <a:t>トップページ　</a:t>
                      </a:r>
                      <a:endParaRPr kumimoji="1" lang="en-US" altLang="ja-JP" sz="1050" b="0" kern="1200" dirty="0">
                        <a:solidFill>
                          <a:schemeClr val="bg1"/>
                        </a:solidFill>
                        <a:latin typeface="LINE Seed JP" panose="020B0600070205080204" charset="-128"/>
                        <a:ea typeface="LINE Seed JP" panose="020B0600070205080204" charset="-128"/>
                        <a:cs typeface="+mn-cs"/>
                      </a:endParaRPr>
                    </a:p>
                    <a:p>
                      <a:pPr algn="ctr"/>
                      <a:r>
                        <a:rPr kumimoji="1" lang="ja-JP" altLang="en-US" sz="1050" b="0" kern="1200" dirty="0">
                          <a:solidFill>
                            <a:schemeClr val="bg1"/>
                          </a:solidFill>
                          <a:latin typeface="LINE Seed JP" panose="020B0600070205080204" charset="-128"/>
                          <a:ea typeface="LINE Seed JP" panose="020B0600070205080204" charset="-128"/>
                          <a:cs typeface="+mn-cs"/>
                        </a:rPr>
                        <a:t>ブランドパネル　</a:t>
                      </a:r>
                      <a:r>
                        <a:rPr kumimoji="1" lang="en-US" altLang="ja-JP" sz="1050" b="0" kern="1200" dirty="0">
                          <a:solidFill>
                            <a:schemeClr val="bg1"/>
                          </a:solidFill>
                          <a:latin typeface="LINE Seed JP" panose="020B0600070205080204" charset="-128"/>
                          <a:ea typeface="LINE Seed JP" panose="020B0600070205080204" charset="-128"/>
                          <a:cs typeface="+mn-cs"/>
                        </a:rPr>
                        <a:t>MD</a:t>
                      </a:r>
                      <a:r>
                        <a:rPr kumimoji="1" lang="ja-JP" altLang="en-US" sz="1050" b="0" kern="1200" dirty="0">
                          <a:solidFill>
                            <a:schemeClr val="bg1"/>
                          </a:solidFill>
                          <a:latin typeface="LINE Seed JP" panose="020B0600070205080204" charset="-128"/>
                          <a:ea typeface="LINE Seed JP" panose="020B0600070205080204" charset="-128"/>
                          <a:cs typeface="+mn-cs"/>
                        </a:rPr>
                        <a:t>（</a:t>
                      </a:r>
                      <a:r>
                        <a:rPr kumimoji="1" lang="en-US" altLang="ja-JP" sz="1050" b="0" kern="1200" dirty="0">
                          <a:solidFill>
                            <a:schemeClr val="bg1"/>
                          </a:solidFill>
                          <a:latin typeface="LINE Seed JP" panose="020B0600070205080204" charset="-128"/>
                          <a:ea typeface="LINE Seed JP" panose="020B0600070205080204" charset="-128"/>
                          <a:cs typeface="+mn-cs"/>
                        </a:rPr>
                        <a:t>FQ1</a:t>
                      </a:r>
                      <a:r>
                        <a:rPr kumimoji="1" lang="ja-JP" altLang="en-US" sz="1050" b="0" kern="1200" dirty="0">
                          <a:solidFill>
                            <a:schemeClr val="bg1"/>
                          </a:solidFill>
                          <a:latin typeface="LINE Seed JP" panose="020B0600070205080204" charset="-128"/>
                          <a:ea typeface="LINE Seed JP" panose="020B0600070205080204" charset="-128"/>
                          <a:cs typeface="+mn-cs"/>
                        </a:rPr>
                        <a:t>）</a:t>
                      </a:r>
                      <a:endParaRPr kumimoji="1" lang="en-US" altLang="ja-JP" sz="1050" b="0" kern="1200" dirty="0">
                        <a:solidFill>
                          <a:schemeClr val="bg1"/>
                        </a:solidFill>
                        <a:latin typeface="LINE Seed JP" panose="020B0600070205080204" charset="-128"/>
                        <a:ea typeface="LINE Seed JP" panose="020B060007020508020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lvl="0" indent="0" algn="ctr">
                        <a:lnSpc>
                          <a:spcPct val="110000"/>
                        </a:lnSpc>
                        <a:spcBef>
                          <a:spcPts val="0"/>
                        </a:spcBef>
                        <a:spcAft>
                          <a:spcPts val="0"/>
                        </a:spcAft>
                        <a:buNone/>
                      </a:pPr>
                      <a:r>
                        <a:rPr kumimoji="1" lang="en-US" altLang="ja-JP" sz="1050" b="0" i="0" u="none" strike="noStrike" kern="1200" noProof="0" dirty="0">
                          <a:solidFill>
                            <a:schemeClr val="bg1"/>
                          </a:solidFill>
                          <a:latin typeface="LINE Seed JP" panose="020B0600070205080204" charset="-128"/>
                          <a:ea typeface="LINE Seed JP" panose="020B0600070205080204" charset="-128"/>
                        </a:rPr>
                        <a:t>Yahoo! JAPAN</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トップページ　ブランドパネル　</a:t>
                      </a:r>
                      <a:endParaRPr kumimoji="1" lang="en-US" altLang="ja-JP" sz="1050" b="0" i="0" u="none" strike="noStrike" kern="1200" noProof="0" dirty="0">
                        <a:solidFill>
                          <a:schemeClr val="bg1"/>
                        </a:solidFill>
                        <a:latin typeface="LINE Seed JP" panose="020B0600070205080204" charset="-128"/>
                        <a:ea typeface="LINE Seed JP" panose="020B0600070205080204" charset="-128"/>
                      </a:endParaRPr>
                    </a:p>
                    <a:p>
                      <a:pPr marL="0" lvl="0" indent="0" algn="ctr">
                        <a:lnSpc>
                          <a:spcPct val="110000"/>
                        </a:lnSpc>
                        <a:spcBef>
                          <a:spcPts val="0"/>
                        </a:spcBef>
                        <a:spcAft>
                          <a:spcPts val="0"/>
                        </a:spcAft>
                        <a:buNone/>
                      </a:pPr>
                      <a:r>
                        <a:rPr kumimoji="1" lang="en-US" altLang="ja-JP" sz="1050" b="0" i="0" u="none" strike="noStrike" kern="1200" noProof="0" dirty="0">
                          <a:solidFill>
                            <a:schemeClr val="bg1"/>
                          </a:solidFill>
                          <a:latin typeface="LINE Seed JP" panose="020B0600070205080204" charset="-128"/>
                          <a:ea typeface="LINE Seed JP" panose="020B0600070205080204" charset="-128"/>
                        </a:rPr>
                        <a:t>MD</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　スクエア（</a:t>
                      </a:r>
                      <a:r>
                        <a:rPr kumimoji="1" lang="en-US" altLang="ja-JP" sz="1050" b="0" i="0" u="none" strike="noStrike" kern="1200" noProof="0" dirty="0">
                          <a:solidFill>
                            <a:schemeClr val="bg1"/>
                          </a:solidFill>
                          <a:latin typeface="LINE Seed JP" panose="020B0600070205080204" charset="-128"/>
                          <a:ea typeface="LINE Seed JP" panose="020B0600070205080204" charset="-128"/>
                        </a:rPr>
                        <a:t>FQ1</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lvl="0" indent="0" algn="ctr">
                        <a:lnSpc>
                          <a:spcPct val="110000"/>
                        </a:lnSpc>
                        <a:spcBef>
                          <a:spcPts val="0"/>
                        </a:spcBef>
                        <a:spcAft>
                          <a:spcPts val="0"/>
                        </a:spcAft>
                        <a:buNone/>
                      </a:pPr>
                      <a:r>
                        <a:rPr kumimoji="1" lang="en-US" altLang="ja-JP" sz="1050" b="0" i="0" u="none" strike="noStrike" kern="1200" noProof="0" dirty="0">
                          <a:solidFill>
                            <a:schemeClr val="bg1"/>
                          </a:solidFill>
                          <a:latin typeface="LINE Seed JP" panose="020B0600070205080204" charset="-128"/>
                          <a:ea typeface="LINE Seed JP" panose="020B0600070205080204" charset="-128"/>
                        </a:rPr>
                        <a:t>Yahoo! JAPAN</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トップページ　トピックス</a:t>
                      </a:r>
                      <a:r>
                        <a:rPr kumimoji="1" lang="en-US" altLang="ja-JP" sz="1050" b="0" i="0" u="none" strike="noStrike" kern="1200" noProof="0" dirty="0">
                          <a:solidFill>
                            <a:schemeClr val="bg1"/>
                          </a:solidFill>
                          <a:latin typeface="LINE Seed JP" panose="020B0600070205080204" charset="-128"/>
                          <a:ea typeface="LINE Seed JP" panose="020B0600070205080204" charset="-128"/>
                        </a:rPr>
                        <a:t>PR</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　</a:t>
                      </a:r>
                      <a:r>
                        <a:rPr kumimoji="1" lang="en-US" altLang="ja-JP" sz="1050" b="0" i="0" u="none" strike="noStrike" kern="1200" noProof="0" dirty="0">
                          <a:solidFill>
                            <a:schemeClr val="bg1"/>
                          </a:solidFill>
                          <a:latin typeface="LINE Seed JP" panose="020B0600070205080204" charset="-128"/>
                          <a:ea typeface="LINE Seed JP" panose="020B0600070205080204" charset="-128"/>
                        </a:rPr>
                        <a:t>MD</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a:t>
                      </a:r>
                      <a:r>
                        <a:rPr kumimoji="1" lang="en-US" altLang="ja-JP" sz="1050" b="0" i="0" u="none" strike="noStrike" kern="1200" noProof="0" dirty="0">
                          <a:solidFill>
                            <a:schemeClr val="bg1"/>
                          </a:solidFill>
                          <a:latin typeface="LINE Seed JP" panose="020B0600070205080204" charset="-128"/>
                          <a:ea typeface="LINE Seed JP" panose="020B0600070205080204" charset="-128"/>
                        </a:rPr>
                        <a:t>FQ1</a:t>
                      </a:r>
                      <a:r>
                        <a:rPr kumimoji="1" lang="ja-JP" altLang="en-US" sz="1050" b="0" i="0" u="none" strike="noStrike" kern="1200" noProof="0" dirty="0">
                          <a:solidFill>
                            <a:schemeClr val="bg1"/>
                          </a:solidFill>
                          <a:latin typeface="LINE Seed JP" panose="020B0600070205080204" charset="-128"/>
                          <a:ea typeface="LINE Seed JP" panose="020B0600070205080204" charset="-128"/>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479907">
                <a:tc>
                  <a:txBody>
                    <a:bodyPr/>
                    <a:lstStyle/>
                    <a:p>
                      <a:pPr algn="ctr"/>
                      <a:r>
                        <a:rPr kumimoji="1" lang="ja-JP" altLang="en-US" sz="1050" b="0" kern="1200" dirty="0">
                          <a:solidFill>
                            <a:schemeClr val="bg1"/>
                          </a:solidFill>
                          <a:latin typeface="LINE Seed JP" panose="020B0600070205080204" charset="-128"/>
                          <a:ea typeface="LINE Seed JP" panose="020B0600070205080204" charset="-128"/>
                          <a:cs typeface="+mn-cs"/>
                        </a:rPr>
                        <a:t>広告タイプ</a:t>
                      </a:r>
                      <a:r>
                        <a:rPr kumimoji="1" lang="en-US" altLang="ja-JP" sz="1050" b="0" kern="1200" dirty="0">
                          <a:solidFill>
                            <a:schemeClr val="bg1"/>
                          </a:solidFill>
                          <a:latin typeface="LINE Seed JP" panose="020B0600070205080204" charset="-128"/>
                          <a:ea typeface="LINE Seed JP" panose="020B0600070205080204" charset="-128"/>
                          <a:cs typeface="+mn-cs"/>
                        </a:rPr>
                        <a:t>/</a:t>
                      </a:r>
                      <a:r>
                        <a:rPr kumimoji="1" lang="ja-JP" altLang="en-US" sz="1050" b="0" kern="1200" dirty="0">
                          <a:solidFill>
                            <a:schemeClr val="bg1"/>
                          </a:solidFill>
                          <a:latin typeface="LINE Seed JP" panose="020B0600070205080204" charset="-128"/>
                          <a:ea typeface="LINE Seed JP" panose="020B0600070205080204" charset="-128"/>
                          <a:cs typeface="+mn-cs"/>
                        </a:rPr>
                        <a:t>メインメディアの形式</a:t>
                      </a:r>
                      <a:r>
                        <a:rPr kumimoji="1" lang="en-US" altLang="ja-JP" sz="1050" b="0" kern="1200" dirty="0">
                          <a:solidFill>
                            <a:schemeClr val="bg1"/>
                          </a:solidFill>
                          <a:latin typeface="LINE Seed JP" panose="020B0600070205080204" charset="-128"/>
                          <a:ea typeface="LINE Seed JP" panose="020B0600070205080204" charset="-128"/>
                          <a:cs typeface="+mn-cs"/>
                        </a:rPr>
                        <a:t>/</a:t>
                      </a:r>
                    </a:p>
                    <a:p>
                      <a:pPr algn="ctr"/>
                      <a:r>
                        <a:rPr kumimoji="1" lang="ja-JP" altLang="en-US" sz="1050" b="0" kern="1200" dirty="0">
                          <a:solidFill>
                            <a:schemeClr val="bg1"/>
                          </a:solidFill>
                          <a:latin typeface="LINE Seed JP" panose="020B0600070205080204" charset="-128"/>
                          <a:ea typeface="LINE Seed JP" panose="020B060007020508020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Talk Head View / 画像</a:t>
                      </a:r>
                      <a:r>
                        <a:rPr lang="ja-JP" altLang="en-US" sz="1100" b="0" i="0" u="none" strike="noStrike" dirty="0">
                          <a:solidFill>
                            <a:srgbClr val="303030"/>
                          </a:solidFill>
                          <a:effectLst/>
                          <a:latin typeface="LINE Seed JP" panose="020B0600070205080204" charset="-128"/>
                          <a:ea typeface="LINE Seed JP" panose="020B0600070205080204" charset="-128"/>
                        </a:rPr>
                        <a:t>・動画</a:t>
                      </a:r>
                      <a:r>
                        <a:rPr lang="ja-JP" sz="1100" b="0" i="0" u="none" strike="noStrike" dirty="0">
                          <a:solidFill>
                            <a:srgbClr val="303030"/>
                          </a:solidFill>
                          <a:effectLst/>
                          <a:latin typeface="LINE Seed JP" panose="020B0600070205080204" charset="-128"/>
                          <a:ea typeface="LINE Seed JP" panose="020B0600070205080204" charset="-128"/>
                        </a:rPr>
                        <a:t> / -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バナー / 画像</a:t>
                      </a:r>
                      <a:r>
                        <a:rPr lang="ja-JP" altLang="en-US" sz="1100" b="0" i="0" u="none" strike="noStrike" dirty="0">
                          <a:solidFill>
                            <a:srgbClr val="303030"/>
                          </a:solidFill>
                          <a:effectLst/>
                          <a:latin typeface="LINE Seed JP" panose="020B0600070205080204" charset="-128"/>
                          <a:ea typeface="LINE Seed JP" panose="020B0600070205080204" charset="-128"/>
                        </a:rPr>
                        <a:t>・動画</a:t>
                      </a:r>
                      <a:r>
                        <a:rPr lang="ja-JP" sz="1100" b="0" i="0" u="none" strike="noStrike" dirty="0">
                          <a:solidFill>
                            <a:srgbClr val="303030"/>
                          </a:solidFill>
                          <a:effectLst/>
                          <a:latin typeface="LINE Seed JP" panose="020B0600070205080204" charset="-128"/>
                          <a:ea typeface="LINE Seed JP" panose="020B0600070205080204" charset="-128"/>
                        </a:rPr>
                        <a:t> / 16:9</a:t>
                      </a:r>
                      <a:endParaRPr lang="en-US" alt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【SP】バナー / 画像・動画 / 16:9</a:t>
                      </a:r>
                      <a:endParaRPr lang="en-US" altLang="ja-JP" sz="1100" b="0" i="0" u="none" strike="noStrike" dirty="0">
                        <a:solidFill>
                          <a:srgbClr val="303030"/>
                        </a:solidFill>
                        <a:effectLst/>
                        <a:latin typeface="LINE Seed JP" panose="020B0600070205080204" charset="-128"/>
                        <a:ea typeface="LINE Seed JP" panose="020B0600070205080204" charset="-128"/>
                      </a:endParaRPr>
                    </a:p>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【PC】</a:t>
                      </a:r>
                      <a:r>
                        <a:rPr lang="ja-JP" altLang="en-US" sz="1100" b="0" i="0" u="none" strike="noStrike" dirty="0">
                          <a:solidFill>
                            <a:srgbClr val="303030"/>
                          </a:solidFill>
                          <a:effectLst/>
                          <a:latin typeface="LINE Seed JP" panose="020B0600070205080204" charset="-128"/>
                          <a:ea typeface="LINE Seed JP" panose="020B0600070205080204" charset="-128"/>
                        </a:rPr>
                        <a:t>ブランドパネル クインティ</a:t>
                      </a:r>
                      <a:r>
                        <a:rPr lang="ja-JP" sz="1100" b="0" i="0" u="none" strike="noStrike" dirty="0">
                          <a:solidFill>
                            <a:srgbClr val="303030"/>
                          </a:solidFill>
                          <a:effectLst/>
                          <a:latin typeface="LINE Seed JP" panose="020B0600070205080204" charset="-128"/>
                          <a:ea typeface="LINE Seed JP" panose="020B0600070205080204" charset="-128"/>
                        </a:rPr>
                        <a:t>/ 画像・動画 / 1</a:t>
                      </a:r>
                      <a:r>
                        <a:rPr lang="en-US" altLang="ja-JP" sz="1100" b="0" i="0" u="none" strike="noStrike" dirty="0">
                          <a:solidFill>
                            <a:srgbClr val="303030"/>
                          </a:solidFill>
                          <a:effectLst/>
                          <a:latin typeface="LINE Seed JP" panose="020B0600070205080204" charset="-128"/>
                          <a:ea typeface="LINE Seed JP" panose="020B0600070205080204" charset="-128"/>
                        </a:rPr>
                        <a:t>6</a:t>
                      </a:r>
                      <a:r>
                        <a:rPr lang="ja-JP" sz="1100" b="0" i="0" u="none" strike="noStrike" dirty="0">
                          <a:solidFill>
                            <a:srgbClr val="303030"/>
                          </a:solidFill>
                          <a:effectLst/>
                          <a:latin typeface="LINE Seed JP" panose="020B0600070205080204" charset="-128"/>
                          <a:ea typeface="LINE Seed JP" panose="020B0600070205080204" charset="-128"/>
                        </a:rPr>
                        <a:t>:</a:t>
                      </a:r>
                      <a:r>
                        <a:rPr lang="en-US" altLang="ja-JP" sz="1100" b="0" i="0" u="none" strike="noStrike" dirty="0">
                          <a:solidFill>
                            <a:srgbClr val="303030"/>
                          </a:solidFill>
                          <a:effectLst/>
                          <a:latin typeface="LINE Seed JP" panose="020B0600070205080204" charset="-128"/>
                          <a:ea typeface="LINE Seed JP" panose="020B0600070205080204" charset="-128"/>
                        </a:rPr>
                        <a:t>9</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【SP・PC】バナー /</a:t>
                      </a:r>
                      <a:r>
                        <a:rPr lang="ja-JP" altLang="ja-JP" sz="1100" b="0" i="0" u="none" strike="noStrike" dirty="0">
                          <a:solidFill>
                            <a:srgbClr val="303030"/>
                          </a:solidFill>
                          <a:effectLst/>
                          <a:latin typeface="LINE Seed JP" panose="020B0600070205080204" charset="-128"/>
                          <a:ea typeface="LINE Seed JP" panose="020B0600070205080204" charset="-128"/>
                        </a:rPr>
                        <a:t>画像・動画 </a:t>
                      </a:r>
                      <a:r>
                        <a:rPr lang="ja-JP" sz="1100" b="0" i="0" u="none" strike="noStrike" dirty="0">
                          <a:solidFill>
                            <a:srgbClr val="303030"/>
                          </a:solidFill>
                          <a:effectLst/>
                          <a:latin typeface="LINE Seed JP" panose="020B0600070205080204" charset="-128"/>
                          <a:ea typeface="LINE Seed JP" panose="020B0600070205080204" charset="-128"/>
                        </a:rPr>
                        <a:t> / 1:1</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トップページ トピックスPR / 画像 / 1:1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834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LINE Seed JP" panose="020B0600070205080204" charset="-128"/>
                          <a:ea typeface="LINE Seed JP" panose="020B060007020508020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スマートフォン（アプリ）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スマートフォン（アプリ）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3">
                  <a:txBody>
                    <a:bodyPr/>
                    <a:lstStyle/>
                    <a:p>
                      <a:pPr algn="l" fontAlgn="ctr">
                        <a:buNone/>
                      </a:pPr>
                      <a:r>
                        <a:rPr lang="ja-JP" altLang="en-US" sz="1100" b="0" i="0" u="none" strike="noStrike" dirty="0">
                          <a:solidFill>
                            <a:srgbClr val="303030"/>
                          </a:solidFill>
                          <a:effectLst/>
                          <a:latin typeface="LINE Seed JP" panose="020B0600070205080204" charset="-128"/>
                          <a:ea typeface="LINE Seed JP" panose="020B0600070205080204" charset="-128"/>
                        </a:rPr>
                        <a:t>スマートフォン（ウェブ</a:t>
                      </a:r>
                      <a:r>
                        <a:rPr lang="en-US" altLang="ja-JP" sz="1100" b="0" i="0" u="none" strike="noStrike" dirty="0">
                          <a:solidFill>
                            <a:srgbClr val="303030"/>
                          </a:solidFill>
                          <a:effectLst/>
                          <a:latin typeface="LINE Seed JP" panose="020B0600070205080204" charset="-128"/>
                          <a:ea typeface="LINE Seed JP" panose="020B0600070205080204" charset="-128"/>
                        </a:rPr>
                        <a:t>/</a:t>
                      </a:r>
                      <a:r>
                        <a:rPr lang="ja-JP" altLang="en-US" sz="1100" b="0" i="0" u="none" strike="noStrike" dirty="0">
                          <a:solidFill>
                            <a:srgbClr val="303030"/>
                          </a:solidFill>
                          <a:effectLst/>
                          <a:latin typeface="LINE Seed JP" panose="020B0600070205080204" charset="-128"/>
                          <a:ea typeface="LINE Seed JP" panose="020B0600070205080204" charset="-128"/>
                        </a:rPr>
                        <a:t>アプリ）　</a:t>
                      </a:r>
                      <a:r>
                        <a:rPr lang="en-US" altLang="ja-JP" sz="1100" b="0" i="0" u="none" strike="noStrike" dirty="0">
                          <a:solidFill>
                            <a:srgbClr val="303030"/>
                          </a:solidFill>
                          <a:effectLst/>
                          <a:latin typeface="LINE Seed JP" panose="020B0600070205080204" charset="-128"/>
                          <a:ea typeface="LINE Seed JP" panose="020B0600070205080204" charset="-128"/>
                        </a:rPr>
                        <a:t>/</a:t>
                      </a:r>
                      <a:r>
                        <a:rPr lang="ja-JP" altLang="en-US" sz="1100" b="0" i="0" u="none" strike="noStrike" dirty="0">
                          <a:solidFill>
                            <a:srgbClr val="303030"/>
                          </a:solidFill>
                          <a:effectLst/>
                          <a:latin typeface="LINE Seed JP" panose="020B0600070205080204" charset="-128"/>
                          <a:ea typeface="LINE Seed JP" panose="020B0600070205080204" charset="-128"/>
                        </a:rPr>
                        <a:t>　</a:t>
                      </a:r>
                      <a:r>
                        <a:rPr lang="en-US" altLang="ja-JP" sz="1100" b="0" i="0" u="none" strike="noStrike" dirty="0">
                          <a:solidFill>
                            <a:srgbClr val="303030"/>
                          </a:solidFill>
                          <a:effectLst/>
                          <a:latin typeface="LINE Seed JP" panose="020B0600070205080204" charset="-128"/>
                          <a:ea typeface="LINE Seed JP" panose="020B0600070205080204" charset="-128"/>
                        </a:rPr>
                        <a:t>PC</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dirty="0"/>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31687811"/>
                  </a:ext>
                </a:extLst>
              </a:tr>
              <a:tr h="27389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LINEトーク面のファーストビュー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LINE NEWS面 全タブのファーストビュー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Yahoo! JAPANトップページ および Yahoo! JAPANアプリのファーストビュー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Yahoo! JAPANトップページ および Yahoo! JAPANアプリのトップページトピックス内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48610960"/>
                  </a:ext>
                </a:extLst>
              </a:tr>
              <a:tr h="28611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1</a:t>
                      </a:r>
                      <a:r>
                        <a:rPr lang="ja-JP" altLang="en-US" sz="1100" b="0" i="0" u="none" strike="noStrike" dirty="0">
                          <a:solidFill>
                            <a:srgbClr val="303030"/>
                          </a:solidFill>
                          <a:effectLst/>
                          <a:latin typeface="LINE Seed JP" panose="020B0600070205080204" charset="-128"/>
                          <a:ea typeface="LINE Seed JP" panose="020B0600070205080204" charset="-128"/>
                        </a:rPr>
                        <a:t>日間</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3</a:t>
                      </a:r>
                      <a:r>
                        <a:rPr lang="ja-JP" altLang="en-US" sz="1100" b="0" i="0" u="none" strike="noStrike" dirty="0">
                          <a:solidFill>
                            <a:srgbClr val="303030"/>
                          </a:solidFill>
                          <a:effectLst/>
                          <a:latin typeface="LINE Seed JP" panose="020B0600070205080204" charset="-128"/>
                          <a:ea typeface="LINE Seed JP" panose="020B0600070205080204" charset="-128"/>
                        </a:rPr>
                        <a:t>日間～</a:t>
                      </a:r>
                      <a:r>
                        <a:rPr lang="en-US" altLang="ja-JP" sz="1100" b="0" i="0" u="none" strike="noStrike" dirty="0">
                          <a:solidFill>
                            <a:srgbClr val="303030"/>
                          </a:solidFill>
                          <a:effectLst/>
                          <a:latin typeface="LINE Seed JP" panose="020B0600070205080204" charset="-128"/>
                          <a:ea typeface="LINE Seed JP" panose="020B0600070205080204" charset="-128"/>
                        </a:rPr>
                        <a:t>31</a:t>
                      </a:r>
                      <a:r>
                        <a:rPr lang="ja-JP" altLang="en-US" sz="1100" b="0" i="0" u="none" strike="noStrike" dirty="0">
                          <a:solidFill>
                            <a:srgbClr val="303030"/>
                          </a:solidFill>
                          <a:effectLst/>
                          <a:latin typeface="LINE Seed JP" panose="020B0600070205080204" charset="-128"/>
                          <a:ea typeface="LINE Seed JP" panose="020B0600070205080204" charset="-128"/>
                        </a:rPr>
                        <a:t>日間</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3</a:t>
                      </a:r>
                      <a:r>
                        <a:rPr lang="ja-JP" altLang="en-US" sz="1100" b="0" i="0" u="none" strike="noStrike" dirty="0">
                          <a:solidFill>
                            <a:srgbClr val="303030"/>
                          </a:solidFill>
                          <a:effectLst/>
                          <a:latin typeface="LINE Seed JP" panose="020B0600070205080204" charset="-128"/>
                          <a:ea typeface="LINE Seed JP" panose="020B0600070205080204" charset="-128"/>
                        </a:rPr>
                        <a:t>日間～</a:t>
                      </a:r>
                      <a:r>
                        <a:rPr lang="en-US" altLang="ja-JP" sz="1100" b="0" i="0" u="none" strike="noStrike" dirty="0">
                          <a:solidFill>
                            <a:srgbClr val="303030"/>
                          </a:solidFill>
                          <a:effectLst/>
                          <a:latin typeface="LINE Seed JP" panose="020B0600070205080204" charset="-128"/>
                          <a:ea typeface="LINE Seed JP" panose="020B0600070205080204" charset="-128"/>
                        </a:rPr>
                        <a:t>31</a:t>
                      </a:r>
                      <a:r>
                        <a:rPr lang="ja-JP" altLang="en-US" sz="1100" b="0" i="0" u="none" strike="noStrike" dirty="0">
                          <a:solidFill>
                            <a:srgbClr val="303030"/>
                          </a:solidFill>
                          <a:effectLst/>
                          <a:latin typeface="LINE Seed JP" panose="020B0600070205080204" charset="-128"/>
                          <a:ea typeface="LINE Seed JP" panose="020B0600070205080204" charset="-128"/>
                        </a:rPr>
                        <a:t>日間</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3</a:t>
                      </a:r>
                      <a:r>
                        <a:rPr lang="ja-JP" altLang="en-US" sz="1100" b="0" i="0" u="none" strike="noStrike" dirty="0">
                          <a:solidFill>
                            <a:srgbClr val="303030"/>
                          </a:solidFill>
                          <a:effectLst/>
                          <a:latin typeface="LINE Seed JP" panose="020B0600070205080204" charset="-128"/>
                          <a:ea typeface="LINE Seed JP" panose="020B0600070205080204" charset="-128"/>
                        </a:rPr>
                        <a:t>日間～</a:t>
                      </a:r>
                      <a:r>
                        <a:rPr lang="en-US" altLang="ja-JP" sz="1100" b="0" i="0" u="none" strike="noStrike" dirty="0">
                          <a:solidFill>
                            <a:srgbClr val="303030"/>
                          </a:solidFill>
                          <a:effectLst/>
                          <a:latin typeface="LINE Seed JP" panose="020B0600070205080204" charset="-128"/>
                          <a:ea typeface="LINE Seed JP" panose="020B0600070205080204" charset="-128"/>
                        </a:rPr>
                        <a:t>31</a:t>
                      </a:r>
                      <a:r>
                        <a:rPr lang="ja-JP" altLang="en-US" sz="1100" b="0" i="0" u="none" strike="noStrike" dirty="0">
                          <a:solidFill>
                            <a:srgbClr val="303030"/>
                          </a:solidFill>
                          <a:effectLst/>
                          <a:latin typeface="LINE Seed JP" panose="020B0600070205080204" charset="-128"/>
                          <a:ea typeface="LINE Seed JP" panose="020B0600070205080204" charset="-128"/>
                        </a:rPr>
                        <a:t>日間</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1</a:t>
                      </a:r>
                      <a:r>
                        <a:rPr lang="ja-JP" altLang="en-US" sz="1100" b="0" i="0" u="none" strike="noStrike" dirty="0">
                          <a:solidFill>
                            <a:srgbClr val="303030"/>
                          </a:solidFill>
                          <a:effectLst/>
                          <a:latin typeface="LINE Seed JP" panose="020B0600070205080204" charset="-128"/>
                          <a:ea typeface="LINE Seed JP" panose="020B0600070205080204" charset="-128"/>
                        </a:rPr>
                        <a:t>日間</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7507979"/>
                  </a:ext>
                </a:extLst>
              </a:tr>
              <a:tr h="27811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vimps</a:t>
                      </a:r>
                      <a:r>
                        <a:rPr lang="ja-JP" altLang="en-US" sz="1100" b="0" i="0" u="none" strike="noStrike" dirty="0">
                          <a:solidFill>
                            <a:srgbClr val="303030"/>
                          </a:solidFill>
                          <a:effectLst/>
                          <a:latin typeface="LINE Seed JP" panose="020B0600070205080204" charset="-128"/>
                          <a:ea typeface="LINE Seed JP" panose="020B0600070205080204" charset="-128"/>
                        </a:rPr>
                        <a:t>購入型（リーチ固定）</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a:solidFill>
                            <a:srgbClr val="303030"/>
                          </a:solidFill>
                          <a:effectLst/>
                          <a:latin typeface="LINE Seed JP" panose="020B0600070205080204" charset="-128"/>
                          <a:ea typeface="LINE Seed JP" panose="020B0600070205080204" charset="-128"/>
                        </a:rPr>
                        <a:t>vimps購入型 </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a:solidFill>
                            <a:srgbClr val="303030"/>
                          </a:solidFill>
                          <a:effectLst/>
                          <a:latin typeface="LINE Seed JP" panose="020B0600070205080204" charset="-128"/>
                          <a:ea typeface="LINE Seed JP" panose="020B0600070205080204" charset="-128"/>
                        </a:rPr>
                        <a:t>vimps購入型</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a:solidFill>
                            <a:srgbClr val="303030"/>
                          </a:solidFill>
                          <a:effectLst/>
                          <a:latin typeface="LINE Seed JP" panose="020B0600070205080204" charset="-128"/>
                          <a:ea typeface="LINE Seed JP" panose="020B0600070205080204" charset="-128"/>
                        </a:rPr>
                        <a:t>vimps購入型</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枠購入型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61075952"/>
                  </a:ext>
                </a:extLst>
              </a:tr>
              <a:tr h="24861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303030"/>
                          </a:solidFill>
                          <a:effectLst/>
                          <a:latin typeface="LINE Seed JP" panose="020B0600070205080204" charset="-128"/>
                          <a:ea typeface="LINE Seed JP" panose="020B0600070205080204" charset="-128"/>
                        </a:rPr>
                        <a:t>1,000</a:t>
                      </a:r>
                      <a:r>
                        <a:rPr lang="ja-JP" altLang="en-US" sz="1100" b="0" i="0" u="none" strike="noStrike" dirty="0">
                          <a:solidFill>
                            <a:srgbClr val="303030"/>
                          </a:solidFill>
                          <a:effectLst/>
                          <a:latin typeface="LINE Seed JP" panose="020B0600070205080204" charset="-128"/>
                          <a:ea typeface="LINE Seed JP" panose="020B0600070205080204" charset="-128"/>
                        </a:rPr>
                        <a:t>万円（固定）</a:t>
                      </a:r>
                      <a:endParaRPr lang="en-US" altLang="ja-JP" sz="1100" b="0" i="0" u="none" strike="noStrike" dirty="0">
                        <a:solidFill>
                          <a:srgbClr val="303030"/>
                        </a:solidFill>
                        <a:effectLst/>
                        <a:latin typeface="LINE Seed JP" panose="020B0600070205080204" charset="-128"/>
                        <a:ea typeface="LINE Seed JP" panose="020B0600070205080204"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303030"/>
                          </a:solidFill>
                          <a:effectLst/>
                          <a:uLnTx/>
                          <a:uFillTx/>
                          <a:latin typeface="LINE Seed JP" panose="020B0600070205080204" charset="-128"/>
                          <a:ea typeface="LINE Seed JP" panose="020B0600070205080204" charset="-128"/>
                          <a:cs typeface="+mn-cs"/>
                        </a:rPr>
                        <a:t>※FQ</a:t>
                      </a:r>
                      <a:r>
                        <a:rPr kumimoji="1" lang="ja-JP" altLang="en-US" sz="800" b="0" i="0" u="none" strike="noStrike" kern="1200" cap="none" spc="0" normalizeH="0" baseline="0" noProof="0" dirty="0">
                          <a:ln>
                            <a:noFill/>
                          </a:ln>
                          <a:solidFill>
                            <a:srgbClr val="303030"/>
                          </a:solidFill>
                          <a:effectLst/>
                          <a:uLnTx/>
                          <a:uFillTx/>
                          <a:latin typeface="LINE Seed JP" panose="020B0600070205080204" charset="-128"/>
                          <a:ea typeface="LINE Seed JP" panose="020B0600070205080204" charset="-128"/>
                          <a:cs typeface="+mn-cs"/>
                        </a:rPr>
                        <a:t>指定の掛け率含む</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300万円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1</a:t>
                      </a:r>
                      <a:r>
                        <a:rPr lang="ja-JP" sz="1100" b="0" i="0" u="none" strike="noStrike" dirty="0">
                          <a:solidFill>
                            <a:srgbClr val="303030"/>
                          </a:solidFill>
                          <a:effectLst/>
                          <a:latin typeface="LINE Seed JP" panose="020B0600070205080204" charset="-128"/>
                          <a:ea typeface="LINE Seed JP" panose="020B0600070205080204" charset="-128"/>
                        </a:rPr>
                        <a:t>,000万円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1,000万円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1,4</a:t>
                      </a:r>
                      <a:r>
                        <a:rPr lang="ja-JP" sz="1100" b="0" i="0" u="none" strike="noStrike" dirty="0">
                          <a:solidFill>
                            <a:srgbClr val="303030"/>
                          </a:solidFill>
                          <a:effectLst/>
                          <a:latin typeface="LINE Seed JP" panose="020B0600070205080204" charset="-128"/>
                          <a:ea typeface="LINE Seed JP" panose="020B0600070205080204" charset="-128"/>
                        </a:rPr>
                        <a:t>00万円 </a:t>
                      </a:r>
                      <a:r>
                        <a:rPr lang="en-US" altLang="ja-JP" sz="800" b="0" i="0" u="none" strike="noStrike" dirty="0">
                          <a:solidFill>
                            <a:srgbClr val="303030"/>
                          </a:solidFill>
                          <a:effectLst/>
                          <a:latin typeface="LINE Seed JP" panose="020B0600070205080204" charset="-128"/>
                          <a:ea typeface="LINE Seed JP" panose="020B0600070205080204" charset="-128"/>
                        </a:rPr>
                        <a:t>*</a:t>
                      </a:r>
                      <a:r>
                        <a:rPr kumimoji="1" lang="en-US" altLang="ja-JP" sz="800" b="0" i="0" u="none" strike="noStrike" kern="1200" cap="none" spc="0" normalizeH="0" baseline="0" noProof="0" dirty="0">
                          <a:ln>
                            <a:noFill/>
                          </a:ln>
                          <a:solidFill>
                            <a:schemeClr val="tx1"/>
                          </a:solidFill>
                          <a:effectLst/>
                          <a:uLnTx/>
                          <a:uFillTx/>
                          <a:latin typeface="LINE Seed JP" panose="020B0600070205080204" charset="-128"/>
                          <a:ea typeface="LINE Seed JP" panose="020B0600070205080204" charset="-128"/>
                          <a:cs typeface="+mn-cs"/>
                        </a:rPr>
                        <a:t>FQ</a:t>
                      </a:r>
                      <a:r>
                        <a:rPr kumimoji="1" lang="ja-JP" altLang="en-US" sz="800" b="0" i="0" u="none" strike="noStrike" kern="1200" cap="none" spc="0" normalizeH="0" baseline="0" noProof="0" dirty="0">
                          <a:ln>
                            <a:noFill/>
                          </a:ln>
                          <a:solidFill>
                            <a:schemeClr val="tx1"/>
                          </a:solidFill>
                          <a:effectLst/>
                          <a:uLnTx/>
                          <a:uFillTx/>
                          <a:latin typeface="LINE Seed JP" panose="020B0600070205080204" charset="-128"/>
                          <a:ea typeface="LINE Seed JP" panose="020B0600070205080204" charset="-128"/>
                          <a:cs typeface="+mn-cs"/>
                        </a:rPr>
                        <a:t>指定の掛け率含む</a:t>
                      </a:r>
                      <a:endParaRPr lang="ja-JP" sz="1100" b="0" i="0" u="none" strike="noStrike" dirty="0">
                        <a:solidFill>
                          <a:schemeClr val="tx1"/>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04097000"/>
                  </a:ext>
                </a:extLst>
              </a:tr>
              <a:tr h="2481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kern="1200" dirty="0">
                          <a:solidFill>
                            <a:schemeClr val="bg1"/>
                          </a:solidFill>
                          <a:latin typeface="LINE Seed JP" panose="020B0600070205080204" charset="-128"/>
                          <a:ea typeface="LINE Seed JP" panose="020B0600070205080204" charset="-128"/>
                          <a:cs typeface="+mn-cs"/>
                        </a:rPr>
                        <a:t>基本料金</a:t>
                      </a:r>
                      <a:r>
                        <a:rPr kumimoji="1" lang="ja-JP" altLang="en-US" sz="800" b="0" kern="1200" dirty="0">
                          <a:solidFill>
                            <a:schemeClr val="bg1"/>
                          </a:solidFill>
                          <a:latin typeface="LINE Seed JP" panose="020B0600070205080204" charset="-128"/>
                          <a:ea typeface="LINE Seed JP" panose="020B0600070205080204" charset="-128"/>
                          <a:cs typeface="+mn-cs"/>
                        </a:rPr>
                        <a:t>（</a:t>
                      </a:r>
                      <a:r>
                        <a:rPr kumimoji="1" lang="en-US" altLang="ja-JP" sz="800" b="0" kern="1200" dirty="0">
                          <a:solidFill>
                            <a:schemeClr val="bg1"/>
                          </a:solidFill>
                          <a:latin typeface="LINE Seed JP" panose="020B0600070205080204" charset="-128"/>
                          <a:ea typeface="LINE Seed JP" panose="020B0600070205080204" charset="-128"/>
                          <a:cs typeface="+mn-cs"/>
                        </a:rPr>
                        <a:t>vCPM</a:t>
                      </a:r>
                      <a:r>
                        <a:rPr kumimoji="1" lang="ja-JP" altLang="en-US" sz="800" b="0" kern="1200" dirty="0">
                          <a:solidFill>
                            <a:schemeClr val="bg1"/>
                          </a:solidFill>
                          <a:latin typeface="LINE Seed JP" panose="020B0600070205080204" charset="-128"/>
                          <a:ea typeface="LINE Seed JP" panose="020B060007020508020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960円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748</a:t>
                      </a:r>
                      <a:r>
                        <a:rPr lang="ja-JP" sz="1100" b="0" i="0" u="none" strike="noStrike" dirty="0">
                          <a:solidFill>
                            <a:srgbClr val="303030"/>
                          </a:solidFill>
                          <a:effectLst/>
                          <a:latin typeface="LINE Seed JP" panose="020B0600070205080204" charset="-128"/>
                          <a:ea typeface="LINE Seed JP" panose="020B0600070205080204" charset="-128"/>
                        </a:rPr>
                        <a:t>円 </a:t>
                      </a:r>
                      <a:r>
                        <a:rPr lang="en-US" altLang="ja-JP" sz="800" b="0" i="0" u="none" strike="noStrike" dirty="0">
                          <a:solidFill>
                            <a:srgbClr val="303030"/>
                          </a:solidFill>
                          <a:effectLst/>
                          <a:latin typeface="LINE Seed JP" panose="020B0600070205080204" charset="-128"/>
                          <a:ea typeface="LINE Seed JP" panose="020B0600070205080204" charset="-128"/>
                        </a:rPr>
                        <a:t>*FQ1</a:t>
                      </a:r>
                      <a:r>
                        <a:rPr lang="ja-JP" altLang="en-US" sz="800" b="0" i="0" u="none" strike="noStrike" dirty="0">
                          <a:solidFill>
                            <a:srgbClr val="303030"/>
                          </a:solidFill>
                          <a:effectLst/>
                          <a:latin typeface="LINE Seed JP" panose="020B0600070205080204" charset="-128"/>
                          <a:ea typeface="LINE Seed JP" panose="020B0600070205080204" charset="-128"/>
                        </a:rPr>
                        <a:t>回指定の掛け率含む</a:t>
                      </a:r>
                      <a:endParaRPr lang="ja-JP" sz="8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8</a:t>
                      </a:r>
                      <a:r>
                        <a:rPr lang="en-US" altLang="ja-JP" sz="1100" b="0" i="0" u="none" strike="noStrike" dirty="0">
                          <a:solidFill>
                            <a:srgbClr val="303030"/>
                          </a:solidFill>
                          <a:effectLst/>
                          <a:latin typeface="LINE Seed JP" panose="020B0600070205080204" charset="-128"/>
                          <a:ea typeface="LINE Seed JP" panose="020B0600070205080204" charset="-128"/>
                        </a:rPr>
                        <a:t>97</a:t>
                      </a:r>
                      <a:r>
                        <a:rPr lang="ja-JP" sz="1100" b="0" i="0" u="none" strike="noStrike" dirty="0">
                          <a:solidFill>
                            <a:srgbClr val="303030"/>
                          </a:solidFill>
                          <a:effectLst/>
                          <a:latin typeface="LINE Seed JP" panose="020B0600070205080204" charset="-128"/>
                          <a:ea typeface="LINE Seed JP" panose="020B0600070205080204" charset="-128"/>
                        </a:rPr>
                        <a:t>円 </a:t>
                      </a:r>
                      <a:r>
                        <a:rPr kumimoji="1" lang="en-US" altLang="ja-JP" sz="800" b="0" i="0" u="none" strike="noStrike" kern="1200" cap="none" spc="0" normalizeH="0" baseline="0" noProof="0" dirty="0">
                          <a:ln>
                            <a:noFill/>
                          </a:ln>
                          <a:solidFill>
                            <a:srgbClr val="303030"/>
                          </a:solidFill>
                          <a:effectLst/>
                          <a:uLnTx/>
                          <a:uFillTx/>
                          <a:latin typeface="LINE Seed JP" panose="020B0600070205080204" charset="-128"/>
                          <a:ea typeface="LINE Seed JP" panose="020B0600070205080204" charset="-128"/>
                          <a:cs typeface="+mn-cs"/>
                        </a:rPr>
                        <a:t>*FQ1</a:t>
                      </a:r>
                      <a:r>
                        <a:rPr kumimoji="1" lang="ja-JP" altLang="en-US" sz="800" b="0" i="0" u="none" strike="noStrike" kern="1200" cap="none" spc="0" normalizeH="0" baseline="0" noProof="0" dirty="0">
                          <a:ln>
                            <a:noFill/>
                          </a:ln>
                          <a:solidFill>
                            <a:srgbClr val="303030"/>
                          </a:solidFill>
                          <a:effectLst/>
                          <a:uLnTx/>
                          <a:uFillTx/>
                          <a:latin typeface="LINE Seed JP" panose="020B0600070205080204" charset="-128"/>
                          <a:ea typeface="LINE Seed JP" panose="020B0600070205080204" charset="-128"/>
                          <a:cs typeface="+mn-cs"/>
                        </a:rPr>
                        <a:t>回指定の掛け率含む</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a:solidFill>
                            <a:srgbClr val="303030"/>
                          </a:solidFill>
                          <a:effectLst/>
                          <a:latin typeface="LINE Seed JP" panose="020B0600070205080204" charset="-128"/>
                          <a:ea typeface="LINE Seed JP" panose="020B0600070205080204" charset="-128"/>
                        </a:rPr>
                        <a:t>-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68045822"/>
                  </a:ext>
                </a:extLst>
              </a:tr>
              <a:tr h="26235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想定</a:t>
                      </a:r>
                      <a:r>
                        <a:rPr kumimoji="1" lang="en-US" altLang="ja-JP" sz="1050" b="0" kern="1200" dirty="0">
                          <a:solidFill>
                            <a:schemeClr val="bg1"/>
                          </a:solidFill>
                          <a:latin typeface="LINE Seed JP" panose="020B0600070205080204" charset="-128"/>
                          <a:ea typeface="LINE Seed JP" panose="020B0600070205080204" charset="-128"/>
                          <a:cs typeface="+mn-cs"/>
                        </a:rPr>
                        <a:t>vimps</a:t>
                      </a:r>
                      <a:r>
                        <a:rPr kumimoji="1" lang="ja-JP" altLang="en-US" sz="800" b="0" kern="1200" dirty="0">
                          <a:solidFill>
                            <a:schemeClr val="bg1"/>
                          </a:solidFill>
                          <a:latin typeface="LINE Seed JP" panose="020B0600070205080204" charset="-128"/>
                          <a:ea typeface="LINE Seed JP" panose="020B060007020508020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ja-JP" sz="1100" b="0" i="0" u="none" strike="noStrike" dirty="0">
                          <a:solidFill>
                            <a:srgbClr val="303030"/>
                          </a:solidFill>
                          <a:effectLst/>
                          <a:latin typeface="LINE Seed JP" panose="020B0600070205080204" charset="-128"/>
                          <a:ea typeface="LINE Seed JP" panose="020B0600070205080204" charset="-128"/>
                        </a:rPr>
                        <a:t>- </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dirty="0">
                          <a:solidFill>
                            <a:srgbClr val="303030"/>
                          </a:solidFill>
                          <a:effectLst/>
                          <a:latin typeface="LINE Seed JP" panose="020B0600070205080204" charset="-128"/>
                          <a:ea typeface="LINE Seed JP" panose="020B0600070205080204" charset="-128"/>
                        </a:rPr>
                        <a:t>2,7</a:t>
                      </a:r>
                      <a:r>
                        <a:rPr lang="ja-JP" sz="1100" b="0" i="0" u="none" strike="noStrike">
                          <a:solidFill>
                            <a:srgbClr val="303030"/>
                          </a:solidFill>
                          <a:effectLst/>
                          <a:latin typeface="LINE Seed JP" panose="020B0600070205080204" charset="-128"/>
                          <a:ea typeface="LINE Seed JP" panose="020B0600070205080204" charset="-128"/>
                        </a:rPr>
                        <a:t>00万vimps </a:t>
                      </a: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01062934"/>
                  </a:ext>
                </a:extLst>
              </a:tr>
              <a:tr h="162988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LINE Seed JP" panose="020B0600070205080204" charset="-128"/>
                          <a:ea typeface="LINE Seed JP" panose="020B0600070205080204" charset="-128"/>
                          <a:cs typeface="+mn-cs"/>
                        </a:rPr>
                        <a:t>掲載イメージ</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endParaRPr lang="ja-JP" sz="1100" b="0" i="0" u="none" strike="noStrike" dirty="0">
                        <a:solidFill>
                          <a:srgbClr val="303030"/>
                        </a:solidFill>
                        <a:effectLst/>
                        <a:latin typeface="LINE Seed JP" panose="020B0600070205080204" charset="-128"/>
                        <a:ea typeface="LINE Seed JP" panose="020B0600070205080204" charset="-128"/>
                      </a:endParaRPr>
                    </a:p>
                  </a:txBody>
                  <a:tcPr marL="9525" marR="9525" marT="9525"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72463470"/>
                  </a:ext>
                </a:extLst>
              </a:tr>
            </a:tbl>
          </a:graphicData>
        </a:graphic>
      </p:graphicFrame>
      <p:grpSp>
        <p:nvGrpSpPr>
          <p:cNvPr id="16" name="グループ化 15">
            <a:extLst>
              <a:ext uri="{FF2B5EF4-FFF2-40B4-BE49-F238E27FC236}">
                <a16:creationId xmlns:a16="http://schemas.microsoft.com/office/drawing/2014/main" id="{B493A965-6946-5B29-6815-6DDAF1ECBB73}"/>
              </a:ext>
            </a:extLst>
          </p:cNvPr>
          <p:cNvGrpSpPr/>
          <p:nvPr/>
        </p:nvGrpSpPr>
        <p:grpSpPr>
          <a:xfrm>
            <a:off x="2285498" y="4947297"/>
            <a:ext cx="932560" cy="1311359"/>
            <a:chOff x="1424692" y="1554338"/>
            <a:chExt cx="2936185" cy="4128843"/>
          </a:xfrm>
        </p:grpSpPr>
        <p:pic>
          <p:nvPicPr>
            <p:cNvPr id="17" name="図 16">
              <a:extLst>
                <a:ext uri="{FF2B5EF4-FFF2-40B4-BE49-F238E27FC236}">
                  <a16:creationId xmlns:a16="http://schemas.microsoft.com/office/drawing/2014/main" id="{FCD46597-3B68-2BFC-5055-DA1AD0377A5B}"/>
                </a:ext>
              </a:extLst>
            </p:cNvPr>
            <p:cNvPicPr>
              <a:picLocks noChangeAspect="1"/>
            </p:cNvPicPr>
            <p:nvPr/>
          </p:nvPicPr>
          <p:blipFill rotWithShape="1">
            <a:blip r:embed="rId3" cstate="print"/>
            <a:srcRect t="1" b="37106"/>
            <a:stretch>
              <a:fillRect/>
            </a:stretch>
          </p:blipFill>
          <p:spPr>
            <a:xfrm>
              <a:off x="1424692" y="1554338"/>
              <a:ext cx="2936185" cy="4128843"/>
            </a:xfrm>
            <a:prstGeom prst="rect">
              <a:avLst/>
            </a:prstGeom>
          </p:spPr>
        </p:pic>
        <p:grpSp>
          <p:nvGrpSpPr>
            <p:cNvPr id="18" name="グループ化 17">
              <a:extLst>
                <a:ext uri="{FF2B5EF4-FFF2-40B4-BE49-F238E27FC236}">
                  <a16:creationId xmlns:a16="http://schemas.microsoft.com/office/drawing/2014/main" id="{D272BE55-8E5D-7F5D-6856-323C47E991C1}"/>
                </a:ext>
              </a:extLst>
            </p:cNvPr>
            <p:cNvGrpSpPr/>
            <p:nvPr/>
          </p:nvGrpSpPr>
          <p:grpSpPr>
            <a:xfrm>
              <a:off x="1668966" y="1708647"/>
              <a:ext cx="2476191" cy="3974534"/>
              <a:chOff x="2799266" y="1708647"/>
              <a:chExt cx="2476191" cy="3974534"/>
            </a:xfrm>
          </p:grpSpPr>
          <p:pic>
            <p:nvPicPr>
              <p:cNvPr id="19" name="図 18">
                <a:extLst>
                  <a:ext uri="{FF2B5EF4-FFF2-40B4-BE49-F238E27FC236}">
                    <a16:creationId xmlns:a16="http://schemas.microsoft.com/office/drawing/2014/main" id="{A5B0939E-FC62-59C3-FC0B-9597B1EB7BFC}"/>
                  </a:ext>
                </a:extLst>
              </p:cNvPr>
              <p:cNvPicPr>
                <a:picLocks noChangeAspect="1"/>
              </p:cNvPicPr>
              <p:nvPr/>
            </p:nvPicPr>
            <p:blipFill>
              <a:blip r:embed="rId4" cstate="print"/>
              <a:stretch>
                <a:fillRect/>
              </a:stretch>
            </p:blipFill>
            <p:spPr>
              <a:xfrm>
                <a:off x="3258490" y="1709141"/>
                <a:ext cx="1497872" cy="219637"/>
              </a:xfrm>
              <a:prstGeom prst="rect">
                <a:avLst/>
              </a:prstGeom>
            </p:spPr>
          </p:pic>
          <p:pic>
            <p:nvPicPr>
              <p:cNvPr id="20" name="図 19" descr="グラフィカル ユーザー インターフェイス, テキスト, アプリケーション, チャットまたはテキスト メッセージ&#10;&#10;AI 生成コンテンツは誤りを含む可能性があります。">
                <a:extLst>
                  <a:ext uri="{FF2B5EF4-FFF2-40B4-BE49-F238E27FC236}">
                    <a16:creationId xmlns:a16="http://schemas.microsoft.com/office/drawing/2014/main" id="{AC5699E4-5646-EA6B-8197-680C0C90912D}"/>
                  </a:ext>
                </a:extLst>
              </p:cNvPr>
              <p:cNvPicPr>
                <a:picLocks noChangeAspect="1"/>
              </p:cNvPicPr>
              <p:nvPr/>
            </p:nvPicPr>
            <p:blipFill>
              <a:blip r:embed="rId5"/>
              <a:srcRect l="1648" t="-2173" r="-1648" b="28271"/>
              <a:stretch>
                <a:fillRect/>
              </a:stretch>
            </p:blipFill>
            <p:spPr>
              <a:xfrm>
                <a:off x="2799266" y="1720736"/>
                <a:ext cx="2476191" cy="3962445"/>
              </a:xfrm>
              <a:prstGeom prst="rect">
                <a:avLst/>
              </a:prstGeom>
            </p:spPr>
          </p:pic>
          <p:pic>
            <p:nvPicPr>
              <p:cNvPr id="21" name="図 20">
                <a:extLst>
                  <a:ext uri="{FF2B5EF4-FFF2-40B4-BE49-F238E27FC236}">
                    <a16:creationId xmlns:a16="http://schemas.microsoft.com/office/drawing/2014/main" id="{F2050142-16F2-550F-12DA-77ED854C30A2}"/>
                  </a:ext>
                </a:extLst>
              </p:cNvPr>
              <p:cNvPicPr>
                <a:picLocks noChangeAspect="1"/>
              </p:cNvPicPr>
              <p:nvPr/>
            </p:nvPicPr>
            <p:blipFill>
              <a:blip r:embed="rId4" cstate="print"/>
              <a:stretch>
                <a:fillRect/>
              </a:stretch>
            </p:blipFill>
            <p:spPr>
              <a:xfrm>
                <a:off x="3266319" y="1708647"/>
                <a:ext cx="1497872" cy="219637"/>
              </a:xfrm>
              <a:prstGeom prst="rect">
                <a:avLst/>
              </a:prstGeom>
            </p:spPr>
          </p:pic>
        </p:grpSp>
      </p:grpSp>
      <p:pic>
        <p:nvPicPr>
          <p:cNvPr id="22" name="図 21">
            <a:extLst>
              <a:ext uri="{FF2B5EF4-FFF2-40B4-BE49-F238E27FC236}">
                <a16:creationId xmlns:a16="http://schemas.microsoft.com/office/drawing/2014/main" id="{D4E6B9AD-3AE8-CE1C-CCBB-E04F683FB92D}"/>
              </a:ext>
            </a:extLst>
          </p:cNvPr>
          <p:cNvPicPr>
            <a:picLocks noChangeAspect="1"/>
          </p:cNvPicPr>
          <p:nvPr/>
        </p:nvPicPr>
        <p:blipFill>
          <a:blip r:embed="rId6"/>
          <a:stretch>
            <a:fillRect/>
          </a:stretch>
        </p:blipFill>
        <p:spPr>
          <a:xfrm>
            <a:off x="4106203" y="4932436"/>
            <a:ext cx="937837" cy="1323090"/>
          </a:xfrm>
          <a:prstGeom prst="rect">
            <a:avLst/>
          </a:prstGeom>
        </p:spPr>
      </p:pic>
      <p:pic>
        <p:nvPicPr>
          <p:cNvPr id="29" name="図 28">
            <a:extLst>
              <a:ext uri="{FF2B5EF4-FFF2-40B4-BE49-F238E27FC236}">
                <a16:creationId xmlns:a16="http://schemas.microsoft.com/office/drawing/2014/main" id="{1A9B37A4-2E00-F273-FFB1-99EB15DD2ED0}"/>
              </a:ext>
            </a:extLst>
          </p:cNvPr>
          <p:cNvPicPr>
            <a:picLocks noChangeAspect="1"/>
          </p:cNvPicPr>
          <p:nvPr/>
        </p:nvPicPr>
        <p:blipFill rotWithShape="1">
          <a:blip r:embed="rId7">
            <a:extLst>
              <a:ext uri="{28A0092B-C50C-407E-A947-70E740481C1C}">
                <a14:useLocalDpi xmlns:a14="http://schemas.microsoft.com/office/drawing/2010/main"/>
              </a:ext>
            </a:extLst>
          </a:blip>
          <a:srcRect t="-105" b="18249"/>
          <a:stretch/>
        </p:blipFill>
        <p:spPr>
          <a:xfrm>
            <a:off x="5787241" y="5094364"/>
            <a:ext cx="1987228" cy="1115578"/>
          </a:xfrm>
          <a:prstGeom prst="rect">
            <a:avLst/>
          </a:prstGeom>
          <a:ln>
            <a:solidFill>
              <a:schemeClr val="bg1">
                <a:lumMod val="65000"/>
              </a:schemeClr>
            </a:solidFill>
          </a:ln>
        </p:spPr>
      </p:pic>
      <p:pic>
        <p:nvPicPr>
          <p:cNvPr id="30" name="図 29">
            <a:extLst>
              <a:ext uri="{FF2B5EF4-FFF2-40B4-BE49-F238E27FC236}">
                <a16:creationId xmlns:a16="http://schemas.microsoft.com/office/drawing/2014/main" id="{95B4F0B3-B595-325C-F991-F1A475E0FABF}"/>
              </a:ext>
            </a:extLst>
          </p:cNvPr>
          <p:cNvPicPr>
            <a:picLocks noChangeAspect="1"/>
          </p:cNvPicPr>
          <p:nvPr/>
        </p:nvPicPr>
        <p:blipFill rotWithShape="1">
          <a:blip r:embed="rId8">
            <a:extLst>
              <a:ext uri="{28A0092B-C50C-407E-A947-70E740481C1C}">
                <a14:useLocalDpi xmlns:a14="http://schemas.microsoft.com/office/drawing/2010/main"/>
              </a:ext>
            </a:extLst>
          </a:blip>
          <a:srcRect l="3661" t="15" r="3535" b="15"/>
          <a:stretch>
            <a:fillRect/>
          </a:stretch>
        </p:blipFill>
        <p:spPr>
          <a:xfrm>
            <a:off x="7956467" y="5099286"/>
            <a:ext cx="1852551" cy="1120613"/>
          </a:xfrm>
          <a:prstGeom prst="rect">
            <a:avLst/>
          </a:prstGeom>
          <a:ln>
            <a:solidFill>
              <a:schemeClr val="bg1">
                <a:lumMod val="65000"/>
              </a:schemeClr>
            </a:solidFill>
          </a:ln>
        </p:spPr>
      </p:pic>
      <p:sp>
        <p:nvSpPr>
          <p:cNvPr id="44" name="正方形/長方形 43">
            <a:extLst>
              <a:ext uri="{FF2B5EF4-FFF2-40B4-BE49-F238E27FC236}">
                <a16:creationId xmlns:a16="http://schemas.microsoft.com/office/drawing/2014/main" id="{2884809D-90C0-571D-1F6C-7A32408D4B5F}"/>
              </a:ext>
            </a:extLst>
          </p:cNvPr>
          <p:cNvSpPr/>
          <p:nvPr/>
        </p:nvSpPr>
        <p:spPr>
          <a:xfrm>
            <a:off x="1228642" y="6416127"/>
            <a:ext cx="10436885" cy="21544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※SP</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はスマートフォン、</a:t>
            </a: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PC</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はパソコン、</a:t>
            </a: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MD</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はマルチデバイスの略称です。</a:t>
            </a: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※vCPM</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はビューアブルインプレッション</a:t>
            </a: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1,000</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回あたりにかかる見込み広告費用です。</a:t>
            </a:r>
            <a:r>
              <a:rPr kumimoji="1" lang="en-US" altLang="ja-JP"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※vimps</a:t>
            </a:r>
            <a:r>
              <a:rPr kumimoji="1" lang="ja-JP" altLang="en-US" sz="800" b="0" i="0" u="none" strike="noStrike" kern="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はビューアブルインプレッションの略称です。</a:t>
            </a:r>
          </a:p>
        </p:txBody>
      </p:sp>
      <p:sp>
        <p:nvSpPr>
          <p:cNvPr id="45" name="Google Shape;280;p25">
            <a:extLst>
              <a:ext uri="{FF2B5EF4-FFF2-40B4-BE49-F238E27FC236}">
                <a16:creationId xmlns:a16="http://schemas.microsoft.com/office/drawing/2014/main" id="{F6FF4191-AF8F-666C-6EC9-941CCD34F872}"/>
              </a:ext>
            </a:extLst>
          </p:cNvPr>
          <p:cNvSpPr txBox="1">
            <a:spLocks noGrp="1"/>
          </p:cNvSpPr>
          <p:nvPr>
            <p:ph type="body" sz="quarter" idx="10"/>
          </p:nvPr>
        </p:nvSpPr>
        <p:spPr>
          <a:xfrm>
            <a:off x="590016" y="1098190"/>
            <a:ext cx="11014609" cy="255598"/>
          </a:xfrm>
          <a:noFill/>
          <a:ln>
            <a:noFill/>
          </a:ln>
        </p:spPr>
        <p:txBody>
          <a:bodyPr spcFirstLastPara="1" wrap="square" lIns="0" tIns="0" rIns="0" bIns="0" anchor="t" anchorCtr="0">
            <a:noAutofit/>
          </a:bodyPr>
          <a:lstStyle/>
          <a:p>
            <a:pPr lvl="0">
              <a:buClr>
                <a:schemeClr val="accent4"/>
              </a:buClr>
              <a:buSzPts val="1800"/>
            </a:pPr>
            <a:r>
              <a:rPr lang="ja-JP" altLang="en-US" sz="1200" dirty="0">
                <a:latin typeface="LINE Seed JP" panose="020B0600070205080204" charset="-128"/>
                <a:ea typeface="LINE Seed JP" panose="020B0600070205080204" charset="-128"/>
              </a:rPr>
              <a:t>以下は一例です。</a:t>
            </a:r>
            <a:r>
              <a:rPr lang="en-US" altLang="ja-JP" sz="1200" dirty="0">
                <a:latin typeface="LINE Seed JP" panose="020B0600070205080204" charset="-128"/>
                <a:ea typeface="LINE Seed JP" panose="020B0600070205080204" charset="-128"/>
              </a:rPr>
              <a:t>P11</a:t>
            </a:r>
            <a:r>
              <a:rPr lang="ja-JP" altLang="en-US" sz="1200">
                <a:latin typeface="LINE Seed JP" panose="020B0600070205080204" charset="-128"/>
                <a:ea typeface="LINE Seed JP" panose="020B0600070205080204" charset="-128"/>
              </a:rPr>
              <a:t>の</a:t>
            </a:r>
            <a:r>
              <a:rPr lang="ja-JP" altLang="en-US" sz="1200" dirty="0">
                <a:latin typeface="LINE Seed JP" panose="020B0600070205080204" charset="-128"/>
                <a:ea typeface="LINE Seed JP" panose="020B0600070205080204" charset="-128"/>
              </a:rPr>
              <a:t>対象商品のセールスシートに記載のものから任意に選定いただけます。</a:t>
            </a:r>
          </a:p>
        </p:txBody>
      </p:sp>
      <p:grpSp>
        <p:nvGrpSpPr>
          <p:cNvPr id="23" name="グループ化 22">
            <a:extLst>
              <a:ext uri="{FF2B5EF4-FFF2-40B4-BE49-F238E27FC236}">
                <a16:creationId xmlns:a16="http://schemas.microsoft.com/office/drawing/2014/main" id="{46D144F1-98DD-9D52-5ED3-4D15CBC094C1}"/>
              </a:ext>
            </a:extLst>
          </p:cNvPr>
          <p:cNvGrpSpPr/>
          <p:nvPr/>
        </p:nvGrpSpPr>
        <p:grpSpPr>
          <a:xfrm>
            <a:off x="5603507" y="4913613"/>
            <a:ext cx="745918" cy="1360187"/>
            <a:chOff x="513033" y="432674"/>
            <a:chExt cx="2115990" cy="3618219"/>
          </a:xfrm>
        </p:grpSpPr>
        <p:grpSp>
          <p:nvGrpSpPr>
            <p:cNvPr id="24" name="グループ化 23">
              <a:extLst>
                <a:ext uri="{FF2B5EF4-FFF2-40B4-BE49-F238E27FC236}">
                  <a16:creationId xmlns:a16="http://schemas.microsoft.com/office/drawing/2014/main" id="{8B586488-A80C-1583-3FF5-8EB876B98D80}"/>
                </a:ext>
              </a:extLst>
            </p:cNvPr>
            <p:cNvGrpSpPr/>
            <p:nvPr/>
          </p:nvGrpSpPr>
          <p:grpSpPr>
            <a:xfrm>
              <a:off x="513033" y="432674"/>
              <a:ext cx="2115990" cy="3618219"/>
              <a:chOff x="513033" y="446485"/>
              <a:chExt cx="2115990" cy="3618219"/>
            </a:xfrm>
          </p:grpSpPr>
          <p:pic>
            <p:nvPicPr>
              <p:cNvPr id="26" name="図 25">
                <a:extLst>
                  <a:ext uri="{FF2B5EF4-FFF2-40B4-BE49-F238E27FC236}">
                    <a16:creationId xmlns:a16="http://schemas.microsoft.com/office/drawing/2014/main" id="{2A788F60-DFCF-982C-E3FE-CC58A017E15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27" name="図 26">
                <a:extLst>
                  <a:ext uri="{FF2B5EF4-FFF2-40B4-BE49-F238E27FC236}">
                    <a16:creationId xmlns:a16="http://schemas.microsoft.com/office/drawing/2014/main" id="{B5AEA747-314A-4676-0833-2678C4A56243}"/>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28" name="図 27">
                <a:extLst>
                  <a:ext uri="{FF2B5EF4-FFF2-40B4-BE49-F238E27FC236}">
                    <a16:creationId xmlns:a16="http://schemas.microsoft.com/office/drawing/2014/main" id="{D1F22CBC-DA30-5452-DF1A-E06E4F4B27B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5" name="図 24">
              <a:extLst>
                <a:ext uri="{FF2B5EF4-FFF2-40B4-BE49-F238E27FC236}">
                  <a16:creationId xmlns:a16="http://schemas.microsoft.com/office/drawing/2014/main" id="{92210659-CCD6-3A38-574F-1390BD72858F}"/>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31" name="図 30" descr="コンピューターのスクリーンショット&#10;&#10;AI 生成コンテンツは誤りを含む可能性があります。">
            <a:extLst>
              <a:ext uri="{FF2B5EF4-FFF2-40B4-BE49-F238E27FC236}">
                <a16:creationId xmlns:a16="http://schemas.microsoft.com/office/drawing/2014/main" id="{89752D3D-AFBB-A8DC-40E6-52569EFE833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11830" y="4923508"/>
            <a:ext cx="737363" cy="1345688"/>
          </a:xfrm>
          <a:prstGeom prst="rect">
            <a:avLst/>
          </a:prstGeom>
        </p:spPr>
      </p:pic>
      <p:grpSp>
        <p:nvGrpSpPr>
          <p:cNvPr id="56" name="グループ化 55">
            <a:extLst>
              <a:ext uri="{FF2B5EF4-FFF2-40B4-BE49-F238E27FC236}">
                <a16:creationId xmlns:a16="http://schemas.microsoft.com/office/drawing/2014/main" id="{9A60FA5F-C07F-6F64-5A4A-078A918D4D1D}"/>
              </a:ext>
            </a:extLst>
          </p:cNvPr>
          <p:cNvGrpSpPr/>
          <p:nvPr/>
        </p:nvGrpSpPr>
        <p:grpSpPr>
          <a:xfrm>
            <a:off x="10037946" y="5101617"/>
            <a:ext cx="1831895" cy="1110365"/>
            <a:chOff x="10873177" y="5017302"/>
            <a:chExt cx="1831895" cy="1110365"/>
          </a:xfrm>
        </p:grpSpPr>
        <p:pic>
          <p:nvPicPr>
            <p:cNvPr id="37" name="図 36" descr="グラフィカル ユーザー インターフェイス, アプリケーション&#10;&#10;AI 生成コンテンツは誤りを含む可能性があります。">
              <a:extLst>
                <a:ext uri="{FF2B5EF4-FFF2-40B4-BE49-F238E27FC236}">
                  <a16:creationId xmlns:a16="http://schemas.microsoft.com/office/drawing/2014/main" id="{EB054829-0C21-A14B-831E-1CF8C45A35BB}"/>
                </a:ext>
              </a:extLst>
            </p:cNvPr>
            <p:cNvPicPr>
              <a:picLocks noChangeAspect="1"/>
            </p:cNvPicPr>
            <p:nvPr/>
          </p:nvPicPr>
          <p:blipFill>
            <a:blip r:embed="rId12" cstate="print">
              <a:extLst>
                <a:ext uri="{28A0092B-C50C-407E-A947-70E740481C1C}">
                  <a14:useLocalDpi xmlns:a14="http://schemas.microsoft.com/office/drawing/2010/main" val="0"/>
                </a:ext>
              </a:extLst>
            </a:blip>
            <a:srcRect b="26591"/>
            <a:stretch>
              <a:fillRect/>
            </a:stretch>
          </p:blipFill>
          <p:spPr>
            <a:xfrm>
              <a:off x="10873177" y="5017302"/>
              <a:ext cx="1831895" cy="1110365"/>
            </a:xfrm>
            <a:prstGeom prst="rect">
              <a:avLst/>
            </a:prstGeom>
            <a:ln>
              <a:solidFill>
                <a:schemeClr val="bg1">
                  <a:lumMod val="65000"/>
                </a:schemeClr>
              </a:solidFill>
            </a:ln>
          </p:spPr>
        </p:pic>
        <p:sp>
          <p:nvSpPr>
            <p:cNvPr id="49" name="正方形/長方形 48">
              <a:extLst>
                <a:ext uri="{FF2B5EF4-FFF2-40B4-BE49-F238E27FC236}">
                  <a16:creationId xmlns:a16="http://schemas.microsoft.com/office/drawing/2014/main" id="{03FBEE6D-A512-2348-2DF9-F5349258FB6D}"/>
                </a:ext>
              </a:extLst>
            </p:cNvPr>
            <p:cNvSpPr/>
            <p:nvPr/>
          </p:nvSpPr>
          <p:spPr>
            <a:xfrm>
              <a:off x="11257805" y="5870369"/>
              <a:ext cx="771896" cy="106878"/>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0" name="正方形/長方形 49">
            <a:extLst>
              <a:ext uri="{FF2B5EF4-FFF2-40B4-BE49-F238E27FC236}">
                <a16:creationId xmlns:a16="http://schemas.microsoft.com/office/drawing/2014/main" id="{F07B8A8D-BD2D-4274-729A-913246EB19EB}"/>
              </a:ext>
            </a:extLst>
          </p:cNvPr>
          <p:cNvSpPr/>
          <p:nvPr/>
        </p:nvSpPr>
        <p:spPr>
          <a:xfrm>
            <a:off x="9082641" y="5390605"/>
            <a:ext cx="568040" cy="575953"/>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0654F321-D3E2-64CC-4F24-1FF243C6821B}"/>
              </a:ext>
            </a:extLst>
          </p:cNvPr>
          <p:cNvSpPr/>
          <p:nvPr/>
        </p:nvSpPr>
        <p:spPr>
          <a:xfrm>
            <a:off x="7901046" y="5159037"/>
            <a:ext cx="760024" cy="672935"/>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96846BCC-B975-4156-115D-929F3EC437CD}"/>
              </a:ext>
            </a:extLst>
          </p:cNvPr>
          <p:cNvSpPr/>
          <p:nvPr/>
        </p:nvSpPr>
        <p:spPr>
          <a:xfrm>
            <a:off x="6976749" y="5390607"/>
            <a:ext cx="813463" cy="476992"/>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D2F976B9-2BC6-7DD6-9C93-BBB1805A2EF5}"/>
              </a:ext>
            </a:extLst>
          </p:cNvPr>
          <p:cNvSpPr/>
          <p:nvPr/>
        </p:nvSpPr>
        <p:spPr>
          <a:xfrm>
            <a:off x="5593275" y="5166955"/>
            <a:ext cx="756066" cy="451261"/>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0D4A770B-B71C-26EE-3C1E-4D8DC22B1B3E}"/>
              </a:ext>
            </a:extLst>
          </p:cNvPr>
          <p:cNvSpPr/>
          <p:nvPr/>
        </p:nvSpPr>
        <p:spPr>
          <a:xfrm>
            <a:off x="4186049" y="5331230"/>
            <a:ext cx="773878" cy="473033"/>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1374FCB6-E1B7-BB8E-C876-5FB4DB9462C7}"/>
              </a:ext>
            </a:extLst>
          </p:cNvPr>
          <p:cNvSpPr/>
          <p:nvPr/>
        </p:nvSpPr>
        <p:spPr>
          <a:xfrm>
            <a:off x="2347353" y="5301542"/>
            <a:ext cx="799608" cy="308757"/>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0" name="グループ化 39">
            <a:extLst>
              <a:ext uri="{FF2B5EF4-FFF2-40B4-BE49-F238E27FC236}">
                <a16:creationId xmlns:a16="http://schemas.microsoft.com/office/drawing/2014/main" id="{37FF1223-F2C1-0239-2993-FE1935D324D1}"/>
              </a:ext>
            </a:extLst>
          </p:cNvPr>
          <p:cNvGrpSpPr/>
          <p:nvPr/>
        </p:nvGrpSpPr>
        <p:grpSpPr>
          <a:xfrm>
            <a:off x="9957020" y="4949240"/>
            <a:ext cx="609408" cy="1319571"/>
            <a:chOff x="4295976" y="1501027"/>
            <a:chExt cx="1931406" cy="4182138"/>
          </a:xfrm>
        </p:grpSpPr>
        <p:pic>
          <p:nvPicPr>
            <p:cNvPr id="42" name="図 41" descr="グラフィカル ユーザー インターフェイス, アプリケーション&#10;&#10;自動的に生成された説明">
              <a:extLst>
                <a:ext uri="{FF2B5EF4-FFF2-40B4-BE49-F238E27FC236}">
                  <a16:creationId xmlns:a16="http://schemas.microsoft.com/office/drawing/2014/main" id="{11241F8F-1E1D-9459-5A7D-7F06F3FAA40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295976" y="1501027"/>
              <a:ext cx="1931406" cy="4182138"/>
            </a:xfrm>
            <a:prstGeom prst="rect">
              <a:avLst/>
            </a:prstGeom>
            <a:ln>
              <a:solidFill>
                <a:schemeClr val="bg1">
                  <a:lumMod val="65000"/>
                </a:schemeClr>
              </a:solidFill>
            </a:ln>
          </p:spPr>
        </p:pic>
        <p:pic>
          <p:nvPicPr>
            <p:cNvPr id="43" name="図 42">
              <a:extLst>
                <a:ext uri="{FF2B5EF4-FFF2-40B4-BE49-F238E27FC236}">
                  <a16:creationId xmlns:a16="http://schemas.microsoft.com/office/drawing/2014/main" id="{FCDECEE6-4C8F-ECFC-F7D0-F9A96FFA8763}"/>
                </a:ext>
              </a:extLst>
            </p:cNvPr>
            <p:cNvPicPr>
              <a:picLocks noChangeAspect="1"/>
            </p:cNvPicPr>
            <p:nvPr/>
          </p:nvPicPr>
          <p:blipFill>
            <a:blip r:embed="rId14"/>
            <a:stretch>
              <a:fillRect/>
            </a:stretch>
          </p:blipFill>
          <p:spPr>
            <a:xfrm>
              <a:off x="4306582" y="4736854"/>
              <a:ext cx="1910194" cy="449086"/>
            </a:xfrm>
            <a:prstGeom prst="rect">
              <a:avLst/>
            </a:prstGeom>
            <a:ln w="19050">
              <a:solidFill>
                <a:schemeClr val="accent4"/>
              </a:solidFill>
            </a:ln>
          </p:spPr>
        </p:pic>
      </p:grpSp>
    </p:spTree>
    <p:extLst>
      <p:ext uri="{BB962C8B-B14F-4D97-AF65-F5344CB8AC3E}">
        <p14:creationId xmlns:p14="http://schemas.microsoft.com/office/powerpoint/2010/main" val="2960774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1E49A6E2-BCB4-2CED-9F2B-6E169B0ACAEB}"/>
            </a:ext>
          </a:extLst>
        </p:cNvPr>
        <p:cNvGrpSpPr/>
        <p:nvPr/>
      </p:nvGrpSpPr>
      <p:grpSpPr>
        <a:xfrm>
          <a:off x="0" y="0"/>
          <a:ext cx="0" cy="0"/>
          <a:chOff x="0" y="0"/>
          <a:chExt cx="0" cy="0"/>
        </a:xfrm>
      </p:grpSpPr>
      <p:sp>
        <p:nvSpPr>
          <p:cNvPr id="279" name="Google Shape;279;p25">
            <a:extLst>
              <a:ext uri="{FF2B5EF4-FFF2-40B4-BE49-F238E27FC236}">
                <a16:creationId xmlns:a16="http://schemas.microsoft.com/office/drawing/2014/main" id="{C1890E85-A20C-EF4A-55EE-6D3CA9694606}"/>
              </a:ext>
            </a:extLst>
          </p:cNvPr>
          <p:cNvSpPr txBox="1">
            <a:spLocks noGrp="1"/>
          </p:cNvSpPr>
          <p:nvPr>
            <p:ph type="ctrTitle"/>
          </p:nvPr>
        </p:nvSpPr>
        <p:spPr>
          <a:noFill/>
          <a:ln>
            <a:noFill/>
          </a:ln>
        </p:spPr>
        <p:txBody>
          <a:bodyPr spcFirstLastPara="1" wrap="square" lIns="0" tIns="0" rIns="0" bIns="0" anchor="t" anchorCtr="0">
            <a:noAutofit/>
          </a:bodyPr>
          <a:lstStyle/>
          <a:p>
            <a:pPr lvl="0"/>
            <a:r>
              <a:rPr lang="en-US" altLang="ja-JP" dirty="0">
                <a:latin typeface="LINE Seed JP" panose="020B0600070205080204" charset="-128"/>
                <a:ea typeface="LINE Seed JP" panose="020B0600070205080204" charset="-128"/>
              </a:rPr>
              <a:t>Yahoo! JAPAN</a:t>
            </a:r>
            <a:r>
              <a:rPr lang="ja-JP" altLang="en-US" dirty="0">
                <a:latin typeface="LINE Seed JP" panose="020B0600070205080204" charset="-128"/>
                <a:ea typeface="LINE Seed JP" panose="020B0600070205080204" charset="-128"/>
              </a:rPr>
              <a:t>トップページ ブランドタブ カスタマイズ</a:t>
            </a:r>
          </a:p>
        </p:txBody>
      </p:sp>
      <p:sp>
        <p:nvSpPr>
          <p:cNvPr id="306" name="Google Shape;628;p79">
            <a:extLst>
              <a:ext uri="{FF2B5EF4-FFF2-40B4-BE49-F238E27FC236}">
                <a16:creationId xmlns:a16="http://schemas.microsoft.com/office/drawing/2014/main" id="{A49BF353-ADF9-A15D-417A-A286D6E999E5}"/>
              </a:ext>
            </a:extLst>
          </p:cNvPr>
          <p:cNvSpPr/>
          <p:nvPr/>
        </p:nvSpPr>
        <p:spPr>
          <a:xfrm>
            <a:off x="5225701" y="0"/>
            <a:ext cx="6148419" cy="447023"/>
          </a:xfrm>
          <a:prstGeom prst="rect">
            <a:avLst/>
          </a:prstGeom>
          <a:noFill/>
          <a:ln>
            <a:noFill/>
          </a:ln>
        </p:spPr>
        <p:txBody>
          <a:bodyPr spcFirstLastPara="1" wrap="square" lIns="91425" tIns="45700" rIns="91425" bIns="45700" anchor="t" anchorCtr="0">
            <a:noAutofit/>
          </a:bodyPr>
          <a:lstStyle/>
          <a:p>
            <a:endParaRPr lang="ja-JP" altLang="en-US" sz="1200" dirty="0">
              <a:solidFill>
                <a:schemeClr val="tx1"/>
              </a:solidFill>
              <a:latin typeface="LINE Seed JP" panose="020B0600070205080204" charset="-128"/>
              <a:ea typeface="LINE Seed JP" panose="020B0600070205080204" charset="-128"/>
              <a:cs typeface="Meiryo"/>
              <a:sym typeface="Meiryo"/>
            </a:endParaRPr>
          </a:p>
        </p:txBody>
      </p:sp>
      <p:sp>
        <p:nvSpPr>
          <p:cNvPr id="4" name="正方形/長方形 3">
            <a:extLst>
              <a:ext uri="{FF2B5EF4-FFF2-40B4-BE49-F238E27FC236}">
                <a16:creationId xmlns:a16="http://schemas.microsoft.com/office/drawing/2014/main" id="{B8AC38F1-F058-882C-A695-B94B75CF267C}"/>
              </a:ext>
            </a:extLst>
          </p:cNvPr>
          <p:cNvSpPr/>
          <p:nvPr/>
        </p:nvSpPr>
        <p:spPr>
          <a:xfrm>
            <a:off x="695740" y="1593406"/>
            <a:ext cx="2531454"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掲載イメージ</a:t>
            </a:r>
            <a:endParaRPr lang="en" altLang="ja-JP" sz="1600" b="1" dirty="0">
              <a:latin typeface="Meiryo" panose="020B0604030504040204" pitchFamily="34" charset="-128"/>
            </a:endParaRPr>
          </a:p>
        </p:txBody>
      </p:sp>
      <p:sp>
        <p:nvSpPr>
          <p:cNvPr id="9" name="Google Shape;280;p25">
            <a:extLst>
              <a:ext uri="{FF2B5EF4-FFF2-40B4-BE49-F238E27FC236}">
                <a16:creationId xmlns:a16="http://schemas.microsoft.com/office/drawing/2014/main" id="{4550824A-C012-F676-AF59-656767107AC7}"/>
              </a:ext>
            </a:extLst>
          </p:cNvPr>
          <p:cNvSpPr txBox="1">
            <a:spLocks noGrp="1"/>
          </p:cNvSpPr>
          <p:nvPr>
            <p:ph type="body" sz="quarter" idx="10"/>
          </p:nvPr>
        </p:nvSpPr>
        <p:spPr>
          <a:xfrm>
            <a:off x="587374" y="1098189"/>
            <a:ext cx="11014609" cy="311802"/>
          </a:xfrm>
          <a:noFill/>
          <a:ln>
            <a:noFill/>
          </a:ln>
        </p:spPr>
        <p:txBody>
          <a:bodyPr spcFirstLastPara="1" wrap="square" lIns="0" tIns="0" rIns="0" bIns="0" anchor="t" anchorCtr="0">
            <a:noAutofit/>
          </a:bodyPr>
          <a:lstStyle/>
          <a:p>
            <a:pPr>
              <a:lnSpc>
                <a:spcPct val="110000"/>
              </a:lnSpc>
              <a:buClr>
                <a:srgbClr val="212121"/>
              </a:buClr>
              <a:buSzPts val="1800"/>
            </a:pPr>
            <a:r>
              <a:rPr lang="ja-JP" altLang="en-US" b="1" dirty="0">
                <a:solidFill>
                  <a:srgbClr val="212121"/>
                </a:solidFill>
                <a:latin typeface="LINE Seed JP" panose="020B0600070205080204" charset="-128"/>
                <a:ea typeface="LINE Seed JP" panose="020B0600070205080204" charset="-128"/>
                <a:sym typeface="Meiryo"/>
              </a:rPr>
              <a:t>｜商品概要</a:t>
            </a:r>
            <a:r>
              <a:rPr lang="ja-JP" altLang="en-US" dirty="0">
                <a:solidFill>
                  <a:srgbClr val="212121"/>
                </a:solidFill>
                <a:latin typeface="LINE Seed JP" panose="020B0600070205080204" charset="-128"/>
                <a:ea typeface="LINE Seed JP" panose="020B0600070205080204" charset="-128"/>
                <a:sym typeface="Meiryo"/>
              </a:rPr>
              <a:t>：</a:t>
            </a:r>
            <a:r>
              <a:rPr lang="en-US" altLang="ja-JP" dirty="0">
                <a:solidFill>
                  <a:srgbClr val="212121"/>
                </a:solidFill>
                <a:latin typeface="LINE Seed JP" panose="020B0600070205080204" charset="-128"/>
                <a:ea typeface="LINE Seed JP" panose="020B0600070205080204" charset="-128"/>
                <a:sym typeface="Meiryo"/>
              </a:rPr>
              <a:t>Yahoo! JAPAN</a:t>
            </a:r>
            <a:r>
              <a:rPr lang="ja-JP" altLang="en-US" dirty="0">
                <a:solidFill>
                  <a:srgbClr val="212121"/>
                </a:solidFill>
                <a:latin typeface="LINE Seed JP" panose="020B0600070205080204" charset="-128"/>
                <a:ea typeface="LINE Seed JP" panose="020B0600070205080204" charset="-128"/>
                <a:sym typeface="Meiryo"/>
              </a:rPr>
              <a:t>トップページに</a:t>
            </a:r>
            <a:r>
              <a:rPr lang="ja-JP" altLang="en-US" b="1" dirty="0">
                <a:solidFill>
                  <a:schemeClr val="accent4"/>
                </a:solidFill>
                <a:latin typeface="LINE Seed JP" panose="020B0600070205080204" charset="-128"/>
                <a:ea typeface="LINE Seed JP" panose="020B0600070205080204" charset="-128"/>
                <a:sym typeface="Meiryo"/>
              </a:rPr>
              <a:t>協賛社様専用のブランド体験特設タブを</a:t>
            </a:r>
            <a:r>
              <a:rPr lang="en-US" altLang="ja-JP" b="1" dirty="0">
                <a:solidFill>
                  <a:schemeClr val="accent4"/>
                </a:solidFill>
                <a:latin typeface="LINE Seed JP" panose="020B0600070205080204" charset="-128"/>
                <a:ea typeface="LINE Seed JP" panose="020B0600070205080204" charset="-128"/>
                <a:sym typeface="Meiryo"/>
              </a:rPr>
              <a:t>SOV100</a:t>
            </a:r>
            <a:r>
              <a:rPr lang="ja-JP" altLang="en-US" b="1" dirty="0">
                <a:solidFill>
                  <a:schemeClr val="accent4"/>
                </a:solidFill>
                <a:latin typeface="LINE Seed JP" panose="020B0600070205080204" charset="-128"/>
                <a:ea typeface="LINE Seed JP" panose="020B0600070205080204" charset="-128"/>
                <a:sym typeface="Meiryo"/>
              </a:rPr>
              <a:t>％掲出</a:t>
            </a:r>
            <a:r>
              <a:rPr lang="ja-JP" altLang="en-US" dirty="0">
                <a:solidFill>
                  <a:srgbClr val="212121"/>
                </a:solidFill>
                <a:latin typeface="LINE Seed JP" panose="020B0600070205080204" charset="-128"/>
                <a:ea typeface="LINE Seed JP" panose="020B0600070205080204" charset="-128"/>
                <a:sym typeface="Meiryo"/>
              </a:rPr>
              <a:t>できるプレミアムメニュー</a:t>
            </a:r>
          </a:p>
        </p:txBody>
      </p:sp>
      <p:grpSp>
        <p:nvGrpSpPr>
          <p:cNvPr id="5" name="グループ化 4">
            <a:extLst>
              <a:ext uri="{FF2B5EF4-FFF2-40B4-BE49-F238E27FC236}">
                <a16:creationId xmlns:a16="http://schemas.microsoft.com/office/drawing/2014/main" id="{C5EA7CD6-0037-3EE5-206E-522E42A47C38}"/>
              </a:ext>
            </a:extLst>
          </p:cNvPr>
          <p:cNvGrpSpPr/>
          <p:nvPr/>
        </p:nvGrpSpPr>
        <p:grpSpPr>
          <a:xfrm>
            <a:off x="695030" y="2268042"/>
            <a:ext cx="2130043" cy="3531868"/>
            <a:chOff x="815340" y="2154829"/>
            <a:chExt cx="2484120" cy="4118971"/>
          </a:xfrm>
        </p:grpSpPr>
        <p:pic>
          <p:nvPicPr>
            <p:cNvPr id="7" name="図 6">
              <a:extLst>
                <a:ext uri="{FF2B5EF4-FFF2-40B4-BE49-F238E27FC236}">
                  <a16:creationId xmlns:a16="http://schemas.microsoft.com/office/drawing/2014/main" id="{5EF620B0-4D62-1FD7-4CF9-206682D12E14}"/>
                </a:ext>
              </a:extLst>
            </p:cNvPr>
            <p:cNvPicPr>
              <a:picLocks noChangeAspect="1"/>
            </p:cNvPicPr>
            <p:nvPr/>
          </p:nvPicPr>
          <p:blipFill>
            <a:blip r:embed="rId3"/>
            <a:stretch>
              <a:fillRect/>
            </a:stretch>
          </p:blipFill>
          <p:spPr>
            <a:xfrm>
              <a:off x="919642" y="2154829"/>
              <a:ext cx="2312093" cy="3965801"/>
            </a:xfrm>
            <a:prstGeom prst="rect">
              <a:avLst/>
            </a:prstGeom>
            <a:ln>
              <a:solidFill>
                <a:schemeClr val="bg1">
                  <a:lumMod val="75000"/>
                </a:schemeClr>
              </a:solidFill>
            </a:ln>
          </p:spPr>
        </p:pic>
        <p:sp>
          <p:nvSpPr>
            <p:cNvPr id="38" name="正方形/長方形 37">
              <a:extLst>
                <a:ext uri="{FF2B5EF4-FFF2-40B4-BE49-F238E27FC236}">
                  <a16:creationId xmlns:a16="http://schemas.microsoft.com/office/drawing/2014/main" id="{4F62FA6E-5DC4-A237-081E-85C850492D0F}"/>
                </a:ext>
              </a:extLst>
            </p:cNvPr>
            <p:cNvSpPr/>
            <p:nvPr/>
          </p:nvSpPr>
          <p:spPr>
            <a:xfrm>
              <a:off x="1647607" y="3121531"/>
              <a:ext cx="536736" cy="315852"/>
            </a:xfrm>
            <a:prstGeom prst="rect">
              <a:avLst/>
            </a:prstGeom>
            <a:noFill/>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
          <p:nvSpPr>
            <p:cNvPr id="40" name="波線 39">
              <a:extLst>
                <a:ext uri="{FF2B5EF4-FFF2-40B4-BE49-F238E27FC236}">
                  <a16:creationId xmlns:a16="http://schemas.microsoft.com/office/drawing/2014/main" id="{82A90A26-303E-46CA-561E-41BE990B6A9C}"/>
                </a:ext>
              </a:extLst>
            </p:cNvPr>
            <p:cNvSpPr/>
            <p:nvPr/>
          </p:nvSpPr>
          <p:spPr>
            <a:xfrm>
              <a:off x="815340" y="6044781"/>
              <a:ext cx="2484120" cy="213114"/>
            </a:xfrm>
            <a:prstGeom prst="wave">
              <a:avLst/>
            </a:prstGeom>
            <a:solidFill>
              <a:schemeClr val="bg1"/>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CCC33044-0F0F-3A77-1EF8-534E9C0D0F60}"/>
                </a:ext>
              </a:extLst>
            </p:cNvPr>
            <p:cNvSpPr/>
            <p:nvPr/>
          </p:nvSpPr>
          <p:spPr>
            <a:xfrm>
              <a:off x="876108" y="3440013"/>
              <a:ext cx="2356565" cy="2833787"/>
            </a:xfrm>
            <a:prstGeom prst="rect">
              <a:avLst/>
            </a:prstGeom>
            <a:noFill/>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6A811945-3031-D0FF-E9F9-51782BA2F684}"/>
                </a:ext>
              </a:extLst>
            </p:cNvPr>
            <p:cNvPicPr>
              <a:picLocks noChangeAspect="1"/>
            </p:cNvPicPr>
            <p:nvPr/>
          </p:nvPicPr>
          <p:blipFill>
            <a:blip r:embed="rId4"/>
            <a:srcRect t="2719" b="91374"/>
            <a:stretch>
              <a:fillRect/>
            </a:stretch>
          </p:blipFill>
          <p:spPr>
            <a:xfrm>
              <a:off x="914400" y="2192785"/>
              <a:ext cx="2290439" cy="292963"/>
            </a:xfrm>
            <a:prstGeom prst="rect">
              <a:avLst/>
            </a:prstGeom>
          </p:spPr>
        </p:pic>
      </p:grpSp>
      <p:sp>
        <p:nvSpPr>
          <p:cNvPr id="3" name="Google Shape;614;p79">
            <a:extLst>
              <a:ext uri="{FF2B5EF4-FFF2-40B4-BE49-F238E27FC236}">
                <a16:creationId xmlns:a16="http://schemas.microsoft.com/office/drawing/2014/main" id="{93776E84-1F8B-C13B-AB36-B9F7156C3690}"/>
              </a:ext>
            </a:extLst>
          </p:cNvPr>
          <p:cNvSpPr txBox="1"/>
          <p:nvPr/>
        </p:nvSpPr>
        <p:spPr>
          <a:xfrm>
            <a:off x="707278" y="5933538"/>
            <a:ext cx="2263956" cy="253177"/>
          </a:xfrm>
          <a:prstGeom prst="rect">
            <a:avLst/>
          </a:prstGeom>
          <a:noFill/>
          <a:ln>
            <a:noFill/>
          </a:ln>
        </p:spPr>
        <p:txBody>
          <a:bodyPr spcFirstLastPara="1" wrap="square" lIns="0" tIns="0" rIns="0" bIns="0" anchor="t" anchorCtr="0">
            <a:noAutofit/>
          </a:bodyPr>
          <a:lstStyle/>
          <a:p>
            <a:pPr marL="0" marR="0" lvl="0" indent="0" algn="l" rtl="0">
              <a:lnSpc>
                <a:spcPct val="130000"/>
              </a:lnSpc>
              <a:spcBef>
                <a:spcPts val="0"/>
              </a:spcBef>
              <a:spcAft>
                <a:spcPts val="0"/>
              </a:spcAft>
              <a:buClr>
                <a:srgbClr val="0D0D0D"/>
              </a:buClr>
              <a:buSzPts val="800"/>
              <a:buFont typeface="Arial"/>
              <a:buNone/>
            </a:pPr>
            <a:r>
              <a:rPr lang="ja-JP"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a:t>
            </a:r>
            <a:r>
              <a:rPr lang="ja-JP" altLang="en-US"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ページデザインやタブ内の構成は</a:t>
            </a:r>
            <a:r>
              <a:rPr lang="ja-JP"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イメージで</a:t>
            </a:r>
            <a:r>
              <a:rPr lang="ja-JP" altLang="en-US"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a:t>
            </a:r>
            <a:endParaRPr lang="en-US" altLang="ja-JP"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endParaRPr>
          </a:p>
          <a:p>
            <a:pPr marL="0" marR="0" lvl="0" indent="0" algn="l" rtl="0">
              <a:lnSpc>
                <a:spcPct val="130000"/>
              </a:lnSpc>
              <a:spcBef>
                <a:spcPts val="0"/>
              </a:spcBef>
              <a:spcAft>
                <a:spcPts val="0"/>
              </a:spcAft>
              <a:buClr>
                <a:srgbClr val="0D0D0D"/>
              </a:buClr>
              <a:buSzPts val="800"/>
              <a:buFont typeface="Arial"/>
              <a:buNone/>
            </a:pPr>
            <a:r>
              <a:rPr lang="ja-JP" altLang="en-US" sz="800" dirty="0">
                <a:solidFill>
                  <a:srgbClr val="0D0D0D"/>
                </a:solidFill>
                <a:latin typeface="メイリオ" panose="020B0604030504040204" pitchFamily="50" charset="-128"/>
                <a:ea typeface="メイリオ" panose="020B0604030504040204" pitchFamily="50" charset="-128"/>
                <a:cs typeface="Calibri"/>
                <a:sym typeface="Calibri"/>
              </a:rPr>
              <a:t>　</a:t>
            </a:r>
            <a:r>
              <a:rPr lang="ja-JP"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実際とは異なります。</a:t>
            </a:r>
            <a:endParaRPr sz="800" b="0"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endParaRPr>
          </a:p>
        </p:txBody>
      </p:sp>
      <p:graphicFrame>
        <p:nvGraphicFramePr>
          <p:cNvPr id="6" name="Google Shape;446;p72">
            <a:extLst>
              <a:ext uri="{FF2B5EF4-FFF2-40B4-BE49-F238E27FC236}">
                <a16:creationId xmlns:a16="http://schemas.microsoft.com/office/drawing/2014/main" id="{10054910-8E7E-8A8B-1F6A-5048A5722AF7}"/>
              </a:ext>
            </a:extLst>
          </p:cNvPr>
          <p:cNvGraphicFramePr/>
          <p:nvPr>
            <p:extLst>
              <p:ext uri="{D42A27DB-BD31-4B8C-83A1-F6EECF244321}">
                <p14:modId xmlns:p14="http://schemas.microsoft.com/office/powerpoint/2010/main" val="2157205939"/>
              </p:ext>
            </p:extLst>
          </p:nvPr>
        </p:nvGraphicFramePr>
        <p:xfrm>
          <a:off x="3574963" y="1585061"/>
          <a:ext cx="7946478" cy="4987103"/>
        </p:xfrm>
        <a:graphic>
          <a:graphicData uri="http://schemas.openxmlformats.org/drawingml/2006/table">
            <a:tbl>
              <a:tblPr firstRow="1" bandRow="1">
                <a:noFill/>
              </a:tblPr>
              <a:tblGrid>
                <a:gridCol w="1156839">
                  <a:extLst>
                    <a:ext uri="{9D8B030D-6E8A-4147-A177-3AD203B41FA5}">
                      <a16:colId xmlns:a16="http://schemas.microsoft.com/office/drawing/2014/main" val="20000"/>
                    </a:ext>
                  </a:extLst>
                </a:gridCol>
                <a:gridCol w="6789639">
                  <a:extLst>
                    <a:ext uri="{9D8B030D-6E8A-4147-A177-3AD203B41FA5}">
                      <a16:colId xmlns:a16="http://schemas.microsoft.com/office/drawing/2014/main" val="20001"/>
                    </a:ext>
                  </a:extLst>
                </a:gridCol>
              </a:tblGrid>
              <a:tr h="561791">
                <a:tc>
                  <a:txBody>
                    <a:bodyPr/>
                    <a:lstStyle/>
                    <a:p>
                      <a:pPr algn="ctr">
                        <a:buSzPts val="1800"/>
                      </a:pPr>
                      <a:r>
                        <a:rPr lang="ja-JP" altLang="en-US" sz="1400" b="1" dirty="0">
                          <a:solidFill>
                            <a:schemeClr val="bg1"/>
                          </a:solidFill>
                          <a:latin typeface="LINE Seed JP" panose="020B0600070205080204" charset="-128"/>
                          <a:ea typeface="LINE Seed JP" panose="020B0600070205080204" charset="-128"/>
                          <a:cs typeface="Meiryo"/>
                          <a:sym typeface="Meiryo"/>
                        </a:rPr>
                        <a:t>掲載期間</a:t>
                      </a:r>
                      <a:endParaRPr lang="ja-JP" altLang="en-US" sz="1400" dirty="0">
                        <a:solidFill>
                          <a:schemeClr val="bg1"/>
                        </a:solidFill>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a:buClr>
                          <a:srgbClr val="545454"/>
                        </a:buClr>
                        <a:buSzPts val="1400"/>
                      </a:pPr>
                      <a:r>
                        <a:rPr lang="en-US" altLang="ja-JP" sz="1200" dirty="0">
                          <a:solidFill>
                            <a:schemeClr val="tx1"/>
                          </a:solidFill>
                          <a:latin typeface="LINE Seed JP" panose="020B0600070205080204" charset="-128"/>
                          <a:ea typeface="LINE Seed JP" panose="020B0600070205080204" charset="-128"/>
                          <a:cs typeface="Meiryo"/>
                          <a:sym typeface="Meiryo"/>
                        </a:rPr>
                        <a:t>2026/9/1</a:t>
                      </a:r>
                      <a:r>
                        <a:rPr lang="ja-JP" altLang="en-US" sz="1200" dirty="0">
                          <a:solidFill>
                            <a:schemeClr val="tx1"/>
                          </a:solidFill>
                          <a:latin typeface="LINE Seed JP" panose="020B0600070205080204" charset="-128"/>
                          <a:ea typeface="LINE Seed JP" panose="020B0600070205080204" charset="-128"/>
                          <a:cs typeface="Meiryo"/>
                          <a:sym typeface="Meiryo"/>
                        </a:rPr>
                        <a:t>（火）</a:t>
                      </a:r>
                      <a:endParaRPr lang="en-US" altLang="ja-JP" sz="1200" dirty="0">
                        <a:solidFill>
                          <a:schemeClr val="tx1"/>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・掲載開始および終了時間は</a:t>
                      </a:r>
                      <a:r>
                        <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0</a:t>
                      </a: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時を想定していますが、数分のタイムラグが発生します</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a:t>
                      </a:r>
                      <a:r>
                        <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9/1</a:t>
                      </a: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以外の日にち、また複数日数での掲載も可。ただし、可否および料金を要事前確認</a:t>
                      </a: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537732">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rPr>
                        <a:t>タブ</a:t>
                      </a:r>
                      <a:endParaRPr kumimoji="0" lang="en-US" altLang="ja-JP"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rPr>
                        <a:t>掲載場所</a:t>
                      </a:r>
                      <a:endParaRPr kumimoji="0" lang="ja-JP" altLang="en-US" sz="1400" b="0"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Arial"/>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r>
                        <a:rPr lang="en-US" altLang="ja-JP" sz="1200" dirty="0">
                          <a:solidFill>
                            <a:schemeClr val="tx1"/>
                          </a:solidFill>
                          <a:latin typeface="LINE Seed JP" panose="020B0600070205080204" charset="-128"/>
                          <a:ea typeface="LINE Seed JP" panose="020B0600070205080204" charset="-128"/>
                          <a:cs typeface="Meiryo"/>
                          <a:sym typeface="Meiryo"/>
                        </a:rPr>
                        <a:t>Yahoo! JAPAN</a:t>
                      </a:r>
                      <a:r>
                        <a:rPr lang="ja-JP" altLang="en-US" sz="1200" dirty="0">
                          <a:solidFill>
                            <a:schemeClr val="tx1"/>
                          </a:solidFill>
                          <a:latin typeface="LINE Seed JP" panose="020B0600070205080204" charset="-128"/>
                          <a:ea typeface="LINE Seed JP" panose="020B0600070205080204" charset="-128"/>
                          <a:cs typeface="Meiryo"/>
                          <a:sym typeface="Meiryo"/>
                        </a:rPr>
                        <a:t>トップページ　タブ左から</a:t>
                      </a:r>
                      <a:r>
                        <a:rPr lang="en-US" altLang="ja-JP" sz="1200" dirty="0">
                          <a:solidFill>
                            <a:schemeClr val="tx1"/>
                          </a:solidFill>
                          <a:latin typeface="LINE Seed JP" panose="020B0600070205080204" charset="-128"/>
                          <a:ea typeface="LINE Seed JP" panose="020B0600070205080204" charset="-128"/>
                          <a:cs typeface="Meiryo"/>
                          <a:sym typeface="Meiryo"/>
                        </a:rPr>
                        <a:t>3</a:t>
                      </a:r>
                      <a:r>
                        <a:rPr lang="ja-JP" altLang="en-US" sz="1200" dirty="0">
                          <a:solidFill>
                            <a:schemeClr val="tx1"/>
                          </a:solidFill>
                          <a:latin typeface="LINE Seed JP" panose="020B0600070205080204" charset="-128"/>
                          <a:ea typeface="LINE Seed JP" panose="020B0600070205080204" charset="-128"/>
                          <a:cs typeface="Meiryo"/>
                          <a:sym typeface="Meiryo"/>
                        </a:rPr>
                        <a:t>番もしくは</a:t>
                      </a:r>
                      <a:r>
                        <a:rPr lang="en-US" altLang="ja-JP" sz="1200" dirty="0">
                          <a:solidFill>
                            <a:schemeClr val="tx1"/>
                          </a:solidFill>
                          <a:latin typeface="LINE Seed JP" panose="020B0600070205080204" charset="-128"/>
                          <a:ea typeface="LINE Seed JP" panose="020B0600070205080204" charset="-128"/>
                          <a:cs typeface="Meiryo"/>
                          <a:sym typeface="Meiryo"/>
                        </a:rPr>
                        <a:t>4</a:t>
                      </a:r>
                      <a:r>
                        <a:rPr lang="ja-JP" altLang="en-US" sz="1200" dirty="0">
                          <a:solidFill>
                            <a:schemeClr val="tx1"/>
                          </a:solidFill>
                          <a:latin typeface="LINE Seed JP" panose="020B0600070205080204" charset="-128"/>
                          <a:ea typeface="LINE Seed JP" panose="020B0600070205080204" charset="-128"/>
                          <a:cs typeface="Meiryo"/>
                          <a:sym typeface="Meiryo"/>
                        </a:rPr>
                        <a:t>番目</a:t>
                      </a:r>
                    </a:p>
                    <a:p>
                      <a:r>
                        <a:rPr lang="ja-JP" altLang="en-US" sz="1200" dirty="0">
                          <a:solidFill>
                            <a:schemeClr val="tx1"/>
                          </a:solidFill>
                          <a:latin typeface="LINE Seed JP" panose="020B0600070205080204" charset="-128"/>
                          <a:ea typeface="LINE Seed JP" panose="020B0600070205080204" charset="-128"/>
                          <a:cs typeface="Meiryo"/>
                          <a:sym typeface="Meiryo"/>
                        </a:rPr>
                        <a:t>スマートフォン（アプリ） </a:t>
                      </a:r>
                      <a:r>
                        <a:rPr lang="en-US" altLang="ja-JP" sz="1200" dirty="0">
                          <a:solidFill>
                            <a:schemeClr val="tx1"/>
                          </a:solidFill>
                          <a:latin typeface="LINE Seed JP" panose="020B0600070205080204" charset="-128"/>
                          <a:ea typeface="LINE Seed JP" panose="020B0600070205080204" charset="-128"/>
                          <a:cs typeface="Meiryo"/>
                          <a:sym typeface="Meiryo"/>
                        </a:rPr>
                        <a:t>/</a:t>
                      </a:r>
                      <a:r>
                        <a:rPr lang="ja-JP" altLang="en-US" sz="1200" dirty="0">
                          <a:solidFill>
                            <a:schemeClr val="tx1"/>
                          </a:solidFill>
                          <a:latin typeface="LINE Seed JP" panose="020B0600070205080204" charset="-128"/>
                          <a:ea typeface="LINE Seed JP" panose="020B0600070205080204" charset="-128"/>
                          <a:cs typeface="Meiryo"/>
                          <a:sym typeface="Meiryo"/>
                        </a:rPr>
                        <a:t>タブレット（アプリ）</a:t>
                      </a: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968324">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rPr>
                        <a:t>広告掲載</a:t>
                      </a:r>
                      <a:endParaRPr kumimoji="0" lang="en-US" altLang="ja-JP"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Meiryo"/>
                        </a:rPr>
                        <a:t>タイプ</a:t>
                      </a:r>
                      <a:endParaRPr kumimoji="0" lang="ja-JP" altLang="en-US" sz="1400" b="0"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Arial"/>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r>
                        <a:rPr kumimoji="1" lang="ja-JP" altLang="en-US" sz="1200" dirty="0">
                          <a:solidFill>
                            <a:schemeClr val="tx1">
                              <a:lumMod val="95000"/>
                              <a:lumOff val="5000"/>
                            </a:schemeClr>
                          </a:solidFill>
                          <a:latin typeface="LINE Seed JP" panose="020B0600070205080204" charset="-128"/>
                          <a:ea typeface="LINE Seed JP" panose="020B0600070205080204" charset="-128"/>
                        </a:rPr>
                        <a:t>枠購入型（</a:t>
                      </a:r>
                      <a:r>
                        <a:rPr kumimoji="1" lang="en-US" altLang="ja-JP" sz="1200" dirty="0">
                          <a:solidFill>
                            <a:schemeClr val="tx1">
                              <a:lumMod val="95000"/>
                              <a:lumOff val="5000"/>
                            </a:schemeClr>
                          </a:solidFill>
                          <a:latin typeface="LINE Seed JP" panose="020B0600070205080204" charset="-128"/>
                          <a:ea typeface="LINE Seed JP" panose="020B0600070205080204" charset="-128"/>
                        </a:rPr>
                        <a:t>1</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日</a:t>
                      </a:r>
                      <a:r>
                        <a:rPr kumimoji="1" lang="en-US" altLang="ja-JP" sz="1200" dirty="0">
                          <a:solidFill>
                            <a:schemeClr val="tx1">
                              <a:lumMod val="95000"/>
                              <a:lumOff val="5000"/>
                            </a:schemeClr>
                          </a:solidFill>
                          <a:latin typeface="LINE Seed JP" panose="020B0600070205080204" charset="-128"/>
                          <a:ea typeface="LINE Seed JP" panose="020B0600070205080204" charset="-128"/>
                        </a:rPr>
                        <a:t>1</a:t>
                      </a:r>
                      <a:r>
                        <a:rPr lang="ja-JP" altLang="en-US" sz="1200" dirty="0">
                          <a:solidFill>
                            <a:schemeClr val="tx1">
                              <a:lumMod val="95000"/>
                              <a:lumOff val="5000"/>
                            </a:schemeClr>
                          </a:solidFill>
                          <a:latin typeface="LINE Seed JP" panose="020B0600070205080204" charset="-128"/>
                          <a:ea typeface="LINE Seed JP" panose="020B0600070205080204" charset="-128"/>
                        </a:rPr>
                        <a:t>タブ</a:t>
                      </a:r>
                      <a:r>
                        <a:rPr lang="en-US" altLang="ja-JP" sz="1200" dirty="0">
                          <a:solidFill>
                            <a:schemeClr val="tx1">
                              <a:lumMod val="95000"/>
                              <a:lumOff val="5000"/>
                            </a:schemeClr>
                          </a:solidFill>
                          <a:latin typeface="LINE Seed JP" panose="020B0600070205080204" charset="-128"/>
                          <a:ea typeface="LINE Seed JP" panose="020B0600070205080204" charset="-128"/>
                        </a:rPr>
                        <a:t>/</a:t>
                      </a:r>
                      <a:r>
                        <a:rPr kumimoji="1" lang="en-US" altLang="ja-JP" sz="1200" dirty="0">
                          <a:solidFill>
                            <a:schemeClr val="tx1">
                              <a:lumMod val="95000"/>
                              <a:lumOff val="5000"/>
                            </a:schemeClr>
                          </a:solidFill>
                          <a:latin typeface="LINE Seed JP" panose="020B0600070205080204" charset="-128"/>
                          <a:ea typeface="LINE Seed JP" panose="020B0600070205080204" charset="-128"/>
                        </a:rPr>
                        <a:t>SOV100</a:t>
                      </a:r>
                      <a:r>
                        <a:rPr kumimoji="1" lang="ja-JP" altLang="en-US" sz="1200" dirty="0">
                          <a:solidFill>
                            <a:schemeClr val="tx1">
                              <a:lumMod val="95000"/>
                              <a:lumOff val="5000"/>
                            </a:schemeClr>
                          </a:solidFill>
                          <a:latin typeface="LINE Seed JP" panose="020B0600070205080204" charset="-128"/>
                          <a:ea typeface="LINE Seed JP" panose="020B0600070205080204" charset="-128"/>
                        </a:rPr>
                        <a:t>％） </a:t>
                      </a:r>
                      <a:endParaRPr kumimoji="1" lang="en-US" altLang="ja-JP" sz="1200" dirty="0">
                        <a:solidFill>
                          <a:schemeClr val="tx1">
                            <a:lumMod val="95000"/>
                            <a:lumOff val="5000"/>
                          </a:schemeClr>
                        </a:solidFill>
                        <a:latin typeface="LINE Seed JP" panose="020B0600070205080204" charset="-128"/>
                        <a:ea typeface="LINE Seed JP" panose="020B0600070205080204" charset="-128"/>
                      </a:endParaRPr>
                    </a:p>
                    <a:p>
                      <a:r>
                        <a:rPr kumimoji="1" lang="ja-JP" altLang="en-US" sz="1200" dirty="0">
                          <a:solidFill>
                            <a:schemeClr val="tx1">
                              <a:lumMod val="95000"/>
                              <a:lumOff val="5000"/>
                            </a:schemeClr>
                          </a:solidFill>
                          <a:latin typeface="LINE Seed JP" panose="020B0600070205080204" charset="-128"/>
                          <a:ea typeface="LINE Seed JP" panose="020B0600070205080204" charset="-128"/>
                        </a:rPr>
                        <a:t>タブの想定ビューアブル</a:t>
                      </a:r>
                      <a:r>
                        <a:rPr lang="ja-JP" altLang="en-US" sz="1200" dirty="0">
                          <a:solidFill>
                            <a:schemeClr val="tx1">
                              <a:lumMod val="95000"/>
                              <a:lumOff val="5000"/>
                            </a:schemeClr>
                          </a:solidFill>
                          <a:latin typeface="LINE Seed JP" panose="020B0600070205080204" charset="-128"/>
                          <a:ea typeface="LINE Seed JP" panose="020B0600070205080204" charset="-128"/>
                        </a:rPr>
                        <a:t>インプレッション</a:t>
                      </a:r>
                      <a:r>
                        <a:rPr kumimoji="1" lang="ja-JP" altLang="en-US" sz="1200" dirty="0">
                          <a:solidFill>
                            <a:schemeClr val="tx1">
                              <a:lumMod val="95000"/>
                              <a:lumOff val="5000"/>
                            </a:schemeClr>
                          </a:solidFill>
                          <a:latin typeface="LINE Seed JP" panose="020B0600070205080204" charset="-128"/>
                          <a:ea typeface="LINE Seed JP" panose="020B0600070205080204" charset="-128"/>
                        </a:rPr>
                        <a:t>　</a:t>
                      </a:r>
                      <a:r>
                        <a:rPr lang="en-US" altLang="ja-JP" sz="1200" dirty="0">
                          <a:solidFill>
                            <a:schemeClr val="tx1">
                              <a:lumMod val="95000"/>
                              <a:lumOff val="5000"/>
                            </a:schemeClr>
                          </a:solidFill>
                          <a:latin typeface="LINE Seed JP" panose="020B0600070205080204" charset="-128"/>
                          <a:ea typeface="LINE Seed JP" panose="020B0600070205080204" charset="-128"/>
                        </a:rPr>
                        <a:t>150</a:t>
                      </a:r>
                      <a:r>
                        <a:rPr kumimoji="1" lang="ja-JP" altLang="en-US" sz="1200" dirty="0">
                          <a:solidFill>
                            <a:schemeClr val="tx1">
                              <a:lumMod val="95000"/>
                              <a:lumOff val="5000"/>
                            </a:schemeClr>
                          </a:solidFill>
                          <a:latin typeface="LINE Seed JP" panose="020B0600070205080204" charset="-128"/>
                          <a:ea typeface="LINE Seed JP" panose="020B0600070205080204" charset="-128"/>
                        </a:rPr>
                        <a:t>万</a:t>
                      </a:r>
                      <a:r>
                        <a:rPr kumimoji="1" lang="en-US" altLang="ja-JP" sz="1200" dirty="0">
                          <a:solidFill>
                            <a:schemeClr val="tx1">
                              <a:lumMod val="95000"/>
                              <a:lumOff val="5000"/>
                            </a:schemeClr>
                          </a:solidFill>
                          <a:latin typeface="LINE Seed JP" panose="020B0600070205080204" charset="-128"/>
                          <a:ea typeface="LINE Seed JP" panose="020B0600070205080204" charset="-128"/>
                        </a:rPr>
                        <a:t>vimps/</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日</a:t>
                      </a:r>
                      <a:r>
                        <a:rPr kumimoji="1" lang="en-US" altLang="ja-JP" sz="1200" dirty="0">
                          <a:solidFill>
                            <a:schemeClr val="tx1">
                              <a:lumMod val="95000"/>
                              <a:lumOff val="5000"/>
                            </a:schemeClr>
                          </a:solidFill>
                          <a:latin typeface="LINE Seed JP" panose="020B0600070205080204" charset="-128"/>
                          <a:ea typeface="LINE Seed JP" panose="020B0600070205080204" charset="-128"/>
                        </a:rPr>
                        <a:t>/</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枠</a:t>
                      </a:r>
                      <a:endParaRPr lang="ja-JP" altLang="en-US" sz="1200" dirty="0">
                        <a:solidFill>
                          <a:schemeClr val="tx1"/>
                        </a:solidFill>
                        <a:latin typeface="LINE Seed JP" panose="020B0600070205080204" charset="-128"/>
                        <a:ea typeface="LINE Seed JP" panose="020B0600070205080204" charset="-128"/>
                        <a:cs typeface="Meiryo"/>
                        <a:sym typeface="Meiryo"/>
                      </a:endParaRP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Calibri" panose="020F0502020204030204"/>
                          <a:sym typeface="Arial"/>
                        </a:rPr>
                        <a:t>・「想定ビューアブルインプレッション」は目安になります。結果として下回る場合があります</a:t>
                      </a:r>
                      <a:endPar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Calibri" panose="020F0502020204030204"/>
                        <a:sym typeface="Arial"/>
                      </a:endParaRP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・広告管理ツールからの入稿は行いません</a:t>
                      </a:r>
                      <a:endPar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endParaRP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・クリエイティブの差し替えは原則できません（複数日掲載の場合、</a:t>
                      </a:r>
                      <a:r>
                        <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1</a:t>
                      </a: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日置きに差し替え可能です</a:t>
                      </a:r>
                      <a:r>
                        <a:rPr kumimoji="0" lang="ja-JP" altLang="en-US" sz="105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a:t>
                      </a:r>
                      <a:endParaRPr kumimoji="0" lang="en-US" altLang="ja-JP" sz="105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r h="765474">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Arial"/>
                        </a:rPr>
                        <a:t>タブ名</a:t>
                      </a: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12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防災</a:t>
                      </a:r>
                      <a:r>
                        <a:rPr kumimoji="0" lang="en-US" altLang="ja-JP" sz="12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[PR]</a:t>
                      </a: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・タブ内構成要素（リンク先となる協賛企業様サイトの情報）を事前確認させていただき、別のタブ名での実施とさせていただく場合があります</a:t>
                      </a: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・協賛社様のブランド名、商品名、サービス名を含む形で、</a:t>
                      </a:r>
                      <a:r>
                        <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[PR]</a:t>
                      </a: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なしのタブ名も可</a:t>
                      </a:r>
                      <a:endPar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endParaRPr>
                    </a:p>
                    <a:p>
                      <a:pPr marL="0" marR="0" lvl="0" indent="0" algn="l" defTabSz="1131757" rtl="0" eaLnBrk="1" fontAlgn="auto" latinLnBrk="0" hangingPunct="1">
                        <a:lnSpc>
                          <a:spcPct val="100000"/>
                        </a:lnSpc>
                        <a:spcBef>
                          <a:spcPts val="0"/>
                        </a:spcBef>
                        <a:spcAft>
                          <a:spcPts val="0"/>
                        </a:spcAft>
                        <a:buClr>
                          <a:srgbClr val="000000"/>
                        </a:buClr>
                        <a:buSzTx/>
                        <a:buFont typeface="Arial"/>
                        <a:buNone/>
                        <a:tabLst/>
                        <a:defRPr/>
                      </a:pP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a:t>
                      </a:r>
                      <a:r>
                        <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PR</a:t>
                      </a:r>
                      <a:r>
                        <a:rPr kumimoji="0" lang="ja-JP" altLang="en-US"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rPr>
                        <a:t>表記はテキストからアイコンに変更になる可能性があります</a:t>
                      </a:r>
                      <a:endParaRPr kumimoji="0" lang="en-US" altLang="ja-JP" sz="900" b="0" i="0" u="none" strike="noStrike" kern="0" cap="none" spc="0" normalizeH="0" baseline="0" noProof="0" dirty="0">
                        <a:ln>
                          <a:noFill/>
                        </a:ln>
                        <a:solidFill>
                          <a:srgbClr val="000000">
                            <a:lumMod val="95000"/>
                            <a:lumOff val="5000"/>
                          </a:srgbClr>
                        </a:solidFill>
                        <a:effectLst/>
                        <a:uLnTx/>
                        <a:uFillTx/>
                        <a:latin typeface="LINE Seed JP" panose="020B0600070205080204" charset="-128"/>
                        <a:ea typeface="LINE Seed JP" panose="020B0600070205080204" charset="-128"/>
                        <a:cs typeface="Arial"/>
                        <a:sym typeface="Arial"/>
                      </a:endParaRP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97557588"/>
                  </a:ext>
                </a:extLst>
              </a:tr>
              <a:tr h="616226">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Arial"/>
                        </a:rPr>
                        <a:t>主体者表記</a:t>
                      </a: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algn="l"/>
                      <a:r>
                        <a:rPr kumimoji="1" lang="en-US" altLang="ja-JP" sz="1200" kern="1200" dirty="0">
                          <a:solidFill>
                            <a:schemeClr val="tx1"/>
                          </a:solidFill>
                          <a:latin typeface="LINE Seed JP" panose="020B0600070205080204" charset="-128"/>
                          <a:ea typeface="LINE Seed JP" panose="020B0600070205080204" charset="-128"/>
                          <a:cs typeface="+mn-cs"/>
                        </a:rPr>
                        <a:t>20</a:t>
                      </a:r>
                      <a:r>
                        <a:rPr kumimoji="1" lang="ja-JP" altLang="en-US" sz="1200" kern="1200" dirty="0">
                          <a:solidFill>
                            <a:schemeClr val="tx1"/>
                          </a:solidFill>
                          <a:latin typeface="LINE Seed JP" panose="020B0600070205080204" charset="-128"/>
                          <a:ea typeface="LINE Seed JP" panose="020B0600070205080204" charset="-128"/>
                          <a:cs typeface="+mn-cs"/>
                        </a:rPr>
                        <a:t>文字以内（全角、半角も</a:t>
                      </a:r>
                      <a:r>
                        <a:rPr kumimoji="1" lang="en-US" altLang="ja-JP" sz="1200" kern="1200" dirty="0">
                          <a:solidFill>
                            <a:schemeClr val="tx1"/>
                          </a:solidFill>
                          <a:latin typeface="LINE Seed JP" panose="020B0600070205080204" charset="-128"/>
                          <a:ea typeface="LINE Seed JP" panose="020B0600070205080204" charset="-128"/>
                          <a:cs typeface="+mn-cs"/>
                        </a:rPr>
                        <a:t>1</a:t>
                      </a:r>
                      <a:r>
                        <a:rPr kumimoji="1" lang="ja-JP" altLang="en-US" sz="1200" kern="1200" dirty="0">
                          <a:solidFill>
                            <a:schemeClr val="tx1"/>
                          </a:solidFill>
                          <a:latin typeface="LINE Seed JP" panose="020B0600070205080204" charset="-128"/>
                          <a:ea typeface="LINE Seed JP" panose="020B0600070205080204" charset="-128"/>
                          <a:cs typeface="+mn-cs"/>
                        </a:rPr>
                        <a:t>文字カウント）</a:t>
                      </a:r>
                      <a:endParaRPr kumimoji="1" lang="en-US" altLang="ja-JP" sz="1200" kern="1200" dirty="0">
                        <a:solidFill>
                          <a:schemeClr val="tx1"/>
                        </a:solidFill>
                        <a:latin typeface="LINE Seed JP" panose="020B0600070205080204" charset="-128"/>
                        <a:ea typeface="LINE Seed JP" panose="020B0600070205080204" charset="-128"/>
                        <a:cs typeface="+mn-cs"/>
                      </a:endParaRPr>
                    </a:p>
                    <a:p>
                      <a:pPr algn="l"/>
                      <a:r>
                        <a:rPr kumimoji="1" lang="ja-JP" altLang="en-US" sz="900" kern="1200" dirty="0">
                          <a:solidFill>
                            <a:schemeClr val="tx1"/>
                          </a:solidFill>
                          <a:latin typeface="LINE Seed JP" panose="020B0600070205080204" charset="-128"/>
                          <a:ea typeface="LINE Seed JP" panose="020B0600070205080204" charset="-128"/>
                          <a:cs typeface="+mn-cs"/>
                        </a:rPr>
                        <a:t>・数字・アルファベットは半角利用可　・主体者表記は、</a:t>
                      </a:r>
                      <a:r>
                        <a:rPr lang="ja-JP" altLang="en-US" sz="900" b="0" dirty="0">
                          <a:latin typeface="LINE Seed JP" panose="020B0600070205080204" charset="-128"/>
                          <a:ea typeface="LINE Seed JP" panose="020B0600070205080204" charset="-128"/>
                          <a:cs typeface="+mn-lt"/>
                        </a:rPr>
                        <a:t>サイト上部とサイト下部に記載します</a:t>
                      </a:r>
                      <a:endParaRPr kumimoji="1" lang="en-US" altLang="ja-JP" sz="900" kern="1200" dirty="0">
                        <a:solidFill>
                          <a:schemeClr val="tx1"/>
                        </a:solidFill>
                        <a:latin typeface="LINE Seed JP" panose="020B0600070205080204" charset="-128"/>
                        <a:ea typeface="LINE Seed JP" panose="020B0600070205080204" charset="-128"/>
                        <a:cs typeface="+mn-cs"/>
                      </a:endParaRPr>
                    </a:p>
                    <a:p>
                      <a:pPr algn="l"/>
                      <a:r>
                        <a:rPr kumimoji="1" lang="ja-JP" altLang="en-US" sz="900" kern="1200" dirty="0">
                          <a:solidFill>
                            <a:schemeClr val="tx1"/>
                          </a:solidFill>
                          <a:latin typeface="LINE Seed JP" panose="020B0600070205080204" charset="-128"/>
                          <a:ea typeface="LINE Seed JP" panose="020B0600070205080204" charset="-128"/>
                          <a:cs typeface="+mn-cs"/>
                        </a:rPr>
                        <a:t>・主体者表記は右記のように記載します：</a:t>
                      </a:r>
                      <a:r>
                        <a:rPr lang="ja-JP" altLang="en-US" sz="900" b="0" dirty="0">
                          <a:latin typeface="LINE Seed JP" panose="020B0600070205080204" charset="-128"/>
                          <a:ea typeface="LINE Seed JP" panose="020B0600070205080204" charset="-128"/>
                        </a:rPr>
                        <a:t>「本タブ内のコンテンツは〇〇（外部サイト）が提供しています」</a:t>
                      </a:r>
                      <a:endParaRPr lang="en-US" altLang="ja-JP" sz="900" b="0" dirty="0">
                        <a:latin typeface="LINE Seed JP" panose="020B0600070205080204" charset="-128"/>
                        <a:ea typeface="LINE Seed JP" panose="020B0600070205080204" charset="-128"/>
                      </a:endParaRP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2663836647"/>
                  </a:ext>
                </a:extLst>
              </a:tr>
              <a:tr h="705893">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eiryo"/>
                          <a:sym typeface="Meiryo"/>
                        </a:rPr>
                        <a:t>タブ</a:t>
                      </a:r>
                      <a:r>
                        <a:rPr lang="ja-JP" altLang="en-US" sz="1400" b="1" dirty="0">
                          <a:solidFill>
                            <a:srgbClr val="FFFFFF"/>
                          </a:solidFill>
                          <a:latin typeface="LINE Seed JP" panose="020B0600070205080204" charset="-128"/>
                          <a:ea typeface="LINE Seed JP" panose="020B0600070205080204" charset="-128"/>
                          <a:cs typeface="Meiryo"/>
                          <a:sym typeface="Meiryo"/>
                        </a:rPr>
                        <a:t>内</a:t>
                      </a:r>
                      <a:endParaRPr lang="en-US" altLang="ja-JP" sz="1400" b="1" dirty="0">
                        <a:solidFill>
                          <a:srgbClr val="FFFFFF"/>
                        </a:solidFill>
                        <a:latin typeface="LINE Seed JP" panose="020B0600070205080204" charset="-128"/>
                        <a:ea typeface="LINE Seed JP" panose="020B0600070205080204" charset="-128"/>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sym typeface="Meiryo"/>
                        </a:rPr>
                        <a:t>構成要素</a:t>
                      </a:r>
                      <a:endParaRPr kumimoji="0" lang="ja-JP" altLang="en-US" sz="1400" b="0"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Arial"/>
                        <a:sym typeface="Arial"/>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chemeClr val="accent1"/>
                    </a:solidFill>
                  </a:tcPr>
                </a:tc>
                <a:tc>
                  <a:txBody>
                    <a:bodyPr/>
                    <a:lstStyle/>
                    <a:p>
                      <a:r>
                        <a:rPr kumimoji="1" lang="ja-JP" altLang="en-US" sz="1200" dirty="0">
                          <a:solidFill>
                            <a:schemeClr val="tx1">
                              <a:lumMod val="95000"/>
                              <a:lumOff val="5000"/>
                            </a:schemeClr>
                          </a:solidFill>
                          <a:latin typeface="LINE Seed JP" panose="020B0600070205080204" charset="-128"/>
                          <a:ea typeface="LINE Seed JP" panose="020B0600070205080204" charset="-128"/>
                        </a:rPr>
                        <a:t>静止画バナー（</a:t>
                      </a:r>
                      <a:r>
                        <a:rPr kumimoji="1" lang="en-US" altLang="ja-JP" sz="1200" dirty="0">
                          <a:solidFill>
                            <a:schemeClr val="tx1">
                              <a:lumMod val="95000"/>
                              <a:lumOff val="5000"/>
                            </a:schemeClr>
                          </a:solidFill>
                          <a:latin typeface="LINE Seed JP" panose="020B0600070205080204" charset="-128"/>
                          <a:ea typeface="LINE Seed JP" panose="020B0600070205080204" charset="-128"/>
                        </a:rPr>
                        <a:t>2</a:t>
                      </a:r>
                      <a:r>
                        <a:rPr kumimoji="1" lang="ja-JP" altLang="en-US" sz="1200" dirty="0">
                          <a:solidFill>
                            <a:schemeClr val="tx1">
                              <a:lumMod val="95000"/>
                              <a:lumOff val="5000"/>
                            </a:schemeClr>
                          </a:solidFill>
                          <a:latin typeface="LINE Seed JP" panose="020B0600070205080204" charset="-128"/>
                          <a:ea typeface="LINE Seed JP" panose="020B0600070205080204" charset="-128"/>
                        </a:rPr>
                        <a:t>～</a:t>
                      </a:r>
                      <a:r>
                        <a:rPr kumimoji="1" lang="en-US" altLang="ja-JP" sz="1200" dirty="0">
                          <a:solidFill>
                            <a:schemeClr val="tx1">
                              <a:lumMod val="95000"/>
                              <a:lumOff val="5000"/>
                            </a:schemeClr>
                          </a:solidFill>
                          <a:latin typeface="LINE Seed JP" panose="020B0600070205080204" charset="-128"/>
                          <a:ea typeface="LINE Seed JP" panose="020B0600070205080204" charset="-128"/>
                        </a:rPr>
                        <a:t>3</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本）、記事形式（</a:t>
                      </a:r>
                      <a:r>
                        <a:rPr kumimoji="1" lang="en-US" altLang="ja-JP" sz="1200" dirty="0">
                          <a:solidFill>
                            <a:schemeClr val="tx1">
                              <a:lumMod val="95000"/>
                              <a:lumOff val="5000"/>
                            </a:schemeClr>
                          </a:solidFill>
                          <a:latin typeface="LINE Seed JP" panose="020B0600070205080204" charset="-128"/>
                          <a:ea typeface="LINE Seed JP" panose="020B0600070205080204" charset="-128"/>
                        </a:rPr>
                        <a:t>10</a:t>
                      </a:r>
                      <a:r>
                        <a:rPr kumimoji="1" lang="ja-JP" altLang="en-US" sz="1200" dirty="0">
                          <a:solidFill>
                            <a:schemeClr val="tx1">
                              <a:lumMod val="95000"/>
                              <a:lumOff val="5000"/>
                            </a:schemeClr>
                          </a:solidFill>
                          <a:latin typeface="LINE Seed JP" panose="020B0600070205080204" charset="-128"/>
                          <a:ea typeface="LINE Seed JP" panose="020B0600070205080204" charset="-128"/>
                        </a:rPr>
                        <a:t>～</a:t>
                      </a:r>
                      <a:r>
                        <a:rPr kumimoji="1" lang="en-US" altLang="ja-JP" sz="1200" dirty="0">
                          <a:solidFill>
                            <a:schemeClr val="tx1">
                              <a:lumMod val="95000"/>
                              <a:lumOff val="5000"/>
                            </a:schemeClr>
                          </a:solidFill>
                          <a:latin typeface="LINE Seed JP" panose="020B0600070205080204" charset="-128"/>
                          <a:ea typeface="LINE Seed JP" panose="020B0600070205080204" charset="-128"/>
                        </a:rPr>
                        <a:t>20</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本）の組み合わせで、最低</a:t>
                      </a:r>
                      <a:r>
                        <a:rPr kumimoji="1" lang="en-US" altLang="ja-JP" sz="1200" dirty="0">
                          <a:solidFill>
                            <a:schemeClr val="tx1">
                              <a:lumMod val="95000"/>
                              <a:lumOff val="5000"/>
                            </a:schemeClr>
                          </a:solidFill>
                          <a:latin typeface="LINE Seed JP" panose="020B0600070205080204" charset="-128"/>
                          <a:ea typeface="LINE Seed JP" panose="020B0600070205080204" charset="-128"/>
                        </a:rPr>
                        <a:t>12</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本、最大</a:t>
                      </a:r>
                      <a:r>
                        <a:rPr kumimoji="1" lang="en-US" altLang="ja-JP" sz="1200" dirty="0">
                          <a:solidFill>
                            <a:schemeClr val="tx1">
                              <a:lumMod val="95000"/>
                              <a:lumOff val="5000"/>
                            </a:schemeClr>
                          </a:solidFill>
                          <a:latin typeface="LINE Seed JP" panose="020B0600070205080204" charset="-128"/>
                          <a:ea typeface="LINE Seed JP" panose="020B0600070205080204" charset="-128"/>
                        </a:rPr>
                        <a:t>23</a:t>
                      </a:r>
                      <a:r>
                        <a:rPr kumimoji="1" lang="ja-JP" altLang="en-US" sz="1200" dirty="0">
                          <a:solidFill>
                            <a:schemeClr val="tx1">
                              <a:lumMod val="95000"/>
                              <a:lumOff val="5000"/>
                            </a:schemeClr>
                          </a:solidFill>
                          <a:latin typeface="LINE Seed JP" panose="020B0600070205080204" charset="-128"/>
                          <a:ea typeface="LINE Seed JP" panose="020B0600070205080204" charset="-128"/>
                        </a:rPr>
                        <a:t>本の</a:t>
                      </a:r>
                      <a:endParaRPr kumimoji="1" lang="en-US" altLang="ja-JP" sz="1200" dirty="0">
                        <a:solidFill>
                          <a:schemeClr val="tx1">
                            <a:lumMod val="95000"/>
                            <a:lumOff val="5000"/>
                          </a:schemeClr>
                        </a:solidFill>
                        <a:latin typeface="LINE Seed JP" panose="020B0600070205080204" charset="-128"/>
                        <a:ea typeface="LINE Seed JP" panose="020B0600070205080204" charset="-128"/>
                      </a:endParaRPr>
                    </a:p>
                    <a:p>
                      <a:r>
                        <a:rPr kumimoji="1" lang="ja-JP" altLang="en-US" sz="1200" dirty="0">
                          <a:solidFill>
                            <a:schemeClr val="tx1">
                              <a:lumMod val="95000"/>
                              <a:lumOff val="5000"/>
                            </a:schemeClr>
                          </a:solidFill>
                          <a:latin typeface="LINE Seed JP" panose="020B0600070205080204" charset="-128"/>
                          <a:ea typeface="LINE Seed JP" panose="020B0600070205080204" charset="-128"/>
                        </a:rPr>
                        <a:t>協賛社様サイトの情報を掲載しリンクを設定</a:t>
                      </a:r>
                      <a:endParaRPr kumimoji="1" lang="en-US" altLang="ja-JP" sz="1200" dirty="0">
                        <a:solidFill>
                          <a:schemeClr val="tx1">
                            <a:lumMod val="95000"/>
                            <a:lumOff val="5000"/>
                          </a:schemeClr>
                        </a:solidFill>
                        <a:latin typeface="LINE Seed JP" panose="020B0600070205080204" charset="-128"/>
                        <a:ea typeface="LINE Seed JP" panose="020B060007020508020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chemeClr val="tx1">
                              <a:lumMod val="95000"/>
                              <a:lumOff val="5000"/>
                            </a:schemeClr>
                          </a:solidFill>
                          <a:latin typeface="LINE Seed JP" panose="020B0600070205080204" charset="-128"/>
                          <a:ea typeface="LINE Seed JP" panose="020B0600070205080204" charset="-128"/>
                          <a:cs typeface="+mn-lt"/>
                        </a:rPr>
                        <a:t>・入稿規定、運用ルール、審査依頼方法の詳細は別途資料にて確認いただきます</a:t>
                      </a: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739302">
                <a:tc>
                  <a:txBody>
                    <a:bodyPr/>
                    <a:lstStyle/>
                    <a:p>
                      <a:pPr marL="0" marR="0" lvl="0" indent="0" algn="ctr" rtl="0">
                        <a:spcBef>
                          <a:spcPts val="0"/>
                        </a:spcBef>
                        <a:spcAft>
                          <a:spcPts val="0"/>
                        </a:spcAft>
                        <a:buNone/>
                      </a:pPr>
                      <a:r>
                        <a:rPr lang="ja-JP" altLang="en-US" sz="1400" b="1" dirty="0">
                          <a:solidFill>
                            <a:schemeClr val="bg1"/>
                          </a:solidFill>
                          <a:latin typeface="LINE Seed JP" panose="020B0600070205080204" charset="-128"/>
                          <a:ea typeface="LINE Seed JP" panose="020B0600070205080204" charset="-128"/>
                        </a:rPr>
                        <a:t>価格</a:t>
                      </a:r>
                      <a:endParaRPr sz="1400" b="1" dirty="0">
                        <a:solidFill>
                          <a:schemeClr val="bg1"/>
                        </a:solidFill>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en-US" altLang="ja-JP" sz="1200" dirty="0">
                          <a:latin typeface="LINE Seed JP" panose="020B0600070205080204" charset="-128"/>
                          <a:ea typeface="LINE Seed JP" panose="020B0600070205080204" charset="-128"/>
                        </a:rPr>
                        <a:t>1,000</a:t>
                      </a:r>
                      <a:r>
                        <a:rPr lang="ja-JP" altLang="en-US" sz="1200" dirty="0">
                          <a:latin typeface="LINE Seed JP" panose="020B0600070205080204" charset="-128"/>
                          <a:ea typeface="LINE Seed JP" panose="020B0600070205080204" charset="-128"/>
                        </a:rPr>
                        <a:t>万円</a:t>
                      </a:r>
                      <a:r>
                        <a:rPr lang="en-US" altLang="ja-JP" sz="1200" dirty="0">
                          <a:latin typeface="LINE Seed JP" panose="020B0600070205080204" charset="-128"/>
                          <a:ea typeface="LINE Seed JP" panose="020B0600070205080204" charset="-128"/>
                        </a:rPr>
                        <a:t>/</a:t>
                      </a:r>
                      <a:r>
                        <a:rPr lang="ja-JP" altLang="en-US" sz="1200" dirty="0">
                          <a:latin typeface="LINE Seed JP" panose="020B0600070205080204" charset="-128"/>
                          <a:ea typeface="LINE Seed JP" panose="020B0600070205080204" charset="-128"/>
                        </a:rPr>
                        <a:t>日（キャンペーン価格）</a:t>
                      </a:r>
                      <a:endParaRPr lang="en-US" altLang="ja-JP" sz="1200" dirty="0">
                        <a:latin typeface="LINE Seed JP" panose="020B0600070205080204" charset="-128"/>
                        <a:ea typeface="LINE Seed JP" panose="020B0600070205080204" charset="-128"/>
                      </a:endParaRPr>
                    </a:p>
                    <a:p>
                      <a:pPr marL="0" marR="0" lvl="0" indent="0" algn="l" rtl="0">
                        <a:lnSpc>
                          <a:spcPct val="100000"/>
                        </a:lnSpc>
                        <a:spcBef>
                          <a:spcPts val="0"/>
                        </a:spcBef>
                        <a:spcAft>
                          <a:spcPts val="0"/>
                        </a:spcAft>
                        <a:buClr>
                          <a:schemeClr val="dk2"/>
                        </a:buClr>
                        <a:buSzPts val="1400"/>
                        <a:buFont typeface="Arial"/>
                        <a:buNone/>
                      </a:pPr>
                      <a:r>
                        <a:rPr lang="ja-JP" altLang="en-US" sz="900" dirty="0">
                          <a:latin typeface="LINE Seed JP" panose="020B0600070205080204" charset="-128"/>
                          <a:ea typeface="LINE Seed JP" panose="020B0600070205080204" charset="-128"/>
                        </a:rPr>
                        <a:t>・最大</a:t>
                      </a:r>
                      <a:r>
                        <a:rPr lang="en-US" altLang="ja-JP" sz="900" dirty="0">
                          <a:latin typeface="LINE Seed JP" panose="020B0600070205080204" charset="-128"/>
                          <a:ea typeface="LINE Seed JP" panose="020B0600070205080204" charset="-128"/>
                        </a:rPr>
                        <a:t>3</a:t>
                      </a:r>
                      <a:r>
                        <a:rPr lang="ja-JP" altLang="en-US" sz="900" dirty="0">
                          <a:latin typeface="LINE Seed JP" panose="020B0600070205080204" charset="-128"/>
                          <a:ea typeface="LINE Seed JP" panose="020B0600070205080204" charset="-128"/>
                        </a:rPr>
                        <a:t>日間まで掲載可ですが、事前に空き枠の確認が必要です</a:t>
                      </a:r>
                      <a:endParaRPr lang="en-US" altLang="ja-JP" sz="900" dirty="0">
                        <a:latin typeface="LINE Seed JP" panose="020B0600070205080204" charset="-128"/>
                        <a:ea typeface="LINE Seed JP" panose="020B0600070205080204" charset="-128"/>
                      </a:endParaRPr>
                    </a:p>
                    <a:p>
                      <a:pPr marL="0" marR="0" lvl="0" indent="0" algn="l" defTabSz="914400" rtl="0" eaLnBrk="1" fontAlgn="auto" latinLnBrk="0" hangingPunct="1">
                        <a:lnSpc>
                          <a:spcPct val="100000"/>
                        </a:lnSpc>
                        <a:spcBef>
                          <a:spcPts val="0"/>
                        </a:spcBef>
                        <a:spcAft>
                          <a:spcPts val="0"/>
                        </a:spcAft>
                        <a:buClr>
                          <a:schemeClr val="dk2"/>
                        </a:buClr>
                        <a:buSzPts val="1400"/>
                        <a:buFont typeface="Arial"/>
                        <a:buNone/>
                        <a:tabLst/>
                        <a:defRPr/>
                      </a:pPr>
                      <a:r>
                        <a:rPr lang="ja-JP" altLang="en-US" sz="900" dirty="0">
                          <a:solidFill>
                            <a:schemeClr val="tx1">
                              <a:lumMod val="95000"/>
                              <a:lumOff val="5000"/>
                            </a:schemeClr>
                          </a:solidFill>
                          <a:latin typeface="LINE Seed JP" panose="020B0600070205080204" charset="-128"/>
                          <a:ea typeface="LINE Seed JP" panose="020B0600070205080204" charset="-128"/>
                          <a:cs typeface="+mn-lt"/>
                        </a:rPr>
                        <a:t>・</a:t>
                      </a:r>
                      <a:r>
                        <a:rPr lang="en-US" altLang="zh-TW" sz="900" dirty="0">
                          <a:solidFill>
                            <a:schemeClr val="tx1">
                              <a:lumMod val="95000"/>
                              <a:lumOff val="5000"/>
                            </a:schemeClr>
                          </a:solidFill>
                          <a:latin typeface="LINE Seed JP" panose="020B0600070205080204" charset="-128"/>
                          <a:ea typeface="LINE Seed JP" panose="020B0600070205080204" charset="-128"/>
                          <a:cs typeface="+mn-lt"/>
                        </a:rPr>
                        <a:t>2</a:t>
                      </a:r>
                      <a:r>
                        <a:rPr lang="zh-TW" altLang="en-US" sz="900" dirty="0">
                          <a:solidFill>
                            <a:schemeClr val="tx1">
                              <a:lumMod val="95000"/>
                              <a:lumOff val="5000"/>
                            </a:schemeClr>
                          </a:solidFill>
                          <a:latin typeface="LINE Seed JP" panose="020B0600070205080204" charset="-128"/>
                          <a:ea typeface="LINE Seed JP" panose="020B0600070205080204" charset="-128"/>
                          <a:cs typeface="+mn-lt"/>
                        </a:rPr>
                        <a:t>日間 </a:t>
                      </a:r>
                      <a:r>
                        <a:rPr lang="en-US" altLang="zh-TW" sz="900" dirty="0">
                          <a:solidFill>
                            <a:schemeClr val="tx1">
                              <a:lumMod val="95000"/>
                              <a:lumOff val="5000"/>
                            </a:schemeClr>
                          </a:solidFill>
                          <a:latin typeface="LINE Seed JP" panose="020B0600070205080204" charset="-128"/>
                          <a:ea typeface="LINE Seed JP" panose="020B0600070205080204" charset="-128"/>
                          <a:cs typeface="+mn-lt"/>
                        </a:rPr>
                        <a:t>1,600</a:t>
                      </a:r>
                      <a:r>
                        <a:rPr lang="zh-TW" altLang="en-US" sz="900" dirty="0">
                          <a:solidFill>
                            <a:schemeClr val="tx1">
                              <a:lumMod val="95000"/>
                              <a:lumOff val="5000"/>
                            </a:schemeClr>
                          </a:solidFill>
                          <a:latin typeface="LINE Seed JP" panose="020B0600070205080204" charset="-128"/>
                          <a:ea typeface="LINE Seed JP" panose="020B0600070205080204" charset="-128"/>
                          <a:cs typeface="+mn-lt"/>
                        </a:rPr>
                        <a:t>万円、</a:t>
                      </a:r>
                      <a:r>
                        <a:rPr lang="en-US" altLang="zh-TW" sz="900" dirty="0">
                          <a:solidFill>
                            <a:schemeClr val="tx1">
                              <a:lumMod val="95000"/>
                              <a:lumOff val="5000"/>
                            </a:schemeClr>
                          </a:solidFill>
                          <a:latin typeface="LINE Seed JP" panose="020B0600070205080204" charset="-128"/>
                          <a:ea typeface="LINE Seed JP" panose="020B0600070205080204" charset="-128"/>
                          <a:cs typeface="+mn-lt"/>
                        </a:rPr>
                        <a:t>3</a:t>
                      </a:r>
                      <a:r>
                        <a:rPr lang="zh-TW" altLang="en-US" sz="900" dirty="0">
                          <a:solidFill>
                            <a:schemeClr val="tx1">
                              <a:lumMod val="95000"/>
                              <a:lumOff val="5000"/>
                            </a:schemeClr>
                          </a:solidFill>
                          <a:latin typeface="LINE Seed JP" panose="020B0600070205080204" charset="-128"/>
                          <a:ea typeface="LINE Seed JP" panose="020B0600070205080204" charset="-128"/>
                          <a:cs typeface="+mn-lt"/>
                        </a:rPr>
                        <a:t>日間 </a:t>
                      </a:r>
                      <a:r>
                        <a:rPr lang="en-US" altLang="zh-TW" sz="900" dirty="0">
                          <a:solidFill>
                            <a:schemeClr val="tx1">
                              <a:lumMod val="95000"/>
                              <a:lumOff val="5000"/>
                            </a:schemeClr>
                          </a:solidFill>
                          <a:latin typeface="LINE Seed JP" panose="020B0600070205080204" charset="-128"/>
                          <a:ea typeface="LINE Seed JP" panose="020B0600070205080204" charset="-128"/>
                          <a:cs typeface="+mn-lt"/>
                        </a:rPr>
                        <a:t>2,100</a:t>
                      </a:r>
                      <a:r>
                        <a:rPr lang="zh-TW" altLang="en-US" sz="900" dirty="0">
                          <a:solidFill>
                            <a:schemeClr val="tx1">
                              <a:lumMod val="95000"/>
                              <a:lumOff val="5000"/>
                            </a:schemeClr>
                          </a:solidFill>
                          <a:latin typeface="LINE Seed JP" panose="020B0600070205080204" charset="-128"/>
                          <a:ea typeface="LINE Seed JP" panose="020B0600070205080204" charset="-128"/>
                          <a:cs typeface="+mn-lt"/>
                        </a:rPr>
                        <a:t>万円</a:t>
                      </a:r>
                      <a:endParaRPr lang="ja-JP" altLang="en-US" sz="900" dirty="0">
                        <a:solidFill>
                          <a:schemeClr val="tx1">
                            <a:lumMod val="95000"/>
                            <a:lumOff val="5000"/>
                          </a:schemeClr>
                        </a:solidFill>
                        <a:latin typeface="LINE Seed JP" panose="020B0600070205080204" charset="-128"/>
                        <a:ea typeface="LINE Seed JP" panose="020B0600070205080204" charset="-128"/>
                        <a:cs typeface="+mn-lt"/>
                      </a:endParaRP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670333156"/>
                  </a:ext>
                </a:extLst>
              </a:tr>
            </a:tbl>
          </a:graphicData>
        </a:graphic>
      </p:graphicFrame>
      <p:sp>
        <p:nvSpPr>
          <p:cNvPr id="2" name="Google Shape;614;p79">
            <a:extLst>
              <a:ext uri="{FF2B5EF4-FFF2-40B4-BE49-F238E27FC236}">
                <a16:creationId xmlns:a16="http://schemas.microsoft.com/office/drawing/2014/main" id="{D5EAA905-24E0-09CA-5951-88324CC823C3}"/>
              </a:ext>
            </a:extLst>
          </p:cNvPr>
          <p:cNvSpPr txBox="1"/>
          <p:nvPr/>
        </p:nvSpPr>
        <p:spPr>
          <a:xfrm>
            <a:off x="2893886" y="3925833"/>
            <a:ext cx="873044" cy="253177"/>
          </a:xfrm>
          <a:prstGeom prst="rect">
            <a:avLst/>
          </a:prstGeom>
          <a:noFill/>
          <a:ln>
            <a:noFill/>
          </a:ln>
        </p:spPr>
        <p:txBody>
          <a:bodyPr spcFirstLastPara="1" wrap="square" lIns="0" tIns="0" rIns="0" bIns="0" anchor="t" anchorCtr="0">
            <a:noAutofit/>
          </a:bodyPr>
          <a:lstStyle/>
          <a:p>
            <a:pPr marL="0" marR="0" lvl="0" indent="0" algn="l" rtl="0">
              <a:lnSpc>
                <a:spcPct val="130000"/>
              </a:lnSpc>
              <a:spcBef>
                <a:spcPts val="0"/>
              </a:spcBef>
              <a:spcAft>
                <a:spcPts val="0"/>
              </a:spcAft>
              <a:buClr>
                <a:srgbClr val="0D0D0D"/>
              </a:buClr>
              <a:buSzPts val="800"/>
              <a:buFont typeface="Arial"/>
              <a:buNone/>
            </a:pPr>
            <a:r>
              <a:rPr lang="ja-JP" altLang="en-US" sz="800" b="1"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静止画バナー</a:t>
            </a:r>
            <a:endParaRPr sz="800" b="1"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endParaRPr>
          </a:p>
        </p:txBody>
      </p:sp>
      <p:sp>
        <p:nvSpPr>
          <p:cNvPr id="10" name="Google Shape;614;p79">
            <a:extLst>
              <a:ext uri="{FF2B5EF4-FFF2-40B4-BE49-F238E27FC236}">
                <a16:creationId xmlns:a16="http://schemas.microsoft.com/office/drawing/2014/main" id="{4CD340F4-4995-DB2B-93A8-F68F4830C6DD}"/>
              </a:ext>
            </a:extLst>
          </p:cNvPr>
          <p:cNvSpPr txBox="1"/>
          <p:nvPr/>
        </p:nvSpPr>
        <p:spPr>
          <a:xfrm>
            <a:off x="2903825" y="4999259"/>
            <a:ext cx="614627" cy="253177"/>
          </a:xfrm>
          <a:prstGeom prst="rect">
            <a:avLst/>
          </a:prstGeom>
          <a:noFill/>
          <a:ln>
            <a:noFill/>
          </a:ln>
        </p:spPr>
        <p:txBody>
          <a:bodyPr spcFirstLastPara="1" wrap="square" lIns="0" tIns="0" rIns="0" bIns="0" anchor="t" anchorCtr="0">
            <a:noAutofit/>
          </a:bodyPr>
          <a:lstStyle/>
          <a:p>
            <a:pPr marL="0" marR="0" lvl="0" indent="0" algn="l" rtl="0">
              <a:lnSpc>
                <a:spcPct val="130000"/>
              </a:lnSpc>
              <a:spcBef>
                <a:spcPts val="0"/>
              </a:spcBef>
              <a:spcAft>
                <a:spcPts val="0"/>
              </a:spcAft>
              <a:buClr>
                <a:srgbClr val="0D0D0D"/>
              </a:buClr>
              <a:buSzPts val="800"/>
              <a:buFont typeface="Arial"/>
              <a:buNone/>
            </a:pPr>
            <a:r>
              <a:rPr lang="ja-JP" altLang="en-US" sz="800" b="1"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rPr>
              <a:t>記事形式</a:t>
            </a:r>
            <a:endParaRPr sz="800" b="1" i="0" u="none" strike="noStrike" cap="none" dirty="0">
              <a:solidFill>
                <a:srgbClr val="0D0D0D"/>
              </a:solidFill>
              <a:latin typeface="メイリオ" panose="020B0604030504040204" pitchFamily="50" charset="-128"/>
              <a:ea typeface="メイリオ" panose="020B0604030504040204" pitchFamily="50" charset="-128"/>
              <a:cs typeface="Calibri"/>
              <a:sym typeface="Calibri"/>
            </a:endParaRPr>
          </a:p>
        </p:txBody>
      </p:sp>
      <p:sp>
        <p:nvSpPr>
          <p:cNvPr id="11" name="右中かっこ 10">
            <a:extLst>
              <a:ext uri="{FF2B5EF4-FFF2-40B4-BE49-F238E27FC236}">
                <a16:creationId xmlns:a16="http://schemas.microsoft.com/office/drawing/2014/main" id="{4F2619DB-2554-A26D-4B53-6F094ECDDB25}"/>
              </a:ext>
            </a:extLst>
          </p:cNvPr>
          <p:cNvSpPr/>
          <p:nvPr/>
        </p:nvSpPr>
        <p:spPr>
          <a:xfrm>
            <a:off x="2822713" y="4601817"/>
            <a:ext cx="59635" cy="92434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2" name="右中かっこ 11">
            <a:extLst>
              <a:ext uri="{FF2B5EF4-FFF2-40B4-BE49-F238E27FC236}">
                <a16:creationId xmlns:a16="http://schemas.microsoft.com/office/drawing/2014/main" id="{2543E1E1-83B1-BBE5-52B8-A765746C1C17}"/>
              </a:ext>
            </a:extLst>
          </p:cNvPr>
          <p:cNvSpPr/>
          <p:nvPr/>
        </p:nvSpPr>
        <p:spPr>
          <a:xfrm>
            <a:off x="2822713" y="3588026"/>
            <a:ext cx="45719" cy="85476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1471293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6CDAE3DA-C40E-8816-3497-90EE4FCFDDFF}"/>
            </a:ext>
          </a:extLst>
        </p:cNvPr>
        <p:cNvGrpSpPr/>
        <p:nvPr/>
      </p:nvGrpSpPr>
      <p:grpSpPr>
        <a:xfrm>
          <a:off x="0" y="0"/>
          <a:ext cx="0" cy="0"/>
          <a:chOff x="0" y="0"/>
          <a:chExt cx="0" cy="0"/>
        </a:xfrm>
      </p:grpSpPr>
      <p:sp>
        <p:nvSpPr>
          <p:cNvPr id="279" name="Google Shape;279;p25">
            <a:extLst>
              <a:ext uri="{FF2B5EF4-FFF2-40B4-BE49-F238E27FC236}">
                <a16:creationId xmlns:a16="http://schemas.microsoft.com/office/drawing/2014/main" id="{930A9233-D834-CD1E-A500-A65DC24E8453}"/>
              </a:ext>
            </a:extLst>
          </p:cNvPr>
          <p:cNvSpPr txBox="1">
            <a:spLocks noGrp="1"/>
          </p:cNvSpPr>
          <p:nvPr>
            <p:ph type="ctrTitle"/>
          </p:nvPr>
        </p:nvSpPr>
        <p:spPr>
          <a:noFill/>
          <a:ln>
            <a:noFill/>
          </a:ln>
        </p:spPr>
        <p:txBody>
          <a:bodyPr spcFirstLastPara="1" wrap="square" lIns="0" tIns="0" rIns="0" bIns="0" anchor="t" anchorCtr="0">
            <a:noAutofit/>
          </a:bodyPr>
          <a:lstStyle/>
          <a:p>
            <a:pPr lvl="0"/>
            <a:r>
              <a:rPr lang="en-US" altLang="ja-JP" dirty="0">
                <a:latin typeface="LINE Seed JP" panose="020B0600070205080204" charset="-128"/>
                <a:ea typeface="LINE Seed JP" panose="020B0600070205080204" charset="-128"/>
              </a:rPr>
              <a:t>Yahoo! JAPAN</a:t>
            </a:r>
            <a:r>
              <a:rPr lang="ja-JP" altLang="en-US" dirty="0">
                <a:latin typeface="LINE Seed JP" panose="020B0600070205080204" charset="-128"/>
                <a:ea typeface="LINE Seed JP" panose="020B0600070205080204" charset="-128"/>
              </a:rPr>
              <a:t>トップページ ブランドタブ カスタマイズ</a:t>
            </a:r>
          </a:p>
        </p:txBody>
      </p:sp>
      <p:sp>
        <p:nvSpPr>
          <p:cNvPr id="306" name="Google Shape;628;p79">
            <a:extLst>
              <a:ext uri="{FF2B5EF4-FFF2-40B4-BE49-F238E27FC236}">
                <a16:creationId xmlns:a16="http://schemas.microsoft.com/office/drawing/2014/main" id="{25658C7E-987E-5393-3CA5-4B31DC6C3FA7}"/>
              </a:ext>
            </a:extLst>
          </p:cNvPr>
          <p:cNvSpPr/>
          <p:nvPr/>
        </p:nvSpPr>
        <p:spPr>
          <a:xfrm>
            <a:off x="5225701" y="0"/>
            <a:ext cx="6148419" cy="447023"/>
          </a:xfrm>
          <a:prstGeom prst="rect">
            <a:avLst/>
          </a:prstGeom>
          <a:noFill/>
          <a:ln>
            <a:noFill/>
          </a:ln>
        </p:spPr>
        <p:txBody>
          <a:bodyPr spcFirstLastPara="1" wrap="square" lIns="91425" tIns="45700" rIns="91425" bIns="45700" anchor="t" anchorCtr="0">
            <a:noAutofit/>
          </a:bodyPr>
          <a:lstStyle/>
          <a:p>
            <a:endParaRPr lang="ja-JP" altLang="en-US" sz="1200" dirty="0">
              <a:solidFill>
                <a:schemeClr val="tx1"/>
              </a:solidFill>
              <a:latin typeface="LINE Seed JP" panose="020B0600070205080204" charset="-128"/>
              <a:ea typeface="LINE Seed JP" panose="020B0600070205080204" charset="-128"/>
              <a:cs typeface="Meiryo"/>
              <a:sym typeface="Meiryo"/>
            </a:endParaRPr>
          </a:p>
        </p:txBody>
      </p:sp>
      <p:sp>
        <p:nvSpPr>
          <p:cNvPr id="9" name="Google Shape;280;p25">
            <a:extLst>
              <a:ext uri="{FF2B5EF4-FFF2-40B4-BE49-F238E27FC236}">
                <a16:creationId xmlns:a16="http://schemas.microsoft.com/office/drawing/2014/main" id="{8555B320-6319-E2D9-ACD3-6ADBBDD21360}"/>
              </a:ext>
            </a:extLst>
          </p:cNvPr>
          <p:cNvSpPr txBox="1">
            <a:spLocks noGrp="1"/>
          </p:cNvSpPr>
          <p:nvPr>
            <p:ph type="body" sz="quarter" idx="10"/>
          </p:nvPr>
        </p:nvSpPr>
        <p:spPr>
          <a:xfrm>
            <a:off x="587374" y="1098189"/>
            <a:ext cx="11014609" cy="311802"/>
          </a:xfrm>
          <a:noFill/>
          <a:ln>
            <a:noFill/>
          </a:ln>
        </p:spPr>
        <p:txBody>
          <a:bodyPr spcFirstLastPara="1" wrap="square" lIns="0" tIns="0" rIns="0" bIns="0" anchor="t" anchorCtr="0">
            <a:noAutofit/>
          </a:bodyPr>
          <a:lstStyle/>
          <a:p>
            <a:pPr>
              <a:lnSpc>
                <a:spcPct val="110000"/>
              </a:lnSpc>
              <a:buClr>
                <a:srgbClr val="212121"/>
              </a:buClr>
              <a:buSzPts val="1800"/>
            </a:pPr>
            <a:r>
              <a:rPr lang="ja-JP" altLang="en-US" b="1" dirty="0">
                <a:solidFill>
                  <a:srgbClr val="212121"/>
                </a:solidFill>
                <a:latin typeface="LINE Seed JP" panose="020B0600070205080204" charset="-128"/>
                <a:ea typeface="LINE Seed JP" panose="020B0600070205080204" charset="-128"/>
                <a:sym typeface="Meiryo"/>
              </a:rPr>
              <a:t>｜お申し込み</a:t>
            </a:r>
            <a:endParaRPr lang="ja-JP" altLang="en-US" dirty="0">
              <a:solidFill>
                <a:srgbClr val="212121"/>
              </a:solidFill>
              <a:latin typeface="LINE Seed JP" panose="020B0600070205080204" charset="-128"/>
              <a:ea typeface="LINE Seed JP" panose="020B0600070205080204" charset="-128"/>
              <a:sym typeface="Meiryo"/>
            </a:endParaRPr>
          </a:p>
        </p:txBody>
      </p:sp>
      <p:graphicFrame>
        <p:nvGraphicFramePr>
          <p:cNvPr id="2" name="表 1">
            <a:extLst>
              <a:ext uri="{FF2B5EF4-FFF2-40B4-BE49-F238E27FC236}">
                <a16:creationId xmlns:a16="http://schemas.microsoft.com/office/drawing/2014/main" id="{C5801D5B-82B6-3B55-953E-D3F0B10F30E3}"/>
              </a:ext>
            </a:extLst>
          </p:cNvPr>
          <p:cNvGraphicFramePr>
            <a:graphicFrameLocks noGrp="1"/>
          </p:cNvGraphicFramePr>
          <p:nvPr>
            <p:extLst>
              <p:ext uri="{D42A27DB-BD31-4B8C-83A1-F6EECF244321}">
                <p14:modId xmlns:p14="http://schemas.microsoft.com/office/powerpoint/2010/main" val="3827276539"/>
              </p:ext>
            </p:extLst>
          </p:nvPr>
        </p:nvGraphicFramePr>
        <p:xfrm>
          <a:off x="587374" y="1597092"/>
          <a:ext cx="11017251" cy="3340094"/>
        </p:xfrm>
        <a:graphic>
          <a:graphicData uri="http://schemas.openxmlformats.org/drawingml/2006/table">
            <a:tbl>
              <a:tblPr firstCol="1" bandRow="1"/>
              <a:tblGrid>
                <a:gridCol w="3822628">
                  <a:extLst>
                    <a:ext uri="{9D8B030D-6E8A-4147-A177-3AD203B41FA5}">
                      <a16:colId xmlns:a16="http://schemas.microsoft.com/office/drawing/2014/main" val="792911817"/>
                    </a:ext>
                  </a:extLst>
                </a:gridCol>
                <a:gridCol w="7194623">
                  <a:extLst>
                    <a:ext uri="{9D8B030D-6E8A-4147-A177-3AD203B41FA5}">
                      <a16:colId xmlns:a16="http://schemas.microsoft.com/office/drawing/2014/main" val="1525620392"/>
                    </a:ext>
                  </a:extLst>
                </a:gridCol>
              </a:tblGrid>
              <a:tr h="708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200" b="1" dirty="0">
                          <a:solidFill>
                            <a:schemeClr val="bg1"/>
                          </a:solidFill>
                          <a:latin typeface="LINE Seed JP" panose="020B0600070205080204" charset="-128"/>
                          <a:ea typeface="LINE Seed JP" panose="020B060007020508020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200" b="1" i="0" kern="1200" dirty="0">
                          <a:solidFill>
                            <a:schemeClr val="bg1"/>
                          </a:solidFill>
                          <a:latin typeface="LINE Seed JP" panose="020B0600070205080204" charset="-128"/>
                          <a:ea typeface="LINE Seed JP" panose="020B0600070205080204" charset="-128"/>
                          <a:cs typeface="+mn-cs"/>
                        </a:rPr>
                        <a:t>Yahoo! JAPAN</a:t>
                      </a:r>
                      <a:r>
                        <a:rPr kumimoji="1" lang="ja-JP" altLang="en-US" sz="1200" b="1" i="0" kern="1200" dirty="0">
                          <a:solidFill>
                            <a:schemeClr val="bg1"/>
                          </a:solidFill>
                          <a:latin typeface="LINE Seed JP" panose="020B0600070205080204" charset="-128"/>
                          <a:ea typeface="LINE Seed JP" panose="020B0600070205080204" charset="-128"/>
                          <a:cs typeface="+mn-cs"/>
                        </a:rPr>
                        <a:t>トップページ　ブランドタブ カスタマイズ</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149268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kern="1200" dirty="0">
                          <a:solidFill>
                            <a:schemeClr val="bg1"/>
                          </a:solidFill>
                          <a:latin typeface="LINE Seed JP" panose="020B0600070205080204" charset="-128"/>
                          <a:ea typeface="LINE Seed JP" panose="020B0600070205080204" charset="-128"/>
                          <a:cs typeface="+mn-cs"/>
                        </a:rPr>
                        <a:t>契約分類</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latin typeface="LINE Seed JP" panose="020B0600070205080204" charset="-128"/>
                          <a:ea typeface="LINE Seed JP" panose="020B0600070205080204" charset="-128"/>
                          <a:cs typeface="+mn-cs"/>
                        </a:rPr>
                        <a:t>①申込商品：特集・タイアップ広告・クリエイティブ企画（スペシャル商品）</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latin typeface="LINE Seed JP" panose="020B0600070205080204" charset="-128"/>
                          <a:ea typeface="LINE Seed JP" panose="020B0600070205080204" charset="-128"/>
                          <a:cs typeface="+mn-cs"/>
                        </a:rPr>
                        <a:t>②契約分類：掲載</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latin typeface="LINE Seed JP" panose="020B0600070205080204" charset="-128"/>
                          <a:ea typeface="LINE Seed JP" panose="020B0600070205080204" charset="-128"/>
                          <a:cs typeface="+mn-cs"/>
                        </a:rPr>
                        <a:t>③契約サービス詳細：</a:t>
                      </a:r>
                      <a:r>
                        <a:rPr kumimoji="1" lang="en-US" altLang="ja-JP" sz="1200" b="0" i="0" kern="1200" dirty="0">
                          <a:solidFill>
                            <a:schemeClr val="tx1"/>
                          </a:solidFill>
                          <a:latin typeface="LINE Seed JP" panose="020B0600070205080204" charset="-128"/>
                          <a:ea typeface="LINE Seed JP" panose="020B0600070205080204" charset="-128"/>
                          <a:cs typeface="+mn-cs"/>
                        </a:rPr>
                        <a:t>Yahoo! JAPAN</a:t>
                      </a:r>
                      <a:r>
                        <a:rPr kumimoji="1" lang="ja-JP" altLang="en-US" sz="1200" b="0" i="0" kern="1200" dirty="0">
                          <a:solidFill>
                            <a:schemeClr val="tx1"/>
                          </a:solidFill>
                          <a:latin typeface="LINE Seed JP" panose="020B0600070205080204" charset="-128"/>
                          <a:ea typeface="LINE Seed JP" panose="020B0600070205080204" charset="-128"/>
                          <a:cs typeface="+mn-cs"/>
                        </a:rPr>
                        <a:t>トップページ　ブランドタブ　カスタマイズ　掲載費</a:t>
                      </a:r>
                      <a:endParaRPr kumimoji="1" lang="en-US" altLang="ja-JP" sz="1200" b="0" i="0" kern="1200" dirty="0">
                        <a:solidFill>
                          <a:schemeClr val="tx1"/>
                        </a:solidFill>
                        <a:latin typeface="LINE Seed JP" panose="020B0600070205080204" charset="-128"/>
                        <a:ea typeface="LINE Seed JP" panose="020B060007020508020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latin typeface="LINE Seed JP" panose="020B0600070205080204" charset="-128"/>
                          <a:ea typeface="LINE Seed JP" panose="020B0600070205080204" charset="-128"/>
                          <a:cs typeface="+mn-cs"/>
                        </a:rPr>
                        <a:t>※</a:t>
                      </a:r>
                      <a:r>
                        <a:rPr kumimoji="1" lang="ja-JP" altLang="en-US" sz="1200" b="0" i="0" kern="1200" dirty="0">
                          <a:solidFill>
                            <a:schemeClr val="tx1"/>
                          </a:solidFill>
                          <a:latin typeface="LINE Seed JP" panose="020B0600070205080204" charset="-128"/>
                          <a:ea typeface="LINE Seed JP" panose="020B0600070205080204" charset="-128"/>
                          <a:cs typeface="+mn-cs"/>
                        </a:rPr>
                        <a:t>案件作成時に①を選択、発注時に②③を選択</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014462905"/>
                  </a:ext>
                </a:extLst>
              </a:tr>
              <a:tr h="113938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kern="1200" dirty="0">
                          <a:solidFill>
                            <a:schemeClr val="bg1"/>
                          </a:solidFill>
                          <a:latin typeface="LINE Seed JP" panose="020B0600070205080204" charset="-128"/>
                          <a:ea typeface="LINE Seed JP" panose="020B0600070205080204" charset="-128"/>
                          <a:cs typeface="+mn-cs"/>
                        </a:rPr>
                        <a:t>申し込み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kern="1200" dirty="0">
                          <a:solidFill>
                            <a:schemeClr val="tx1"/>
                          </a:solidFill>
                          <a:latin typeface="LINE Seed JP" panose="020B0600070205080204" charset="-128"/>
                          <a:ea typeface="LINE Seed JP" panose="020B0600070205080204" charset="-128"/>
                          <a:cs typeface="+mn-cs"/>
                        </a:rPr>
                        <a:t>事前見積もり：必要／</a:t>
                      </a:r>
                      <a:r>
                        <a:rPr lang="ja-JP" altLang="en-US" sz="1200" dirty="0">
                          <a:solidFill>
                            <a:srgbClr val="0D0D0D"/>
                          </a:solidFill>
                          <a:latin typeface="LINE Seed JP" panose="020B0600070205080204" charset="-128"/>
                          <a:ea typeface="LINE Seed JP" panose="020B0600070205080204" charset="-128"/>
                        </a:rPr>
                        <a:t>「</a:t>
                      </a:r>
                      <a:r>
                        <a:rPr lang="en-US" altLang="ja-JP" sz="1200" dirty="0">
                          <a:solidFill>
                            <a:srgbClr val="0D0D0D"/>
                          </a:solidFill>
                          <a:latin typeface="LINE Seed JP" panose="020B0600070205080204" charset="-128"/>
                          <a:ea typeface="LINE Seed JP" panose="020B0600070205080204" charset="-128"/>
                          <a:hlinkClick r:id="rId3"/>
                        </a:rPr>
                        <a:t>LINE Biz Process Manager</a:t>
                      </a:r>
                      <a:r>
                        <a:rPr lang="ja-JP" altLang="en-US" sz="1200" dirty="0">
                          <a:solidFill>
                            <a:srgbClr val="0D0D0D"/>
                          </a:solidFill>
                          <a:latin typeface="LINE Seed JP" panose="020B0600070205080204" charset="-128"/>
                          <a:ea typeface="LINE Seed JP" panose="020B0600070205080204" charset="-128"/>
                          <a:hlinkClick r:id="rId3"/>
                        </a:rPr>
                        <a:t>（</a:t>
                      </a:r>
                      <a:r>
                        <a:rPr lang="en-US" altLang="ja-JP" sz="1200" dirty="0">
                          <a:solidFill>
                            <a:srgbClr val="0D0D0D"/>
                          </a:solidFill>
                          <a:latin typeface="LINE Seed JP" panose="020B0600070205080204" charset="-128"/>
                          <a:ea typeface="LINE Seed JP" panose="020B0600070205080204" charset="-128"/>
                          <a:hlinkClick r:id="rId3"/>
                        </a:rPr>
                        <a:t>LBPM</a:t>
                      </a:r>
                      <a:r>
                        <a:rPr lang="ja-JP" altLang="en-US" sz="1200" dirty="0">
                          <a:solidFill>
                            <a:srgbClr val="0D0D0D"/>
                          </a:solidFill>
                          <a:latin typeface="LINE Seed JP" panose="020B0600070205080204" charset="-128"/>
                          <a:ea typeface="LINE Seed JP" panose="020B0600070205080204" charset="-128"/>
                          <a:hlinkClick r:id="rId3"/>
                        </a:rPr>
                        <a:t>）</a:t>
                      </a:r>
                      <a:r>
                        <a:rPr lang="ja-JP" altLang="en-US" sz="1200" dirty="0">
                          <a:solidFill>
                            <a:srgbClr val="0D0D0D"/>
                          </a:solidFill>
                          <a:latin typeface="LINE Seed JP" panose="020B0600070205080204" charset="-128"/>
                          <a:ea typeface="LINE Seed JP" panose="020B0600070205080204" charset="-128"/>
                        </a:rPr>
                        <a:t>」からお申込み</a:t>
                      </a:r>
                      <a:br>
                        <a:rPr kumimoji="1" lang="ja-JP" altLang="en-US" sz="1200" b="0" kern="1200" dirty="0">
                          <a:solidFill>
                            <a:schemeClr val="tx1"/>
                          </a:solidFill>
                          <a:latin typeface="LINE Seed JP" panose="020B0600070205080204" charset="-128"/>
                          <a:ea typeface="LINE Seed JP" panose="020B0600070205080204" charset="-128"/>
                          <a:cs typeface="+mn-cs"/>
                        </a:rPr>
                      </a:br>
                      <a:endParaRPr kumimoji="1" lang="en-US" altLang="ja-JP" sz="1200" b="0" kern="1200" dirty="0">
                        <a:solidFill>
                          <a:schemeClr val="tx1"/>
                        </a:solidFill>
                        <a:latin typeface="LINE Seed JP" panose="020B0600070205080204" charset="-128"/>
                        <a:ea typeface="LINE Seed JP" panose="020B060007020508020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1"/>
                          </a:solidFill>
                          <a:latin typeface="LINE Seed JP" panose="020B0600070205080204" charset="-128"/>
                          <a:ea typeface="LINE Seed JP" panose="020B0600070205080204" charset="-128"/>
                          <a:cs typeface="+mn-cs"/>
                        </a:rPr>
                        <a:t>※</a:t>
                      </a:r>
                      <a:r>
                        <a:rPr kumimoji="1" lang="ja-JP" altLang="en-US" sz="1200" b="0" kern="1200" dirty="0">
                          <a:solidFill>
                            <a:schemeClr val="tx1"/>
                          </a:solidFill>
                          <a:latin typeface="LINE Seed JP" panose="020B0600070205080204" charset="-128"/>
                          <a:ea typeface="LINE Seed JP" panose="020B0600070205080204" charset="-128"/>
                          <a:cs typeface="+mn-cs"/>
                        </a:rPr>
                        <a:t>広告管理ツールからのお申込みではありません。</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1"/>
                          </a:solidFill>
                          <a:latin typeface="LINE Seed JP" panose="020B0600070205080204" charset="-128"/>
                          <a:ea typeface="LINE Seed JP" panose="020B0600070205080204" charset="-128"/>
                          <a:cs typeface="+mn-cs"/>
                        </a:rPr>
                        <a:t>※</a:t>
                      </a:r>
                      <a:r>
                        <a:rPr kumimoji="1" lang="ja-JP" altLang="en-US" sz="1200" b="0" kern="1200" dirty="0">
                          <a:solidFill>
                            <a:schemeClr val="tx1"/>
                          </a:solidFill>
                          <a:latin typeface="LINE Seed JP" panose="020B0600070205080204" charset="-128"/>
                          <a:ea typeface="LINE Seed JP" panose="020B0600070205080204" charset="-128"/>
                          <a:cs typeface="+mn-cs"/>
                        </a:rPr>
                        <a:t>所定の方法によるお申し込み契約の成立後はキャンセルは不可となります。</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788352744"/>
                  </a:ext>
                </a:extLst>
              </a:tr>
            </a:tbl>
          </a:graphicData>
        </a:graphic>
      </p:graphicFrame>
    </p:spTree>
    <p:extLst>
      <p:ext uri="{BB962C8B-B14F-4D97-AF65-F5344CB8AC3E}">
        <p14:creationId xmlns:p14="http://schemas.microsoft.com/office/powerpoint/2010/main" val="2736097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AD5C6A93-DEAF-1B8D-E76A-A9849D55E6DC}"/>
            </a:ext>
          </a:extLst>
        </p:cNvPr>
        <p:cNvGrpSpPr/>
        <p:nvPr/>
      </p:nvGrpSpPr>
      <p:grpSpPr>
        <a:xfrm>
          <a:off x="0" y="0"/>
          <a:ext cx="0" cy="0"/>
          <a:chOff x="0" y="0"/>
          <a:chExt cx="0" cy="0"/>
        </a:xfrm>
      </p:grpSpPr>
      <p:sp>
        <p:nvSpPr>
          <p:cNvPr id="279" name="Google Shape;279;p25">
            <a:extLst>
              <a:ext uri="{FF2B5EF4-FFF2-40B4-BE49-F238E27FC236}">
                <a16:creationId xmlns:a16="http://schemas.microsoft.com/office/drawing/2014/main" id="{252A0EEA-02DA-2CFA-3292-949F59E6BA22}"/>
              </a:ext>
            </a:extLst>
          </p:cNvPr>
          <p:cNvSpPr txBox="1">
            <a:spLocks noGrp="1"/>
          </p:cNvSpPr>
          <p:nvPr>
            <p:ph type="ctrTitle"/>
          </p:nvPr>
        </p:nvSpPr>
        <p:spPr>
          <a:noFill/>
          <a:ln>
            <a:noFill/>
          </a:ln>
        </p:spPr>
        <p:txBody>
          <a:bodyPr spcFirstLastPara="1" wrap="square" lIns="0" tIns="0" rIns="0" bIns="0" anchor="t" anchorCtr="0">
            <a:noAutofit/>
          </a:bodyPr>
          <a:lstStyle/>
          <a:p>
            <a:pPr lvl="0"/>
            <a:r>
              <a:rPr lang="en-US" altLang="ja-JP" dirty="0">
                <a:latin typeface="LINE Seed JP" panose="020B0600070205080204" charset="-128"/>
                <a:ea typeface="LINE Seed JP" panose="020B0600070205080204" charset="-128"/>
              </a:rPr>
              <a:t>Yahoo! JAPAN</a:t>
            </a:r>
            <a:r>
              <a:rPr lang="ja-JP" altLang="en-US" dirty="0">
                <a:latin typeface="LINE Seed JP" panose="020B0600070205080204" charset="-128"/>
                <a:ea typeface="LINE Seed JP" panose="020B0600070205080204" charset="-128"/>
              </a:rPr>
              <a:t>トップページ ブランドタブ カスタマイズ</a:t>
            </a:r>
          </a:p>
        </p:txBody>
      </p:sp>
      <p:sp>
        <p:nvSpPr>
          <p:cNvPr id="306" name="Google Shape;628;p79">
            <a:extLst>
              <a:ext uri="{FF2B5EF4-FFF2-40B4-BE49-F238E27FC236}">
                <a16:creationId xmlns:a16="http://schemas.microsoft.com/office/drawing/2014/main" id="{DB748703-F48E-A92F-5199-4ED7AF160B01}"/>
              </a:ext>
            </a:extLst>
          </p:cNvPr>
          <p:cNvSpPr/>
          <p:nvPr/>
        </p:nvSpPr>
        <p:spPr>
          <a:xfrm>
            <a:off x="5225701" y="0"/>
            <a:ext cx="6148419" cy="447023"/>
          </a:xfrm>
          <a:prstGeom prst="rect">
            <a:avLst/>
          </a:prstGeom>
          <a:noFill/>
          <a:ln>
            <a:noFill/>
          </a:ln>
        </p:spPr>
        <p:txBody>
          <a:bodyPr spcFirstLastPara="1" wrap="square" lIns="91425" tIns="45700" rIns="91425" bIns="45700" anchor="t" anchorCtr="0">
            <a:noAutofit/>
          </a:bodyPr>
          <a:lstStyle/>
          <a:p>
            <a:endParaRPr lang="ja-JP" altLang="en-US" sz="1200" dirty="0">
              <a:solidFill>
                <a:schemeClr val="tx1"/>
              </a:solidFill>
              <a:latin typeface="LINE Seed JP" panose="020B0600070205080204" charset="-128"/>
              <a:ea typeface="LINE Seed JP" panose="020B0600070205080204" charset="-128"/>
              <a:cs typeface="Meiryo"/>
              <a:sym typeface="Meiryo"/>
            </a:endParaRPr>
          </a:p>
        </p:txBody>
      </p:sp>
      <p:sp>
        <p:nvSpPr>
          <p:cNvPr id="2" name="Google Shape;280;p25">
            <a:extLst>
              <a:ext uri="{FF2B5EF4-FFF2-40B4-BE49-F238E27FC236}">
                <a16:creationId xmlns:a16="http://schemas.microsoft.com/office/drawing/2014/main" id="{6163F4E2-CD56-D558-BCE9-4183F4EC8F02}"/>
              </a:ext>
            </a:extLst>
          </p:cNvPr>
          <p:cNvSpPr txBox="1">
            <a:spLocks noGrp="1"/>
          </p:cNvSpPr>
          <p:nvPr>
            <p:ph type="body" sz="quarter" idx="10"/>
          </p:nvPr>
        </p:nvSpPr>
        <p:spPr>
          <a:xfrm>
            <a:off x="587374" y="1098189"/>
            <a:ext cx="11014609" cy="311802"/>
          </a:xfrm>
          <a:noFill/>
          <a:ln>
            <a:noFill/>
          </a:ln>
        </p:spPr>
        <p:txBody>
          <a:bodyPr spcFirstLastPara="1" wrap="square" lIns="0" tIns="0" rIns="0" bIns="0" anchor="t" anchorCtr="0">
            <a:noAutofit/>
          </a:bodyPr>
          <a:lstStyle/>
          <a:p>
            <a:pPr lvl="0">
              <a:lnSpc>
                <a:spcPct val="110000"/>
              </a:lnSpc>
              <a:buClr>
                <a:srgbClr val="212121"/>
              </a:buClr>
              <a:buSzPts val="1800"/>
            </a:pPr>
            <a:r>
              <a:rPr lang="ja-JP" altLang="en-US" b="1" dirty="0">
                <a:solidFill>
                  <a:srgbClr val="212121"/>
                </a:solidFill>
                <a:latin typeface="LINE Seed JP" panose="020B0600070205080204" charset="-128"/>
                <a:ea typeface="LINE Seed JP" panose="020B0600070205080204" charset="-128"/>
                <a:sym typeface="Meiryo"/>
              </a:rPr>
              <a:t>｜入稿ガイドライン</a:t>
            </a:r>
            <a:r>
              <a:rPr lang="ja-JP" altLang="en-US" dirty="0">
                <a:solidFill>
                  <a:srgbClr val="212121"/>
                </a:solidFill>
                <a:latin typeface="LINE Seed JP" panose="020B0600070205080204" charset="-128"/>
                <a:ea typeface="LINE Seed JP" panose="020B0600070205080204" charset="-128"/>
                <a:sym typeface="Meiryo"/>
              </a:rPr>
              <a:t>：タブ内構成要素は下記にしたがって入稿いただきます。</a:t>
            </a:r>
          </a:p>
        </p:txBody>
      </p:sp>
      <p:sp>
        <p:nvSpPr>
          <p:cNvPr id="3" name="テキスト ボックス 9">
            <a:extLst>
              <a:ext uri="{FF2B5EF4-FFF2-40B4-BE49-F238E27FC236}">
                <a16:creationId xmlns:a16="http://schemas.microsoft.com/office/drawing/2014/main" id="{F08D1F3C-D01F-36DF-3DC4-E902E88A4EBE}"/>
              </a:ext>
            </a:extLst>
          </p:cNvPr>
          <p:cNvSpPr txBox="1"/>
          <p:nvPr/>
        </p:nvSpPr>
        <p:spPr>
          <a:xfrm>
            <a:off x="876685" y="4984010"/>
            <a:ext cx="7800975" cy="247760"/>
          </a:xfrm>
          <a:prstGeom prst="rect">
            <a:avLst/>
          </a:prstGeom>
          <a:noFill/>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Aft>
                <a:spcPts val="600"/>
              </a:spcAft>
              <a:defRPr/>
            </a:pPr>
            <a:r>
              <a:rPr lang="ja-JP" altLang="en-US" sz="1400" kern="0" dirty="0">
                <a:solidFill>
                  <a:srgbClr val="0D0D0D"/>
                </a:solidFill>
                <a:latin typeface="LINE Seed JP" panose="020B0600070205080204" charset="-128"/>
                <a:ea typeface="LINE Seed JP" panose="020B0600070205080204" charset="-128"/>
                <a:cs typeface="+mn-lt"/>
              </a:rPr>
              <a:t>●コミュニケ</a:t>
            </a:r>
            <a:r>
              <a:rPr lang="ja-JP" sz="1400" kern="0" dirty="0">
                <a:solidFill>
                  <a:srgbClr val="0D0D0D"/>
                </a:solidFill>
                <a:latin typeface="LINE Seed JP" panose="020B0600070205080204" charset="-128"/>
                <a:ea typeface="LINE Seed JP" panose="020B0600070205080204" charset="-128"/>
                <a:cs typeface="+mn-lt"/>
              </a:rPr>
              <a:t>ー</a:t>
            </a:r>
            <a:r>
              <a:rPr lang="ja-JP" altLang="en-US" sz="1400" kern="0" dirty="0">
                <a:solidFill>
                  <a:srgbClr val="0D0D0D"/>
                </a:solidFill>
                <a:latin typeface="LINE Seed JP" panose="020B0600070205080204" charset="-128"/>
                <a:ea typeface="LINE Seed JP" panose="020B0600070205080204" charset="-128"/>
                <a:cs typeface="+mn-lt"/>
              </a:rPr>
              <a:t>ション・運用体制</a:t>
            </a:r>
            <a:endParaRPr lang="ja-JP" sz="1400" dirty="0">
              <a:latin typeface="LINE Seed JP" panose="020B0600070205080204" charset="-128"/>
              <a:ea typeface="LINE Seed JP" panose="020B0600070205080204" charset="-128"/>
            </a:endParaRPr>
          </a:p>
        </p:txBody>
      </p:sp>
      <p:sp>
        <p:nvSpPr>
          <p:cNvPr id="5" name="テキスト ボックス 12">
            <a:extLst>
              <a:ext uri="{FF2B5EF4-FFF2-40B4-BE49-F238E27FC236}">
                <a16:creationId xmlns:a16="http://schemas.microsoft.com/office/drawing/2014/main" id="{268577B9-8071-ED9B-99FE-42605928B81E}"/>
              </a:ext>
            </a:extLst>
          </p:cNvPr>
          <p:cNvSpPr txBox="1"/>
          <p:nvPr/>
        </p:nvSpPr>
        <p:spPr>
          <a:xfrm>
            <a:off x="1005334" y="5258504"/>
            <a:ext cx="9646103" cy="533223"/>
          </a:xfrm>
          <a:prstGeom prst="rect">
            <a:avLst/>
          </a:prstGeom>
          <a:noFill/>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ja-JP" altLang="en-US" sz="1100" dirty="0">
                <a:solidFill>
                  <a:srgbClr val="0D0D0D"/>
                </a:solidFill>
                <a:latin typeface="LINE Seed JP" panose="020B0600070205080204" charset="-128"/>
                <a:ea typeface="LINE Seed JP" panose="020B0600070205080204" charset="-128"/>
              </a:rPr>
              <a:t>クリエイティブの受け渡しは、弊社担当営業まで送付してください。</a:t>
            </a:r>
            <a:endParaRPr lang="en-US" altLang="ja-JP" sz="1100" kern="0" dirty="0">
              <a:solidFill>
                <a:srgbClr val="0D0D0D"/>
              </a:solidFill>
              <a:latin typeface="LINE Seed JP" panose="020B0600070205080204" charset="-128"/>
              <a:ea typeface="LINE Seed JP" panose="020B0600070205080204" charset="-128"/>
              <a:cs typeface="+mn-lt"/>
            </a:endParaRPr>
          </a:p>
          <a:p>
            <a:pPr>
              <a:defRPr/>
            </a:pPr>
            <a:r>
              <a:rPr lang="ja-JP" altLang="en-US" sz="1100" kern="0" dirty="0">
                <a:solidFill>
                  <a:srgbClr val="0D0D0D"/>
                </a:solidFill>
                <a:latin typeface="LINE Seed JP" panose="020B0600070205080204" charset="-128"/>
                <a:ea typeface="LINE Seed JP" panose="020B0600070205080204" charset="-128"/>
                <a:cs typeface="+mn-lt"/>
              </a:rPr>
              <a:t>掲載中、</a:t>
            </a:r>
            <a:r>
              <a:rPr lang="ja-JP" sz="1100" kern="0" dirty="0">
                <a:solidFill>
                  <a:srgbClr val="0D0D0D"/>
                </a:solidFill>
                <a:latin typeface="LINE Seed JP" panose="020B0600070205080204" charset="-128"/>
                <a:ea typeface="LINE Seed JP" panose="020B0600070205080204" charset="-128"/>
                <a:cs typeface="+mn-lt"/>
              </a:rPr>
              <a:t>緊急対応が必要な場合</a:t>
            </a:r>
            <a:r>
              <a:rPr lang="ja-JP" altLang="en-US" sz="1100" kern="0" dirty="0">
                <a:solidFill>
                  <a:srgbClr val="0D0D0D"/>
                </a:solidFill>
                <a:latin typeface="LINE Seed JP" panose="020B0600070205080204" charset="-128"/>
                <a:ea typeface="LINE Seed JP" panose="020B0600070205080204" charset="-128"/>
                <a:cs typeface="+mn-lt"/>
              </a:rPr>
              <a:t>は</a:t>
            </a:r>
            <a:r>
              <a:rPr lang="ja-JP" sz="1100" kern="0" dirty="0">
                <a:solidFill>
                  <a:srgbClr val="0D0D0D"/>
                </a:solidFill>
                <a:latin typeface="LINE Seed JP" panose="020B0600070205080204" charset="-128"/>
                <a:ea typeface="LINE Seed JP" panose="020B0600070205080204" charset="-128"/>
                <a:cs typeface="+mn-lt"/>
              </a:rPr>
              <a:t>、営業担当をハブとして関係各所に連絡し、必要最低限の範囲で対応を行います。</a:t>
            </a:r>
            <a:endParaRPr lang="ja-JP" altLang="en-US" sz="1100" kern="0" dirty="0">
              <a:solidFill>
                <a:srgbClr val="0D0D0D"/>
              </a:solidFill>
              <a:latin typeface="LINE Seed JP" panose="020B0600070205080204" charset="-128"/>
              <a:ea typeface="LINE Seed JP" panose="020B0600070205080204" charset="-128"/>
              <a:cs typeface="+mn-lt"/>
            </a:endParaRPr>
          </a:p>
          <a:p>
            <a:pPr lvl="0">
              <a:lnSpc>
                <a:spcPct val="120000"/>
              </a:lnSpc>
              <a:spcAft>
                <a:spcPts val="600"/>
              </a:spcAft>
              <a:defRPr/>
            </a:pPr>
            <a:r>
              <a:rPr lang="ja-JP" sz="1100" kern="0" dirty="0">
                <a:solidFill>
                  <a:srgbClr val="0D0D0D"/>
                </a:solidFill>
                <a:latin typeface="LINE Seed JP" panose="020B0600070205080204" charset="-128"/>
                <a:ea typeface="LINE Seed JP" panose="020B0600070205080204" charset="-128"/>
                <a:cs typeface="+mn-lt"/>
              </a:rPr>
              <a:t>ただし、即時対応を前提としたリアルタイム連絡体制は構築しないため、緊急対応にも一定のリードタイムが発生する点をあらかじめご了承ください。</a:t>
            </a:r>
            <a:endParaRPr lang="ja-JP" sz="1100" dirty="0">
              <a:latin typeface="LINE Seed JP" panose="020B0600070205080204" charset="-128"/>
              <a:ea typeface="LINE Seed JP" panose="020B0600070205080204" charset="-128"/>
            </a:endParaRPr>
          </a:p>
        </p:txBody>
      </p:sp>
      <p:graphicFrame>
        <p:nvGraphicFramePr>
          <p:cNvPr id="6" name="表 5">
            <a:extLst>
              <a:ext uri="{FF2B5EF4-FFF2-40B4-BE49-F238E27FC236}">
                <a16:creationId xmlns:a16="http://schemas.microsoft.com/office/drawing/2014/main" id="{1513B58E-5542-B7C5-9168-AD014BF5D9B4}"/>
              </a:ext>
            </a:extLst>
          </p:cNvPr>
          <p:cNvGraphicFramePr>
            <a:graphicFrameLocks noGrp="1"/>
          </p:cNvGraphicFramePr>
          <p:nvPr>
            <p:extLst>
              <p:ext uri="{D42A27DB-BD31-4B8C-83A1-F6EECF244321}">
                <p14:modId xmlns:p14="http://schemas.microsoft.com/office/powerpoint/2010/main" val="257165456"/>
              </p:ext>
            </p:extLst>
          </p:nvPr>
        </p:nvGraphicFramePr>
        <p:xfrm>
          <a:off x="867038" y="2011595"/>
          <a:ext cx="10532942" cy="2704320"/>
        </p:xfrm>
        <a:graphic>
          <a:graphicData uri="http://schemas.openxmlformats.org/drawingml/2006/table">
            <a:tbl>
              <a:tblPr firstCol="1" bandRow="1"/>
              <a:tblGrid>
                <a:gridCol w="2104762">
                  <a:extLst>
                    <a:ext uri="{9D8B030D-6E8A-4147-A177-3AD203B41FA5}">
                      <a16:colId xmlns:a16="http://schemas.microsoft.com/office/drawing/2014/main" val="792911817"/>
                    </a:ext>
                  </a:extLst>
                </a:gridCol>
                <a:gridCol w="4054506">
                  <a:extLst>
                    <a:ext uri="{9D8B030D-6E8A-4147-A177-3AD203B41FA5}">
                      <a16:colId xmlns:a16="http://schemas.microsoft.com/office/drawing/2014/main" val="1525620392"/>
                    </a:ext>
                  </a:extLst>
                </a:gridCol>
                <a:gridCol w="4373674">
                  <a:extLst>
                    <a:ext uri="{9D8B030D-6E8A-4147-A177-3AD203B41FA5}">
                      <a16:colId xmlns:a16="http://schemas.microsoft.com/office/drawing/2014/main" val="2563136075"/>
                    </a:ext>
                  </a:extLst>
                </a:gridCol>
              </a:tblGrid>
              <a:tr h="506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lvl="0" algn="ctr">
                        <a:buNone/>
                      </a:pPr>
                      <a:r>
                        <a:rPr lang="ja-JP" altLang="en-US" sz="1200" b="0" i="0" u="none" strike="noStrike" noProof="0" dirty="0">
                          <a:solidFill>
                            <a:schemeClr val="bg1"/>
                          </a:solidFill>
                          <a:latin typeface="LINE Seed JP" panose="020B0600070205080204" charset="-128"/>
                          <a:ea typeface="LINE Seed JP" panose="020B0600070205080204" charset="-128"/>
                        </a:rPr>
                        <a:t>日時</a:t>
                      </a:r>
                      <a:endParaRPr kumimoji="1" lang="ja-JP" altLang="en-US" sz="1200" b="0" i="0" u="none" strike="noStrike" noProof="0" dirty="0">
                        <a:solidFill>
                          <a:schemeClr val="bg1"/>
                        </a:solidFill>
                        <a:latin typeface="LINE Seed JP" panose="020B0600070205080204" charset="-128"/>
                        <a:ea typeface="LINE Seed JP" panose="020B060007020508020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10000"/>
                        </a:lnSpc>
                        <a:spcBef>
                          <a:spcPts val="0"/>
                        </a:spcBef>
                        <a:spcAft>
                          <a:spcPts val="0"/>
                        </a:spcAft>
                        <a:buClrTx/>
                        <a:buSzTx/>
                        <a:buFontTx/>
                        <a:buNone/>
                      </a:pPr>
                      <a:r>
                        <a:rPr lang="ja-JP" altLang="en-US" sz="1200" b="0" i="0" u="none" strike="noStrike" kern="1200" noProof="0" dirty="0">
                          <a:solidFill>
                            <a:schemeClr val="bg1"/>
                          </a:solidFill>
                          <a:latin typeface="LINE Seed JP" panose="020B0600070205080204" charset="-128"/>
                          <a:ea typeface="LINE Seed JP" panose="020B0600070205080204" charset="-128"/>
                        </a:rPr>
                        <a:t>代理店様</a:t>
                      </a:r>
                      <a:endParaRPr kumimoji="1" lang="ja-JP" altLang="en-US" sz="1200" b="0" i="0" u="none" strike="noStrike" kern="1200" noProof="0" dirty="0">
                        <a:solidFill>
                          <a:schemeClr val="bg1"/>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lvl="0" indent="0" algn="ctr">
                        <a:lnSpc>
                          <a:spcPct val="110000"/>
                        </a:lnSpc>
                        <a:spcBef>
                          <a:spcPts val="0"/>
                        </a:spcBef>
                        <a:spcAft>
                          <a:spcPts val="0"/>
                        </a:spcAft>
                        <a:buNone/>
                      </a:pPr>
                      <a:r>
                        <a:rPr lang="ja-JP" altLang="en-US" sz="1200" b="0" i="0" u="none" strike="noStrike" kern="1200" noProof="0" dirty="0">
                          <a:solidFill>
                            <a:schemeClr val="bg1"/>
                          </a:solidFill>
                          <a:latin typeface="LINE Seed JP" panose="020B0600070205080204" charset="-128"/>
                          <a:ea typeface="LINE Seed JP" panose="020B0600070205080204" charset="-128"/>
                        </a:rPr>
                        <a:t>LINEヤフー</a:t>
                      </a:r>
                      <a:endParaRPr kumimoji="1" lang="ja-JP" altLang="en-US" sz="1200" b="0" i="0" u="none" strike="noStrike" kern="1200" noProof="0" dirty="0">
                        <a:solidFill>
                          <a:schemeClr val="bg1"/>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35888">
                <a:tc>
                  <a:txBody>
                    <a:bodyPr/>
                    <a:lstStyle/>
                    <a:p>
                      <a:pPr lvl="0" algn="ctr">
                        <a:buNone/>
                      </a:pPr>
                      <a:r>
                        <a:rPr lang="ja-JP" altLang="en-US" sz="1200" b="0" i="0" u="none" strike="noStrike" kern="1200" noProof="0" dirty="0">
                          <a:solidFill>
                            <a:schemeClr val="bg1"/>
                          </a:solidFill>
                          <a:latin typeface="LINE Seed JP" panose="020B0600070205080204" charset="-128"/>
                          <a:ea typeface="LINE Seed JP" panose="020B0600070205080204" charset="-128"/>
                        </a:rPr>
                        <a:t>～</a:t>
                      </a:r>
                      <a:r>
                        <a:rPr lang="en-US" altLang="ja-JP" sz="1200" b="0" i="0" u="none" strike="noStrike" kern="1200" noProof="0" dirty="0">
                          <a:solidFill>
                            <a:schemeClr val="bg1"/>
                          </a:solidFill>
                          <a:latin typeface="LINE Seed JP" panose="020B0600070205080204" charset="-128"/>
                          <a:ea typeface="LINE Seed JP" panose="020B0600070205080204" charset="-128"/>
                        </a:rPr>
                        <a:t>8/10</a:t>
                      </a:r>
                      <a:r>
                        <a:rPr lang="ja-JP" altLang="en-US" sz="1200" b="0" i="0" u="none" strike="noStrike" kern="1200" noProof="0" dirty="0">
                          <a:solidFill>
                            <a:schemeClr val="bg1"/>
                          </a:solidFill>
                          <a:latin typeface="LINE Seed JP" panose="020B0600070205080204" charset="-128"/>
                          <a:ea typeface="LINE Seed JP" panose="020B0600070205080204" charset="-128"/>
                        </a:rPr>
                        <a:t>（月）まで</a:t>
                      </a:r>
                      <a:endParaRPr kumimoji="1" lang="ja-JP" sz="1200" dirty="0">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lvl="0" algn="ctr">
                        <a:buNone/>
                      </a:pPr>
                      <a:r>
                        <a:rPr lang="ja-JP" altLang="en-US" sz="1200" b="0" i="0" u="none" strike="noStrike" kern="1200" noProof="0" dirty="0">
                          <a:solidFill>
                            <a:srgbClr val="0D0D0D"/>
                          </a:solidFill>
                          <a:latin typeface="LINE Seed JP" panose="020B0600070205080204" charset="-128"/>
                          <a:ea typeface="LINE Seed JP" panose="020B0600070205080204" charset="-128"/>
                        </a:rPr>
                        <a:t>クリエイティブ受け渡し</a:t>
                      </a:r>
                      <a:endParaRPr lang="ja-JP" altLang="en-US" sz="1200" dirty="0" err="1">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endParaRPr lang="ja-JP" altLang="en-US" sz="1200" b="0" i="0" u="none" strike="noStrike" kern="1200" noProof="0" dirty="0">
                        <a:solidFill>
                          <a:schemeClr val="tx1"/>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3588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lvl="0" algn="ctr">
                        <a:buNone/>
                      </a:pPr>
                      <a:r>
                        <a:rPr lang="en-US" altLang="ja-JP" sz="1200" b="0" i="0" u="none" strike="noStrike" kern="1200" noProof="0" dirty="0">
                          <a:solidFill>
                            <a:schemeClr val="bg1"/>
                          </a:solidFill>
                          <a:latin typeface="LINE Seed JP" panose="020B0600070205080204" charset="-128"/>
                          <a:ea typeface="LINE Seed JP" panose="020B0600070205080204" charset="-128"/>
                        </a:rPr>
                        <a:t>8/11</a:t>
                      </a:r>
                      <a:r>
                        <a:rPr lang="ja-JP" altLang="en-US" sz="1200" b="0" i="0" u="none" strike="noStrike" kern="1200" noProof="0" dirty="0">
                          <a:solidFill>
                            <a:schemeClr val="bg1"/>
                          </a:solidFill>
                          <a:latin typeface="LINE Seed JP" panose="020B0600070205080204" charset="-128"/>
                          <a:ea typeface="LINE Seed JP" panose="020B0600070205080204" charset="-128"/>
                        </a:rPr>
                        <a:t>（火）～</a:t>
                      </a:r>
                      <a:r>
                        <a:rPr lang="en-US" altLang="ja-JP" sz="1200" b="0" i="0" u="none" strike="noStrike" kern="1200" noProof="0" dirty="0">
                          <a:solidFill>
                            <a:schemeClr val="bg1"/>
                          </a:solidFill>
                          <a:latin typeface="LINE Seed JP" panose="020B0600070205080204" charset="-128"/>
                          <a:ea typeface="LINE Seed JP" panose="020B0600070205080204" charset="-128"/>
                        </a:rPr>
                        <a:t>8/20</a:t>
                      </a:r>
                      <a:r>
                        <a:rPr lang="ja-JP" altLang="en-US" sz="1200" b="0" i="0" u="none" strike="noStrike" kern="1200" noProof="0" dirty="0">
                          <a:solidFill>
                            <a:schemeClr val="bg1"/>
                          </a:solidFill>
                          <a:latin typeface="LINE Seed JP" panose="020B0600070205080204" charset="-128"/>
                          <a:ea typeface="LINE Seed JP" panose="020B0600070205080204" charset="-128"/>
                        </a:rPr>
                        <a:t>（木）</a:t>
                      </a:r>
                      <a:endParaRPr kumimoji="1" lang="ja-JP" altLang="ja-JP" sz="1200" dirty="0">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endParaRPr lang="en-US" altLang="ja-JP" sz="1200" kern="1200" dirty="0">
                        <a:solidFill>
                          <a:schemeClr val="tx1"/>
                        </a:solidFill>
                        <a:latin typeface="LINE Seed JP" panose="020B0600070205080204" charset="-128"/>
                        <a:ea typeface="LINE Seed JP" panose="020B060007020508020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1200" b="0" i="0" u="none" strike="noStrike" kern="1200" noProof="0" dirty="0">
                          <a:solidFill>
                            <a:srgbClr val="0D0D0D"/>
                          </a:solidFill>
                          <a:latin typeface="LINE Seed JP" panose="020B0600070205080204" charset="-128"/>
                          <a:ea typeface="LINE Seed JP" panose="020B0600070205080204" charset="-128"/>
                        </a:rPr>
                        <a:t>コンテンツ審査・初稿構築</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31687811"/>
                  </a:ext>
                </a:extLst>
              </a:tr>
              <a:tr h="335888">
                <a:tc>
                  <a:txBody>
                    <a:bodyPr/>
                    <a:lstStyle/>
                    <a:p>
                      <a:pPr lvl="0" algn="ctr">
                        <a:buNone/>
                      </a:pPr>
                      <a:r>
                        <a:rPr lang="en-US" altLang="ja-JP" sz="1200" b="0" i="0" u="none" strike="noStrike" kern="1200" noProof="0" dirty="0">
                          <a:solidFill>
                            <a:schemeClr val="bg1"/>
                          </a:solidFill>
                          <a:latin typeface="LINE Seed JP" panose="020B0600070205080204" charset="-128"/>
                          <a:ea typeface="LINE Seed JP" panose="020B0600070205080204" charset="-128"/>
                        </a:rPr>
                        <a:t>8/20</a:t>
                      </a:r>
                      <a:r>
                        <a:rPr lang="ja-JP" altLang="en-US" sz="1200" b="0" i="0" u="none" strike="noStrike" kern="1200" noProof="0" dirty="0">
                          <a:solidFill>
                            <a:schemeClr val="bg1"/>
                          </a:solidFill>
                          <a:latin typeface="LINE Seed JP" panose="020B0600070205080204" charset="-128"/>
                          <a:ea typeface="LINE Seed JP" panose="020B0600070205080204" charset="-128"/>
                        </a:rPr>
                        <a:t>（木）～</a:t>
                      </a:r>
                      <a:r>
                        <a:rPr lang="en-US" altLang="ja-JP" sz="1200" b="0" i="0" u="none" strike="noStrike" kern="1200" noProof="0" dirty="0">
                          <a:solidFill>
                            <a:schemeClr val="bg1"/>
                          </a:solidFill>
                          <a:latin typeface="LINE Seed JP" panose="020B0600070205080204" charset="-128"/>
                          <a:ea typeface="LINE Seed JP" panose="020B0600070205080204" charset="-128"/>
                        </a:rPr>
                        <a:t>8/24</a:t>
                      </a:r>
                      <a:r>
                        <a:rPr lang="ja-JP" altLang="en-US" sz="1200" b="0" i="0" u="none" strike="noStrike" kern="1200" noProof="0" dirty="0">
                          <a:solidFill>
                            <a:schemeClr val="bg1"/>
                          </a:solidFill>
                          <a:latin typeface="LINE Seed JP" panose="020B0600070205080204" charset="-128"/>
                          <a:ea typeface="LINE Seed JP" panose="020B0600070205080204" charset="-128"/>
                        </a:rPr>
                        <a:t>（月）</a:t>
                      </a:r>
                      <a:endParaRPr kumimoji="1" lang="ja-JP" altLang="ja-JP" sz="1200" dirty="0">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lang="ja-JP" altLang="en-US" sz="1200" kern="1200" dirty="0">
                          <a:solidFill>
                            <a:schemeClr val="tx1"/>
                          </a:solidFill>
                          <a:latin typeface="LINE Seed JP" panose="020B0600070205080204" charset="-128"/>
                          <a:ea typeface="LINE Seed JP" panose="020B0600070205080204" charset="-128"/>
                          <a:cs typeface="+mn-cs"/>
                        </a:rPr>
                        <a:t>レビュー</a:t>
                      </a:r>
                      <a:endParaRPr lang="en-US" altLang="ja-JP" sz="1200" kern="1200" dirty="0">
                        <a:solidFill>
                          <a:schemeClr val="tx1"/>
                        </a:solidFill>
                        <a:latin typeface="LINE Seed JP" panose="020B0600070205080204" charset="-128"/>
                        <a:ea typeface="LINE Seed JP" panose="020B0600070205080204" charset="-128"/>
                        <a:cs typeface="+mn-cs"/>
                      </a:endParaRPr>
                    </a:p>
                    <a:p>
                      <a:pPr algn="ctr"/>
                      <a:r>
                        <a:rPr lang="en-US" altLang="ja-JP" sz="800" kern="1200" dirty="0">
                          <a:solidFill>
                            <a:schemeClr val="tx1"/>
                          </a:solidFill>
                          <a:latin typeface="LINE Seed JP" panose="020B0600070205080204" charset="-128"/>
                          <a:ea typeface="LINE Seed JP" panose="020B0600070205080204" charset="-128"/>
                          <a:cs typeface="+mn-cs"/>
                        </a:rPr>
                        <a:t>※</a:t>
                      </a:r>
                      <a:r>
                        <a:rPr lang="ja-JP" altLang="en-US" sz="800" kern="1200" dirty="0">
                          <a:solidFill>
                            <a:schemeClr val="tx1"/>
                          </a:solidFill>
                          <a:latin typeface="LINE Seed JP" panose="020B0600070205080204" charset="-128"/>
                          <a:ea typeface="LINE Seed JP" panose="020B0600070205080204" charset="-128"/>
                          <a:cs typeface="+mn-cs"/>
                        </a:rPr>
                        <a:t>入稿内容と齟齬がないかのご確認のみで、</a:t>
                      </a:r>
                      <a:endParaRPr lang="en-US" altLang="ja-JP" sz="800" kern="1200" dirty="0">
                        <a:solidFill>
                          <a:schemeClr val="tx1"/>
                        </a:solidFill>
                        <a:latin typeface="LINE Seed JP" panose="020B0600070205080204" charset="-128"/>
                        <a:ea typeface="LINE Seed JP" panose="020B0600070205080204" charset="-128"/>
                        <a:cs typeface="+mn-cs"/>
                      </a:endParaRPr>
                    </a:p>
                    <a:p>
                      <a:pPr algn="ctr"/>
                      <a:r>
                        <a:rPr lang="ja-JP" altLang="en-US" sz="800" kern="1200" dirty="0">
                          <a:solidFill>
                            <a:schemeClr val="tx1"/>
                          </a:solidFill>
                          <a:latin typeface="LINE Seed JP" panose="020B0600070205080204" charset="-128"/>
                          <a:ea typeface="LINE Seed JP" panose="020B0600070205080204" charset="-128"/>
                          <a:cs typeface="+mn-cs"/>
                        </a:rPr>
                        <a:t>素材の差し替えや構成の変更はお受けできません</a:t>
                      </a:r>
                      <a:endParaRPr lang="en-US" altLang="ja-JP" sz="800" kern="1200" dirty="0">
                        <a:solidFill>
                          <a:schemeClr val="tx1"/>
                        </a:solidFill>
                        <a:latin typeface="LINE Seed JP" panose="020B0600070205080204" charset="-128"/>
                        <a:ea typeface="LINE Seed JP" panose="020B060007020508020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endParaRPr lang="ja-JP" altLang="en-US" sz="1200" b="0" i="0" u="none" strike="noStrike" kern="1200" noProof="0" dirty="0">
                        <a:solidFill>
                          <a:srgbClr val="0D0D0D"/>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800108752"/>
                  </a:ext>
                </a:extLst>
              </a:tr>
              <a:tr h="335888">
                <a:tc>
                  <a:txBody>
                    <a:bodyPr/>
                    <a:lstStyle/>
                    <a:p>
                      <a:pPr lvl="0" algn="ctr">
                        <a:buNone/>
                      </a:pPr>
                      <a:r>
                        <a:rPr lang="en-US" altLang="ja-JP" sz="1200" b="0" i="0" u="none" strike="noStrike" kern="1200" noProof="0" dirty="0">
                          <a:solidFill>
                            <a:schemeClr val="bg1"/>
                          </a:solidFill>
                          <a:latin typeface="LINE Seed JP" panose="020B0600070205080204" charset="-128"/>
                          <a:ea typeface="LINE Seed JP" panose="020B0600070205080204" charset="-128"/>
                        </a:rPr>
                        <a:t>8/21</a:t>
                      </a:r>
                      <a:r>
                        <a:rPr lang="ja-JP" altLang="en-US" sz="1200" b="0" i="0" u="none" strike="noStrike" kern="1200" noProof="0" dirty="0">
                          <a:solidFill>
                            <a:schemeClr val="bg1"/>
                          </a:solidFill>
                          <a:latin typeface="LINE Seed JP" panose="020B0600070205080204" charset="-128"/>
                          <a:ea typeface="LINE Seed JP" panose="020B0600070205080204" charset="-128"/>
                        </a:rPr>
                        <a:t>（金）～</a:t>
                      </a:r>
                      <a:r>
                        <a:rPr lang="en-US" altLang="ja-JP" sz="1200" b="0" i="0" u="none" strike="noStrike" kern="1200" noProof="0" dirty="0">
                          <a:solidFill>
                            <a:schemeClr val="bg1"/>
                          </a:solidFill>
                          <a:latin typeface="LINE Seed JP" panose="020B0600070205080204" charset="-128"/>
                          <a:ea typeface="LINE Seed JP" panose="020B0600070205080204" charset="-128"/>
                        </a:rPr>
                        <a:t>8/25</a:t>
                      </a:r>
                      <a:r>
                        <a:rPr lang="ja-JP" altLang="en-US" sz="1200" b="0" i="0" u="none" strike="noStrike" kern="1200" noProof="0" dirty="0">
                          <a:solidFill>
                            <a:schemeClr val="bg1"/>
                          </a:solidFill>
                          <a:latin typeface="LINE Seed JP" panose="020B0600070205080204" charset="-128"/>
                          <a:ea typeface="LINE Seed JP" panose="020B0600070205080204" charset="-128"/>
                        </a:rPr>
                        <a:t>（火）</a:t>
                      </a:r>
                      <a:endParaRPr kumimoji="1" lang="ja-JP" altLang="ja-JP" sz="1200" dirty="0">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lvl="0" algn="ctr">
                        <a:buNone/>
                      </a:pPr>
                      <a:endParaRPr lang="ja-JP" altLang="en-US" sz="1200" b="0" i="0" u="none" strike="noStrike" kern="1200" noProof="0" dirty="0">
                        <a:solidFill>
                          <a:srgbClr val="0D0D0D"/>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buNone/>
                      </a:pPr>
                      <a:r>
                        <a:rPr lang="ja-JP" altLang="en-US" sz="1200" b="0" i="0" u="none" strike="noStrike" kern="1200" noProof="0" dirty="0">
                          <a:solidFill>
                            <a:srgbClr val="0D0D0D"/>
                          </a:solidFill>
                          <a:latin typeface="LINE Seed JP" panose="020B0600070205080204" charset="-128"/>
                          <a:ea typeface="LINE Seed JP" panose="020B0600070205080204" charset="-128"/>
                        </a:rPr>
                        <a:t>再構築・最終稿作成（必要な場合のみ）</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48610960"/>
                  </a:ext>
                </a:extLst>
              </a:tr>
              <a:tr h="3358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i="0" u="none" strike="noStrike" kern="1200" noProof="0" dirty="0">
                          <a:solidFill>
                            <a:schemeClr val="bg1"/>
                          </a:solidFill>
                          <a:latin typeface="LINE Seed JP" panose="020B0600070205080204" charset="-128"/>
                          <a:ea typeface="LINE Seed JP" panose="020B0600070205080204" charset="-128"/>
                        </a:rPr>
                        <a:t>8/26</a:t>
                      </a:r>
                      <a:r>
                        <a:rPr lang="ja-JP" altLang="en-US" sz="1200" b="0" i="0" u="none" strike="noStrike" kern="1200" noProof="0" dirty="0">
                          <a:solidFill>
                            <a:schemeClr val="bg1"/>
                          </a:solidFill>
                          <a:latin typeface="LINE Seed JP" panose="020B0600070205080204" charset="-128"/>
                          <a:ea typeface="LINE Seed JP" panose="020B0600070205080204" charset="-128"/>
                        </a:rPr>
                        <a:t>（水）</a:t>
                      </a:r>
                      <a:endParaRPr kumimoji="1" lang="ja-JP" altLang="ja-JP" sz="1200" dirty="0">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lvl="0" algn="ctr">
                        <a:buNone/>
                      </a:pPr>
                      <a:endParaRPr lang="ja-JP" altLang="en-US" sz="1200" b="0" i="0" u="none" strike="noStrike" kern="1200" noProof="0" dirty="0">
                        <a:solidFill>
                          <a:srgbClr val="0D0D0D"/>
                        </a:solidFill>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buNone/>
                      </a:pPr>
                      <a:r>
                        <a:rPr lang="ja-JP" altLang="en-US" sz="1200" b="0" i="0" u="none" strike="noStrike" kern="1200" noProof="0" dirty="0">
                          <a:solidFill>
                            <a:srgbClr val="0D0D0D"/>
                          </a:solidFill>
                          <a:latin typeface="LINE Seed JP" panose="020B0600070205080204" charset="-128"/>
                          <a:ea typeface="LINE Seed JP" panose="020B0600070205080204" charset="-128"/>
                        </a:rPr>
                        <a:t>最終審査・最終校了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7507979"/>
                  </a:ext>
                </a:extLst>
              </a:tr>
              <a:tr h="335888">
                <a:tc>
                  <a:txBody>
                    <a:bodyPr/>
                    <a:lstStyle/>
                    <a:p>
                      <a:pPr lvl="0" algn="ctr">
                        <a:buNone/>
                      </a:pPr>
                      <a:r>
                        <a:rPr kumimoji="1" lang="en-US" altLang="ja-JP" sz="1200" b="1" dirty="0">
                          <a:solidFill>
                            <a:schemeClr val="bg1"/>
                          </a:solidFill>
                          <a:latin typeface="LINE Seed JP" panose="020B0600070205080204" charset="-128"/>
                          <a:ea typeface="LINE Seed JP" panose="020B0600070205080204" charset="-128"/>
                        </a:rPr>
                        <a:t>9/1</a:t>
                      </a:r>
                      <a:r>
                        <a:rPr kumimoji="1" lang="ja-JP" altLang="en-US" sz="1200" b="1" dirty="0">
                          <a:solidFill>
                            <a:schemeClr val="bg1"/>
                          </a:solidFill>
                          <a:latin typeface="LINE Seed JP" panose="020B0600070205080204" charset="-128"/>
                          <a:ea typeface="LINE Seed JP" panose="020B0600070205080204" charset="-128"/>
                        </a:rPr>
                        <a:t>（火）</a:t>
                      </a:r>
                      <a:endParaRPr kumimoji="1" lang="ja-JP" sz="1200" b="1" dirty="0">
                        <a:solidFill>
                          <a:schemeClr val="bg1"/>
                        </a:solidFill>
                        <a:latin typeface="LINE Seed JP" panose="020B0600070205080204" charset="-128"/>
                        <a:ea typeface="LINE Seed JP" panose="020B0600070205080204" charset="-128"/>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lvl="0" algn="ctr">
                        <a:buNone/>
                      </a:pPr>
                      <a:r>
                        <a:rPr lang="ja-JP" sz="1200" b="0" i="0" u="none" strike="noStrike" kern="1200" noProof="0" dirty="0">
                          <a:solidFill>
                            <a:srgbClr val="0D0D0D"/>
                          </a:solidFill>
                          <a:latin typeface="LINE Seed JP" panose="020B0600070205080204" charset="-128"/>
                          <a:ea typeface="LINE Seed JP" panose="020B0600070205080204" charset="-128"/>
                        </a:rPr>
                        <a:t>掲載</a:t>
                      </a:r>
                      <a:endParaRPr lang="ja-JP" sz="1200" dirty="0">
                        <a:latin typeface="LINE Seed JP" panose="020B0600070205080204" charset="-128"/>
                        <a:ea typeface="LINE Seed JP" panose="020B060007020508020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lang="ja-JP"/>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49743535"/>
                  </a:ext>
                </a:extLst>
              </a:tr>
            </a:tbl>
          </a:graphicData>
        </a:graphic>
      </p:graphicFrame>
      <p:sp>
        <p:nvSpPr>
          <p:cNvPr id="7" name="テキスト ボックス 6">
            <a:extLst>
              <a:ext uri="{FF2B5EF4-FFF2-40B4-BE49-F238E27FC236}">
                <a16:creationId xmlns:a16="http://schemas.microsoft.com/office/drawing/2014/main" id="{F54DA375-2E53-6EA8-C882-1E4B60C5E82C}"/>
              </a:ext>
            </a:extLst>
          </p:cNvPr>
          <p:cNvSpPr txBox="1"/>
          <p:nvPr/>
        </p:nvSpPr>
        <p:spPr>
          <a:xfrm>
            <a:off x="871476" y="1697541"/>
            <a:ext cx="7800975" cy="247760"/>
          </a:xfrm>
          <a:prstGeom prst="rect">
            <a:avLst/>
          </a:prstGeom>
          <a:noFill/>
        </p:spPr>
        <p:txBody>
          <a:bodyPr wrap="square" lIns="0" tIns="0" rIns="0" bIns="0" rtlCol="0" anchor="t">
            <a:spAutoFit/>
          </a:bodyPr>
          <a:lstStyle/>
          <a:p>
            <a:pPr>
              <a:lnSpc>
                <a:spcPct val="120000"/>
              </a:lnSpc>
              <a:spcAft>
                <a:spcPts val="600"/>
              </a:spcAft>
              <a:defRPr/>
            </a:pPr>
            <a:r>
              <a:rPr lang="ja-JP" altLang="en-US" sz="1400" kern="0" dirty="0">
                <a:solidFill>
                  <a:srgbClr val="0D0D0D"/>
                </a:solidFill>
                <a:latin typeface="LINE Seed JP" panose="020B0600070205080204" charset="-128"/>
                <a:ea typeface="LINE Seed JP" panose="020B0600070205080204" charset="-128"/>
                <a:cs typeface="+mn-lt"/>
              </a:rPr>
              <a:t>●</a:t>
            </a:r>
            <a:r>
              <a:rPr lang="ja-JP" altLang="ja-JP" sz="1400" kern="0" dirty="0">
                <a:solidFill>
                  <a:srgbClr val="0D0D0D"/>
                </a:solidFill>
                <a:latin typeface="LINE Seed JP" panose="020B0600070205080204" charset="-128"/>
                <a:ea typeface="LINE Seed JP" panose="020B0600070205080204" charset="-128"/>
                <a:cs typeface="+mn-lt"/>
              </a:rPr>
              <a:t>スケジュールイメージ</a:t>
            </a:r>
            <a:endParaRPr lang="ja-JP" altLang="en-US" sz="1400" kern="0" dirty="0">
              <a:solidFill>
                <a:srgbClr val="0D0D0D"/>
              </a:solidFill>
              <a:latin typeface="LINE Seed JP" panose="020B0600070205080204" charset="-128"/>
              <a:ea typeface="LINE Seed JP" panose="020B0600070205080204" charset="-128"/>
              <a:cs typeface="Calibri"/>
            </a:endParaRPr>
          </a:p>
        </p:txBody>
      </p:sp>
      <p:sp>
        <p:nvSpPr>
          <p:cNvPr id="8" name="テキスト ボックス 12">
            <a:extLst>
              <a:ext uri="{FF2B5EF4-FFF2-40B4-BE49-F238E27FC236}">
                <a16:creationId xmlns:a16="http://schemas.microsoft.com/office/drawing/2014/main" id="{E191D843-A0D6-3133-9ED8-58E61584EC4A}"/>
              </a:ext>
            </a:extLst>
          </p:cNvPr>
          <p:cNvSpPr txBox="1"/>
          <p:nvPr/>
        </p:nvSpPr>
        <p:spPr>
          <a:xfrm>
            <a:off x="3037158" y="1751410"/>
            <a:ext cx="2179557" cy="169277"/>
          </a:xfrm>
          <a:prstGeom prst="rect">
            <a:avLst/>
          </a:prstGeom>
          <a:noFill/>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sz="1100" dirty="0">
                <a:solidFill>
                  <a:srgbClr val="0D0D0D"/>
                </a:solidFill>
                <a:latin typeface="LINE Seed JP" panose="020B0600070205080204" charset="-128"/>
                <a:ea typeface="LINE Seed JP" panose="020B0600070205080204" charset="-128"/>
              </a:rPr>
              <a:t>※</a:t>
            </a:r>
            <a:r>
              <a:rPr lang="ja-JP" altLang="en-US" sz="1100" dirty="0">
                <a:solidFill>
                  <a:srgbClr val="0D0D0D"/>
                </a:solidFill>
                <a:latin typeface="LINE Seed JP" panose="020B0600070205080204" charset="-128"/>
                <a:ea typeface="LINE Seed JP" panose="020B0600070205080204" charset="-128"/>
              </a:rPr>
              <a:t>下記は</a:t>
            </a:r>
            <a:r>
              <a:rPr lang="en-US" altLang="ja-JP" sz="1100" dirty="0">
                <a:solidFill>
                  <a:srgbClr val="0D0D0D"/>
                </a:solidFill>
                <a:latin typeface="LINE Seed JP" panose="020B0600070205080204" charset="-128"/>
                <a:ea typeface="LINE Seed JP" panose="020B0600070205080204" charset="-128"/>
              </a:rPr>
              <a:t>9/1</a:t>
            </a:r>
            <a:r>
              <a:rPr lang="ja-JP" altLang="en-US" sz="1100" dirty="0">
                <a:solidFill>
                  <a:srgbClr val="0D0D0D"/>
                </a:solidFill>
                <a:latin typeface="LINE Seed JP" panose="020B0600070205080204" charset="-128"/>
                <a:ea typeface="LINE Seed JP" panose="020B0600070205080204" charset="-128"/>
              </a:rPr>
              <a:t>掲載の場合</a:t>
            </a:r>
            <a:endParaRPr lang="en-US" altLang="ja-JP" sz="1100" kern="0" dirty="0">
              <a:solidFill>
                <a:srgbClr val="0D0D0D"/>
              </a:solidFill>
              <a:latin typeface="LINE Seed JP" panose="020B0600070205080204" charset="-128"/>
              <a:ea typeface="LINE Seed JP" panose="020B0600070205080204" charset="-128"/>
              <a:cs typeface="+mn-lt"/>
            </a:endParaRPr>
          </a:p>
        </p:txBody>
      </p:sp>
    </p:spTree>
    <p:extLst>
      <p:ext uri="{BB962C8B-B14F-4D97-AF65-F5344CB8AC3E}">
        <p14:creationId xmlns:p14="http://schemas.microsoft.com/office/powerpoint/2010/main" val="1079461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21442BB9-0347-CD62-7742-6D36E8502143}"/>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49289930-94E2-141D-0DCB-333A5B2A6DEF}"/>
              </a:ext>
            </a:extLst>
          </p:cNvPr>
          <p:cNvSpPr txBox="1">
            <a:spLocks noGrp="1"/>
          </p:cNvSpPr>
          <p:nvPr>
            <p:ph type="ctrTitle"/>
          </p:nvPr>
        </p:nvSpPr>
        <p:spPr>
          <a:noFill/>
          <a:ln>
            <a:noFill/>
          </a:ln>
        </p:spPr>
        <p:txBody>
          <a:bodyPr spcFirstLastPara="1" wrap="square" lIns="0" tIns="0" rIns="0" bIns="0" anchor="t" anchorCtr="0">
            <a:noAutofit/>
          </a:bodyPr>
          <a:lstStyle/>
          <a:p>
            <a:pPr lvl="0"/>
            <a:r>
              <a:rPr lang="en-US" altLang="ja-JP" dirty="0">
                <a:latin typeface="LINE Seed JP" panose="020B0600070205080204" charset="-128"/>
                <a:ea typeface="LINE Seed JP" panose="020B0600070205080204" charset="-128"/>
              </a:rPr>
              <a:t>Yahoo! JAPAN</a:t>
            </a:r>
            <a:r>
              <a:rPr lang="ja-JP" altLang="en-US" dirty="0">
                <a:latin typeface="LINE Seed JP" panose="020B0600070205080204" charset="-128"/>
                <a:ea typeface="LINE Seed JP" panose="020B0600070205080204" charset="-128"/>
              </a:rPr>
              <a:t>トップページ ブランドタブ カスタマイズ</a:t>
            </a:r>
            <a:endParaRPr lang="ja-JP" altLang="en-US" dirty="0">
              <a:solidFill>
                <a:schemeClr val="tx1"/>
              </a:solidFill>
              <a:latin typeface="LINE Seed JP" panose="020B0600070205080204" charset="-128"/>
              <a:ea typeface="LINE Seed JP" panose="020B0600070205080204" charset="-128"/>
            </a:endParaRPr>
          </a:p>
        </p:txBody>
      </p:sp>
      <p:sp>
        <p:nvSpPr>
          <p:cNvPr id="280" name="Google Shape;280;p25">
            <a:extLst>
              <a:ext uri="{FF2B5EF4-FFF2-40B4-BE49-F238E27FC236}">
                <a16:creationId xmlns:a16="http://schemas.microsoft.com/office/drawing/2014/main" id="{67F52781-64FE-FD1D-29FC-F41F4F8C2BE1}"/>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｜注意事項・免責事項</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57" name="Rectangle 46">
            <a:extLst>
              <a:ext uri="{FF2B5EF4-FFF2-40B4-BE49-F238E27FC236}">
                <a16:creationId xmlns:a16="http://schemas.microsoft.com/office/drawing/2014/main" id="{CBC85200-4DE1-46F7-88E1-109543798145}"/>
              </a:ext>
            </a:extLst>
          </p:cNvPr>
          <p:cNvSpPr>
            <a:spLocks noChangeArrowheads="1"/>
          </p:cNvSpPr>
          <p:nvPr/>
        </p:nvSpPr>
        <p:spPr bwMode="auto">
          <a:xfrm>
            <a:off x="587375" y="1849531"/>
            <a:ext cx="10640770" cy="31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■掲載について</a:t>
            </a:r>
            <a:endParaRPr lang="en-US" altLang="ja-JP" sz="14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・掲載中断・再開の対応は出来かねます。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・本タブ以外で競合他社の記事や、ネガティブニュース（事件・事故・不祥事・不適切行為等）が掲載される可能性があります。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・本タブ以外の編成枠で弊社サービスの訴求は通常通り実施します。貴社の競合となるサービスの訴求内容が掲出される可能性があります。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・本タブは、きせかえ時やダークモード設定は非対応となりますが、ユーザの端末や設定したフォントの種類・サイズなどにより、表示が異なる場合があります。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・本タブは、アクセス数の増加などにより、タブ名など表示に不具合が起こる可能性があります。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・本タブは、すべてタブを除く他タブと同様にユーザー設定によるタブの位置の変更・削除が可能です。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・本タブは、編成内容によりタブの位置を変更する場合があります。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・本タブは、ニュースタブより左に期間限定タブが差し込まれる可能性があります。この場合は、位置変動の可能性があります。</a:t>
            </a:r>
            <a:br>
              <a:rPr lang="ja-JP" altLang="en-US" sz="1050" dirty="0">
                <a:solidFill>
                  <a:srgbClr val="0D0D0D"/>
                </a:solidFill>
                <a:latin typeface="LINE Seed JP" panose="020B0600070205080204" charset="-128"/>
                <a:ea typeface="LINE Seed JP" panose="020B0600070205080204" charset="-128"/>
              </a:rPr>
            </a:br>
            <a:r>
              <a:rPr lang="ja-JP" altLang="en-US" sz="1050" dirty="0">
                <a:solidFill>
                  <a:srgbClr val="0D0D0D"/>
                </a:solidFill>
                <a:latin typeface="LINE Seed JP" panose="020B0600070205080204" charset="-128"/>
                <a:ea typeface="LINE Seed JP" panose="020B0600070205080204" charset="-128"/>
              </a:rPr>
              <a:t>例）すべて│期間限定タブ│ニュースタブ│特設タブ│・・・ </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広告が掲載されるウェブサイトやアプリケーションの内容・構成は、予告なく変更になる場合や、災害時、通信障害時、他プロモーション時等、特別編成になる場合があります。また、それらに伴い広告掲載位置が変更になる場合があります。</a:t>
            </a:r>
          </a:p>
          <a:p>
            <a:pPr eaLnBrk="1" fontAlgn="auto" hangingPunct="1">
              <a:spcBef>
                <a:spcPct val="0"/>
              </a:spcBef>
              <a:spcAft>
                <a:spcPts val="0"/>
              </a:spcAft>
              <a:buFontTx/>
              <a:buNone/>
            </a:pP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■保証表示環境以外での表示について</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・表示保証環境以外での表示は広告が正しく表示されない場合があります。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・ブラウザーの各種設定、</a:t>
            </a:r>
            <a:r>
              <a:rPr lang="en-US" altLang="ja-JP" sz="1050" dirty="0">
                <a:solidFill>
                  <a:srgbClr val="0D0D0D"/>
                </a:solidFill>
                <a:latin typeface="LINE Seed JP" panose="020B0600070205080204" charset="-128"/>
                <a:ea typeface="LINE Seed JP" panose="020B0600070205080204" charset="-128"/>
              </a:rPr>
              <a:t>OS</a:t>
            </a:r>
            <a:r>
              <a:rPr lang="ja-JP" altLang="en-US" sz="1050" dirty="0">
                <a:solidFill>
                  <a:srgbClr val="0D0D0D"/>
                </a:solidFill>
                <a:latin typeface="LINE Seed JP" panose="020B0600070205080204" charset="-128"/>
                <a:ea typeface="LINE Seed JP" panose="020B0600070205080204" charset="-128"/>
              </a:rPr>
              <a:t>固有の仕様、ファイアウォール、セキュリティーソフト、プラグインソフト、ユーザーの端末使用状況や通信環境、その他設定によっては</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広告が配信できない、または正しく表示されない（表示までに時間がかかる）、 リンク先に遷移しないなどの可能性があります。</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例）</a:t>
            </a:r>
            <a:r>
              <a:rPr lang="en-US" altLang="ja-JP" sz="1050" dirty="0">
                <a:solidFill>
                  <a:srgbClr val="0D0D0D"/>
                </a:solidFill>
                <a:latin typeface="LINE Seed JP" panose="020B0600070205080204" charset="-128"/>
                <a:ea typeface="LINE Seed JP" panose="020B0600070205080204" charset="-128"/>
              </a:rPr>
              <a:t>PC</a:t>
            </a:r>
            <a:r>
              <a:rPr lang="ja-JP" altLang="en-US" sz="1050" dirty="0">
                <a:solidFill>
                  <a:srgbClr val="0D0D0D"/>
                </a:solidFill>
                <a:latin typeface="LINE Seed JP" panose="020B0600070205080204" charset="-128"/>
                <a:ea typeface="LINE Seed JP" panose="020B0600070205080204" charset="-128"/>
              </a:rPr>
              <a:t>でスマートフォン用のページを見た場合、スマートフォンで</a:t>
            </a:r>
            <a:r>
              <a:rPr lang="en-US" altLang="ja-JP" sz="1050" dirty="0">
                <a:solidFill>
                  <a:srgbClr val="0D0D0D"/>
                </a:solidFill>
                <a:latin typeface="LINE Seed JP" panose="020B0600070205080204" charset="-128"/>
                <a:ea typeface="LINE Seed JP" panose="020B0600070205080204" charset="-128"/>
              </a:rPr>
              <a:t>PC</a:t>
            </a:r>
            <a:r>
              <a:rPr lang="ja-JP" altLang="en-US" sz="1050" dirty="0">
                <a:solidFill>
                  <a:srgbClr val="0D0D0D"/>
                </a:solidFill>
                <a:latin typeface="LINE Seed JP" panose="020B0600070205080204" charset="-128"/>
                <a:ea typeface="LINE Seed JP" panose="020B0600070205080204" charset="-128"/>
              </a:rPr>
              <a:t>用ページを見た場合など</a:t>
            </a:r>
          </a:p>
        </p:txBody>
      </p:sp>
    </p:spTree>
    <p:extLst>
      <p:ext uri="{BB962C8B-B14F-4D97-AF65-F5344CB8AC3E}">
        <p14:creationId xmlns:p14="http://schemas.microsoft.com/office/powerpoint/2010/main" val="923809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5DF2CA1B-3453-877A-F36A-E0019A4B834D}"/>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3EECC0BC-6053-4228-B318-01532C388456}"/>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33" name="Google Shape;644;p79">
            <a:extLst>
              <a:ext uri="{FF2B5EF4-FFF2-40B4-BE49-F238E27FC236}">
                <a16:creationId xmlns:a16="http://schemas.microsoft.com/office/drawing/2014/main" id="{A67D1826-2E8A-A67E-C677-A1BA21B2E8AB}"/>
              </a:ext>
            </a:extLst>
          </p:cNvPr>
          <p:cNvSpPr txBox="1"/>
          <p:nvPr/>
        </p:nvSpPr>
        <p:spPr>
          <a:xfrm>
            <a:off x="1371705" y="1576384"/>
            <a:ext cx="1303489" cy="276959"/>
          </a:xfrm>
          <a:prstGeom prst="rect">
            <a:avLst/>
          </a:prstGeom>
          <a:noFill/>
          <a:ln>
            <a:noFill/>
          </a:ln>
        </p:spPr>
        <p:txBody>
          <a:bodyPr spcFirstLastPara="1" wrap="square" lIns="91425" tIns="45700" rIns="91425" bIns="45700" anchor="t" anchorCtr="0">
            <a:spAutoFit/>
          </a:bodyPr>
          <a:lstStyle/>
          <a:p>
            <a:pPr algn="ctr"/>
            <a:r>
              <a:rPr lang="en-US" altLang="ja-JP" sz="1200" dirty="0">
                <a:solidFill>
                  <a:schemeClr val="tx1"/>
                </a:solidFill>
                <a:latin typeface="LINE Seed JP" panose="020B0600070205080204" charset="-128"/>
                <a:ea typeface="LINE Seed JP" panose="020B0600070205080204" charset="-128"/>
                <a:cs typeface="Meiryo"/>
                <a:sym typeface="Meiryo"/>
              </a:rPr>
              <a:t>【</a:t>
            </a:r>
            <a:r>
              <a:rPr lang="ja-JP" altLang="en-US" sz="1200" dirty="0">
                <a:solidFill>
                  <a:schemeClr val="tx1"/>
                </a:solidFill>
                <a:latin typeface="LINE Seed JP" panose="020B0600070205080204" charset="-128"/>
                <a:ea typeface="LINE Seed JP" panose="020B0600070205080204" charset="-128"/>
                <a:cs typeface="Meiryo"/>
                <a:sym typeface="Meiryo"/>
              </a:rPr>
              <a:t>誘導枠</a:t>
            </a:r>
            <a:r>
              <a:rPr lang="en-US" altLang="ja-JP" sz="1200" dirty="0">
                <a:solidFill>
                  <a:schemeClr val="tx1"/>
                </a:solidFill>
                <a:latin typeface="LINE Seed JP" panose="020B0600070205080204" charset="-128"/>
                <a:ea typeface="LINE Seed JP" panose="020B0600070205080204" charset="-128"/>
                <a:cs typeface="Meiryo"/>
                <a:sym typeface="Meiryo"/>
              </a:rPr>
              <a:t>】</a:t>
            </a:r>
            <a:endParaRPr sz="800" dirty="0">
              <a:solidFill>
                <a:schemeClr val="tx1"/>
              </a:solidFill>
              <a:latin typeface="LINE Seed JP" panose="020B0600070205080204" charset="-128"/>
              <a:ea typeface="LINE Seed JP" panose="020B0600070205080204" charset="-128"/>
              <a:cs typeface="Meiryo"/>
              <a:sym typeface="Meiryo"/>
            </a:endParaRPr>
          </a:p>
        </p:txBody>
      </p:sp>
      <p:sp>
        <p:nvSpPr>
          <p:cNvPr id="280" name="Google Shape;280;p25">
            <a:extLst>
              <a:ext uri="{FF2B5EF4-FFF2-40B4-BE49-F238E27FC236}">
                <a16:creationId xmlns:a16="http://schemas.microsoft.com/office/drawing/2014/main" id="{58715C23-E323-687D-613F-268431502634}"/>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｜商品概要</a:t>
            </a:r>
            <a:r>
              <a:rPr lang="ja-JP" altLang="en-US" dirty="0">
                <a:solidFill>
                  <a:schemeClr val="tx1"/>
                </a:solidFill>
                <a:latin typeface="LINE Seed JP" panose="020B0600070205080204" charset="-128"/>
                <a:ea typeface="LINE Seed JP" panose="020B0600070205080204" charset="-128"/>
                <a:sym typeface="Meiryo"/>
              </a:rPr>
              <a:t>：</a:t>
            </a:r>
            <a:r>
              <a:rPr lang="en-US" altLang="ja-JP" dirty="0">
                <a:solidFill>
                  <a:schemeClr val="tx1"/>
                </a:solidFill>
                <a:latin typeface="LINE Seed JP" panose="020B0600070205080204" charset="-128"/>
                <a:ea typeface="LINE Seed JP" panose="020B0600070205080204" charset="-128"/>
                <a:sym typeface="Meiryo"/>
              </a:rPr>
              <a:t>Yahoo!</a:t>
            </a:r>
            <a:r>
              <a:rPr lang="ja-JP" altLang="en-US" dirty="0">
                <a:solidFill>
                  <a:schemeClr val="tx1"/>
                </a:solidFill>
                <a:latin typeface="LINE Seed JP" panose="020B0600070205080204" charset="-128"/>
                <a:ea typeface="LINE Seed JP" panose="020B0600070205080204" charset="-128"/>
                <a:sym typeface="Meiryo"/>
              </a:rPr>
              <a:t>ニュースの編集担当が企画・制作し、防災特集のコンテンツ体裁で掲載します</a:t>
            </a:r>
            <a:r>
              <a:rPr lang="ja-JP" altLang="en-US" sz="1050" dirty="0">
                <a:solidFill>
                  <a:schemeClr val="tx1"/>
                </a:solidFill>
                <a:latin typeface="LINE Seed JP" panose="020B0600070205080204" charset="-128"/>
                <a:ea typeface="LINE Seed JP" panose="020B0600070205080204" charset="-128"/>
                <a:sym typeface="Meiryo"/>
              </a:rPr>
              <a:t>（提供クレジット付記）</a:t>
            </a:r>
          </a:p>
        </p:txBody>
      </p:sp>
      <p:sp>
        <p:nvSpPr>
          <p:cNvPr id="285" name="Google Shape;644;p79">
            <a:extLst>
              <a:ext uri="{FF2B5EF4-FFF2-40B4-BE49-F238E27FC236}">
                <a16:creationId xmlns:a16="http://schemas.microsoft.com/office/drawing/2014/main" id="{B2661A5B-3C9D-FBC6-1F3D-11EC72E57550}"/>
              </a:ext>
            </a:extLst>
          </p:cNvPr>
          <p:cNvSpPr txBox="1"/>
          <p:nvPr/>
        </p:nvSpPr>
        <p:spPr>
          <a:xfrm>
            <a:off x="1373371" y="4062286"/>
            <a:ext cx="1303489" cy="276959"/>
          </a:xfrm>
          <a:prstGeom prst="rect">
            <a:avLst/>
          </a:prstGeom>
          <a:noFill/>
          <a:ln>
            <a:noFill/>
          </a:ln>
        </p:spPr>
        <p:txBody>
          <a:bodyPr spcFirstLastPara="1" wrap="square" lIns="91425" tIns="45700" rIns="91425" bIns="45700" anchor="t" anchorCtr="0">
            <a:spAutoFit/>
          </a:bodyPr>
          <a:lstStyle/>
          <a:p>
            <a:pPr algn="ctr"/>
            <a:r>
              <a:rPr lang="en-US" altLang="ja-JP" sz="1200" dirty="0">
                <a:solidFill>
                  <a:schemeClr val="tx1"/>
                </a:solidFill>
                <a:latin typeface="LINE Seed JP" panose="020B0600070205080204" charset="-128"/>
                <a:ea typeface="LINE Seed JP" panose="020B0600070205080204" charset="-128"/>
                <a:cs typeface="Meiryo"/>
                <a:sym typeface="Meiryo"/>
              </a:rPr>
              <a:t>【</a:t>
            </a:r>
            <a:r>
              <a:rPr lang="ja-JP" altLang="en-US" sz="1200" dirty="0">
                <a:solidFill>
                  <a:schemeClr val="tx1"/>
                </a:solidFill>
                <a:latin typeface="LINE Seed JP" panose="020B0600070205080204" charset="-128"/>
                <a:ea typeface="LINE Seed JP" panose="020B0600070205080204" charset="-128"/>
                <a:cs typeface="Meiryo"/>
                <a:sym typeface="Meiryo"/>
              </a:rPr>
              <a:t>掲載面</a:t>
            </a:r>
            <a:r>
              <a:rPr lang="en-US" altLang="ja-JP" sz="1200" dirty="0">
                <a:solidFill>
                  <a:schemeClr val="tx1"/>
                </a:solidFill>
                <a:latin typeface="LINE Seed JP" panose="020B0600070205080204" charset="-128"/>
                <a:ea typeface="LINE Seed JP" panose="020B0600070205080204" charset="-128"/>
                <a:cs typeface="Meiryo"/>
                <a:sym typeface="Meiryo"/>
              </a:rPr>
              <a:t>】</a:t>
            </a:r>
            <a:endParaRPr sz="1200" dirty="0">
              <a:solidFill>
                <a:schemeClr val="tx1"/>
              </a:solidFill>
              <a:latin typeface="LINE Seed JP" panose="020B0600070205080204" charset="-128"/>
              <a:ea typeface="LINE Seed JP" panose="020B0600070205080204" charset="-128"/>
              <a:cs typeface="Meiryo"/>
              <a:sym typeface="Meiryo"/>
            </a:endParaRPr>
          </a:p>
        </p:txBody>
      </p:sp>
      <p:sp>
        <p:nvSpPr>
          <p:cNvPr id="300" name="object 5">
            <a:extLst>
              <a:ext uri="{FF2B5EF4-FFF2-40B4-BE49-F238E27FC236}">
                <a16:creationId xmlns:a16="http://schemas.microsoft.com/office/drawing/2014/main" id="{1DD7EBC2-4084-F205-2A16-CBE7B156994D}"/>
              </a:ext>
            </a:extLst>
          </p:cNvPr>
          <p:cNvSpPr/>
          <p:nvPr/>
        </p:nvSpPr>
        <p:spPr>
          <a:xfrm rot="5400000">
            <a:off x="1913052" y="5943616"/>
            <a:ext cx="163830" cy="254000"/>
          </a:xfrm>
          <a:custGeom>
            <a:avLst/>
            <a:gdLst/>
            <a:ahLst/>
            <a:cxnLst/>
            <a:rect l="l" t="t" r="r" b="b"/>
            <a:pathLst>
              <a:path w="163829" h="254000">
                <a:moveTo>
                  <a:pt x="0" y="0"/>
                </a:moveTo>
                <a:lnTo>
                  <a:pt x="0" y="253619"/>
                </a:lnTo>
                <a:lnTo>
                  <a:pt x="163614" y="126809"/>
                </a:lnTo>
                <a:lnTo>
                  <a:pt x="0" y="0"/>
                </a:lnTo>
                <a:close/>
              </a:path>
            </a:pathLst>
          </a:custGeom>
          <a:solidFill>
            <a:srgbClr val="002060"/>
          </a:solidFill>
          <a:ln>
            <a:solidFill>
              <a:srgbClr val="002060"/>
            </a:solidFill>
          </a:ln>
        </p:spPr>
        <p:txBody>
          <a:bodyPr wrap="square" lIns="0" tIns="0" rIns="0" bIns="0" rtlCol="0"/>
          <a:lstStyle/>
          <a:p>
            <a:endParaRPr sz="1600" dirty="0">
              <a:solidFill>
                <a:schemeClr val="bg1"/>
              </a:solidFill>
              <a:latin typeface="LINE Seed JP" panose="020B0600070205080204" charset="-128"/>
              <a:ea typeface="LINE Seed JP" panose="020B0600070205080204" charset="-128"/>
            </a:endParaRPr>
          </a:p>
        </p:txBody>
      </p:sp>
      <p:cxnSp>
        <p:nvCxnSpPr>
          <p:cNvPr id="302" name="直線コネクタ 301">
            <a:extLst>
              <a:ext uri="{FF2B5EF4-FFF2-40B4-BE49-F238E27FC236}">
                <a16:creationId xmlns:a16="http://schemas.microsoft.com/office/drawing/2014/main" id="{17FC014F-CD20-CD75-907E-7EBD71CFCC15}"/>
              </a:ext>
            </a:extLst>
          </p:cNvPr>
          <p:cNvCxnSpPr/>
          <p:nvPr/>
        </p:nvCxnSpPr>
        <p:spPr>
          <a:xfrm>
            <a:off x="2007190" y="5949756"/>
            <a:ext cx="0" cy="157162"/>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305" name="正方形/長方形 304">
            <a:extLst>
              <a:ext uri="{FF2B5EF4-FFF2-40B4-BE49-F238E27FC236}">
                <a16:creationId xmlns:a16="http://schemas.microsoft.com/office/drawing/2014/main" id="{2F7725D2-49BE-D50A-0E6B-84338CACA4EB}"/>
              </a:ext>
            </a:extLst>
          </p:cNvPr>
          <p:cNvSpPr/>
          <p:nvPr/>
        </p:nvSpPr>
        <p:spPr>
          <a:xfrm>
            <a:off x="1176943" y="6099624"/>
            <a:ext cx="1621633" cy="32111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200" b="1" dirty="0">
                <a:solidFill>
                  <a:schemeClr val="bg1"/>
                </a:solidFill>
                <a:latin typeface="LINE Seed JP" panose="020B0600070205080204" charset="-128"/>
                <a:ea typeface="LINE Seed JP" panose="020B0600070205080204" charset="-128"/>
              </a:rPr>
              <a:t>ご指定サイトへ遷移</a:t>
            </a:r>
            <a:endParaRPr lang="en" altLang="ja-JP" sz="1200" b="1" dirty="0">
              <a:solidFill>
                <a:schemeClr val="bg1"/>
              </a:solidFill>
              <a:latin typeface="LINE Seed JP" panose="020B0600070205080204" charset="-128"/>
              <a:ea typeface="LINE Seed JP" panose="020B0600070205080204" charset="-128"/>
            </a:endParaRPr>
          </a:p>
        </p:txBody>
      </p:sp>
      <p:graphicFrame>
        <p:nvGraphicFramePr>
          <p:cNvPr id="19" name="Google Shape;446;p72">
            <a:extLst>
              <a:ext uri="{FF2B5EF4-FFF2-40B4-BE49-F238E27FC236}">
                <a16:creationId xmlns:a16="http://schemas.microsoft.com/office/drawing/2014/main" id="{10AFF485-4948-8638-246C-F3607E9499D1}"/>
              </a:ext>
            </a:extLst>
          </p:cNvPr>
          <p:cNvGraphicFramePr/>
          <p:nvPr>
            <p:extLst>
              <p:ext uri="{D42A27DB-BD31-4B8C-83A1-F6EECF244321}">
                <p14:modId xmlns:p14="http://schemas.microsoft.com/office/powerpoint/2010/main" val="2441862603"/>
              </p:ext>
            </p:extLst>
          </p:nvPr>
        </p:nvGraphicFramePr>
        <p:xfrm>
          <a:off x="3574963" y="1585061"/>
          <a:ext cx="7946478" cy="4962201"/>
        </p:xfrm>
        <a:graphic>
          <a:graphicData uri="http://schemas.openxmlformats.org/drawingml/2006/table">
            <a:tbl>
              <a:tblPr firstRow="1" bandRow="1">
                <a:noFill/>
              </a:tblPr>
              <a:tblGrid>
                <a:gridCol w="1156839">
                  <a:extLst>
                    <a:ext uri="{9D8B030D-6E8A-4147-A177-3AD203B41FA5}">
                      <a16:colId xmlns:a16="http://schemas.microsoft.com/office/drawing/2014/main" val="20000"/>
                    </a:ext>
                  </a:extLst>
                </a:gridCol>
                <a:gridCol w="6789639">
                  <a:extLst>
                    <a:ext uri="{9D8B030D-6E8A-4147-A177-3AD203B41FA5}">
                      <a16:colId xmlns:a16="http://schemas.microsoft.com/office/drawing/2014/main" val="20001"/>
                    </a:ext>
                  </a:extLst>
                </a:gridCol>
              </a:tblGrid>
              <a:tr h="1003760">
                <a:tc>
                  <a:txBody>
                    <a:bodyPr/>
                    <a:lstStyle/>
                    <a:p>
                      <a:pPr algn="ctr">
                        <a:buSzPts val="1800"/>
                      </a:pPr>
                      <a:r>
                        <a:rPr lang="ja-JP" altLang="en-US" sz="1400" b="1" dirty="0">
                          <a:solidFill>
                            <a:schemeClr val="bg1"/>
                          </a:solidFill>
                          <a:latin typeface="LINE Seed JP" panose="020B0600070205080204" charset="-128"/>
                          <a:ea typeface="LINE Seed JP" panose="020B0600070205080204" charset="-128"/>
                          <a:cs typeface="Meiryo"/>
                          <a:sym typeface="Meiryo"/>
                        </a:rPr>
                        <a:t>記事への</a:t>
                      </a:r>
                      <a:endParaRPr lang="en-US" altLang="ja-JP" sz="1400" b="1" dirty="0">
                        <a:solidFill>
                          <a:schemeClr val="bg1"/>
                        </a:solidFill>
                        <a:latin typeface="LINE Seed JP" panose="020B0600070205080204" charset="-128"/>
                        <a:ea typeface="LINE Seed JP" panose="020B0600070205080204" charset="-128"/>
                        <a:cs typeface="Meiryo"/>
                        <a:sym typeface="Meiryo"/>
                      </a:endParaRPr>
                    </a:p>
                    <a:p>
                      <a:pPr algn="ctr">
                        <a:buSzPts val="1800"/>
                      </a:pPr>
                      <a:r>
                        <a:rPr lang="ja-JP" altLang="en-US" sz="1400" b="1" dirty="0">
                          <a:solidFill>
                            <a:schemeClr val="bg1"/>
                          </a:solidFill>
                          <a:latin typeface="LINE Seed JP" panose="020B0600070205080204" charset="-128"/>
                          <a:ea typeface="LINE Seed JP" panose="020B0600070205080204" charset="-128"/>
                          <a:cs typeface="Meiryo"/>
                          <a:sym typeface="Meiryo"/>
                        </a:rPr>
                        <a:t>誘導枠</a:t>
                      </a: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a:buClr>
                          <a:srgbClr val="545454"/>
                        </a:buClr>
                        <a:buSzPts val="1400"/>
                        <a:buFont typeface="Meiryo"/>
                        <a:buNone/>
                      </a:pPr>
                      <a:r>
                        <a:rPr lang="ja-JP" altLang="en-US" sz="1200" dirty="0">
                          <a:solidFill>
                            <a:schemeClr val="tx1"/>
                          </a:solidFill>
                          <a:latin typeface="LINE Seed JP" panose="020B0600070205080204" charset="-128"/>
                          <a:ea typeface="LINE Seed JP" panose="020B0600070205080204" charset="-128"/>
                          <a:cs typeface="Meiryo"/>
                          <a:sym typeface="Meiryo"/>
                        </a:rPr>
                        <a:t>防災特集</a:t>
                      </a:r>
                      <a:r>
                        <a:rPr lang="en-US" altLang="ja-JP" sz="1200" dirty="0">
                          <a:solidFill>
                            <a:schemeClr val="tx1"/>
                          </a:solidFill>
                          <a:latin typeface="LINE Seed JP" panose="020B0600070205080204" charset="-128"/>
                          <a:ea typeface="LINE Seed JP" panose="020B0600070205080204" charset="-128"/>
                          <a:cs typeface="Meiryo"/>
                          <a:sym typeface="Meiryo"/>
                        </a:rPr>
                        <a:t>2026</a:t>
                      </a:r>
                      <a:r>
                        <a:rPr lang="ja-JP" altLang="en-US" sz="1200" dirty="0">
                          <a:solidFill>
                            <a:schemeClr val="tx1"/>
                          </a:solidFill>
                          <a:latin typeface="LINE Seed JP" panose="020B0600070205080204" charset="-128"/>
                          <a:ea typeface="LINE Seed JP" panose="020B0600070205080204" charset="-128"/>
                          <a:cs typeface="Meiryo"/>
                          <a:sym typeface="Meiryo"/>
                        </a:rPr>
                        <a:t>のトップおよびオリジナルコンテンツページの誘導枠</a:t>
                      </a:r>
                      <a:endParaRPr lang="en-US" altLang="ja-JP" sz="1200" dirty="0">
                        <a:solidFill>
                          <a:schemeClr val="tx1"/>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LINE Seed JP" panose="020B0600070205080204" charset="-128"/>
                          <a:ea typeface="LINE Seed JP" panose="020B0600070205080204" charset="-128"/>
                          <a:cs typeface="Meiryo"/>
                          <a:sym typeface="Meiryo"/>
                        </a:rPr>
                        <a:t>・一部のページにおいて非掲載となる場合があります</a:t>
                      </a:r>
                      <a:endParaRPr lang="en-US" altLang="ja-JP" sz="1200" dirty="0">
                        <a:solidFill>
                          <a:schemeClr val="tx1"/>
                        </a:solidFill>
                        <a:latin typeface="LINE Seed JP" panose="020B0600070205080204" charset="-128"/>
                        <a:ea typeface="LINE Seed JP" panose="020B0600070205080204" charset="-128"/>
                        <a:cs typeface="Meiryo"/>
                        <a:sym typeface="Meiryo"/>
                      </a:endParaRPr>
                    </a:p>
                    <a:p>
                      <a:pPr>
                        <a:buClr>
                          <a:srgbClr val="545454"/>
                        </a:buClr>
                        <a:buSzPts val="1400"/>
                        <a:buFont typeface="Meiryo"/>
                        <a:buNone/>
                      </a:pPr>
                      <a:r>
                        <a:rPr lang="en-US" altLang="ja-JP" sz="1200" dirty="0">
                          <a:solidFill>
                            <a:schemeClr val="tx1"/>
                          </a:solidFill>
                          <a:latin typeface="LINE Seed JP" panose="020B0600070205080204" charset="-128"/>
                          <a:ea typeface="LINE Seed JP" panose="020B0600070205080204" charset="-128"/>
                          <a:cs typeface="Meiryo"/>
                          <a:sym typeface="Meiryo"/>
                        </a:rPr>
                        <a:t>Yahoo!</a:t>
                      </a:r>
                      <a:r>
                        <a:rPr lang="ja-JP" altLang="en-US" sz="1200" dirty="0">
                          <a:solidFill>
                            <a:schemeClr val="tx1"/>
                          </a:solidFill>
                          <a:latin typeface="LINE Seed JP" panose="020B0600070205080204" charset="-128"/>
                          <a:ea typeface="LINE Seed JP" panose="020B0600070205080204" charset="-128"/>
                          <a:cs typeface="Meiryo"/>
                          <a:sym typeface="Meiryo"/>
                        </a:rPr>
                        <a:t>ニュース記事詳細ページの編集誘導枠</a:t>
                      </a:r>
                      <a:endParaRPr lang="en-US" altLang="ja-JP" sz="1200" dirty="0">
                        <a:solidFill>
                          <a:schemeClr val="tx1"/>
                        </a:solidFill>
                        <a:latin typeface="LINE Seed JP" panose="020B0600070205080204" charset="-128"/>
                        <a:ea typeface="LINE Seed JP" panose="020B0600070205080204" charset="-128"/>
                        <a:cs typeface="Meiryo"/>
                        <a:sym typeface="Meiryo"/>
                      </a:endParaRPr>
                    </a:p>
                    <a:p>
                      <a:pPr>
                        <a:buClr>
                          <a:srgbClr val="545454"/>
                        </a:buClr>
                        <a:buSzPts val="1400"/>
                        <a:buFont typeface="Meiryo"/>
                        <a:buNone/>
                      </a:pPr>
                      <a:r>
                        <a:rPr lang="en-US" altLang="ja-JP" sz="1200" dirty="0">
                          <a:solidFill>
                            <a:schemeClr val="tx1"/>
                          </a:solidFill>
                          <a:latin typeface="LINE Seed JP" panose="020B0600070205080204" charset="-128"/>
                          <a:ea typeface="LINE Seed JP" panose="020B0600070205080204" charset="-128"/>
                          <a:cs typeface="Meiryo"/>
                          <a:sym typeface="Meiryo"/>
                        </a:rPr>
                        <a:t>Yahoo!</a:t>
                      </a:r>
                      <a:r>
                        <a:rPr lang="ja-JP" altLang="en-US" sz="1200" dirty="0">
                          <a:solidFill>
                            <a:schemeClr val="tx1"/>
                          </a:solidFill>
                          <a:latin typeface="LINE Seed JP" panose="020B0600070205080204" charset="-128"/>
                          <a:ea typeface="LINE Seed JP" panose="020B0600070205080204" charset="-128"/>
                          <a:cs typeface="Meiryo"/>
                          <a:sym typeface="Meiryo"/>
                        </a:rPr>
                        <a:t>ニュース 公式</a:t>
                      </a:r>
                      <a:r>
                        <a:rPr lang="en-US" altLang="ja-JP" sz="1200" dirty="0">
                          <a:solidFill>
                            <a:schemeClr val="tx1"/>
                          </a:solidFill>
                          <a:latin typeface="LINE Seed JP" panose="020B0600070205080204" charset="-128"/>
                          <a:ea typeface="LINE Seed JP" panose="020B0600070205080204" charset="-128"/>
                          <a:cs typeface="Meiryo"/>
                          <a:sym typeface="Meiryo"/>
                        </a:rPr>
                        <a:t>X</a:t>
                      </a:r>
                      <a:r>
                        <a:rPr lang="ja-JP" altLang="en-US" sz="1200" dirty="0">
                          <a:solidFill>
                            <a:schemeClr val="tx1"/>
                          </a:solidFill>
                          <a:latin typeface="LINE Seed JP" panose="020B0600070205080204" charset="-128"/>
                          <a:ea typeface="LINE Seed JP" panose="020B0600070205080204" charset="-128"/>
                          <a:cs typeface="Meiryo"/>
                          <a:sym typeface="Meiryo"/>
                        </a:rPr>
                        <a:t>において、掲載期間中に</a:t>
                      </a:r>
                      <a:r>
                        <a:rPr lang="en-US" altLang="ja-JP" sz="1200" dirty="0">
                          <a:solidFill>
                            <a:schemeClr val="tx1"/>
                          </a:solidFill>
                          <a:latin typeface="LINE Seed JP" panose="020B0600070205080204" charset="-128"/>
                          <a:ea typeface="LINE Seed JP" panose="020B0600070205080204" charset="-128"/>
                          <a:cs typeface="Meiryo"/>
                          <a:sym typeface="Meiryo"/>
                        </a:rPr>
                        <a:t>1</a:t>
                      </a:r>
                      <a:r>
                        <a:rPr lang="ja-JP" altLang="en-US" sz="1200" dirty="0">
                          <a:solidFill>
                            <a:schemeClr val="tx1"/>
                          </a:solidFill>
                          <a:latin typeface="LINE Seed JP" panose="020B0600070205080204" charset="-128"/>
                          <a:ea typeface="LINE Seed JP" panose="020B0600070205080204" charset="-128"/>
                          <a:cs typeface="Meiryo"/>
                          <a:sym typeface="Meiryo"/>
                        </a:rPr>
                        <a:t>回ポスト</a:t>
                      </a:r>
                    </a:p>
                    <a:p>
                      <a:r>
                        <a:rPr lang="ja-JP" altLang="en-US" sz="900" dirty="0">
                          <a:solidFill>
                            <a:schemeClr val="tx1"/>
                          </a:solidFill>
                          <a:latin typeface="LINE Seed JP" panose="020B0600070205080204" charset="-128"/>
                          <a:ea typeface="LINE Seed JP" panose="020B0600070205080204" charset="-128"/>
                          <a:cs typeface="Meiryo"/>
                          <a:sym typeface="Meiryo"/>
                        </a:rPr>
                        <a:t>・掲載場所、量は弊社にご一任いただき、保証はいたしません</a:t>
                      </a:r>
                      <a:endParaRPr lang="ja-JP" altLang="en-US" sz="900" dirty="0">
                        <a:latin typeface="LINE Seed JP" panose="020B0600070205080204" charset="-128"/>
                        <a:ea typeface="LINE Seed JP" panose="020B0600070205080204" charset="-128"/>
                        <a:cs typeface="+mn-lt"/>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2030681">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lang="ja-JP" altLang="en-US" sz="1400" b="1" dirty="0">
                          <a:solidFill>
                            <a:schemeClr val="bg1"/>
                          </a:solidFill>
                          <a:latin typeface="LINE Seed JP" panose="020B0600070205080204" charset="-128"/>
                          <a:ea typeface="LINE Seed JP" panose="020B0600070205080204" charset="-128"/>
                          <a:cs typeface="Meiryo"/>
                          <a:sym typeface="Meiryo"/>
                        </a:rPr>
                        <a:t>記事ページ</a:t>
                      </a:r>
                      <a:endParaRPr lang="en-US" altLang="ja-JP" sz="1400" b="1" dirty="0">
                        <a:solidFill>
                          <a:schemeClr val="bg1"/>
                        </a:solidFill>
                        <a:latin typeface="LINE Seed JP" panose="020B0600070205080204" charset="-128"/>
                        <a:ea typeface="LINE Seed JP" panose="020B0600070205080204" charset="-128"/>
                        <a:cs typeface="Meiryo"/>
                        <a:sym typeface="Meiryo"/>
                      </a:endParaRP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lang="ja-JP" altLang="en-US" sz="1400" b="1" dirty="0">
                          <a:solidFill>
                            <a:schemeClr val="bg1"/>
                          </a:solidFill>
                          <a:latin typeface="LINE Seed JP" panose="020B0600070205080204" charset="-128"/>
                          <a:ea typeface="LINE Seed JP" panose="020B0600070205080204" charset="-128"/>
                          <a:cs typeface="Meiryo"/>
                          <a:sym typeface="Meiryo"/>
                        </a:rPr>
                        <a:t>の内容</a:t>
                      </a: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a:buClr>
                          <a:srgbClr val="545454"/>
                        </a:buClr>
                        <a:buSzPts val="1400"/>
                        <a:buFont typeface="Meiryo"/>
                        <a:buNone/>
                      </a:pPr>
                      <a:r>
                        <a:rPr lang="en-US" altLang="ja-JP" sz="1200" b="0" dirty="0">
                          <a:solidFill>
                            <a:schemeClr val="tx1"/>
                          </a:solidFill>
                          <a:latin typeface="LINE Seed JP" panose="020B0600070205080204" charset="-128"/>
                          <a:ea typeface="LINE Seed JP" panose="020B0600070205080204" charset="-128"/>
                          <a:cs typeface="Meiryo"/>
                          <a:sym typeface="Meiryo"/>
                        </a:rPr>
                        <a:t>- </a:t>
                      </a:r>
                      <a:r>
                        <a:rPr lang="ja-JP" altLang="en-US" sz="1200" b="0" dirty="0">
                          <a:solidFill>
                            <a:schemeClr val="tx1"/>
                          </a:solidFill>
                          <a:latin typeface="LINE Seed JP" panose="020B0600070205080204" charset="-128"/>
                          <a:ea typeface="LINE Seed JP" panose="020B0600070205080204" charset="-128"/>
                          <a:cs typeface="Meiryo"/>
                          <a:sym typeface="Meiryo"/>
                        </a:rPr>
                        <a:t>掲載場所：防災特集</a:t>
                      </a:r>
                      <a:r>
                        <a:rPr lang="en-US" altLang="ja-JP" sz="1200" b="0" dirty="0">
                          <a:solidFill>
                            <a:schemeClr val="tx1"/>
                          </a:solidFill>
                          <a:latin typeface="LINE Seed JP" panose="020B0600070205080204" charset="-128"/>
                          <a:ea typeface="LINE Seed JP" panose="020B0600070205080204" charset="-128"/>
                          <a:cs typeface="Meiryo"/>
                          <a:sym typeface="Meiryo"/>
                        </a:rPr>
                        <a:t>2026  </a:t>
                      </a:r>
                      <a:r>
                        <a:rPr lang="ja-JP" altLang="en-US" sz="1200" b="0" dirty="0">
                          <a:solidFill>
                            <a:schemeClr val="tx1"/>
                          </a:solidFill>
                          <a:latin typeface="LINE Seed JP" panose="020B0600070205080204" charset="-128"/>
                          <a:ea typeface="LINE Seed JP" panose="020B0600070205080204" charset="-128"/>
                          <a:cs typeface="Meiryo"/>
                          <a:sym typeface="Meiryo"/>
                        </a:rPr>
                        <a:t>　</a:t>
                      </a:r>
                      <a:r>
                        <a:rPr lang="en-US" altLang="ja-JP" sz="1200" b="0" dirty="0">
                          <a:solidFill>
                            <a:schemeClr val="tx1"/>
                          </a:solidFill>
                          <a:latin typeface="LINE Seed JP" panose="020B0600070205080204" charset="-128"/>
                          <a:ea typeface="LINE Seed JP" panose="020B0600070205080204" charset="-128"/>
                          <a:cs typeface="Meiryo"/>
                          <a:sym typeface="Meiryo"/>
                        </a:rPr>
                        <a:t>-</a:t>
                      </a:r>
                      <a:r>
                        <a:rPr lang="ja-JP" altLang="en-US" sz="1200" b="0" dirty="0">
                          <a:solidFill>
                            <a:schemeClr val="tx1"/>
                          </a:solidFill>
                          <a:latin typeface="LINE Seed JP" panose="020B0600070205080204" charset="-128"/>
                          <a:ea typeface="LINE Seed JP" panose="020B0600070205080204" charset="-128"/>
                          <a:cs typeface="Meiryo"/>
                          <a:sym typeface="Meiryo"/>
                        </a:rPr>
                        <a:t> デバイス：スマートフォン</a:t>
                      </a:r>
                    </a:p>
                    <a:p>
                      <a:pPr>
                        <a:buClr>
                          <a:srgbClr val="545454"/>
                        </a:buClr>
                        <a:buSzPts val="1400"/>
                        <a:buFont typeface="Meiryo"/>
                        <a:buNone/>
                      </a:pPr>
                      <a:r>
                        <a:rPr lang="en-US" altLang="ja-JP" sz="1200" b="0" dirty="0">
                          <a:solidFill>
                            <a:schemeClr val="tx1"/>
                          </a:solidFill>
                          <a:latin typeface="LINE Seed JP" panose="020B0600070205080204" charset="-128"/>
                          <a:ea typeface="LINE Seed JP" panose="020B0600070205080204" charset="-128"/>
                          <a:cs typeface="Meiryo"/>
                          <a:sym typeface="Meiryo"/>
                        </a:rPr>
                        <a:t>- </a:t>
                      </a:r>
                      <a:r>
                        <a:rPr lang="ja-JP" altLang="en-US" sz="1200" b="0" dirty="0">
                          <a:solidFill>
                            <a:schemeClr val="tx1"/>
                          </a:solidFill>
                          <a:latin typeface="LINE Seed JP" panose="020B0600070205080204" charset="-128"/>
                          <a:ea typeface="LINE Seed JP" panose="020B0600070205080204" charset="-128"/>
                          <a:cs typeface="Meiryo"/>
                          <a:sym typeface="Meiryo"/>
                        </a:rPr>
                        <a:t>ページ数：</a:t>
                      </a:r>
                      <a:r>
                        <a:rPr lang="en-US" altLang="ja-JP" sz="1200" b="0" dirty="0">
                          <a:solidFill>
                            <a:schemeClr val="tx1"/>
                          </a:solidFill>
                          <a:latin typeface="LINE Seed JP" panose="020B0600070205080204" charset="-128"/>
                          <a:ea typeface="LINE Seed JP" panose="020B0600070205080204" charset="-128"/>
                          <a:cs typeface="Meiryo"/>
                          <a:sym typeface="Meiryo"/>
                        </a:rPr>
                        <a:t>1</a:t>
                      </a:r>
                      <a:r>
                        <a:rPr lang="ja-JP" altLang="en-US" sz="1200" b="0" dirty="0">
                          <a:solidFill>
                            <a:schemeClr val="tx1"/>
                          </a:solidFill>
                          <a:latin typeface="LINE Seed JP" panose="020B0600070205080204" charset="-128"/>
                          <a:ea typeface="LINE Seed JP" panose="020B0600070205080204" charset="-128"/>
                          <a:cs typeface="Meiryo"/>
                          <a:sym typeface="Meiryo"/>
                        </a:rPr>
                        <a:t>ページ　　　　　</a:t>
                      </a:r>
                      <a:r>
                        <a:rPr lang="en-US" altLang="ja-JP" sz="1200" b="0" dirty="0">
                          <a:solidFill>
                            <a:schemeClr val="tx1"/>
                          </a:solidFill>
                          <a:latin typeface="LINE Seed JP" panose="020B0600070205080204" charset="-128"/>
                          <a:ea typeface="LINE Seed JP" panose="020B0600070205080204" charset="-128"/>
                          <a:cs typeface="Meiryo"/>
                          <a:sym typeface="Meiryo"/>
                        </a:rPr>
                        <a:t>-</a:t>
                      </a:r>
                      <a:r>
                        <a:rPr lang="ja-JP" altLang="en-US" sz="1200" b="0" dirty="0">
                          <a:solidFill>
                            <a:schemeClr val="tx1"/>
                          </a:solidFill>
                          <a:latin typeface="LINE Seed JP" panose="020B0600070205080204" charset="-128"/>
                          <a:ea typeface="LINE Seed JP" panose="020B0600070205080204" charset="-128"/>
                          <a:cs typeface="Meiryo"/>
                          <a:sym typeface="Meiryo"/>
                        </a:rPr>
                        <a:t> 想定</a:t>
                      </a:r>
                      <a:r>
                        <a:rPr lang="en-US" altLang="ja-JP" sz="1200" b="0" dirty="0">
                          <a:solidFill>
                            <a:schemeClr val="tx1"/>
                          </a:solidFill>
                          <a:latin typeface="LINE Seed JP" panose="020B0600070205080204" charset="-128"/>
                          <a:ea typeface="LINE Seed JP" panose="020B0600070205080204" charset="-128"/>
                          <a:cs typeface="Meiryo"/>
                          <a:sym typeface="Meiryo"/>
                        </a:rPr>
                        <a:t>PV</a:t>
                      </a:r>
                      <a:r>
                        <a:rPr lang="ja-JP" altLang="en-US" sz="1200" b="0" dirty="0">
                          <a:solidFill>
                            <a:schemeClr val="tx1"/>
                          </a:solidFill>
                          <a:latin typeface="LINE Seed JP" panose="020B0600070205080204" charset="-128"/>
                          <a:ea typeface="LINE Seed JP" panose="020B0600070205080204" charset="-128"/>
                          <a:cs typeface="Meiryo"/>
                          <a:sym typeface="Meiryo"/>
                        </a:rPr>
                        <a:t>：</a:t>
                      </a:r>
                      <a:r>
                        <a:rPr lang="en-US" altLang="ja-JP" sz="1200" b="0" dirty="0">
                          <a:solidFill>
                            <a:schemeClr val="tx1"/>
                          </a:solidFill>
                          <a:latin typeface="LINE Seed JP" panose="020B0600070205080204" charset="-128"/>
                          <a:ea typeface="LINE Seed JP" panose="020B0600070205080204" charset="-128"/>
                          <a:cs typeface="Meiryo"/>
                          <a:sym typeface="Meiryo"/>
                        </a:rPr>
                        <a:t>5</a:t>
                      </a:r>
                      <a:r>
                        <a:rPr lang="ja-JP" altLang="en-US" sz="1200" b="0" dirty="0">
                          <a:solidFill>
                            <a:schemeClr val="tx1"/>
                          </a:solidFill>
                          <a:latin typeface="LINE Seed JP" panose="020B0600070205080204" charset="-128"/>
                          <a:ea typeface="LINE Seed JP" panose="020B0600070205080204" charset="-128"/>
                          <a:cs typeface="Meiryo"/>
                          <a:sym typeface="Meiryo"/>
                        </a:rPr>
                        <a:t>万～</a:t>
                      </a:r>
                      <a:r>
                        <a:rPr lang="en-US" altLang="ja-JP" sz="1200" b="0" dirty="0">
                          <a:solidFill>
                            <a:schemeClr val="tx1"/>
                          </a:solidFill>
                          <a:latin typeface="LINE Seed JP" panose="020B0600070205080204" charset="-128"/>
                          <a:ea typeface="LINE Seed JP" panose="020B0600070205080204" charset="-128"/>
                          <a:cs typeface="Meiryo"/>
                          <a:sym typeface="Meiryo"/>
                        </a:rPr>
                        <a:t>7</a:t>
                      </a:r>
                      <a:r>
                        <a:rPr lang="ja-JP" altLang="en-US" sz="1200" b="0" dirty="0">
                          <a:solidFill>
                            <a:schemeClr val="tx1"/>
                          </a:solidFill>
                          <a:latin typeface="LINE Seed JP" panose="020B0600070205080204" charset="-128"/>
                          <a:ea typeface="LINE Seed JP" panose="020B0600070205080204" charset="-128"/>
                          <a:cs typeface="Meiryo"/>
                          <a:sym typeface="Meiryo"/>
                        </a:rPr>
                        <a:t>万</a:t>
                      </a:r>
                      <a:r>
                        <a:rPr lang="en-US" altLang="ja-JP" sz="1200" b="0" dirty="0">
                          <a:solidFill>
                            <a:schemeClr val="tx1"/>
                          </a:solidFill>
                          <a:latin typeface="LINE Seed JP" panose="020B0600070205080204" charset="-128"/>
                          <a:ea typeface="LINE Seed JP" panose="020B0600070205080204" charset="-128"/>
                          <a:cs typeface="Meiryo"/>
                          <a:sym typeface="Meiryo"/>
                        </a:rPr>
                        <a:t>PV</a:t>
                      </a:r>
                      <a:r>
                        <a:rPr lang="ja-JP" altLang="en-US" sz="900" b="0" dirty="0">
                          <a:solidFill>
                            <a:schemeClr val="tx1"/>
                          </a:solidFill>
                          <a:latin typeface="LINE Seed JP" panose="020B0600070205080204" charset="-128"/>
                          <a:ea typeface="LINE Seed JP" panose="020B0600070205080204" charset="-128"/>
                          <a:cs typeface="Meiryo"/>
                          <a:sym typeface="Meiryo"/>
                        </a:rPr>
                        <a:t>（保証ではありません）</a:t>
                      </a:r>
                      <a:endParaRPr lang="en-US" altLang="ja-JP" sz="900" b="0" dirty="0">
                        <a:solidFill>
                          <a:schemeClr val="tx1"/>
                        </a:solidFill>
                        <a:latin typeface="LINE Seed JP" panose="020B0600070205080204" charset="-128"/>
                        <a:ea typeface="LINE Seed JP" panose="020B0600070205080204" charset="-128"/>
                        <a:cs typeface="Meiryo"/>
                        <a:sym typeface="Meiryo"/>
                      </a:endParaRPr>
                    </a:p>
                    <a:p>
                      <a:pPr marL="0" indent="0">
                        <a:buClr>
                          <a:srgbClr val="545454"/>
                        </a:buClr>
                        <a:buSzPts val="1400"/>
                        <a:buFontTx/>
                        <a:buNone/>
                      </a:pPr>
                      <a:r>
                        <a:rPr lang="en-US" altLang="ja-JP" sz="1200" b="0" dirty="0">
                          <a:solidFill>
                            <a:schemeClr val="tx1"/>
                          </a:solidFill>
                          <a:latin typeface="LINE Seed JP" panose="020B0600070205080204" charset="-128"/>
                          <a:ea typeface="LINE Seed JP" panose="020B0600070205080204" charset="-128"/>
                          <a:cs typeface="Meiryo"/>
                          <a:sym typeface="Meiryo"/>
                        </a:rPr>
                        <a:t>- </a:t>
                      </a:r>
                      <a:r>
                        <a:rPr lang="ja-JP" altLang="en-US" sz="1200" b="0" dirty="0">
                          <a:solidFill>
                            <a:schemeClr val="tx1"/>
                          </a:solidFill>
                          <a:latin typeface="LINE Seed JP" panose="020B0600070205080204" charset="-128"/>
                          <a:ea typeface="LINE Seed JP" panose="020B0600070205080204" charset="-128"/>
                          <a:cs typeface="Meiryo"/>
                          <a:sym typeface="Meiryo"/>
                        </a:rPr>
                        <a:t>記事内容：</a:t>
                      </a:r>
                      <a:r>
                        <a:rPr lang="en-US" altLang="ja-JP" sz="1200" b="0" dirty="0">
                          <a:solidFill>
                            <a:srgbClr val="0D0D0D"/>
                          </a:solidFill>
                          <a:latin typeface="LINE Seed JP" panose="020B0600070205080204" charset="-128"/>
                          <a:ea typeface="LINE Seed JP" panose="020B0600070205080204" charset="-128"/>
                          <a:cs typeface="Meiryo"/>
                          <a:sym typeface="Meiryo"/>
                        </a:rPr>
                        <a:t>15</a:t>
                      </a:r>
                      <a:r>
                        <a:rPr lang="en-US" altLang="ja-JP" sz="1200" b="0" dirty="0">
                          <a:solidFill>
                            <a:srgbClr val="0D0D0D"/>
                          </a:solidFill>
                          <a:latin typeface="LINE Seed JP" panose="020B0600070205080204" charset="-128"/>
                          <a:ea typeface="LINE Seed JP" panose="020B0600070205080204" charset="-128"/>
                          <a:cs typeface="Verdana" pitchFamily="34" charset="0"/>
                        </a:rPr>
                        <a:t>00</a:t>
                      </a:r>
                      <a:r>
                        <a:rPr lang="ja-JP" altLang="en-US" sz="1200" b="0" dirty="0">
                          <a:solidFill>
                            <a:srgbClr val="0D0D0D"/>
                          </a:solidFill>
                          <a:latin typeface="LINE Seed JP" panose="020B0600070205080204" charset="-128"/>
                          <a:ea typeface="LINE Seed JP" panose="020B0600070205080204" charset="-128"/>
                          <a:cs typeface="Verdana" pitchFamily="34" charset="0"/>
                        </a:rPr>
                        <a:t>～</a:t>
                      </a:r>
                      <a:r>
                        <a:rPr lang="en-US" altLang="ja-JP" sz="1200" b="0" dirty="0">
                          <a:solidFill>
                            <a:srgbClr val="0D0D0D"/>
                          </a:solidFill>
                          <a:latin typeface="LINE Seed JP" panose="020B0600070205080204" charset="-128"/>
                          <a:ea typeface="LINE Seed JP" panose="020B0600070205080204" charset="-128"/>
                          <a:cs typeface="Verdana" pitchFamily="34" charset="0"/>
                        </a:rPr>
                        <a:t>3000</a:t>
                      </a:r>
                      <a:r>
                        <a:rPr lang="ja-JP" altLang="en-US" sz="1200" b="0" dirty="0">
                          <a:solidFill>
                            <a:srgbClr val="0D0D0D"/>
                          </a:solidFill>
                          <a:latin typeface="LINE Seed JP" panose="020B0600070205080204" charset="-128"/>
                          <a:ea typeface="LINE Seed JP" panose="020B0600070205080204" charset="-128"/>
                          <a:cs typeface="Verdana" pitchFamily="34" charset="0"/>
                        </a:rPr>
                        <a:t>文字程度</a:t>
                      </a:r>
                      <a:endParaRPr lang="en-US" altLang="ja-JP" sz="1200" b="0" dirty="0">
                        <a:solidFill>
                          <a:srgbClr val="0D0D0D"/>
                        </a:solidFill>
                        <a:latin typeface="LINE Seed JP" panose="020B0600070205080204" charset="-128"/>
                        <a:ea typeface="LINE Seed JP" panose="020B0600070205080204" charset="-128"/>
                        <a:cs typeface="Verdana" pitchFamily="34" charset="0"/>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kumimoji="1" lang="en-US" altLang="ja-JP" sz="1200" b="0" i="0" kern="1200" dirty="0">
                          <a:solidFill>
                            <a:srgbClr val="0D0D0D"/>
                          </a:solidFill>
                          <a:effectLst/>
                          <a:latin typeface="LINE Seed JP" panose="020B0600070205080204" charset="-128"/>
                          <a:ea typeface="LINE Seed JP" panose="020B0600070205080204" charset="-128"/>
                          <a:cs typeface="+mn-cs"/>
                        </a:rPr>
                        <a:t>- </a:t>
                      </a:r>
                      <a:r>
                        <a:rPr kumimoji="1" lang="ja-JP" altLang="en-US" sz="1200" b="0" i="0" kern="1200" dirty="0">
                          <a:solidFill>
                            <a:srgbClr val="0D0D0D"/>
                          </a:solidFill>
                          <a:effectLst/>
                          <a:latin typeface="LINE Seed JP" panose="020B0600070205080204" charset="-128"/>
                          <a:ea typeface="LINE Seed JP" panose="020B0600070205080204" charset="-128"/>
                          <a:cs typeface="+mn-cs"/>
                        </a:rPr>
                        <a:t>グラフィック（イラスト・図版等）制作：</a:t>
                      </a:r>
                      <a:r>
                        <a:rPr kumimoji="1" lang="en-US" altLang="ja-JP" sz="1200" b="0" i="0" kern="1200" dirty="0">
                          <a:solidFill>
                            <a:srgbClr val="0D0D0D"/>
                          </a:solidFill>
                          <a:effectLst/>
                          <a:latin typeface="LINE Seed JP" panose="020B0600070205080204" charset="-128"/>
                          <a:ea typeface="LINE Seed JP" panose="020B0600070205080204" charset="-128"/>
                          <a:cs typeface="+mn-cs"/>
                        </a:rPr>
                        <a:t>1</a:t>
                      </a:r>
                      <a:r>
                        <a:rPr kumimoji="1" lang="ja-JP" altLang="en-US" sz="1200" b="0" i="0" kern="1200" dirty="0">
                          <a:solidFill>
                            <a:srgbClr val="0D0D0D"/>
                          </a:solidFill>
                          <a:effectLst/>
                          <a:latin typeface="LINE Seed JP" panose="020B0600070205080204" charset="-128"/>
                          <a:ea typeface="LINE Seed JP" panose="020B0600070205080204" charset="-128"/>
                          <a:cs typeface="+mn-cs"/>
                        </a:rPr>
                        <a:t>点のみ</a:t>
                      </a:r>
                      <a:endParaRPr kumimoji="1" lang="en-US" altLang="ja-JP" sz="1200" b="0" i="0" u="none" strike="noStrike" kern="1200" cap="none" spc="0" normalizeH="0" baseline="0" dirty="0">
                        <a:ln>
                          <a:noFill/>
                        </a:ln>
                        <a:solidFill>
                          <a:srgbClr val="0D0D0D"/>
                        </a:solidFill>
                        <a:effectLst/>
                        <a:uLnTx/>
                        <a:uFillTx/>
                        <a:latin typeface="LINE Seed JP" panose="020B0600070205080204" charset="-128"/>
                        <a:ea typeface="LINE Seed JP" panose="020B0600070205080204" charset="-128"/>
                        <a:cs typeface="+mn-cs"/>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kumimoji="1" lang="ja-JP" altLang="en-US" sz="9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メイリオ" panose="020B0604030504040204" pitchFamily="50" charset="-128"/>
                        </a:rPr>
                        <a:t>　・対面取材を実施しない場合：ご提供素材やフォトストック素材等を基に制作</a:t>
                      </a:r>
                      <a:endParaRPr kumimoji="1" lang="en-US" altLang="ja-JP" sz="9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kumimoji="1" lang="ja-JP" altLang="en-US" sz="9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メイリオ" panose="020B0604030504040204" pitchFamily="50" charset="-128"/>
                        </a:rPr>
                        <a:t>　・商品撮影は対面取材と同時に実施する場合のみ可。商品撮影のみの実施は不可</a:t>
                      </a: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lang="en-US" altLang="ja-JP" sz="1200" b="0" dirty="0">
                          <a:solidFill>
                            <a:schemeClr val="tx1"/>
                          </a:solidFill>
                          <a:latin typeface="LINE Seed JP" panose="020B0600070205080204" charset="-128"/>
                          <a:ea typeface="LINE Seed JP" panose="020B0600070205080204" charset="-128"/>
                          <a:cs typeface="Meiryo"/>
                          <a:sym typeface="Meiryo"/>
                        </a:rPr>
                        <a:t>- </a:t>
                      </a:r>
                      <a:r>
                        <a:rPr lang="ja-JP" altLang="en-US" sz="1200" b="0" dirty="0">
                          <a:solidFill>
                            <a:schemeClr val="tx1"/>
                          </a:solidFill>
                          <a:latin typeface="LINE Seed JP" panose="020B0600070205080204" charset="-128"/>
                          <a:ea typeface="LINE Seed JP" panose="020B0600070205080204" charset="-128"/>
                          <a:cs typeface="Meiryo"/>
                          <a:sym typeface="Meiryo"/>
                        </a:rPr>
                        <a:t>原稿確認：</a:t>
                      </a:r>
                      <a:r>
                        <a:rPr kumimoji="1" lang="ja-JP" altLang="en-US" sz="1200" b="0" i="0" kern="1200" dirty="0">
                          <a:solidFill>
                            <a:srgbClr val="0D0D0D"/>
                          </a:solidFill>
                          <a:effectLst/>
                          <a:latin typeface="LINE Seed JP" panose="020B0600070205080204" charset="-128"/>
                          <a:ea typeface="LINE Seed JP" panose="020B0600070205080204" charset="-128"/>
                          <a:cs typeface="+mn-cs"/>
                        </a:rPr>
                        <a:t>企画構成、初稿、念校の</a:t>
                      </a:r>
                      <a:r>
                        <a:rPr kumimoji="1" lang="en-US" altLang="ja-JP" sz="1200" b="0" i="0" kern="1200" dirty="0">
                          <a:solidFill>
                            <a:srgbClr val="0D0D0D"/>
                          </a:solidFill>
                          <a:effectLst/>
                          <a:latin typeface="LINE Seed JP" panose="020B0600070205080204" charset="-128"/>
                          <a:ea typeface="LINE Seed JP" panose="020B0600070205080204" charset="-128"/>
                          <a:cs typeface="+mn-cs"/>
                        </a:rPr>
                        <a:t>3</a:t>
                      </a:r>
                      <a:r>
                        <a:rPr kumimoji="1" lang="ja-JP" altLang="en-US" sz="1200" b="0" i="0" kern="1200" dirty="0">
                          <a:solidFill>
                            <a:srgbClr val="0D0D0D"/>
                          </a:solidFill>
                          <a:effectLst/>
                          <a:latin typeface="LINE Seed JP" panose="020B0600070205080204" charset="-128"/>
                          <a:ea typeface="LINE Seed JP" panose="020B0600070205080204" charset="-128"/>
                          <a:cs typeface="+mn-cs"/>
                        </a:rPr>
                        <a:t>段階</a:t>
                      </a:r>
                      <a:endParaRPr kumimoji="1" lang="en-US" altLang="ja-JP" sz="1200" b="0" i="0" kern="1200" dirty="0">
                        <a:solidFill>
                          <a:srgbClr val="0D0D0D"/>
                        </a:solidFill>
                        <a:effectLst/>
                        <a:latin typeface="LINE Seed JP" panose="020B0600070205080204" charset="-128"/>
                        <a:ea typeface="LINE Seed JP" panose="020B0600070205080204" charset="-128"/>
                        <a:cs typeface="+mn-cs"/>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lang="en-US" altLang="ja-JP" sz="1200" b="0" dirty="0">
                          <a:solidFill>
                            <a:schemeClr val="tx1"/>
                          </a:solidFill>
                          <a:latin typeface="LINE Seed JP" panose="020B0600070205080204" charset="-128"/>
                          <a:ea typeface="LINE Seed JP" panose="020B0600070205080204" charset="-128"/>
                          <a:cs typeface="Meiryo"/>
                          <a:sym typeface="Meiryo"/>
                        </a:rPr>
                        <a:t>-</a:t>
                      </a:r>
                      <a:r>
                        <a:rPr lang="ja-JP" altLang="en-US" sz="1200" b="0" dirty="0">
                          <a:solidFill>
                            <a:schemeClr val="tx1"/>
                          </a:solidFill>
                          <a:latin typeface="LINE Seed JP" panose="020B0600070205080204" charset="-128"/>
                          <a:ea typeface="LINE Seed JP" panose="020B0600070205080204" charset="-128"/>
                          <a:cs typeface="Meiryo"/>
                          <a:sym typeface="Meiryo"/>
                        </a:rPr>
                        <a:t> 取材対象：協賛社様側で手配</a:t>
                      </a:r>
                      <a:r>
                        <a:rPr lang="ja-JP" altLang="en-US" sz="900" b="0" dirty="0">
                          <a:solidFill>
                            <a:schemeClr val="tx1"/>
                          </a:solidFill>
                          <a:latin typeface="LINE Seed JP" panose="020B0600070205080204" charset="-128"/>
                          <a:ea typeface="LINE Seed JP" panose="020B0600070205080204" charset="-128"/>
                          <a:cs typeface="Meiryo"/>
                          <a:sym typeface="Meiryo"/>
                        </a:rPr>
                        <a:t>（</a:t>
                      </a:r>
                      <a:r>
                        <a:rPr lang="en-US" altLang="ja-JP" sz="900" b="0" dirty="0">
                          <a:solidFill>
                            <a:schemeClr val="tx1"/>
                          </a:solidFill>
                          <a:latin typeface="LINE Seed JP" panose="020B0600070205080204" charset="-128"/>
                          <a:ea typeface="LINE Seed JP" panose="020B0600070205080204" charset="-128"/>
                          <a:cs typeface="Meiryo"/>
                          <a:sym typeface="Meiryo"/>
                        </a:rPr>
                        <a:t>1</a:t>
                      </a:r>
                      <a:r>
                        <a:rPr lang="ja-JP" altLang="en-US" sz="900" b="0" dirty="0">
                          <a:solidFill>
                            <a:schemeClr val="tx1"/>
                          </a:solidFill>
                          <a:latin typeface="LINE Seed JP" panose="020B0600070205080204" charset="-128"/>
                          <a:ea typeface="LINE Seed JP" panose="020B0600070205080204" charset="-128"/>
                          <a:cs typeface="Meiryo"/>
                          <a:sym typeface="Meiryo"/>
                        </a:rPr>
                        <a:t>か所のみ）</a:t>
                      </a:r>
                      <a:endParaRPr lang="en-US" altLang="ja-JP" sz="900" b="0" dirty="0">
                        <a:solidFill>
                          <a:schemeClr val="tx1"/>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lang="ja-JP" altLang="en-US" sz="900" b="0" dirty="0">
                          <a:solidFill>
                            <a:schemeClr val="tx1"/>
                          </a:solidFill>
                          <a:latin typeface="LINE Seed JP" panose="020B0600070205080204" charset="-128"/>
                          <a:ea typeface="LINE Seed JP" panose="020B0600070205080204" charset="-128"/>
                          <a:cs typeface="Meiryo"/>
                          <a:sym typeface="Meiryo"/>
                        </a:rPr>
                        <a:t> 　・取材を行えない場合は代替となる資料のご提供をお願いいたします</a:t>
                      </a:r>
                      <a:endParaRPr lang="en-US" altLang="ja-JP" sz="900" b="0" dirty="0">
                        <a:solidFill>
                          <a:schemeClr val="tx1"/>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lang="en-US" altLang="ja-JP" sz="1200" b="0" dirty="0">
                          <a:solidFill>
                            <a:schemeClr val="tx1"/>
                          </a:solidFill>
                          <a:latin typeface="LINE Seed JP" panose="020B0600070205080204" charset="-128"/>
                          <a:ea typeface="LINE Seed JP" panose="020B0600070205080204" charset="-128"/>
                          <a:cs typeface="Verdana" pitchFamily="34" charset="0"/>
                          <a:sym typeface="Meiryo"/>
                        </a:rPr>
                        <a:t>-</a:t>
                      </a:r>
                      <a:r>
                        <a:rPr lang="ja-JP" altLang="en-US" sz="1200" b="0" dirty="0">
                          <a:solidFill>
                            <a:schemeClr val="tx1"/>
                          </a:solidFill>
                          <a:latin typeface="LINE Seed JP" panose="020B0600070205080204" charset="-128"/>
                          <a:ea typeface="LINE Seed JP" panose="020B0600070205080204" charset="-128"/>
                          <a:cs typeface="Verdana" pitchFamily="34" charset="0"/>
                          <a:sym typeface="Meiryo"/>
                        </a:rPr>
                        <a:t> 二次利用：可</a:t>
                      </a:r>
                      <a:endParaRPr kumimoji="1" lang="en-US" altLang="ja-JP" sz="1200" b="0" i="0" u="none" strike="noStrike" kern="1200" cap="none" spc="0" normalizeH="0" baseline="0" dirty="0">
                        <a:ln>
                          <a:noFill/>
                        </a:ln>
                        <a:solidFill>
                          <a:schemeClr val="tx1"/>
                        </a:solidFill>
                        <a:effectLst/>
                        <a:uLnTx/>
                        <a:uFillTx/>
                        <a:latin typeface="LINE Seed JP" panose="020B0600070205080204" charset="-128"/>
                        <a:ea typeface="LINE Seed JP" panose="020B0600070205080204" charset="-128"/>
                        <a:cs typeface="Verdana" pitchFamily="34" charset="0"/>
                        <a:sym typeface="Meiryo"/>
                      </a:endParaRPr>
                    </a:p>
                    <a:p>
                      <a:pPr marL="0" marR="0" lvl="0" indent="0" algn="l" defTabSz="914400" rtl="0" eaLnBrk="1" fontAlgn="auto" latinLnBrk="0" hangingPunct="1">
                        <a:lnSpc>
                          <a:spcPct val="100000"/>
                        </a:lnSpc>
                        <a:spcBef>
                          <a:spcPts val="0"/>
                        </a:spcBef>
                        <a:spcAft>
                          <a:spcPts val="0"/>
                        </a:spcAft>
                        <a:buClr>
                          <a:srgbClr val="545454"/>
                        </a:buClr>
                        <a:buSzPts val="1400"/>
                        <a:buFontTx/>
                        <a:buNone/>
                        <a:tabLst/>
                        <a:defRPr/>
                      </a:pPr>
                      <a:r>
                        <a:rPr kumimoji="1" lang="ja-JP" altLang="en-US" sz="900" b="0" i="0" u="none" strike="noStrike" kern="1200" cap="none" spc="0" normalizeH="0" baseline="0" noProof="0" dirty="0">
                          <a:ln>
                            <a:noFill/>
                          </a:ln>
                          <a:solidFill>
                            <a:schemeClr val="tx1"/>
                          </a:solidFill>
                          <a:effectLst/>
                          <a:uLnTx/>
                          <a:uFillTx/>
                          <a:latin typeface="LINE Seed JP" panose="020B0600070205080204" charset="-128"/>
                          <a:ea typeface="LINE Seed JP" panose="020B0600070205080204" charset="-128"/>
                          <a:cs typeface="メイリオ" panose="020B0604030504040204" pitchFamily="50" charset="-128"/>
                          <a:sym typeface="Meiryo"/>
                        </a:rPr>
                        <a:t>　・</a:t>
                      </a:r>
                      <a:r>
                        <a:rPr kumimoji="1" lang="ja-JP" altLang="en-US" sz="9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メイリオ" panose="020B0604030504040204" pitchFamily="50" charset="-128"/>
                        </a:rPr>
                        <a:t>内容によっては不可とさせていただく場合があります ・利用費や条件を定めた契約を締結させていただきます</a:t>
                      </a:r>
                      <a:endParaRPr kumimoji="1" lang="ja-JP" altLang="en-US" sz="9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eiryo UI" panose="020B0604030504040204" pitchFamily="50" charset="-128"/>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597724">
                <a:tc>
                  <a:txBody>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ja-JP" altLang="en-US" sz="1400" b="1" i="0" u="none" strike="noStrike" kern="0" cap="none" spc="0" normalizeH="0" baseline="0" noProof="0" dirty="0">
                          <a:ln>
                            <a:noFill/>
                          </a:ln>
                          <a:solidFill>
                            <a:schemeClr val="bg1"/>
                          </a:solidFill>
                          <a:effectLst/>
                          <a:uLnTx/>
                          <a:uFillTx/>
                          <a:latin typeface="LINE Seed JP" panose="020B0600070205080204" charset="-128"/>
                          <a:ea typeface="LINE Seed JP" panose="020B0600070205080204" charset="-128"/>
                          <a:cs typeface="Meiryo"/>
                          <a:sym typeface="Meiryo"/>
                        </a:rPr>
                        <a:t>掲載期間</a:t>
                      </a: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chemeClr val="accent1"/>
                    </a:solidFill>
                  </a:tcPr>
                </a:tc>
                <a:tc>
                  <a:txBody>
                    <a:bodyPr/>
                    <a:lstStyle/>
                    <a:p>
                      <a:pPr>
                        <a:buClr>
                          <a:srgbClr val="545454"/>
                        </a:buClr>
                        <a:buSzPts val="1400"/>
                        <a:buFont typeface="Meiryo"/>
                        <a:buNone/>
                      </a:pPr>
                      <a:r>
                        <a:rPr lang="en-US" altLang="ja-JP" sz="1200" dirty="0">
                          <a:solidFill>
                            <a:schemeClr val="tx1"/>
                          </a:solidFill>
                          <a:latin typeface="LINE Seed JP" panose="020B0600070205080204" charset="-128"/>
                          <a:ea typeface="LINE Seed JP" panose="020B0600070205080204" charset="-128"/>
                          <a:cs typeface="Meiryo"/>
                          <a:sym typeface="Meiryo"/>
                        </a:rPr>
                        <a:t>2026/8/25</a:t>
                      </a:r>
                      <a:r>
                        <a:rPr lang="ja-JP" altLang="en-US" sz="1200" dirty="0">
                          <a:solidFill>
                            <a:schemeClr val="tx1"/>
                          </a:solidFill>
                          <a:latin typeface="LINE Seed JP" panose="020B0600070205080204" charset="-128"/>
                          <a:ea typeface="LINE Seed JP" panose="020B0600070205080204" charset="-128"/>
                          <a:cs typeface="Meiryo"/>
                          <a:sym typeface="Meiryo"/>
                        </a:rPr>
                        <a:t>（火）～</a:t>
                      </a:r>
                      <a:r>
                        <a:rPr kumimoji="1" lang="en-US" altLang="ja-JP" sz="1200" dirty="0">
                          <a:solidFill>
                            <a:schemeClr val="tx1"/>
                          </a:solidFill>
                          <a:latin typeface="LINE Seed JP" panose="020B0600070205080204" charset="-128"/>
                          <a:ea typeface="LINE Seed JP" panose="020B0600070205080204" charset="-128"/>
                        </a:rPr>
                        <a:t>2026/9/30</a:t>
                      </a:r>
                      <a:r>
                        <a:rPr kumimoji="1" lang="ja-JP" altLang="en-US" sz="1200" dirty="0">
                          <a:solidFill>
                            <a:schemeClr val="tx1"/>
                          </a:solidFill>
                          <a:latin typeface="LINE Seed JP" panose="020B0600070205080204" charset="-128"/>
                          <a:ea typeface="LINE Seed JP" panose="020B0600070205080204" charset="-128"/>
                        </a:rPr>
                        <a:t>（水）</a:t>
                      </a:r>
                      <a:endParaRPr kumimoji="1" lang="en-US" altLang="ja-JP" sz="1200" dirty="0">
                        <a:solidFill>
                          <a:schemeClr val="tx1"/>
                        </a:solidFill>
                        <a:latin typeface="LINE Seed JP" panose="020B0600070205080204" charset="-128"/>
                        <a:ea typeface="LINE Seed JP" panose="020B0600070205080204" charset="-128"/>
                      </a:endParaRPr>
                    </a:p>
                    <a:p>
                      <a:pPr marL="0" marR="0" lvl="0" indent="0" algn="l" defTabSz="914400" rtl="0" eaLnBrk="1" fontAlgn="auto" latinLnBrk="0" hangingPunct="1">
                        <a:lnSpc>
                          <a:spcPct val="100000"/>
                        </a:lnSpc>
                        <a:spcBef>
                          <a:spcPts val="0"/>
                        </a:spcBef>
                        <a:spcAft>
                          <a:spcPts val="0"/>
                        </a:spcAft>
                        <a:buClr>
                          <a:srgbClr val="545454"/>
                        </a:buClr>
                        <a:buSzPts val="1400"/>
                        <a:buFont typeface="Meiryo"/>
                        <a:buNone/>
                        <a:tabLst/>
                        <a:defRPr/>
                      </a:pPr>
                      <a:r>
                        <a:rPr lang="ja-JP" altLang="en-US" sz="900" dirty="0">
                          <a:solidFill>
                            <a:schemeClr val="tx1"/>
                          </a:solidFill>
                          <a:latin typeface="LINE Seed JP" panose="020B0600070205080204" charset="-128"/>
                          <a:ea typeface="LINE Seed JP" panose="020B0600070205080204" charset="-128"/>
                          <a:cs typeface="Meiryo"/>
                          <a:sym typeface="Meiryo"/>
                        </a:rPr>
                        <a:t>・オリエン日（原則</a:t>
                      </a:r>
                      <a:r>
                        <a:rPr lang="en-US" altLang="ja-JP" sz="900" dirty="0">
                          <a:solidFill>
                            <a:schemeClr val="tx1"/>
                          </a:solidFill>
                          <a:latin typeface="LINE Seed JP" panose="020B0600070205080204" charset="-128"/>
                          <a:ea typeface="LINE Seed JP" panose="020B0600070205080204" charset="-128"/>
                          <a:cs typeface="Meiryo"/>
                          <a:sym typeface="Meiryo"/>
                        </a:rPr>
                        <a:t>7/21</a:t>
                      </a:r>
                      <a:r>
                        <a:rPr lang="ja-JP" altLang="en-US" sz="900" dirty="0">
                          <a:solidFill>
                            <a:schemeClr val="tx1"/>
                          </a:solidFill>
                          <a:latin typeface="LINE Seed JP" panose="020B0600070205080204" charset="-128"/>
                          <a:ea typeface="LINE Seed JP" panose="020B0600070205080204" charset="-128"/>
                          <a:cs typeface="Meiryo"/>
                          <a:sym typeface="Meiryo"/>
                        </a:rPr>
                        <a:t>まで）や内容によっては掲載開始日を後ろ倒しさせていただく場合があります</a:t>
                      </a:r>
                      <a:endParaRPr lang="en-US" altLang="ja-JP" sz="900" dirty="0">
                        <a:solidFill>
                          <a:schemeClr val="tx1"/>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00000"/>
                        </a:lnSpc>
                        <a:spcBef>
                          <a:spcPts val="0"/>
                        </a:spcBef>
                        <a:spcAft>
                          <a:spcPts val="0"/>
                        </a:spcAft>
                        <a:buClr>
                          <a:srgbClr val="545454"/>
                        </a:buClr>
                        <a:buSzPts val="1400"/>
                        <a:buFont typeface="Meiryo"/>
                        <a:buNone/>
                        <a:tabLst/>
                        <a:defRPr/>
                      </a:pPr>
                      <a:r>
                        <a:rPr lang="ja-JP" altLang="en-US" sz="900" dirty="0">
                          <a:solidFill>
                            <a:schemeClr val="tx1"/>
                          </a:solidFill>
                          <a:latin typeface="LINE Seed JP" panose="020B0600070205080204" charset="-128"/>
                          <a:ea typeface="LINE Seed JP" panose="020B0600070205080204" charset="-128"/>
                          <a:cs typeface="Meiryo"/>
                          <a:sym typeface="Meiryo"/>
                        </a:rPr>
                        <a:t>・タイアップページは掲載開始日の前営業日までにアップします</a:t>
                      </a: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495017">
                <a:tc>
                  <a:txBody>
                    <a:bodyPr/>
                    <a:lstStyle/>
                    <a:p>
                      <a:pPr marL="0" marR="0" lvl="0" indent="0" algn="ctr" rtl="0">
                        <a:spcBef>
                          <a:spcPts val="0"/>
                        </a:spcBef>
                        <a:spcAft>
                          <a:spcPts val="0"/>
                        </a:spcAft>
                        <a:buNone/>
                      </a:pPr>
                      <a:r>
                        <a:rPr lang="ja-JP" altLang="en-US" sz="1400" b="1" dirty="0">
                          <a:solidFill>
                            <a:schemeClr val="bg1"/>
                          </a:solidFill>
                          <a:latin typeface="LINE Seed JP" panose="020B0600070205080204" charset="-128"/>
                          <a:ea typeface="LINE Seed JP" panose="020B0600070205080204" charset="-128"/>
                        </a:rPr>
                        <a:t>価格</a:t>
                      </a:r>
                      <a:endParaRPr sz="1400" b="1" dirty="0">
                        <a:solidFill>
                          <a:schemeClr val="bg1"/>
                        </a:solidFill>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chemeClr val="accent1"/>
                    </a:solidFill>
                  </a:tcPr>
                </a:tc>
                <a:tc>
                  <a:txBody>
                    <a:bodyPr/>
                    <a:lstStyle/>
                    <a:p>
                      <a:r>
                        <a:rPr kumimoji="1" lang="en-US" altLang="ja-JP" sz="1200" dirty="0">
                          <a:solidFill>
                            <a:schemeClr val="tx1"/>
                          </a:solidFill>
                          <a:latin typeface="LINE Seed JP" panose="020B0600070205080204" charset="-128"/>
                          <a:ea typeface="LINE Seed JP" panose="020B0600070205080204" charset="-128"/>
                        </a:rPr>
                        <a:t>500</a:t>
                      </a:r>
                      <a:r>
                        <a:rPr kumimoji="1" lang="ja-JP" altLang="en-US" sz="1200" dirty="0">
                          <a:solidFill>
                            <a:schemeClr val="tx1"/>
                          </a:solidFill>
                          <a:latin typeface="LINE Seed JP" panose="020B0600070205080204" charset="-128"/>
                          <a:ea typeface="LINE Seed JP" panose="020B0600070205080204" charset="-128"/>
                        </a:rPr>
                        <a:t>万円</a:t>
                      </a:r>
                      <a:endParaRPr kumimoji="1" lang="en-US" altLang="ja-JP" sz="1200" dirty="0">
                        <a:solidFill>
                          <a:schemeClr val="tx1"/>
                        </a:solidFill>
                        <a:latin typeface="LINE Seed JP" panose="020B0600070205080204" charset="-128"/>
                        <a:ea typeface="LINE Seed JP" panose="020B0600070205080204" charset="-128"/>
                      </a:endParaRPr>
                    </a:p>
                    <a:p>
                      <a:pPr defTabSz="1131757">
                        <a:defRPr/>
                      </a:pPr>
                      <a:r>
                        <a:rPr lang="ja-JP" altLang="en-US" sz="900" dirty="0">
                          <a:latin typeface="LINE Seed JP" panose="020B0600070205080204" charset="-128"/>
                          <a:ea typeface="LINE Seed JP" panose="020B0600070205080204" charset="-128"/>
                          <a:cs typeface="+mn-lt"/>
                        </a:rPr>
                        <a:t>・</a:t>
                      </a:r>
                      <a:r>
                        <a:rPr lang="en-US" altLang="ja-JP" sz="900" dirty="0">
                          <a:latin typeface="LINE Seed JP" panose="020B0600070205080204" charset="-128"/>
                          <a:ea typeface="LINE Seed JP" panose="020B0600070205080204" charset="-128"/>
                          <a:cs typeface="+mn-lt"/>
                        </a:rPr>
                        <a:t>LINE Biz Process Manager</a:t>
                      </a:r>
                      <a:r>
                        <a:rPr lang="ja-JP" altLang="en-US" sz="900" dirty="0">
                          <a:latin typeface="LINE Seed JP" panose="020B0600070205080204" charset="-128"/>
                          <a:ea typeface="LINE Seed JP" panose="020B0600070205080204" charset="-128"/>
                          <a:cs typeface="+mn-lt"/>
                        </a:rPr>
                        <a:t>からお申し込みいただきます　・企画内容によって、別途費用が発生する場合があります</a:t>
                      </a: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670333156"/>
                  </a:ext>
                </a:extLst>
              </a:tr>
              <a:tr h="8350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bg1"/>
                          </a:solidFill>
                          <a:latin typeface="LINE Seed JP" panose="020B0600070205080204" charset="-128"/>
                          <a:ea typeface="LINE Seed JP" panose="020B0600070205080204" charset="-128"/>
                        </a:rPr>
                        <a:t>申込商品</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chemeClr val="bg1"/>
                          </a:solidFill>
                          <a:latin typeface="LINE Seed JP" panose="020B0600070205080204" charset="-128"/>
                          <a:ea typeface="LINE Seed JP" panose="020B0600070205080204" charset="-128"/>
                        </a:rPr>
                        <a:t>※</a:t>
                      </a:r>
                      <a:r>
                        <a:rPr lang="ja-JP" altLang="en-US" sz="900" b="1" dirty="0">
                          <a:solidFill>
                            <a:schemeClr val="bg1"/>
                          </a:solidFill>
                          <a:latin typeface="LINE Seed JP" panose="020B0600070205080204" charset="-128"/>
                          <a:ea typeface="LINE Seed JP" panose="020B0600070205080204" charset="-128"/>
                        </a:rPr>
                        <a:t>お申し込み時に選択</a:t>
                      </a: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r>
                        <a:rPr kumimoji="1" lang="ja-JP" altLang="en-US" sz="1200" dirty="0">
                          <a:solidFill>
                            <a:schemeClr val="tx1"/>
                          </a:solidFill>
                          <a:latin typeface="LINE Seed JP" panose="020B0600070205080204" charset="-128"/>
                          <a:ea typeface="LINE Seed JP" panose="020B0600070205080204" charset="-128"/>
                        </a:rPr>
                        <a:t>①申込商品：特集・タイアップ広告・クリエイティブ企画（スペシャル商品）</a:t>
                      </a:r>
                    </a:p>
                    <a:p>
                      <a:r>
                        <a:rPr kumimoji="1" lang="ja-JP" altLang="en-US" sz="1200" dirty="0">
                          <a:solidFill>
                            <a:schemeClr val="tx1"/>
                          </a:solidFill>
                          <a:latin typeface="LINE Seed JP" panose="020B0600070205080204" charset="-128"/>
                          <a:ea typeface="LINE Seed JP" panose="020B0600070205080204" charset="-128"/>
                        </a:rPr>
                        <a:t>②契約分類：制作＋掲載</a:t>
                      </a:r>
                    </a:p>
                    <a:p>
                      <a:r>
                        <a:rPr kumimoji="1" lang="ja-JP" altLang="en-US" sz="1200" dirty="0">
                          <a:solidFill>
                            <a:schemeClr val="tx1"/>
                          </a:solidFill>
                          <a:latin typeface="LINE Seed JP" panose="020B0600070205080204" charset="-128"/>
                          <a:ea typeface="LINE Seed JP" panose="020B0600070205080204" charset="-128"/>
                        </a:rPr>
                        <a:t>③契約サービス詳細：防災特集</a:t>
                      </a:r>
                      <a:r>
                        <a:rPr kumimoji="1" lang="en-US" altLang="ja-JP" sz="1200" dirty="0">
                          <a:solidFill>
                            <a:schemeClr val="tx1"/>
                          </a:solidFill>
                          <a:latin typeface="LINE Seed JP" panose="020B0600070205080204" charset="-128"/>
                          <a:ea typeface="LINE Seed JP" panose="020B0600070205080204" charset="-128"/>
                        </a:rPr>
                        <a:t>2026 </a:t>
                      </a:r>
                      <a:r>
                        <a:rPr kumimoji="1" lang="ja-JP" altLang="en-US" sz="1200" dirty="0">
                          <a:solidFill>
                            <a:schemeClr val="tx1"/>
                          </a:solidFill>
                          <a:latin typeface="LINE Seed JP" panose="020B0600070205080204" charset="-128"/>
                          <a:ea typeface="LINE Seed JP" panose="020B0600070205080204" charset="-128"/>
                        </a:rPr>
                        <a:t>タイアップ広告　制作・掲載費</a:t>
                      </a:r>
                    </a:p>
                    <a:p>
                      <a:r>
                        <a:rPr kumimoji="1" lang="ja-JP" altLang="en-US" sz="900" dirty="0">
                          <a:solidFill>
                            <a:schemeClr val="tx1"/>
                          </a:solidFill>
                          <a:latin typeface="LINE Seed JP" panose="020B0600070205080204" charset="-128"/>
                          <a:ea typeface="LINE Seed JP" panose="020B0600070205080204" charset="-128"/>
                        </a:rPr>
                        <a:t> ・案件作成時に①を選択、発注時に②③を選択</a:t>
                      </a:r>
                      <a:endParaRPr kumimoji="1" lang="en-US" altLang="ja-JP" sz="900" dirty="0">
                        <a:solidFill>
                          <a:schemeClr val="tx1"/>
                        </a:solidFill>
                        <a:latin typeface="LINE Seed JP" panose="020B0600070205080204" charset="-128"/>
                        <a:ea typeface="LINE Seed JP" panose="020B0600070205080204" charset="-128"/>
                      </a:endParaRP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420716760"/>
                  </a:ext>
                </a:extLst>
              </a:tr>
            </a:tbl>
          </a:graphicData>
        </a:graphic>
      </p:graphicFrame>
      <p:grpSp>
        <p:nvGrpSpPr>
          <p:cNvPr id="256" name="グループ化 255">
            <a:extLst>
              <a:ext uri="{FF2B5EF4-FFF2-40B4-BE49-F238E27FC236}">
                <a16:creationId xmlns:a16="http://schemas.microsoft.com/office/drawing/2014/main" id="{0E400105-B9CF-EDE9-116C-7DD6FCB3A6E2}"/>
              </a:ext>
            </a:extLst>
          </p:cNvPr>
          <p:cNvGrpSpPr/>
          <p:nvPr/>
        </p:nvGrpSpPr>
        <p:grpSpPr>
          <a:xfrm>
            <a:off x="673918" y="2402476"/>
            <a:ext cx="1059085" cy="1495108"/>
            <a:chOff x="673921" y="2324099"/>
            <a:chExt cx="1151531" cy="1625614"/>
          </a:xfrm>
        </p:grpSpPr>
        <p:pic>
          <p:nvPicPr>
            <p:cNvPr id="11" name="図 10">
              <a:extLst>
                <a:ext uri="{FF2B5EF4-FFF2-40B4-BE49-F238E27FC236}">
                  <a16:creationId xmlns:a16="http://schemas.microsoft.com/office/drawing/2014/main" id="{AFE30FB4-2532-F783-1F68-C34517C923C4}"/>
                </a:ext>
              </a:extLst>
            </p:cNvPr>
            <p:cNvPicPr>
              <a:picLocks noChangeAspect="1"/>
            </p:cNvPicPr>
            <p:nvPr/>
          </p:nvPicPr>
          <p:blipFill>
            <a:blip r:embed="rId3"/>
            <a:stretch>
              <a:fillRect/>
            </a:stretch>
          </p:blipFill>
          <p:spPr>
            <a:xfrm>
              <a:off x="1105769" y="3037173"/>
              <a:ext cx="719683" cy="912540"/>
            </a:xfrm>
            <a:prstGeom prst="rect">
              <a:avLst/>
            </a:prstGeom>
          </p:spPr>
        </p:pic>
        <p:pic>
          <p:nvPicPr>
            <p:cNvPr id="20" name="図 19">
              <a:extLst>
                <a:ext uri="{FF2B5EF4-FFF2-40B4-BE49-F238E27FC236}">
                  <a16:creationId xmlns:a16="http://schemas.microsoft.com/office/drawing/2014/main" id="{9E0E19D3-C8DB-A8D7-C45E-8E12D7DEC4F8}"/>
                </a:ext>
              </a:extLst>
            </p:cNvPr>
            <p:cNvPicPr>
              <a:picLocks noChangeAspect="1"/>
            </p:cNvPicPr>
            <p:nvPr/>
          </p:nvPicPr>
          <p:blipFill>
            <a:blip r:embed="rId3"/>
            <a:stretch>
              <a:fillRect/>
            </a:stretch>
          </p:blipFill>
          <p:spPr>
            <a:xfrm>
              <a:off x="1028402" y="2954403"/>
              <a:ext cx="719683" cy="912540"/>
            </a:xfrm>
            <a:prstGeom prst="rect">
              <a:avLst/>
            </a:prstGeom>
          </p:spPr>
        </p:pic>
        <p:pic>
          <p:nvPicPr>
            <p:cNvPr id="21" name="図 20">
              <a:extLst>
                <a:ext uri="{FF2B5EF4-FFF2-40B4-BE49-F238E27FC236}">
                  <a16:creationId xmlns:a16="http://schemas.microsoft.com/office/drawing/2014/main" id="{FA5F077E-5C7A-43AE-2726-9C393B6B4062}"/>
                </a:ext>
              </a:extLst>
            </p:cNvPr>
            <p:cNvPicPr>
              <a:picLocks noChangeAspect="1"/>
            </p:cNvPicPr>
            <p:nvPr/>
          </p:nvPicPr>
          <p:blipFill>
            <a:blip r:embed="rId3"/>
            <a:stretch>
              <a:fillRect/>
            </a:stretch>
          </p:blipFill>
          <p:spPr>
            <a:xfrm>
              <a:off x="957943" y="2870128"/>
              <a:ext cx="719683" cy="912540"/>
            </a:xfrm>
            <a:prstGeom prst="rect">
              <a:avLst/>
            </a:prstGeom>
          </p:spPr>
        </p:pic>
        <p:grpSp>
          <p:nvGrpSpPr>
            <p:cNvPr id="22" name="グループ化 21">
              <a:extLst>
                <a:ext uri="{FF2B5EF4-FFF2-40B4-BE49-F238E27FC236}">
                  <a16:creationId xmlns:a16="http://schemas.microsoft.com/office/drawing/2014/main" id="{B2767DE5-66BC-2184-B649-FD493FE1F6CD}"/>
                </a:ext>
              </a:extLst>
            </p:cNvPr>
            <p:cNvGrpSpPr/>
            <p:nvPr/>
          </p:nvGrpSpPr>
          <p:grpSpPr>
            <a:xfrm>
              <a:off x="673921" y="2324099"/>
              <a:ext cx="890450" cy="1280160"/>
              <a:chOff x="531915" y="1820883"/>
              <a:chExt cx="1344385" cy="1932762"/>
            </a:xfrm>
          </p:grpSpPr>
          <p:sp>
            <p:nvSpPr>
              <p:cNvPr id="23" name="正方形/長方形 22">
                <a:extLst>
                  <a:ext uri="{FF2B5EF4-FFF2-40B4-BE49-F238E27FC236}">
                    <a16:creationId xmlns:a16="http://schemas.microsoft.com/office/drawing/2014/main" id="{634204DC-901D-3724-0DC4-2B9A87DA03BA}"/>
                  </a:ext>
                </a:extLst>
              </p:cNvPr>
              <p:cNvSpPr/>
              <p:nvPr/>
            </p:nvSpPr>
            <p:spPr>
              <a:xfrm>
                <a:off x="601682" y="1820883"/>
                <a:ext cx="1223159" cy="1761507"/>
              </a:xfrm>
              <a:prstGeom prst="rect">
                <a:avLst/>
              </a:prstGeom>
              <a:solidFill>
                <a:schemeClr val="bg1">
                  <a:lumMod val="9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波線 23">
                <a:extLst>
                  <a:ext uri="{FF2B5EF4-FFF2-40B4-BE49-F238E27FC236}">
                    <a16:creationId xmlns:a16="http://schemas.microsoft.com/office/drawing/2014/main" id="{22AC316D-26D1-A5C8-C140-81473328A6DC}"/>
                  </a:ext>
                </a:extLst>
              </p:cNvPr>
              <p:cNvSpPr/>
              <p:nvPr/>
            </p:nvSpPr>
            <p:spPr>
              <a:xfrm>
                <a:off x="531915" y="3540531"/>
                <a:ext cx="1344385" cy="213114"/>
              </a:xfrm>
              <a:prstGeom prst="wave">
                <a:avLst/>
              </a:prstGeom>
              <a:solidFill>
                <a:schemeClr val="bg1"/>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a:extLst>
                  <a:ext uri="{FF2B5EF4-FFF2-40B4-BE49-F238E27FC236}">
                    <a16:creationId xmlns:a16="http://schemas.microsoft.com/office/drawing/2014/main" id="{39CED51C-BAB9-1754-6B05-01C0A6C40EA7}"/>
                  </a:ext>
                </a:extLst>
              </p:cNvPr>
              <p:cNvPicPr>
                <a:picLocks noChangeAspect="1"/>
              </p:cNvPicPr>
              <p:nvPr/>
            </p:nvPicPr>
            <p:blipFill>
              <a:blip r:embed="rId4"/>
              <a:srcRect t="20913" r="12819" b="16126"/>
              <a:stretch>
                <a:fillRect/>
              </a:stretch>
            </p:blipFill>
            <p:spPr>
              <a:xfrm>
                <a:off x="617517" y="1987016"/>
                <a:ext cx="1215241" cy="479093"/>
              </a:xfrm>
              <a:prstGeom prst="rect">
                <a:avLst/>
              </a:prstGeom>
            </p:spPr>
          </p:pic>
          <p:sp>
            <p:nvSpPr>
              <p:cNvPr id="26" name="正方形/長方形 25">
                <a:extLst>
                  <a:ext uri="{FF2B5EF4-FFF2-40B4-BE49-F238E27FC236}">
                    <a16:creationId xmlns:a16="http://schemas.microsoft.com/office/drawing/2014/main" id="{6092A372-30D0-0087-6183-F64E7C6AA7D3}"/>
                  </a:ext>
                </a:extLst>
              </p:cNvPr>
              <p:cNvSpPr/>
              <p:nvPr/>
            </p:nvSpPr>
            <p:spPr>
              <a:xfrm>
                <a:off x="625934" y="2533553"/>
                <a:ext cx="1179116" cy="84863"/>
              </a:xfrm>
              <a:prstGeom prst="rect">
                <a:avLst/>
              </a:prstGeom>
              <a:solidFill>
                <a:schemeClr val="bg1"/>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7" name="Google Shape;529;p74">
                <a:extLst>
                  <a:ext uri="{FF2B5EF4-FFF2-40B4-BE49-F238E27FC236}">
                    <a16:creationId xmlns:a16="http://schemas.microsoft.com/office/drawing/2014/main" id="{C9D52475-D90F-0757-BB18-2E908CC3D1AD}"/>
                  </a:ext>
                </a:extLst>
              </p:cNvPr>
              <p:cNvPicPr preferRelativeResize="0"/>
              <p:nvPr/>
            </p:nvPicPr>
            <p:blipFill rotWithShape="1">
              <a:blip r:embed="rId5">
                <a:alphaModFix/>
              </a:blip>
              <a:srcRect b="93844"/>
              <a:stretch>
                <a:fillRect/>
              </a:stretch>
            </p:blipFill>
            <p:spPr>
              <a:xfrm>
                <a:off x="627736" y="1836608"/>
                <a:ext cx="1193147" cy="134738"/>
              </a:xfrm>
              <a:prstGeom prst="rect">
                <a:avLst/>
              </a:prstGeom>
              <a:noFill/>
              <a:ln>
                <a:noFill/>
              </a:ln>
            </p:spPr>
          </p:pic>
          <p:sp>
            <p:nvSpPr>
              <p:cNvPr id="28" name="四角形: 角を丸くする 27">
                <a:extLst>
                  <a:ext uri="{FF2B5EF4-FFF2-40B4-BE49-F238E27FC236}">
                    <a16:creationId xmlns:a16="http://schemas.microsoft.com/office/drawing/2014/main" id="{2C14A94E-5682-25CB-09CB-ADB06C99935F}"/>
                  </a:ext>
                </a:extLst>
              </p:cNvPr>
              <p:cNvSpPr/>
              <p:nvPr/>
            </p:nvSpPr>
            <p:spPr>
              <a:xfrm>
                <a:off x="808359" y="3028377"/>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 name="四角形: 角を丸くする 28">
                <a:extLst>
                  <a:ext uri="{FF2B5EF4-FFF2-40B4-BE49-F238E27FC236}">
                    <a16:creationId xmlns:a16="http://schemas.microsoft.com/office/drawing/2014/main" id="{88AA1938-9850-9B5D-7BA0-002CB3FFBC8A}"/>
                  </a:ext>
                </a:extLst>
              </p:cNvPr>
              <p:cNvSpPr/>
              <p:nvPr/>
            </p:nvSpPr>
            <p:spPr>
              <a:xfrm>
                <a:off x="798463" y="3319000"/>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四角形: 角を丸くする 29">
                <a:extLst>
                  <a:ext uri="{FF2B5EF4-FFF2-40B4-BE49-F238E27FC236}">
                    <a16:creationId xmlns:a16="http://schemas.microsoft.com/office/drawing/2014/main" id="{B8A05C31-7E1E-50D5-E7F7-643692F06843}"/>
                  </a:ext>
                </a:extLst>
              </p:cNvPr>
              <p:cNvSpPr/>
              <p:nvPr/>
            </p:nvSpPr>
            <p:spPr>
              <a:xfrm>
                <a:off x="808359" y="2758940"/>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31" name="グループ化 30">
            <a:extLst>
              <a:ext uri="{FF2B5EF4-FFF2-40B4-BE49-F238E27FC236}">
                <a16:creationId xmlns:a16="http://schemas.microsoft.com/office/drawing/2014/main" id="{E7757426-BB58-139D-57F1-F6C75E814E3F}"/>
              </a:ext>
            </a:extLst>
          </p:cNvPr>
          <p:cNvGrpSpPr/>
          <p:nvPr/>
        </p:nvGrpSpPr>
        <p:grpSpPr>
          <a:xfrm>
            <a:off x="1617617" y="4407622"/>
            <a:ext cx="789524" cy="1543958"/>
            <a:chOff x="8366760" y="3909060"/>
            <a:chExt cx="1028700" cy="2011680"/>
          </a:xfrm>
        </p:grpSpPr>
        <p:pic>
          <p:nvPicPr>
            <p:cNvPr id="32" name="図 31">
              <a:extLst>
                <a:ext uri="{FF2B5EF4-FFF2-40B4-BE49-F238E27FC236}">
                  <a16:creationId xmlns:a16="http://schemas.microsoft.com/office/drawing/2014/main" id="{B5B315C3-E0C8-F2A3-5D98-8E39DE63A03E}"/>
                </a:ext>
              </a:extLst>
            </p:cNvPr>
            <p:cNvPicPr>
              <a:picLocks noChangeAspect="1"/>
            </p:cNvPicPr>
            <p:nvPr/>
          </p:nvPicPr>
          <p:blipFill>
            <a:blip r:embed="rId6"/>
            <a:srcRect b="77686"/>
            <a:stretch>
              <a:fillRect/>
            </a:stretch>
          </p:blipFill>
          <p:spPr>
            <a:xfrm>
              <a:off x="8374380" y="3918961"/>
              <a:ext cx="1013817" cy="393959"/>
            </a:xfrm>
            <a:prstGeom prst="rect">
              <a:avLst/>
            </a:prstGeom>
            <a:ln w="19050">
              <a:noFill/>
            </a:ln>
          </p:spPr>
        </p:pic>
        <p:grpSp>
          <p:nvGrpSpPr>
            <p:cNvPr id="34" name="グループ化 33">
              <a:extLst>
                <a:ext uri="{FF2B5EF4-FFF2-40B4-BE49-F238E27FC236}">
                  <a16:creationId xmlns:a16="http://schemas.microsoft.com/office/drawing/2014/main" id="{6532CD68-81E6-E255-A767-C49B3A8C99FF}"/>
                </a:ext>
              </a:extLst>
            </p:cNvPr>
            <p:cNvGrpSpPr/>
            <p:nvPr/>
          </p:nvGrpSpPr>
          <p:grpSpPr>
            <a:xfrm>
              <a:off x="8391988" y="3934725"/>
              <a:ext cx="994777" cy="423925"/>
              <a:chOff x="9823094" y="3668015"/>
              <a:chExt cx="804912" cy="343013"/>
            </a:xfrm>
          </p:grpSpPr>
          <p:pic>
            <p:nvPicPr>
              <p:cNvPr id="37" name="図 36">
                <a:extLst>
                  <a:ext uri="{FF2B5EF4-FFF2-40B4-BE49-F238E27FC236}">
                    <a16:creationId xmlns:a16="http://schemas.microsoft.com/office/drawing/2014/main" id="{FBDE17FA-D2AB-580C-AC7E-5300501F2A76}"/>
                  </a:ext>
                </a:extLst>
              </p:cNvPr>
              <p:cNvPicPr>
                <a:picLocks noChangeAspect="1"/>
              </p:cNvPicPr>
              <p:nvPr/>
            </p:nvPicPr>
            <p:blipFill>
              <a:blip r:embed="rId4"/>
              <a:srcRect t="20913" r="12819" b="28348"/>
              <a:stretch>
                <a:fillRect/>
              </a:stretch>
            </p:blipFill>
            <p:spPr>
              <a:xfrm>
                <a:off x="9823094" y="3755306"/>
                <a:ext cx="804912" cy="255722"/>
              </a:xfrm>
              <a:prstGeom prst="rect">
                <a:avLst/>
              </a:prstGeom>
            </p:spPr>
          </p:pic>
          <p:pic>
            <p:nvPicPr>
              <p:cNvPr id="38" name="Google Shape;529;p74">
                <a:extLst>
                  <a:ext uri="{FF2B5EF4-FFF2-40B4-BE49-F238E27FC236}">
                    <a16:creationId xmlns:a16="http://schemas.microsoft.com/office/drawing/2014/main" id="{A8C8E70B-0A79-EBF6-8CE8-571C69205CB2}"/>
                  </a:ext>
                </a:extLst>
              </p:cNvPr>
              <p:cNvPicPr preferRelativeResize="0"/>
              <p:nvPr/>
            </p:nvPicPr>
            <p:blipFill rotWithShape="1">
              <a:blip r:embed="rId5">
                <a:alphaModFix/>
              </a:blip>
              <a:srcRect b="93844"/>
              <a:stretch>
                <a:fillRect/>
              </a:stretch>
            </p:blipFill>
            <p:spPr>
              <a:xfrm>
                <a:off x="9823697" y="3668015"/>
                <a:ext cx="790278" cy="89243"/>
              </a:xfrm>
              <a:prstGeom prst="rect">
                <a:avLst/>
              </a:prstGeom>
              <a:noFill/>
              <a:ln>
                <a:noFill/>
              </a:ln>
            </p:spPr>
          </p:pic>
        </p:grpSp>
        <p:pic>
          <p:nvPicPr>
            <p:cNvPr id="35" name="図 34">
              <a:extLst>
                <a:ext uri="{FF2B5EF4-FFF2-40B4-BE49-F238E27FC236}">
                  <a16:creationId xmlns:a16="http://schemas.microsoft.com/office/drawing/2014/main" id="{5DCD8940-2CF7-5086-4C15-3DB4588CD45E}"/>
                </a:ext>
              </a:extLst>
            </p:cNvPr>
            <p:cNvPicPr>
              <a:picLocks noChangeAspect="1"/>
            </p:cNvPicPr>
            <p:nvPr/>
          </p:nvPicPr>
          <p:blipFill>
            <a:blip r:embed="rId6"/>
            <a:srcRect t="11589"/>
            <a:stretch>
              <a:fillRect/>
            </a:stretch>
          </p:blipFill>
          <p:spPr>
            <a:xfrm>
              <a:off x="8383999" y="4378237"/>
              <a:ext cx="985571" cy="1517469"/>
            </a:xfrm>
            <a:prstGeom prst="rect">
              <a:avLst/>
            </a:prstGeom>
            <a:ln w="19050">
              <a:noFill/>
            </a:ln>
          </p:spPr>
        </p:pic>
        <p:sp>
          <p:nvSpPr>
            <p:cNvPr id="36" name="正方形/長方形 35">
              <a:extLst>
                <a:ext uri="{FF2B5EF4-FFF2-40B4-BE49-F238E27FC236}">
                  <a16:creationId xmlns:a16="http://schemas.microsoft.com/office/drawing/2014/main" id="{5F1E42DC-A720-F880-7B5C-B3DC2B20C20E}"/>
                </a:ext>
              </a:extLst>
            </p:cNvPr>
            <p:cNvSpPr/>
            <p:nvPr/>
          </p:nvSpPr>
          <p:spPr>
            <a:xfrm flipV="1">
              <a:off x="8366760" y="3909060"/>
              <a:ext cx="1028700" cy="2011680"/>
            </a:xfrm>
            <a:prstGeom prst="rect">
              <a:avLst/>
            </a:prstGeom>
            <a:no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Google Shape;644;p79">
            <a:extLst>
              <a:ext uri="{FF2B5EF4-FFF2-40B4-BE49-F238E27FC236}">
                <a16:creationId xmlns:a16="http://schemas.microsoft.com/office/drawing/2014/main" id="{AECA9552-9A16-1717-0B7F-65AEE63C0ECE}"/>
              </a:ext>
            </a:extLst>
          </p:cNvPr>
          <p:cNvSpPr txBox="1"/>
          <p:nvPr/>
        </p:nvSpPr>
        <p:spPr>
          <a:xfrm>
            <a:off x="596634" y="1950851"/>
            <a:ext cx="1303489" cy="253875"/>
          </a:xfrm>
          <a:prstGeom prst="rect">
            <a:avLst/>
          </a:prstGeom>
          <a:noFill/>
          <a:ln>
            <a:noFill/>
          </a:ln>
        </p:spPr>
        <p:txBody>
          <a:bodyPr spcFirstLastPara="1" wrap="square" lIns="91425" tIns="45700" rIns="91425" bIns="45700" anchor="t" anchorCtr="0">
            <a:spAutoFit/>
          </a:bodyPr>
          <a:lstStyle/>
          <a:p>
            <a:r>
              <a:rPr lang="ja-JP" altLang="en-US" sz="1050" dirty="0">
                <a:solidFill>
                  <a:schemeClr val="tx1"/>
                </a:solidFill>
                <a:latin typeface="LINE Seed JP" panose="020B0600070205080204" charset="-128"/>
                <a:ea typeface="LINE Seed JP" panose="020B0600070205080204" charset="-128"/>
                <a:cs typeface="Meiryo"/>
                <a:sym typeface="Meiryo"/>
              </a:rPr>
              <a:t>■防災特集</a:t>
            </a:r>
            <a:r>
              <a:rPr lang="en-US" altLang="ja-JP" sz="1050" dirty="0">
                <a:solidFill>
                  <a:schemeClr val="tx1"/>
                </a:solidFill>
                <a:latin typeface="LINE Seed JP" panose="020B0600070205080204" charset="-128"/>
                <a:ea typeface="LINE Seed JP" panose="020B0600070205080204" charset="-128"/>
                <a:cs typeface="Meiryo"/>
                <a:sym typeface="Meiryo"/>
              </a:rPr>
              <a:t>2026</a:t>
            </a:r>
            <a:endParaRPr sz="1050" dirty="0">
              <a:solidFill>
                <a:schemeClr val="tx1"/>
              </a:solidFill>
              <a:latin typeface="LINE Seed JP" panose="020B0600070205080204" charset="-128"/>
              <a:ea typeface="LINE Seed JP" panose="020B0600070205080204" charset="-128"/>
              <a:cs typeface="Meiryo"/>
              <a:sym typeface="Meiryo"/>
            </a:endParaRPr>
          </a:p>
        </p:txBody>
      </p:sp>
      <p:sp>
        <p:nvSpPr>
          <p:cNvPr id="41" name="Google Shape;644;p79">
            <a:extLst>
              <a:ext uri="{FF2B5EF4-FFF2-40B4-BE49-F238E27FC236}">
                <a16:creationId xmlns:a16="http://schemas.microsoft.com/office/drawing/2014/main" id="{FB2C487E-CB27-0172-538B-06455AC544C7}"/>
              </a:ext>
            </a:extLst>
          </p:cNvPr>
          <p:cNvSpPr txBox="1"/>
          <p:nvPr/>
        </p:nvSpPr>
        <p:spPr>
          <a:xfrm>
            <a:off x="1972590" y="1924726"/>
            <a:ext cx="1415042" cy="415458"/>
          </a:xfrm>
          <a:prstGeom prst="rect">
            <a:avLst/>
          </a:prstGeom>
          <a:noFill/>
          <a:ln>
            <a:noFill/>
          </a:ln>
        </p:spPr>
        <p:txBody>
          <a:bodyPr spcFirstLastPara="1" wrap="square" lIns="91425" tIns="45700" rIns="91425" bIns="45700" anchor="t" anchorCtr="0">
            <a:spAutoFit/>
          </a:bodyPr>
          <a:lstStyle/>
          <a:p>
            <a:r>
              <a:rPr lang="ja-JP" altLang="en-US" sz="1050" dirty="0">
                <a:solidFill>
                  <a:schemeClr val="tx1"/>
                </a:solidFill>
                <a:latin typeface="LINE Seed JP" panose="020B0600070205080204" charset="-128"/>
                <a:ea typeface="LINE Seed JP" panose="020B0600070205080204" charset="-128"/>
                <a:cs typeface="Meiryo"/>
                <a:sym typeface="Meiryo"/>
              </a:rPr>
              <a:t>■</a:t>
            </a:r>
            <a:r>
              <a:rPr lang="en-US" altLang="ja-JP" sz="1050" dirty="0">
                <a:solidFill>
                  <a:schemeClr val="tx1"/>
                </a:solidFill>
                <a:latin typeface="LINE Seed JP" panose="020B0600070205080204" charset="-128"/>
                <a:ea typeface="LINE Seed JP" panose="020B0600070205080204" charset="-128"/>
                <a:cs typeface="Meiryo"/>
                <a:sym typeface="Meiryo"/>
              </a:rPr>
              <a:t>Yahoo!</a:t>
            </a:r>
            <a:r>
              <a:rPr lang="ja-JP" altLang="en-US" sz="1050" dirty="0">
                <a:solidFill>
                  <a:schemeClr val="tx1"/>
                </a:solidFill>
                <a:latin typeface="LINE Seed JP" panose="020B0600070205080204" charset="-128"/>
                <a:ea typeface="LINE Seed JP" panose="020B0600070205080204" charset="-128"/>
                <a:cs typeface="Meiryo"/>
                <a:sym typeface="Meiryo"/>
              </a:rPr>
              <a:t>ニュース</a:t>
            </a:r>
            <a:endParaRPr lang="en-US" altLang="ja-JP" sz="1050" dirty="0">
              <a:solidFill>
                <a:schemeClr val="tx1"/>
              </a:solidFill>
              <a:latin typeface="LINE Seed JP" panose="020B0600070205080204" charset="-128"/>
              <a:ea typeface="LINE Seed JP" panose="020B0600070205080204" charset="-128"/>
              <a:cs typeface="Meiryo"/>
              <a:sym typeface="Meiryo"/>
            </a:endParaRPr>
          </a:p>
          <a:p>
            <a:r>
              <a:rPr lang="ja-JP" altLang="en-US" sz="1050" dirty="0">
                <a:solidFill>
                  <a:schemeClr val="tx1"/>
                </a:solidFill>
                <a:latin typeface="LINE Seed JP" panose="020B0600070205080204" charset="-128"/>
                <a:ea typeface="LINE Seed JP" panose="020B0600070205080204" charset="-128"/>
                <a:cs typeface="Meiryo"/>
                <a:sym typeface="Meiryo"/>
              </a:rPr>
              <a:t>　編集誘導</a:t>
            </a:r>
            <a:endParaRPr sz="1050" dirty="0">
              <a:solidFill>
                <a:schemeClr val="tx1"/>
              </a:solidFill>
              <a:latin typeface="LINE Seed JP" panose="020B0600070205080204" charset="-128"/>
              <a:ea typeface="LINE Seed JP" panose="020B0600070205080204" charset="-128"/>
              <a:cs typeface="Meiryo"/>
              <a:sym typeface="Meiryo"/>
            </a:endParaRPr>
          </a:p>
        </p:txBody>
      </p:sp>
      <p:cxnSp>
        <p:nvCxnSpPr>
          <p:cNvPr id="43" name="直線コネクタ 42">
            <a:extLst>
              <a:ext uri="{FF2B5EF4-FFF2-40B4-BE49-F238E27FC236}">
                <a16:creationId xmlns:a16="http://schemas.microsoft.com/office/drawing/2014/main" id="{5DBA8A08-E545-1C5D-A69B-C531D9AEF75F}"/>
              </a:ext>
            </a:extLst>
          </p:cNvPr>
          <p:cNvCxnSpPr>
            <a:cxnSpLocks/>
          </p:cNvCxnSpPr>
          <p:nvPr/>
        </p:nvCxnSpPr>
        <p:spPr>
          <a:xfrm flipH="1">
            <a:off x="705392" y="1820090"/>
            <a:ext cx="2638697"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47" name="グループ化 46">
            <a:extLst>
              <a:ext uri="{FF2B5EF4-FFF2-40B4-BE49-F238E27FC236}">
                <a16:creationId xmlns:a16="http://schemas.microsoft.com/office/drawing/2014/main" id="{F53D2CE5-3EA6-391A-ECC2-E96473D2FF76}"/>
              </a:ext>
            </a:extLst>
          </p:cNvPr>
          <p:cNvGrpSpPr/>
          <p:nvPr/>
        </p:nvGrpSpPr>
        <p:grpSpPr>
          <a:xfrm>
            <a:off x="2671782" y="2454760"/>
            <a:ext cx="744738" cy="1446679"/>
            <a:chOff x="11350001" y="1533744"/>
            <a:chExt cx="1739894" cy="3379805"/>
          </a:xfrm>
        </p:grpSpPr>
        <p:pic>
          <p:nvPicPr>
            <p:cNvPr id="48" name="図 47" descr="グラフィカル ユーザー インターフェイス, テキスト, アプリケーション&#10;&#10;自動的に生成された説明">
              <a:extLst>
                <a:ext uri="{FF2B5EF4-FFF2-40B4-BE49-F238E27FC236}">
                  <a16:creationId xmlns:a16="http://schemas.microsoft.com/office/drawing/2014/main" id="{EFE394E8-E207-5E85-86EF-C63ACC84BA7C}"/>
                </a:ext>
              </a:extLst>
            </p:cNvPr>
            <p:cNvPicPr>
              <a:picLocks noChangeAspect="1"/>
            </p:cNvPicPr>
            <p:nvPr/>
          </p:nvPicPr>
          <p:blipFill rotWithShape="1">
            <a:blip r:embed="rId7">
              <a:extLst>
                <a:ext uri="{28A0092B-C50C-407E-A947-70E740481C1C}">
                  <a14:useLocalDpi xmlns:a14="http://schemas.microsoft.com/office/drawing/2010/main" val="0"/>
                </a:ext>
              </a:extLst>
            </a:blip>
            <a:srcRect b="9680"/>
            <a:stretch/>
          </p:blipFill>
          <p:spPr>
            <a:xfrm>
              <a:off x="11360751" y="1533744"/>
              <a:ext cx="1729144" cy="3379805"/>
            </a:xfrm>
            <a:prstGeom prst="rect">
              <a:avLst/>
            </a:prstGeom>
            <a:ln>
              <a:solidFill>
                <a:schemeClr val="bg1">
                  <a:lumMod val="75000"/>
                </a:schemeClr>
              </a:solidFill>
            </a:ln>
          </p:spPr>
        </p:pic>
        <p:sp>
          <p:nvSpPr>
            <p:cNvPr id="49" name="正方形/長方形 48">
              <a:extLst>
                <a:ext uri="{FF2B5EF4-FFF2-40B4-BE49-F238E27FC236}">
                  <a16:creationId xmlns:a16="http://schemas.microsoft.com/office/drawing/2014/main" id="{96B9C273-774B-4964-EE9A-ACCEA32FA87E}"/>
                </a:ext>
              </a:extLst>
            </p:cNvPr>
            <p:cNvSpPr/>
            <p:nvPr/>
          </p:nvSpPr>
          <p:spPr>
            <a:xfrm>
              <a:off x="11350001" y="3702584"/>
              <a:ext cx="1723566" cy="1175577"/>
            </a:xfrm>
            <a:prstGeom prst="rect">
              <a:avLst/>
            </a:prstGeom>
            <a:solidFill>
              <a:schemeClr val="accent4"/>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0" name="正方形/長方形 49">
              <a:extLst>
                <a:ext uri="{FF2B5EF4-FFF2-40B4-BE49-F238E27FC236}">
                  <a16:creationId xmlns:a16="http://schemas.microsoft.com/office/drawing/2014/main" id="{D9CC72B6-2747-B881-27C9-A28A38470DD5}"/>
                </a:ext>
              </a:extLst>
            </p:cNvPr>
            <p:cNvSpPr/>
            <p:nvPr/>
          </p:nvSpPr>
          <p:spPr>
            <a:xfrm>
              <a:off x="11393261" y="3257550"/>
              <a:ext cx="1236889" cy="204107"/>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2" name="正方形/長方形 51">
            <a:extLst>
              <a:ext uri="{FF2B5EF4-FFF2-40B4-BE49-F238E27FC236}">
                <a16:creationId xmlns:a16="http://schemas.microsoft.com/office/drawing/2014/main" id="{94559C16-3F16-3D4D-55F6-1A4A6403BAEF}"/>
              </a:ext>
            </a:extLst>
          </p:cNvPr>
          <p:cNvSpPr/>
          <p:nvPr/>
        </p:nvSpPr>
        <p:spPr>
          <a:xfrm>
            <a:off x="1854923" y="2464074"/>
            <a:ext cx="731527" cy="1417495"/>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53" name="図 52">
            <a:extLst>
              <a:ext uri="{FF2B5EF4-FFF2-40B4-BE49-F238E27FC236}">
                <a16:creationId xmlns:a16="http://schemas.microsoft.com/office/drawing/2014/main" id="{9F630D03-5AE0-1A22-B061-49F6C1B613F1}"/>
              </a:ext>
            </a:extLst>
          </p:cNvPr>
          <p:cNvPicPr>
            <a:picLocks noChangeAspect="1"/>
          </p:cNvPicPr>
          <p:nvPr/>
        </p:nvPicPr>
        <p:blipFill rotWithShape="1">
          <a:blip r:embed="rId8">
            <a:extLst>
              <a:ext uri="{BEBA8EAE-BF5A-486C-A8C5-ECC9F3942E4B}">
                <a14:imgProps xmlns:a14="http://schemas.microsoft.com/office/drawing/2010/main">
                  <a14:imgLayer r:embed="rId9">
                    <a14:imgEffect>
                      <a14:artisticCrisscrossEtching/>
                    </a14:imgEffect>
                  </a14:imgLayer>
                </a14:imgProps>
              </a:ext>
            </a:extLst>
          </a:blip>
          <a:srcRect l="4562" t="76901" r="7830" b="54"/>
          <a:stretch/>
        </p:blipFill>
        <p:spPr>
          <a:xfrm>
            <a:off x="1896921" y="3264779"/>
            <a:ext cx="655572" cy="201956"/>
          </a:xfrm>
          <a:prstGeom prst="rect">
            <a:avLst/>
          </a:prstGeom>
          <a:ln>
            <a:noFill/>
          </a:ln>
        </p:spPr>
      </p:pic>
      <p:pic>
        <p:nvPicPr>
          <p:cNvPr id="54" name="図 53">
            <a:extLst>
              <a:ext uri="{FF2B5EF4-FFF2-40B4-BE49-F238E27FC236}">
                <a16:creationId xmlns:a16="http://schemas.microsoft.com/office/drawing/2014/main" id="{628A58D9-8744-9F5F-CDCA-F5DC96602DFE}"/>
              </a:ext>
            </a:extLst>
          </p:cNvPr>
          <p:cNvPicPr>
            <a:picLocks noChangeAspect="1"/>
          </p:cNvPicPr>
          <p:nvPr/>
        </p:nvPicPr>
        <p:blipFill>
          <a:blip r:embed="rId10"/>
          <a:stretch>
            <a:fillRect/>
          </a:stretch>
        </p:blipFill>
        <p:spPr>
          <a:xfrm>
            <a:off x="1881414" y="2473625"/>
            <a:ext cx="700619" cy="1232806"/>
          </a:xfrm>
          <a:prstGeom prst="rect">
            <a:avLst/>
          </a:prstGeom>
        </p:spPr>
      </p:pic>
      <p:pic>
        <p:nvPicPr>
          <p:cNvPr id="55" name="図 54">
            <a:extLst>
              <a:ext uri="{FF2B5EF4-FFF2-40B4-BE49-F238E27FC236}">
                <a16:creationId xmlns:a16="http://schemas.microsoft.com/office/drawing/2014/main" id="{C0D443E0-711A-EE50-A2D0-4C86F22E2297}"/>
              </a:ext>
            </a:extLst>
          </p:cNvPr>
          <p:cNvPicPr>
            <a:picLocks noChangeAspect="1"/>
          </p:cNvPicPr>
          <p:nvPr/>
        </p:nvPicPr>
        <p:blipFill>
          <a:blip r:embed="rId11"/>
          <a:stretch>
            <a:fillRect/>
          </a:stretch>
        </p:blipFill>
        <p:spPr>
          <a:xfrm>
            <a:off x="1937343" y="3678555"/>
            <a:ext cx="585556" cy="188004"/>
          </a:xfrm>
          <a:prstGeom prst="rect">
            <a:avLst/>
          </a:prstGeom>
        </p:spPr>
      </p:pic>
      <p:sp>
        <p:nvSpPr>
          <p:cNvPr id="56" name="正方形/長方形 55">
            <a:extLst>
              <a:ext uri="{FF2B5EF4-FFF2-40B4-BE49-F238E27FC236}">
                <a16:creationId xmlns:a16="http://schemas.microsoft.com/office/drawing/2014/main" id="{6F6AB270-723B-AC4F-72A8-F72DF61437E9}"/>
              </a:ext>
            </a:extLst>
          </p:cNvPr>
          <p:cNvSpPr/>
          <p:nvPr/>
        </p:nvSpPr>
        <p:spPr>
          <a:xfrm>
            <a:off x="1884354" y="3203369"/>
            <a:ext cx="689699" cy="160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7" name="図 56" descr="マップ&#10;&#10;自動的に生成された説明">
            <a:extLst>
              <a:ext uri="{FF2B5EF4-FFF2-40B4-BE49-F238E27FC236}">
                <a16:creationId xmlns:a16="http://schemas.microsoft.com/office/drawing/2014/main" id="{4744AD09-C745-CFBE-114C-E0B17F71B9B1}"/>
              </a:ext>
            </a:extLst>
          </p:cNvPr>
          <p:cNvPicPr>
            <a:picLocks noChangeAspect="1"/>
          </p:cNvPicPr>
          <p:nvPr/>
        </p:nvPicPr>
        <p:blipFill>
          <a:blip r:embed="rId12"/>
          <a:stretch>
            <a:fillRect/>
          </a:stretch>
        </p:blipFill>
        <p:spPr>
          <a:xfrm>
            <a:off x="1888592" y="2844210"/>
            <a:ext cx="677573" cy="478612"/>
          </a:xfrm>
          <a:prstGeom prst="rect">
            <a:avLst/>
          </a:prstGeom>
        </p:spPr>
      </p:pic>
      <p:sp>
        <p:nvSpPr>
          <p:cNvPr id="58" name="正方形/長方形 57">
            <a:extLst>
              <a:ext uri="{FF2B5EF4-FFF2-40B4-BE49-F238E27FC236}">
                <a16:creationId xmlns:a16="http://schemas.microsoft.com/office/drawing/2014/main" id="{E7160A94-0995-212F-4ABA-74EAC4996CF4}"/>
              </a:ext>
            </a:extLst>
          </p:cNvPr>
          <p:cNvSpPr/>
          <p:nvPr/>
        </p:nvSpPr>
        <p:spPr>
          <a:xfrm>
            <a:off x="1899070" y="3506328"/>
            <a:ext cx="661442" cy="1964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フローチャート: せん孔テープ 58">
            <a:extLst>
              <a:ext uri="{FF2B5EF4-FFF2-40B4-BE49-F238E27FC236}">
                <a16:creationId xmlns:a16="http://schemas.microsoft.com/office/drawing/2014/main" id="{6C5C3AC4-0C43-6D7A-9A5E-58E2261FD9D5}"/>
              </a:ext>
            </a:extLst>
          </p:cNvPr>
          <p:cNvSpPr/>
          <p:nvPr/>
        </p:nvSpPr>
        <p:spPr>
          <a:xfrm>
            <a:off x="1815783" y="3458137"/>
            <a:ext cx="778668" cy="10196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正方形/長方形 59">
            <a:extLst>
              <a:ext uri="{FF2B5EF4-FFF2-40B4-BE49-F238E27FC236}">
                <a16:creationId xmlns:a16="http://schemas.microsoft.com/office/drawing/2014/main" id="{0292EC52-0AC9-DAE2-E0F9-DEA4F853F3CE}"/>
              </a:ext>
            </a:extLst>
          </p:cNvPr>
          <p:cNvSpPr/>
          <p:nvPr/>
        </p:nvSpPr>
        <p:spPr>
          <a:xfrm>
            <a:off x="1915078" y="3574054"/>
            <a:ext cx="628249" cy="98178"/>
          </a:xfrm>
          <a:prstGeom prst="rect">
            <a:avLst/>
          </a:prstGeom>
          <a:solidFill>
            <a:schemeClr val="accent4"/>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61" name="図 60">
            <a:extLst>
              <a:ext uri="{FF2B5EF4-FFF2-40B4-BE49-F238E27FC236}">
                <a16:creationId xmlns:a16="http://schemas.microsoft.com/office/drawing/2014/main" id="{4185756B-7FCA-2DE8-3528-4424F45AB9AE}"/>
              </a:ext>
            </a:extLst>
          </p:cNvPr>
          <p:cNvPicPr>
            <a:picLocks noChangeAspect="1"/>
          </p:cNvPicPr>
          <p:nvPr/>
        </p:nvPicPr>
        <p:blipFill>
          <a:blip r:embed="rId13"/>
          <a:stretch>
            <a:fillRect/>
          </a:stretch>
        </p:blipFill>
        <p:spPr>
          <a:xfrm>
            <a:off x="1888592" y="2626652"/>
            <a:ext cx="683675" cy="87247"/>
          </a:xfrm>
          <a:prstGeom prst="rect">
            <a:avLst/>
          </a:prstGeom>
        </p:spPr>
      </p:pic>
      <p:cxnSp>
        <p:nvCxnSpPr>
          <p:cNvPr id="63" name="直線コネクタ 62">
            <a:extLst>
              <a:ext uri="{FF2B5EF4-FFF2-40B4-BE49-F238E27FC236}">
                <a16:creationId xmlns:a16="http://schemas.microsoft.com/office/drawing/2014/main" id="{B114A5CB-C3B5-2DF7-EF72-17E3AF41145C}"/>
              </a:ext>
            </a:extLst>
          </p:cNvPr>
          <p:cNvCxnSpPr>
            <a:cxnSpLocks/>
          </p:cNvCxnSpPr>
          <p:nvPr/>
        </p:nvCxnSpPr>
        <p:spPr>
          <a:xfrm>
            <a:off x="1953551" y="3672684"/>
            <a:ext cx="21263" cy="165471"/>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7" name="直線コネクタ 256">
            <a:extLst>
              <a:ext uri="{FF2B5EF4-FFF2-40B4-BE49-F238E27FC236}">
                <a16:creationId xmlns:a16="http://schemas.microsoft.com/office/drawing/2014/main" id="{EBECE696-D642-E54C-023B-E37EEB7EB5D3}"/>
              </a:ext>
            </a:extLst>
          </p:cNvPr>
          <p:cNvCxnSpPr>
            <a:cxnSpLocks/>
          </p:cNvCxnSpPr>
          <p:nvPr/>
        </p:nvCxnSpPr>
        <p:spPr>
          <a:xfrm flipH="1">
            <a:off x="705392" y="4319450"/>
            <a:ext cx="2638697" cy="0"/>
          </a:xfrm>
          <a:prstGeom prst="line">
            <a:avLst/>
          </a:prstGeom>
        </p:spPr>
        <p:style>
          <a:lnRef idx="2">
            <a:schemeClr val="accent1"/>
          </a:lnRef>
          <a:fillRef idx="0">
            <a:schemeClr val="accent1"/>
          </a:fillRef>
          <a:effectRef idx="1">
            <a:schemeClr val="accent1"/>
          </a:effectRef>
          <a:fontRef idx="minor">
            <a:schemeClr val="tx1"/>
          </a:fontRef>
        </p:style>
      </p:cxnSp>
      <p:sp>
        <p:nvSpPr>
          <p:cNvPr id="258" name="Google Shape;644;p79">
            <a:extLst>
              <a:ext uri="{FF2B5EF4-FFF2-40B4-BE49-F238E27FC236}">
                <a16:creationId xmlns:a16="http://schemas.microsoft.com/office/drawing/2014/main" id="{3517C660-226B-9C85-43D5-9BE34829B851}"/>
              </a:ext>
            </a:extLst>
          </p:cNvPr>
          <p:cNvSpPr txBox="1"/>
          <p:nvPr/>
        </p:nvSpPr>
        <p:spPr>
          <a:xfrm>
            <a:off x="596084" y="2172919"/>
            <a:ext cx="1128214" cy="230792"/>
          </a:xfrm>
          <a:prstGeom prst="rect">
            <a:avLst/>
          </a:prstGeom>
          <a:noFill/>
          <a:ln>
            <a:noFill/>
          </a:ln>
        </p:spPr>
        <p:txBody>
          <a:bodyPr spcFirstLastPara="1" wrap="square" lIns="91425" tIns="45700" rIns="91425" bIns="45700" anchor="t" anchorCtr="0">
            <a:spAutoFit/>
          </a:bodyPr>
          <a:lstStyle/>
          <a:p>
            <a:r>
              <a:rPr lang="ja-JP" altLang="en-US" sz="900" dirty="0">
                <a:solidFill>
                  <a:schemeClr val="tx1"/>
                </a:solidFill>
                <a:latin typeface="LINE Seed JP" panose="020B0600070205080204" charset="-128"/>
                <a:ea typeface="LINE Seed JP" panose="020B0600070205080204" charset="-128"/>
                <a:cs typeface="Meiryo"/>
                <a:sym typeface="Meiryo"/>
              </a:rPr>
              <a:t>・トップ</a:t>
            </a:r>
            <a:r>
              <a:rPr lang="en-US" altLang="ja-JP" sz="900" dirty="0">
                <a:solidFill>
                  <a:schemeClr val="tx1"/>
                </a:solidFill>
                <a:latin typeface="LINE Seed JP" panose="020B0600070205080204" charset="-128"/>
                <a:ea typeface="LINE Seed JP" panose="020B0600070205080204" charset="-128"/>
                <a:cs typeface="Meiryo"/>
                <a:sym typeface="Meiryo"/>
              </a:rPr>
              <a:t>/</a:t>
            </a:r>
            <a:r>
              <a:rPr lang="ja-JP" altLang="en-US" sz="900" dirty="0">
                <a:solidFill>
                  <a:schemeClr val="tx1"/>
                </a:solidFill>
                <a:latin typeface="LINE Seed JP" panose="020B0600070205080204" charset="-128"/>
                <a:ea typeface="LINE Seed JP" panose="020B0600070205080204" charset="-128"/>
                <a:cs typeface="Meiryo"/>
                <a:sym typeface="Meiryo"/>
              </a:rPr>
              <a:t>記事</a:t>
            </a:r>
            <a:endParaRPr lang="en-US" altLang="ja-JP" sz="900" dirty="0">
              <a:solidFill>
                <a:schemeClr val="tx1"/>
              </a:solidFill>
              <a:latin typeface="LINE Seed JP" panose="020B0600070205080204" charset="-128"/>
              <a:ea typeface="LINE Seed JP" panose="020B0600070205080204" charset="-128"/>
              <a:cs typeface="Meiryo"/>
              <a:sym typeface="Meiryo"/>
            </a:endParaRPr>
          </a:p>
        </p:txBody>
      </p:sp>
      <p:sp>
        <p:nvSpPr>
          <p:cNvPr id="260" name="Google Shape;644;p79">
            <a:extLst>
              <a:ext uri="{FF2B5EF4-FFF2-40B4-BE49-F238E27FC236}">
                <a16:creationId xmlns:a16="http://schemas.microsoft.com/office/drawing/2014/main" id="{00C91519-B79B-EA4D-400E-CBFD5528B08E}"/>
              </a:ext>
            </a:extLst>
          </p:cNvPr>
          <p:cNvSpPr txBox="1"/>
          <p:nvPr/>
        </p:nvSpPr>
        <p:spPr>
          <a:xfrm>
            <a:off x="1745616" y="2268714"/>
            <a:ext cx="596990" cy="230792"/>
          </a:xfrm>
          <a:prstGeom prst="rect">
            <a:avLst/>
          </a:prstGeom>
          <a:noFill/>
          <a:ln>
            <a:noFill/>
          </a:ln>
        </p:spPr>
        <p:txBody>
          <a:bodyPr spcFirstLastPara="1" wrap="square" lIns="91425" tIns="45700" rIns="91425" bIns="45700" anchor="t" anchorCtr="0">
            <a:spAutoFit/>
          </a:bodyPr>
          <a:lstStyle/>
          <a:p>
            <a:r>
              <a:rPr lang="ja-JP" altLang="en-US" sz="900" dirty="0">
                <a:solidFill>
                  <a:schemeClr val="tx1"/>
                </a:solidFill>
                <a:latin typeface="LINE Seed JP" panose="020B0600070205080204" charset="-128"/>
                <a:ea typeface="LINE Seed JP" panose="020B0600070205080204" charset="-128"/>
                <a:cs typeface="Meiryo"/>
                <a:sym typeface="Meiryo"/>
              </a:rPr>
              <a:t>・記事</a:t>
            </a:r>
            <a:endParaRPr lang="en-US" altLang="ja-JP" sz="900" dirty="0">
              <a:solidFill>
                <a:schemeClr val="tx1"/>
              </a:solidFill>
              <a:latin typeface="LINE Seed JP" panose="020B0600070205080204" charset="-128"/>
              <a:ea typeface="LINE Seed JP" panose="020B0600070205080204" charset="-128"/>
              <a:cs typeface="Meiryo"/>
              <a:sym typeface="Meiryo"/>
            </a:endParaRPr>
          </a:p>
        </p:txBody>
      </p:sp>
      <p:sp>
        <p:nvSpPr>
          <p:cNvPr id="261" name="Google Shape;644;p79">
            <a:extLst>
              <a:ext uri="{FF2B5EF4-FFF2-40B4-BE49-F238E27FC236}">
                <a16:creationId xmlns:a16="http://schemas.microsoft.com/office/drawing/2014/main" id="{61E0463A-D737-6D89-C3F2-08825ACC9CC1}"/>
              </a:ext>
            </a:extLst>
          </p:cNvPr>
          <p:cNvSpPr txBox="1"/>
          <p:nvPr/>
        </p:nvSpPr>
        <p:spPr>
          <a:xfrm>
            <a:off x="2607764" y="2268714"/>
            <a:ext cx="718909" cy="230792"/>
          </a:xfrm>
          <a:prstGeom prst="rect">
            <a:avLst/>
          </a:prstGeom>
          <a:noFill/>
          <a:ln>
            <a:noFill/>
          </a:ln>
        </p:spPr>
        <p:txBody>
          <a:bodyPr spcFirstLastPara="1" wrap="square" lIns="91425" tIns="45700" rIns="91425" bIns="45700" anchor="t" anchorCtr="0">
            <a:spAutoFit/>
          </a:bodyPr>
          <a:lstStyle/>
          <a:p>
            <a:r>
              <a:rPr lang="ja-JP" altLang="en-US" sz="900" dirty="0">
                <a:solidFill>
                  <a:schemeClr val="tx1"/>
                </a:solidFill>
                <a:latin typeface="LINE Seed JP" panose="020B0600070205080204" charset="-128"/>
                <a:ea typeface="LINE Seed JP" panose="020B0600070205080204" charset="-128"/>
                <a:cs typeface="Meiryo"/>
                <a:sym typeface="Meiryo"/>
              </a:rPr>
              <a:t>・公式</a:t>
            </a:r>
            <a:r>
              <a:rPr lang="en-US" altLang="ja-JP" sz="900" dirty="0">
                <a:solidFill>
                  <a:schemeClr val="tx1"/>
                </a:solidFill>
                <a:latin typeface="LINE Seed JP" panose="020B0600070205080204" charset="-128"/>
                <a:ea typeface="LINE Seed JP" panose="020B0600070205080204" charset="-128"/>
                <a:cs typeface="Meiryo"/>
                <a:sym typeface="Meiryo"/>
              </a:rPr>
              <a:t>X</a:t>
            </a:r>
          </a:p>
        </p:txBody>
      </p:sp>
      <p:pic>
        <p:nvPicPr>
          <p:cNvPr id="2" name="図 1">
            <a:extLst>
              <a:ext uri="{FF2B5EF4-FFF2-40B4-BE49-F238E27FC236}">
                <a16:creationId xmlns:a16="http://schemas.microsoft.com/office/drawing/2014/main" id="{0F01544D-7B67-50A4-DCCC-0B330FF9C8C1}"/>
              </a:ext>
            </a:extLst>
          </p:cNvPr>
          <p:cNvPicPr>
            <a:picLocks noChangeAspect="1"/>
          </p:cNvPicPr>
          <p:nvPr/>
        </p:nvPicPr>
        <p:blipFill>
          <a:blip r:embed="rId14"/>
          <a:srcRect t="25556" r="14415" b="32614"/>
          <a:stretch>
            <a:fillRect/>
          </a:stretch>
        </p:blipFill>
        <p:spPr>
          <a:xfrm>
            <a:off x="727108" y="2516778"/>
            <a:ext cx="727224" cy="194034"/>
          </a:xfrm>
          <a:prstGeom prst="rect">
            <a:avLst/>
          </a:prstGeom>
        </p:spPr>
      </p:pic>
    </p:spTree>
    <p:extLst>
      <p:ext uri="{BB962C8B-B14F-4D97-AF65-F5344CB8AC3E}">
        <p14:creationId xmlns:p14="http://schemas.microsoft.com/office/powerpoint/2010/main" val="1762005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7AEFF0F4-5370-9857-4040-BBE8BD54C91D}"/>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3C32867C-3A2D-6F63-285C-72310382B966}"/>
              </a:ext>
            </a:extLst>
          </p:cNvPr>
          <p:cNvSpPr/>
          <p:nvPr/>
        </p:nvSpPr>
        <p:spPr>
          <a:xfrm>
            <a:off x="7853786" y="2564130"/>
            <a:ext cx="1899813" cy="93345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直線矢印コネクタ 19">
            <a:extLst>
              <a:ext uri="{FF2B5EF4-FFF2-40B4-BE49-F238E27FC236}">
                <a16:creationId xmlns:a16="http://schemas.microsoft.com/office/drawing/2014/main" id="{4095F245-954A-F202-DD41-48C9F1978302}"/>
              </a:ext>
            </a:extLst>
          </p:cNvPr>
          <p:cNvCxnSpPr>
            <a:cxnSpLocks/>
            <a:endCxn id="291" idx="1"/>
          </p:cNvCxnSpPr>
          <p:nvPr/>
        </p:nvCxnSpPr>
        <p:spPr>
          <a:xfrm flipV="1">
            <a:off x="6237838" y="3575453"/>
            <a:ext cx="3757440" cy="14288"/>
          </a:xfrm>
          <a:prstGeom prst="straightConnector1">
            <a:avLst/>
          </a:prstGeom>
          <a:ln>
            <a:solidFill>
              <a:schemeClr val="accent4"/>
            </a:solidFill>
            <a:tailEnd type="triangle"/>
          </a:ln>
        </p:spPr>
        <p:style>
          <a:lnRef idx="2">
            <a:schemeClr val="accent1"/>
          </a:lnRef>
          <a:fillRef idx="0">
            <a:schemeClr val="accent1"/>
          </a:fillRef>
          <a:effectRef idx="1">
            <a:schemeClr val="accent1"/>
          </a:effectRef>
          <a:fontRef idx="minor">
            <a:schemeClr val="tx1"/>
          </a:fontRef>
        </p:style>
      </p:cxnSp>
      <p:sp>
        <p:nvSpPr>
          <p:cNvPr id="314" name="正方形/長方形 313">
            <a:extLst>
              <a:ext uri="{FF2B5EF4-FFF2-40B4-BE49-F238E27FC236}">
                <a16:creationId xmlns:a16="http://schemas.microsoft.com/office/drawing/2014/main" id="{4C4605E3-3ADA-F269-ECE1-ECC02240E426}"/>
              </a:ext>
            </a:extLst>
          </p:cNvPr>
          <p:cNvSpPr/>
          <p:nvPr/>
        </p:nvSpPr>
        <p:spPr>
          <a:xfrm>
            <a:off x="7815687" y="4612005"/>
            <a:ext cx="3689350" cy="17303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3" name="Google Shape;273;p24">
            <a:extLst>
              <a:ext uri="{FF2B5EF4-FFF2-40B4-BE49-F238E27FC236}">
                <a16:creationId xmlns:a16="http://schemas.microsoft.com/office/drawing/2014/main" id="{E7E5F607-6486-12A3-774D-7E5B99B50688}"/>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280" name="Google Shape;280;p25">
            <a:extLst>
              <a:ext uri="{FF2B5EF4-FFF2-40B4-BE49-F238E27FC236}">
                <a16:creationId xmlns:a16="http://schemas.microsoft.com/office/drawing/2014/main" id="{84F4877F-CDCB-37BC-5913-9AE48EE8EE08}"/>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｜防災特集</a:t>
            </a:r>
            <a:r>
              <a:rPr lang="en-US" altLang="ja-JP" b="1" dirty="0">
                <a:solidFill>
                  <a:schemeClr val="tx1"/>
                </a:solidFill>
                <a:latin typeface="LINE Seed JP" panose="020B0600070205080204" charset="-128"/>
                <a:ea typeface="LINE Seed JP" panose="020B0600070205080204" charset="-128"/>
                <a:sym typeface="Meiryo"/>
              </a:rPr>
              <a:t>2026</a:t>
            </a:r>
            <a:r>
              <a:rPr lang="ja-JP" altLang="en-US" b="1" dirty="0">
                <a:solidFill>
                  <a:schemeClr val="tx1"/>
                </a:solidFill>
                <a:latin typeface="LINE Seed JP" panose="020B0600070205080204" charset="-128"/>
                <a:ea typeface="LINE Seed JP" panose="020B0600070205080204" charset="-128"/>
                <a:sym typeface="Meiryo"/>
              </a:rPr>
              <a:t>の概要：「防災を自分ごとに」いつ起こるかわからない災害に備えて、もしものときの行動イメージを喚起します。</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277" name="正方形/長方形 276">
            <a:extLst>
              <a:ext uri="{FF2B5EF4-FFF2-40B4-BE49-F238E27FC236}">
                <a16:creationId xmlns:a16="http://schemas.microsoft.com/office/drawing/2014/main" id="{F97D3253-6291-12F9-8DDD-32A4A5DC0791}"/>
              </a:ext>
            </a:extLst>
          </p:cNvPr>
          <p:cNvSpPr/>
          <p:nvPr/>
        </p:nvSpPr>
        <p:spPr>
          <a:xfrm>
            <a:off x="3918136" y="2094342"/>
            <a:ext cx="2274476" cy="3275538"/>
          </a:xfrm>
          <a:prstGeom prst="rect">
            <a:avLst/>
          </a:prstGeom>
          <a:solidFill>
            <a:schemeClr val="bg1">
              <a:lumMod val="9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8" name="波線 277">
            <a:extLst>
              <a:ext uri="{FF2B5EF4-FFF2-40B4-BE49-F238E27FC236}">
                <a16:creationId xmlns:a16="http://schemas.microsoft.com/office/drawing/2014/main" id="{37ED1311-1C8A-099C-56D7-09B01FFE7907}"/>
              </a:ext>
            </a:extLst>
          </p:cNvPr>
          <p:cNvSpPr/>
          <p:nvPr/>
        </p:nvSpPr>
        <p:spPr>
          <a:xfrm>
            <a:off x="3788404" y="5292043"/>
            <a:ext cx="2499897" cy="396287"/>
          </a:xfrm>
          <a:prstGeom prst="wave">
            <a:avLst/>
          </a:prstGeom>
          <a:solidFill>
            <a:schemeClr val="bg1"/>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1" name="正方形/長方形 280">
            <a:extLst>
              <a:ext uri="{FF2B5EF4-FFF2-40B4-BE49-F238E27FC236}">
                <a16:creationId xmlns:a16="http://schemas.microsoft.com/office/drawing/2014/main" id="{0DEB3066-8419-C283-FDD9-967FA0CD86B7}"/>
              </a:ext>
            </a:extLst>
          </p:cNvPr>
          <p:cNvSpPr/>
          <p:nvPr/>
        </p:nvSpPr>
        <p:spPr>
          <a:xfrm>
            <a:off x="3963233" y="3476708"/>
            <a:ext cx="2192578" cy="157803"/>
          </a:xfrm>
          <a:prstGeom prst="rect">
            <a:avLst/>
          </a:prstGeom>
          <a:solidFill>
            <a:schemeClr val="bg1"/>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82" name="Google Shape;529;p74">
            <a:extLst>
              <a:ext uri="{FF2B5EF4-FFF2-40B4-BE49-F238E27FC236}">
                <a16:creationId xmlns:a16="http://schemas.microsoft.com/office/drawing/2014/main" id="{1944A42F-A8E4-F652-0C55-439F0BC3A59F}"/>
              </a:ext>
            </a:extLst>
          </p:cNvPr>
          <p:cNvPicPr preferRelativeResize="0"/>
          <p:nvPr/>
        </p:nvPicPr>
        <p:blipFill rotWithShape="1">
          <a:blip r:embed="rId3">
            <a:alphaModFix/>
          </a:blip>
          <a:srcRect b="93844"/>
          <a:stretch>
            <a:fillRect/>
          </a:stretch>
        </p:blipFill>
        <p:spPr>
          <a:xfrm>
            <a:off x="3966584" y="2123583"/>
            <a:ext cx="2218668" cy="250547"/>
          </a:xfrm>
          <a:prstGeom prst="rect">
            <a:avLst/>
          </a:prstGeom>
          <a:noFill/>
          <a:ln>
            <a:noFill/>
          </a:ln>
        </p:spPr>
      </p:pic>
      <p:sp>
        <p:nvSpPr>
          <p:cNvPr id="283" name="四角形: 角を丸くする 282">
            <a:extLst>
              <a:ext uri="{FF2B5EF4-FFF2-40B4-BE49-F238E27FC236}">
                <a16:creationId xmlns:a16="http://schemas.microsoft.com/office/drawing/2014/main" id="{07E773C4-1784-EB55-3C1D-29D468FAA793}"/>
              </a:ext>
            </a:extLst>
          </p:cNvPr>
          <p:cNvSpPr/>
          <p:nvPr/>
        </p:nvSpPr>
        <p:spPr>
          <a:xfrm>
            <a:off x="4302454" y="4339688"/>
            <a:ext cx="1516319" cy="272349"/>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4" name="四角形: 角を丸くする 283">
            <a:extLst>
              <a:ext uri="{FF2B5EF4-FFF2-40B4-BE49-F238E27FC236}">
                <a16:creationId xmlns:a16="http://schemas.microsoft.com/office/drawing/2014/main" id="{F78761E6-44B7-C968-1140-3ACA037032EF}"/>
              </a:ext>
            </a:extLst>
          </p:cNvPr>
          <p:cNvSpPr/>
          <p:nvPr/>
        </p:nvSpPr>
        <p:spPr>
          <a:xfrm>
            <a:off x="4284053" y="4880104"/>
            <a:ext cx="1516319" cy="272349"/>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6" name="四角形: 角を丸くする 285">
            <a:extLst>
              <a:ext uri="{FF2B5EF4-FFF2-40B4-BE49-F238E27FC236}">
                <a16:creationId xmlns:a16="http://schemas.microsoft.com/office/drawing/2014/main" id="{E29FF52D-2E00-B404-9E6E-0845506B5A67}"/>
              </a:ext>
            </a:extLst>
          </p:cNvPr>
          <p:cNvSpPr/>
          <p:nvPr/>
        </p:nvSpPr>
        <p:spPr>
          <a:xfrm>
            <a:off x="4302454" y="3838667"/>
            <a:ext cx="1516319" cy="272349"/>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7" name="グループ化 286">
            <a:extLst>
              <a:ext uri="{FF2B5EF4-FFF2-40B4-BE49-F238E27FC236}">
                <a16:creationId xmlns:a16="http://schemas.microsoft.com/office/drawing/2014/main" id="{7C0D2BC2-107B-E467-C6B5-55A47FABC080}"/>
              </a:ext>
            </a:extLst>
          </p:cNvPr>
          <p:cNvGrpSpPr/>
          <p:nvPr/>
        </p:nvGrpSpPr>
        <p:grpSpPr>
          <a:xfrm>
            <a:off x="9995278" y="2742016"/>
            <a:ext cx="852379" cy="1666875"/>
            <a:chOff x="8366760" y="3909060"/>
            <a:chExt cx="1028700" cy="2011680"/>
          </a:xfrm>
        </p:grpSpPr>
        <p:pic>
          <p:nvPicPr>
            <p:cNvPr id="288" name="図 287">
              <a:extLst>
                <a:ext uri="{FF2B5EF4-FFF2-40B4-BE49-F238E27FC236}">
                  <a16:creationId xmlns:a16="http://schemas.microsoft.com/office/drawing/2014/main" id="{08ADCBFA-9581-1F74-CF3D-26295CAA1164}"/>
                </a:ext>
              </a:extLst>
            </p:cNvPr>
            <p:cNvPicPr>
              <a:picLocks noChangeAspect="1"/>
            </p:cNvPicPr>
            <p:nvPr/>
          </p:nvPicPr>
          <p:blipFill>
            <a:blip r:embed="rId4"/>
            <a:srcRect b="77686"/>
            <a:stretch>
              <a:fillRect/>
            </a:stretch>
          </p:blipFill>
          <p:spPr>
            <a:xfrm>
              <a:off x="8374380" y="3918961"/>
              <a:ext cx="1013817" cy="393959"/>
            </a:xfrm>
            <a:prstGeom prst="rect">
              <a:avLst/>
            </a:prstGeom>
            <a:ln w="19050">
              <a:noFill/>
            </a:ln>
          </p:spPr>
        </p:pic>
        <p:grpSp>
          <p:nvGrpSpPr>
            <p:cNvPr id="289" name="グループ化 288">
              <a:extLst>
                <a:ext uri="{FF2B5EF4-FFF2-40B4-BE49-F238E27FC236}">
                  <a16:creationId xmlns:a16="http://schemas.microsoft.com/office/drawing/2014/main" id="{30731742-7FFD-AF8A-F2CE-E6F9ACB711D1}"/>
                </a:ext>
              </a:extLst>
            </p:cNvPr>
            <p:cNvGrpSpPr/>
            <p:nvPr/>
          </p:nvGrpSpPr>
          <p:grpSpPr>
            <a:xfrm>
              <a:off x="8391988" y="3934725"/>
              <a:ext cx="994777" cy="423925"/>
              <a:chOff x="9823094" y="3668015"/>
              <a:chExt cx="804912" cy="343013"/>
            </a:xfrm>
          </p:grpSpPr>
          <p:pic>
            <p:nvPicPr>
              <p:cNvPr id="292" name="図 291">
                <a:extLst>
                  <a:ext uri="{FF2B5EF4-FFF2-40B4-BE49-F238E27FC236}">
                    <a16:creationId xmlns:a16="http://schemas.microsoft.com/office/drawing/2014/main" id="{8449E813-4F85-0BAB-66FB-4D4C84BA33DD}"/>
                  </a:ext>
                </a:extLst>
              </p:cNvPr>
              <p:cNvPicPr>
                <a:picLocks noChangeAspect="1"/>
              </p:cNvPicPr>
              <p:nvPr/>
            </p:nvPicPr>
            <p:blipFill>
              <a:blip r:embed="rId5"/>
              <a:srcRect t="20913" r="12819" b="28348"/>
              <a:stretch>
                <a:fillRect/>
              </a:stretch>
            </p:blipFill>
            <p:spPr>
              <a:xfrm>
                <a:off x="9823094" y="3755306"/>
                <a:ext cx="804912" cy="255722"/>
              </a:xfrm>
              <a:prstGeom prst="rect">
                <a:avLst/>
              </a:prstGeom>
            </p:spPr>
          </p:pic>
          <p:pic>
            <p:nvPicPr>
              <p:cNvPr id="293" name="Google Shape;529;p74">
                <a:extLst>
                  <a:ext uri="{FF2B5EF4-FFF2-40B4-BE49-F238E27FC236}">
                    <a16:creationId xmlns:a16="http://schemas.microsoft.com/office/drawing/2014/main" id="{C5C993A8-51B3-0B11-214B-8CB5ADF1ECB7}"/>
                  </a:ext>
                </a:extLst>
              </p:cNvPr>
              <p:cNvPicPr preferRelativeResize="0"/>
              <p:nvPr/>
            </p:nvPicPr>
            <p:blipFill rotWithShape="1">
              <a:blip r:embed="rId3">
                <a:alphaModFix/>
              </a:blip>
              <a:srcRect b="93844"/>
              <a:stretch>
                <a:fillRect/>
              </a:stretch>
            </p:blipFill>
            <p:spPr>
              <a:xfrm>
                <a:off x="9823697" y="3668015"/>
                <a:ext cx="790278" cy="89243"/>
              </a:xfrm>
              <a:prstGeom prst="rect">
                <a:avLst/>
              </a:prstGeom>
              <a:noFill/>
              <a:ln>
                <a:noFill/>
              </a:ln>
            </p:spPr>
          </p:pic>
        </p:grpSp>
        <p:pic>
          <p:nvPicPr>
            <p:cNvPr id="290" name="図 289">
              <a:extLst>
                <a:ext uri="{FF2B5EF4-FFF2-40B4-BE49-F238E27FC236}">
                  <a16:creationId xmlns:a16="http://schemas.microsoft.com/office/drawing/2014/main" id="{8B534104-47BA-8E1F-AEE0-E3F68EBC79E4}"/>
                </a:ext>
              </a:extLst>
            </p:cNvPr>
            <p:cNvPicPr>
              <a:picLocks noChangeAspect="1"/>
            </p:cNvPicPr>
            <p:nvPr/>
          </p:nvPicPr>
          <p:blipFill>
            <a:blip r:embed="rId4"/>
            <a:srcRect t="11589"/>
            <a:stretch>
              <a:fillRect/>
            </a:stretch>
          </p:blipFill>
          <p:spPr>
            <a:xfrm>
              <a:off x="8383999" y="4378237"/>
              <a:ext cx="985571" cy="1517469"/>
            </a:xfrm>
            <a:prstGeom prst="rect">
              <a:avLst/>
            </a:prstGeom>
            <a:ln w="19050">
              <a:noFill/>
            </a:ln>
          </p:spPr>
        </p:pic>
        <p:sp>
          <p:nvSpPr>
            <p:cNvPr id="291" name="正方形/長方形 290">
              <a:extLst>
                <a:ext uri="{FF2B5EF4-FFF2-40B4-BE49-F238E27FC236}">
                  <a16:creationId xmlns:a16="http://schemas.microsoft.com/office/drawing/2014/main" id="{7FC2291A-F3E6-C750-4E68-B34777E7CE59}"/>
                </a:ext>
              </a:extLst>
            </p:cNvPr>
            <p:cNvSpPr/>
            <p:nvPr/>
          </p:nvSpPr>
          <p:spPr>
            <a:xfrm flipV="1">
              <a:off x="8366760" y="3909060"/>
              <a:ext cx="1028700" cy="2011680"/>
            </a:xfrm>
            <a:prstGeom prst="rect">
              <a:avLst/>
            </a:prstGeom>
            <a:no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06" name="図 305">
            <a:extLst>
              <a:ext uri="{FF2B5EF4-FFF2-40B4-BE49-F238E27FC236}">
                <a16:creationId xmlns:a16="http://schemas.microsoft.com/office/drawing/2014/main" id="{B10672C7-2E43-88F8-7C76-03733CD630F3}"/>
              </a:ext>
            </a:extLst>
          </p:cNvPr>
          <p:cNvPicPr>
            <a:picLocks noChangeAspect="1"/>
          </p:cNvPicPr>
          <p:nvPr/>
        </p:nvPicPr>
        <p:blipFill>
          <a:blip r:embed="rId6"/>
          <a:stretch>
            <a:fillRect/>
          </a:stretch>
        </p:blipFill>
        <p:spPr>
          <a:xfrm>
            <a:off x="7970447" y="5092764"/>
            <a:ext cx="1262862" cy="1131016"/>
          </a:xfrm>
          <a:prstGeom prst="rect">
            <a:avLst/>
          </a:prstGeom>
          <a:ln>
            <a:solidFill>
              <a:schemeClr val="bg1">
                <a:lumMod val="85000"/>
              </a:schemeClr>
            </a:solidFill>
          </a:ln>
        </p:spPr>
      </p:pic>
      <p:pic>
        <p:nvPicPr>
          <p:cNvPr id="297" name="図 296">
            <a:extLst>
              <a:ext uri="{FF2B5EF4-FFF2-40B4-BE49-F238E27FC236}">
                <a16:creationId xmlns:a16="http://schemas.microsoft.com/office/drawing/2014/main" id="{5A8CD923-C410-3EE9-E82F-02AB12DCD4AE}"/>
              </a:ext>
            </a:extLst>
          </p:cNvPr>
          <p:cNvPicPr>
            <a:picLocks noChangeAspect="1"/>
          </p:cNvPicPr>
          <p:nvPr/>
        </p:nvPicPr>
        <p:blipFill>
          <a:blip r:embed="rId7"/>
          <a:srcRect b="16346"/>
          <a:stretch>
            <a:fillRect/>
          </a:stretch>
        </p:blipFill>
        <p:spPr>
          <a:xfrm>
            <a:off x="8686432" y="5096744"/>
            <a:ext cx="1256449" cy="1148312"/>
          </a:xfrm>
          <a:prstGeom prst="rect">
            <a:avLst/>
          </a:prstGeom>
          <a:ln>
            <a:solidFill>
              <a:schemeClr val="bg1">
                <a:lumMod val="85000"/>
              </a:schemeClr>
            </a:solidFill>
          </a:ln>
        </p:spPr>
      </p:pic>
      <p:pic>
        <p:nvPicPr>
          <p:cNvPr id="299" name="図 298">
            <a:extLst>
              <a:ext uri="{FF2B5EF4-FFF2-40B4-BE49-F238E27FC236}">
                <a16:creationId xmlns:a16="http://schemas.microsoft.com/office/drawing/2014/main" id="{E070309B-69EA-6735-7761-0DDB1670A3E5}"/>
              </a:ext>
            </a:extLst>
          </p:cNvPr>
          <p:cNvPicPr>
            <a:picLocks noChangeAspect="1"/>
          </p:cNvPicPr>
          <p:nvPr/>
        </p:nvPicPr>
        <p:blipFill>
          <a:blip r:embed="rId8"/>
          <a:srcRect b="25587"/>
          <a:stretch>
            <a:fillRect/>
          </a:stretch>
        </p:blipFill>
        <p:spPr>
          <a:xfrm>
            <a:off x="9610399" y="5082653"/>
            <a:ext cx="1331848" cy="1146473"/>
          </a:xfrm>
          <a:prstGeom prst="rect">
            <a:avLst/>
          </a:prstGeom>
          <a:ln>
            <a:solidFill>
              <a:schemeClr val="bg1">
                <a:lumMod val="85000"/>
              </a:schemeClr>
            </a:solidFill>
          </a:ln>
        </p:spPr>
      </p:pic>
      <p:sp>
        <p:nvSpPr>
          <p:cNvPr id="308" name="Rectangle 46">
            <a:extLst>
              <a:ext uri="{FF2B5EF4-FFF2-40B4-BE49-F238E27FC236}">
                <a16:creationId xmlns:a16="http://schemas.microsoft.com/office/drawing/2014/main" id="{9CD65347-0AA4-6E7E-255B-EB2B79BB918E}"/>
              </a:ext>
            </a:extLst>
          </p:cNvPr>
          <p:cNvSpPr>
            <a:spLocks noChangeArrowheads="1"/>
          </p:cNvSpPr>
          <p:nvPr/>
        </p:nvSpPr>
        <p:spPr bwMode="auto">
          <a:xfrm>
            <a:off x="7769225" y="2613436"/>
            <a:ext cx="2098675" cy="88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None/>
            </a:pPr>
            <a:r>
              <a:rPr lang="en-US" altLang="ja-JP" sz="1050" b="1" dirty="0">
                <a:latin typeface="LINE Seed JP" panose="020B0600070205080204" charset="-128"/>
                <a:ea typeface="LINE Seed JP" panose="020B0600070205080204" charset="-128"/>
              </a:rPr>
              <a:t>【</a:t>
            </a:r>
            <a:r>
              <a:rPr lang="ja-JP" altLang="en-US" sz="1050" b="1" dirty="0">
                <a:latin typeface="LINE Seed JP" panose="020B0600070205080204" charset="-128"/>
                <a:ea typeface="LINE Seed JP" panose="020B0600070205080204" charset="-128"/>
              </a:rPr>
              <a:t>予定コンテンツ</a:t>
            </a:r>
            <a:r>
              <a:rPr lang="en-US" altLang="ja-JP" sz="1050" b="1" dirty="0">
                <a:latin typeface="LINE Seed JP" panose="020B0600070205080204" charset="-128"/>
                <a:ea typeface="LINE Seed JP" panose="020B0600070205080204" charset="-128"/>
              </a:rPr>
              <a:t>】</a:t>
            </a:r>
          </a:p>
          <a:p>
            <a:pPr eaLnBrk="1" fontAlgn="auto" hangingPunct="1">
              <a:spcBef>
                <a:spcPct val="0"/>
              </a:spcBef>
              <a:spcAft>
                <a:spcPts val="0"/>
              </a:spcAft>
              <a:buFontTx/>
              <a:buNone/>
            </a:pPr>
            <a:r>
              <a:rPr lang="ja-JP" altLang="en-US" sz="1050" dirty="0">
                <a:latin typeface="LINE Seed JP" panose="020B0600070205080204" charset="-128"/>
                <a:ea typeface="LINE Seed JP" panose="020B0600070205080204" charset="-128"/>
              </a:rPr>
              <a:t>・防災タイムライン</a:t>
            </a:r>
            <a:endParaRPr lang="en-US" altLang="ja-JP" sz="1050" dirty="0">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latin typeface="LINE Seed JP" panose="020B0600070205080204" charset="-128"/>
                <a:ea typeface="LINE Seed JP" panose="020B0600070205080204" charset="-128"/>
              </a:rPr>
              <a:t>・防災関連記事</a:t>
            </a:r>
            <a:endParaRPr lang="en-US" altLang="ja-JP" sz="1050" dirty="0">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latin typeface="LINE Seed JP" panose="020B0600070205080204" charset="-128"/>
                <a:ea typeface="LINE Seed JP" panose="020B0600070205080204" charset="-128"/>
              </a:rPr>
              <a:t>・ハザードマップ（検索連動）</a:t>
            </a:r>
            <a:endParaRPr lang="en-US" altLang="ja-JP" sz="1050" dirty="0">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latin typeface="LINE Seed JP" panose="020B0600070205080204" charset="-128"/>
                <a:ea typeface="LINE Seed JP" panose="020B0600070205080204" charset="-128"/>
              </a:rPr>
              <a:t>・</a:t>
            </a:r>
            <a:r>
              <a:rPr lang="en-US" altLang="ja-JP" sz="1050" dirty="0">
                <a:latin typeface="LINE Seed JP" panose="020B0600070205080204" charset="-128"/>
                <a:ea typeface="LINE Seed JP" panose="020B0600070205080204" charset="-128"/>
              </a:rPr>
              <a:t>Agent i</a:t>
            </a:r>
            <a:r>
              <a:rPr lang="ja-JP" altLang="en-US" sz="1050" dirty="0">
                <a:latin typeface="LINE Seed JP" panose="020B0600070205080204" charset="-128"/>
                <a:ea typeface="LINE Seed JP" panose="020B0600070205080204" charset="-128"/>
              </a:rPr>
              <a:t>連動 ほか</a:t>
            </a:r>
            <a:endParaRPr lang="en-US" altLang="ja-JP" sz="1050" dirty="0">
              <a:latin typeface="LINE Seed JP" panose="020B0600070205080204" charset="-128"/>
              <a:ea typeface="LINE Seed JP" panose="020B0600070205080204" charset="-128"/>
            </a:endParaRPr>
          </a:p>
        </p:txBody>
      </p:sp>
      <p:sp>
        <p:nvSpPr>
          <p:cNvPr id="311" name="Rectangle 46">
            <a:extLst>
              <a:ext uri="{FF2B5EF4-FFF2-40B4-BE49-F238E27FC236}">
                <a16:creationId xmlns:a16="http://schemas.microsoft.com/office/drawing/2014/main" id="{E06A9DA4-A398-4696-83A7-8D1B0FBD9EA0}"/>
              </a:ext>
            </a:extLst>
          </p:cNvPr>
          <p:cNvSpPr>
            <a:spLocks noChangeArrowheads="1"/>
          </p:cNvSpPr>
          <p:nvPr/>
        </p:nvSpPr>
        <p:spPr bwMode="auto">
          <a:xfrm>
            <a:off x="3916408" y="3480684"/>
            <a:ext cx="2270125" cy="16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en-US" altLang="ja-JP" sz="600" dirty="0">
                <a:solidFill>
                  <a:srgbClr val="0D0D0D"/>
                </a:solidFill>
                <a:latin typeface="+mj-ea"/>
                <a:ea typeface="+mj-ea"/>
              </a:rPr>
              <a:t>[PR]</a:t>
            </a:r>
            <a:r>
              <a:rPr lang="ja-JP" altLang="en-US" sz="600" dirty="0">
                <a:solidFill>
                  <a:srgbClr val="0D0D0D"/>
                </a:solidFill>
                <a:latin typeface="+mj-ea"/>
                <a:ea typeface="+mj-ea"/>
              </a:rPr>
              <a:t>非常食の正しい備え方と選び方。家族を守る実践ガイド</a:t>
            </a:r>
          </a:p>
        </p:txBody>
      </p:sp>
      <p:sp>
        <p:nvSpPr>
          <p:cNvPr id="313" name="Rectangle 46">
            <a:extLst>
              <a:ext uri="{FF2B5EF4-FFF2-40B4-BE49-F238E27FC236}">
                <a16:creationId xmlns:a16="http://schemas.microsoft.com/office/drawing/2014/main" id="{A73A6670-292C-1CCF-1487-A6D27A17F68F}"/>
              </a:ext>
            </a:extLst>
          </p:cNvPr>
          <p:cNvSpPr>
            <a:spLocks noChangeArrowheads="1"/>
          </p:cNvSpPr>
          <p:nvPr/>
        </p:nvSpPr>
        <p:spPr bwMode="auto">
          <a:xfrm>
            <a:off x="10924785" y="5575712"/>
            <a:ext cx="706437" cy="24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a:t>
            </a:r>
          </a:p>
        </p:txBody>
      </p:sp>
      <p:sp>
        <p:nvSpPr>
          <p:cNvPr id="316" name="正方形/長方形 315">
            <a:extLst>
              <a:ext uri="{FF2B5EF4-FFF2-40B4-BE49-F238E27FC236}">
                <a16:creationId xmlns:a16="http://schemas.microsoft.com/office/drawing/2014/main" id="{5D79AB6A-3EB8-4AF3-86FD-3579203AAAC1}"/>
              </a:ext>
            </a:extLst>
          </p:cNvPr>
          <p:cNvSpPr/>
          <p:nvPr/>
        </p:nvSpPr>
        <p:spPr>
          <a:xfrm>
            <a:off x="7902645" y="4732937"/>
            <a:ext cx="3514363" cy="231494"/>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100" b="1" dirty="0">
                <a:latin typeface="LINE Seed JP" panose="020B0600070205080204" charset="-128"/>
                <a:ea typeface="LINE Seed JP" panose="020B0600070205080204" charset="-128"/>
                <a:cs typeface="Meiryo"/>
                <a:sym typeface="Meiryo"/>
              </a:rPr>
              <a:t>LINE</a:t>
            </a:r>
            <a:r>
              <a:rPr lang="ja-JP" altLang="en-US" sz="1100" b="1" dirty="0">
                <a:latin typeface="LINE Seed JP" panose="020B0600070205080204" charset="-128"/>
                <a:ea typeface="LINE Seed JP" panose="020B0600070205080204" charset="-128"/>
                <a:cs typeface="Meiryo"/>
                <a:sym typeface="Meiryo"/>
              </a:rPr>
              <a:t>ヤフー内 防災関連コンテンツ・サービス</a:t>
            </a:r>
            <a:endParaRPr lang="ja-JP" altLang="en-US" sz="1100" b="1" dirty="0">
              <a:latin typeface="LINE Seed JP" panose="020B0600070205080204" charset="-128"/>
              <a:ea typeface="LINE Seed JP" panose="020B0600070205080204" charset="-128"/>
              <a:cs typeface="Calibri"/>
              <a:sym typeface="Calibri"/>
            </a:endParaRPr>
          </a:p>
        </p:txBody>
      </p:sp>
      <p:sp>
        <p:nvSpPr>
          <p:cNvPr id="317" name="正方形/長方形 316">
            <a:extLst>
              <a:ext uri="{FF2B5EF4-FFF2-40B4-BE49-F238E27FC236}">
                <a16:creationId xmlns:a16="http://schemas.microsoft.com/office/drawing/2014/main" id="{04949453-4715-279B-39CC-83FD6073B016}"/>
              </a:ext>
            </a:extLst>
          </p:cNvPr>
          <p:cNvSpPr/>
          <p:nvPr/>
        </p:nvSpPr>
        <p:spPr>
          <a:xfrm>
            <a:off x="771342" y="1568732"/>
            <a:ext cx="2419533" cy="23149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LINE Seed JP" panose="020B0600070205080204" charset="-128"/>
                <a:ea typeface="LINE Seed JP" panose="020B0600070205080204" charset="-128"/>
                <a:cs typeface="Meiryo"/>
                <a:sym typeface="Meiryo"/>
              </a:rPr>
              <a:t>誘導</a:t>
            </a:r>
            <a:endParaRPr lang="ja-JP" altLang="en-US" sz="1100" b="1" dirty="0">
              <a:latin typeface="LINE Seed JP" panose="020B0600070205080204" charset="-128"/>
              <a:ea typeface="LINE Seed JP" panose="020B0600070205080204" charset="-128"/>
              <a:cs typeface="Calibri"/>
              <a:sym typeface="Calibri"/>
            </a:endParaRPr>
          </a:p>
        </p:txBody>
      </p:sp>
      <p:sp>
        <p:nvSpPr>
          <p:cNvPr id="318" name="Rectangle 46">
            <a:extLst>
              <a:ext uri="{FF2B5EF4-FFF2-40B4-BE49-F238E27FC236}">
                <a16:creationId xmlns:a16="http://schemas.microsoft.com/office/drawing/2014/main" id="{78656932-FA85-BFD1-CE9D-D1D69EECC498}"/>
              </a:ext>
            </a:extLst>
          </p:cNvPr>
          <p:cNvSpPr>
            <a:spLocks noChangeArrowheads="1"/>
          </p:cNvSpPr>
          <p:nvPr/>
        </p:nvSpPr>
        <p:spPr bwMode="auto">
          <a:xfrm>
            <a:off x="957544" y="4317367"/>
            <a:ext cx="1950084" cy="38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en-US" altLang="ja-JP" sz="800" dirty="0">
                <a:solidFill>
                  <a:srgbClr val="0D0D0D"/>
                </a:solidFill>
                <a:latin typeface="LINE Seed JP" panose="020B0600070205080204" charset="-128"/>
                <a:ea typeface="LINE Seed JP" panose="020B0600070205080204" charset="-128"/>
              </a:rPr>
              <a:t>※</a:t>
            </a:r>
            <a:r>
              <a:rPr lang="ja-JP" altLang="en-US" sz="800" dirty="0">
                <a:solidFill>
                  <a:srgbClr val="0D0D0D"/>
                </a:solidFill>
                <a:latin typeface="LINE Seed JP" panose="020B0600070205080204" charset="-128"/>
                <a:ea typeface="LINE Seed JP" panose="020B0600070205080204" charset="-128"/>
              </a:rPr>
              <a:t>上記は一例かつイメージで、掲載を</a:t>
            </a: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800" dirty="0">
                <a:solidFill>
                  <a:srgbClr val="0D0D0D"/>
                </a:solidFill>
                <a:latin typeface="LINE Seed JP" panose="020B0600070205080204" charset="-128"/>
                <a:ea typeface="LINE Seed JP" panose="020B0600070205080204" charset="-128"/>
              </a:rPr>
              <a:t>　保証するものではありません</a:t>
            </a:r>
          </a:p>
        </p:txBody>
      </p:sp>
      <p:sp>
        <p:nvSpPr>
          <p:cNvPr id="319" name="正方形/長方形 318">
            <a:extLst>
              <a:ext uri="{FF2B5EF4-FFF2-40B4-BE49-F238E27FC236}">
                <a16:creationId xmlns:a16="http://schemas.microsoft.com/office/drawing/2014/main" id="{35A0EF20-FE1F-F39B-3362-4189B10E96E2}"/>
              </a:ext>
            </a:extLst>
          </p:cNvPr>
          <p:cNvSpPr/>
          <p:nvPr/>
        </p:nvSpPr>
        <p:spPr>
          <a:xfrm>
            <a:off x="3752666" y="1568732"/>
            <a:ext cx="7627539" cy="23149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LINE Seed JP" panose="020B0600070205080204" charset="-128"/>
                <a:ea typeface="LINE Seed JP" panose="020B0600070205080204" charset="-128"/>
                <a:cs typeface="Meiryo"/>
                <a:sym typeface="Meiryo"/>
              </a:rPr>
              <a:t>特集</a:t>
            </a:r>
            <a:endParaRPr lang="ja-JP" altLang="en-US" sz="1100" b="1" dirty="0">
              <a:latin typeface="LINE Seed JP" panose="020B0600070205080204" charset="-128"/>
              <a:ea typeface="LINE Seed JP" panose="020B0600070205080204" charset="-128"/>
              <a:cs typeface="Calibri"/>
              <a:sym typeface="Calibri"/>
            </a:endParaRPr>
          </a:p>
        </p:txBody>
      </p:sp>
      <p:sp>
        <p:nvSpPr>
          <p:cNvPr id="320" name="Rectangle 46">
            <a:extLst>
              <a:ext uri="{FF2B5EF4-FFF2-40B4-BE49-F238E27FC236}">
                <a16:creationId xmlns:a16="http://schemas.microsoft.com/office/drawing/2014/main" id="{E28D0621-0C85-F1C8-A72D-D2CED03FB563}"/>
              </a:ext>
            </a:extLst>
          </p:cNvPr>
          <p:cNvSpPr>
            <a:spLocks noChangeArrowheads="1"/>
          </p:cNvSpPr>
          <p:nvPr/>
        </p:nvSpPr>
        <p:spPr bwMode="auto">
          <a:xfrm>
            <a:off x="3781425" y="5730940"/>
            <a:ext cx="3590925" cy="61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en-US" altLang="ja-JP" sz="800" dirty="0">
                <a:solidFill>
                  <a:srgbClr val="0D0D0D"/>
                </a:solidFill>
                <a:latin typeface="LINE Seed JP" panose="020B0600070205080204" charset="-128"/>
                <a:ea typeface="LINE Seed JP" panose="020B0600070205080204" charset="-128"/>
              </a:rPr>
              <a:t>※</a:t>
            </a:r>
            <a:r>
              <a:rPr lang="ja-JP" altLang="en-US" sz="800" dirty="0">
                <a:solidFill>
                  <a:srgbClr val="0D0D0D"/>
                </a:solidFill>
                <a:latin typeface="LINE Seed JP" panose="020B0600070205080204" charset="-128"/>
                <a:ea typeface="LINE Seed JP" panose="020B0600070205080204" charset="-128"/>
              </a:rPr>
              <a:t>上記はイメージで、実際のデザインとは異なります</a:t>
            </a: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en-US" altLang="ja-JP" sz="800" dirty="0">
                <a:solidFill>
                  <a:srgbClr val="0D0D0D"/>
                </a:solidFill>
                <a:latin typeface="LINE Seed JP" panose="020B0600070205080204" charset="-128"/>
                <a:ea typeface="LINE Seed JP" panose="020B0600070205080204" charset="-128"/>
              </a:rPr>
              <a:t>※</a:t>
            </a:r>
            <a:r>
              <a:rPr lang="ja-JP" altLang="en-US" sz="800" dirty="0">
                <a:solidFill>
                  <a:srgbClr val="0D0D0D"/>
                </a:solidFill>
                <a:latin typeface="LINE Seed JP" panose="020B0600070205080204" charset="-128"/>
                <a:ea typeface="LINE Seed JP" panose="020B0600070205080204" charset="-128"/>
              </a:rPr>
              <a:t>コンテンツは上記から変更になる場合があります</a:t>
            </a: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en-US" altLang="ja-JP" sz="800" dirty="0">
                <a:solidFill>
                  <a:srgbClr val="0D0D0D"/>
                </a:solidFill>
                <a:latin typeface="LINE Seed JP" panose="020B0600070205080204" charset="-128"/>
                <a:ea typeface="LINE Seed JP" panose="020B0600070205080204" charset="-128"/>
              </a:rPr>
              <a:t>※</a:t>
            </a:r>
            <a:r>
              <a:rPr lang="ja-JP" altLang="en-US" sz="800" dirty="0">
                <a:solidFill>
                  <a:srgbClr val="0D0D0D"/>
                </a:solidFill>
                <a:latin typeface="LINE Seed JP" panose="020B0600070205080204" charset="-128"/>
                <a:ea typeface="LINE Seed JP" panose="020B0600070205080204" charset="-128"/>
              </a:rPr>
              <a:t>タイアップページへのテキストリンクの文言、掲載場所などは弊社に</a:t>
            </a: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800" dirty="0">
                <a:solidFill>
                  <a:srgbClr val="0D0D0D"/>
                </a:solidFill>
                <a:latin typeface="LINE Seed JP" panose="020B0600070205080204" charset="-128"/>
                <a:ea typeface="LINE Seed JP" panose="020B0600070205080204" charset="-128"/>
              </a:rPr>
              <a:t>　ご一任いただきまます</a:t>
            </a:r>
          </a:p>
        </p:txBody>
      </p:sp>
      <p:cxnSp>
        <p:nvCxnSpPr>
          <p:cNvPr id="322" name="直線コネクタ 321">
            <a:extLst>
              <a:ext uri="{FF2B5EF4-FFF2-40B4-BE49-F238E27FC236}">
                <a16:creationId xmlns:a16="http://schemas.microsoft.com/office/drawing/2014/main" id="{E7D820CF-86C7-01C8-9816-409595A1F064}"/>
              </a:ext>
            </a:extLst>
          </p:cNvPr>
          <p:cNvCxnSpPr>
            <a:cxnSpLocks/>
          </p:cNvCxnSpPr>
          <p:nvPr/>
        </p:nvCxnSpPr>
        <p:spPr>
          <a:xfrm>
            <a:off x="6353175" y="2116455"/>
            <a:ext cx="4010025" cy="0"/>
          </a:xfrm>
          <a:prstGeom prst="line">
            <a:avLst/>
          </a:prstGeom>
          <a:ln w="3175"/>
        </p:spPr>
        <p:style>
          <a:lnRef idx="2">
            <a:schemeClr val="accent1"/>
          </a:lnRef>
          <a:fillRef idx="0">
            <a:schemeClr val="accent1"/>
          </a:fillRef>
          <a:effectRef idx="1">
            <a:schemeClr val="accent1"/>
          </a:effectRef>
          <a:fontRef idx="minor">
            <a:schemeClr val="tx1"/>
          </a:fontRef>
        </p:style>
      </p:cxnSp>
      <p:cxnSp>
        <p:nvCxnSpPr>
          <p:cNvPr id="324" name="直線コネクタ 323">
            <a:extLst>
              <a:ext uri="{FF2B5EF4-FFF2-40B4-BE49-F238E27FC236}">
                <a16:creationId xmlns:a16="http://schemas.microsoft.com/office/drawing/2014/main" id="{4154323B-D5C2-5887-173E-AFA51BE713C2}"/>
              </a:ext>
            </a:extLst>
          </p:cNvPr>
          <p:cNvCxnSpPr>
            <a:cxnSpLocks/>
          </p:cNvCxnSpPr>
          <p:nvPr/>
        </p:nvCxnSpPr>
        <p:spPr>
          <a:xfrm>
            <a:off x="6972300" y="2116455"/>
            <a:ext cx="0" cy="200025"/>
          </a:xfrm>
          <a:prstGeom prst="line">
            <a:avLst/>
          </a:prstGeom>
          <a:ln w="3175"/>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8C76CF8E-84CD-08FD-E6D9-FB5125492FFA}"/>
              </a:ext>
            </a:extLst>
          </p:cNvPr>
          <p:cNvCxnSpPr>
            <a:cxnSpLocks/>
          </p:cNvCxnSpPr>
          <p:nvPr/>
        </p:nvCxnSpPr>
        <p:spPr>
          <a:xfrm>
            <a:off x="10363294" y="2116455"/>
            <a:ext cx="0" cy="200025"/>
          </a:xfrm>
          <a:prstGeom prst="line">
            <a:avLst/>
          </a:prstGeom>
          <a:ln w="3175"/>
        </p:spPr>
        <p:style>
          <a:lnRef idx="2">
            <a:schemeClr val="accent1"/>
          </a:lnRef>
          <a:fillRef idx="0">
            <a:schemeClr val="accent1"/>
          </a:fillRef>
          <a:effectRef idx="1">
            <a:schemeClr val="accent1"/>
          </a:effectRef>
          <a:fontRef idx="minor">
            <a:schemeClr val="tx1"/>
          </a:fontRef>
        </p:style>
      </p:cxnSp>
      <p:sp>
        <p:nvSpPr>
          <p:cNvPr id="328" name="Rectangle 46">
            <a:extLst>
              <a:ext uri="{FF2B5EF4-FFF2-40B4-BE49-F238E27FC236}">
                <a16:creationId xmlns:a16="http://schemas.microsoft.com/office/drawing/2014/main" id="{63D49BD6-AD91-E405-2437-7EE97C0B0355}"/>
              </a:ext>
            </a:extLst>
          </p:cNvPr>
          <p:cNvSpPr>
            <a:spLocks noChangeArrowheads="1"/>
          </p:cNvSpPr>
          <p:nvPr/>
        </p:nvSpPr>
        <p:spPr bwMode="auto">
          <a:xfrm>
            <a:off x="6330950" y="2346737"/>
            <a:ext cx="2622550" cy="19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▼オリジナルコンテンツ</a:t>
            </a:r>
          </a:p>
        </p:txBody>
      </p:sp>
      <p:sp>
        <p:nvSpPr>
          <p:cNvPr id="329" name="Rectangle 46">
            <a:extLst>
              <a:ext uri="{FF2B5EF4-FFF2-40B4-BE49-F238E27FC236}">
                <a16:creationId xmlns:a16="http://schemas.microsoft.com/office/drawing/2014/main" id="{B60B2263-71BD-2872-A15C-2D5B54AD4682}"/>
              </a:ext>
            </a:extLst>
          </p:cNvPr>
          <p:cNvSpPr>
            <a:spLocks noChangeArrowheads="1"/>
          </p:cNvSpPr>
          <p:nvPr/>
        </p:nvSpPr>
        <p:spPr bwMode="auto">
          <a:xfrm>
            <a:off x="9855294" y="2346736"/>
            <a:ext cx="1469931" cy="255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▼協賛企業様</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タイアップページ</a:t>
            </a:r>
          </a:p>
        </p:txBody>
      </p:sp>
      <p:grpSp>
        <p:nvGrpSpPr>
          <p:cNvPr id="8" name="グループ化 7">
            <a:extLst>
              <a:ext uri="{FF2B5EF4-FFF2-40B4-BE49-F238E27FC236}">
                <a16:creationId xmlns:a16="http://schemas.microsoft.com/office/drawing/2014/main" id="{AA6FB54D-AB03-5638-E7BD-8EF05FB8273A}"/>
              </a:ext>
            </a:extLst>
          </p:cNvPr>
          <p:cNvGrpSpPr/>
          <p:nvPr/>
        </p:nvGrpSpPr>
        <p:grpSpPr>
          <a:xfrm>
            <a:off x="791086" y="2030300"/>
            <a:ext cx="2105358" cy="1183163"/>
            <a:chOff x="791086" y="2030300"/>
            <a:chExt cx="2488892" cy="1398700"/>
          </a:xfrm>
        </p:grpSpPr>
        <p:grpSp>
          <p:nvGrpSpPr>
            <p:cNvPr id="264" name="グループ化 263">
              <a:extLst>
                <a:ext uri="{FF2B5EF4-FFF2-40B4-BE49-F238E27FC236}">
                  <a16:creationId xmlns:a16="http://schemas.microsoft.com/office/drawing/2014/main" id="{4DCE1107-ED3E-B858-4B1A-46E0DB14E290}"/>
                </a:ext>
              </a:extLst>
            </p:cNvPr>
            <p:cNvGrpSpPr/>
            <p:nvPr/>
          </p:nvGrpSpPr>
          <p:grpSpPr>
            <a:xfrm>
              <a:off x="791086" y="2030300"/>
              <a:ext cx="2488892" cy="1398700"/>
              <a:chOff x="931566" y="1693016"/>
              <a:chExt cx="7539461" cy="4237003"/>
            </a:xfrm>
          </p:grpSpPr>
          <p:pic>
            <p:nvPicPr>
              <p:cNvPr id="10" name="図 9">
                <a:extLst>
                  <a:ext uri="{FF2B5EF4-FFF2-40B4-BE49-F238E27FC236}">
                    <a16:creationId xmlns:a16="http://schemas.microsoft.com/office/drawing/2014/main" id="{73855E32-ECED-5540-9D82-E4923E4F7FE7}"/>
                  </a:ext>
                </a:extLst>
              </p:cNvPr>
              <p:cNvPicPr>
                <a:picLocks noChangeAspect="1"/>
              </p:cNvPicPr>
              <p:nvPr/>
            </p:nvPicPr>
            <p:blipFill rotWithShape="1">
              <a:blip r:embed="rId9">
                <a:extLst>
                  <a:ext uri="{28A0092B-C50C-407E-A947-70E740481C1C}">
                    <a14:useLocalDpi xmlns:a14="http://schemas.microsoft.com/office/drawing/2010/main"/>
                  </a:ext>
                </a:extLst>
              </a:blip>
              <a:srcRect t="-105" b="18249"/>
              <a:stretch/>
            </p:blipFill>
            <p:spPr>
              <a:xfrm>
                <a:off x="931566" y="1693016"/>
                <a:ext cx="7539461" cy="4232457"/>
              </a:xfrm>
              <a:prstGeom prst="rect">
                <a:avLst/>
              </a:prstGeom>
              <a:ln>
                <a:solidFill>
                  <a:schemeClr val="bg1">
                    <a:lumMod val="85000"/>
                  </a:schemeClr>
                </a:solidFill>
              </a:ln>
            </p:spPr>
          </p:pic>
          <p:sp>
            <p:nvSpPr>
              <p:cNvPr id="51" name="正方形/長方形 50">
                <a:extLst>
                  <a:ext uri="{FF2B5EF4-FFF2-40B4-BE49-F238E27FC236}">
                    <a16:creationId xmlns:a16="http://schemas.microsoft.com/office/drawing/2014/main" id="{CA24E9F9-49FE-0EAE-94D5-863E301A3E69}"/>
                  </a:ext>
                </a:extLst>
              </p:cNvPr>
              <p:cNvSpPr/>
              <p:nvPr/>
            </p:nvSpPr>
            <p:spPr>
              <a:xfrm>
                <a:off x="2882021" y="4698749"/>
                <a:ext cx="2595326" cy="12312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2" name="図 61">
                <a:extLst>
                  <a:ext uri="{FF2B5EF4-FFF2-40B4-BE49-F238E27FC236}">
                    <a16:creationId xmlns:a16="http://schemas.microsoft.com/office/drawing/2014/main" id="{BBB1AD09-B740-535D-C4C1-D6783CD4CC97}"/>
                  </a:ext>
                </a:extLst>
              </p:cNvPr>
              <p:cNvPicPr>
                <a:picLocks noChangeAspect="1"/>
              </p:cNvPicPr>
              <p:nvPr/>
            </p:nvPicPr>
            <p:blipFill>
              <a:blip r:embed="rId10"/>
              <a:srcRect l="32572" t="3793" r="32581" b="88572"/>
              <a:stretch>
                <a:fillRect/>
              </a:stretch>
            </p:blipFill>
            <p:spPr>
              <a:xfrm>
                <a:off x="3862813" y="1900550"/>
                <a:ext cx="1756373" cy="269728"/>
              </a:xfrm>
              <a:prstGeom prst="rect">
                <a:avLst/>
              </a:prstGeom>
            </p:spPr>
          </p:pic>
          <p:pic>
            <p:nvPicPr>
              <p:cNvPr id="263" name="図 262">
                <a:extLst>
                  <a:ext uri="{FF2B5EF4-FFF2-40B4-BE49-F238E27FC236}">
                    <a16:creationId xmlns:a16="http://schemas.microsoft.com/office/drawing/2014/main" id="{B07C46A0-2BD7-DBCC-FA92-FBB4BF25F6A5}"/>
                  </a:ext>
                </a:extLst>
              </p:cNvPr>
              <p:cNvPicPr>
                <a:picLocks noChangeAspect="1"/>
              </p:cNvPicPr>
              <p:nvPr/>
            </p:nvPicPr>
            <p:blipFill rotWithShape="1">
              <a:blip r:embed="rId9">
                <a:extLst>
                  <a:ext uri="{28A0092B-C50C-407E-A947-70E740481C1C}">
                    <a14:useLocalDpi xmlns:a14="http://schemas.microsoft.com/office/drawing/2010/main"/>
                  </a:ext>
                </a:extLst>
              </a:blip>
              <a:srcRect l="26330" t="57895" r="39327" b="25423"/>
              <a:stretch>
                <a:fillRect/>
              </a:stretch>
            </p:blipFill>
            <p:spPr>
              <a:xfrm>
                <a:off x="2888055" y="5040286"/>
                <a:ext cx="2589292" cy="862574"/>
              </a:xfrm>
              <a:prstGeom prst="rect">
                <a:avLst/>
              </a:prstGeom>
              <a:ln>
                <a:solidFill>
                  <a:schemeClr val="bg1">
                    <a:lumMod val="65000"/>
                  </a:schemeClr>
                </a:solidFill>
              </a:ln>
            </p:spPr>
          </p:pic>
          <p:pic>
            <p:nvPicPr>
              <p:cNvPr id="9" name="図 8">
                <a:extLst>
                  <a:ext uri="{FF2B5EF4-FFF2-40B4-BE49-F238E27FC236}">
                    <a16:creationId xmlns:a16="http://schemas.microsoft.com/office/drawing/2014/main" id="{A9A0AA92-712C-F6DD-B3D1-76FB6577B205}"/>
                  </a:ext>
                </a:extLst>
              </p:cNvPr>
              <p:cNvPicPr>
                <a:picLocks noChangeAspect="1"/>
              </p:cNvPicPr>
              <p:nvPr/>
            </p:nvPicPr>
            <p:blipFill>
              <a:blip r:embed="rId10"/>
              <a:srcRect l="21111" t="67077" r="36931" b="24505"/>
              <a:stretch>
                <a:fillRect/>
              </a:stretch>
            </p:blipFill>
            <p:spPr>
              <a:xfrm>
                <a:off x="2872965" y="4671587"/>
                <a:ext cx="2622488" cy="368787"/>
              </a:xfrm>
              <a:prstGeom prst="rect">
                <a:avLst/>
              </a:prstGeom>
            </p:spPr>
          </p:pic>
        </p:grpSp>
        <p:sp>
          <p:nvSpPr>
            <p:cNvPr id="4" name="正方形/長方形 3">
              <a:extLst>
                <a:ext uri="{FF2B5EF4-FFF2-40B4-BE49-F238E27FC236}">
                  <a16:creationId xmlns:a16="http://schemas.microsoft.com/office/drawing/2014/main" id="{67D06FA9-9F09-09A2-087B-0A585622E8D2}"/>
                </a:ext>
              </a:extLst>
            </p:cNvPr>
            <p:cNvSpPr/>
            <p:nvPr/>
          </p:nvSpPr>
          <p:spPr>
            <a:xfrm>
              <a:off x="1381141" y="2994199"/>
              <a:ext cx="917922" cy="149596"/>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正方形/長方形 6">
              <a:extLst>
                <a:ext uri="{FF2B5EF4-FFF2-40B4-BE49-F238E27FC236}">
                  <a16:creationId xmlns:a16="http://schemas.microsoft.com/office/drawing/2014/main" id="{C2EC2C6D-6278-221D-0BF8-0A99849A604C}"/>
                </a:ext>
              </a:extLst>
            </p:cNvPr>
            <p:cNvSpPr/>
            <p:nvPr/>
          </p:nvSpPr>
          <p:spPr>
            <a:xfrm>
              <a:off x="1681586" y="2049319"/>
              <a:ext cx="704564" cy="171368"/>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46" name="グループ化 45">
            <a:extLst>
              <a:ext uri="{FF2B5EF4-FFF2-40B4-BE49-F238E27FC236}">
                <a16:creationId xmlns:a16="http://schemas.microsoft.com/office/drawing/2014/main" id="{0F18BBA8-9D1B-76B4-E21A-945BBE937857}"/>
              </a:ext>
            </a:extLst>
          </p:cNvPr>
          <p:cNvGrpSpPr/>
          <p:nvPr/>
        </p:nvGrpSpPr>
        <p:grpSpPr>
          <a:xfrm>
            <a:off x="2130879" y="2436222"/>
            <a:ext cx="951955" cy="1360771"/>
            <a:chOff x="1004937" y="1611516"/>
            <a:chExt cx="2951427" cy="4218915"/>
          </a:xfrm>
        </p:grpSpPr>
        <p:sp>
          <p:nvSpPr>
            <p:cNvPr id="45" name="正方形/長方形 44">
              <a:extLst>
                <a:ext uri="{FF2B5EF4-FFF2-40B4-BE49-F238E27FC236}">
                  <a16:creationId xmlns:a16="http://schemas.microsoft.com/office/drawing/2014/main" id="{3E1E5296-E9ED-B049-3583-8C06227F177F}"/>
                </a:ext>
              </a:extLst>
            </p:cNvPr>
            <p:cNvSpPr/>
            <p:nvPr/>
          </p:nvSpPr>
          <p:spPr>
            <a:xfrm>
              <a:off x="1004937" y="1611516"/>
              <a:ext cx="2951427" cy="42189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4" name="グループ化 43">
              <a:extLst>
                <a:ext uri="{FF2B5EF4-FFF2-40B4-BE49-F238E27FC236}">
                  <a16:creationId xmlns:a16="http://schemas.microsoft.com/office/drawing/2014/main" id="{C04633BC-28DD-9F4D-5B7F-3FA8BBA69BE9}"/>
                </a:ext>
              </a:extLst>
            </p:cNvPr>
            <p:cNvGrpSpPr/>
            <p:nvPr/>
          </p:nvGrpSpPr>
          <p:grpSpPr>
            <a:xfrm>
              <a:off x="1023251" y="1627447"/>
              <a:ext cx="2908194" cy="4173584"/>
              <a:chOff x="1150000" y="1826623"/>
              <a:chExt cx="2908194" cy="4173584"/>
            </a:xfrm>
          </p:grpSpPr>
          <p:pic>
            <p:nvPicPr>
              <p:cNvPr id="5" name="図 4">
                <a:extLst>
                  <a:ext uri="{FF2B5EF4-FFF2-40B4-BE49-F238E27FC236}">
                    <a16:creationId xmlns:a16="http://schemas.microsoft.com/office/drawing/2014/main" id="{4031C879-3972-8696-B9FA-159DBE90FB7F}"/>
                  </a:ext>
                </a:extLst>
              </p:cNvPr>
              <p:cNvPicPr>
                <a:picLocks noChangeAspect="1"/>
              </p:cNvPicPr>
              <p:nvPr/>
            </p:nvPicPr>
            <p:blipFill>
              <a:blip r:embed="rId11"/>
              <a:srcRect t="15247" b="65381"/>
              <a:stretch>
                <a:fillRect/>
              </a:stretch>
            </p:blipFill>
            <p:spPr>
              <a:xfrm>
                <a:off x="1150000" y="1826623"/>
                <a:ext cx="2908194" cy="1219200"/>
              </a:xfrm>
              <a:prstGeom prst="rect">
                <a:avLst/>
              </a:prstGeom>
            </p:spPr>
          </p:pic>
          <p:pic>
            <p:nvPicPr>
              <p:cNvPr id="42" name="図 41">
                <a:extLst>
                  <a:ext uri="{FF2B5EF4-FFF2-40B4-BE49-F238E27FC236}">
                    <a16:creationId xmlns:a16="http://schemas.microsoft.com/office/drawing/2014/main" id="{39A7AF88-09EA-F62C-B836-522B56961D3D}"/>
                  </a:ext>
                </a:extLst>
              </p:cNvPr>
              <p:cNvPicPr>
                <a:picLocks noChangeAspect="1"/>
              </p:cNvPicPr>
              <p:nvPr/>
            </p:nvPicPr>
            <p:blipFill>
              <a:blip r:embed="rId12"/>
              <a:srcRect t="46934"/>
              <a:stretch>
                <a:fillRect/>
              </a:stretch>
            </p:blipFill>
            <p:spPr>
              <a:xfrm>
                <a:off x="1183908" y="3108960"/>
                <a:ext cx="2874125" cy="2891247"/>
              </a:xfrm>
              <a:prstGeom prst="rect">
                <a:avLst/>
              </a:prstGeom>
            </p:spPr>
          </p:pic>
        </p:grpSp>
      </p:grpSp>
      <p:sp>
        <p:nvSpPr>
          <p:cNvPr id="6" name="正方形/長方形 5">
            <a:extLst>
              <a:ext uri="{FF2B5EF4-FFF2-40B4-BE49-F238E27FC236}">
                <a16:creationId xmlns:a16="http://schemas.microsoft.com/office/drawing/2014/main" id="{84A36042-E406-1474-7336-E326C2575A95}"/>
              </a:ext>
            </a:extLst>
          </p:cNvPr>
          <p:cNvSpPr/>
          <p:nvPr/>
        </p:nvSpPr>
        <p:spPr>
          <a:xfrm>
            <a:off x="2077828" y="2628436"/>
            <a:ext cx="1039843" cy="201847"/>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図 12">
            <a:extLst>
              <a:ext uri="{FF2B5EF4-FFF2-40B4-BE49-F238E27FC236}">
                <a16:creationId xmlns:a16="http://schemas.microsoft.com/office/drawing/2014/main" id="{A8397AA4-D622-2B84-C478-83DB2CE444E0}"/>
              </a:ext>
            </a:extLst>
          </p:cNvPr>
          <p:cNvPicPr>
            <a:picLocks noChangeAspect="1"/>
          </p:cNvPicPr>
          <p:nvPr/>
        </p:nvPicPr>
        <p:blipFill>
          <a:blip r:embed="rId13"/>
          <a:stretch>
            <a:fillRect/>
          </a:stretch>
        </p:blipFill>
        <p:spPr>
          <a:xfrm>
            <a:off x="2161744" y="3930461"/>
            <a:ext cx="591848" cy="161707"/>
          </a:xfrm>
          <a:prstGeom prst="rect">
            <a:avLst/>
          </a:prstGeom>
        </p:spPr>
      </p:pic>
      <p:sp>
        <p:nvSpPr>
          <p:cNvPr id="14" name="正方形/長方形 13">
            <a:extLst>
              <a:ext uri="{FF2B5EF4-FFF2-40B4-BE49-F238E27FC236}">
                <a16:creationId xmlns:a16="http://schemas.microsoft.com/office/drawing/2014/main" id="{3AF3D27A-27C6-34E7-25EF-A7ADF0352E4E}"/>
              </a:ext>
            </a:extLst>
          </p:cNvPr>
          <p:cNvSpPr/>
          <p:nvPr/>
        </p:nvSpPr>
        <p:spPr>
          <a:xfrm>
            <a:off x="2109457" y="2435382"/>
            <a:ext cx="995882" cy="1729212"/>
          </a:xfrm>
          <a:prstGeom prst="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波線 14">
            <a:extLst>
              <a:ext uri="{FF2B5EF4-FFF2-40B4-BE49-F238E27FC236}">
                <a16:creationId xmlns:a16="http://schemas.microsoft.com/office/drawing/2014/main" id="{2307D792-1C9D-D97F-59E8-976AA03F2B00}"/>
              </a:ext>
            </a:extLst>
          </p:cNvPr>
          <p:cNvSpPr/>
          <p:nvPr/>
        </p:nvSpPr>
        <p:spPr>
          <a:xfrm>
            <a:off x="2057684" y="3743883"/>
            <a:ext cx="1120083" cy="167213"/>
          </a:xfrm>
          <a:prstGeom prst="wave">
            <a:avLst/>
          </a:prstGeom>
          <a:solidFill>
            <a:schemeClr val="bg1"/>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952C943-0FAE-1ADA-202A-CE9EB15407B0}"/>
              </a:ext>
            </a:extLst>
          </p:cNvPr>
          <p:cNvSpPr/>
          <p:nvPr/>
        </p:nvSpPr>
        <p:spPr>
          <a:xfrm>
            <a:off x="2085372" y="3912520"/>
            <a:ext cx="1039843" cy="201847"/>
          </a:xfrm>
          <a:prstGeom prst="rect">
            <a:avLst/>
          </a:pr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21" name="直線矢印コネクタ 20">
            <a:extLst>
              <a:ext uri="{FF2B5EF4-FFF2-40B4-BE49-F238E27FC236}">
                <a16:creationId xmlns:a16="http://schemas.microsoft.com/office/drawing/2014/main" id="{5D20AB44-57AB-983E-BE8E-EC8FD958F5C6}"/>
              </a:ext>
            </a:extLst>
          </p:cNvPr>
          <p:cNvCxnSpPr>
            <a:cxnSpLocks/>
          </p:cNvCxnSpPr>
          <p:nvPr/>
        </p:nvCxnSpPr>
        <p:spPr>
          <a:xfrm>
            <a:off x="7858408" y="4104163"/>
            <a:ext cx="2123792" cy="0"/>
          </a:xfrm>
          <a:prstGeom prst="straightConnector1">
            <a:avLst/>
          </a:prstGeom>
          <a:ln>
            <a:solidFill>
              <a:schemeClr val="accent4"/>
            </a:solidFill>
            <a:tailEnd type="triangle"/>
          </a:ln>
        </p:spPr>
        <p:style>
          <a:lnRef idx="2">
            <a:schemeClr val="accent1"/>
          </a:lnRef>
          <a:fillRef idx="0">
            <a:schemeClr val="accent1"/>
          </a:fillRef>
          <a:effectRef idx="1">
            <a:schemeClr val="accent1"/>
          </a:effectRef>
          <a:fontRef idx="minor">
            <a:schemeClr val="tx1"/>
          </a:fontRef>
        </p:style>
      </p:cxnSp>
      <p:sp>
        <p:nvSpPr>
          <p:cNvPr id="28" name="矢印: 五方向 27">
            <a:extLst>
              <a:ext uri="{FF2B5EF4-FFF2-40B4-BE49-F238E27FC236}">
                <a16:creationId xmlns:a16="http://schemas.microsoft.com/office/drawing/2014/main" id="{49E52005-919D-F74C-0869-B7995B575B5A}"/>
              </a:ext>
            </a:extLst>
          </p:cNvPr>
          <p:cNvSpPr/>
          <p:nvPr/>
        </p:nvSpPr>
        <p:spPr>
          <a:xfrm>
            <a:off x="3304515" y="2933323"/>
            <a:ext cx="371192" cy="495677"/>
          </a:xfrm>
          <a:prstGeom prst="homePlate">
            <a:avLst/>
          </a:prstGeom>
          <a:solidFill>
            <a:schemeClr val="bg1">
              <a:lumMod val="7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9" name="矢印: 五方向 28">
            <a:extLst>
              <a:ext uri="{FF2B5EF4-FFF2-40B4-BE49-F238E27FC236}">
                <a16:creationId xmlns:a16="http://schemas.microsoft.com/office/drawing/2014/main" id="{06F63968-2AFD-6DF6-F66B-3C4FF5227970}"/>
              </a:ext>
            </a:extLst>
          </p:cNvPr>
          <p:cNvSpPr/>
          <p:nvPr/>
        </p:nvSpPr>
        <p:spPr>
          <a:xfrm>
            <a:off x="6581869" y="5055530"/>
            <a:ext cx="1041147" cy="495677"/>
          </a:xfrm>
          <a:prstGeom prst="homePlate">
            <a:avLst/>
          </a:prstGeom>
          <a:solidFill>
            <a:schemeClr val="bg1">
              <a:lumMod val="7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 name="Rectangle 46">
            <a:extLst>
              <a:ext uri="{FF2B5EF4-FFF2-40B4-BE49-F238E27FC236}">
                <a16:creationId xmlns:a16="http://schemas.microsoft.com/office/drawing/2014/main" id="{CBFD602B-4064-C58B-8F9D-9707FA7A5B5A}"/>
              </a:ext>
            </a:extLst>
          </p:cNvPr>
          <p:cNvSpPr>
            <a:spLocks noChangeArrowheads="1"/>
          </p:cNvSpPr>
          <p:nvPr/>
        </p:nvSpPr>
        <p:spPr bwMode="auto">
          <a:xfrm>
            <a:off x="3831590" y="1851437"/>
            <a:ext cx="2622550" cy="19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▼トップ</a:t>
            </a:r>
          </a:p>
        </p:txBody>
      </p:sp>
      <p:pic>
        <p:nvPicPr>
          <p:cNvPr id="12" name="図 11">
            <a:extLst>
              <a:ext uri="{FF2B5EF4-FFF2-40B4-BE49-F238E27FC236}">
                <a16:creationId xmlns:a16="http://schemas.microsoft.com/office/drawing/2014/main" id="{1943C12C-00CE-2DBF-E355-1F61E885F281}"/>
              </a:ext>
            </a:extLst>
          </p:cNvPr>
          <p:cNvPicPr>
            <a:picLocks noChangeAspect="1"/>
          </p:cNvPicPr>
          <p:nvPr/>
        </p:nvPicPr>
        <p:blipFill>
          <a:blip r:embed="rId14"/>
          <a:srcRect l="2511" t="22663" r="14414" b="12784"/>
          <a:stretch>
            <a:fillRect/>
          </a:stretch>
        </p:blipFill>
        <p:spPr>
          <a:xfrm>
            <a:off x="3937283" y="2394856"/>
            <a:ext cx="2258249" cy="957943"/>
          </a:xfrm>
          <a:prstGeom prst="rect">
            <a:avLst/>
          </a:prstGeom>
        </p:spPr>
      </p:pic>
      <p:grpSp>
        <p:nvGrpSpPr>
          <p:cNvPr id="19" name="グループ化 18">
            <a:extLst>
              <a:ext uri="{FF2B5EF4-FFF2-40B4-BE49-F238E27FC236}">
                <a16:creationId xmlns:a16="http://schemas.microsoft.com/office/drawing/2014/main" id="{31B957C6-3097-8C2F-0947-80CA6166F83F}"/>
              </a:ext>
            </a:extLst>
          </p:cNvPr>
          <p:cNvGrpSpPr/>
          <p:nvPr/>
        </p:nvGrpSpPr>
        <p:grpSpPr>
          <a:xfrm>
            <a:off x="6351985" y="2573469"/>
            <a:ext cx="1468040" cy="1829646"/>
            <a:chOff x="6351985" y="2573469"/>
            <a:chExt cx="1468040" cy="1829646"/>
          </a:xfrm>
        </p:grpSpPr>
        <p:grpSp>
          <p:nvGrpSpPr>
            <p:cNvPr id="331" name="グループ化 330">
              <a:extLst>
                <a:ext uri="{FF2B5EF4-FFF2-40B4-BE49-F238E27FC236}">
                  <a16:creationId xmlns:a16="http://schemas.microsoft.com/office/drawing/2014/main" id="{6DBD22DB-E875-9A17-B896-D25FD7425CFC}"/>
                </a:ext>
              </a:extLst>
            </p:cNvPr>
            <p:cNvGrpSpPr/>
            <p:nvPr/>
          </p:nvGrpSpPr>
          <p:grpSpPr>
            <a:xfrm>
              <a:off x="6351985" y="2573469"/>
              <a:ext cx="1468040" cy="1829646"/>
              <a:chOff x="6351986" y="2504885"/>
              <a:chExt cx="1544240" cy="1924613"/>
            </a:xfrm>
          </p:grpSpPr>
          <p:pic>
            <p:nvPicPr>
              <p:cNvPr id="272" name="図 271">
                <a:extLst>
                  <a:ext uri="{FF2B5EF4-FFF2-40B4-BE49-F238E27FC236}">
                    <a16:creationId xmlns:a16="http://schemas.microsoft.com/office/drawing/2014/main" id="{36A39473-292D-C2CE-13C4-BA2EC839124E}"/>
                  </a:ext>
                </a:extLst>
              </p:cNvPr>
              <p:cNvPicPr>
                <a:picLocks noChangeAspect="1"/>
              </p:cNvPicPr>
              <p:nvPr/>
            </p:nvPicPr>
            <p:blipFill>
              <a:blip r:embed="rId15"/>
              <a:stretch>
                <a:fillRect/>
              </a:stretch>
            </p:blipFill>
            <p:spPr>
              <a:xfrm>
                <a:off x="6594383" y="2778795"/>
                <a:ext cx="1301843" cy="1650703"/>
              </a:xfrm>
              <a:prstGeom prst="rect">
                <a:avLst/>
              </a:prstGeom>
            </p:spPr>
          </p:pic>
          <p:pic>
            <p:nvPicPr>
              <p:cNvPr id="274" name="図 273">
                <a:extLst>
                  <a:ext uri="{FF2B5EF4-FFF2-40B4-BE49-F238E27FC236}">
                    <a16:creationId xmlns:a16="http://schemas.microsoft.com/office/drawing/2014/main" id="{DA35B6B3-244E-6ED8-3B20-1BACC75E295E}"/>
                  </a:ext>
                </a:extLst>
              </p:cNvPr>
              <p:cNvPicPr>
                <a:picLocks noChangeAspect="1"/>
              </p:cNvPicPr>
              <p:nvPr/>
            </p:nvPicPr>
            <p:blipFill>
              <a:blip r:embed="rId15"/>
              <a:stretch>
                <a:fillRect/>
              </a:stretch>
            </p:blipFill>
            <p:spPr>
              <a:xfrm>
                <a:off x="6467521" y="2643073"/>
                <a:ext cx="1301843" cy="1650703"/>
              </a:xfrm>
              <a:prstGeom prst="rect">
                <a:avLst/>
              </a:prstGeom>
            </p:spPr>
          </p:pic>
          <p:pic>
            <p:nvPicPr>
              <p:cNvPr id="275" name="図 274">
                <a:extLst>
                  <a:ext uri="{FF2B5EF4-FFF2-40B4-BE49-F238E27FC236}">
                    <a16:creationId xmlns:a16="http://schemas.microsoft.com/office/drawing/2014/main" id="{AEC074EC-8DFF-4B5B-E71D-C287DC91EA9F}"/>
                  </a:ext>
                </a:extLst>
              </p:cNvPr>
              <p:cNvPicPr>
                <a:picLocks noChangeAspect="1"/>
              </p:cNvPicPr>
              <p:nvPr/>
            </p:nvPicPr>
            <p:blipFill>
              <a:blip r:embed="rId15"/>
              <a:stretch>
                <a:fillRect/>
              </a:stretch>
            </p:blipFill>
            <p:spPr>
              <a:xfrm>
                <a:off x="6351986" y="2504885"/>
                <a:ext cx="1301843" cy="1650703"/>
              </a:xfrm>
              <a:prstGeom prst="rect">
                <a:avLst/>
              </a:prstGeom>
            </p:spPr>
          </p:pic>
          <p:sp>
            <p:nvSpPr>
              <p:cNvPr id="312" name="Rectangle 46">
                <a:extLst>
                  <a:ext uri="{FF2B5EF4-FFF2-40B4-BE49-F238E27FC236}">
                    <a16:creationId xmlns:a16="http://schemas.microsoft.com/office/drawing/2014/main" id="{1EAEDC93-8E20-20A5-D03D-E837CDE6392F}"/>
                  </a:ext>
                </a:extLst>
              </p:cNvPr>
              <p:cNvSpPr>
                <a:spLocks noChangeArrowheads="1"/>
              </p:cNvSpPr>
              <p:nvPr/>
            </p:nvSpPr>
            <p:spPr bwMode="auto">
              <a:xfrm>
                <a:off x="6388101" y="3906931"/>
                <a:ext cx="1460500" cy="16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en-US" altLang="ja-JP" sz="300" dirty="0">
                    <a:solidFill>
                      <a:srgbClr val="0D0D0D"/>
                    </a:solidFill>
                    <a:latin typeface="+mj-ea"/>
                    <a:ea typeface="+mj-ea"/>
                  </a:rPr>
                  <a:t>[PR]</a:t>
                </a:r>
                <a:r>
                  <a:rPr lang="ja-JP" altLang="en-US" sz="300" dirty="0">
                    <a:solidFill>
                      <a:srgbClr val="0D0D0D"/>
                    </a:solidFill>
                    <a:latin typeface="+mj-ea"/>
                    <a:ea typeface="+mj-ea"/>
                  </a:rPr>
                  <a:t>非常食の正しい備え方と選び方。家族を守る実践ガイド</a:t>
                </a:r>
              </a:p>
            </p:txBody>
          </p:sp>
        </p:grpSp>
        <p:pic>
          <p:nvPicPr>
            <p:cNvPr id="17" name="図 16">
              <a:extLst>
                <a:ext uri="{FF2B5EF4-FFF2-40B4-BE49-F238E27FC236}">
                  <a16:creationId xmlns:a16="http://schemas.microsoft.com/office/drawing/2014/main" id="{32F1DC2E-4EF5-6719-04C4-069E4484ED30}"/>
                </a:ext>
              </a:extLst>
            </p:cNvPr>
            <p:cNvPicPr>
              <a:picLocks noChangeAspect="1"/>
            </p:cNvPicPr>
            <p:nvPr/>
          </p:nvPicPr>
          <p:blipFill>
            <a:blip r:embed="rId14"/>
            <a:srcRect t="25556" r="14415" b="32614"/>
            <a:stretch>
              <a:fillRect/>
            </a:stretch>
          </p:blipFill>
          <p:spPr>
            <a:xfrm>
              <a:off x="6435180" y="2771505"/>
              <a:ext cx="1010649" cy="269654"/>
            </a:xfrm>
            <a:prstGeom prst="rect">
              <a:avLst/>
            </a:prstGeom>
          </p:spPr>
        </p:pic>
      </p:grpSp>
    </p:spTree>
    <p:extLst>
      <p:ext uri="{BB962C8B-B14F-4D97-AF65-F5344CB8AC3E}">
        <p14:creationId xmlns:p14="http://schemas.microsoft.com/office/powerpoint/2010/main" val="3110167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60A382CC-031C-75D8-1760-F002A4A3BC9A}"/>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21C37923-7262-C295-6EC2-30DB2CAE05B3}"/>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280" name="Google Shape;280;p25">
            <a:extLst>
              <a:ext uri="{FF2B5EF4-FFF2-40B4-BE49-F238E27FC236}">
                <a16:creationId xmlns:a16="http://schemas.microsoft.com/office/drawing/2014/main" id="{DE5BA8FC-C3BB-106A-5F04-28E4F849A5F3}"/>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｜実施フロー</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2" name="テキスト ボックス 1">
            <a:extLst>
              <a:ext uri="{FF2B5EF4-FFF2-40B4-BE49-F238E27FC236}">
                <a16:creationId xmlns:a16="http://schemas.microsoft.com/office/drawing/2014/main" id="{611D85A8-F98F-0DB1-6052-21DE3082E17D}"/>
              </a:ext>
            </a:extLst>
          </p:cNvPr>
          <p:cNvSpPr txBox="1"/>
          <p:nvPr/>
        </p:nvSpPr>
        <p:spPr>
          <a:xfrm>
            <a:off x="1098068" y="2988647"/>
            <a:ext cx="10531557" cy="2993127"/>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LINE Seed JP" panose="020B0600070205080204" charset="-128"/>
                <a:ea typeface="LINE Seed JP" panose="020B0600070205080204" charset="-128"/>
              </a:rPr>
              <a:t>①</a:t>
            </a:r>
            <a:r>
              <a:rPr kumimoji="0" lang="ja-JP" altLang="en-US" sz="600" b="1" kern="0" dirty="0">
                <a:solidFill>
                  <a:srgbClr val="0D0D0D"/>
                </a:solidFill>
                <a:latin typeface="LINE Seed JP" panose="020B0600070205080204" charset="-128"/>
                <a:ea typeface="LINE Seed JP" panose="020B0600070205080204" charset="-128"/>
              </a:rPr>
              <a:t>　</a:t>
            </a:r>
            <a:r>
              <a:rPr kumimoji="0" lang="ja-JP" altLang="en-US" sz="1400" b="1" kern="0" dirty="0">
                <a:solidFill>
                  <a:srgbClr val="0D0D0D"/>
                </a:solidFill>
                <a:latin typeface="LINE Seed JP" panose="020B0600070205080204" charset="-128"/>
                <a:ea typeface="LINE Seed JP" panose="020B0600070205080204" charset="-128"/>
              </a:rPr>
              <a:t>オリエンテーション実施</a:t>
            </a:r>
            <a:endParaRPr kumimoji="0" lang="en-US" altLang="ja-JP" sz="14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事前にヒアリングシートを記入いただいた上でオリエンテーションを実施。</a:t>
            </a:r>
            <a:r>
              <a:rPr kumimoji="0" lang="ja-JP" altLang="en-US" sz="1050" b="1" kern="0" dirty="0">
                <a:solidFill>
                  <a:srgbClr val="0D0D0D"/>
                </a:solidFill>
                <a:latin typeface="LINE Seed JP" panose="020B0600070205080204" charset="-128"/>
                <a:ea typeface="LINE Seed JP" panose="020B0600070205080204" charset="-128"/>
              </a:rPr>
              <a:t>ターゲットや訴求ポイントなど企画目的を明確にし企画の方向性を定めます</a:t>
            </a:r>
            <a:r>
              <a:rPr kumimoji="0" lang="ja-JP" altLang="en-US" sz="1050" kern="0" dirty="0">
                <a:solidFill>
                  <a:srgbClr val="0D0D0D"/>
                </a:solidFill>
                <a:latin typeface="LINE Seed JP" panose="020B0600070205080204" charset="-128"/>
                <a:ea typeface="LINE Seed JP" panose="020B0600070205080204" charset="-128"/>
              </a:rPr>
              <a:t>。</a:t>
            </a:r>
            <a:endParaRPr kumimoji="0" lang="en-US" altLang="ja-JP" sz="105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a:t>
            </a: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400" b="1" kern="0" dirty="0">
                <a:solidFill>
                  <a:srgbClr val="0D0D0D"/>
                </a:solidFill>
                <a:latin typeface="LINE Seed JP" panose="020B0600070205080204" charset="-128"/>
                <a:ea typeface="LINE Seed JP" panose="020B0600070205080204" charset="-128"/>
              </a:rPr>
              <a:t>②</a:t>
            </a:r>
            <a:r>
              <a:rPr kumimoji="0" lang="ja-JP" altLang="en-US" sz="600" b="1" kern="0" dirty="0">
                <a:solidFill>
                  <a:srgbClr val="0D0D0D"/>
                </a:solidFill>
                <a:latin typeface="LINE Seed JP" panose="020B0600070205080204" charset="-128"/>
                <a:ea typeface="LINE Seed JP" panose="020B0600070205080204" charset="-128"/>
              </a:rPr>
              <a:t>　</a:t>
            </a:r>
            <a:r>
              <a:rPr kumimoji="0" lang="ja-JP" altLang="en-US" sz="1400" b="1" kern="0" dirty="0">
                <a:solidFill>
                  <a:srgbClr val="0D0D0D"/>
                </a:solidFill>
                <a:latin typeface="LINE Seed JP" panose="020B0600070205080204" charset="-128"/>
                <a:ea typeface="LINE Seed JP" panose="020B0600070205080204" charset="-128"/>
              </a:rPr>
              <a:t>構成案のご提出</a:t>
            </a:r>
            <a:r>
              <a:rPr kumimoji="0" lang="en-US" altLang="ja-JP" sz="1400" b="1" kern="0" dirty="0">
                <a:solidFill>
                  <a:srgbClr val="0D0D0D"/>
                </a:solidFill>
                <a:latin typeface="LINE Seed JP" panose="020B0600070205080204" charset="-128"/>
                <a:ea typeface="LINE Seed JP" panose="020B0600070205080204" charset="-128"/>
              </a:rPr>
              <a:t>/</a:t>
            </a:r>
            <a:r>
              <a:rPr kumimoji="0" lang="ja-JP" altLang="en-US" sz="1400" b="1" kern="0" dirty="0">
                <a:solidFill>
                  <a:srgbClr val="0D0D0D"/>
                </a:solidFill>
                <a:latin typeface="LINE Seed JP" panose="020B0600070205080204" charset="-128"/>
                <a:ea typeface="LINE Seed JP" panose="020B0600070205080204" charset="-128"/>
              </a:rPr>
              <a:t>ご確認</a:t>
            </a:r>
            <a:endParaRPr kumimoji="0" lang="en-US" altLang="ja-JP" sz="14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①で確定した方向性にしたがって、コンテンツ概要とページ体裁をご提出し、全体構成を確定させます。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400" b="1" kern="0" dirty="0">
                <a:solidFill>
                  <a:srgbClr val="0D0D0D"/>
                </a:solidFill>
                <a:latin typeface="LINE Seed JP" panose="020B0600070205080204" charset="-128"/>
                <a:ea typeface="LINE Seed JP" panose="020B0600070205080204" charset="-128"/>
              </a:rPr>
              <a:t>③</a:t>
            </a:r>
            <a:r>
              <a:rPr kumimoji="0" lang="ja-JP" altLang="en-US" sz="600" b="1" kern="0" dirty="0">
                <a:solidFill>
                  <a:srgbClr val="0D0D0D"/>
                </a:solidFill>
                <a:latin typeface="LINE Seed JP" panose="020B0600070205080204" charset="-128"/>
                <a:ea typeface="LINE Seed JP" panose="020B0600070205080204" charset="-128"/>
              </a:rPr>
              <a:t>　</a:t>
            </a:r>
            <a:r>
              <a:rPr kumimoji="0" lang="ja-JP" altLang="en-US" sz="1400" b="1" kern="0" dirty="0">
                <a:solidFill>
                  <a:srgbClr val="0D0D0D"/>
                </a:solidFill>
                <a:latin typeface="LINE Seed JP" panose="020B0600070205080204" charset="-128"/>
                <a:ea typeface="LINE Seed JP" panose="020B0600070205080204" charset="-128"/>
              </a:rPr>
              <a:t>原稿のご提出</a:t>
            </a:r>
            <a:r>
              <a:rPr kumimoji="0" lang="en-US" altLang="ja-JP" sz="1400" b="1" kern="0" dirty="0">
                <a:solidFill>
                  <a:srgbClr val="0D0D0D"/>
                </a:solidFill>
                <a:latin typeface="LINE Seed JP" panose="020B0600070205080204" charset="-128"/>
                <a:ea typeface="LINE Seed JP" panose="020B0600070205080204" charset="-128"/>
              </a:rPr>
              <a:t>/</a:t>
            </a:r>
            <a:r>
              <a:rPr kumimoji="0" lang="ja-JP" altLang="en-US" sz="1400" b="1" kern="0" dirty="0">
                <a:solidFill>
                  <a:srgbClr val="0D0D0D"/>
                </a:solidFill>
                <a:latin typeface="LINE Seed JP" panose="020B0600070205080204" charset="-128"/>
                <a:ea typeface="LINE Seed JP" panose="020B0600070205080204" charset="-128"/>
              </a:rPr>
              <a:t>ご確認</a:t>
            </a:r>
            <a:endParaRPr kumimoji="0" lang="en-US" altLang="ja-JP" sz="14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原稿（テキスト</a:t>
            </a: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動画）の制作を行います。広告主様に確認いただき、適宜修正を加えながら確定させます。</a:t>
            </a:r>
            <a:endParaRPr kumimoji="0" lang="en-US" altLang="ja-JP" sz="105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a:t>
            </a: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ご確認はスタンダードプランでは初稿、修正稿の</a:t>
            </a:r>
            <a:r>
              <a:rPr kumimoji="0" lang="en-US" altLang="ja-JP" sz="1050" kern="0" dirty="0">
                <a:solidFill>
                  <a:srgbClr val="0D0D0D"/>
                </a:solidFill>
                <a:latin typeface="LINE Seed JP" panose="020B0600070205080204" charset="-128"/>
                <a:ea typeface="LINE Seed JP" panose="020B0600070205080204" charset="-128"/>
              </a:rPr>
              <a:t>2</a:t>
            </a:r>
            <a:r>
              <a:rPr kumimoji="0" lang="ja-JP" altLang="en-US" sz="1050" kern="0" dirty="0">
                <a:solidFill>
                  <a:srgbClr val="0D0D0D"/>
                </a:solidFill>
                <a:latin typeface="LINE Seed JP" panose="020B0600070205080204" charset="-128"/>
                <a:ea typeface="LINE Seed JP" panose="020B0600070205080204" charset="-128"/>
              </a:rPr>
              <a:t>回、ライトプランでは初稿の</a:t>
            </a:r>
            <a:r>
              <a:rPr kumimoji="0" lang="en-US" altLang="ja-JP" sz="1050" kern="0" dirty="0">
                <a:solidFill>
                  <a:srgbClr val="0D0D0D"/>
                </a:solidFill>
                <a:latin typeface="LINE Seed JP" panose="020B0600070205080204" charset="-128"/>
                <a:ea typeface="LINE Seed JP" panose="020B0600070205080204" charset="-128"/>
              </a:rPr>
              <a:t>1</a:t>
            </a:r>
            <a:r>
              <a:rPr kumimoji="0" lang="ja-JP" altLang="en-US" sz="1050" kern="0" dirty="0">
                <a:solidFill>
                  <a:srgbClr val="0D0D0D"/>
                </a:solidFill>
                <a:latin typeface="LINE Seed JP" panose="020B0600070205080204" charset="-128"/>
                <a:ea typeface="LINE Seed JP" panose="020B0600070205080204" charset="-128"/>
              </a:rPr>
              <a:t>回となります。</a:t>
            </a:r>
            <a:endParaRPr kumimoji="0" lang="en-US" altLang="ja-JP" sz="105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a:t>
            </a: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修正稿の段階では初稿でのご指摘事項の反映確認のみとなります。</a:t>
            </a:r>
            <a:endParaRPr kumimoji="0" lang="en-US" altLang="ja-JP" sz="105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endParaRPr kumimoji="0" lang="ja-JP" altLang="en-US" sz="60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400" b="1" kern="0" dirty="0">
                <a:solidFill>
                  <a:srgbClr val="0D0D0D"/>
                </a:solidFill>
                <a:latin typeface="LINE Seed JP" panose="020B0600070205080204" charset="-128"/>
                <a:ea typeface="LINE Seed JP" panose="020B0600070205080204" charset="-128"/>
              </a:rPr>
              <a:t>④</a:t>
            </a:r>
            <a:r>
              <a:rPr kumimoji="0" lang="ja-JP" altLang="en-US" sz="600" b="1" kern="0" dirty="0">
                <a:solidFill>
                  <a:srgbClr val="0D0D0D"/>
                </a:solidFill>
                <a:latin typeface="LINE Seed JP" panose="020B0600070205080204" charset="-128"/>
                <a:ea typeface="LINE Seed JP" panose="020B0600070205080204" charset="-128"/>
              </a:rPr>
              <a:t>　</a:t>
            </a:r>
            <a:r>
              <a:rPr kumimoji="0" lang="ja-JP" altLang="en-US" sz="1400" b="1" kern="0" dirty="0">
                <a:solidFill>
                  <a:srgbClr val="0D0D0D"/>
                </a:solidFill>
                <a:latin typeface="LINE Seed JP" panose="020B0600070205080204" charset="-128"/>
                <a:ea typeface="LINE Seed JP" panose="020B0600070205080204" charset="-128"/>
              </a:rPr>
              <a:t>掲載状態の確認</a:t>
            </a:r>
            <a:r>
              <a:rPr kumimoji="0" lang="en-US" altLang="ja-JP" sz="1400" b="1" kern="0" dirty="0">
                <a:solidFill>
                  <a:srgbClr val="0D0D0D"/>
                </a:solidFill>
                <a:latin typeface="LINE Seed JP" panose="020B0600070205080204" charset="-128"/>
                <a:ea typeface="LINE Seed JP" panose="020B0600070205080204" charset="-128"/>
              </a:rPr>
              <a:t>/</a:t>
            </a:r>
            <a:r>
              <a:rPr kumimoji="0" lang="ja-JP" altLang="en-US" sz="1400" b="1" kern="0" dirty="0">
                <a:solidFill>
                  <a:srgbClr val="0D0D0D"/>
                </a:solidFill>
                <a:latin typeface="LINE Seed JP" panose="020B0600070205080204" charset="-128"/>
                <a:ea typeface="LINE Seed JP" panose="020B0600070205080204" charset="-128"/>
              </a:rPr>
              <a:t>校了</a:t>
            </a:r>
            <a:endParaRPr kumimoji="0" lang="en-US" altLang="ja-JP" sz="14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a:t>
            </a: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400" b="1" kern="0" dirty="0">
                <a:solidFill>
                  <a:srgbClr val="0D0D0D"/>
                </a:solidFill>
                <a:latin typeface="LINE Seed JP" panose="020B0600070205080204" charset="-128"/>
                <a:ea typeface="LINE Seed JP" panose="020B0600070205080204" charset="-128"/>
              </a:rPr>
              <a:t>⑤</a:t>
            </a:r>
            <a:r>
              <a:rPr kumimoji="0" lang="ja-JP" altLang="en-US" sz="600" b="1" kern="0" dirty="0">
                <a:solidFill>
                  <a:srgbClr val="0D0D0D"/>
                </a:solidFill>
                <a:latin typeface="LINE Seed JP" panose="020B0600070205080204" charset="-128"/>
                <a:ea typeface="LINE Seed JP" panose="020B0600070205080204" charset="-128"/>
              </a:rPr>
              <a:t>　</a:t>
            </a:r>
            <a:r>
              <a:rPr kumimoji="0" lang="ja-JP" altLang="en-US" sz="1400" b="1" kern="0" dirty="0">
                <a:solidFill>
                  <a:srgbClr val="0D0D0D"/>
                </a:solidFill>
                <a:latin typeface="LINE Seed JP" panose="020B0600070205080204" charset="-128"/>
                <a:ea typeface="LINE Seed JP" panose="020B0600070205080204" charset="-128"/>
              </a:rPr>
              <a:t>弊社内チェック</a:t>
            </a:r>
            <a:r>
              <a:rPr kumimoji="0" lang="en-US" altLang="ja-JP" sz="1400" b="1" kern="0" dirty="0">
                <a:solidFill>
                  <a:srgbClr val="0D0D0D"/>
                </a:solidFill>
                <a:latin typeface="LINE Seed JP" panose="020B0600070205080204" charset="-128"/>
                <a:ea typeface="LINE Seed JP" panose="020B0600070205080204" charset="-128"/>
              </a:rPr>
              <a:t>/</a:t>
            </a:r>
            <a:r>
              <a:rPr kumimoji="0" lang="ja-JP" altLang="en-US" sz="1400" b="1" kern="0" dirty="0">
                <a:solidFill>
                  <a:srgbClr val="0D0D0D"/>
                </a:solidFill>
                <a:latin typeface="LINE Seed JP" panose="020B0600070205080204" charset="-128"/>
                <a:ea typeface="LINE Seed JP" panose="020B0600070205080204" charset="-128"/>
              </a:rPr>
              <a:t>本番環境へのファイルアップ</a:t>
            </a:r>
            <a:endParaRPr kumimoji="0" lang="en-US" altLang="ja-JP" sz="1400" b="1" kern="0" dirty="0">
              <a:solidFill>
                <a:srgbClr val="0D0D0D"/>
              </a:solidFill>
              <a:latin typeface="LINE Seed JP" panose="020B0600070205080204" charset="-128"/>
              <a:ea typeface="LINE Seed JP" panose="020B0600070205080204" charset="-128"/>
            </a:endParaRPr>
          </a:p>
          <a:p>
            <a:pPr eaLnBrk="1" fontAlgn="auto" hangingPunct="1">
              <a:spcBef>
                <a:spcPts val="0"/>
              </a:spcBef>
              <a:spcAft>
                <a:spcPts val="0"/>
              </a:spcAft>
              <a:defRPr/>
            </a:pPr>
            <a:r>
              <a:rPr kumimoji="0" lang="ja-JP" altLang="en-US" sz="1050" kern="0" dirty="0">
                <a:solidFill>
                  <a:srgbClr val="0D0D0D"/>
                </a:solidFill>
                <a:latin typeface="LINE Seed JP" panose="020B0600070205080204" charset="-128"/>
                <a:ea typeface="LINE Seed JP" panose="020B0600070205080204" charset="-128"/>
              </a:rPr>
              <a:t>　　弊社において最終確認を行った上で、本番公開を行います。</a:t>
            </a:r>
            <a:endParaRPr kumimoji="0" lang="en-US" altLang="ja-JP" sz="1050" kern="0" dirty="0">
              <a:solidFill>
                <a:srgbClr val="0D0D0D"/>
              </a:solidFill>
              <a:latin typeface="LINE Seed JP" panose="020B0600070205080204" charset="-128"/>
              <a:ea typeface="LINE Seed JP" panose="020B0600070205080204" charset="-128"/>
            </a:endParaRPr>
          </a:p>
        </p:txBody>
      </p:sp>
      <p:sp>
        <p:nvSpPr>
          <p:cNvPr id="3" name="ホームベース 22">
            <a:extLst>
              <a:ext uri="{FF2B5EF4-FFF2-40B4-BE49-F238E27FC236}">
                <a16:creationId xmlns:a16="http://schemas.microsoft.com/office/drawing/2014/main" id="{1D280047-16CC-B222-525C-FD9239A7D357}"/>
              </a:ext>
            </a:extLst>
          </p:cNvPr>
          <p:cNvSpPr/>
          <p:nvPr/>
        </p:nvSpPr>
        <p:spPr>
          <a:xfrm>
            <a:off x="8767274" y="15658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LINE Seed JP" panose="020B0600070205080204" charset="-128"/>
                <a:ea typeface="LINE Seed JP" panose="020B0600070205080204" charset="-128"/>
              </a:rPr>
              <a:t>掲載開始</a:t>
            </a:r>
          </a:p>
        </p:txBody>
      </p:sp>
      <p:sp>
        <p:nvSpPr>
          <p:cNvPr id="4" name="ホームベース 23">
            <a:extLst>
              <a:ext uri="{FF2B5EF4-FFF2-40B4-BE49-F238E27FC236}">
                <a16:creationId xmlns:a16="http://schemas.microsoft.com/office/drawing/2014/main" id="{739FBE01-113B-CC17-5FC6-F8A7B4BC7E55}"/>
              </a:ext>
            </a:extLst>
          </p:cNvPr>
          <p:cNvSpPr/>
          <p:nvPr/>
        </p:nvSpPr>
        <p:spPr>
          <a:xfrm>
            <a:off x="7309918" y="15658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LINE Seed JP" panose="020B0600070205080204" charset="-128"/>
                <a:ea typeface="LINE Seed JP" panose="020B0600070205080204" charset="-128"/>
              </a:rPr>
              <a:t>公開準備</a:t>
            </a:r>
            <a:endParaRPr kumimoji="0" lang="ja-JP" altLang="en-US" sz="1100" b="1" kern="0" spc="100" dirty="0">
              <a:solidFill>
                <a:srgbClr val="FFFFFF"/>
              </a:solidFill>
              <a:latin typeface="LINE Seed JP" panose="020B0600070205080204" charset="-128"/>
              <a:ea typeface="LINE Seed JP" panose="020B0600070205080204" charset="-128"/>
            </a:endParaRPr>
          </a:p>
        </p:txBody>
      </p:sp>
      <p:sp>
        <p:nvSpPr>
          <p:cNvPr id="5" name="ホームベース 25">
            <a:extLst>
              <a:ext uri="{FF2B5EF4-FFF2-40B4-BE49-F238E27FC236}">
                <a16:creationId xmlns:a16="http://schemas.microsoft.com/office/drawing/2014/main" id="{8ED05D00-297D-5442-BAD7-50FBF84C29D2}"/>
              </a:ext>
            </a:extLst>
          </p:cNvPr>
          <p:cNvSpPr/>
          <p:nvPr/>
        </p:nvSpPr>
        <p:spPr>
          <a:xfrm>
            <a:off x="5852560" y="15658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LINE Seed JP" panose="020B0600070205080204" charset="-128"/>
                <a:ea typeface="LINE Seed JP" panose="020B0600070205080204" charset="-128"/>
              </a:rPr>
              <a:t>テストアップ</a:t>
            </a:r>
            <a:r>
              <a:rPr kumimoji="0" lang="ja-JP" altLang="en-US" sz="1100" b="1" kern="0" spc="100" dirty="0">
                <a:solidFill>
                  <a:srgbClr val="FFFFFF"/>
                </a:solidFill>
                <a:latin typeface="LINE Seed JP" panose="020B0600070205080204" charset="-128"/>
                <a:ea typeface="LINE Seed JP" panose="020B0600070205080204" charset="-128"/>
              </a:rPr>
              <a:t>　</a:t>
            </a:r>
          </a:p>
        </p:txBody>
      </p:sp>
      <p:sp>
        <p:nvSpPr>
          <p:cNvPr id="6" name="ホームベース 27">
            <a:extLst>
              <a:ext uri="{FF2B5EF4-FFF2-40B4-BE49-F238E27FC236}">
                <a16:creationId xmlns:a16="http://schemas.microsoft.com/office/drawing/2014/main" id="{96C46134-AB6A-F32E-904D-F8F1DE8B86D6}"/>
              </a:ext>
            </a:extLst>
          </p:cNvPr>
          <p:cNvSpPr/>
          <p:nvPr/>
        </p:nvSpPr>
        <p:spPr>
          <a:xfrm>
            <a:off x="4395202" y="15658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LINE Seed JP" panose="020B0600070205080204" charset="-128"/>
                <a:ea typeface="LINE Seed JP" panose="020B0600070205080204" charset="-128"/>
              </a:rPr>
              <a:t>原稿</a:t>
            </a:r>
          </a:p>
        </p:txBody>
      </p:sp>
      <p:sp>
        <p:nvSpPr>
          <p:cNvPr id="7" name="ホームベース 29">
            <a:extLst>
              <a:ext uri="{FF2B5EF4-FFF2-40B4-BE49-F238E27FC236}">
                <a16:creationId xmlns:a16="http://schemas.microsoft.com/office/drawing/2014/main" id="{3E31211A-6438-C0F3-DE78-56CD9DDAD631}"/>
              </a:ext>
            </a:extLst>
          </p:cNvPr>
          <p:cNvSpPr/>
          <p:nvPr/>
        </p:nvSpPr>
        <p:spPr>
          <a:xfrm>
            <a:off x="2937844" y="15658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LINE Seed JP" panose="020B0600070205080204" charset="-128"/>
                <a:ea typeface="LINE Seed JP" panose="020B0600070205080204" charset="-128"/>
              </a:rPr>
              <a:t>構成案</a:t>
            </a:r>
          </a:p>
        </p:txBody>
      </p:sp>
      <p:sp>
        <p:nvSpPr>
          <p:cNvPr id="8" name="ホームベース 31">
            <a:extLst>
              <a:ext uri="{FF2B5EF4-FFF2-40B4-BE49-F238E27FC236}">
                <a16:creationId xmlns:a16="http://schemas.microsoft.com/office/drawing/2014/main" id="{90510D3C-7605-EC25-30B1-1951582F33D6}"/>
              </a:ext>
            </a:extLst>
          </p:cNvPr>
          <p:cNvSpPr/>
          <p:nvPr/>
        </p:nvSpPr>
        <p:spPr>
          <a:xfrm>
            <a:off x="1480486" y="15658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LINE Seed JP" panose="020B0600070205080204" charset="-128"/>
                <a:ea typeface="LINE Seed JP" panose="020B0600070205080204" charset="-128"/>
              </a:rPr>
              <a:t>お申し込み</a:t>
            </a:r>
          </a:p>
          <a:p>
            <a:pPr>
              <a:defRPr/>
            </a:pPr>
            <a:r>
              <a:rPr kumimoji="0" lang="ja-JP" altLang="en-US" sz="1100" b="1" kern="0" spc="100">
                <a:solidFill>
                  <a:srgbClr val="000000"/>
                </a:solidFill>
                <a:latin typeface="LINE Seed JP" panose="020B0600070205080204" charset="-128"/>
                <a:ea typeface="LINE Seed JP" panose="020B0600070205080204" charset="-128"/>
              </a:rPr>
              <a:t>オリエンテーション</a:t>
            </a:r>
            <a:endParaRPr kumimoji="0" lang="ja-JP" altLang="en-US" sz="1100" b="1" kern="0" spc="100" dirty="0">
              <a:solidFill>
                <a:srgbClr val="000000"/>
              </a:solidFill>
              <a:latin typeface="LINE Seed JP" panose="020B0600070205080204" charset="-128"/>
              <a:ea typeface="LINE Seed JP" panose="020B0600070205080204" charset="-128"/>
            </a:endParaRPr>
          </a:p>
        </p:txBody>
      </p:sp>
      <p:cxnSp>
        <p:nvCxnSpPr>
          <p:cNvPr id="9" name="直線矢印コネクタ 8">
            <a:extLst>
              <a:ext uri="{FF2B5EF4-FFF2-40B4-BE49-F238E27FC236}">
                <a16:creationId xmlns:a16="http://schemas.microsoft.com/office/drawing/2014/main" id="{5FE66A7F-EB05-DF64-4BD4-2B723E137B3A}"/>
              </a:ext>
            </a:extLst>
          </p:cNvPr>
          <p:cNvCxnSpPr>
            <a:cxnSpLocks/>
          </p:cNvCxnSpPr>
          <p:nvPr/>
        </p:nvCxnSpPr>
        <p:spPr>
          <a:xfrm>
            <a:off x="1490249" y="25612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10" name="object 39">
            <a:extLst>
              <a:ext uri="{FF2B5EF4-FFF2-40B4-BE49-F238E27FC236}">
                <a16:creationId xmlns:a16="http://schemas.microsoft.com/office/drawing/2014/main" id="{FF613609-5BBC-C34F-F480-C9F12A94FBA0}"/>
              </a:ext>
            </a:extLst>
          </p:cNvPr>
          <p:cNvSpPr/>
          <p:nvPr/>
        </p:nvSpPr>
        <p:spPr>
          <a:xfrm>
            <a:off x="3740728" y="2429990"/>
            <a:ext cx="4738254" cy="349132"/>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48"/>
                </a:solidFill>
                <a:latin typeface="LINE Seed JP" panose="020B0600070205080204" charset="-128"/>
                <a:ea typeface="LINE Seed JP" panose="020B0600070205080204" charset="-128"/>
                <a:cs typeface="Calibri" panose="020F0502020204030204"/>
              </a:rPr>
              <a:t>オリエン</a:t>
            </a:r>
            <a:r>
              <a:rPr kumimoji="0" lang="en-US" altLang="ja-JP" sz="1000" b="1" kern="0" spc="300" dirty="0">
                <a:solidFill>
                  <a:srgbClr val="000048"/>
                </a:solidFill>
                <a:latin typeface="LINE Seed JP" panose="020B0600070205080204" charset="-128"/>
                <a:ea typeface="LINE Seed JP" panose="020B0600070205080204" charset="-128"/>
                <a:cs typeface="Calibri" panose="020F0502020204030204"/>
              </a:rPr>
              <a:t>-</a:t>
            </a:r>
            <a:r>
              <a:rPr kumimoji="0" lang="ja-JP" altLang="en-US" sz="1000" b="1" kern="0" spc="300" dirty="0">
                <a:solidFill>
                  <a:srgbClr val="000048"/>
                </a:solidFill>
                <a:latin typeface="LINE Seed JP" panose="020B0600070205080204" charset="-128"/>
                <a:ea typeface="LINE Seed JP" panose="020B0600070205080204" charset="-128"/>
                <a:cs typeface="Calibri" panose="020F0502020204030204"/>
              </a:rPr>
              <a:t>掲載開始＊</a:t>
            </a:r>
            <a:r>
              <a:rPr lang="ja-JP" altLang="en-US" sz="1000" b="1" spc="300" dirty="0">
                <a:solidFill>
                  <a:srgbClr val="000048"/>
                </a:solidFill>
                <a:latin typeface="LINE Seed JP" panose="020B0600070205080204" charset="-128"/>
                <a:ea typeface="LINE Seed JP" panose="020B0600070205080204" charset="-128"/>
                <a:cs typeface="Calibri" panose="020F0502020204030204"/>
              </a:rPr>
              <a:t>　</a:t>
            </a:r>
            <a:endParaRPr kumimoji="0" lang="en-US" altLang="ja-JP" sz="1000" b="1" kern="0" spc="300" dirty="0">
              <a:solidFill>
                <a:srgbClr val="000048"/>
              </a:solidFill>
              <a:highlight>
                <a:srgbClr val="FFFF00"/>
              </a:highlight>
              <a:latin typeface="LINE Seed JP" panose="020B0600070205080204" charset="-128"/>
              <a:ea typeface="LINE Seed JP" panose="020B0600070205080204" charset="-128"/>
              <a:cs typeface="Calibri" panose="020F0502020204030204"/>
            </a:endParaRPr>
          </a:p>
        </p:txBody>
      </p:sp>
      <p:sp>
        <p:nvSpPr>
          <p:cNvPr id="12" name="テキスト ボックス 11">
            <a:extLst>
              <a:ext uri="{FF2B5EF4-FFF2-40B4-BE49-F238E27FC236}">
                <a16:creationId xmlns:a16="http://schemas.microsoft.com/office/drawing/2014/main" id="{5D23C1F9-9C56-E58F-090B-E7D0DB39E823}"/>
              </a:ext>
            </a:extLst>
          </p:cNvPr>
          <p:cNvSpPr txBox="1"/>
          <p:nvPr/>
        </p:nvSpPr>
        <p:spPr>
          <a:xfrm>
            <a:off x="1207209" y="6119180"/>
            <a:ext cx="9677649" cy="415498"/>
          </a:xfrm>
          <a:prstGeom prst="rect">
            <a:avLst/>
          </a:prstGeom>
          <a:noFill/>
        </p:spPr>
        <p:txBody>
          <a:bodyPr wrap="none" rtlCol="0">
            <a:spAutoFit/>
          </a:bodyPr>
          <a:lstStyle/>
          <a:p>
            <a:r>
              <a:rPr lang="ja-JP" altLang="en-US" sz="1050" dirty="0">
                <a:latin typeface="LINE Seed JP" panose="020B0600070205080204" charset="-128"/>
                <a:ea typeface="LINE Seed JP" panose="020B0600070205080204" charset="-128"/>
              </a:rPr>
              <a:t>＊各工程における広告主様のご確認（お戻し）期間は下記を想定しております。期間増をご要望の場合はその分、オリエン</a:t>
            </a:r>
            <a:r>
              <a:rPr lang="en-US" altLang="ja-JP" sz="1050" dirty="0">
                <a:latin typeface="LINE Seed JP" panose="020B0600070205080204" charset="-128"/>
                <a:ea typeface="LINE Seed JP" panose="020B0600070205080204" charset="-128"/>
              </a:rPr>
              <a:t>-</a:t>
            </a:r>
            <a:r>
              <a:rPr lang="ja-JP" altLang="en-US" sz="1050" dirty="0">
                <a:latin typeface="LINE Seed JP" panose="020B0600070205080204" charset="-128"/>
                <a:ea typeface="LINE Seed JP" panose="020B0600070205080204" charset="-128"/>
              </a:rPr>
              <a:t>掲載開始の期間が長くなります。</a:t>
            </a:r>
            <a:endParaRPr lang="en-US" altLang="ja-JP" sz="1050" dirty="0">
              <a:latin typeface="LINE Seed JP" panose="020B0600070205080204" charset="-128"/>
              <a:ea typeface="LINE Seed JP" panose="020B0600070205080204" charset="-128"/>
            </a:endParaRPr>
          </a:p>
          <a:p>
            <a:r>
              <a:rPr lang="ja-JP" altLang="en-US" sz="1050" dirty="0">
                <a:latin typeface="LINE Seed JP" panose="020B0600070205080204" charset="-128"/>
                <a:ea typeface="LINE Seed JP" panose="020B0600070205080204" charset="-128"/>
              </a:rPr>
              <a:t>　企画構成案・初稿のご確認：</a:t>
            </a:r>
            <a:r>
              <a:rPr lang="en-US" altLang="ja-JP" sz="1050" dirty="0">
                <a:latin typeface="LINE Seed JP" panose="020B0600070205080204" charset="-128"/>
                <a:ea typeface="LINE Seed JP" panose="020B0600070205080204" charset="-128"/>
              </a:rPr>
              <a:t>2</a:t>
            </a:r>
            <a:r>
              <a:rPr lang="ja-JP" altLang="en-US" sz="1050" dirty="0">
                <a:latin typeface="LINE Seed JP" panose="020B0600070205080204" charset="-128"/>
                <a:ea typeface="LINE Seed JP" panose="020B0600070205080204" charset="-128"/>
              </a:rPr>
              <a:t>営業日、念稿・テスト環境のご確認：</a:t>
            </a:r>
            <a:r>
              <a:rPr lang="en-US" altLang="ja-JP" sz="1050" dirty="0">
                <a:latin typeface="LINE Seed JP" panose="020B0600070205080204" charset="-128"/>
                <a:ea typeface="LINE Seed JP" panose="020B0600070205080204" charset="-128"/>
              </a:rPr>
              <a:t>1</a:t>
            </a:r>
            <a:r>
              <a:rPr lang="ja-JP" altLang="en-US" sz="1050" dirty="0">
                <a:latin typeface="LINE Seed JP" panose="020B0600070205080204" charset="-128"/>
                <a:ea typeface="LINE Seed JP" panose="020B0600070205080204" charset="-128"/>
              </a:rPr>
              <a:t>営業日</a:t>
            </a:r>
            <a:endParaRPr lang="en-US" altLang="ja-JP" sz="1050" dirty="0">
              <a:latin typeface="LINE Seed JP" panose="020B0600070205080204" charset="-128"/>
              <a:ea typeface="LINE Seed JP" panose="020B0600070205080204" charset="-128"/>
            </a:endParaRPr>
          </a:p>
        </p:txBody>
      </p:sp>
    </p:spTree>
    <p:extLst>
      <p:ext uri="{BB962C8B-B14F-4D97-AF65-F5344CB8AC3E}">
        <p14:creationId xmlns:p14="http://schemas.microsoft.com/office/powerpoint/2010/main" val="2262219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31"/>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目次</a:t>
            </a:r>
          </a:p>
        </p:txBody>
      </p:sp>
      <p:sp>
        <p:nvSpPr>
          <p:cNvPr id="373" name="Google Shape;373;p31"/>
          <p:cNvSpPr txBox="1"/>
          <p:nvPr/>
        </p:nvSpPr>
        <p:spPr>
          <a:xfrm>
            <a:off x="1723369" y="1468322"/>
            <a:ext cx="8514423" cy="1675472"/>
          </a:xfrm>
          <a:prstGeom prst="rect">
            <a:avLst/>
          </a:prstGeom>
          <a:noFill/>
          <a:ln>
            <a:noFill/>
          </a:ln>
        </p:spPr>
        <p:txBody>
          <a:bodyPr spcFirstLastPara="1" wrap="square" lIns="0" tIns="0" rIns="0" bIns="0" anchor="t" anchorCtr="0">
            <a:noAutofit/>
          </a:bodyPr>
          <a:lstStyle/>
          <a:p>
            <a:pPr marL="0" marR="0" lvl="0" indent="0" algn="l" rtl="0">
              <a:lnSpc>
                <a:spcPct val="200000"/>
              </a:lnSpc>
              <a:spcBef>
                <a:spcPts val="0"/>
              </a:spcBef>
              <a:spcAft>
                <a:spcPts val="0"/>
              </a:spcAft>
              <a:buClr>
                <a:schemeClr val="dk2"/>
              </a:buClr>
              <a:buSzPts val="1800"/>
              <a:buFont typeface="Arial"/>
              <a:buNone/>
            </a:pPr>
            <a:r>
              <a:rPr lang="ja-JP" altLang="en-US" sz="1800" b="1" u="none" strike="noStrike" cap="none" dirty="0">
                <a:solidFill>
                  <a:schemeClr val="dk2"/>
                </a:solidFill>
                <a:latin typeface="LINE Seed JP_OTF Bold" panose="02020500000000000000" pitchFamily="18" charset="-128"/>
                <a:ea typeface="LINE Seed JP_OTF Bold" panose="02020500000000000000" pitchFamily="18" charset="-128"/>
                <a:cs typeface="Meiryo"/>
                <a:sym typeface="Meiryo"/>
              </a:rPr>
              <a:t>協賛パッケージの概要</a:t>
            </a:r>
            <a:endParaRPr dirty="0"/>
          </a:p>
          <a:p>
            <a:pPr marL="0" marR="0" lvl="0" indent="0" algn="l" rtl="0">
              <a:lnSpc>
                <a:spcPct val="200000"/>
              </a:lnSpc>
              <a:spcBef>
                <a:spcPts val="0"/>
              </a:spcBef>
              <a:spcAft>
                <a:spcPts val="0"/>
              </a:spcAft>
              <a:buClr>
                <a:schemeClr val="dk2"/>
              </a:buClr>
              <a:buSzPts val="1800"/>
              <a:buFont typeface="Arial"/>
              <a:buNone/>
            </a:pPr>
            <a:r>
              <a:rPr lang="ja-JP" altLang="en-US" sz="1800" b="1" u="none" strike="noStrike" cap="none" dirty="0">
                <a:solidFill>
                  <a:schemeClr val="dk2"/>
                </a:solidFill>
                <a:latin typeface="LINE Seed JP_OTF Bold" panose="02020500000000000000" pitchFamily="18" charset="-128"/>
                <a:ea typeface="LINE Seed JP_OTF Bold" panose="02020500000000000000" pitchFamily="18" charset="-128"/>
                <a:cs typeface="Meiryo"/>
                <a:sym typeface="Meiryo"/>
              </a:rPr>
              <a:t>協賛パッケージの商品</a:t>
            </a:r>
            <a:r>
              <a:rPr lang="ja-JP" altLang="en-US" sz="1800" b="1" dirty="0">
                <a:solidFill>
                  <a:schemeClr val="dk2"/>
                </a:solidFill>
                <a:latin typeface="LINE Seed JP_OTF Bold" panose="02020500000000000000" pitchFamily="18" charset="-128"/>
                <a:ea typeface="LINE Seed JP_OTF Bold" panose="02020500000000000000" pitchFamily="18" charset="-128"/>
                <a:cs typeface="Meiryo"/>
                <a:sym typeface="Meiryo"/>
              </a:rPr>
              <a:t>メニュー</a:t>
            </a:r>
            <a:endParaRPr lang="en-US" altLang="ja-JP" sz="1800" b="1" u="none" strike="noStrike" cap="none" dirty="0">
              <a:solidFill>
                <a:schemeClr val="dk2"/>
              </a:solidFill>
              <a:latin typeface="LINE Seed JP_OTF Bold" panose="02020500000000000000" pitchFamily="18" charset="-128"/>
              <a:ea typeface="LINE Seed JP_OTF Bold" panose="02020500000000000000" pitchFamily="18" charset="-128"/>
              <a:cs typeface="Meiryo"/>
              <a:sym typeface="Meiryo"/>
            </a:endParaRPr>
          </a:p>
          <a:p>
            <a:pPr marL="0" marR="0" lvl="0" indent="0" algn="l" rtl="0">
              <a:lnSpc>
                <a:spcPct val="200000"/>
              </a:lnSpc>
              <a:spcBef>
                <a:spcPts val="0"/>
              </a:spcBef>
              <a:spcAft>
                <a:spcPts val="0"/>
              </a:spcAft>
              <a:buClr>
                <a:schemeClr val="dk2"/>
              </a:buClr>
              <a:buSzPts val="1800"/>
              <a:buFont typeface="Arial"/>
              <a:buNone/>
            </a:pPr>
            <a:r>
              <a:rPr lang="ja-JP" altLang="en-US" sz="1800" b="1" u="none" strike="noStrike" cap="none" dirty="0">
                <a:solidFill>
                  <a:schemeClr val="dk2"/>
                </a:solidFill>
                <a:latin typeface="LINE Seed JP_OTF Bold" panose="02020500000000000000" pitchFamily="18" charset="-128"/>
                <a:ea typeface="LINE Seed JP_OTF Bold" panose="02020500000000000000" pitchFamily="18" charset="-128"/>
                <a:cs typeface="Meiryo"/>
                <a:sym typeface="Meiryo"/>
              </a:rPr>
              <a:t>お問い合わせ・審査などの規定</a:t>
            </a:r>
          </a:p>
        </p:txBody>
      </p:sp>
      <p:sp>
        <p:nvSpPr>
          <p:cNvPr id="374" name="Google Shape;374;p31"/>
          <p:cNvSpPr txBox="1"/>
          <p:nvPr/>
        </p:nvSpPr>
        <p:spPr>
          <a:xfrm>
            <a:off x="1045588" y="1468322"/>
            <a:ext cx="677781" cy="1675472"/>
          </a:xfrm>
          <a:prstGeom prst="rect">
            <a:avLst/>
          </a:prstGeom>
          <a:noFill/>
          <a:ln>
            <a:noFill/>
          </a:ln>
        </p:spPr>
        <p:txBody>
          <a:bodyPr spcFirstLastPara="1" wrap="square" lIns="0" tIns="0" rIns="0" bIns="0" anchor="t" anchorCtr="0">
            <a:noAutofit/>
          </a:bodyPr>
          <a:lstStyle/>
          <a:p>
            <a:pPr marL="0" marR="0" lvl="0" indent="0" algn="l" rtl="0">
              <a:lnSpc>
                <a:spcPct val="200000"/>
              </a:lnSpc>
              <a:spcBef>
                <a:spcPts val="0"/>
              </a:spcBef>
              <a:spcAft>
                <a:spcPts val="0"/>
              </a:spcAft>
              <a:buClr>
                <a:schemeClr val="accent1"/>
              </a:buClr>
              <a:buSzPts val="1800"/>
              <a:buFont typeface="Arial"/>
              <a:buNone/>
            </a:pPr>
            <a:r>
              <a:rPr lang="ja-JP" sz="1800" b="1" u="none" strike="noStrike" cap="none" dirty="0">
                <a:solidFill>
                  <a:schemeClr val="accent1"/>
                </a:solidFill>
                <a:latin typeface="LINE Seed JP_OTF Bold" panose="02020500000000000000" pitchFamily="18" charset="-128"/>
                <a:ea typeface="LINE Seed JP_OTF Bold" panose="02020500000000000000" pitchFamily="18" charset="-128"/>
                <a:cs typeface="Meiryo"/>
                <a:sym typeface="Meiryo"/>
              </a:rPr>
              <a:t>01</a:t>
            </a:r>
            <a:endParaRPr dirty="0"/>
          </a:p>
          <a:p>
            <a:pPr marL="0" marR="0" lvl="0" indent="0" algn="l" rtl="0">
              <a:lnSpc>
                <a:spcPct val="200000"/>
              </a:lnSpc>
              <a:spcBef>
                <a:spcPts val="0"/>
              </a:spcBef>
              <a:spcAft>
                <a:spcPts val="0"/>
              </a:spcAft>
              <a:buClr>
                <a:schemeClr val="accent1"/>
              </a:buClr>
              <a:buSzPts val="1800"/>
              <a:buFont typeface="Arial"/>
              <a:buNone/>
            </a:pPr>
            <a:r>
              <a:rPr lang="ja-JP" sz="1800" b="1" u="none" strike="noStrike" cap="none" dirty="0">
                <a:solidFill>
                  <a:schemeClr val="accent1"/>
                </a:solidFill>
                <a:latin typeface="LINE Seed JP_OTF Bold" panose="02020500000000000000" pitchFamily="18" charset="-128"/>
                <a:ea typeface="LINE Seed JP_OTF Bold" panose="02020500000000000000" pitchFamily="18" charset="-128"/>
                <a:cs typeface="Meiryo"/>
                <a:sym typeface="Meiryo"/>
              </a:rPr>
              <a:t>02</a:t>
            </a:r>
            <a:endParaRPr dirty="0"/>
          </a:p>
          <a:p>
            <a:pPr marL="0" marR="0" lvl="0" indent="0" algn="l" rtl="0">
              <a:lnSpc>
                <a:spcPct val="200000"/>
              </a:lnSpc>
              <a:spcBef>
                <a:spcPts val="0"/>
              </a:spcBef>
              <a:spcAft>
                <a:spcPts val="0"/>
              </a:spcAft>
              <a:buClr>
                <a:schemeClr val="accent1"/>
              </a:buClr>
              <a:buSzPts val="1800"/>
              <a:buFont typeface="Arial"/>
              <a:buNone/>
            </a:pPr>
            <a:r>
              <a:rPr lang="ja-JP" sz="1800" b="1" u="none" strike="noStrike" cap="none" dirty="0">
                <a:solidFill>
                  <a:schemeClr val="accent1"/>
                </a:solidFill>
                <a:latin typeface="LINE Seed JP_OTF Bold" panose="02020500000000000000" pitchFamily="18" charset="-128"/>
                <a:ea typeface="LINE Seed JP_OTF Bold" panose="02020500000000000000" pitchFamily="18" charset="-128"/>
                <a:cs typeface="Meiryo"/>
                <a:sym typeface="Meiryo"/>
              </a:rPr>
              <a:t>03</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B7843112-4552-F3E0-92ED-9C8606F1BC5E}"/>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D372EA29-F032-340B-1EFF-63EEE2DE59F0}"/>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280" name="Google Shape;280;p25">
            <a:extLst>
              <a:ext uri="{FF2B5EF4-FFF2-40B4-BE49-F238E27FC236}">
                <a16:creationId xmlns:a16="http://schemas.microsoft.com/office/drawing/2014/main" id="{61D8083B-8FEA-B4DB-8A3E-507005DD9A91}"/>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｜実施フロー</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11" name="テキスト ボックス 10">
            <a:extLst>
              <a:ext uri="{FF2B5EF4-FFF2-40B4-BE49-F238E27FC236}">
                <a16:creationId xmlns:a16="http://schemas.microsoft.com/office/drawing/2014/main" id="{F5F619A2-E33B-C281-10C5-AFAAE49015D9}"/>
              </a:ext>
            </a:extLst>
          </p:cNvPr>
          <p:cNvSpPr txBox="1"/>
          <p:nvPr/>
        </p:nvSpPr>
        <p:spPr>
          <a:xfrm>
            <a:off x="1139547" y="1547539"/>
            <a:ext cx="9358279" cy="1543115"/>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工程で弊社内確認を行います。社内指摘事項は、広告主様側で特別な理由がない限り修正いたします。 </a:t>
            </a:r>
            <a:endParaRPr kumimoji="0" lang="en-US" altLang="ja-JP" sz="1050" kern="0" dirty="0">
              <a:solidFill>
                <a:srgbClr val="0D0D0D"/>
              </a:solidFill>
              <a:latin typeface="LINE Seed JP" panose="020B0600070205080204" charset="-128"/>
              <a:ea typeface="LINE Seed JP" panose="020B0600070205080204" charset="-128"/>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薬機法など、法的な規制がかかる商品、プロモーションでは、制作期間が増加する場合があります。</a:t>
            </a:r>
            <a:endParaRPr kumimoji="0" lang="en-US" altLang="ja-JP" sz="1050" kern="0" dirty="0">
              <a:solidFill>
                <a:srgbClr val="0D0D0D"/>
              </a:solidFill>
              <a:latin typeface="LINE Seed JP" panose="020B0600070205080204" charset="-128"/>
              <a:ea typeface="LINE Seed JP" panose="020B0600070205080204" charset="-128"/>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LINE Seed JP" panose="020B0600070205080204" charset="-128"/>
                <a:ea typeface="LINE Seed JP" panose="020B0600070205080204" charset="-128"/>
              </a:rPr>
              <a:t>※</a:t>
            </a:r>
            <a:r>
              <a:rPr kumimoji="0" lang="ja-JP" altLang="en-US" sz="1050" kern="0" dirty="0">
                <a:solidFill>
                  <a:srgbClr val="0D0D0D"/>
                </a:solidFill>
                <a:latin typeface="LINE Seed JP" panose="020B0600070205080204" charset="-128"/>
                <a:ea typeface="LINE Seed JP" panose="020B060007020508020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LINE Seed JP" panose="020B0600070205080204" charset="-128"/>
              <a:ea typeface="LINE Seed JP" panose="020B0600070205080204" charset="-128"/>
            </a:endParaRPr>
          </a:p>
          <a:p>
            <a:pPr marL="108000" indent="-108000" eaLnBrk="1" fontAlgn="auto" hangingPunct="1">
              <a:lnSpc>
                <a:spcPct val="120000"/>
              </a:lnSpc>
              <a:spcBef>
                <a:spcPts val="0"/>
              </a:spcBef>
              <a:spcAft>
                <a:spcPts val="0"/>
              </a:spcAft>
              <a:defRPr/>
            </a:pPr>
            <a:r>
              <a:rPr lang="en-US" altLang="ja-JP" sz="1050" dirty="0">
                <a:latin typeface="LINE Seed JP" panose="020B0600070205080204" charset="-128"/>
                <a:ea typeface="LINE Seed JP" panose="020B0600070205080204" charset="-128"/>
              </a:rPr>
              <a:t>※</a:t>
            </a:r>
            <a:r>
              <a:rPr lang="ja-JP" altLang="en-US" sz="1050" dirty="0">
                <a:latin typeface="LINE Seed JP" panose="020B0600070205080204" charset="-128"/>
                <a:ea typeface="LINE Seed JP" panose="020B0600070205080204" charset="-128"/>
              </a:rPr>
              <a:t>本企画のご提案および記事制作にあたり、ご提供いただいた情報（企画概要、取材内容等）の一部を生成</a:t>
            </a:r>
            <a:r>
              <a:rPr lang="en-US" altLang="ja-JP" sz="1050" dirty="0">
                <a:latin typeface="LINE Seed JP" panose="020B0600070205080204" charset="-128"/>
                <a:ea typeface="LINE Seed JP" panose="020B0600070205080204" charset="-128"/>
              </a:rPr>
              <a:t>AI</a:t>
            </a:r>
            <a:r>
              <a:rPr lang="ja-JP" altLang="en-US" sz="1050" dirty="0">
                <a:latin typeface="LINE Seed JP" panose="020B0600070205080204" charset="-128"/>
                <a:ea typeface="LINE Seed JP" panose="020B0600070205080204" charset="-128"/>
              </a:rPr>
              <a:t>サービスに入力し、活用させていただく場合がございます。利用する生成</a:t>
            </a:r>
            <a:r>
              <a:rPr lang="en-US" altLang="ja-JP" sz="1050" dirty="0">
                <a:latin typeface="LINE Seed JP" panose="020B0600070205080204" charset="-128"/>
                <a:ea typeface="LINE Seed JP" panose="020B0600070205080204" charset="-128"/>
              </a:rPr>
              <a:t>AI</a:t>
            </a:r>
            <a:r>
              <a:rPr lang="ja-JP" altLang="en-US" sz="1050" dirty="0">
                <a:latin typeface="LINE Seed JP" panose="020B0600070205080204" charset="-128"/>
                <a:ea typeface="LINE Seed JP" panose="020B0600070205080204" charset="-128"/>
              </a:rPr>
              <a:t>サービスは、入力された情報が</a:t>
            </a:r>
            <a:r>
              <a:rPr lang="en-US" altLang="ja-JP" sz="1050" dirty="0">
                <a:latin typeface="LINE Seed JP" panose="020B0600070205080204" charset="-128"/>
                <a:ea typeface="LINE Seed JP" panose="020B0600070205080204" charset="-128"/>
              </a:rPr>
              <a:t>AI</a:t>
            </a:r>
            <a:r>
              <a:rPr lang="ja-JP" altLang="en-US" sz="1050" dirty="0">
                <a:latin typeface="LINE Seed JP" panose="020B0600070205080204" charset="-128"/>
                <a:ea typeface="LINE Seed JP" panose="020B0600070205080204" charset="-128"/>
              </a:rPr>
              <a:t>の学習に利用されることや貴社の許可なく第三者に開示されることはないことを確認しております。その他情報の取り扱いについては、</a:t>
            </a:r>
            <a:r>
              <a:rPr lang="en-US" altLang="ja-JP" sz="1050" dirty="0">
                <a:latin typeface="LINE Seed JP" panose="020B0600070205080204" charset="-128"/>
                <a:ea typeface="LINE Seed JP" panose="020B0600070205080204" charset="-128"/>
              </a:rPr>
              <a:t>LINE</a:t>
            </a:r>
            <a:r>
              <a:rPr lang="ja-JP" altLang="en-US" sz="1050" dirty="0">
                <a:latin typeface="LINE Seed JP" panose="020B0600070205080204" charset="-128"/>
                <a:ea typeface="LINE Seed JP" panose="020B0600070205080204" charset="-128"/>
              </a:rPr>
              <a:t>ヤフープライバシーポリシー（</a:t>
            </a:r>
            <a:r>
              <a:rPr lang="en-US" altLang="ja-JP" sz="1050" dirty="0">
                <a:latin typeface="LINE Seed JP" panose="020B0600070205080204" charset="-128"/>
                <a:ea typeface="LINE Seed JP" panose="020B0600070205080204" charset="-128"/>
              </a:rPr>
              <a:t>https://www.lycorp.co.jp/ja/company/privacypolicy/</a:t>
            </a:r>
            <a:r>
              <a:rPr lang="ja-JP" altLang="en-US" sz="1050" dirty="0">
                <a:latin typeface="LINE Seed JP" panose="020B0600070205080204" charset="-128"/>
                <a:ea typeface="LINE Seed JP" panose="020B0600070205080204" charset="-128"/>
              </a:rPr>
              <a:t>）の定めに従って、適切に管理いたします。あらかじめご了承くださいますようお願い申し上げます。</a:t>
            </a:r>
          </a:p>
        </p:txBody>
      </p:sp>
    </p:spTree>
    <p:extLst>
      <p:ext uri="{BB962C8B-B14F-4D97-AF65-F5344CB8AC3E}">
        <p14:creationId xmlns:p14="http://schemas.microsoft.com/office/powerpoint/2010/main" val="2865947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81486CCF-8BAC-2100-6FD6-93416A86FCD4}"/>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939B0A05-3275-B6B3-5151-694D162803C1}"/>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280" name="Google Shape;280;p25">
            <a:extLst>
              <a:ext uri="{FF2B5EF4-FFF2-40B4-BE49-F238E27FC236}">
                <a16:creationId xmlns:a16="http://schemas.microsoft.com/office/drawing/2014/main" id="{CB71091C-22EC-D332-3F8B-3677139D6768}"/>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｜注意事項</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57" name="Rectangle 46">
            <a:extLst>
              <a:ext uri="{FF2B5EF4-FFF2-40B4-BE49-F238E27FC236}">
                <a16:creationId xmlns:a16="http://schemas.microsoft.com/office/drawing/2014/main" id="{F57A5116-AB21-F208-ADDA-73455BB9A110}"/>
              </a:ext>
            </a:extLst>
          </p:cNvPr>
          <p:cNvSpPr>
            <a:spLocks noChangeArrowheads="1"/>
          </p:cNvSpPr>
          <p:nvPr/>
        </p:nvSpPr>
        <p:spPr bwMode="auto">
          <a:xfrm>
            <a:off x="587375" y="1520030"/>
            <a:ext cx="10640770" cy="377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■編集・制作</a:t>
            </a:r>
            <a:endParaRPr lang="en-US" altLang="ja-JP" sz="14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・企画内容は広告主様と</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ヤフーとの間で協議の上決定し、最終的な編集権は</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ヤフーに帰属します。</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完了していること、情報の正確性について</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ヤフーに対して保証いただくものとします。</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defRPr/>
            </a:pPr>
            <a:r>
              <a:rPr lang="ja-JP" altLang="en-US" sz="1050" dirty="0">
                <a:solidFill>
                  <a:srgbClr val="0D0D0D"/>
                </a:solidFill>
                <a:latin typeface="LINE Seed JP" panose="020B0600070205080204" charset="-128"/>
                <a:ea typeface="LINE Seed JP" panose="020B0600070205080204" charset="-128"/>
              </a:rPr>
              <a:t>　・企画ページ上には「提供：○○」のスポンサークレジットの掲載が必須となります。</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defRPr/>
            </a:pPr>
            <a:r>
              <a:rPr lang="ja-JP" altLang="en-US" sz="1050" dirty="0">
                <a:solidFill>
                  <a:srgbClr val="0D0D0D"/>
                </a:solidFill>
                <a:latin typeface="LINE Seed JP" panose="020B0600070205080204" charset="-128"/>
                <a:ea typeface="LINE Seed JP" panose="020B0600070205080204" charset="-128"/>
              </a:rPr>
              <a:t>　・原則として掲載終了後はアーカイブ保存せず、企画ページは削除いたします。</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endParaRPr lang="en-US" altLang="ja-JP" sz="8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■災害情報告知モジュールの掲載</a:t>
            </a:r>
            <a:endParaRPr lang="en-US" altLang="ja-JP" sz="14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・地震、津波、その他有事が発生した際、</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ヤフーを利用するお客様に対して速やかに災害情報をお伝えするために、企画ページについても、ページ上部に災害情報</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告知モジュールの掲載を行います。</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a:t>
            </a:r>
            <a:r>
              <a:rPr lang="en-US" altLang="ja-JP" sz="1050" dirty="0">
                <a:solidFill>
                  <a:srgbClr val="0D0D0D"/>
                </a:solidFill>
                <a:latin typeface="LINE Seed JP" panose="020B0600070205080204" charset="-128"/>
                <a:ea typeface="LINE Seed JP" panose="020B0600070205080204" charset="-128"/>
              </a:rPr>
              <a:t>※</a:t>
            </a:r>
            <a:r>
              <a:rPr lang="ja-JP" altLang="en-US" sz="1050" dirty="0">
                <a:solidFill>
                  <a:srgbClr val="0D0D0D"/>
                </a:solidFill>
                <a:latin typeface="LINE Seed JP" panose="020B0600070205080204" charset="-128"/>
                <a:ea typeface="LINE Seed JP" panose="020B0600070205080204" charset="-128"/>
              </a:rPr>
              <a:t>掲載方法（場所、内容、タイミングと期間など）は、</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ヤフーの統一運用ルールにしたがいます。</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endParaRPr lang="en-US" altLang="ja-JP" sz="80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■効果計測用</a:t>
            </a:r>
            <a:r>
              <a:rPr lang="en-US" altLang="ja-JP" sz="1400" dirty="0">
                <a:solidFill>
                  <a:srgbClr val="0D0D0D"/>
                </a:solidFill>
                <a:latin typeface="LINE Seed JP" panose="020B0600070205080204" charset="-128"/>
                <a:ea typeface="LINE Seed JP" panose="020B0600070205080204" charset="-128"/>
              </a:rPr>
              <a:t>URL</a:t>
            </a: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・セキュリティ等の観点から、下記いずれの場合もリンク先への効果計測用のパラメータ付き</a:t>
            </a:r>
            <a:r>
              <a:rPr lang="en-US" altLang="ja-JP" sz="1050" dirty="0">
                <a:solidFill>
                  <a:srgbClr val="0D0D0D"/>
                </a:solidFill>
                <a:latin typeface="LINE Seed JP" panose="020B0600070205080204" charset="-128"/>
                <a:ea typeface="LINE Seed JP" panose="020B0600070205080204" charset="-128"/>
              </a:rPr>
              <a:t>URL</a:t>
            </a:r>
            <a:r>
              <a:rPr lang="ja-JP" altLang="en-US" sz="1050" dirty="0">
                <a:solidFill>
                  <a:srgbClr val="0D0D0D"/>
                </a:solidFill>
                <a:latin typeface="LINE Seed JP" panose="020B0600070205080204" charset="-128"/>
                <a:ea typeface="LINE Seed JP" panose="020B0600070205080204" charset="-128"/>
              </a:rPr>
              <a:t>の設定は不可となります。</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誘導広告→企画ページ ｜ 企画ページ→広告主様サイト</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endParaRPr lang="en-US" altLang="ja-JP" sz="80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■効果検証レポート</a:t>
            </a:r>
            <a:endParaRPr lang="en-US" altLang="ja-JP" sz="140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・レポートには、</a:t>
            </a:r>
            <a:r>
              <a:rPr lang="en-US" altLang="ja-JP" sz="1050" dirty="0">
                <a:solidFill>
                  <a:srgbClr val="0D0D0D"/>
                </a:solidFill>
                <a:latin typeface="LINE Seed JP" panose="020B0600070205080204" charset="-128"/>
                <a:ea typeface="LINE Seed JP" panose="020B0600070205080204" charset="-128"/>
              </a:rPr>
              <a:t> LINE</a:t>
            </a:r>
            <a:r>
              <a:rPr lang="ja-JP" altLang="en-US" sz="1050" dirty="0">
                <a:solidFill>
                  <a:srgbClr val="0D0D0D"/>
                </a:solidFill>
                <a:latin typeface="LINE Seed JP" panose="020B0600070205080204" charset="-128"/>
                <a:ea typeface="LINE Seed JP" panose="020B0600070205080204" charset="-128"/>
              </a:rPr>
              <a:t>ヤフーの管理するお客様の個人情報</a:t>
            </a:r>
            <a:r>
              <a:rPr lang="en-US" altLang="ja-JP" sz="1050" dirty="0">
                <a:solidFill>
                  <a:srgbClr val="0D0D0D"/>
                </a:solidFill>
                <a:latin typeface="LINE Seed JP" panose="020B0600070205080204" charset="-128"/>
                <a:ea typeface="LINE Seed JP" panose="020B0600070205080204" charset="-128"/>
              </a:rPr>
              <a:t>*1</a:t>
            </a:r>
            <a:r>
              <a:rPr lang="ja-JP" altLang="en-US" sz="1050" dirty="0">
                <a:solidFill>
                  <a:srgbClr val="0D0D0D"/>
                </a:solidFill>
                <a:latin typeface="LINE Seed JP" panose="020B0600070205080204" charset="-128"/>
                <a:ea typeface="LINE Seed JP" panose="020B0600070205080204" charset="-128"/>
              </a:rPr>
              <a:t>（個人情報の保護に関する法律に定める個人情報。以下同じ。）が含まれる場合があります。</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努めていただくようにお願いいたします。</a:t>
            </a:r>
            <a:br>
              <a:rPr lang="ja-JP" altLang="en-US" sz="1050" dirty="0">
                <a:solidFill>
                  <a:srgbClr val="0D0D0D"/>
                </a:solidFill>
                <a:latin typeface="LINE Seed JP" panose="020B0600070205080204" charset="-128"/>
                <a:ea typeface="LINE Seed JP" panose="020B0600070205080204" charset="-128"/>
              </a:rPr>
            </a:br>
            <a:r>
              <a:rPr lang="ja-JP" altLang="en-US" sz="1050" dirty="0">
                <a:solidFill>
                  <a:srgbClr val="0D0D0D"/>
                </a:solidFill>
                <a:latin typeface="LINE Seed JP" panose="020B0600070205080204" charset="-128"/>
                <a:ea typeface="LINE Seed JP" panose="020B0600070205080204" charset="-128"/>
              </a:rPr>
              <a:t>　　</a:t>
            </a:r>
            <a:r>
              <a:rPr lang="en-US" altLang="ja-JP" sz="1050" dirty="0">
                <a:solidFill>
                  <a:srgbClr val="0D0D0D"/>
                </a:solidFill>
                <a:latin typeface="LINE Seed JP" panose="020B0600070205080204" charset="-128"/>
                <a:ea typeface="LINE Seed JP" panose="020B0600070205080204" charset="-128"/>
              </a:rPr>
              <a:t>*1.</a:t>
            </a:r>
            <a:r>
              <a:rPr lang="ja-JP" altLang="en-US" sz="1050" dirty="0">
                <a:solidFill>
                  <a:srgbClr val="0D0D0D"/>
                </a:solidFill>
                <a:latin typeface="LINE Seed JP" panose="020B0600070205080204" charset="-128"/>
                <a:ea typeface="LINE Seed JP" panose="020B0600070205080204" charset="-128"/>
              </a:rPr>
              <a:t>例：ユーザーアンケートを実施し自由回答を含む場合、</a:t>
            </a:r>
            <a:r>
              <a:rPr lang="en-US" altLang="ja-JP" sz="1050" dirty="0">
                <a:solidFill>
                  <a:srgbClr val="0D0D0D"/>
                </a:solidFill>
                <a:latin typeface="LINE Seed JP" panose="020B0600070205080204" charset="-128"/>
                <a:ea typeface="LINE Seed JP" panose="020B0600070205080204" charset="-128"/>
              </a:rPr>
              <a:t> LINE</a:t>
            </a:r>
            <a:r>
              <a:rPr lang="ja-JP" altLang="en-US" sz="1050" dirty="0">
                <a:solidFill>
                  <a:srgbClr val="0D0D0D"/>
                </a:solidFill>
                <a:latin typeface="LINE Seed JP" panose="020B0600070205080204" charset="-128"/>
                <a:ea typeface="LINE Seed JP" panose="020B0600070205080204" charset="-128"/>
              </a:rPr>
              <a:t>ヤフーにおいて特定の個人を識別することができる情報に該当</a:t>
            </a:r>
            <a:endParaRPr lang="en-US" altLang="ja-JP" sz="1050" dirty="0">
              <a:solidFill>
                <a:srgbClr val="0D0D0D"/>
              </a:solidFill>
              <a:latin typeface="LINE Seed JP" panose="020B0600070205080204" charset="-128"/>
              <a:ea typeface="LINE Seed JP" panose="020B0600070205080204" charset="-128"/>
            </a:endParaRPr>
          </a:p>
        </p:txBody>
      </p:sp>
    </p:spTree>
    <p:extLst>
      <p:ext uri="{BB962C8B-B14F-4D97-AF65-F5344CB8AC3E}">
        <p14:creationId xmlns:p14="http://schemas.microsoft.com/office/powerpoint/2010/main" val="2752026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CC8C77A6-EF92-B859-6588-1AE9F56D602D}"/>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F548E726-2852-51C2-37B5-128484D9F623}"/>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防災</a:t>
            </a:r>
            <a:r>
              <a:rPr lang="ja-JP" altLang="ja-JP" dirty="0"/>
              <a:t>特集2026</a:t>
            </a:r>
            <a:r>
              <a:rPr lang="en-US" altLang="ja-JP" dirty="0"/>
              <a:t> </a:t>
            </a:r>
            <a:r>
              <a:rPr lang="ja-JP" altLang="en-US" dirty="0">
                <a:solidFill>
                  <a:schemeClr val="tx1"/>
                </a:solidFill>
                <a:latin typeface="LINE Seed JP" panose="020B0600070205080204" charset="-128"/>
                <a:ea typeface="LINE Seed JP" panose="020B0600070205080204" charset="-128"/>
              </a:rPr>
              <a:t>タイアップ広告</a:t>
            </a:r>
          </a:p>
        </p:txBody>
      </p:sp>
      <p:sp>
        <p:nvSpPr>
          <p:cNvPr id="280" name="Google Shape;280;p25">
            <a:extLst>
              <a:ext uri="{FF2B5EF4-FFF2-40B4-BE49-F238E27FC236}">
                <a16:creationId xmlns:a16="http://schemas.microsoft.com/office/drawing/2014/main" id="{23EDEC2E-DED2-64D2-FC45-264F5DA7A459}"/>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｜免責事項</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3" name="Rectangle 46">
            <a:extLst>
              <a:ext uri="{FF2B5EF4-FFF2-40B4-BE49-F238E27FC236}">
                <a16:creationId xmlns:a16="http://schemas.microsoft.com/office/drawing/2014/main" id="{845AD96D-BF81-88D0-EE12-0E79375F6DE8}"/>
              </a:ext>
            </a:extLst>
          </p:cNvPr>
          <p:cNvSpPr>
            <a:spLocks noChangeArrowheads="1"/>
          </p:cNvSpPr>
          <p:nvPr/>
        </p:nvSpPr>
        <p:spPr bwMode="auto">
          <a:xfrm>
            <a:off x="587375" y="1520030"/>
            <a:ext cx="10640770" cy="377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■免責事項</a:t>
            </a:r>
            <a:endParaRPr lang="en-US" altLang="ja-JP" sz="140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・広告主様または代理店様の故意または過失によって、</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ヤフーが、</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ヤフーと広告主様との間の広告掲載契約に定める掲載開始日までに企画ページまたは編集誘導</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（当該企画ページ以外のウェブページにバナー等を設置することにより、当該企画ページへ誘導する広告をいいます）のお申し込みがあった場合の当該編集誘導（編集誘導</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と企画ページとを合わせて以下「企画ページ等」といいます）の掲載を開始できなかった場合、</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ヤフーは広告掲載契約に基づく企画ページ等の掲載を行う義務（以下</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「当該義務」といいます）を免れるものとします。また、その場合、当該企画ページ等の掲載を行うことができなかった期間について広告主が負う広告料金（広告掲載費、</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制作費その他広告掲載契約に基づき広告主様および</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ヤフー間で事前に合意した金額をいいます）の支払義務は何ら減免されません。</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ヤフーが定めるサポート環境（</a:t>
            </a:r>
            <a:r>
              <a:rPr lang="en-US" altLang="ja-JP" sz="1050" dirty="0">
                <a:solidFill>
                  <a:srgbClr val="0D0D0D"/>
                </a:solidFill>
                <a:latin typeface="LINE Seed JP" panose="020B0600070205080204" charset="-128"/>
                <a:ea typeface="LINE Seed JP" panose="020B0600070205080204" charset="-128"/>
              </a:rPr>
              <a:t>OS/</a:t>
            </a:r>
            <a:r>
              <a:rPr lang="ja-JP" altLang="en-US" sz="1050" dirty="0">
                <a:solidFill>
                  <a:srgbClr val="0D0D0D"/>
                </a:solidFill>
                <a:latin typeface="LINE Seed JP" panose="020B0600070205080204" charset="-128"/>
                <a:ea typeface="LINE Seed JP" panose="020B0600070205080204" charset="-128"/>
              </a:rPr>
              <a:t>ブラウザー）以外では、企画ページ等の非表示や表示崩れを起こす場合があり、</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ヤフーは当該非表示または表示崩れに関し</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て一切の責任を負いません。</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・停電・通信回線の事故・天災等の不可抗力、通信事業者による当該通信事業者の負う義務の不履行、インターネットインフラその他サーバー等のシステム上の不具合、</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緊急メンテナンスの発生等</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ヤフーの責に帰すべき事由以外の原因（以下「当該原因」といいます）により、企画ページ等の全部または一部を掲載できなかった場合、</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ヤフーはその責を負わないものとし、当該原因の影響とみなされる範囲まで当該義務を免除されるものとします。ただし、当該義務の不履行が</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ヤフーの故意ま</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たは重過失による場合はこの限りではありません。なお、この場合、</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ヤフーが掲載を行わなかった部分の広告料金については、広告主様の支払債務は生じないものと</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します。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・企画ページ等掲載中に、当該企画ページ等からのリンクがデッドリンクとなった場合や、当該企画ページ等からのリンク先のウェブページまたはウェブサイトに不具合が</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発生した場合、</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ヤフーは当該企画ページ等の掲載を停止することができるものとし、この場合、</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ヤフーは企画ページ等不掲載の責を負わないものとします。</a:t>
            </a: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・本免責事項に定める条件以外の条件については、広告取扱基本規定が適用されます。本免責事項と広告取扱基本規定の定めが矛盾する場合は、本免責事項が優先して適用</a:t>
            </a:r>
            <a:endParaRPr lang="en-US" altLang="ja-JP" sz="1050" dirty="0">
              <a:solidFill>
                <a:srgbClr val="0D0D0D"/>
              </a:solidFill>
              <a:latin typeface="LINE Seed JP" panose="020B0600070205080204" charset="-128"/>
              <a:ea typeface="LINE Seed JP" panose="020B0600070205080204" charset="-128"/>
            </a:endParaRPr>
          </a:p>
          <a:p>
            <a:pPr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されます。</a:t>
            </a:r>
          </a:p>
          <a:p>
            <a:pPr eaLnBrk="1" fontAlgn="auto" hangingPunct="1">
              <a:spcBef>
                <a:spcPct val="0"/>
              </a:spcBef>
              <a:spcAft>
                <a:spcPts val="0"/>
              </a:spcAft>
              <a:buFontTx/>
              <a:buNone/>
            </a:pPr>
            <a:endParaRPr lang="en-US" altLang="ja-JP" sz="80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400" dirty="0">
                <a:solidFill>
                  <a:srgbClr val="0D0D0D"/>
                </a:solidFill>
                <a:latin typeface="LINE Seed JP" panose="020B0600070205080204" charset="-128"/>
                <a:ea typeface="LINE Seed JP" panose="020B0600070205080204" charset="-128"/>
              </a:rPr>
              <a:t>■免責期間</a:t>
            </a:r>
            <a:endParaRPr lang="en-US" altLang="ja-JP" sz="140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・本商品につきましては、以下①～③を企画ページ等の掲載調整時間とし、</a:t>
            </a:r>
            <a:r>
              <a:rPr lang="en-US" altLang="ja-JP" sz="1050" dirty="0">
                <a:solidFill>
                  <a:srgbClr val="0D0D0D"/>
                </a:solidFill>
                <a:latin typeface="LINE Seed JP" panose="020B0600070205080204" charset="-128"/>
                <a:ea typeface="LINE Seed JP" panose="020B0600070205080204" charset="-128"/>
              </a:rPr>
              <a:t>LINE</a:t>
            </a:r>
            <a:r>
              <a:rPr lang="ja-JP" altLang="en-US" sz="1050" dirty="0">
                <a:solidFill>
                  <a:srgbClr val="0D0D0D"/>
                </a:solidFill>
                <a:latin typeface="LINE Seed JP" panose="020B0600070205080204" charset="-128"/>
                <a:ea typeface="LINE Seed JP" panose="020B0600070205080204" charset="-128"/>
              </a:rPr>
              <a:t>ヤフーは当該掲載調整時間内の不具合、不完全掲載または未掲載について免責されるものと</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します。</a:t>
            </a:r>
            <a:br>
              <a:rPr lang="ja-JP" altLang="en-US" sz="1050" dirty="0">
                <a:solidFill>
                  <a:srgbClr val="0D0D0D"/>
                </a:solidFill>
                <a:latin typeface="LINE Seed JP" panose="020B0600070205080204" charset="-128"/>
                <a:ea typeface="LINE Seed JP" panose="020B0600070205080204" charset="-128"/>
              </a:rPr>
            </a:br>
            <a:r>
              <a:rPr lang="ja-JP" altLang="en-US" sz="1050" dirty="0">
                <a:solidFill>
                  <a:srgbClr val="0D0D0D"/>
                </a:solidFill>
                <a:latin typeface="LINE Seed JP" panose="020B0600070205080204" charset="-128"/>
                <a:ea typeface="LINE Seed JP" panose="020B0600070205080204" charset="-128"/>
              </a:rPr>
              <a:t>　　　①企画ページ等掲載の初日の午前</a:t>
            </a:r>
            <a:r>
              <a:rPr lang="en-US" altLang="ja-JP" sz="1050" dirty="0">
                <a:solidFill>
                  <a:srgbClr val="0D0D0D"/>
                </a:solidFill>
                <a:latin typeface="LINE Seed JP" panose="020B0600070205080204" charset="-128"/>
                <a:ea typeface="LINE Seed JP" panose="020B0600070205080204" charset="-128"/>
              </a:rPr>
              <a:t>0</a:t>
            </a:r>
            <a:r>
              <a:rPr lang="ja-JP" altLang="en-US" sz="1050" dirty="0">
                <a:solidFill>
                  <a:srgbClr val="0D0D0D"/>
                </a:solidFill>
                <a:latin typeface="LINE Seed JP" panose="020B0600070205080204" charset="-128"/>
                <a:ea typeface="LINE Seed JP" panose="020B0600070205080204" charset="-128"/>
              </a:rPr>
              <a:t>時から</a:t>
            </a:r>
            <a:r>
              <a:rPr lang="en-US" altLang="ja-JP" sz="1050" dirty="0">
                <a:solidFill>
                  <a:srgbClr val="0D0D0D"/>
                </a:solidFill>
                <a:latin typeface="LINE Seed JP" panose="020B0600070205080204" charset="-128"/>
                <a:ea typeface="LINE Seed JP" panose="020B0600070205080204" charset="-128"/>
              </a:rPr>
              <a:t>12</a:t>
            </a:r>
            <a:r>
              <a:rPr lang="ja-JP" altLang="en-US" sz="1050" dirty="0">
                <a:solidFill>
                  <a:srgbClr val="0D0D0D"/>
                </a:solidFill>
                <a:latin typeface="LINE Seed JP" panose="020B0600070205080204" charset="-128"/>
                <a:ea typeface="LINE Seed JP" panose="020B0600070205080204" charset="-128"/>
              </a:rPr>
              <a:t>時間後まで、および企画ページ等の内容が変更または追加された場合における、当該企画ページ等の掲載予定時刻から</a:t>
            </a:r>
            <a:r>
              <a:rPr lang="en-US" altLang="ja-JP" sz="1050" dirty="0">
                <a:solidFill>
                  <a:srgbClr val="0D0D0D"/>
                </a:solidFill>
                <a:latin typeface="LINE Seed JP" panose="020B0600070205080204" charset="-128"/>
                <a:ea typeface="LINE Seed JP" panose="020B0600070205080204" charset="-128"/>
              </a:rPr>
              <a:t>12</a:t>
            </a:r>
            <a:r>
              <a:rPr lang="ja-JP" altLang="en-US" sz="1050" dirty="0">
                <a:solidFill>
                  <a:srgbClr val="0D0D0D"/>
                </a:solidFill>
                <a:latin typeface="LINE Seed JP" panose="020B0600070205080204" charset="-128"/>
                <a:ea typeface="LINE Seed JP" panose="020B0600070205080204" charset="-128"/>
              </a:rPr>
              <a:t>時</a:t>
            </a:r>
            <a:endParaRPr lang="en-US" altLang="ja-JP" sz="1050" dirty="0">
              <a:solidFill>
                <a:srgbClr val="0D0D0D"/>
              </a:solidFill>
              <a:latin typeface="LINE Seed JP" panose="020B0600070205080204" charset="-128"/>
              <a:ea typeface="LINE Seed JP" panose="020B0600070205080204" charset="-128"/>
            </a:endParaRPr>
          </a:p>
          <a:p>
            <a:pPr marL="0" indent="0" eaLnBrk="1" fontAlgn="auto" hangingPunct="1">
              <a:spcBef>
                <a:spcPct val="0"/>
              </a:spcBef>
              <a:spcAft>
                <a:spcPts val="0"/>
              </a:spcAft>
              <a:buFontTx/>
              <a:buNone/>
            </a:pPr>
            <a:r>
              <a:rPr lang="ja-JP" altLang="en-US" sz="1050" dirty="0">
                <a:solidFill>
                  <a:srgbClr val="0D0D0D"/>
                </a:solidFill>
                <a:latin typeface="LINE Seed JP" panose="020B0600070205080204" charset="-128"/>
                <a:ea typeface="LINE Seed JP" panose="020B0600070205080204" charset="-128"/>
              </a:rPr>
              <a:t>　　　　間後まで</a:t>
            </a:r>
            <a:br>
              <a:rPr lang="ja-JP" altLang="en-US" sz="1050" dirty="0">
                <a:solidFill>
                  <a:srgbClr val="0D0D0D"/>
                </a:solidFill>
                <a:latin typeface="LINE Seed JP" panose="020B0600070205080204" charset="-128"/>
                <a:ea typeface="LINE Seed JP" panose="020B0600070205080204" charset="-128"/>
              </a:rPr>
            </a:br>
            <a:r>
              <a:rPr lang="ja-JP" altLang="en-US" sz="1050" dirty="0">
                <a:solidFill>
                  <a:srgbClr val="0D0D0D"/>
                </a:solidFill>
                <a:latin typeface="LINE Seed JP" panose="020B0600070205080204" charset="-128"/>
                <a:ea typeface="LINE Seed JP" panose="020B0600070205080204" charset="-128"/>
              </a:rPr>
              <a:t>　　　②企画ページ等の掲載開始日が営業日以外の場合における、当該掲載開始時間から翌営業日正午まで</a:t>
            </a:r>
            <a:br>
              <a:rPr lang="ja-JP" altLang="en-US" sz="1050" dirty="0">
                <a:solidFill>
                  <a:srgbClr val="0D0D0D"/>
                </a:solidFill>
                <a:latin typeface="LINE Seed JP" panose="020B0600070205080204" charset="-128"/>
                <a:ea typeface="LINE Seed JP" panose="020B0600070205080204" charset="-128"/>
              </a:rPr>
            </a:br>
            <a:r>
              <a:rPr lang="ja-JP" altLang="en-US" sz="1050" dirty="0">
                <a:solidFill>
                  <a:srgbClr val="0D0D0D"/>
                </a:solidFill>
                <a:latin typeface="LINE Seed JP" panose="020B0600070205080204" charset="-128"/>
                <a:ea typeface="LINE Seed JP" panose="020B0600070205080204" charset="-128"/>
              </a:rPr>
              <a:t>　　　③企画ページ等の総掲載予定時間が</a:t>
            </a:r>
            <a:r>
              <a:rPr lang="en-US" altLang="ja-JP" sz="1050" dirty="0">
                <a:solidFill>
                  <a:srgbClr val="0D0D0D"/>
                </a:solidFill>
                <a:latin typeface="LINE Seed JP" panose="020B0600070205080204" charset="-128"/>
                <a:ea typeface="LINE Seed JP" panose="020B0600070205080204" charset="-128"/>
              </a:rPr>
              <a:t>12</a:t>
            </a:r>
            <a:r>
              <a:rPr lang="ja-JP" altLang="en-US" sz="1050" dirty="0">
                <a:solidFill>
                  <a:srgbClr val="0D0D0D"/>
                </a:solidFill>
                <a:latin typeface="LINE Seed JP" panose="020B0600070205080204" charset="-128"/>
                <a:ea typeface="LINE Seed JP" panose="020B0600070205080204" charset="-128"/>
              </a:rPr>
              <a:t>時間未満の場合における、総掲載予定時間の</a:t>
            </a:r>
            <a:r>
              <a:rPr lang="en-US" altLang="ja-JP" sz="1050" dirty="0">
                <a:solidFill>
                  <a:srgbClr val="0D0D0D"/>
                </a:solidFill>
                <a:latin typeface="LINE Seed JP" panose="020B0600070205080204" charset="-128"/>
                <a:ea typeface="LINE Seed JP" panose="020B0600070205080204" charset="-128"/>
              </a:rPr>
              <a:t>10%</a:t>
            </a:r>
            <a:r>
              <a:rPr lang="ja-JP" altLang="en-US" sz="1050" dirty="0">
                <a:solidFill>
                  <a:srgbClr val="0D0D0D"/>
                </a:solidFill>
                <a:latin typeface="LINE Seed JP" panose="020B0600070205080204" charset="-128"/>
                <a:ea typeface="LINE Seed JP" panose="020B0600070205080204" charset="-128"/>
              </a:rPr>
              <a:t>にあたる時間</a:t>
            </a:r>
          </a:p>
        </p:txBody>
      </p:sp>
    </p:spTree>
    <p:extLst>
      <p:ext uri="{BB962C8B-B14F-4D97-AF65-F5344CB8AC3E}">
        <p14:creationId xmlns:p14="http://schemas.microsoft.com/office/powerpoint/2010/main" val="134128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81C7D094-C7AE-5282-A352-FDBCA967E66B}"/>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3C30A05F-232B-571B-5C6C-C65D72E22C5E}"/>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お申し込み方法</a:t>
            </a:r>
            <a:endParaRPr lang="ja-JP" altLang="en-US" dirty="0">
              <a:solidFill>
                <a:schemeClr val="tx1"/>
              </a:solidFill>
              <a:latin typeface="LINE Seed JP" panose="020B0600070205080204" charset="-128"/>
              <a:ea typeface="LINE Seed JP" panose="020B0600070205080204" charset="-128"/>
            </a:endParaRPr>
          </a:p>
        </p:txBody>
      </p:sp>
      <p:sp>
        <p:nvSpPr>
          <p:cNvPr id="280" name="Google Shape;280;p25">
            <a:extLst>
              <a:ext uri="{FF2B5EF4-FFF2-40B4-BE49-F238E27FC236}">
                <a16:creationId xmlns:a16="http://schemas.microsoft.com/office/drawing/2014/main" id="{C665309C-C907-E0B5-8749-C147EC444B30}"/>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a:t>
            </a:r>
            <a:r>
              <a:rPr lang="en-US" altLang="ja-JP" b="1" dirty="0">
                <a:solidFill>
                  <a:schemeClr val="tx1"/>
                </a:solidFill>
                <a:latin typeface="LINE Seed JP" panose="020B0600070205080204" charset="-128"/>
                <a:ea typeface="LINE Seed JP" panose="020B0600070205080204" charset="-128"/>
                <a:sym typeface="Meiryo"/>
              </a:rPr>
              <a:t>Yahoo! JAPAN</a:t>
            </a:r>
            <a:r>
              <a:rPr lang="ja-JP" altLang="en-US" b="1" dirty="0">
                <a:solidFill>
                  <a:schemeClr val="tx1"/>
                </a:solidFill>
                <a:latin typeface="LINE Seed JP" panose="020B0600070205080204" charset="-128"/>
                <a:ea typeface="LINE Seed JP" panose="020B0600070205080204" charset="-128"/>
                <a:sym typeface="Meiryo"/>
              </a:rPr>
              <a:t>トップページ ブランドタブ カスタマイズ、防災特集</a:t>
            </a:r>
            <a:r>
              <a:rPr lang="en-US" altLang="ja-JP" b="1" dirty="0">
                <a:solidFill>
                  <a:schemeClr val="tx1"/>
                </a:solidFill>
                <a:latin typeface="LINE Seed JP" panose="020B0600070205080204" charset="-128"/>
                <a:ea typeface="LINE Seed JP" panose="020B0600070205080204" charset="-128"/>
                <a:sym typeface="Meiryo"/>
              </a:rPr>
              <a:t>2026 </a:t>
            </a:r>
            <a:r>
              <a:rPr lang="ja-JP" altLang="en-US" b="1" dirty="0">
                <a:solidFill>
                  <a:schemeClr val="tx1"/>
                </a:solidFill>
                <a:latin typeface="LINE Seed JP" panose="020B0600070205080204" charset="-128"/>
                <a:ea typeface="LINE Seed JP" panose="020B0600070205080204" charset="-128"/>
                <a:sym typeface="Meiryo"/>
              </a:rPr>
              <a:t>タイアップ広告 共通</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301" name="タイトル 2">
            <a:extLst>
              <a:ext uri="{FF2B5EF4-FFF2-40B4-BE49-F238E27FC236}">
                <a16:creationId xmlns:a16="http://schemas.microsoft.com/office/drawing/2014/main" id="{CE78A418-3474-ADDC-3F2D-0E052F826316}"/>
              </a:ext>
            </a:extLst>
          </p:cNvPr>
          <p:cNvSpPr txBox="1">
            <a:spLocks/>
          </p:cNvSpPr>
          <p:nvPr/>
        </p:nvSpPr>
        <p:spPr>
          <a:xfrm>
            <a:off x="767660" y="1420416"/>
            <a:ext cx="11263396" cy="1551385"/>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base">
              <a:lnSpc>
                <a:spcPct val="120000"/>
              </a:lnSpc>
              <a:spcAft>
                <a:spcPct val="0"/>
              </a:spcAft>
              <a:buClrTx/>
              <a:buFontTx/>
              <a:buNone/>
              <a:defRPr/>
            </a:pPr>
            <a:r>
              <a:rPr lang="en-US" altLang="ja-JP" sz="1200" dirty="0">
                <a:solidFill>
                  <a:srgbClr val="0D0D0D"/>
                </a:solidFill>
                <a:latin typeface="LINE Seed JP" panose="020B0600070205080204" charset="-128"/>
                <a:ea typeface="LINE Seed JP" panose="020B0600070205080204" charset="-128"/>
              </a:rPr>
              <a:t>※</a:t>
            </a:r>
            <a:r>
              <a:rPr lang="ja-JP" altLang="en-US" sz="1200" dirty="0">
                <a:solidFill>
                  <a:srgbClr val="0D0D0D"/>
                </a:solidFill>
                <a:latin typeface="LINE Seed JP" panose="020B0600070205080204" charset="-128"/>
                <a:ea typeface="LINE Seed JP" panose="020B0600070205080204" charset="-128"/>
              </a:rPr>
              <a:t>広告主様の代理人となる代理店様によっては、本商品をお申し込みいただけない場合がございますので、</a:t>
            </a: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r>
              <a:rPr lang="ja-JP" altLang="en-US" sz="1200" dirty="0">
                <a:solidFill>
                  <a:srgbClr val="0D0D0D"/>
                </a:solidFill>
                <a:latin typeface="LINE Seed JP" panose="020B0600070205080204" charset="-128"/>
                <a:ea typeface="LINE Seed JP" panose="020B0600070205080204" charset="-128"/>
              </a:rPr>
              <a:t>　お申し込み前に弊社担当営業までお問い合わせください。</a:t>
            </a: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r>
              <a:rPr lang="ja-JP" altLang="en-US" sz="1200" dirty="0">
                <a:solidFill>
                  <a:srgbClr val="0D0D0D"/>
                </a:solidFill>
                <a:latin typeface="LINE Seed JP" panose="020B0600070205080204" charset="-128"/>
                <a:ea typeface="LINE Seed JP" panose="020B0600070205080204" charset="-128"/>
              </a:rPr>
              <a:t>企画ページの制作・掲載については、以下のフローに沿ってお申し込みの上、</a:t>
            </a:r>
            <a:r>
              <a:rPr lang="ja-JP" altLang="en-US" sz="1200" dirty="0">
                <a:solidFill>
                  <a:schemeClr val="accent4"/>
                </a:solidFill>
                <a:latin typeface="LINE Seed JP" panose="020B0600070205080204" charset="-128"/>
                <a:ea typeface="LINE Seed JP" panose="020B0600070205080204" charset="-128"/>
              </a:rPr>
              <a:t>クリエイティブ制作委託約款の第</a:t>
            </a:r>
            <a:r>
              <a:rPr lang="en-US" altLang="ja-JP" sz="1200" dirty="0">
                <a:solidFill>
                  <a:schemeClr val="accent4"/>
                </a:solidFill>
                <a:latin typeface="LINE Seed JP" panose="020B0600070205080204" charset="-128"/>
                <a:ea typeface="LINE Seed JP" panose="020B0600070205080204" charset="-128"/>
              </a:rPr>
              <a:t>9</a:t>
            </a:r>
            <a:r>
              <a:rPr lang="ja-JP" altLang="en-US" sz="1200" dirty="0">
                <a:solidFill>
                  <a:schemeClr val="accent4"/>
                </a:solidFill>
                <a:latin typeface="LINE Seed JP" panose="020B0600070205080204" charset="-128"/>
                <a:ea typeface="LINE Seed JP" panose="020B0600070205080204" charset="-128"/>
              </a:rPr>
              <a:t>条第</a:t>
            </a:r>
            <a:r>
              <a:rPr lang="en-US" altLang="ja-JP" sz="1200" dirty="0">
                <a:solidFill>
                  <a:schemeClr val="accent4"/>
                </a:solidFill>
                <a:latin typeface="LINE Seed JP" panose="020B0600070205080204" charset="-128"/>
                <a:ea typeface="LINE Seed JP" panose="020B0600070205080204" charset="-128"/>
              </a:rPr>
              <a:t>1</a:t>
            </a:r>
            <a:r>
              <a:rPr lang="ja-JP" altLang="en-US" sz="1200" dirty="0">
                <a:solidFill>
                  <a:schemeClr val="accent4"/>
                </a:solidFill>
                <a:latin typeface="LINE Seed JP" panose="020B0600070205080204" charset="-128"/>
                <a:ea typeface="LINE Seed JP" panose="020B0600070205080204" charset="-128"/>
              </a:rPr>
              <a:t>項</a:t>
            </a:r>
            <a:r>
              <a:rPr lang="en-US" altLang="ja-JP" sz="1200" dirty="0">
                <a:solidFill>
                  <a:schemeClr val="accent4"/>
                </a:solidFill>
                <a:latin typeface="LINE Seed JP" panose="020B0600070205080204" charset="-128"/>
                <a:ea typeface="LINE Seed JP" panose="020B0600070205080204" charset="-128"/>
              </a:rPr>
              <a:t>(2)</a:t>
            </a:r>
            <a:r>
              <a:rPr lang="ja-JP" altLang="en-US" sz="1200" dirty="0">
                <a:solidFill>
                  <a:schemeClr val="accent4"/>
                </a:solidFill>
                <a:latin typeface="LINE Seed JP" panose="020B0600070205080204" charset="-128"/>
                <a:ea typeface="LINE Seed JP" panose="020B0600070205080204" charset="-128"/>
              </a:rPr>
              <a:t>支払条件</a:t>
            </a:r>
            <a:r>
              <a:rPr lang="en-US" altLang="ja-JP" sz="1200" dirty="0">
                <a:solidFill>
                  <a:schemeClr val="accent4"/>
                </a:solidFill>
                <a:latin typeface="LINE Seed JP" panose="020B0600070205080204" charset="-128"/>
                <a:ea typeface="LINE Seed JP" panose="020B0600070205080204" charset="-128"/>
              </a:rPr>
              <a:t>2</a:t>
            </a:r>
            <a:r>
              <a:rPr lang="ja-JP" altLang="en-US" sz="1200" dirty="0">
                <a:solidFill>
                  <a:srgbClr val="0D0D0D"/>
                </a:solidFill>
                <a:latin typeface="LINE Seed JP" panose="020B0600070205080204" charset="-128"/>
                <a:ea typeface="LINE Seed JP" panose="020B0600070205080204" charset="-128"/>
              </a:rPr>
              <a:t>に</a:t>
            </a: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r>
              <a:rPr lang="ja-JP" altLang="en-US" sz="1200" dirty="0">
                <a:solidFill>
                  <a:srgbClr val="0D0D0D"/>
                </a:solidFill>
                <a:latin typeface="LINE Seed JP" panose="020B0600070205080204" charset="-128"/>
                <a:ea typeface="LINE Seed JP" panose="020B0600070205080204" charset="-128"/>
              </a:rPr>
              <a:t>したがってお支払いいただきます。また、広告配信のお申し込みが必要な場合、広告配信については別途広告管理ツールにてお申し込み</a:t>
            </a: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r>
              <a:rPr lang="ja-JP" altLang="en-US" sz="1200" dirty="0">
                <a:solidFill>
                  <a:srgbClr val="0D0D0D"/>
                </a:solidFill>
                <a:latin typeface="LINE Seed JP" panose="020B0600070205080204" charset="-128"/>
                <a:ea typeface="LINE Seed JP" panose="020B0600070205080204" charset="-128"/>
              </a:rPr>
              <a:t>いただくこととなりますので、当該広告商品のお申し込み方法をご確認ください。</a:t>
            </a:r>
            <a:endParaRPr lang="en-US" altLang="ja-JP" sz="1200" dirty="0">
              <a:solidFill>
                <a:srgbClr val="0D0D0D"/>
              </a:solidFill>
              <a:latin typeface="LINE Seed JP" panose="020B0600070205080204" charset="-128"/>
              <a:ea typeface="LINE Seed JP" panose="020B0600070205080204" charset="-128"/>
            </a:endParaRPr>
          </a:p>
          <a:p>
            <a:pPr fontAlgn="base">
              <a:lnSpc>
                <a:spcPct val="120000"/>
              </a:lnSpc>
              <a:spcAft>
                <a:spcPct val="0"/>
              </a:spcAft>
              <a:buClrTx/>
              <a:buFontTx/>
              <a:buNone/>
              <a:defRPr/>
            </a:pPr>
            <a:r>
              <a:rPr lang="ja-JP" altLang="en-US" sz="1200" dirty="0">
                <a:solidFill>
                  <a:srgbClr val="0D0D0D"/>
                </a:solidFill>
                <a:latin typeface="LINE Seed JP" panose="020B0600070205080204" charset="-128"/>
                <a:ea typeface="LINE Seed JP" panose="020B0600070205080204" charset="-128"/>
              </a:rPr>
              <a:t>お申し込みのマニュアル資料「</a:t>
            </a:r>
            <a:r>
              <a:rPr lang="en-US" altLang="ja-JP" sz="1200" dirty="0">
                <a:solidFill>
                  <a:srgbClr val="0D0D0D"/>
                </a:solidFill>
                <a:latin typeface="LINE Seed JP" panose="020B0600070205080204" charset="-128"/>
                <a:ea typeface="LINE Seed JP" panose="020B0600070205080204" charset="-128"/>
                <a:hlinkClick r:id="rId3"/>
              </a:rPr>
              <a:t>LINE Biz Process Manager </a:t>
            </a:r>
            <a:r>
              <a:rPr lang="ja-JP" altLang="en-US" sz="1200" dirty="0">
                <a:solidFill>
                  <a:srgbClr val="0D0D0D"/>
                </a:solidFill>
                <a:latin typeface="LINE Seed JP" panose="020B0600070205080204" charset="-128"/>
                <a:ea typeface="LINE Seed JP" panose="020B0600070205080204" charset="-128"/>
                <a:hlinkClick r:id="rId3"/>
              </a:rPr>
              <a:t>操作マニュアル</a:t>
            </a:r>
            <a:r>
              <a:rPr lang="ja-JP" altLang="en-US" sz="1200" dirty="0">
                <a:solidFill>
                  <a:srgbClr val="0D0D0D"/>
                </a:solidFill>
                <a:latin typeface="LINE Seed JP" panose="020B0600070205080204" charset="-128"/>
                <a:ea typeface="LINE Seed JP" panose="020B0600070205080204" charset="-128"/>
              </a:rPr>
              <a:t>」も併せてご参照ください。</a:t>
            </a:r>
            <a:endParaRPr lang="en-US" altLang="ja-JP" sz="1200" dirty="0">
              <a:solidFill>
                <a:srgbClr val="0D0D0D"/>
              </a:solidFill>
              <a:latin typeface="LINE Seed JP" panose="020B0600070205080204" charset="-128"/>
              <a:ea typeface="LINE Seed JP" panose="020B0600070205080204" charset="-128"/>
            </a:endParaRPr>
          </a:p>
        </p:txBody>
      </p:sp>
      <p:sp>
        <p:nvSpPr>
          <p:cNvPr id="302" name="正方形/長方形 301">
            <a:extLst>
              <a:ext uri="{FF2B5EF4-FFF2-40B4-BE49-F238E27FC236}">
                <a16:creationId xmlns:a16="http://schemas.microsoft.com/office/drawing/2014/main" id="{80CF3864-8061-E905-79BF-BC65B6940B70}"/>
              </a:ext>
            </a:extLst>
          </p:cNvPr>
          <p:cNvSpPr/>
          <p:nvPr/>
        </p:nvSpPr>
        <p:spPr>
          <a:xfrm>
            <a:off x="623394" y="4911943"/>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sp>
        <p:nvSpPr>
          <p:cNvPr id="303" name="正方形/長方形 302">
            <a:extLst>
              <a:ext uri="{FF2B5EF4-FFF2-40B4-BE49-F238E27FC236}">
                <a16:creationId xmlns:a16="http://schemas.microsoft.com/office/drawing/2014/main" id="{642E5417-880C-21FF-1778-4F5082B5F2DC}"/>
              </a:ext>
            </a:extLst>
          </p:cNvPr>
          <p:cNvSpPr/>
          <p:nvPr/>
        </p:nvSpPr>
        <p:spPr>
          <a:xfrm>
            <a:off x="623394" y="3649460"/>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grpSp>
        <p:nvGrpSpPr>
          <p:cNvPr id="304" name="グループ化 303">
            <a:extLst>
              <a:ext uri="{FF2B5EF4-FFF2-40B4-BE49-F238E27FC236}">
                <a16:creationId xmlns:a16="http://schemas.microsoft.com/office/drawing/2014/main" id="{A8FD96BF-6268-D8FC-BA70-832F87D27BDE}"/>
              </a:ext>
            </a:extLst>
          </p:cNvPr>
          <p:cNvGrpSpPr/>
          <p:nvPr/>
        </p:nvGrpSpPr>
        <p:grpSpPr>
          <a:xfrm>
            <a:off x="497907" y="4722500"/>
            <a:ext cx="885476" cy="1134053"/>
            <a:chOff x="455043" y="4012565"/>
            <a:chExt cx="885476" cy="1134053"/>
          </a:xfrm>
        </p:grpSpPr>
        <p:sp>
          <p:nvSpPr>
            <p:cNvPr id="305" name="直角三角形 304">
              <a:extLst>
                <a:ext uri="{FF2B5EF4-FFF2-40B4-BE49-F238E27FC236}">
                  <a16:creationId xmlns:a16="http://schemas.microsoft.com/office/drawing/2014/main" id="{17903D89-89C3-B44E-CEC1-60B37AFE3BCB}"/>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sp>
          <p:nvSpPr>
            <p:cNvPr id="306" name="角丸四角形 82">
              <a:extLst>
                <a:ext uri="{FF2B5EF4-FFF2-40B4-BE49-F238E27FC236}">
                  <a16:creationId xmlns:a16="http://schemas.microsoft.com/office/drawing/2014/main" id="{87AD18FE-241C-E85F-80D4-1593CC858781}"/>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r>
                <a:rPr lang="ja-JP" altLang="en-US" sz="1200" b="1">
                  <a:solidFill>
                    <a:srgbClr val="FFFFFF"/>
                  </a:solidFill>
                  <a:latin typeface="LINE Seed JP" panose="020B0600070205080204" charset="-128"/>
                  <a:ea typeface="LINE Seed JP" panose="020B0600070205080204" charset="-128"/>
                  <a:cs typeface="+mn-cs"/>
                </a:rPr>
                <a:t>代理店様</a:t>
              </a:r>
              <a:endParaRPr lang="ja-JP" altLang="en-US" sz="1200" b="1" dirty="0">
                <a:solidFill>
                  <a:srgbClr val="FFFFFF"/>
                </a:solidFill>
                <a:latin typeface="LINE Seed JP" panose="020B0600070205080204" charset="-128"/>
                <a:ea typeface="LINE Seed JP" panose="020B0600070205080204" charset="-128"/>
                <a:cs typeface="+mn-cs"/>
              </a:endParaRPr>
            </a:p>
          </p:txBody>
        </p:sp>
      </p:grpSp>
      <p:sp>
        <p:nvSpPr>
          <p:cNvPr id="307" name="直角三角形 306">
            <a:extLst>
              <a:ext uri="{FF2B5EF4-FFF2-40B4-BE49-F238E27FC236}">
                <a16:creationId xmlns:a16="http://schemas.microsoft.com/office/drawing/2014/main" id="{9C31D51E-AE08-27B2-3F96-0249F9F663A5}"/>
              </a:ext>
            </a:extLst>
          </p:cNvPr>
          <p:cNvSpPr>
            <a:spLocks noChangeAspect="1"/>
          </p:cNvSpPr>
          <p:nvPr/>
        </p:nvSpPr>
        <p:spPr>
          <a:xfrm rot="10800000">
            <a:off x="1197343" y="4759938"/>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grpSp>
        <p:nvGrpSpPr>
          <p:cNvPr id="308" name="グループ化 307">
            <a:extLst>
              <a:ext uri="{FF2B5EF4-FFF2-40B4-BE49-F238E27FC236}">
                <a16:creationId xmlns:a16="http://schemas.microsoft.com/office/drawing/2014/main" id="{08D8AF78-EABD-2675-1E67-8A63A3D781FD}"/>
              </a:ext>
            </a:extLst>
          </p:cNvPr>
          <p:cNvGrpSpPr/>
          <p:nvPr/>
        </p:nvGrpSpPr>
        <p:grpSpPr>
          <a:xfrm>
            <a:off x="497907" y="3462350"/>
            <a:ext cx="885476" cy="1130553"/>
            <a:chOff x="497907" y="3402715"/>
            <a:chExt cx="885476" cy="1130553"/>
          </a:xfrm>
        </p:grpSpPr>
        <p:sp>
          <p:nvSpPr>
            <p:cNvPr id="309" name="角丸四角形 75">
              <a:extLst>
                <a:ext uri="{FF2B5EF4-FFF2-40B4-BE49-F238E27FC236}">
                  <a16:creationId xmlns:a16="http://schemas.microsoft.com/office/drawing/2014/main" id="{5F62BA2C-ACFB-C758-C706-63EE23E8993D}"/>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r>
                <a:rPr lang="en-US" altLang="ja-JP" sz="1200" b="1" dirty="0">
                  <a:solidFill>
                    <a:srgbClr val="FFFFFF"/>
                  </a:solidFill>
                  <a:latin typeface="LINE Seed JP" panose="020B0600070205080204" charset="-128"/>
                  <a:ea typeface="LINE Seed JP" panose="020B0600070205080204" charset="-128"/>
                  <a:cs typeface="+mn-cs"/>
                </a:rPr>
                <a:t>LINE</a:t>
              </a:r>
            </a:p>
            <a:p>
              <a:pPr algn="ctr" eaLnBrk="0" fontAlgn="base" hangingPunct="0">
                <a:spcBef>
                  <a:spcPct val="0"/>
                </a:spcBef>
                <a:spcAft>
                  <a:spcPct val="0"/>
                </a:spcAft>
                <a:buClrTx/>
                <a:buFontTx/>
                <a:buNone/>
                <a:defRPr/>
              </a:pPr>
              <a:r>
                <a:rPr lang="ja-JP" altLang="en-US" sz="1200" b="1" dirty="0">
                  <a:solidFill>
                    <a:srgbClr val="FFFFFF"/>
                  </a:solidFill>
                  <a:latin typeface="LINE Seed JP" panose="020B0600070205080204" charset="-128"/>
                  <a:ea typeface="LINE Seed JP" panose="020B0600070205080204" charset="-128"/>
                  <a:cs typeface="+mn-cs"/>
                </a:rPr>
                <a:t>ヤフー</a:t>
              </a:r>
            </a:p>
          </p:txBody>
        </p:sp>
        <p:sp>
          <p:nvSpPr>
            <p:cNvPr id="310" name="直角三角形 309">
              <a:extLst>
                <a:ext uri="{FF2B5EF4-FFF2-40B4-BE49-F238E27FC236}">
                  <a16:creationId xmlns:a16="http://schemas.microsoft.com/office/drawing/2014/main" id="{B5C175E5-41D3-CFE5-5344-0CFFBCFF24B8}"/>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sp>
          <p:nvSpPr>
            <p:cNvPr id="311" name="直角三角形 310">
              <a:extLst>
                <a:ext uri="{FF2B5EF4-FFF2-40B4-BE49-F238E27FC236}">
                  <a16:creationId xmlns:a16="http://schemas.microsoft.com/office/drawing/2014/main" id="{31CE3256-4995-A4A5-E631-BF5BC3A49B7B}"/>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buClrTx/>
                <a:buFontTx/>
                <a:buNone/>
                <a:defRPr/>
              </a:pPr>
              <a:endParaRPr lang="ja-JP" altLang="en-US" sz="1800" dirty="0">
                <a:latin typeface="LINE Seed JP" panose="020B0600070205080204" charset="-128"/>
                <a:ea typeface="LINE Seed JP" panose="020B0600070205080204" charset="-128"/>
                <a:cs typeface="+mn-cs"/>
              </a:endParaRPr>
            </a:p>
          </p:txBody>
        </p:sp>
        <p:cxnSp>
          <p:nvCxnSpPr>
            <p:cNvPr id="312" name="直線コネクタ 311">
              <a:extLst>
                <a:ext uri="{FF2B5EF4-FFF2-40B4-BE49-F238E27FC236}">
                  <a16:creationId xmlns:a16="http://schemas.microsoft.com/office/drawing/2014/main" id="{7044303A-1D0B-3516-7FE0-1C76204DC901}"/>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313" name="直線コネクタ 312">
            <a:extLst>
              <a:ext uri="{FF2B5EF4-FFF2-40B4-BE49-F238E27FC236}">
                <a16:creationId xmlns:a16="http://schemas.microsoft.com/office/drawing/2014/main" id="{3B52D05A-66D3-A718-4A0A-17D60805AEEA}"/>
              </a:ext>
            </a:extLst>
          </p:cNvPr>
          <p:cNvCxnSpPr/>
          <p:nvPr/>
        </p:nvCxnSpPr>
        <p:spPr>
          <a:xfrm>
            <a:off x="597070" y="5405028"/>
            <a:ext cx="576000" cy="0"/>
          </a:xfrm>
          <a:prstGeom prst="line">
            <a:avLst/>
          </a:prstGeom>
          <a:noFill/>
          <a:ln w="12700" cap="flat" cmpd="sng" algn="ctr">
            <a:solidFill>
              <a:srgbClr val="FFFFFF"/>
            </a:solidFill>
            <a:prstDash val="solid"/>
          </a:ln>
          <a:effectLst/>
        </p:spPr>
      </p:cxnSp>
      <p:sp>
        <p:nvSpPr>
          <p:cNvPr id="314" name="タイトル 2">
            <a:extLst>
              <a:ext uri="{FF2B5EF4-FFF2-40B4-BE49-F238E27FC236}">
                <a16:creationId xmlns:a16="http://schemas.microsoft.com/office/drawing/2014/main" id="{EEF52D73-082B-D981-7741-7CF550703DB1}"/>
              </a:ext>
            </a:extLst>
          </p:cNvPr>
          <p:cNvSpPr txBox="1">
            <a:spLocks/>
          </p:cNvSpPr>
          <p:nvPr/>
        </p:nvSpPr>
        <p:spPr>
          <a:xfrm>
            <a:off x="9722210" y="3194752"/>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buClrTx/>
              <a:buFontTx/>
              <a:buNone/>
              <a:defRPr/>
            </a:pPr>
            <a:r>
              <a:rPr lang="en-US" altLang="ja-JP" sz="1100" dirty="0">
                <a:solidFill>
                  <a:srgbClr val="000000"/>
                </a:solidFill>
                <a:latin typeface="LINE Seed JP" panose="020B0600070205080204" charset="-128"/>
                <a:ea typeface="LINE Seed JP" panose="020B0600070205080204" charset="-128"/>
              </a:rPr>
              <a:t>※</a:t>
            </a:r>
            <a:r>
              <a:rPr lang="ja-JP" altLang="en-US" sz="1100" dirty="0">
                <a:solidFill>
                  <a:srgbClr val="000000"/>
                </a:solidFill>
                <a:latin typeface="LINE Seed JP" panose="020B0600070205080204" charset="-128"/>
                <a:ea typeface="LINE Seed JP" panose="020B0600070205080204" charset="-128"/>
              </a:rPr>
              <a:t>これ以降のキャンセルは</a:t>
            </a:r>
            <a:endParaRPr lang="en-US" altLang="ja-JP" sz="1100" dirty="0">
              <a:solidFill>
                <a:srgbClr val="000000"/>
              </a:solidFill>
              <a:latin typeface="LINE Seed JP" panose="020B0600070205080204" charset="-128"/>
              <a:ea typeface="LINE Seed JP" panose="020B0600070205080204" charset="-128"/>
            </a:endParaRPr>
          </a:p>
          <a:p>
            <a:pPr>
              <a:buClrTx/>
              <a:buFontTx/>
              <a:buNone/>
              <a:defRPr/>
            </a:pPr>
            <a:r>
              <a:rPr lang="ja-JP" altLang="en-US" sz="1100" dirty="0">
                <a:solidFill>
                  <a:srgbClr val="000000"/>
                </a:solidFill>
                <a:latin typeface="LINE Seed JP" panose="020B0600070205080204" charset="-128"/>
                <a:ea typeface="LINE Seed JP" panose="020B0600070205080204" charset="-128"/>
              </a:rPr>
              <a:t>　不可となります</a:t>
            </a:r>
          </a:p>
        </p:txBody>
      </p:sp>
      <p:sp>
        <p:nvSpPr>
          <p:cNvPr id="315" name="ホームベース 58">
            <a:extLst>
              <a:ext uri="{FF2B5EF4-FFF2-40B4-BE49-F238E27FC236}">
                <a16:creationId xmlns:a16="http://schemas.microsoft.com/office/drawing/2014/main" id="{34FEFEB4-2E7D-7799-D621-B8B0E309EBC3}"/>
              </a:ext>
            </a:extLst>
          </p:cNvPr>
          <p:cNvSpPr/>
          <p:nvPr/>
        </p:nvSpPr>
        <p:spPr>
          <a:xfrm>
            <a:off x="10166540" y="3742517"/>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請求書</a:t>
            </a:r>
            <a:endParaRPr lang="en-US" altLang="ja-JP" sz="1100" b="1" spc="100" dirty="0">
              <a:solidFill>
                <a:srgbClr val="FFFFFF"/>
              </a:solidFill>
              <a:latin typeface="LINE Seed JP" panose="020B0600070205080204" charset="-128"/>
              <a:ea typeface="LINE Seed JP" panose="020B0600070205080204" charset="-128"/>
              <a:cs typeface="+mn-cs"/>
            </a:endParaRP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発行</a:t>
            </a:r>
          </a:p>
        </p:txBody>
      </p:sp>
      <p:sp>
        <p:nvSpPr>
          <p:cNvPr id="316" name="ホームベース 59">
            <a:extLst>
              <a:ext uri="{FF2B5EF4-FFF2-40B4-BE49-F238E27FC236}">
                <a16:creationId xmlns:a16="http://schemas.microsoft.com/office/drawing/2014/main" id="{D9854752-D601-D56A-BEC1-6AE365D96405}"/>
              </a:ext>
            </a:extLst>
          </p:cNvPr>
          <p:cNvSpPr/>
          <p:nvPr/>
        </p:nvSpPr>
        <p:spPr>
          <a:xfrm>
            <a:off x="9303767" y="3742517"/>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納品</a:t>
            </a:r>
            <a:endParaRPr lang="en-US" altLang="ja-JP" sz="1100" b="1" spc="100" dirty="0">
              <a:solidFill>
                <a:srgbClr val="FFFFFF"/>
              </a:solidFill>
              <a:latin typeface="LINE Seed JP" panose="020B0600070205080204" charset="-128"/>
              <a:ea typeface="LINE Seed JP" panose="020B0600070205080204" charset="-128"/>
              <a:cs typeface="+mn-cs"/>
            </a:endParaRPr>
          </a:p>
          <a:p>
            <a:pP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掲載</a:t>
            </a:r>
          </a:p>
        </p:txBody>
      </p:sp>
      <p:sp>
        <p:nvSpPr>
          <p:cNvPr id="317" name="ホームベース 60">
            <a:extLst>
              <a:ext uri="{FF2B5EF4-FFF2-40B4-BE49-F238E27FC236}">
                <a16:creationId xmlns:a16="http://schemas.microsoft.com/office/drawing/2014/main" id="{D89FD88A-0171-D932-F427-B03111593D5E}"/>
              </a:ext>
            </a:extLst>
          </p:cNvPr>
          <p:cNvSpPr/>
          <p:nvPr/>
        </p:nvSpPr>
        <p:spPr>
          <a:xfrm>
            <a:off x="8316391" y="3742517"/>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制作</a:t>
            </a:r>
            <a:endParaRPr lang="en-US" altLang="ja-JP" sz="1100" b="1" spc="100" dirty="0">
              <a:solidFill>
                <a:srgbClr val="FFFFFF"/>
              </a:solidFill>
              <a:latin typeface="LINE Seed JP" panose="020B0600070205080204" charset="-128"/>
              <a:ea typeface="LINE Seed JP" panose="020B0600070205080204" charset="-128"/>
              <a:cs typeface="+mn-cs"/>
            </a:endParaRP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掲載準備</a:t>
            </a:r>
          </a:p>
        </p:txBody>
      </p:sp>
      <p:sp>
        <p:nvSpPr>
          <p:cNvPr id="318" name="ホームベース 65">
            <a:extLst>
              <a:ext uri="{FF2B5EF4-FFF2-40B4-BE49-F238E27FC236}">
                <a16:creationId xmlns:a16="http://schemas.microsoft.com/office/drawing/2014/main" id="{77194385-94E3-3B5A-DD1C-C5CBA0012A8F}"/>
              </a:ext>
            </a:extLst>
          </p:cNvPr>
          <p:cNvSpPr/>
          <p:nvPr/>
        </p:nvSpPr>
        <p:spPr>
          <a:xfrm>
            <a:off x="10166541" y="4993531"/>
            <a:ext cx="1508012" cy="756000"/>
          </a:xfrm>
          <a:prstGeom prst="homePlate">
            <a:avLst/>
          </a:prstGeom>
          <a:solidFill>
            <a:srgbClr val="D5D5D5">
              <a:lumMod val="50000"/>
            </a:srgb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LINE Seed JP" panose="020B0600070205080204" charset="-128"/>
                <a:ea typeface="LINE Seed JP" panose="020B0600070205080204" charset="-128"/>
                <a:cs typeface="+mn-cs"/>
              </a:rPr>
              <a:t>お支払い</a:t>
            </a:r>
          </a:p>
        </p:txBody>
      </p:sp>
      <p:sp>
        <p:nvSpPr>
          <p:cNvPr id="319" name="ホームベース 66">
            <a:extLst>
              <a:ext uri="{FF2B5EF4-FFF2-40B4-BE49-F238E27FC236}">
                <a16:creationId xmlns:a16="http://schemas.microsoft.com/office/drawing/2014/main" id="{0EA1DBEA-A136-5405-4C60-83FB3ED8E8CF}"/>
              </a:ext>
            </a:extLst>
          </p:cNvPr>
          <p:cNvSpPr/>
          <p:nvPr/>
        </p:nvSpPr>
        <p:spPr>
          <a:xfrm>
            <a:off x="8316391" y="4993531"/>
            <a:ext cx="2298773" cy="756000"/>
          </a:xfrm>
          <a:prstGeom prst="homePlate">
            <a:avLst/>
          </a:prstGeom>
          <a:solidFill>
            <a:srgbClr val="D5D5D5">
              <a:lumMod val="50000"/>
            </a:srgb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確認・検収</a:t>
            </a:r>
          </a:p>
        </p:txBody>
      </p:sp>
      <p:sp>
        <p:nvSpPr>
          <p:cNvPr id="320" name="ホームベース 61">
            <a:extLst>
              <a:ext uri="{FF2B5EF4-FFF2-40B4-BE49-F238E27FC236}">
                <a16:creationId xmlns:a16="http://schemas.microsoft.com/office/drawing/2014/main" id="{559E4E0C-FE9E-9E60-B29D-4219EC073F7D}"/>
              </a:ext>
            </a:extLst>
          </p:cNvPr>
          <p:cNvSpPr/>
          <p:nvPr/>
        </p:nvSpPr>
        <p:spPr>
          <a:xfrm>
            <a:off x="7432633" y="3754310"/>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en-US" altLang="ja-JP" sz="1100" b="1" spc="100" dirty="0">
                <a:solidFill>
                  <a:srgbClr val="FFFFFF"/>
                </a:solidFill>
                <a:latin typeface="LINE Seed JP" panose="020B0600070205080204" charset="-128"/>
                <a:ea typeface="LINE Seed JP" panose="020B0600070205080204" charset="-128"/>
                <a:cs typeface="+mn-cs"/>
              </a:rPr>
              <a:t>LBPM</a:t>
            </a: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発注受領</a:t>
            </a:r>
          </a:p>
        </p:txBody>
      </p:sp>
      <p:sp>
        <p:nvSpPr>
          <p:cNvPr id="321" name="ホームベース 61">
            <a:extLst>
              <a:ext uri="{FF2B5EF4-FFF2-40B4-BE49-F238E27FC236}">
                <a16:creationId xmlns:a16="http://schemas.microsoft.com/office/drawing/2014/main" id="{52A1F2D4-5CF9-5FB2-CF9D-B0DF5736848C}"/>
              </a:ext>
            </a:extLst>
          </p:cNvPr>
          <p:cNvSpPr/>
          <p:nvPr/>
        </p:nvSpPr>
        <p:spPr>
          <a:xfrm>
            <a:off x="6499710" y="3754310"/>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en-US" altLang="ja-JP" sz="1100" b="1" spc="100" dirty="0">
                <a:solidFill>
                  <a:srgbClr val="FFFFFF"/>
                </a:solidFill>
                <a:latin typeface="LINE Seed JP" panose="020B0600070205080204" charset="-128"/>
                <a:ea typeface="LINE Seed JP" panose="020B0600070205080204" charset="-128"/>
                <a:cs typeface="+mn-cs"/>
              </a:rPr>
              <a:t>LBPM</a:t>
            </a: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発注確認</a:t>
            </a:r>
          </a:p>
        </p:txBody>
      </p:sp>
      <p:sp>
        <p:nvSpPr>
          <p:cNvPr id="322" name="ホームベース 61">
            <a:extLst>
              <a:ext uri="{FF2B5EF4-FFF2-40B4-BE49-F238E27FC236}">
                <a16:creationId xmlns:a16="http://schemas.microsoft.com/office/drawing/2014/main" id="{802AD0FC-CB8F-6D70-F60F-487AE94ADCE1}"/>
              </a:ext>
            </a:extLst>
          </p:cNvPr>
          <p:cNvSpPr/>
          <p:nvPr/>
        </p:nvSpPr>
        <p:spPr>
          <a:xfrm>
            <a:off x="7362832" y="4985669"/>
            <a:ext cx="1381199" cy="763862"/>
          </a:xfrm>
          <a:prstGeom prst="homePlate">
            <a:avLst/>
          </a:prstGeom>
          <a:solidFill>
            <a:srgbClr val="A9A9A9"/>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r>
              <a:rPr kumimoji="0" lang="en-US" altLang="ja-JP"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LBPM</a:t>
            </a:r>
          </a:p>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発注受領</a:t>
            </a:r>
            <a:endParaRPr kumimoji="0" lang="en-US" altLang="ja-JP"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endParaRPr>
          </a:p>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通知受信</a:t>
            </a:r>
            <a:endParaRPr kumimoji="0" lang="en-US" altLang="ja-JP"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323" name="ホームベース 68">
            <a:extLst>
              <a:ext uri="{FF2B5EF4-FFF2-40B4-BE49-F238E27FC236}">
                <a16:creationId xmlns:a16="http://schemas.microsoft.com/office/drawing/2014/main" id="{F1ECAAFB-0747-51EB-352A-991FB9D228AC}"/>
              </a:ext>
            </a:extLst>
          </p:cNvPr>
          <p:cNvSpPr/>
          <p:nvPr/>
        </p:nvSpPr>
        <p:spPr>
          <a:xfrm>
            <a:off x="5510911" y="4993531"/>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endParaRPr lang="ja-JP" altLang="en-US" sz="1100" b="1" spc="100">
              <a:solidFill>
                <a:srgbClr val="FFFFFF"/>
              </a:solidFill>
              <a:latin typeface="LINE Seed JP" panose="020B0600070205080204" charset="-128"/>
              <a:ea typeface="LINE Seed JP" panose="020B0600070205080204" charset="-128"/>
              <a:cs typeface="+mn-cs"/>
            </a:endParaRPr>
          </a:p>
        </p:txBody>
      </p:sp>
      <p:sp>
        <p:nvSpPr>
          <p:cNvPr id="324" name="ホームベース 67">
            <a:extLst>
              <a:ext uri="{FF2B5EF4-FFF2-40B4-BE49-F238E27FC236}">
                <a16:creationId xmlns:a16="http://schemas.microsoft.com/office/drawing/2014/main" id="{E80C16F3-5ECF-740F-E51E-E32C0E142193}"/>
              </a:ext>
            </a:extLst>
          </p:cNvPr>
          <p:cNvSpPr/>
          <p:nvPr/>
        </p:nvSpPr>
        <p:spPr>
          <a:xfrm>
            <a:off x="5690251" y="4993531"/>
            <a:ext cx="1183542" cy="756000"/>
          </a:xfrm>
          <a:prstGeom prst="homePlate">
            <a:avLst/>
          </a:prstGeom>
          <a:solidFill>
            <a:srgbClr val="A9A9A9"/>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r>
              <a:rPr kumimoji="0" lang="en-US" altLang="ja-JP"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LBPM</a:t>
            </a:r>
          </a:p>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発注</a:t>
            </a:r>
          </a:p>
        </p:txBody>
      </p:sp>
      <p:sp>
        <p:nvSpPr>
          <p:cNvPr id="325" name="ホームベース 68">
            <a:extLst>
              <a:ext uri="{FF2B5EF4-FFF2-40B4-BE49-F238E27FC236}">
                <a16:creationId xmlns:a16="http://schemas.microsoft.com/office/drawing/2014/main" id="{094C1D8D-97D8-E476-0E92-C0EC045FCB94}"/>
              </a:ext>
            </a:extLst>
          </p:cNvPr>
          <p:cNvSpPr/>
          <p:nvPr/>
        </p:nvSpPr>
        <p:spPr>
          <a:xfrm>
            <a:off x="4810308" y="4993531"/>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endParaRPr lang="ja-JP" altLang="en-US" sz="1100" b="1" spc="100">
              <a:solidFill>
                <a:srgbClr val="FFFFFF"/>
              </a:solidFill>
              <a:latin typeface="LINE Seed JP" panose="020B0600070205080204" charset="-128"/>
              <a:ea typeface="LINE Seed JP" panose="020B0600070205080204" charset="-128"/>
              <a:cs typeface="+mn-cs"/>
            </a:endParaRPr>
          </a:p>
        </p:txBody>
      </p:sp>
      <p:sp>
        <p:nvSpPr>
          <p:cNvPr id="326" name="ホームベース 69">
            <a:extLst>
              <a:ext uri="{FF2B5EF4-FFF2-40B4-BE49-F238E27FC236}">
                <a16:creationId xmlns:a16="http://schemas.microsoft.com/office/drawing/2014/main" id="{CCA06607-FBC4-32EF-9D9B-94A44DD0F5D6}"/>
              </a:ext>
            </a:extLst>
          </p:cNvPr>
          <p:cNvSpPr/>
          <p:nvPr/>
        </p:nvSpPr>
        <p:spPr>
          <a:xfrm>
            <a:off x="2450293" y="4993531"/>
            <a:ext cx="1068986" cy="756000"/>
          </a:xfrm>
          <a:prstGeom prst="homePlate">
            <a:avLst/>
          </a:prstGeom>
          <a:solidFill>
            <a:srgbClr val="A9A9A9"/>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r>
              <a:rPr kumimoji="0" lang="en-US" altLang="ja-JP"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LBPM</a:t>
            </a:r>
          </a:p>
          <a:p>
            <a:pPr marL="0" marR="0" lvl="0" indent="0" algn="ctr" defTabSz="914400" eaLnBrk="0" fontAlgn="base" latinLnBrk="0" hangingPunct="0">
              <a:lnSpc>
                <a:spcPct val="120000"/>
              </a:lnSpc>
              <a:spcBef>
                <a:spcPct val="0"/>
              </a:spcBef>
              <a:spcAft>
                <a:spcPct val="0"/>
              </a:spcAft>
              <a:buClrTx/>
              <a:buSzTx/>
              <a:buFontTx/>
              <a:buNone/>
              <a:tabLst/>
              <a:defRPr/>
            </a:pPr>
            <a:r>
              <a:rPr kumimoji="0" lang="ja-JP" altLang="en-US" sz="1100" b="1" i="0" u="none" strike="noStrike" kern="0" cap="none" spc="100" normalizeH="0" baseline="0" noProof="0" dirty="0">
                <a:ln>
                  <a:noFill/>
                </a:ln>
                <a:solidFill>
                  <a:srgbClr val="FFFFFF"/>
                </a:solidFill>
                <a:effectLst/>
                <a:uLnTx/>
                <a:uFillTx/>
                <a:latin typeface="LINE Seed JP" panose="020B0600070205080204" charset="-128"/>
                <a:ea typeface="LINE Seed JP" panose="020B0600070205080204" charset="-128"/>
                <a:cs typeface="+mn-cs"/>
              </a:rPr>
              <a:t>案件作成</a:t>
            </a:r>
          </a:p>
        </p:txBody>
      </p:sp>
      <p:sp>
        <p:nvSpPr>
          <p:cNvPr id="327" name="タイトル 2">
            <a:extLst>
              <a:ext uri="{FF2B5EF4-FFF2-40B4-BE49-F238E27FC236}">
                <a16:creationId xmlns:a16="http://schemas.microsoft.com/office/drawing/2014/main" id="{1362B058-EAB7-CCD0-1E72-01622B0591D2}"/>
              </a:ext>
            </a:extLst>
          </p:cNvPr>
          <p:cNvSpPr txBox="1">
            <a:spLocks/>
          </p:cNvSpPr>
          <p:nvPr/>
        </p:nvSpPr>
        <p:spPr>
          <a:xfrm>
            <a:off x="6083721" y="5935254"/>
            <a:ext cx="2511489" cy="896658"/>
          </a:xfrm>
          <a:prstGeom prst="rect">
            <a:avLst/>
          </a:prstGeom>
          <a:solidFill>
            <a:srgbClr val="FFFFFF"/>
          </a:solidFill>
          <a:ln>
            <a:solidFill>
              <a:srgbClr val="D5D5D5">
                <a:lumMod val="50000"/>
              </a:srgb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a:t>
            </a:r>
            <a:r>
              <a:rPr kumimoji="1" lang="ja-JP" altLang="en-US" sz="1100" b="0" i="0" u="none" strike="noStrike" kern="1200" cap="none" spc="0" normalizeH="0" baseline="0" noProof="0">
                <a:ln>
                  <a:noFill/>
                </a:ln>
                <a:solidFill>
                  <a:srgbClr val="0D0D0D"/>
                </a:solidFill>
                <a:effectLst/>
                <a:uLnTx/>
                <a:uFillTx/>
                <a:latin typeface="LINE Seed JP" panose="020B0600070205080204" charset="-128"/>
                <a:ea typeface="LINE Seed JP" panose="020B060007020508020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LINE Seed JP" panose="020B0600070205080204" charset="-128"/>
                <a:ea typeface="LINE Seed JP" panose="020B060007020508020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LINE Seed JP" panose="020B0600070205080204" charset="-128"/>
                <a:ea typeface="LINE Seed JP" panose="020B0600070205080204" charset="-128"/>
              </a:rPr>
              <a:t>商品資料</a:t>
            </a:r>
            <a:endPar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LINE Seed JP" panose="020B0600070205080204" charset="-128"/>
                <a:ea typeface="LINE Seed JP" panose="020B0600070205080204" charset="-128"/>
              </a:rPr>
              <a:t>該当する約款</a:t>
            </a:r>
          </a:p>
        </p:txBody>
      </p:sp>
      <p:cxnSp>
        <p:nvCxnSpPr>
          <p:cNvPr id="328" name="直線コネクタ 327">
            <a:extLst>
              <a:ext uri="{FF2B5EF4-FFF2-40B4-BE49-F238E27FC236}">
                <a16:creationId xmlns:a16="http://schemas.microsoft.com/office/drawing/2014/main" id="{B658B175-2A60-FC5D-3DF0-6ECD30196EB7}"/>
              </a:ext>
            </a:extLst>
          </p:cNvPr>
          <p:cNvCxnSpPr>
            <a:cxnSpLocks/>
          </p:cNvCxnSpPr>
          <p:nvPr/>
        </p:nvCxnSpPr>
        <p:spPr>
          <a:xfrm>
            <a:off x="6084135" y="5626567"/>
            <a:ext cx="0" cy="519310"/>
          </a:xfrm>
          <a:prstGeom prst="line">
            <a:avLst/>
          </a:prstGeom>
          <a:noFill/>
          <a:ln w="9525" cap="flat" cmpd="sng" algn="ctr">
            <a:solidFill>
              <a:srgbClr val="D5D5D5">
                <a:lumMod val="50000"/>
              </a:srgbClr>
            </a:solidFill>
            <a:prstDash val="solid"/>
          </a:ln>
          <a:effectLst/>
        </p:spPr>
      </p:cxnSp>
      <p:sp>
        <p:nvSpPr>
          <p:cNvPr id="329" name="円/楕円 78">
            <a:extLst>
              <a:ext uri="{FF2B5EF4-FFF2-40B4-BE49-F238E27FC236}">
                <a16:creationId xmlns:a16="http://schemas.microsoft.com/office/drawing/2014/main" id="{C46A4611-B2A7-EFD3-DD70-2750968E1042}"/>
              </a:ext>
            </a:extLst>
          </p:cNvPr>
          <p:cNvSpPr>
            <a:spLocks noChangeAspect="1"/>
          </p:cNvSpPr>
          <p:nvPr/>
        </p:nvSpPr>
        <p:spPr>
          <a:xfrm>
            <a:off x="6030135" y="5572567"/>
            <a:ext cx="110666" cy="108000"/>
          </a:xfrm>
          <a:prstGeom prst="ellipse">
            <a:avLst/>
          </a:prstGeom>
          <a:solidFill>
            <a:srgbClr val="D5D5D5">
              <a:lumMod val="50000"/>
            </a:srgb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LINE Seed JP" panose="020B0600070205080204" charset="-128"/>
              <a:ea typeface="LINE Seed JP" panose="020B0600070205080204" charset="-128"/>
              <a:cs typeface="+mn-cs"/>
            </a:endParaRPr>
          </a:p>
        </p:txBody>
      </p:sp>
      <p:sp>
        <p:nvSpPr>
          <p:cNvPr id="330" name="ホームベース 63">
            <a:extLst>
              <a:ext uri="{FF2B5EF4-FFF2-40B4-BE49-F238E27FC236}">
                <a16:creationId xmlns:a16="http://schemas.microsoft.com/office/drawing/2014/main" id="{3279DDF4-6CE5-9DB7-2DCE-38850BC61668}"/>
              </a:ext>
            </a:extLst>
          </p:cNvPr>
          <p:cNvSpPr/>
          <p:nvPr/>
        </p:nvSpPr>
        <p:spPr>
          <a:xfrm>
            <a:off x="4859169" y="3765822"/>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endParaRPr lang="ja-JP" altLang="en-US" sz="1100" b="1" spc="100">
              <a:solidFill>
                <a:srgbClr val="FFFFFF"/>
              </a:solidFill>
              <a:latin typeface="LINE Seed JP" panose="020B0600070205080204" charset="-128"/>
              <a:ea typeface="LINE Seed JP" panose="020B0600070205080204" charset="-128"/>
              <a:cs typeface="+mn-cs"/>
            </a:endParaRPr>
          </a:p>
        </p:txBody>
      </p:sp>
      <p:sp>
        <p:nvSpPr>
          <p:cNvPr id="331" name="ホームベース 63">
            <a:extLst>
              <a:ext uri="{FF2B5EF4-FFF2-40B4-BE49-F238E27FC236}">
                <a16:creationId xmlns:a16="http://schemas.microsoft.com/office/drawing/2014/main" id="{73C25F36-6339-E86E-41BE-9468849E6383}"/>
              </a:ext>
            </a:extLst>
          </p:cNvPr>
          <p:cNvSpPr/>
          <p:nvPr/>
        </p:nvSpPr>
        <p:spPr>
          <a:xfrm>
            <a:off x="3641418" y="3758241"/>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endParaRPr lang="ja-JP" altLang="en-US" sz="1100" b="1" spc="100">
              <a:solidFill>
                <a:srgbClr val="FFFFFF"/>
              </a:solidFill>
              <a:latin typeface="LINE Seed JP" panose="020B0600070205080204" charset="-128"/>
              <a:ea typeface="LINE Seed JP" panose="020B0600070205080204" charset="-128"/>
              <a:cs typeface="+mn-cs"/>
            </a:endParaRPr>
          </a:p>
        </p:txBody>
      </p:sp>
      <p:sp>
        <p:nvSpPr>
          <p:cNvPr id="332" name="ホームベース 61">
            <a:extLst>
              <a:ext uri="{FF2B5EF4-FFF2-40B4-BE49-F238E27FC236}">
                <a16:creationId xmlns:a16="http://schemas.microsoft.com/office/drawing/2014/main" id="{1289C6E1-BFF4-B2ED-43D0-C7596F988DE8}"/>
              </a:ext>
            </a:extLst>
          </p:cNvPr>
          <p:cNvSpPr/>
          <p:nvPr/>
        </p:nvSpPr>
        <p:spPr>
          <a:xfrm>
            <a:off x="4402244" y="3754310"/>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en-US" altLang="ja-JP" sz="1100" b="1" spc="100" dirty="0">
                <a:solidFill>
                  <a:srgbClr val="FFFFFF"/>
                </a:solidFill>
                <a:latin typeface="LINE Seed JP" panose="020B0600070205080204" charset="-128"/>
                <a:ea typeface="LINE Seed JP" panose="020B0600070205080204" charset="-128"/>
                <a:cs typeface="+mn-cs"/>
              </a:rPr>
              <a:t>LBPM</a:t>
            </a: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発注内容設定</a:t>
            </a:r>
            <a:endParaRPr lang="en-US" altLang="ja-JP" sz="1100" b="1" spc="100" dirty="0">
              <a:solidFill>
                <a:srgbClr val="FFFFFF"/>
              </a:solidFill>
              <a:latin typeface="LINE Seed JP" panose="020B0600070205080204" charset="-128"/>
              <a:ea typeface="LINE Seed JP" panose="020B0600070205080204" charset="-128"/>
              <a:cs typeface="+mn-cs"/>
            </a:endParaRPr>
          </a:p>
        </p:txBody>
      </p:sp>
      <p:sp>
        <p:nvSpPr>
          <p:cNvPr id="333" name="ホームベース 62">
            <a:extLst>
              <a:ext uri="{FF2B5EF4-FFF2-40B4-BE49-F238E27FC236}">
                <a16:creationId xmlns:a16="http://schemas.microsoft.com/office/drawing/2014/main" id="{11E25A4F-CCB1-EB29-BF6A-CF79B7B6252C}"/>
              </a:ext>
            </a:extLst>
          </p:cNvPr>
          <p:cNvSpPr/>
          <p:nvPr/>
        </p:nvSpPr>
        <p:spPr>
          <a:xfrm>
            <a:off x="3117338" y="3758305"/>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en-US" altLang="ja-JP" sz="1100" b="1" spc="100" dirty="0">
                <a:solidFill>
                  <a:srgbClr val="FFFFFF"/>
                </a:solidFill>
                <a:latin typeface="LINE Seed JP" panose="020B0600070205080204" charset="-128"/>
                <a:ea typeface="LINE Seed JP" panose="020B0600070205080204" charset="-128"/>
                <a:cs typeface="+mn-cs"/>
              </a:rPr>
              <a:t>LBPM</a:t>
            </a:r>
          </a:p>
          <a:p>
            <a:pPr algn="ctr" eaLnBrk="0" fontAlgn="base" hangingPunct="0">
              <a:lnSpc>
                <a:spcPct val="120000"/>
              </a:lnSpc>
              <a:spcBef>
                <a:spcPct val="0"/>
              </a:spcBef>
              <a:spcAft>
                <a:spcPct val="0"/>
              </a:spcAft>
              <a:buClrTx/>
              <a:buFontTx/>
              <a:buNone/>
              <a:defRPr/>
            </a:pPr>
            <a:r>
              <a:rPr lang="ja-JP" altLang="en-US" sz="1100" b="1" spc="100" dirty="0">
                <a:solidFill>
                  <a:srgbClr val="FFFFFF"/>
                </a:solidFill>
                <a:latin typeface="LINE Seed JP" panose="020B0600070205080204" charset="-128"/>
                <a:ea typeface="LINE Seed JP" panose="020B0600070205080204" charset="-128"/>
                <a:cs typeface="+mn-cs"/>
              </a:rPr>
              <a:t>企業商材審査</a:t>
            </a:r>
            <a:endParaRPr kumimoji="1" lang="ja-JP" altLang="en-US" sz="1100" b="1" spc="100" dirty="0">
              <a:solidFill>
                <a:srgbClr val="FFFFFF"/>
              </a:solidFill>
              <a:latin typeface="LINE Seed JP" panose="020B0600070205080204" charset="-128"/>
              <a:ea typeface="LINE Seed JP" panose="020B0600070205080204" charset="-128"/>
              <a:cs typeface="+mn-cs"/>
            </a:endParaRPr>
          </a:p>
        </p:txBody>
      </p:sp>
      <p:sp>
        <p:nvSpPr>
          <p:cNvPr id="334" name="ホームベース 63">
            <a:extLst>
              <a:ext uri="{FF2B5EF4-FFF2-40B4-BE49-F238E27FC236}">
                <a16:creationId xmlns:a16="http://schemas.microsoft.com/office/drawing/2014/main" id="{BCD2145F-BACB-636B-8F72-929632A91712}"/>
              </a:ext>
            </a:extLst>
          </p:cNvPr>
          <p:cNvSpPr/>
          <p:nvPr/>
        </p:nvSpPr>
        <p:spPr>
          <a:xfrm>
            <a:off x="2117593" y="3742517"/>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endParaRPr lang="ja-JP" altLang="en-US" sz="1100" b="1" spc="100">
              <a:solidFill>
                <a:srgbClr val="FFFFFF"/>
              </a:solidFill>
              <a:latin typeface="LINE Seed JP" panose="020B0600070205080204" charset="-128"/>
              <a:ea typeface="LINE Seed JP" panose="020B0600070205080204" charset="-128"/>
              <a:cs typeface="+mn-cs"/>
            </a:endParaRPr>
          </a:p>
        </p:txBody>
      </p:sp>
      <p:sp>
        <p:nvSpPr>
          <p:cNvPr id="335" name="ホームベース 64">
            <a:extLst>
              <a:ext uri="{FF2B5EF4-FFF2-40B4-BE49-F238E27FC236}">
                <a16:creationId xmlns:a16="http://schemas.microsoft.com/office/drawing/2014/main" id="{0F12F513-1BAC-F7A9-F50E-633AD2CDFCEB}"/>
              </a:ext>
            </a:extLst>
          </p:cNvPr>
          <p:cNvSpPr/>
          <p:nvPr/>
        </p:nvSpPr>
        <p:spPr>
          <a:xfrm>
            <a:off x="1415481" y="3742517"/>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buClrTx/>
              <a:buFontTx/>
              <a:buNone/>
              <a:defRPr/>
            </a:pPr>
            <a:r>
              <a:rPr lang="en-US" altLang="ja-JP" sz="1100" b="1" spc="100" dirty="0">
                <a:solidFill>
                  <a:srgbClr val="FFFFFF"/>
                </a:solidFill>
                <a:latin typeface="LINE Seed JP" panose="020B0600070205080204" charset="-128"/>
                <a:ea typeface="LINE Seed JP" panose="020B0600070205080204" charset="-128"/>
                <a:cs typeface="+mn-cs"/>
              </a:rPr>
              <a:t>LBPM</a:t>
            </a:r>
          </a:p>
          <a:p>
            <a:pPr algn="ctr" eaLnBrk="0" fontAlgn="base" hangingPunct="0">
              <a:lnSpc>
                <a:spcPct val="120000"/>
              </a:lnSpc>
              <a:spcBef>
                <a:spcPct val="0"/>
              </a:spcBef>
              <a:spcAft>
                <a:spcPct val="0"/>
              </a:spcAft>
              <a:buClrTx/>
              <a:buFontTx/>
              <a:buNone/>
              <a:defRPr/>
            </a:pPr>
            <a:r>
              <a:rPr lang="ja-JP" altLang="en-US" sz="1100" b="1" spc="100">
                <a:solidFill>
                  <a:srgbClr val="FFFFFF"/>
                </a:solidFill>
                <a:latin typeface="LINE Seed JP" panose="020B0600070205080204" charset="-128"/>
                <a:ea typeface="LINE Seed JP" panose="020B0600070205080204" charset="-128"/>
                <a:cs typeface="+mn-cs"/>
              </a:rPr>
              <a:t>アカウント発行</a:t>
            </a:r>
            <a:endParaRPr lang="en-US" altLang="ja-JP" sz="1100" b="1" spc="100" dirty="0">
              <a:solidFill>
                <a:srgbClr val="FFFFFF"/>
              </a:solidFill>
              <a:latin typeface="LINE Seed JP" panose="020B0600070205080204" charset="-128"/>
              <a:ea typeface="LINE Seed JP" panose="020B0600070205080204" charset="-128"/>
              <a:cs typeface="+mn-cs"/>
            </a:endParaRPr>
          </a:p>
        </p:txBody>
      </p:sp>
      <p:cxnSp>
        <p:nvCxnSpPr>
          <p:cNvPr id="341" name="直線コネクタ 340">
            <a:extLst>
              <a:ext uri="{FF2B5EF4-FFF2-40B4-BE49-F238E27FC236}">
                <a16:creationId xmlns:a16="http://schemas.microsoft.com/office/drawing/2014/main" id="{16A5F030-1D7A-0B23-A0BC-3DBAA4C4C783}"/>
              </a:ext>
            </a:extLst>
          </p:cNvPr>
          <p:cNvCxnSpPr>
            <a:cxnSpLocks/>
          </p:cNvCxnSpPr>
          <p:nvPr/>
        </p:nvCxnSpPr>
        <p:spPr>
          <a:xfrm>
            <a:off x="8708026" y="3533480"/>
            <a:ext cx="0" cy="2321906"/>
          </a:xfrm>
          <a:prstGeom prst="line">
            <a:avLst/>
          </a:prstGeom>
          <a:noFill/>
          <a:ln w="34925" cap="flat" cmpd="sng" algn="ctr">
            <a:solidFill>
              <a:srgbClr val="000048"/>
            </a:solidFill>
            <a:prstDash val="sysDot"/>
          </a:ln>
          <a:effectLst>
            <a:glow rad="38651">
              <a:srgbClr val="FFFFFF"/>
            </a:glow>
          </a:effectLst>
        </p:spPr>
      </p:cxnSp>
      <p:grpSp>
        <p:nvGrpSpPr>
          <p:cNvPr id="342" name="グループ化 341">
            <a:extLst>
              <a:ext uri="{FF2B5EF4-FFF2-40B4-BE49-F238E27FC236}">
                <a16:creationId xmlns:a16="http://schemas.microsoft.com/office/drawing/2014/main" id="{338B70FD-5E4F-F080-74BA-D60CA171D7C7}"/>
              </a:ext>
            </a:extLst>
          </p:cNvPr>
          <p:cNvGrpSpPr/>
          <p:nvPr/>
        </p:nvGrpSpPr>
        <p:grpSpPr>
          <a:xfrm rot="10800000">
            <a:off x="4868647" y="3362766"/>
            <a:ext cx="110666" cy="573310"/>
            <a:chOff x="3646569" y="6103481"/>
            <a:chExt cx="110666" cy="573310"/>
          </a:xfrm>
        </p:grpSpPr>
        <p:cxnSp>
          <p:nvCxnSpPr>
            <p:cNvPr id="343" name="直線コネクタ 342">
              <a:extLst>
                <a:ext uri="{FF2B5EF4-FFF2-40B4-BE49-F238E27FC236}">
                  <a16:creationId xmlns:a16="http://schemas.microsoft.com/office/drawing/2014/main" id="{C5DFD6BC-E155-405B-7F2D-7B46BBA186FD}"/>
                </a:ext>
              </a:extLst>
            </p:cNvPr>
            <p:cNvCxnSpPr>
              <a:cxnSpLocks/>
            </p:cNvCxnSpPr>
            <p:nvPr/>
          </p:nvCxnSpPr>
          <p:spPr>
            <a:xfrm>
              <a:off x="3710509" y="6157481"/>
              <a:ext cx="0" cy="519310"/>
            </a:xfrm>
            <a:prstGeom prst="line">
              <a:avLst/>
            </a:prstGeom>
            <a:noFill/>
            <a:ln w="9525" cap="flat" cmpd="sng" algn="ctr">
              <a:solidFill>
                <a:srgbClr val="D5D5D5">
                  <a:lumMod val="50000"/>
                </a:srgbClr>
              </a:solidFill>
              <a:prstDash val="solid"/>
            </a:ln>
            <a:effectLst/>
          </p:spPr>
        </p:cxnSp>
        <p:sp>
          <p:nvSpPr>
            <p:cNvPr id="344" name="円/楕円 78">
              <a:extLst>
                <a:ext uri="{FF2B5EF4-FFF2-40B4-BE49-F238E27FC236}">
                  <a16:creationId xmlns:a16="http://schemas.microsoft.com/office/drawing/2014/main" id="{74F55F30-1D94-F508-EE0D-8B6D86AAD5F1}"/>
                </a:ext>
              </a:extLst>
            </p:cNvPr>
            <p:cNvSpPr>
              <a:spLocks noChangeAspect="1"/>
            </p:cNvSpPr>
            <p:nvPr/>
          </p:nvSpPr>
          <p:spPr>
            <a:xfrm>
              <a:off x="3646569" y="6103481"/>
              <a:ext cx="110666" cy="108000"/>
            </a:xfrm>
            <a:prstGeom prst="ellipse">
              <a:avLst/>
            </a:prstGeom>
            <a:solidFill>
              <a:srgbClr val="D5D5D5">
                <a:lumMod val="50000"/>
              </a:srgb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LINE Seed JP" panose="020B0600070205080204" charset="-128"/>
                <a:ea typeface="LINE Seed JP" panose="020B0600070205080204" charset="-128"/>
                <a:cs typeface="+mn-cs"/>
              </a:endParaRPr>
            </a:p>
          </p:txBody>
        </p:sp>
      </p:grpSp>
      <p:sp>
        <p:nvSpPr>
          <p:cNvPr id="345" name="テキスト ボックス 344">
            <a:extLst>
              <a:ext uri="{FF2B5EF4-FFF2-40B4-BE49-F238E27FC236}">
                <a16:creationId xmlns:a16="http://schemas.microsoft.com/office/drawing/2014/main" id="{FF457E18-25B3-88F7-2984-A123744DCE8F}"/>
              </a:ext>
            </a:extLst>
          </p:cNvPr>
          <p:cNvSpPr txBox="1"/>
          <p:nvPr/>
        </p:nvSpPr>
        <p:spPr>
          <a:xfrm>
            <a:off x="4923979" y="3009884"/>
            <a:ext cx="2598611" cy="569387"/>
          </a:xfrm>
          <a:prstGeom prst="rect">
            <a:avLst/>
          </a:prstGeom>
          <a:noFill/>
          <a:ln>
            <a:solidFill>
              <a:srgbClr val="D5D5D5">
                <a:lumMod val="50000"/>
              </a:srgb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rPr>
              <a:t>スペシャル商品のみ</a:t>
            </a:r>
            <a:endParaRPr kumimoji="1" lang="en-US" altLang="ja-JP" sz="11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endParaRPr>
          </a:p>
          <a:p>
            <a:pPr marL="0" marR="0" lvl="0" indent="0" defTabSz="914400" eaLnBrk="0" fontAlgn="base" latinLnBrk="0" hangingPunct="0">
              <a:lnSpc>
                <a:spcPct val="100000"/>
              </a:lnSpc>
              <a:spcBef>
                <a:spcPct val="0"/>
              </a:spcBef>
              <a:spcAft>
                <a:spcPct val="0"/>
              </a:spcAft>
              <a:buClrTx/>
              <a:buSzTx/>
              <a:buFontTx/>
              <a:buNone/>
              <a:tabLst/>
              <a:defRPr/>
            </a:pPr>
            <a:r>
              <a:rPr kumimoji="1" lang="en-US" altLang="ja-JP" sz="10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rPr>
              <a:t>※</a:t>
            </a:r>
            <a:r>
              <a:rPr kumimoji="1" lang="ja-JP" altLang="en-US" sz="10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rPr>
              <a:t>レギュラー商品は企業商材審査通過後</a:t>
            </a:r>
            <a:endParaRPr kumimoji="1" lang="en-US" altLang="ja-JP" sz="10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endParaRPr>
          </a:p>
          <a:p>
            <a:pPr marL="0" marR="0" lvl="0" indent="0" defTabSz="914400" eaLnBrk="0" fontAlgn="base" latinLnBrk="0" hangingPunct="0">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rPr>
              <a:t>　そのまま発注いただけます</a:t>
            </a:r>
            <a:endParaRPr kumimoji="1" lang="en-US" altLang="ja-JP" sz="1000" b="0" i="0" u="none" strike="noStrike" kern="1200" cap="none" spc="0" normalizeH="0" baseline="0" noProof="0" dirty="0">
              <a:ln>
                <a:noFill/>
              </a:ln>
              <a:solidFill>
                <a:sysClr val="windowText" lastClr="000000"/>
              </a:solidFill>
              <a:effectLst/>
              <a:uLnTx/>
              <a:uFillTx/>
              <a:latin typeface="LINE Seed JP" panose="020B0600070205080204" charset="-128"/>
              <a:ea typeface="LINE Seed JP" panose="020B0600070205080204" charset="-128"/>
              <a:cs typeface="Calibri"/>
            </a:endParaRPr>
          </a:p>
        </p:txBody>
      </p:sp>
      <p:sp>
        <p:nvSpPr>
          <p:cNvPr id="346" name="タイトル 2">
            <a:extLst>
              <a:ext uri="{FF2B5EF4-FFF2-40B4-BE49-F238E27FC236}">
                <a16:creationId xmlns:a16="http://schemas.microsoft.com/office/drawing/2014/main" id="{DC381718-2EBF-FECF-B2F1-A6BDF0F19D59}"/>
              </a:ext>
            </a:extLst>
          </p:cNvPr>
          <p:cNvSpPr txBox="1">
            <a:spLocks/>
          </p:cNvSpPr>
          <p:nvPr/>
        </p:nvSpPr>
        <p:spPr>
          <a:xfrm>
            <a:off x="8720516" y="5935254"/>
            <a:ext cx="2765097" cy="896658"/>
          </a:xfrm>
          <a:prstGeom prst="rect">
            <a:avLst/>
          </a:prstGeom>
          <a:solidFill>
            <a:srgbClr val="FFFFFF"/>
          </a:solidFill>
          <a:ln>
            <a:solidFill>
              <a:srgbClr val="D5D5D5">
                <a:lumMod val="50000"/>
              </a:srgb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a:t>
            </a:r>
            <a:r>
              <a:rPr kumimoji="1" lang="ja-JP" altLang="en-US"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　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a:t>
            </a:r>
            <a:r>
              <a:rPr kumimoji="1" lang="ja-JP" altLang="en-US"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rPr>
              <a:t>　される場合は請求書発行はありません</a:t>
            </a:r>
          </a:p>
        </p:txBody>
      </p:sp>
      <p:cxnSp>
        <p:nvCxnSpPr>
          <p:cNvPr id="347" name="直線コネクタ 346">
            <a:extLst>
              <a:ext uri="{FF2B5EF4-FFF2-40B4-BE49-F238E27FC236}">
                <a16:creationId xmlns:a16="http://schemas.microsoft.com/office/drawing/2014/main" id="{0D43EC31-F445-EC15-A087-A64E47EF2E3F}"/>
              </a:ext>
            </a:extLst>
          </p:cNvPr>
          <p:cNvCxnSpPr>
            <a:cxnSpLocks/>
          </p:cNvCxnSpPr>
          <p:nvPr/>
        </p:nvCxnSpPr>
        <p:spPr>
          <a:xfrm>
            <a:off x="11485706" y="4143822"/>
            <a:ext cx="0" cy="2002055"/>
          </a:xfrm>
          <a:prstGeom prst="line">
            <a:avLst/>
          </a:prstGeom>
          <a:noFill/>
          <a:ln w="9525" cap="flat" cmpd="sng" algn="ctr">
            <a:solidFill>
              <a:srgbClr val="D5D5D5">
                <a:lumMod val="50000"/>
              </a:srgbClr>
            </a:solidFill>
            <a:prstDash val="solid"/>
          </a:ln>
          <a:effectLst/>
        </p:spPr>
      </p:cxnSp>
      <p:sp>
        <p:nvSpPr>
          <p:cNvPr id="348" name="円/楕円 78">
            <a:extLst>
              <a:ext uri="{FF2B5EF4-FFF2-40B4-BE49-F238E27FC236}">
                <a16:creationId xmlns:a16="http://schemas.microsoft.com/office/drawing/2014/main" id="{7C2D6495-766C-F547-7624-B176718A7D7C}"/>
              </a:ext>
            </a:extLst>
          </p:cNvPr>
          <p:cNvSpPr>
            <a:spLocks noChangeAspect="1"/>
          </p:cNvSpPr>
          <p:nvPr/>
        </p:nvSpPr>
        <p:spPr>
          <a:xfrm>
            <a:off x="11431706" y="5355383"/>
            <a:ext cx="110666" cy="108000"/>
          </a:xfrm>
          <a:prstGeom prst="ellipse">
            <a:avLst/>
          </a:prstGeom>
          <a:solidFill>
            <a:srgbClr val="D5D5D5">
              <a:lumMod val="50000"/>
            </a:srgb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LINE Seed JP" panose="020B0600070205080204" charset="-128"/>
              <a:ea typeface="LINE Seed JP" panose="020B0600070205080204" charset="-128"/>
              <a:cs typeface="+mn-cs"/>
            </a:endParaRPr>
          </a:p>
        </p:txBody>
      </p:sp>
      <p:sp>
        <p:nvSpPr>
          <p:cNvPr id="349" name="円/楕円 78">
            <a:extLst>
              <a:ext uri="{FF2B5EF4-FFF2-40B4-BE49-F238E27FC236}">
                <a16:creationId xmlns:a16="http://schemas.microsoft.com/office/drawing/2014/main" id="{0B55EF89-EEE8-A4CA-567E-84B4ACDC1666}"/>
              </a:ext>
            </a:extLst>
          </p:cNvPr>
          <p:cNvSpPr>
            <a:spLocks noChangeAspect="1"/>
          </p:cNvSpPr>
          <p:nvPr/>
        </p:nvSpPr>
        <p:spPr>
          <a:xfrm>
            <a:off x="11431706" y="4082305"/>
            <a:ext cx="110666" cy="108000"/>
          </a:xfrm>
          <a:prstGeom prst="ellipse">
            <a:avLst/>
          </a:prstGeom>
          <a:solidFill>
            <a:srgbClr val="D5D5D5">
              <a:lumMod val="50000"/>
            </a:srgb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LINE Seed JP" panose="020B0600070205080204" charset="-128"/>
              <a:ea typeface="LINE Seed JP" panose="020B0600070205080204" charset="-128"/>
              <a:cs typeface="+mn-cs"/>
            </a:endParaRPr>
          </a:p>
        </p:txBody>
      </p:sp>
      <p:grpSp>
        <p:nvGrpSpPr>
          <p:cNvPr id="350" name="グループ化 349">
            <a:extLst>
              <a:ext uri="{FF2B5EF4-FFF2-40B4-BE49-F238E27FC236}">
                <a16:creationId xmlns:a16="http://schemas.microsoft.com/office/drawing/2014/main" id="{F2B91497-8732-C870-E1E4-C2F7CC8FF4EB}"/>
              </a:ext>
            </a:extLst>
          </p:cNvPr>
          <p:cNvGrpSpPr/>
          <p:nvPr/>
        </p:nvGrpSpPr>
        <p:grpSpPr>
          <a:xfrm>
            <a:off x="7769816" y="3090800"/>
            <a:ext cx="1876415" cy="469804"/>
            <a:chOff x="6757793" y="2283586"/>
            <a:chExt cx="1876415" cy="469804"/>
          </a:xfrm>
        </p:grpSpPr>
        <p:sp>
          <p:nvSpPr>
            <p:cNvPr id="351" name="テキスト ボックス 350">
              <a:extLst>
                <a:ext uri="{FF2B5EF4-FFF2-40B4-BE49-F238E27FC236}">
                  <a16:creationId xmlns:a16="http://schemas.microsoft.com/office/drawing/2014/main" id="{8581B0C9-D24A-1CA0-812B-E4CE5B39B9F1}"/>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eaLnBrk="0" fontAlgn="base" hangingPunct="0">
                <a:spcBef>
                  <a:spcPct val="0"/>
                </a:spcBef>
                <a:spcAft>
                  <a:spcPct val="0"/>
                </a:spcAft>
                <a:buClrTx/>
                <a:buFontTx/>
                <a:buNone/>
                <a:defRPr/>
              </a:pPr>
              <a:r>
                <a:rPr lang="ja-JP" altLang="en-US" sz="1600" b="1">
                  <a:solidFill>
                    <a:srgbClr val="000048"/>
                  </a:solidFill>
                  <a:latin typeface="LINE Seed JP" panose="020B0600070205080204" charset="-128"/>
                  <a:ea typeface="LINE Seed JP" panose="020B0600070205080204" charset="-128"/>
                  <a:cs typeface="+mn-cs"/>
                </a:rPr>
                <a:t>契約成立</a:t>
              </a:r>
            </a:p>
          </p:txBody>
        </p:sp>
        <p:pic>
          <p:nvPicPr>
            <p:cNvPr id="352" name="グラフィックス 351" descr="バッジ: チェックマーク 1 単色塗りつぶし">
              <a:extLst>
                <a:ext uri="{FF2B5EF4-FFF2-40B4-BE49-F238E27FC236}">
                  <a16:creationId xmlns:a16="http://schemas.microsoft.com/office/drawing/2014/main" id="{29C56FD0-9D50-25AD-D340-0285CA759B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2" name="グループ化 1">
            <a:extLst>
              <a:ext uri="{FF2B5EF4-FFF2-40B4-BE49-F238E27FC236}">
                <a16:creationId xmlns:a16="http://schemas.microsoft.com/office/drawing/2014/main" id="{6592983F-025A-46C7-B2CE-ACDC2E9BAF9B}"/>
              </a:ext>
            </a:extLst>
          </p:cNvPr>
          <p:cNvGrpSpPr/>
          <p:nvPr/>
        </p:nvGrpSpPr>
        <p:grpSpPr>
          <a:xfrm>
            <a:off x="1504391" y="3050097"/>
            <a:ext cx="2272479" cy="826344"/>
            <a:chOff x="1617744" y="3050097"/>
            <a:chExt cx="2391748" cy="826344"/>
          </a:xfrm>
        </p:grpSpPr>
        <p:grpSp>
          <p:nvGrpSpPr>
            <p:cNvPr id="3" name="グループ化 2">
              <a:extLst>
                <a:ext uri="{FF2B5EF4-FFF2-40B4-BE49-F238E27FC236}">
                  <a16:creationId xmlns:a16="http://schemas.microsoft.com/office/drawing/2014/main" id="{BEFE0BA2-803B-6DF7-D320-398F281973B9}"/>
                </a:ext>
              </a:extLst>
            </p:cNvPr>
            <p:cNvGrpSpPr/>
            <p:nvPr/>
          </p:nvGrpSpPr>
          <p:grpSpPr>
            <a:xfrm rot="10800000">
              <a:off x="1617744" y="3303131"/>
              <a:ext cx="110666" cy="573310"/>
              <a:chOff x="3646569" y="6103481"/>
              <a:chExt cx="110666" cy="573310"/>
            </a:xfrm>
          </p:grpSpPr>
          <p:cxnSp>
            <p:nvCxnSpPr>
              <p:cNvPr id="5" name="直線コネクタ 4">
                <a:extLst>
                  <a:ext uri="{FF2B5EF4-FFF2-40B4-BE49-F238E27FC236}">
                    <a16:creationId xmlns:a16="http://schemas.microsoft.com/office/drawing/2014/main" id="{91AC8047-0BE4-2443-AE0A-AD733FA3BCD1}"/>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6" name="円/楕円 78">
                <a:extLst>
                  <a:ext uri="{FF2B5EF4-FFF2-40B4-BE49-F238E27FC236}">
                    <a16:creationId xmlns:a16="http://schemas.microsoft.com/office/drawing/2014/main" id="{5F8C6EE6-6337-5AD0-9B41-F5EE33336D6C}"/>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4" name="テキスト ボックス 3">
              <a:extLst>
                <a:ext uri="{FF2B5EF4-FFF2-40B4-BE49-F238E27FC236}">
                  <a16:creationId xmlns:a16="http://schemas.microsoft.com/office/drawing/2014/main" id="{C1E7E93D-A45D-5F25-7806-0CC8C54070BF}"/>
                </a:ext>
              </a:extLst>
            </p:cNvPr>
            <p:cNvSpPr txBox="1"/>
            <p:nvPr/>
          </p:nvSpPr>
          <p:spPr>
            <a:xfrm>
              <a:off x="1681593" y="3050097"/>
              <a:ext cx="232789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LINE Seed JP" panose="020B0600070205080204" charset="-128"/>
                  <a:ea typeface="LINE Seed JP" panose="020B0600070205080204" charset="-128"/>
                  <a:cs typeface="Calibri"/>
                </a:rPr>
                <a:t>LINE Biz Process Manager</a:t>
              </a:r>
              <a:r>
                <a:rPr lang="ja-JP" altLang="en-US" sz="1100" dirty="0">
                  <a:latin typeface="LINE Seed JP" panose="020B0600070205080204" charset="-128"/>
                  <a:ea typeface="LINE Seed JP" panose="020B0600070205080204" charset="-128"/>
                  <a:cs typeface="Calibri"/>
                </a:rPr>
                <a:t>の</a:t>
              </a:r>
              <a:endParaRPr lang="en-US" altLang="ja-JP" sz="1100" dirty="0">
                <a:latin typeface="LINE Seed JP" panose="020B0600070205080204" charset="-128"/>
                <a:ea typeface="LINE Seed JP" panose="020B0600070205080204" charset="-128"/>
                <a:cs typeface="Calibri"/>
              </a:endParaRPr>
            </a:p>
            <a:p>
              <a:pPr algn="l"/>
              <a:r>
                <a:rPr lang="ja-JP" altLang="en-US" sz="1100" dirty="0">
                  <a:latin typeface="LINE Seed JP" panose="020B0600070205080204" charset="-128"/>
                  <a:ea typeface="LINE Seed JP" panose="020B0600070205080204" charset="-128"/>
                  <a:cs typeface="Calibri"/>
                </a:rPr>
                <a:t>アカウントをお持ちでない場合</a:t>
              </a:r>
              <a:endParaRPr lang="ja-JP" altLang="en-US" sz="1100" dirty="0">
                <a:latin typeface="LINE Seed JP" panose="020B0600070205080204" charset="-128"/>
                <a:ea typeface="LINE Seed JP" panose="020B0600070205080204" charset="-128"/>
              </a:endParaRPr>
            </a:p>
          </p:txBody>
        </p:sp>
      </p:grpSp>
    </p:spTree>
    <p:extLst>
      <p:ext uri="{BB962C8B-B14F-4D97-AF65-F5344CB8AC3E}">
        <p14:creationId xmlns:p14="http://schemas.microsoft.com/office/powerpoint/2010/main" val="2875611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59717F1F-8FCE-42A6-4FEE-CE5033FCBCA0}"/>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599B66F7-2054-5AEE-CDD0-671553041FE5}"/>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お申し込み方法</a:t>
            </a:r>
            <a:endParaRPr lang="ja-JP" altLang="en-US" dirty="0">
              <a:solidFill>
                <a:schemeClr val="tx1"/>
              </a:solidFill>
              <a:latin typeface="LINE Seed JP" panose="020B0600070205080204" charset="-128"/>
              <a:ea typeface="LINE Seed JP" panose="020B0600070205080204" charset="-128"/>
            </a:endParaRPr>
          </a:p>
        </p:txBody>
      </p:sp>
      <p:sp>
        <p:nvSpPr>
          <p:cNvPr id="280" name="Google Shape;280;p25">
            <a:extLst>
              <a:ext uri="{FF2B5EF4-FFF2-40B4-BE49-F238E27FC236}">
                <a16:creationId xmlns:a16="http://schemas.microsoft.com/office/drawing/2014/main" id="{FC9CD16D-DA00-FB9C-EF1B-6EBB5129DEB7}"/>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a:t>
            </a:r>
            <a:r>
              <a:rPr lang="en-US" altLang="ja-JP" b="1" dirty="0">
                <a:solidFill>
                  <a:schemeClr val="tx1"/>
                </a:solidFill>
                <a:latin typeface="LINE Seed JP" panose="020B0600070205080204" charset="-128"/>
                <a:ea typeface="LINE Seed JP" panose="020B0600070205080204" charset="-128"/>
                <a:sym typeface="Meiryo"/>
              </a:rPr>
              <a:t>Yahoo! JAPAN</a:t>
            </a:r>
            <a:r>
              <a:rPr lang="ja-JP" altLang="en-US" b="1" dirty="0">
                <a:solidFill>
                  <a:schemeClr val="tx1"/>
                </a:solidFill>
                <a:latin typeface="LINE Seed JP" panose="020B0600070205080204" charset="-128"/>
                <a:ea typeface="LINE Seed JP" panose="020B0600070205080204" charset="-128"/>
                <a:sym typeface="Meiryo"/>
              </a:rPr>
              <a:t>トップページ ブランドタブ カスタマイズ、防災特集</a:t>
            </a:r>
            <a:r>
              <a:rPr lang="en-US" altLang="ja-JP" b="1" dirty="0">
                <a:solidFill>
                  <a:schemeClr val="tx1"/>
                </a:solidFill>
                <a:latin typeface="LINE Seed JP" panose="020B0600070205080204" charset="-128"/>
                <a:ea typeface="LINE Seed JP" panose="020B0600070205080204" charset="-128"/>
                <a:sym typeface="Meiryo"/>
              </a:rPr>
              <a:t>2026 </a:t>
            </a:r>
            <a:r>
              <a:rPr lang="ja-JP" altLang="en-US" b="1" dirty="0">
                <a:solidFill>
                  <a:schemeClr val="tx1"/>
                </a:solidFill>
                <a:latin typeface="LINE Seed JP" panose="020B0600070205080204" charset="-128"/>
                <a:ea typeface="LINE Seed JP" panose="020B0600070205080204" charset="-128"/>
                <a:sym typeface="Meiryo"/>
              </a:rPr>
              <a:t>タイアップ広告 共通</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2" name="タイトル 2">
            <a:extLst>
              <a:ext uri="{FF2B5EF4-FFF2-40B4-BE49-F238E27FC236}">
                <a16:creationId xmlns:a16="http://schemas.microsoft.com/office/drawing/2014/main" id="{B3BBCCB1-526E-4603-0358-AEB3FF2F10F6}"/>
              </a:ext>
            </a:extLst>
          </p:cNvPr>
          <p:cNvSpPr txBox="1">
            <a:spLocks/>
          </p:cNvSpPr>
          <p:nvPr/>
        </p:nvSpPr>
        <p:spPr>
          <a:xfrm>
            <a:off x="587375" y="1412255"/>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200" dirty="0">
                <a:solidFill>
                  <a:srgbClr val="0D0D0D"/>
                </a:solidFill>
                <a:latin typeface="LINE Seed JP" panose="020B0600070205080204" charset="-128"/>
                <a:ea typeface="LINE Seed JP" panose="020B0600070205080204" charset="-128"/>
              </a:rPr>
              <a:t>企画ページの制作・掲載のお申し込みは、</a:t>
            </a:r>
            <a:r>
              <a:rPr lang="en-US" altLang="ja-JP" sz="1200" dirty="0">
                <a:solidFill>
                  <a:srgbClr val="0D0D0D"/>
                </a:solidFill>
                <a:latin typeface="LINE Seed JP" panose="020B0600070205080204" charset="-128"/>
                <a:ea typeface="LINE Seed JP" panose="020B0600070205080204" charset="-128"/>
              </a:rPr>
              <a:t>LINE Biz Process Manager</a:t>
            </a:r>
            <a:r>
              <a:rPr lang="ja-JP" altLang="en-US" sz="1200" dirty="0">
                <a:solidFill>
                  <a:srgbClr val="0D0D0D"/>
                </a:solidFill>
                <a:latin typeface="LINE Seed JP" panose="020B0600070205080204" charset="-128"/>
                <a:ea typeface="LINE Seed JP" panose="020B0600070205080204" charset="-128"/>
              </a:rPr>
              <a:t>（</a:t>
            </a:r>
            <a:r>
              <a:rPr lang="en-US" altLang="ja-JP" sz="1200" dirty="0">
                <a:solidFill>
                  <a:srgbClr val="0D0D0D"/>
                </a:solidFill>
                <a:latin typeface="LINE Seed JP" panose="020B0600070205080204" charset="-128"/>
                <a:ea typeface="LINE Seed JP" panose="020B0600070205080204" charset="-128"/>
              </a:rPr>
              <a:t>LBPM</a:t>
            </a:r>
            <a:r>
              <a:rPr lang="ja-JP" altLang="en-US" sz="1200" dirty="0">
                <a:solidFill>
                  <a:srgbClr val="0D0D0D"/>
                </a:solidFill>
                <a:latin typeface="LINE Seed JP" panose="020B0600070205080204" charset="-128"/>
                <a:ea typeface="LINE Seed JP" panose="020B0600070205080204" charset="-128"/>
              </a:rPr>
              <a:t>）より行ってください。</a:t>
            </a:r>
            <a:endParaRPr lang="en-US" altLang="ja-JP" sz="1200" dirty="0">
              <a:solidFill>
                <a:srgbClr val="0D0D0D"/>
              </a:solidFill>
              <a:latin typeface="LINE Seed JP" panose="020B0600070205080204" charset="-128"/>
              <a:ea typeface="LINE Seed JP" panose="020B0600070205080204" charset="-128"/>
            </a:endParaRPr>
          </a:p>
          <a:p>
            <a:pPr>
              <a:lnSpc>
                <a:spcPct val="120000"/>
              </a:lnSpc>
              <a:defRPr/>
            </a:pPr>
            <a:r>
              <a:rPr lang="en-US" altLang="ja-JP" sz="1200" dirty="0">
                <a:solidFill>
                  <a:srgbClr val="0D0D0D"/>
                </a:solidFill>
                <a:latin typeface="LINE Seed JP" panose="020B0600070205080204" charset="-128"/>
                <a:ea typeface="LINE Seed JP" panose="020B0600070205080204" charset="-128"/>
              </a:rPr>
              <a:t>LBPM</a:t>
            </a:r>
            <a:r>
              <a:rPr lang="ja-JP" altLang="en-US" sz="1200" dirty="0">
                <a:solidFill>
                  <a:srgbClr val="0D0D0D"/>
                </a:solidFill>
                <a:latin typeface="LINE Seed JP" panose="020B0600070205080204" charset="-128"/>
                <a:ea typeface="LINE Seed JP" panose="020B0600070205080204" charset="-128"/>
              </a:rPr>
              <a:t>でのお申し込みは以下の手順で進行し、「発注受領」ステータス到達時点で契約成立となります。</a:t>
            </a:r>
            <a:endParaRPr lang="en-US" altLang="ja-JP" sz="1200" dirty="0">
              <a:solidFill>
                <a:srgbClr val="0D0D0D"/>
              </a:solidFill>
              <a:latin typeface="LINE Seed JP" panose="020B0600070205080204" charset="-128"/>
              <a:ea typeface="LINE Seed JP" panose="020B0600070205080204" charset="-128"/>
            </a:endParaRPr>
          </a:p>
        </p:txBody>
      </p:sp>
      <p:sp>
        <p:nvSpPr>
          <p:cNvPr id="3" name="正方形/長方形 2">
            <a:extLst>
              <a:ext uri="{FF2B5EF4-FFF2-40B4-BE49-F238E27FC236}">
                <a16:creationId xmlns:a16="http://schemas.microsoft.com/office/drawing/2014/main" id="{B1FA7148-2ADC-FAE3-29B5-755A9AD6396A}"/>
              </a:ext>
            </a:extLst>
          </p:cNvPr>
          <p:cNvSpPr/>
          <p:nvPr/>
        </p:nvSpPr>
        <p:spPr>
          <a:xfrm>
            <a:off x="479425" y="1877913"/>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rPr>
              <a:t>案件作成</a:t>
            </a:r>
          </a:p>
        </p:txBody>
      </p:sp>
      <p:sp>
        <p:nvSpPr>
          <p:cNvPr id="4" name="正方形/長方形 3">
            <a:extLst>
              <a:ext uri="{FF2B5EF4-FFF2-40B4-BE49-F238E27FC236}">
                <a16:creationId xmlns:a16="http://schemas.microsoft.com/office/drawing/2014/main" id="{72F9A0CA-08E5-23BD-7679-2D723F91E0C0}"/>
              </a:ext>
            </a:extLst>
          </p:cNvPr>
          <p:cNvSpPr/>
          <p:nvPr/>
        </p:nvSpPr>
        <p:spPr>
          <a:xfrm>
            <a:off x="479425" y="3411503"/>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0" normalizeH="0" baseline="0" noProof="0" dirty="0">
                <a:ln>
                  <a:noFill/>
                </a:ln>
                <a:solidFill>
                  <a:srgbClr val="000048"/>
                </a:solidFill>
                <a:effectLst/>
                <a:uLnTx/>
                <a:uFillTx/>
                <a:latin typeface="LINE Seed JP" panose="020B0600070205080204" charset="-128"/>
                <a:ea typeface="LINE Seed JP" panose="020B0600070205080204" charset="-128"/>
                <a:cs typeface="+mn-cs"/>
              </a:rPr>
              <a:t>企業・商材審査</a:t>
            </a:r>
          </a:p>
        </p:txBody>
      </p:sp>
      <p:sp>
        <p:nvSpPr>
          <p:cNvPr id="5" name="正方形/長方形 4">
            <a:extLst>
              <a:ext uri="{FF2B5EF4-FFF2-40B4-BE49-F238E27FC236}">
                <a16:creationId xmlns:a16="http://schemas.microsoft.com/office/drawing/2014/main" id="{D857B890-A7C2-EA0B-B346-7990C8743ACE}"/>
              </a:ext>
            </a:extLst>
          </p:cNvPr>
          <p:cNvSpPr/>
          <p:nvPr/>
        </p:nvSpPr>
        <p:spPr>
          <a:xfrm>
            <a:off x="479425" y="4944114"/>
            <a:ext cx="1152000" cy="1476574"/>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rPr>
              <a:t>発注</a:t>
            </a:r>
          </a:p>
        </p:txBody>
      </p:sp>
      <p:sp>
        <p:nvSpPr>
          <p:cNvPr id="6" name="正方形/長方形 5">
            <a:extLst>
              <a:ext uri="{FF2B5EF4-FFF2-40B4-BE49-F238E27FC236}">
                <a16:creationId xmlns:a16="http://schemas.microsoft.com/office/drawing/2014/main" id="{CC9C63B3-524C-78EC-68CE-53FDAB598554}"/>
              </a:ext>
            </a:extLst>
          </p:cNvPr>
          <p:cNvSpPr/>
          <p:nvPr/>
        </p:nvSpPr>
        <p:spPr>
          <a:xfrm>
            <a:off x="1639723" y="1877912"/>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lvl="0" indent="-228600" eaLnBrk="0" fontAlgn="base" hangingPunct="0">
              <a:lnSpc>
                <a:spcPct val="120000"/>
              </a:lnSpc>
              <a:spcBef>
                <a:spcPct val="0"/>
              </a:spcBef>
              <a:spcAft>
                <a:spcPct val="0"/>
              </a:spcAft>
              <a:buFont typeface="+mj-lt"/>
              <a:buAutoNum type="arabicPeriod"/>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a:t>
            </a:r>
            <a:br>
              <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br>
            <a:r>
              <a:rPr kumimoji="0" lang="ja-JP" altLang="en-US" sz="1100" kern="0" dirty="0">
                <a:solidFill>
                  <a:srgbClr val="002AFF"/>
                </a:solidFill>
                <a:latin typeface="LINE Seed JP" panose="020B0600070205080204" charset="-128"/>
                <a:ea typeface="LINE Seed JP" panose="020B0600070205080204" charset="-128"/>
              </a:rPr>
              <a:t>　</a:t>
            </a:r>
            <a:r>
              <a:rPr kumimoji="0" lang="en-US" altLang="ja-JP" sz="1100" b="1" kern="0" dirty="0">
                <a:solidFill>
                  <a:srgbClr val="002AFF"/>
                </a:solidFill>
                <a:latin typeface="LINE Seed JP" panose="020B0600070205080204" charset="-128"/>
                <a:ea typeface="LINE Seed JP" panose="020B0600070205080204" charset="-128"/>
              </a:rPr>
              <a:t>LINE</a:t>
            </a:r>
            <a:r>
              <a:rPr kumimoji="0" lang="ja-JP" altLang="en-US" sz="1100" b="1" kern="0" dirty="0">
                <a:solidFill>
                  <a:srgbClr val="002AFF"/>
                </a:solidFill>
                <a:latin typeface="LINE Seed JP" panose="020B0600070205080204" charset="-128"/>
                <a:ea typeface="LINE Seed JP" panose="020B0600070205080204" charset="-128"/>
              </a:rPr>
              <a:t>広告</a:t>
            </a:r>
            <a:r>
              <a:rPr kumimoji="0" lang="en-US" altLang="ja-JP" sz="1100" b="1" kern="0" dirty="0">
                <a:solidFill>
                  <a:srgbClr val="002AFF"/>
                </a:solidFill>
                <a:latin typeface="LINE Seed JP" panose="020B0600070205080204" charset="-128"/>
                <a:ea typeface="LINE Seed JP" panose="020B0600070205080204" charset="-128"/>
              </a:rPr>
              <a:t>/LINE</a:t>
            </a:r>
            <a:r>
              <a:rPr kumimoji="0" lang="ja-JP" altLang="en-US" sz="1100" b="1" kern="0" dirty="0">
                <a:solidFill>
                  <a:srgbClr val="002AFF"/>
                </a:solidFill>
                <a:latin typeface="LINE Seed JP" panose="020B0600070205080204" charset="-128"/>
                <a:ea typeface="LINE Seed JP" panose="020B0600070205080204" charset="-128"/>
              </a:rPr>
              <a:t>ヤフー広告</a:t>
            </a:r>
            <a:br>
              <a:rPr kumimoji="0" lang="en-US" altLang="ja-JP" sz="1100" b="0" i="0" u="none" strike="noStrike" kern="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br>
            <a:r>
              <a:rPr kumimoji="0" lang="ja-JP" altLang="en-US" sz="1100" b="0" i="0" u="none" strike="noStrike" kern="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　　　</a:t>
            </a:r>
            <a:r>
              <a:rPr kumimoji="0" lang="ja-JP" altLang="en-US" sz="1100" i="0" u="none" strike="noStrike" kern="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（スペシャル商品）</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b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LINE Seed JP" panose="020B0600070205080204" charset="-128"/>
                <a:ea typeface="LINE Seed JP" panose="020B0600070205080204" charset="-128"/>
              </a:rPr>
              <a:t>※</a:t>
            </a:r>
            <a:r>
              <a:rPr kumimoji="0" lang="ja-JP" altLang="en-US" sz="900" kern="0" dirty="0">
                <a:solidFill>
                  <a:srgbClr val="000000"/>
                </a:solidFill>
                <a:latin typeface="LINE Seed JP" panose="020B0600070205080204" charset="-128"/>
                <a:ea typeface="LINE Seed JP" panose="020B0600070205080204"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7" name="正方形/長方形 6">
            <a:extLst>
              <a:ext uri="{FF2B5EF4-FFF2-40B4-BE49-F238E27FC236}">
                <a16:creationId xmlns:a16="http://schemas.microsoft.com/office/drawing/2014/main" id="{B7311353-6788-D1A3-C12E-AA793810671E}"/>
              </a:ext>
            </a:extLst>
          </p:cNvPr>
          <p:cNvSpPr/>
          <p:nvPr/>
        </p:nvSpPr>
        <p:spPr>
          <a:xfrm>
            <a:off x="1639723" y="3411503"/>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に基づき、広告主様</a:t>
            </a:r>
            <a:r>
              <a:rPr kumimoji="0" lang="ja-JP" altLang="en-US" sz="1100" kern="0" dirty="0">
                <a:solidFill>
                  <a:srgbClr val="000000"/>
                </a:solidFill>
                <a:latin typeface="LINE Seed JP" panose="020B0600070205080204" charset="-128"/>
                <a:ea typeface="LINE Seed JP" panose="020B0600070205080204" charset="-128"/>
              </a:rPr>
              <a:t>・</a:t>
            </a: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8" name="正方形/長方形 7">
            <a:extLst>
              <a:ext uri="{FF2B5EF4-FFF2-40B4-BE49-F238E27FC236}">
                <a16:creationId xmlns:a16="http://schemas.microsoft.com/office/drawing/2014/main" id="{64F27A7D-7FD3-A40F-3372-AA04888DA826}"/>
              </a:ext>
            </a:extLst>
          </p:cNvPr>
          <p:cNvSpPr/>
          <p:nvPr/>
        </p:nvSpPr>
        <p:spPr>
          <a:xfrm>
            <a:off x="1639723" y="4944114"/>
            <a:ext cx="5059610" cy="1476574"/>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設定完了時にメール通知が入ります</a:t>
            </a:r>
            <a:r>
              <a:rPr kumimoji="0" lang="ja-JP" altLang="en-US" sz="95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（件名：</a:t>
            </a:r>
            <a:r>
              <a:rPr kumimoji="0" lang="en-US" altLang="ja-JP" sz="95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【LBPM】</a:t>
            </a:r>
            <a:r>
              <a:rPr kumimoji="0" lang="ja-JP" altLang="en-US" sz="95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発注見積状況更新</a:t>
            </a:r>
            <a:r>
              <a:rPr kumimoji="0" lang="en-US" altLang="ja-JP" sz="95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_</a:t>
            </a:r>
            <a:r>
              <a:rPr kumimoji="0" lang="en-US" altLang="ja-JP" sz="95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a:t>
            </a:r>
            <a:r>
              <a:rPr kumimoji="0" lang="ja-JP" altLang="en-US" sz="95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案件名</a:t>
            </a:r>
            <a:r>
              <a:rPr kumimoji="0" lang="en-US" altLang="ja-JP" sz="95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a:t>
            </a:r>
            <a:r>
              <a:rPr kumimoji="0" lang="ja-JP" altLang="en-US" sz="950" kern="0" dirty="0">
                <a:solidFill>
                  <a:srgbClr val="000000"/>
                </a:solidFill>
                <a:latin typeface="LINE Seed JP" panose="020B0600070205080204" charset="-128"/>
                <a:ea typeface="LINE Seed JP" panose="020B0600070205080204" charset="-128"/>
              </a:rPr>
              <a:t>）</a:t>
            </a:r>
            <a:endParaRPr kumimoji="0" lang="en-US" altLang="ja-JP" sz="95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1"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設定内容がご提案内容と合っているか確認してください。</a:t>
            </a:r>
            <a:r>
              <a:rPr kumimoji="0" lang="en-US" altLang="ja-JP" sz="9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a:t>
            </a: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LINE Seed JP" panose="020B0600070205080204" charset="-128"/>
                <a:ea typeface="LINE Seed JP" panose="020B0600070205080204" charset="-128"/>
              </a:rPr>
              <a:t>「金額計算へ進む」ボタンを押し、金額を確認いただき、「確認画面へ」</a:t>
            </a:r>
            <a:br>
              <a:rPr kumimoji="0" lang="en-US" altLang="ja-JP" sz="1100" kern="0" dirty="0">
                <a:solidFill>
                  <a:srgbClr val="000000"/>
                </a:solidFill>
                <a:latin typeface="LINE Seed JP" panose="020B0600070205080204" charset="-128"/>
                <a:ea typeface="LINE Seed JP" panose="020B0600070205080204" charset="-128"/>
              </a:rPr>
            </a:br>
            <a:r>
              <a:rPr kumimoji="0" lang="ja-JP" altLang="en-US" sz="1100" kern="0" dirty="0">
                <a:solidFill>
                  <a:srgbClr val="000000"/>
                </a:solidFill>
                <a:latin typeface="LINE Seed JP" panose="020B0600070205080204" charset="-128"/>
                <a:ea typeface="LINE Seed JP" panose="020B0600070205080204" charset="-128"/>
              </a:rPr>
              <a:t>ボタンを押してください。</a:t>
            </a:r>
            <a:endParaRPr kumimoji="0" lang="en-US" altLang="ja-JP" sz="1100" kern="0" dirty="0">
              <a:solidFill>
                <a:srgbClr val="000000"/>
              </a:solidFill>
              <a:latin typeface="LINE Seed JP" panose="020B0600070205080204" charset="-128"/>
              <a:ea typeface="LINE Seed JP" panose="020B0600070205080204"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 </a:t>
            </a: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ご提案内容と齟齬がある場合は確認画面まで進み「見積否認」ボタンを押し、</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R="0" lvl="0" defTabSz="914400" eaLnBrk="0" fontAlgn="base" latinLnBrk="0" hangingPunct="0">
              <a:spcBef>
                <a:spcPct val="0"/>
              </a:spcBef>
              <a:spcAft>
                <a:spcPct val="0"/>
              </a:spcAft>
              <a:buClrTx/>
              <a:buSzTx/>
              <a:tabLst/>
              <a:defRPr/>
            </a:pPr>
            <a:r>
              <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　 弊社営業担当と発注内容をご確認ください。</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9" name="二等辺三角形 8">
            <a:extLst>
              <a:ext uri="{FF2B5EF4-FFF2-40B4-BE49-F238E27FC236}">
                <a16:creationId xmlns:a16="http://schemas.microsoft.com/office/drawing/2014/main" id="{7FDF885A-6D8E-F2BB-9975-94279A766021}"/>
              </a:ext>
            </a:extLst>
          </p:cNvPr>
          <p:cNvSpPr/>
          <p:nvPr/>
        </p:nvSpPr>
        <p:spPr>
          <a:xfrm flipV="1">
            <a:off x="3381989" y="3281236"/>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10" name="二等辺三角形 9">
            <a:extLst>
              <a:ext uri="{FF2B5EF4-FFF2-40B4-BE49-F238E27FC236}">
                <a16:creationId xmlns:a16="http://schemas.microsoft.com/office/drawing/2014/main" id="{9DE101BD-B3C6-1A29-BE2A-2033C4255E40}"/>
              </a:ext>
            </a:extLst>
          </p:cNvPr>
          <p:cNvSpPr/>
          <p:nvPr/>
        </p:nvSpPr>
        <p:spPr>
          <a:xfrm flipV="1">
            <a:off x="3381989" y="6462038"/>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11" name="四角形: 角を丸くする 10">
            <a:extLst>
              <a:ext uri="{FF2B5EF4-FFF2-40B4-BE49-F238E27FC236}">
                <a16:creationId xmlns:a16="http://schemas.microsoft.com/office/drawing/2014/main" id="{9E7F305B-8BE1-81FE-6E54-B19381588428}"/>
              </a:ext>
            </a:extLst>
          </p:cNvPr>
          <p:cNvSpPr/>
          <p:nvPr/>
        </p:nvSpPr>
        <p:spPr>
          <a:xfrm>
            <a:off x="593511" y="1930239"/>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latin typeface="LINE Seed JP" panose="020B0600070205080204" charset="-128"/>
                <a:ea typeface="LINE Seed JP" panose="020B0600070205080204" charset="-128"/>
              </a:rPr>
              <a:t>代理店様対応</a:t>
            </a:r>
          </a:p>
        </p:txBody>
      </p:sp>
      <p:sp>
        <p:nvSpPr>
          <p:cNvPr id="12" name="四角形: 角を丸くする 11">
            <a:extLst>
              <a:ext uri="{FF2B5EF4-FFF2-40B4-BE49-F238E27FC236}">
                <a16:creationId xmlns:a16="http://schemas.microsoft.com/office/drawing/2014/main" id="{920EFD9D-635C-12E7-826F-14C7CF861A1B}"/>
              </a:ext>
            </a:extLst>
          </p:cNvPr>
          <p:cNvSpPr/>
          <p:nvPr/>
        </p:nvSpPr>
        <p:spPr>
          <a:xfrm>
            <a:off x="593511" y="500115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latin typeface="LINE Seed JP" panose="020B0600070205080204" charset="-128"/>
                <a:ea typeface="LINE Seed JP" panose="020B0600070205080204" charset="-128"/>
              </a:rPr>
              <a:t>代理店様対応</a:t>
            </a:r>
          </a:p>
        </p:txBody>
      </p:sp>
      <p:sp>
        <p:nvSpPr>
          <p:cNvPr id="13" name="四角形: 角を丸くする 12">
            <a:extLst>
              <a:ext uri="{FF2B5EF4-FFF2-40B4-BE49-F238E27FC236}">
                <a16:creationId xmlns:a16="http://schemas.microsoft.com/office/drawing/2014/main" id="{686882C2-E12B-4F20-F784-BD72D1FDEAA7}"/>
              </a:ext>
            </a:extLst>
          </p:cNvPr>
          <p:cNvSpPr/>
          <p:nvPr/>
        </p:nvSpPr>
        <p:spPr>
          <a:xfrm>
            <a:off x="593511" y="3484773"/>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弊社対応</a:t>
            </a:r>
          </a:p>
        </p:txBody>
      </p:sp>
      <p:sp>
        <p:nvSpPr>
          <p:cNvPr id="14" name="二等辺三角形 13">
            <a:extLst>
              <a:ext uri="{FF2B5EF4-FFF2-40B4-BE49-F238E27FC236}">
                <a16:creationId xmlns:a16="http://schemas.microsoft.com/office/drawing/2014/main" id="{524F158E-899A-DEF1-AC76-4062969D7EC8}"/>
              </a:ext>
            </a:extLst>
          </p:cNvPr>
          <p:cNvSpPr/>
          <p:nvPr/>
        </p:nvSpPr>
        <p:spPr>
          <a:xfrm flipV="1">
            <a:off x="3381989" y="479114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15" name="テキスト ボックス 14">
            <a:extLst>
              <a:ext uri="{FF2B5EF4-FFF2-40B4-BE49-F238E27FC236}">
                <a16:creationId xmlns:a16="http://schemas.microsoft.com/office/drawing/2014/main" id="{DCC53B3C-5CCA-54FE-EEF8-155898B95F86}"/>
              </a:ext>
            </a:extLst>
          </p:cNvPr>
          <p:cNvSpPr txBox="1"/>
          <p:nvPr/>
        </p:nvSpPr>
        <p:spPr>
          <a:xfrm>
            <a:off x="666233" y="6487106"/>
            <a:ext cx="6033100" cy="430887"/>
          </a:xfrm>
          <a:prstGeom prst="rect">
            <a:avLst/>
          </a:prstGeom>
          <a:noFill/>
        </p:spPr>
        <p:txBody>
          <a:bodyPr wrap="square" rtlCol="0">
            <a:spAutoFit/>
          </a:bodyPr>
          <a:lstStyle/>
          <a:p>
            <a:r>
              <a:rPr kumimoji="1" lang="ja-JP" altLang="en-US" sz="1100" dirty="0">
                <a:latin typeface="LINE Seed JP" panose="020B0600070205080204" charset="-128"/>
                <a:ea typeface="LINE Seed JP" panose="020B0600070205080204" charset="-128"/>
              </a:rPr>
              <a:t>弊社にて発注内容を確認のうえ、「発注受領」となり契約成立となります。</a:t>
            </a:r>
            <a:endParaRPr kumimoji="1" lang="en-US" altLang="ja-JP" sz="1100" dirty="0">
              <a:latin typeface="LINE Seed JP" panose="020B0600070205080204" charset="-128"/>
              <a:ea typeface="LINE Seed JP" panose="020B0600070205080204" charset="-128"/>
            </a:endParaRPr>
          </a:p>
          <a:p>
            <a:r>
              <a:rPr lang="ja-JP" altLang="en-US" sz="1100" dirty="0">
                <a:latin typeface="LINE Seed JP" panose="020B0600070205080204" charset="-128"/>
                <a:ea typeface="LINE Seed JP" panose="020B0600070205080204" charset="-128"/>
              </a:rPr>
              <a:t>契約成立後は制作・掲載準備を進めますので、キャンセルは承れません。ご注意ください。</a:t>
            </a:r>
            <a:endParaRPr kumimoji="1" lang="ja-JP" altLang="en-US" sz="1100" dirty="0">
              <a:latin typeface="LINE Seed JP" panose="020B0600070205080204" charset="-128"/>
              <a:ea typeface="LINE Seed JP" panose="020B0600070205080204" charset="-128"/>
            </a:endParaRPr>
          </a:p>
        </p:txBody>
      </p:sp>
      <p:pic>
        <p:nvPicPr>
          <p:cNvPr id="16" name="図 15"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A862BBFD-A4DA-595B-478F-AD4638D70A72}"/>
              </a:ext>
            </a:extLst>
          </p:cNvPr>
          <p:cNvPicPr>
            <a:picLocks noChangeAspect="1"/>
          </p:cNvPicPr>
          <p:nvPr/>
        </p:nvPicPr>
        <p:blipFill>
          <a:blip r:embed="rId4"/>
          <a:stretch>
            <a:fillRect/>
          </a:stretch>
        </p:blipFill>
        <p:spPr>
          <a:xfrm>
            <a:off x="6961894" y="5362660"/>
            <a:ext cx="2426959" cy="1402738"/>
          </a:xfrm>
          <a:prstGeom prst="rect">
            <a:avLst/>
          </a:prstGeom>
          <a:ln>
            <a:solidFill>
              <a:schemeClr val="accent5"/>
            </a:solidFill>
          </a:ln>
        </p:spPr>
      </p:pic>
      <p:sp>
        <p:nvSpPr>
          <p:cNvPr id="17" name="四角形: 角を丸くする 16">
            <a:extLst>
              <a:ext uri="{FF2B5EF4-FFF2-40B4-BE49-F238E27FC236}">
                <a16:creationId xmlns:a16="http://schemas.microsoft.com/office/drawing/2014/main" id="{D3CC6150-62FC-CA69-D6F9-1DE4DDA97112}"/>
              </a:ext>
            </a:extLst>
          </p:cNvPr>
          <p:cNvSpPr/>
          <p:nvPr/>
        </p:nvSpPr>
        <p:spPr>
          <a:xfrm>
            <a:off x="6961894" y="1876284"/>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案件作成画面</a:t>
            </a:r>
            <a:endParaRPr kumimoji="1" lang="en-US" altLang="ja-JP" sz="900" b="1" dirty="0">
              <a:solidFill>
                <a:schemeClr val="bg1"/>
              </a:solidFill>
              <a:latin typeface="LINE Seed JP" panose="020B0600070205080204" charset="-128"/>
              <a:ea typeface="LINE Seed JP" panose="020B0600070205080204" charset="-128"/>
            </a:endParaRPr>
          </a:p>
        </p:txBody>
      </p:sp>
      <p:sp>
        <p:nvSpPr>
          <p:cNvPr id="18" name="正方形/長方形 17">
            <a:extLst>
              <a:ext uri="{FF2B5EF4-FFF2-40B4-BE49-F238E27FC236}">
                <a16:creationId xmlns:a16="http://schemas.microsoft.com/office/drawing/2014/main" id="{34A75A9D-922C-7607-4DBA-7DE921CA94B8}"/>
              </a:ext>
            </a:extLst>
          </p:cNvPr>
          <p:cNvSpPr/>
          <p:nvPr/>
        </p:nvSpPr>
        <p:spPr>
          <a:xfrm>
            <a:off x="8252475" y="5708368"/>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LINE Seed JP" panose="020B0600070205080204" charset="-128"/>
                <a:ea typeface="LINE Seed JP" panose="020B0600070205080204" charset="-128"/>
              </a:rPr>
              <a:t>お申し込みいただく場合は、</a:t>
            </a:r>
            <a:endParaRPr kumimoji="0" lang="en-US" altLang="ja-JP" sz="1100" kern="0" dirty="0">
              <a:solidFill>
                <a:srgbClr val="000000"/>
              </a:solidFill>
              <a:latin typeface="LINE Seed JP" panose="020B0600070205080204" charset="-128"/>
              <a:ea typeface="LINE Seed JP" panose="020B0600070205080204"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LINE Seed JP" panose="020B0600070205080204" charset="-128"/>
                <a:ea typeface="LINE Seed JP" panose="020B0600070205080204" charset="-128"/>
              </a:rPr>
              <a:t>「契約日有無」で「無」を選択し、</a:t>
            </a:r>
            <a:endParaRPr kumimoji="0" lang="en-US" altLang="ja-JP" sz="1100" kern="0" dirty="0">
              <a:solidFill>
                <a:srgbClr val="000000"/>
              </a:solidFill>
              <a:latin typeface="LINE Seed JP" panose="020B0600070205080204" charset="-128"/>
              <a:ea typeface="LINE Seed JP" panose="020B0600070205080204"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LINE Seed JP" panose="020B0600070205080204" charset="-128"/>
                <a:ea typeface="LINE Seed JP" panose="020B0600070205080204"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LINE Seed JP" panose="020B0600070205080204" charset="-128"/>
                <a:ea typeface="LINE Seed JP" panose="020B0600070205080204" charset="-128"/>
              </a:rPr>
              <a:t>※</a:t>
            </a:r>
            <a:r>
              <a:rPr kumimoji="0" lang="ja-JP" altLang="en-US" sz="900" kern="0" dirty="0">
                <a:solidFill>
                  <a:srgbClr val="000000"/>
                </a:solidFill>
                <a:latin typeface="LINE Seed JP" panose="020B0600070205080204" charset="-128"/>
                <a:ea typeface="LINE Seed JP" panose="020B0600070205080204"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19" name="正方形/長方形 18">
            <a:extLst>
              <a:ext uri="{FF2B5EF4-FFF2-40B4-BE49-F238E27FC236}">
                <a16:creationId xmlns:a16="http://schemas.microsoft.com/office/drawing/2014/main" id="{59FC5C7C-EB81-8CD3-A0F2-30FDF595FE24}"/>
              </a:ext>
            </a:extLst>
          </p:cNvPr>
          <p:cNvSpPr/>
          <p:nvPr/>
        </p:nvSpPr>
        <p:spPr>
          <a:xfrm>
            <a:off x="479425" y="4176396"/>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algn="ctr" eaLnBrk="0" fontAlgn="base" hangingPunct="0">
              <a:spcBef>
                <a:spcPct val="0"/>
              </a:spcBef>
              <a:spcAft>
                <a:spcPct val="0"/>
              </a:spcAft>
            </a:pPr>
            <a:r>
              <a:rPr kumimoji="0" lang="ja-JP" altLang="en-US" sz="1100" b="1" kern="0" dirty="0">
                <a:solidFill>
                  <a:srgbClr val="000048"/>
                </a:solidFill>
                <a:latin typeface="LINE Seed JP" panose="020B0600070205080204" charset="-128"/>
                <a:ea typeface="LINE Seed JP" panose="020B0600070205080204" charset="-128"/>
              </a:rPr>
              <a:t>発注内容設定</a:t>
            </a:r>
          </a:p>
        </p:txBody>
      </p:sp>
      <p:sp>
        <p:nvSpPr>
          <p:cNvPr id="20" name="正方形/長方形 19">
            <a:extLst>
              <a:ext uri="{FF2B5EF4-FFF2-40B4-BE49-F238E27FC236}">
                <a16:creationId xmlns:a16="http://schemas.microsoft.com/office/drawing/2014/main" id="{4892FBA9-7D37-932E-E651-E9F4C05A6B4B}"/>
              </a:ext>
            </a:extLst>
          </p:cNvPr>
          <p:cNvSpPr/>
          <p:nvPr/>
        </p:nvSpPr>
        <p:spPr>
          <a:xfrm>
            <a:off x="1639723" y="4176396"/>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ご提案内容に合わせて発注内容を設定します。</a:t>
            </a:r>
            <a:endParaRPr kumimoji="0" lang="en-US" altLang="ja-JP" sz="9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21" name="二等辺三角形 20">
            <a:extLst>
              <a:ext uri="{FF2B5EF4-FFF2-40B4-BE49-F238E27FC236}">
                <a16:creationId xmlns:a16="http://schemas.microsoft.com/office/drawing/2014/main" id="{E49F0771-41C5-DE24-A6D1-1F61E592D093}"/>
              </a:ext>
            </a:extLst>
          </p:cNvPr>
          <p:cNvSpPr/>
          <p:nvPr/>
        </p:nvSpPr>
        <p:spPr>
          <a:xfrm flipV="1">
            <a:off x="3381989" y="4037559"/>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22" name="四角形: 角を丸くする 21">
            <a:extLst>
              <a:ext uri="{FF2B5EF4-FFF2-40B4-BE49-F238E27FC236}">
                <a16:creationId xmlns:a16="http://schemas.microsoft.com/office/drawing/2014/main" id="{2001B514-3B22-8B41-C0DD-C7E5CDA3920C}"/>
              </a:ext>
            </a:extLst>
          </p:cNvPr>
          <p:cNvSpPr/>
          <p:nvPr/>
        </p:nvSpPr>
        <p:spPr>
          <a:xfrm>
            <a:off x="593511" y="424966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弊社対応</a:t>
            </a:r>
          </a:p>
        </p:txBody>
      </p:sp>
      <p:sp>
        <p:nvSpPr>
          <p:cNvPr id="23" name="テキスト ボックス 22">
            <a:extLst>
              <a:ext uri="{FF2B5EF4-FFF2-40B4-BE49-F238E27FC236}">
                <a16:creationId xmlns:a16="http://schemas.microsoft.com/office/drawing/2014/main" id="{483841E2-15D9-D0D3-C54E-ACEB72DD77EA}"/>
              </a:ext>
            </a:extLst>
          </p:cNvPr>
          <p:cNvSpPr txBox="1"/>
          <p:nvPr/>
        </p:nvSpPr>
        <p:spPr>
          <a:xfrm>
            <a:off x="3796768" y="4001079"/>
            <a:ext cx="3435040" cy="230832"/>
          </a:xfrm>
          <a:prstGeom prst="rect">
            <a:avLst/>
          </a:prstGeom>
          <a:noFill/>
        </p:spPr>
        <p:txBody>
          <a:bodyPr wrap="square" rtlCol="0">
            <a:spAutoFit/>
          </a:bodyPr>
          <a:lstStyle/>
          <a:p>
            <a:r>
              <a:rPr lang="ja-JP" altLang="en-US" sz="900" b="1" dirty="0">
                <a:latin typeface="LINE Seed JP" panose="020B0600070205080204" charset="-128"/>
                <a:ea typeface="LINE Seed JP" panose="020B0600070205080204" charset="-128"/>
              </a:rPr>
              <a:t>企業・商材審査承認</a:t>
            </a:r>
            <a:r>
              <a:rPr kumimoji="1" lang="ja-JP" altLang="en-US" sz="900" b="1" dirty="0">
                <a:latin typeface="LINE Seed JP" panose="020B0600070205080204" charset="-128"/>
                <a:ea typeface="LINE Seed JP" panose="020B0600070205080204" charset="-128"/>
              </a:rPr>
              <a:t>後に発注内容設定を行います</a:t>
            </a:r>
          </a:p>
        </p:txBody>
      </p:sp>
      <p:pic>
        <p:nvPicPr>
          <p:cNvPr id="24" name="図 23">
            <a:extLst>
              <a:ext uri="{FF2B5EF4-FFF2-40B4-BE49-F238E27FC236}">
                <a16:creationId xmlns:a16="http://schemas.microsoft.com/office/drawing/2014/main" id="{A1ADA799-7781-E732-CBC1-1ECC132F59B4}"/>
              </a:ext>
            </a:extLst>
          </p:cNvPr>
          <p:cNvPicPr>
            <a:picLocks noChangeAspect="1"/>
          </p:cNvPicPr>
          <p:nvPr/>
        </p:nvPicPr>
        <p:blipFill>
          <a:blip r:embed="rId5"/>
          <a:stretch>
            <a:fillRect/>
          </a:stretch>
        </p:blipFill>
        <p:spPr>
          <a:xfrm>
            <a:off x="6961892" y="2162031"/>
            <a:ext cx="4750681" cy="430356"/>
          </a:xfrm>
          <a:prstGeom prst="rect">
            <a:avLst/>
          </a:prstGeom>
          <a:ln>
            <a:solidFill>
              <a:schemeClr val="accent5"/>
            </a:solidFill>
          </a:ln>
        </p:spPr>
      </p:pic>
      <p:pic>
        <p:nvPicPr>
          <p:cNvPr id="25" name="図 24">
            <a:extLst>
              <a:ext uri="{FF2B5EF4-FFF2-40B4-BE49-F238E27FC236}">
                <a16:creationId xmlns:a16="http://schemas.microsoft.com/office/drawing/2014/main" id="{8DB6AC57-7F52-F0C2-16CD-C96C54D72B64}"/>
              </a:ext>
            </a:extLst>
          </p:cNvPr>
          <p:cNvPicPr>
            <a:picLocks noChangeAspect="1"/>
          </p:cNvPicPr>
          <p:nvPr/>
        </p:nvPicPr>
        <p:blipFill>
          <a:blip r:embed="rId6"/>
          <a:stretch>
            <a:fillRect/>
          </a:stretch>
        </p:blipFill>
        <p:spPr>
          <a:xfrm>
            <a:off x="6961892" y="2958717"/>
            <a:ext cx="4750681" cy="465533"/>
          </a:xfrm>
          <a:prstGeom prst="rect">
            <a:avLst/>
          </a:prstGeom>
          <a:ln>
            <a:solidFill>
              <a:schemeClr val="accent5"/>
            </a:solidFill>
          </a:ln>
        </p:spPr>
      </p:pic>
      <p:sp>
        <p:nvSpPr>
          <p:cNvPr id="26" name="四角形: 角を丸くする 25">
            <a:extLst>
              <a:ext uri="{FF2B5EF4-FFF2-40B4-BE49-F238E27FC236}">
                <a16:creationId xmlns:a16="http://schemas.microsoft.com/office/drawing/2014/main" id="{ED72EC9F-194F-DB42-59FE-B360457E925E}"/>
              </a:ext>
            </a:extLst>
          </p:cNvPr>
          <p:cNvSpPr/>
          <p:nvPr/>
        </p:nvSpPr>
        <p:spPr>
          <a:xfrm>
            <a:off x="6961894" y="2676204"/>
            <a:ext cx="210128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発注画面（発注内容設定 未完了時）</a:t>
            </a:r>
          </a:p>
        </p:txBody>
      </p:sp>
      <p:sp>
        <p:nvSpPr>
          <p:cNvPr id="27" name="テキスト ボックス 26">
            <a:extLst>
              <a:ext uri="{FF2B5EF4-FFF2-40B4-BE49-F238E27FC236}">
                <a16:creationId xmlns:a16="http://schemas.microsoft.com/office/drawing/2014/main" id="{7D7869C3-7DC4-7C2D-946A-528EC976B2D5}"/>
              </a:ext>
            </a:extLst>
          </p:cNvPr>
          <p:cNvSpPr txBox="1"/>
          <p:nvPr/>
        </p:nvSpPr>
        <p:spPr>
          <a:xfrm>
            <a:off x="9567963" y="3032600"/>
            <a:ext cx="1923312" cy="369332"/>
          </a:xfrm>
          <a:prstGeom prst="rect">
            <a:avLst/>
          </a:prstGeom>
          <a:solidFill>
            <a:srgbClr val="CCD4FF"/>
          </a:solidFill>
        </p:spPr>
        <p:txBody>
          <a:bodyPr wrap="square" rtlCol="0">
            <a:spAutoFit/>
          </a:bodyPr>
          <a:lstStyle/>
          <a:p>
            <a:r>
              <a:rPr kumimoji="1" lang="ja-JP" altLang="en-US" sz="900" dirty="0">
                <a:latin typeface="LINE Seed JP" panose="020B0600070205080204" charset="-128"/>
                <a:ea typeface="LINE Seed JP" panose="020B0600070205080204" charset="-128"/>
              </a:rPr>
              <a:t>発注画面には遷移できますが</a:t>
            </a:r>
            <a:endParaRPr kumimoji="1" lang="en-US" altLang="ja-JP" sz="900" dirty="0">
              <a:latin typeface="LINE Seed JP" panose="020B0600070205080204" charset="-128"/>
              <a:ea typeface="LINE Seed JP" panose="020B0600070205080204" charset="-128"/>
            </a:endParaRPr>
          </a:p>
          <a:p>
            <a:r>
              <a:rPr kumimoji="1" lang="ja-JP" altLang="en-US" sz="900" dirty="0">
                <a:latin typeface="LINE Seed JP" panose="020B0600070205080204" charset="-128"/>
                <a:ea typeface="LINE Seed JP" panose="020B0600070205080204" charset="-128"/>
              </a:rPr>
              <a:t>入力を完了することができません</a:t>
            </a:r>
          </a:p>
        </p:txBody>
      </p:sp>
      <p:pic>
        <p:nvPicPr>
          <p:cNvPr id="28" name="図 27" descr="グラフィカル ユーザー インターフェイス, アプリケーション, Teams&#10;&#10;AI 生成コンテンツは誤りを含む可能性があります。">
            <a:extLst>
              <a:ext uri="{FF2B5EF4-FFF2-40B4-BE49-F238E27FC236}">
                <a16:creationId xmlns:a16="http://schemas.microsoft.com/office/drawing/2014/main" id="{6F3EE4D1-4FC3-33E9-09FC-107594AABAE6}"/>
              </a:ext>
            </a:extLst>
          </p:cNvPr>
          <p:cNvPicPr>
            <a:picLocks noChangeAspect="1"/>
          </p:cNvPicPr>
          <p:nvPr/>
        </p:nvPicPr>
        <p:blipFill>
          <a:blip r:embed="rId7"/>
          <a:stretch>
            <a:fillRect/>
          </a:stretch>
        </p:blipFill>
        <p:spPr>
          <a:xfrm>
            <a:off x="6963860" y="3804896"/>
            <a:ext cx="4748714" cy="1456577"/>
          </a:xfrm>
          <a:prstGeom prst="rect">
            <a:avLst/>
          </a:prstGeom>
          <a:ln>
            <a:solidFill>
              <a:schemeClr val="accent5"/>
            </a:solidFill>
          </a:ln>
        </p:spPr>
      </p:pic>
      <p:sp>
        <p:nvSpPr>
          <p:cNvPr id="29" name="四角形: 角を丸くする 28">
            <a:extLst>
              <a:ext uri="{FF2B5EF4-FFF2-40B4-BE49-F238E27FC236}">
                <a16:creationId xmlns:a16="http://schemas.microsoft.com/office/drawing/2014/main" id="{91EEBBF0-3AD3-6143-C66E-28D908671EEA}"/>
              </a:ext>
            </a:extLst>
          </p:cNvPr>
          <p:cNvSpPr/>
          <p:nvPr/>
        </p:nvSpPr>
        <p:spPr>
          <a:xfrm>
            <a:off x="6961895" y="3514131"/>
            <a:ext cx="1984142"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発注画面（発注内容設定 完了</a:t>
            </a:r>
            <a:r>
              <a:rPr lang="ja-JP" altLang="en-US" sz="900" b="1" dirty="0">
                <a:solidFill>
                  <a:schemeClr val="bg1"/>
                </a:solidFill>
                <a:latin typeface="LINE Seed JP" panose="020B0600070205080204" charset="-128"/>
                <a:ea typeface="LINE Seed JP" panose="020B0600070205080204" charset="-128"/>
              </a:rPr>
              <a:t>後</a:t>
            </a:r>
            <a:r>
              <a:rPr kumimoji="1" lang="ja-JP" altLang="en-US" sz="900" b="1" dirty="0">
                <a:solidFill>
                  <a:schemeClr val="bg1"/>
                </a:solidFill>
                <a:latin typeface="LINE Seed JP" panose="020B0600070205080204" charset="-128"/>
                <a:ea typeface="LINE Seed JP" panose="020B0600070205080204" charset="-128"/>
              </a:rPr>
              <a:t>）</a:t>
            </a:r>
          </a:p>
        </p:txBody>
      </p:sp>
      <p:sp>
        <p:nvSpPr>
          <p:cNvPr id="30" name="波線 29">
            <a:extLst>
              <a:ext uri="{FF2B5EF4-FFF2-40B4-BE49-F238E27FC236}">
                <a16:creationId xmlns:a16="http://schemas.microsoft.com/office/drawing/2014/main" id="{A8BC8C52-4C69-E7C4-5EB6-94C5B1E6D60C}"/>
              </a:ext>
            </a:extLst>
          </p:cNvPr>
          <p:cNvSpPr/>
          <p:nvPr/>
        </p:nvSpPr>
        <p:spPr>
          <a:xfrm>
            <a:off x="6928897" y="4713345"/>
            <a:ext cx="4820604" cy="168776"/>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LINE Seed JP" panose="020B0600070205080204" charset="-128"/>
              <a:ea typeface="LINE Seed JP" panose="020B0600070205080204" charset="-128"/>
            </a:endParaRPr>
          </a:p>
        </p:txBody>
      </p:sp>
      <p:sp>
        <p:nvSpPr>
          <p:cNvPr id="31" name="テキスト ボックス 30">
            <a:extLst>
              <a:ext uri="{FF2B5EF4-FFF2-40B4-BE49-F238E27FC236}">
                <a16:creationId xmlns:a16="http://schemas.microsoft.com/office/drawing/2014/main" id="{2CAC5D2D-0F82-B66B-B07E-C58ADF49B392}"/>
              </a:ext>
            </a:extLst>
          </p:cNvPr>
          <p:cNvSpPr txBox="1"/>
          <p:nvPr/>
        </p:nvSpPr>
        <p:spPr>
          <a:xfrm>
            <a:off x="9567963" y="4074455"/>
            <a:ext cx="1923312" cy="507831"/>
          </a:xfrm>
          <a:prstGeom prst="rect">
            <a:avLst/>
          </a:prstGeom>
          <a:solidFill>
            <a:srgbClr val="CCD4FF"/>
          </a:solidFill>
        </p:spPr>
        <p:txBody>
          <a:bodyPr wrap="square" rtlCol="0">
            <a:spAutoFit/>
          </a:bodyPr>
          <a:lstStyle/>
          <a:p>
            <a:r>
              <a:rPr kumimoji="1" lang="ja-JP" altLang="en-US" sz="900" dirty="0">
                <a:latin typeface="LINE Seed JP" panose="020B0600070205080204" charset="-128"/>
                <a:ea typeface="LINE Seed JP" panose="020B0600070205080204" charset="-128"/>
              </a:rPr>
              <a:t>ご提案内容が設定済みとなって</a:t>
            </a:r>
            <a:endParaRPr kumimoji="1" lang="en-US" altLang="ja-JP" sz="900" dirty="0">
              <a:latin typeface="LINE Seed JP" panose="020B0600070205080204" charset="-128"/>
              <a:ea typeface="LINE Seed JP" panose="020B0600070205080204" charset="-128"/>
            </a:endParaRPr>
          </a:p>
          <a:p>
            <a:r>
              <a:rPr lang="ja-JP" altLang="en-US" sz="900" dirty="0">
                <a:latin typeface="LINE Seed JP" panose="020B0600070205080204" charset="-128"/>
                <a:ea typeface="LINE Seed JP" panose="020B0600070205080204" charset="-128"/>
              </a:rPr>
              <a:t>おりますので、相違ないか確認</a:t>
            </a:r>
            <a:endParaRPr lang="en-US" altLang="ja-JP" sz="900" dirty="0">
              <a:latin typeface="LINE Seed JP" panose="020B0600070205080204" charset="-128"/>
              <a:ea typeface="LINE Seed JP" panose="020B0600070205080204" charset="-128"/>
            </a:endParaRPr>
          </a:p>
          <a:p>
            <a:r>
              <a:rPr kumimoji="1" lang="ja-JP" altLang="en-US" sz="900" dirty="0">
                <a:latin typeface="LINE Seed JP" panose="020B0600070205080204" charset="-128"/>
                <a:ea typeface="LINE Seed JP" panose="020B0600070205080204" charset="-128"/>
              </a:rPr>
              <a:t>してください</a:t>
            </a:r>
          </a:p>
        </p:txBody>
      </p:sp>
      <p:sp>
        <p:nvSpPr>
          <p:cNvPr id="32" name="テキスト ボックス 31">
            <a:extLst>
              <a:ext uri="{FF2B5EF4-FFF2-40B4-BE49-F238E27FC236}">
                <a16:creationId xmlns:a16="http://schemas.microsoft.com/office/drawing/2014/main" id="{BD0DE4C1-F524-053E-2185-FB269D587865}"/>
              </a:ext>
            </a:extLst>
          </p:cNvPr>
          <p:cNvSpPr txBox="1"/>
          <p:nvPr/>
        </p:nvSpPr>
        <p:spPr>
          <a:xfrm>
            <a:off x="3796768" y="4780718"/>
            <a:ext cx="3435040" cy="230832"/>
          </a:xfrm>
          <a:prstGeom prst="rect">
            <a:avLst/>
          </a:prstGeom>
          <a:noFill/>
        </p:spPr>
        <p:txBody>
          <a:bodyPr wrap="square" rtlCol="0">
            <a:spAutoFit/>
          </a:bodyPr>
          <a:lstStyle/>
          <a:p>
            <a:r>
              <a:rPr kumimoji="1" lang="ja-JP" altLang="en-US" sz="900" b="1" dirty="0">
                <a:latin typeface="LINE Seed JP" panose="020B0600070205080204" charset="-128"/>
                <a:ea typeface="LINE Seed JP" panose="020B0600070205080204" charset="-128"/>
              </a:rPr>
              <a:t>発注内容設定後に発注入力ができるようになります</a:t>
            </a:r>
          </a:p>
        </p:txBody>
      </p:sp>
    </p:spTree>
    <p:extLst>
      <p:ext uri="{BB962C8B-B14F-4D97-AF65-F5344CB8AC3E}">
        <p14:creationId xmlns:p14="http://schemas.microsoft.com/office/powerpoint/2010/main" val="4117120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38B0FFAA-72DE-D23C-FF9D-61916505EDC4}"/>
            </a:ext>
          </a:extLst>
        </p:cNvPr>
        <p:cNvGrpSpPr/>
        <p:nvPr/>
      </p:nvGrpSpPr>
      <p:grpSpPr>
        <a:xfrm>
          <a:off x="0" y="0"/>
          <a:ext cx="0" cy="0"/>
          <a:chOff x="0" y="0"/>
          <a:chExt cx="0" cy="0"/>
        </a:xfrm>
      </p:grpSpPr>
      <p:sp>
        <p:nvSpPr>
          <p:cNvPr id="273" name="Google Shape;273;p24">
            <a:extLst>
              <a:ext uri="{FF2B5EF4-FFF2-40B4-BE49-F238E27FC236}">
                <a16:creationId xmlns:a16="http://schemas.microsoft.com/office/drawing/2014/main" id="{BB8ED9D3-347D-1E13-5CD4-B5B6A427674C}"/>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en-US" dirty="0"/>
              <a:t>お申し込み方法</a:t>
            </a:r>
            <a:endParaRPr lang="ja-JP" altLang="en-US" dirty="0">
              <a:solidFill>
                <a:schemeClr val="tx1"/>
              </a:solidFill>
              <a:latin typeface="LINE Seed JP" panose="020B0600070205080204" charset="-128"/>
              <a:ea typeface="LINE Seed JP" panose="020B0600070205080204" charset="-128"/>
            </a:endParaRPr>
          </a:p>
        </p:txBody>
      </p:sp>
      <p:sp>
        <p:nvSpPr>
          <p:cNvPr id="280" name="Google Shape;280;p25">
            <a:extLst>
              <a:ext uri="{FF2B5EF4-FFF2-40B4-BE49-F238E27FC236}">
                <a16:creationId xmlns:a16="http://schemas.microsoft.com/office/drawing/2014/main" id="{DC9621B9-A1AA-B15E-407E-592CD2FC4AA7}"/>
              </a:ext>
            </a:extLst>
          </p:cNvPr>
          <p:cNvSpPr txBox="1">
            <a:spLocks/>
          </p:cNvSpPr>
          <p:nvPr/>
        </p:nvSpPr>
        <p:spPr>
          <a:xfrm>
            <a:off x="587375" y="1103105"/>
            <a:ext cx="11014609" cy="31180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10000"/>
              </a:lnSpc>
              <a:buClr>
                <a:srgbClr val="212121"/>
              </a:buClr>
              <a:buSzPts val="1800"/>
            </a:pPr>
            <a:r>
              <a:rPr lang="ja-JP" altLang="en-US" b="1" dirty="0">
                <a:solidFill>
                  <a:schemeClr val="tx1"/>
                </a:solidFill>
                <a:latin typeface="LINE Seed JP" panose="020B0600070205080204" charset="-128"/>
                <a:ea typeface="LINE Seed JP" panose="020B0600070205080204" charset="-128"/>
                <a:sym typeface="Meiryo"/>
              </a:rPr>
              <a:t>｜</a:t>
            </a:r>
            <a:r>
              <a:rPr lang="en-US" altLang="ja-JP" b="1" dirty="0">
                <a:solidFill>
                  <a:schemeClr val="tx1"/>
                </a:solidFill>
                <a:latin typeface="LINE Seed JP" panose="020B0600070205080204" charset="-128"/>
                <a:ea typeface="LINE Seed JP" panose="020B0600070205080204" charset="-128"/>
                <a:sym typeface="Meiryo"/>
              </a:rPr>
              <a:t>Yahoo! JAPAN</a:t>
            </a:r>
            <a:r>
              <a:rPr lang="ja-JP" altLang="en-US" b="1" dirty="0">
                <a:solidFill>
                  <a:schemeClr val="tx1"/>
                </a:solidFill>
                <a:latin typeface="LINE Seed JP" panose="020B0600070205080204" charset="-128"/>
                <a:ea typeface="LINE Seed JP" panose="020B0600070205080204" charset="-128"/>
                <a:sym typeface="Meiryo"/>
              </a:rPr>
              <a:t>トップページ ブランドタブ カスタマイズ、防災特集</a:t>
            </a:r>
            <a:r>
              <a:rPr lang="en-US" altLang="ja-JP" b="1" dirty="0">
                <a:solidFill>
                  <a:schemeClr val="tx1"/>
                </a:solidFill>
                <a:latin typeface="LINE Seed JP" panose="020B0600070205080204" charset="-128"/>
                <a:ea typeface="LINE Seed JP" panose="020B0600070205080204" charset="-128"/>
                <a:sym typeface="Meiryo"/>
              </a:rPr>
              <a:t>2026 </a:t>
            </a:r>
            <a:r>
              <a:rPr lang="ja-JP" altLang="en-US" b="1" dirty="0">
                <a:solidFill>
                  <a:schemeClr val="tx1"/>
                </a:solidFill>
                <a:latin typeface="LINE Seed JP" panose="020B0600070205080204" charset="-128"/>
                <a:ea typeface="LINE Seed JP" panose="020B0600070205080204" charset="-128"/>
                <a:sym typeface="Meiryo"/>
              </a:rPr>
              <a:t>タイアップ広告 共通</a:t>
            </a:r>
            <a:endParaRPr lang="ja-JP" altLang="en-US" sz="1050" dirty="0">
              <a:solidFill>
                <a:schemeClr val="tx1"/>
              </a:solidFill>
              <a:latin typeface="LINE Seed JP" panose="020B0600070205080204" charset="-128"/>
              <a:ea typeface="LINE Seed JP" panose="020B0600070205080204" charset="-128"/>
              <a:sym typeface="Meiryo"/>
            </a:endParaRPr>
          </a:p>
        </p:txBody>
      </p:sp>
      <p:sp>
        <p:nvSpPr>
          <p:cNvPr id="33" name="タイトル 2">
            <a:extLst>
              <a:ext uri="{FF2B5EF4-FFF2-40B4-BE49-F238E27FC236}">
                <a16:creationId xmlns:a16="http://schemas.microsoft.com/office/drawing/2014/main" id="{63A43E26-BADF-32F0-B9F9-397A0AD53446}"/>
              </a:ext>
            </a:extLst>
          </p:cNvPr>
          <p:cNvSpPr txBox="1">
            <a:spLocks/>
          </p:cNvSpPr>
          <p:nvPr/>
        </p:nvSpPr>
        <p:spPr>
          <a:xfrm>
            <a:off x="587375" y="1541463"/>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b="1" u="sng" dirty="0">
                <a:solidFill>
                  <a:srgbClr val="0D0D0D"/>
                </a:solidFill>
                <a:latin typeface="LINE Seed JP" panose="020B0600070205080204" charset="-128"/>
                <a:ea typeface="LINE Seed JP" panose="020B0600070205080204" charset="-128"/>
              </a:rPr>
              <a:t>「掲載期間未定」で発注後の対応方法</a:t>
            </a:r>
            <a:endParaRPr lang="en-US" altLang="ja-JP" sz="1400" dirty="0">
              <a:solidFill>
                <a:srgbClr val="0D0D0D"/>
              </a:solidFill>
              <a:latin typeface="LINE Seed JP" panose="020B0600070205080204" charset="-128"/>
              <a:ea typeface="LINE Seed JP" panose="020B0600070205080204" charset="-128"/>
            </a:endParaRPr>
          </a:p>
          <a:p>
            <a:pPr>
              <a:lnSpc>
                <a:spcPct val="120000"/>
              </a:lnSpc>
              <a:defRPr/>
            </a:pPr>
            <a:r>
              <a:rPr lang="ja-JP" altLang="en-US" sz="1200" dirty="0">
                <a:solidFill>
                  <a:srgbClr val="0D0D0D"/>
                </a:solidFill>
                <a:latin typeface="LINE Seed JP" panose="020B0600070205080204" charset="-128"/>
                <a:ea typeface="LINE Seed JP" panose="020B0600070205080204" charset="-128"/>
              </a:rPr>
              <a:t>制作進行のため、掲載日が決まっていない段階でお申し込みいただく場合は「掲載期間未定」で発注いただけます。</a:t>
            </a:r>
            <a:endParaRPr lang="en-US" altLang="ja-JP" sz="1200" dirty="0">
              <a:solidFill>
                <a:srgbClr val="0D0D0D"/>
              </a:solidFill>
              <a:latin typeface="LINE Seed JP" panose="020B0600070205080204" charset="-128"/>
              <a:ea typeface="LINE Seed JP" panose="020B0600070205080204" charset="-128"/>
            </a:endParaRPr>
          </a:p>
          <a:p>
            <a:pPr>
              <a:lnSpc>
                <a:spcPct val="120000"/>
              </a:lnSpc>
              <a:defRPr/>
            </a:pPr>
            <a:r>
              <a:rPr lang="ja-JP" altLang="en-US" sz="1200" dirty="0">
                <a:solidFill>
                  <a:srgbClr val="0D0D0D"/>
                </a:solidFill>
                <a:latin typeface="LINE Seed JP" panose="020B0600070205080204" charset="-128"/>
                <a:ea typeface="LINE Seed JP" panose="020B0600070205080204" charset="-128"/>
              </a:rPr>
              <a:t>発注受領後に制作対応を進めますので、掲載期間確定後に発注画面で掲載期間を入力し、再発注してください。</a:t>
            </a:r>
            <a:endParaRPr lang="en-US" altLang="ja-JP" sz="1200" dirty="0">
              <a:solidFill>
                <a:srgbClr val="0D0D0D"/>
              </a:solidFill>
              <a:latin typeface="LINE Seed JP" panose="020B0600070205080204" charset="-128"/>
              <a:ea typeface="LINE Seed JP" panose="020B0600070205080204" charset="-128"/>
            </a:endParaRPr>
          </a:p>
        </p:txBody>
      </p:sp>
      <p:sp>
        <p:nvSpPr>
          <p:cNvPr id="34" name="正方形/長方形 33">
            <a:extLst>
              <a:ext uri="{FF2B5EF4-FFF2-40B4-BE49-F238E27FC236}">
                <a16:creationId xmlns:a16="http://schemas.microsoft.com/office/drawing/2014/main" id="{0AE03D21-4980-B7F6-658D-65D1F3ED97A7}"/>
              </a:ext>
            </a:extLst>
          </p:cNvPr>
          <p:cNvSpPr/>
          <p:nvPr/>
        </p:nvSpPr>
        <p:spPr>
          <a:xfrm>
            <a:off x="587375" y="3347436"/>
            <a:ext cx="1152000" cy="908287"/>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LINE Seed JP" panose="020B0600070205080204" charset="-128"/>
                <a:ea typeface="LINE Seed JP" panose="020B0600070205080204" charset="-128"/>
                <a:cs typeface="+mn-cs"/>
              </a:rPr>
              <a:t>発注内容</a:t>
            </a:r>
            <a:endParaRPr kumimoji="0" lang="en-US" altLang="ja-JP" sz="1600" b="1" i="0" u="none" strike="noStrike" kern="0" cap="none" spc="0" normalizeH="0" baseline="0" noProof="0" dirty="0">
              <a:ln>
                <a:noFill/>
              </a:ln>
              <a:solidFill>
                <a:srgbClr val="000048"/>
              </a:solidFill>
              <a:effectLst/>
              <a:uLnTx/>
              <a:uFillTx/>
              <a:latin typeface="LINE Seed JP" panose="020B0600070205080204" charset="-128"/>
              <a:ea typeface="LINE Seed JP" panose="020B0600070205080204" charset="-128"/>
              <a:cs typeface="+mn-cs"/>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LINE Seed JP" panose="020B0600070205080204" charset="-128"/>
                <a:ea typeface="LINE Seed JP" panose="020B0600070205080204" charset="-128"/>
                <a:cs typeface="+mn-cs"/>
              </a:rPr>
              <a:t>確認</a:t>
            </a:r>
          </a:p>
        </p:txBody>
      </p:sp>
      <p:sp>
        <p:nvSpPr>
          <p:cNvPr id="35" name="正方形/長方形 34">
            <a:extLst>
              <a:ext uri="{FF2B5EF4-FFF2-40B4-BE49-F238E27FC236}">
                <a16:creationId xmlns:a16="http://schemas.microsoft.com/office/drawing/2014/main" id="{7841A2D8-19C2-8903-46F4-7E24F25647F6}"/>
              </a:ext>
            </a:extLst>
          </p:cNvPr>
          <p:cNvSpPr/>
          <p:nvPr/>
        </p:nvSpPr>
        <p:spPr>
          <a:xfrm>
            <a:off x="1747673" y="334743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36" name="四角形: 角を丸くする 35">
            <a:extLst>
              <a:ext uri="{FF2B5EF4-FFF2-40B4-BE49-F238E27FC236}">
                <a16:creationId xmlns:a16="http://schemas.microsoft.com/office/drawing/2014/main" id="{656393AE-A99B-99F2-DF5E-3C308EFC5685}"/>
              </a:ext>
            </a:extLst>
          </p:cNvPr>
          <p:cNvSpPr/>
          <p:nvPr/>
        </p:nvSpPr>
        <p:spPr>
          <a:xfrm>
            <a:off x="701461" y="340447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弊社対応</a:t>
            </a:r>
          </a:p>
        </p:txBody>
      </p:sp>
      <p:sp>
        <p:nvSpPr>
          <p:cNvPr id="37" name="二等辺三角形 36">
            <a:extLst>
              <a:ext uri="{FF2B5EF4-FFF2-40B4-BE49-F238E27FC236}">
                <a16:creationId xmlns:a16="http://schemas.microsoft.com/office/drawing/2014/main" id="{490B889B-66B1-8038-C13D-FE008A4E09B6}"/>
              </a:ext>
            </a:extLst>
          </p:cNvPr>
          <p:cNvSpPr/>
          <p:nvPr/>
        </p:nvSpPr>
        <p:spPr>
          <a:xfrm flipV="1">
            <a:off x="3489939" y="432926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38" name="テキスト ボックス 37">
            <a:extLst>
              <a:ext uri="{FF2B5EF4-FFF2-40B4-BE49-F238E27FC236}">
                <a16:creationId xmlns:a16="http://schemas.microsoft.com/office/drawing/2014/main" id="{5C6C1392-B7B7-15D6-C0E0-E158A0E9CB1C}"/>
              </a:ext>
            </a:extLst>
          </p:cNvPr>
          <p:cNvSpPr txBox="1"/>
          <p:nvPr/>
        </p:nvSpPr>
        <p:spPr>
          <a:xfrm>
            <a:off x="622654" y="4455024"/>
            <a:ext cx="6364077" cy="430887"/>
          </a:xfrm>
          <a:prstGeom prst="rect">
            <a:avLst/>
          </a:prstGeom>
          <a:noFill/>
        </p:spPr>
        <p:txBody>
          <a:bodyPr wrap="square" rtlCol="0">
            <a:spAutoFit/>
          </a:bodyPr>
          <a:lstStyle/>
          <a:p>
            <a:r>
              <a:rPr kumimoji="1" lang="ja-JP" altLang="en-US" sz="1100" dirty="0">
                <a:latin typeface="LINE Seed JP" panose="020B0600070205080204" charset="-128"/>
                <a:ea typeface="LINE Seed JP" panose="020B0600070205080204" charset="-128"/>
              </a:rPr>
              <a:t>契約成立となり制作対応を進めます。</a:t>
            </a:r>
            <a:endParaRPr kumimoji="1" lang="en-US" altLang="ja-JP" sz="1100" dirty="0">
              <a:latin typeface="LINE Seed JP" panose="020B0600070205080204" charset="-128"/>
              <a:ea typeface="LINE Seed JP" panose="020B0600070205080204" charset="-128"/>
            </a:endParaRPr>
          </a:p>
          <a:p>
            <a:r>
              <a:rPr kumimoji="1" lang="ja-JP" altLang="en-US" sz="1100" dirty="0">
                <a:latin typeface="LINE Seed JP" panose="020B0600070205080204" charset="-128"/>
                <a:ea typeface="LINE Seed JP" panose="020B0600070205080204" charset="-128"/>
              </a:rPr>
              <a:t>発注ステータスは「掲載期間待ち」となりますが、</a:t>
            </a:r>
            <a:r>
              <a:rPr lang="ja-JP" altLang="en-US" sz="1100" dirty="0">
                <a:latin typeface="LINE Seed JP" panose="020B0600070205080204" charset="-128"/>
                <a:ea typeface="LINE Seed JP" panose="020B0600070205080204" charset="-128"/>
              </a:rPr>
              <a:t>キャンセルは承れません。ご注意ください。</a:t>
            </a:r>
            <a:endParaRPr kumimoji="1" lang="ja-JP" altLang="en-US" sz="1100" dirty="0">
              <a:latin typeface="LINE Seed JP" panose="020B0600070205080204" charset="-128"/>
              <a:ea typeface="LINE Seed JP" panose="020B0600070205080204" charset="-128"/>
            </a:endParaRPr>
          </a:p>
        </p:txBody>
      </p:sp>
      <p:sp>
        <p:nvSpPr>
          <p:cNvPr id="39" name="正方形/長方形 38">
            <a:extLst>
              <a:ext uri="{FF2B5EF4-FFF2-40B4-BE49-F238E27FC236}">
                <a16:creationId xmlns:a16="http://schemas.microsoft.com/office/drawing/2014/main" id="{2285A38E-52E3-385D-ED32-A1DE6DEE357D}"/>
              </a:ext>
            </a:extLst>
          </p:cNvPr>
          <p:cNvSpPr/>
          <p:nvPr/>
        </p:nvSpPr>
        <p:spPr>
          <a:xfrm>
            <a:off x="587375" y="5053385"/>
            <a:ext cx="1152000" cy="908287"/>
          </a:xfrm>
          <a:prstGeom prst="rect">
            <a:avLst/>
          </a:prstGeom>
          <a:solidFill>
            <a:srgbClr val="000048"/>
          </a:solidFill>
          <a:ln w="28575" cap="flat" cmpd="sng" algn="ctr">
            <a:solidFill>
              <a:srgbClr val="000048"/>
            </a:solidFill>
            <a:prstDash val="solid"/>
            <a:miter lim="800000"/>
          </a:ln>
          <a:effectLst/>
        </p:spPr>
        <p:txBody>
          <a:bodyPr bIns="180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rPr>
              <a:t>再発注</a:t>
            </a:r>
          </a:p>
        </p:txBody>
      </p:sp>
      <p:sp>
        <p:nvSpPr>
          <p:cNvPr id="40" name="正方形/長方形 39">
            <a:extLst>
              <a:ext uri="{FF2B5EF4-FFF2-40B4-BE49-F238E27FC236}">
                <a16:creationId xmlns:a16="http://schemas.microsoft.com/office/drawing/2014/main" id="{4C68D0C6-977E-7A17-B681-498D0124220F}"/>
              </a:ext>
            </a:extLst>
          </p:cNvPr>
          <p:cNvSpPr/>
          <p:nvPr/>
        </p:nvSpPr>
        <p:spPr>
          <a:xfrm>
            <a:off x="1747673" y="5053385"/>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5</a:t>
            </a:r>
            <a:r>
              <a:rPr kumimoji="0" lang="ja-JP" altLang="en-US" sz="1100" b="1" i="0" u="sng"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「契約日有無」を「</a:t>
            </a:r>
            <a:r>
              <a:rPr kumimoji="0" lang="ja-JP" altLang="en-US" sz="1100" kern="0" dirty="0">
                <a:solidFill>
                  <a:srgbClr val="000000"/>
                </a:solidFill>
                <a:latin typeface="LINE Seed JP" panose="020B0600070205080204" charset="-128"/>
                <a:ea typeface="LINE Seed JP" panose="020B0600070205080204" charset="-128"/>
              </a:rPr>
              <a:t>有</a:t>
            </a: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b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41" name="四角形: 角を丸くする 40">
            <a:extLst>
              <a:ext uri="{FF2B5EF4-FFF2-40B4-BE49-F238E27FC236}">
                <a16:creationId xmlns:a16="http://schemas.microsoft.com/office/drawing/2014/main" id="{54969142-0686-6897-BC48-7A88CF0B9017}"/>
              </a:ext>
            </a:extLst>
          </p:cNvPr>
          <p:cNvSpPr/>
          <p:nvPr/>
        </p:nvSpPr>
        <p:spPr>
          <a:xfrm>
            <a:off x="701461" y="5110426"/>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latin typeface="LINE Seed JP" panose="020B0600070205080204" charset="-128"/>
                <a:ea typeface="LINE Seed JP" panose="020B0600070205080204" charset="-128"/>
              </a:rPr>
              <a:t>代理店様対応</a:t>
            </a:r>
          </a:p>
        </p:txBody>
      </p:sp>
      <p:sp>
        <p:nvSpPr>
          <p:cNvPr id="42" name="二等辺三角形 41">
            <a:extLst>
              <a:ext uri="{FF2B5EF4-FFF2-40B4-BE49-F238E27FC236}">
                <a16:creationId xmlns:a16="http://schemas.microsoft.com/office/drawing/2014/main" id="{C6C85A17-F69E-4C24-902D-BB1455CA81AB}"/>
              </a:ext>
            </a:extLst>
          </p:cNvPr>
          <p:cNvSpPr/>
          <p:nvPr/>
        </p:nvSpPr>
        <p:spPr>
          <a:xfrm flipV="1">
            <a:off x="3489939" y="487977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43" name="二等辺三角形 42">
            <a:extLst>
              <a:ext uri="{FF2B5EF4-FFF2-40B4-BE49-F238E27FC236}">
                <a16:creationId xmlns:a16="http://schemas.microsoft.com/office/drawing/2014/main" id="{96DCB2F7-A79E-15CA-4B0F-7720C06F40A7}"/>
              </a:ext>
            </a:extLst>
          </p:cNvPr>
          <p:cNvSpPr/>
          <p:nvPr/>
        </p:nvSpPr>
        <p:spPr>
          <a:xfrm flipV="1">
            <a:off x="3489939" y="603158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44" name="テキスト ボックス 43">
            <a:extLst>
              <a:ext uri="{FF2B5EF4-FFF2-40B4-BE49-F238E27FC236}">
                <a16:creationId xmlns:a16="http://schemas.microsoft.com/office/drawing/2014/main" id="{5B109846-BF13-E96D-8C6A-E67F7320A195}"/>
              </a:ext>
            </a:extLst>
          </p:cNvPr>
          <p:cNvSpPr txBox="1"/>
          <p:nvPr/>
        </p:nvSpPr>
        <p:spPr>
          <a:xfrm>
            <a:off x="622655" y="6205197"/>
            <a:ext cx="6149346" cy="261610"/>
          </a:xfrm>
          <a:prstGeom prst="rect">
            <a:avLst/>
          </a:prstGeom>
          <a:noFill/>
        </p:spPr>
        <p:txBody>
          <a:bodyPr wrap="square" rtlCol="0">
            <a:spAutoFit/>
          </a:bodyPr>
          <a:lstStyle/>
          <a:p>
            <a:r>
              <a:rPr kumimoji="1" lang="ja-JP" altLang="en-US" sz="1100" dirty="0">
                <a:latin typeface="LINE Seed JP" panose="020B0600070205080204" charset="-128"/>
                <a:ea typeface="LINE Seed JP" panose="020B0600070205080204" charset="-128"/>
              </a:rPr>
              <a:t>弊社にて再度発注内容を確認のうえ、発注ステータスを「発注受領」に変更します。</a:t>
            </a:r>
          </a:p>
        </p:txBody>
      </p:sp>
      <p:pic>
        <p:nvPicPr>
          <p:cNvPr id="45" name="図 44" descr="テキスト&#10;&#10;AI 生成コンテンツは誤りを含む可能性があります。">
            <a:extLst>
              <a:ext uri="{FF2B5EF4-FFF2-40B4-BE49-F238E27FC236}">
                <a16:creationId xmlns:a16="http://schemas.microsoft.com/office/drawing/2014/main" id="{4E2CAB88-0CD9-0C57-CD83-57E0CE08B3B0}"/>
              </a:ext>
            </a:extLst>
          </p:cNvPr>
          <p:cNvPicPr>
            <a:picLocks noChangeAspect="1"/>
          </p:cNvPicPr>
          <p:nvPr/>
        </p:nvPicPr>
        <p:blipFill>
          <a:blip r:embed="rId3"/>
          <a:stretch>
            <a:fillRect/>
          </a:stretch>
        </p:blipFill>
        <p:spPr>
          <a:xfrm>
            <a:off x="7069843" y="2726258"/>
            <a:ext cx="4750681" cy="1654659"/>
          </a:xfrm>
          <a:prstGeom prst="rect">
            <a:avLst/>
          </a:prstGeom>
          <a:ln>
            <a:solidFill>
              <a:schemeClr val="accent5"/>
            </a:solidFill>
          </a:ln>
        </p:spPr>
      </p:pic>
      <p:sp>
        <p:nvSpPr>
          <p:cNvPr id="46" name="四角形: 角を丸くする 45">
            <a:extLst>
              <a:ext uri="{FF2B5EF4-FFF2-40B4-BE49-F238E27FC236}">
                <a16:creationId xmlns:a16="http://schemas.microsoft.com/office/drawing/2014/main" id="{1D32AA91-1384-5754-2E1B-10B411EC6BFB}"/>
              </a:ext>
            </a:extLst>
          </p:cNvPr>
          <p:cNvSpPr/>
          <p:nvPr/>
        </p:nvSpPr>
        <p:spPr>
          <a:xfrm>
            <a:off x="7069844" y="243887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latin typeface="LINE Seed JP" panose="020B0600070205080204" charset="-128"/>
                <a:ea typeface="LINE Seed JP" panose="020B0600070205080204" charset="-128"/>
              </a:rPr>
              <a:t>案件管理画面</a:t>
            </a:r>
            <a:endParaRPr kumimoji="1" lang="en-US" altLang="ja-JP" sz="900" b="1" dirty="0">
              <a:solidFill>
                <a:schemeClr val="bg1"/>
              </a:solidFill>
              <a:latin typeface="LINE Seed JP" panose="020B0600070205080204" charset="-128"/>
              <a:ea typeface="LINE Seed JP" panose="020B0600070205080204" charset="-128"/>
            </a:endParaRPr>
          </a:p>
        </p:txBody>
      </p:sp>
      <p:sp>
        <p:nvSpPr>
          <p:cNvPr id="47" name="正方形/長方形 46">
            <a:extLst>
              <a:ext uri="{FF2B5EF4-FFF2-40B4-BE49-F238E27FC236}">
                <a16:creationId xmlns:a16="http://schemas.microsoft.com/office/drawing/2014/main" id="{2E95ADCE-A48E-11E9-FE60-4CE4D510DA0E}"/>
              </a:ext>
            </a:extLst>
          </p:cNvPr>
          <p:cNvSpPr/>
          <p:nvPr/>
        </p:nvSpPr>
        <p:spPr>
          <a:xfrm>
            <a:off x="587375" y="2438876"/>
            <a:ext cx="1152000" cy="655238"/>
          </a:xfrm>
          <a:prstGeom prst="rect">
            <a:avLst/>
          </a:prstGeom>
          <a:solidFill>
            <a:srgbClr val="000048"/>
          </a:solidFill>
          <a:ln w="28575" cap="flat" cmpd="sng" algn="ctr">
            <a:solidFill>
              <a:srgbClr val="000048"/>
            </a:solidFill>
            <a:prstDash val="solid"/>
            <a:miter lim="800000"/>
          </a:ln>
          <a:effectLst/>
        </p:spPr>
        <p:txBody>
          <a:bodyPr bIns="468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rPr>
              <a:t>発注</a:t>
            </a:r>
          </a:p>
        </p:txBody>
      </p:sp>
      <p:sp>
        <p:nvSpPr>
          <p:cNvPr id="48" name="正方形/長方形 47">
            <a:extLst>
              <a:ext uri="{FF2B5EF4-FFF2-40B4-BE49-F238E27FC236}">
                <a16:creationId xmlns:a16="http://schemas.microsoft.com/office/drawing/2014/main" id="{FD2671C8-A896-B289-1063-1CED300AF69A}"/>
              </a:ext>
            </a:extLst>
          </p:cNvPr>
          <p:cNvSpPr/>
          <p:nvPr/>
        </p:nvSpPr>
        <p:spPr>
          <a:xfrm>
            <a:off x="1747673" y="243887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p:txBody>
      </p:sp>
      <p:sp>
        <p:nvSpPr>
          <p:cNvPr id="49" name="四角形: 角を丸くする 48">
            <a:extLst>
              <a:ext uri="{FF2B5EF4-FFF2-40B4-BE49-F238E27FC236}">
                <a16:creationId xmlns:a16="http://schemas.microsoft.com/office/drawing/2014/main" id="{940C3BDD-F50E-D4DC-EE5E-CB8BE3F5CDAA}"/>
              </a:ext>
            </a:extLst>
          </p:cNvPr>
          <p:cNvSpPr/>
          <p:nvPr/>
        </p:nvSpPr>
        <p:spPr>
          <a:xfrm>
            <a:off x="701461" y="249591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latin typeface="LINE Seed JP" panose="020B0600070205080204" charset="-128"/>
                <a:ea typeface="LINE Seed JP" panose="020B0600070205080204" charset="-128"/>
              </a:rPr>
              <a:t>代理店様対応</a:t>
            </a:r>
          </a:p>
        </p:txBody>
      </p:sp>
      <p:sp>
        <p:nvSpPr>
          <p:cNvPr id="50" name="二等辺三角形 49">
            <a:extLst>
              <a:ext uri="{FF2B5EF4-FFF2-40B4-BE49-F238E27FC236}">
                <a16:creationId xmlns:a16="http://schemas.microsoft.com/office/drawing/2014/main" id="{D8E4F678-CA42-F292-FCED-ABC0C3F2A280}"/>
              </a:ext>
            </a:extLst>
          </p:cNvPr>
          <p:cNvSpPr/>
          <p:nvPr/>
        </p:nvSpPr>
        <p:spPr>
          <a:xfrm flipV="1">
            <a:off x="3489939" y="317020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LINE Seed JP" panose="020B0600070205080204" charset="-128"/>
              <a:ea typeface="LINE Seed JP" panose="020B0600070205080204" charset="-128"/>
              <a:cs typeface="+mn-cs"/>
            </a:endParaRPr>
          </a:p>
        </p:txBody>
      </p:sp>
      <p:sp>
        <p:nvSpPr>
          <p:cNvPr id="51" name="正方形/長方形 50">
            <a:extLst>
              <a:ext uri="{FF2B5EF4-FFF2-40B4-BE49-F238E27FC236}">
                <a16:creationId xmlns:a16="http://schemas.microsoft.com/office/drawing/2014/main" id="{9031D18C-CB1D-AD4D-BA31-CAAEAD9570C2}"/>
              </a:ext>
            </a:extLst>
          </p:cNvPr>
          <p:cNvSpPr/>
          <p:nvPr/>
        </p:nvSpPr>
        <p:spPr>
          <a:xfrm>
            <a:off x="7522330" y="3594156"/>
            <a:ext cx="586718" cy="200531"/>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LINE Seed JP" panose="020B0600070205080204" charset="-128"/>
              <a:ea typeface="LINE Seed JP" panose="020B0600070205080204" charset="-128"/>
            </a:endParaRPr>
          </a:p>
        </p:txBody>
      </p:sp>
      <p:sp>
        <p:nvSpPr>
          <p:cNvPr id="52" name="正方形/長方形 51">
            <a:extLst>
              <a:ext uri="{FF2B5EF4-FFF2-40B4-BE49-F238E27FC236}">
                <a16:creationId xmlns:a16="http://schemas.microsoft.com/office/drawing/2014/main" id="{049FBBDE-349C-8E4C-0384-94EB25EFB0AE}"/>
              </a:ext>
            </a:extLst>
          </p:cNvPr>
          <p:cNvSpPr/>
          <p:nvPr/>
        </p:nvSpPr>
        <p:spPr>
          <a:xfrm>
            <a:off x="10870380" y="3535691"/>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LINE Seed JP" panose="020B0600070205080204" charset="-128"/>
              <a:ea typeface="LINE Seed JP" panose="020B0600070205080204" charset="-128"/>
            </a:endParaRPr>
          </a:p>
        </p:txBody>
      </p:sp>
      <p:sp>
        <p:nvSpPr>
          <p:cNvPr id="53" name="吹き出し: 四角形 52">
            <a:extLst>
              <a:ext uri="{FF2B5EF4-FFF2-40B4-BE49-F238E27FC236}">
                <a16:creationId xmlns:a16="http://schemas.microsoft.com/office/drawing/2014/main" id="{463C826C-2DC2-BD88-2D14-C28447B08651}"/>
              </a:ext>
            </a:extLst>
          </p:cNvPr>
          <p:cNvSpPr/>
          <p:nvPr/>
        </p:nvSpPr>
        <p:spPr>
          <a:xfrm>
            <a:off x="8338598" y="3633685"/>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LINE Seed JP" panose="020B0600070205080204" charset="-128"/>
                <a:ea typeface="LINE Seed JP" panose="020B0600070205080204" charset="-128"/>
              </a:rPr>
              <a:t>「発注受領」後に</a:t>
            </a:r>
            <a:endParaRPr kumimoji="1" lang="en-US" altLang="ja-JP" sz="1100" dirty="0">
              <a:solidFill>
                <a:schemeClr val="tx1"/>
              </a:solidFill>
              <a:latin typeface="LINE Seed JP" panose="020B0600070205080204" charset="-128"/>
              <a:ea typeface="LINE Seed JP" panose="020B0600070205080204" charset="-128"/>
            </a:endParaRPr>
          </a:p>
          <a:p>
            <a:pPr algn="ctr"/>
            <a:r>
              <a:rPr lang="ja-JP" altLang="en-US" sz="1100" dirty="0">
                <a:solidFill>
                  <a:schemeClr val="tx1"/>
                </a:solidFill>
                <a:latin typeface="LINE Seed JP" panose="020B0600070205080204" charset="-128"/>
                <a:ea typeface="LINE Seed JP" panose="020B0600070205080204" charset="-128"/>
              </a:rPr>
              <a:t>「掲載期間待ち」となりますが</a:t>
            </a:r>
            <a:endParaRPr lang="en-US" altLang="ja-JP" sz="1100" dirty="0">
              <a:solidFill>
                <a:schemeClr val="tx1"/>
              </a:solidFill>
              <a:latin typeface="LINE Seed JP" panose="020B0600070205080204" charset="-128"/>
              <a:ea typeface="LINE Seed JP" panose="020B0600070205080204" charset="-128"/>
            </a:endParaRPr>
          </a:p>
          <a:p>
            <a:pPr algn="ctr"/>
            <a:r>
              <a:rPr kumimoji="1" lang="ja-JP" altLang="en-US" sz="1100" dirty="0">
                <a:solidFill>
                  <a:schemeClr val="tx1"/>
                </a:solidFill>
                <a:latin typeface="LINE Seed JP" panose="020B0600070205080204" charset="-128"/>
                <a:ea typeface="LINE Seed JP" panose="020B0600070205080204" charset="-128"/>
              </a:rPr>
              <a:t>契約成立となり制作進行します</a:t>
            </a:r>
          </a:p>
        </p:txBody>
      </p:sp>
      <p:sp>
        <p:nvSpPr>
          <p:cNvPr id="54" name="吹き出し: 四角形 53">
            <a:extLst>
              <a:ext uri="{FF2B5EF4-FFF2-40B4-BE49-F238E27FC236}">
                <a16:creationId xmlns:a16="http://schemas.microsoft.com/office/drawing/2014/main" id="{7EA2F970-C5DF-821D-9FB8-E9164AE6C16C}"/>
              </a:ext>
            </a:extLst>
          </p:cNvPr>
          <p:cNvSpPr/>
          <p:nvPr/>
        </p:nvSpPr>
        <p:spPr>
          <a:xfrm>
            <a:off x="9336792" y="3017738"/>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LINE Seed JP" panose="020B0600070205080204" charset="-128"/>
                <a:ea typeface="LINE Seed JP" panose="020B0600070205080204" charset="-128"/>
              </a:rPr>
              <a:t>掲載期間確定後に</a:t>
            </a:r>
            <a:endParaRPr kumimoji="1" lang="en-US" altLang="ja-JP" sz="1100" dirty="0">
              <a:solidFill>
                <a:schemeClr val="tx1"/>
              </a:solidFill>
              <a:latin typeface="LINE Seed JP" panose="020B0600070205080204" charset="-128"/>
              <a:ea typeface="LINE Seed JP" panose="020B0600070205080204" charset="-128"/>
            </a:endParaRPr>
          </a:p>
          <a:p>
            <a:pPr algn="ctr"/>
            <a:r>
              <a:rPr kumimoji="1" lang="ja-JP" altLang="en-US" sz="1100" dirty="0">
                <a:solidFill>
                  <a:schemeClr val="tx1"/>
                </a:solidFill>
                <a:latin typeface="LINE Seed JP" panose="020B0600070205080204" charset="-128"/>
                <a:ea typeface="LINE Seed JP" panose="020B0600070205080204" charset="-128"/>
              </a:rPr>
              <a:t>再発注してください</a:t>
            </a:r>
          </a:p>
        </p:txBody>
      </p:sp>
    </p:spTree>
    <p:extLst>
      <p:ext uri="{BB962C8B-B14F-4D97-AF65-F5344CB8AC3E}">
        <p14:creationId xmlns:p14="http://schemas.microsoft.com/office/powerpoint/2010/main" val="3498022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6">
          <a:extLst>
            <a:ext uri="{FF2B5EF4-FFF2-40B4-BE49-F238E27FC236}">
              <a16:creationId xmlns:a16="http://schemas.microsoft.com/office/drawing/2014/main" id="{54CB452D-3457-1ECE-1B93-1673CF29BA6E}"/>
            </a:ext>
          </a:extLst>
        </p:cNvPr>
        <p:cNvGrpSpPr/>
        <p:nvPr/>
      </p:nvGrpSpPr>
      <p:grpSpPr>
        <a:xfrm>
          <a:off x="0" y="0"/>
          <a:ext cx="0" cy="0"/>
          <a:chOff x="0" y="0"/>
          <a:chExt cx="0" cy="0"/>
        </a:xfrm>
      </p:grpSpPr>
      <p:sp>
        <p:nvSpPr>
          <p:cNvPr id="557" name="Google Shape;557;p76">
            <a:extLst>
              <a:ext uri="{FF2B5EF4-FFF2-40B4-BE49-F238E27FC236}">
                <a16:creationId xmlns:a16="http://schemas.microsoft.com/office/drawing/2014/main" id="{7D8E372C-044A-45AE-2A7D-CE24FE3E6485}"/>
              </a:ext>
            </a:extLst>
          </p:cNvPr>
          <p:cNvSpPr txBox="1">
            <a:spLocks noGrp="1"/>
          </p:cNvSpPr>
          <p:nvPr>
            <p:ph type="ctrTitle"/>
          </p:nvPr>
        </p:nvSpPr>
        <p:spPr>
          <a:prstGeom prst="rect">
            <a:avLst/>
          </a:prstGeom>
          <a:noFill/>
          <a:ln>
            <a:noFill/>
          </a:ln>
        </p:spPr>
        <p:txBody>
          <a:bodyPr spcFirstLastPara="1" wrap="square" lIns="0" tIns="0" rIns="0" bIns="0" anchor="t" anchorCtr="0">
            <a:noAutofit/>
          </a:bodyPr>
          <a:lstStyle/>
          <a:p>
            <a:pPr lvl="0"/>
            <a:r>
              <a:rPr lang="ja-JP" altLang="en-US" dirty="0">
                <a:latin typeface="LINE Seed JP" panose="020B0600070205080204" charset="-128"/>
                <a:ea typeface="LINE Seed JP" panose="020B0600070205080204" charset="-128"/>
              </a:rPr>
              <a:t>結果レポート</a:t>
            </a:r>
            <a:endParaRPr dirty="0">
              <a:latin typeface="LINE Seed JP" panose="020B0600070205080204" charset="-128"/>
              <a:ea typeface="LINE Seed JP" panose="020B0600070205080204" charset="-128"/>
            </a:endParaRPr>
          </a:p>
        </p:txBody>
      </p:sp>
      <p:cxnSp>
        <p:nvCxnSpPr>
          <p:cNvPr id="558" name="Google Shape;558;p76">
            <a:extLst>
              <a:ext uri="{FF2B5EF4-FFF2-40B4-BE49-F238E27FC236}">
                <a16:creationId xmlns:a16="http://schemas.microsoft.com/office/drawing/2014/main" id="{26D3014C-E79F-DC29-02E8-C4695A344675}"/>
              </a:ext>
            </a:extLst>
          </p:cNvPr>
          <p:cNvCxnSpPr/>
          <p:nvPr/>
        </p:nvCxnSpPr>
        <p:spPr>
          <a:xfrm>
            <a:off x="5249228" y="-598714"/>
            <a:ext cx="0" cy="0"/>
          </a:xfrm>
          <a:prstGeom prst="straightConnector1">
            <a:avLst/>
          </a:prstGeom>
          <a:noFill/>
          <a:ln w="19050" cap="flat" cmpd="sng">
            <a:solidFill>
              <a:schemeClr val="accent1"/>
            </a:solidFill>
            <a:prstDash val="solid"/>
            <a:miter lim="800000"/>
            <a:headEnd type="none" w="sm" len="sm"/>
            <a:tailEnd type="none" w="sm" len="sm"/>
          </a:ln>
        </p:spPr>
      </p:cxnSp>
      <p:graphicFrame>
        <p:nvGraphicFramePr>
          <p:cNvPr id="2" name="Google Shape;446;p72">
            <a:extLst>
              <a:ext uri="{FF2B5EF4-FFF2-40B4-BE49-F238E27FC236}">
                <a16:creationId xmlns:a16="http://schemas.microsoft.com/office/drawing/2014/main" id="{196BE6F6-DB27-3ADF-1652-16F160E41801}"/>
              </a:ext>
            </a:extLst>
          </p:cNvPr>
          <p:cNvGraphicFramePr/>
          <p:nvPr>
            <p:extLst>
              <p:ext uri="{D42A27DB-BD31-4B8C-83A1-F6EECF244321}">
                <p14:modId xmlns:p14="http://schemas.microsoft.com/office/powerpoint/2010/main" val="471673229"/>
              </p:ext>
            </p:extLst>
          </p:nvPr>
        </p:nvGraphicFramePr>
        <p:xfrm>
          <a:off x="1053414" y="1337633"/>
          <a:ext cx="10085172" cy="4376044"/>
        </p:xfrm>
        <a:graphic>
          <a:graphicData uri="http://schemas.openxmlformats.org/drawingml/2006/table">
            <a:tbl>
              <a:tblPr firstRow="1" bandRow="1">
                <a:noFill/>
              </a:tblPr>
              <a:tblGrid>
                <a:gridCol w="2595801">
                  <a:extLst>
                    <a:ext uri="{9D8B030D-6E8A-4147-A177-3AD203B41FA5}">
                      <a16:colId xmlns:a16="http://schemas.microsoft.com/office/drawing/2014/main" val="20000"/>
                    </a:ext>
                  </a:extLst>
                </a:gridCol>
                <a:gridCol w="7489371">
                  <a:extLst>
                    <a:ext uri="{9D8B030D-6E8A-4147-A177-3AD203B41FA5}">
                      <a16:colId xmlns:a16="http://schemas.microsoft.com/office/drawing/2014/main" val="20001"/>
                    </a:ext>
                  </a:extLst>
                </a:gridCol>
              </a:tblGrid>
              <a:tr h="1118184">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400" b="1" u="none" strike="noStrike" cap="none" dirty="0">
                          <a:solidFill>
                            <a:schemeClr val="lt1"/>
                          </a:solidFill>
                          <a:latin typeface="LINE Seed JP" panose="020B0600070205080204" charset="-128"/>
                          <a:ea typeface="LINE Seed JP" panose="020B0600070205080204" charset="-128"/>
                          <a:cs typeface="Meiryo"/>
                          <a:sym typeface="Meiryo"/>
                        </a:rPr>
                        <a:t>パッケージ全体</a:t>
                      </a:r>
                      <a:endParaRPr lang="en-US" altLang="ja-JP" sz="1400" dirty="0">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altLang="en-US" sz="1400" dirty="0">
                          <a:latin typeface="LINE Seed JP" panose="020B0600070205080204" charset="-128"/>
                          <a:ea typeface="LINE Seed JP" panose="020B0600070205080204" charset="-128"/>
                        </a:rPr>
                        <a:t>・レポート項目：パッケージ内広告商品への接触者と非接触者との比較で下記のリフト値</a:t>
                      </a:r>
                      <a:endParaRPr lang="en-US" altLang="ja-JP" sz="1400" dirty="0">
                        <a:latin typeface="LINE Seed JP" panose="020B0600070205080204" charset="-128"/>
                        <a:ea typeface="LINE Seed JP" panose="020B0600070205080204" charset="-128"/>
                      </a:endParaRPr>
                    </a:p>
                    <a:p>
                      <a:pPr marL="0" marR="0" lvl="0" indent="0" algn="l" rtl="0">
                        <a:lnSpc>
                          <a:spcPct val="130000"/>
                        </a:lnSpc>
                        <a:spcBef>
                          <a:spcPts val="0"/>
                        </a:spcBef>
                        <a:spcAft>
                          <a:spcPts val="0"/>
                        </a:spcAft>
                        <a:buClr>
                          <a:schemeClr val="dk2"/>
                        </a:buClr>
                        <a:buSzPts val="1400"/>
                        <a:buFont typeface="Arial"/>
                        <a:buNone/>
                      </a:pPr>
                      <a:r>
                        <a:rPr lang="ja-JP" altLang="en-US" sz="1400" dirty="0">
                          <a:latin typeface="LINE Seed JP" panose="020B0600070205080204" charset="-128"/>
                          <a:ea typeface="LINE Seed JP" panose="020B0600070205080204" charset="-128"/>
                        </a:rPr>
                        <a:t>　　　　　　　　　ブランドリフト（</a:t>
                      </a:r>
                      <a:r>
                        <a:rPr lang="en-US" altLang="ja-JP" sz="1400" dirty="0">
                          <a:latin typeface="LINE Seed JP" panose="020B0600070205080204" charset="-128"/>
                          <a:ea typeface="LINE Seed JP" panose="020B0600070205080204" charset="-128"/>
                        </a:rPr>
                        <a:t>BLS</a:t>
                      </a:r>
                      <a:r>
                        <a:rPr lang="ja-JP" altLang="en-US" sz="1400" dirty="0">
                          <a:latin typeface="LINE Seed JP" panose="020B0600070205080204" charset="-128"/>
                          <a:ea typeface="LINE Seed JP" panose="020B0600070205080204" charset="-128"/>
                        </a:rPr>
                        <a:t>）、関連ワードの検索、ブランドサイト訪問</a:t>
                      </a:r>
                      <a:endParaRPr lang="en-US" altLang="ja-JP" sz="1400" dirty="0">
                        <a:latin typeface="LINE Seed JP" panose="020B0600070205080204" charset="-128"/>
                        <a:ea typeface="LINE Seed JP" panose="020B0600070205080204" charset="-128"/>
                      </a:endParaRPr>
                    </a:p>
                    <a:p>
                      <a:pPr marL="0" marR="0" lvl="0" indent="0" algn="l" defTabSz="914400" rtl="0" eaLnBrk="1" fontAlgn="auto" latinLnBrk="0" hangingPunct="1">
                        <a:lnSpc>
                          <a:spcPct val="130000"/>
                        </a:lnSpc>
                        <a:spcBef>
                          <a:spcPts val="0"/>
                        </a:spcBef>
                        <a:spcAft>
                          <a:spcPts val="0"/>
                        </a:spcAft>
                        <a:buClr>
                          <a:schemeClr val="dk2"/>
                        </a:buClr>
                        <a:buSzPts val="1400"/>
                        <a:buFont typeface="Arial"/>
                        <a:buNone/>
                        <a:tabLst/>
                        <a:defRPr/>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・レポート提出日：掲載開始日より</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15</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営業日以内</a:t>
                      </a: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2448629713"/>
                  </a:ext>
                </a:extLst>
              </a:tr>
              <a:tr h="1045029">
                <a:tc>
                  <a:txBody>
                    <a:bodyPr/>
                    <a:lstStyle/>
                    <a:p>
                      <a:pPr marL="0" marR="0" lvl="0" indent="0" algn="l" rtl="0">
                        <a:spcBef>
                          <a:spcPts val="0"/>
                        </a:spcBef>
                        <a:spcAft>
                          <a:spcPts val="0"/>
                        </a:spcAft>
                        <a:buNone/>
                      </a:pPr>
                      <a:r>
                        <a:rPr lang="en-US" altLang="ja-JP" sz="1400" b="1" u="none" strike="noStrike" cap="none" dirty="0">
                          <a:solidFill>
                            <a:schemeClr val="lt1"/>
                          </a:solidFill>
                          <a:latin typeface="LINE Seed JP" panose="020B0600070205080204" charset="-128"/>
                          <a:ea typeface="LINE Seed JP" panose="020B0600070205080204" charset="-128"/>
                          <a:sym typeface="Meiryo"/>
                        </a:rPr>
                        <a:t>LINE</a:t>
                      </a:r>
                      <a:r>
                        <a:rPr lang="ja-JP" altLang="en-US" sz="1400" b="1" u="none" strike="noStrike" cap="none" dirty="0">
                          <a:solidFill>
                            <a:schemeClr val="lt1"/>
                          </a:solidFill>
                          <a:latin typeface="LINE Seed JP" panose="020B0600070205080204" charset="-128"/>
                          <a:ea typeface="LINE Seed JP" panose="020B0600070205080204" charset="-128"/>
                          <a:sym typeface="Meiryo"/>
                        </a:rPr>
                        <a:t>ヤフー広告</a:t>
                      </a:r>
                      <a:endParaRPr lang="en-US" altLang="ja-JP" sz="1400" b="1" u="none" strike="noStrike" cap="none" dirty="0">
                        <a:solidFill>
                          <a:schemeClr val="lt1"/>
                        </a:solidFill>
                        <a:latin typeface="LINE Seed JP" panose="020B0600070205080204" charset="-128"/>
                        <a:ea typeface="LINE Seed JP" panose="020B0600070205080204" charset="-128"/>
                        <a:sym typeface="Meiryo"/>
                      </a:endParaRPr>
                    </a:p>
                    <a:p>
                      <a:pPr marL="0" marR="0" lvl="0" indent="0" algn="l" rtl="0">
                        <a:spcBef>
                          <a:spcPts val="0"/>
                        </a:spcBef>
                        <a:spcAft>
                          <a:spcPts val="0"/>
                        </a:spcAft>
                        <a:buNone/>
                      </a:pPr>
                      <a:r>
                        <a:rPr lang="ja-JP" altLang="en-US" sz="1400" b="1" u="none" strike="noStrike" cap="none" dirty="0">
                          <a:solidFill>
                            <a:schemeClr val="lt1"/>
                          </a:solidFill>
                          <a:latin typeface="LINE Seed JP" panose="020B0600070205080204" charset="-128"/>
                          <a:ea typeface="LINE Seed JP" panose="020B0600070205080204" charset="-128"/>
                          <a:sym typeface="Meiryo"/>
                        </a:rPr>
                        <a:t>ディスプレイ広告 予約型</a:t>
                      </a:r>
                      <a:endParaRPr lang="en-US" altLang="ja-JP" sz="1400" b="1" u="none" strike="noStrike" cap="none" dirty="0">
                        <a:solidFill>
                          <a:schemeClr val="lt1"/>
                        </a:solidFill>
                        <a:latin typeface="LINE Seed JP" panose="020B0600070205080204" charset="-128"/>
                        <a:ea typeface="LINE Seed JP" panose="020B0600070205080204" charset="-128"/>
                        <a:sym typeface="Meiryo"/>
                      </a:endParaRPr>
                    </a:p>
                    <a:p>
                      <a:pPr marL="0" marR="0" lvl="0" indent="0" algn="l" rtl="0">
                        <a:spcBef>
                          <a:spcPts val="0"/>
                        </a:spcBef>
                        <a:spcAft>
                          <a:spcPts val="0"/>
                        </a:spcAft>
                        <a:buNone/>
                      </a:pPr>
                      <a:r>
                        <a:rPr lang="ja-JP" altLang="en-US" sz="1400" b="1" u="none" strike="noStrike" cap="none" dirty="0">
                          <a:solidFill>
                            <a:schemeClr val="lt1"/>
                          </a:solidFill>
                          <a:latin typeface="LINE Seed JP" panose="020B0600070205080204" charset="-128"/>
                          <a:ea typeface="LINE Seed JP" panose="020B0600070205080204" charset="-128"/>
                          <a:sym typeface="Meiryo"/>
                        </a:rPr>
                        <a:t>通常商品</a:t>
                      </a:r>
                      <a:endParaRPr lang="en-US" altLang="ja-JP" sz="1400" b="1" u="none" strike="noStrike" cap="none" dirty="0">
                        <a:solidFill>
                          <a:schemeClr val="lt1"/>
                        </a:solidFill>
                        <a:latin typeface="LINE Seed JP" panose="020B0600070205080204" charset="-128"/>
                        <a:ea typeface="LINE Seed JP" panose="020B0600070205080204" charset="-128"/>
                        <a:sym typeface="Meiryo"/>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広告管理ツールでご確認ください</a:t>
                      </a:r>
                      <a:endPar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1071154">
                <a:tc>
                  <a:txBody>
                    <a:bodyPr/>
                    <a:lstStyle/>
                    <a:p>
                      <a:pPr marL="0" marR="0" lvl="0" indent="0" algn="l" rtl="0">
                        <a:spcBef>
                          <a:spcPts val="0"/>
                        </a:spcBef>
                        <a:spcAft>
                          <a:spcPts val="0"/>
                        </a:spcAft>
                        <a:buNone/>
                      </a:pPr>
                      <a:r>
                        <a:rPr lang="en-US" altLang="ja-JP" sz="1400" b="1" dirty="0">
                          <a:solidFill>
                            <a:schemeClr val="bg1"/>
                          </a:solidFill>
                          <a:latin typeface="LINE Seed JP" panose="020B0600070205080204" charset="-128"/>
                          <a:ea typeface="LINE Seed JP" panose="020B0600070205080204" charset="-128"/>
                        </a:rPr>
                        <a:t>Yahoo! JAPAN</a:t>
                      </a:r>
                    </a:p>
                    <a:p>
                      <a:pPr marL="0" marR="0" lvl="0" indent="0" algn="l" rtl="0">
                        <a:spcBef>
                          <a:spcPts val="0"/>
                        </a:spcBef>
                        <a:spcAft>
                          <a:spcPts val="0"/>
                        </a:spcAft>
                        <a:buNone/>
                      </a:pPr>
                      <a:r>
                        <a:rPr lang="ja-JP" altLang="en-US" sz="1400" b="1" dirty="0">
                          <a:solidFill>
                            <a:schemeClr val="bg1"/>
                          </a:solidFill>
                          <a:latin typeface="LINE Seed JP" panose="020B0600070205080204" charset="-128"/>
                          <a:ea typeface="LINE Seed JP" panose="020B0600070205080204" charset="-128"/>
                        </a:rPr>
                        <a:t>トップページ</a:t>
                      </a:r>
                    </a:p>
                    <a:p>
                      <a:pPr marL="0" marR="0" lvl="0" indent="0" algn="l" rtl="0">
                        <a:spcBef>
                          <a:spcPts val="0"/>
                        </a:spcBef>
                        <a:spcAft>
                          <a:spcPts val="0"/>
                        </a:spcAft>
                        <a:buNone/>
                      </a:pPr>
                      <a:r>
                        <a:rPr lang="ja-JP" altLang="en-US" sz="1400" b="1" dirty="0">
                          <a:solidFill>
                            <a:schemeClr val="bg1"/>
                          </a:solidFill>
                          <a:latin typeface="LINE Seed JP" panose="020B0600070205080204" charset="-128"/>
                          <a:ea typeface="LINE Seed JP" panose="020B0600070205080204" charset="-128"/>
                        </a:rPr>
                        <a:t>ブランドタブ カスタマイズ</a:t>
                      </a: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defTabSz="914400" rtl="0" eaLnBrk="1" fontAlgn="auto" latinLnBrk="0" hangingPunct="1">
                        <a:lnSpc>
                          <a:spcPct val="130000"/>
                        </a:lnSpc>
                        <a:spcBef>
                          <a:spcPts val="0"/>
                        </a:spcBef>
                        <a:spcAft>
                          <a:spcPts val="0"/>
                        </a:spcAft>
                        <a:buClr>
                          <a:schemeClr val="dk2"/>
                        </a:buClr>
                        <a:buSzPts val="1400"/>
                        <a:buFont typeface="Arial"/>
                        <a:buNone/>
                        <a:tabLst/>
                        <a:defRPr/>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・レポート項目：</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vimps</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（タブを開いた数）、各クリエイティブの</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click</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数</a:t>
                      </a:r>
                      <a:endPar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endParaRPr>
                    </a:p>
                    <a:p>
                      <a:pPr marL="0" marR="0" lvl="0" indent="0" algn="l" defTabSz="914400" rtl="0" eaLnBrk="1" fontAlgn="auto" latinLnBrk="0" hangingPunct="1">
                        <a:lnSpc>
                          <a:spcPct val="130000"/>
                        </a:lnSpc>
                        <a:spcBef>
                          <a:spcPts val="0"/>
                        </a:spcBef>
                        <a:spcAft>
                          <a:spcPts val="0"/>
                        </a:spcAft>
                        <a:buClr>
                          <a:schemeClr val="dk2"/>
                        </a:buClr>
                        <a:buSzPts val="1400"/>
                        <a:buFont typeface="Arial"/>
                        <a:buNone/>
                        <a:tabLst/>
                        <a:defRPr/>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・レポート提出日：掲載開始日より</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15</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営業日以内</a:t>
                      </a: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546141662"/>
                  </a:ext>
                </a:extLst>
              </a:tr>
              <a:tr h="11416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sym typeface="Meiryo"/>
                        </a:rPr>
                        <a:t>防災特集</a:t>
                      </a:r>
                      <a:r>
                        <a:rPr kumimoji="1" lang="en-US" altLang="ja-JP" sz="1400" b="1" i="0" u="none" strike="noStrike" kern="120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sym typeface="Meiryo"/>
                        </a:rPr>
                        <a:t>2026</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sym typeface="Meiryo"/>
                        </a:rPr>
                        <a:t>タイアップ広告</a:t>
                      </a:r>
                      <a:endParaRPr kumimoji="1" lang="en-US" altLang="ja-JP" sz="1400" b="0" i="0" u="none" strike="noStrike" kern="1200" cap="none" spc="0" normalizeH="0" baseline="0" noProof="0" dirty="0">
                        <a:ln>
                          <a:noFill/>
                        </a:ln>
                        <a:solidFill>
                          <a:srgbClr val="000000"/>
                        </a:solidFill>
                        <a:effectLst/>
                        <a:uLnTx/>
                        <a:uFillTx/>
                        <a:latin typeface="LINE Seed JP" panose="020B0600070205080204" charset="-128"/>
                        <a:ea typeface="LINE Seed JP" panose="020B0600070205080204" charset="-128"/>
                        <a:cs typeface="+mn-cs"/>
                      </a:endParaRP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・レポート項目：</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PV</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UB</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、ページ内リンクのクリック数、訪問者の性別・性別</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年代の比率、読了率、読者アンケート結果</a:t>
                      </a:r>
                    </a:p>
                    <a:p>
                      <a:pPr marL="0" marR="0" lvl="0" indent="0" algn="l" rtl="0">
                        <a:lnSpc>
                          <a:spcPct val="130000"/>
                        </a:lnSpc>
                        <a:spcBef>
                          <a:spcPts val="0"/>
                        </a:spcBef>
                        <a:spcAft>
                          <a:spcPts val="0"/>
                        </a:spcAft>
                        <a:buClr>
                          <a:schemeClr val="dk2"/>
                        </a:buClr>
                        <a:buSzPts val="1400"/>
                        <a:buFont typeface="Arial"/>
                        <a:buNone/>
                      </a:pP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・レポート提出日：掲載開始日より</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15</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営業日以内</a:t>
                      </a: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32828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902971DA-4DB4-64A3-5DE8-AA141CF68B8A}"/>
            </a:ext>
          </a:extLst>
        </p:cNvPr>
        <p:cNvGrpSpPr/>
        <p:nvPr/>
      </p:nvGrpSpPr>
      <p:grpSpPr>
        <a:xfrm>
          <a:off x="0" y="0"/>
          <a:ext cx="0" cy="0"/>
          <a:chOff x="0" y="0"/>
          <a:chExt cx="0" cy="0"/>
        </a:xfrm>
      </p:grpSpPr>
      <p:sp>
        <p:nvSpPr>
          <p:cNvPr id="268" name="Google Shape;268;p23">
            <a:extLst>
              <a:ext uri="{FF2B5EF4-FFF2-40B4-BE49-F238E27FC236}">
                <a16:creationId xmlns:a16="http://schemas.microsoft.com/office/drawing/2014/main" id="{476FEEEB-DDA8-A496-1DA5-B093B0FF0E93}"/>
              </a:ext>
            </a:extLst>
          </p:cNvPr>
          <p:cNvSpPr txBox="1">
            <a:spLocks noGrp="1"/>
          </p:cNvSpPr>
          <p:nvPr>
            <p:ph type="body" sz="quarter" idx="11"/>
          </p:nvPr>
        </p:nvSpPr>
        <p:spPr>
          <a:noFill/>
          <a:ln>
            <a:noFill/>
          </a:ln>
        </p:spPr>
        <p:txBody>
          <a:bodyPr spcFirstLastPara="1" wrap="square" lIns="0" tIns="0" rIns="0" bIns="0" anchor="ctr" anchorCtr="0">
            <a:noAutofit/>
          </a:bodyPr>
          <a:lstStyle/>
          <a:p>
            <a:pPr lvl="0">
              <a:buClr>
                <a:schemeClr val="accent1"/>
              </a:buClr>
              <a:buSzPts val="4400"/>
            </a:pPr>
            <a:r>
              <a:rPr lang="ja-JP" altLang="en-US" dirty="0">
                <a:latin typeface="LINE Seed JP" panose="020B0600070205080204" charset="-128"/>
                <a:ea typeface="LINE Seed JP" panose="020B0600070205080204" charset="-128"/>
              </a:rPr>
              <a:t>お問い合わせ・審査などの規定</a:t>
            </a:r>
          </a:p>
        </p:txBody>
      </p:sp>
    </p:spTree>
    <p:extLst>
      <p:ext uri="{BB962C8B-B14F-4D97-AF65-F5344CB8AC3E}">
        <p14:creationId xmlns:p14="http://schemas.microsoft.com/office/powerpoint/2010/main" val="20983685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81"/>
          <p:cNvSpPr txBox="1">
            <a:spLocks noGrp="1"/>
          </p:cNvSpPr>
          <p:nvPr>
            <p:ph type="ctrTitle"/>
          </p:nvPr>
        </p:nvSpPr>
        <p:spPr>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003E"/>
              </a:buClr>
              <a:buSzPts val="2800"/>
              <a:buFont typeface="Meiryo"/>
              <a:buNone/>
            </a:pPr>
            <a:r>
              <a:rPr lang="ja-JP">
                <a:latin typeface="LINE Seed JP" panose="020B0600070205080204" charset="-128"/>
                <a:ea typeface="LINE Seed JP" panose="020B0600070205080204" charset="-128"/>
              </a:rPr>
              <a:t>事前提案可否</a:t>
            </a:r>
            <a:endParaRPr dirty="0">
              <a:latin typeface="LINE Seed JP" panose="020B0600070205080204" charset="-128"/>
              <a:ea typeface="LINE Seed JP" panose="020B0600070205080204" charset="-128"/>
            </a:endParaRPr>
          </a:p>
        </p:txBody>
      </p:sp>
      <p:graphicFrame>
        <p:nvGraphicFramePr>
          <p:cNvPr id="657" name="Google Shape;657;p81"/>
          <p:cNvGraphicFramePr/>
          <p:nvPr>
            <p:extLst>
              <p:ext uri="{D42A27DB-BD31-4B8C-83A1-F6EECF244321}">
                <p14:modId xmlns:p14="http://schemas.microsoft.com/office/powerpoint/2010/main" val="3636889961"/>
              </p:ext>
            </p:extLst>
          </p:nvPr>
        </p:nvGraphicFramePr>
        <p:xfrm>
          <a:off x="479425" y="2784042"/>
          <a:ext cx="11233150" cy="2698350"/>
        </p:xfrm>
        <a:graphic>
          <a:graphicData uri="http://schemas.openxmlformats.org/drawingml/2006/table">
            <a:tbl>
              <a:tblPr>
                <a:noFill/>
              </a:tblPr>
              <a:tblGrid>
                <a:gridCol w="4372125">
                  <a:extLst>
                    <a:ext uri="{9D8B030D-6E8A-4147-A177-3AD203B41FA5}">
                      <a16:colId xmlns:a16="http://schemas.microsoft.com/office/drawing/2014/main" val="20000"/>
                    </a:ext>
                  </a:extLst>
                </a:gridCol>
                <a:gridCol w="6861025">
                  <a:extLst>
                    <a:ext uri="{9D8B030D-6E8A-4147-A177-3AD203B41FA5}">
                      <a16:colId xmlns:a16="http://schemas.microsoft.com/office/drawing/2014/main" val="20001"/>
                    </a:ext>
                  </a:extLst>
                </a:gridCol>
              </a:tblGrid>
              <a:tr h="449725">
                <a:tc>
                  <a:txBody>
                    <a:bodyPr/>
                    <a:lstStyle/>
                    <a:p>
                      <a:pPr marL="0" marR="0" lvl="0" indent="0" algn="ctr" rtl="0">
                        <a:spcBef>
                          <a:spcPts val="0"/>
                        </a:spcBef>
                        <a:spcAft>
                          <a:spcPts val="0"/>
                        </a:spcAft>
                        <a:buNone/>
                      </a:pPr>
                      <a:r>
                        <a:rPr lang="ja-JP" sz="1200" b="0" i="0" u="none" strike="noStrike" cap="none" dirty="0">
                          <a:solidFill>
                            <a:schemeClr val="lt1"/>
                          </a:solidFill>
                          <a:latin typeface="LINE Seed JP" panose="020B0600070205080204" charset="-128"/>
                          <a:ea typeface="LINE Seed JP" panose="020B0600070205080204" charset="-128"/>
                          <a:cs typeface="Meiryo"/>
                          <a:sym typeface="Meiryo"/>
                        </a:rPr>
                        <a:t>掲載を希望される広告商品</a:t>
                      </a:r>
                      <a:endParaRPr dirty="0">
                        <a:latin typeface="LINE Seed JP" panose="020B0600070205080204" charset="-128"/>
                        <a:ea typeface="LINE Seed JP" panose="020B0600070205080204" charset="-128"/>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r>
                        <a:rPr lang="ja-JP" sz="1400" u="none" strike="noStrike" cap="none" dirty="0">
                          <a:solidFill>
                            <a:srgbClr val="545454"/>
                          </a:solidFill>
                          <a:latin typeface="LINE Seed JP" panose="020B0600070205080204" charset="-128"/>
                          <a:ea typeface="LINE Seed JP" panose="020B0600070205080204" charset="-128"/>
                          <a:cs typeface="Meiryo"/>
                          <a:sym typeface="Meiryo"/>
                        </a:rPr>
                        <a:t>モーメントジャック「</a:t>
                      </a:r>
                      <a:r>
                        <a:rPr lang="ja-JP" altLang="en-US" sz="1400" u="none" strike="noStrike" cap="none" dirty="0">
                          <a:solidFill>
                            <a:srgbClr val="545454"/>
                          </a:solidFill>
                          <a:latin typeface="LINE Seed JP" panose="020B0600070205080204" charset="-128"/>
                          <a:ea typeface="LINE Seed JP" panose="020B0600070205080204" charset="-128"/>
                          <a:cs typeface="Meiryo"/>
                          <a:sym typeface="Meiryo"/>
                        </a:rPr>
                        <a:t>防災</a:t>
                      </a:r>
                      <a:r>
                        <a:rPr lang="ja-JP" sz="1400" u="none" strike="noStrike" cap="none" dirty="0">
                          <a:solidFill>
                            <a:srgbClr val="545454"/>
                          </a:solidFill>
                          <a:latin typeface="LINE Seed JP" panose="020B0600070205080204" charset="-128"/>
                          <a:ea typeface="LINE Seed JP" panose="020B0600070205080204" charset="-128"/>
                          <a:cs typeface="Meiryo"/>
                          <a:sym typeface="Meiryo"/>
                        </a:rPr>
                        <a:t>」協賛パッケージ</a:t>
                      </a:r>
                      <a:endParaRPr sz="1400" dirty="0">
                        <a:solidFill>
                          <a:srgbClr val="545454"/>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0"/>
                  </a:ext>
                </a:extLst>
              </a:tr>
              <a:tr h="449725">
                <a:tc>
                  <a:txBody>
                    <a:bodyPr/>
                    <a:lstStyle/>
                    <a:p>
                      <a:pPr marL="0" marR="0" lvl="0" indent="0" algn="ctr" rtl="0">
                        <a:spcBef>
                          <a:spcPts val="0"/>
                        </a:spcBef>
                        <a:spcAft>
                          <a:spcPts val="0"/>
                        </a:spcAft>
                        <a:buNone/>
                      </a:pPr>
                      <a:r>
                        <a:rPr lang="ja-JP" sz="1200" b="0" i="0" dirty="0">
                          <a:solidFill>
                            <a:schemeClr val="lt1"/>
                          </a:solidFill>
                          <a:latin typeface="LINE Seed JP" panose="020B0600070205080204" charset="-128"/>
                          <a:ea typeface="LINE Seed JP" panose="020B0600070205080204" charset="-128"/>
                          <a:cs typeface="Meiryo"/>
                          <a:sym typeface="Meiryo"/>
                        </a:rPr>
                        <a:t>広告主</a:t>
                      </a:r>
                      <a:endParaRPr dirty="0">
                        <a:latin typeface="LINE Seed JP" panose="020B0600070205080204" charset="-128"/>
                        <a:ea typeface="LINE Seed JP" panose="020B0600070205080204" charset="-128"/>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endParaRPr sz="1400" b="0" i="0" dirty="0">
                        <a:solidFill>
                          <a:schemeClr val="accent3"/>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1"/>
                  </a:ext>
                </a:extLst>
              </a:tr>
              <a:tr h="449725">
                <a:tc>
                  <a:txBody>
                    <a:bodyPr/>
                    <a:lstStyle/>
                    <a:p>
                      <a:pPr marL="0" marR="0" lvl="0" indent="0" algn="ctr" rtl="0">
                        <a:spcBef>
                          <a:spcPts val="0"/>
                        </a:spcBef>
                        <a:spcAft>
                          <a:spcPts val="0"/>
                        </a:spcAft>
                        <a:buNone/>
                      </a:pPr>
                      <a:r>
                        <a:rPr lang="ja-JP" sz="1200" b="0" i="0" dirty="0">
                          <a:solidFill>
                            <a:schemeClr val="lt1"/>
                          </a:solidFill>
                          <a:latin typeface="LINE Seed JP" panose="020B0600070205080204" charset="-128"/>
                          <a:ea typeface="LINE Seed JP" panose="020B0600070205080204" charset="-128"/>
                          <a:cs typeface="Meiryo"/>
                          <a:sym typeface="Meiryo"/>
                        </a:rPr>
                        <a:t>対象商材</a:t>
                      </a:r>
                      <a:endParaRPr dirty="0">
                        <a:latin typeface="LINE Seed JP" panose="020B0600070205080204" charset="-128"/>
                        <a:ea typeface="LINE Seed JP" panose="020B0600070205080204" charset="-128"/>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endParaRPr sz="1400" b="0" i="0" dirty="0">
                        <a:solidFill>
                          <a:schemeClr val="accent3"/>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2"/>
                  </a:ext>
                </a:extLst>
              </a:tr>
              <a:tr h="449725">
                <a:tc>
                  <a:txBody>
                    <a:bodyPr/>
                    <a:lstStyle/>
                    <a:p>
                      <a:pPr marL="0" marR="0" lvl="0" indent="0" algn="ctr" rtl="0">
                        <a:spcBef>
                          <a:spcPts val="0"/>
                        </a:spcBef>
                        <a:spcAft>
                          <a:spcPts val="0"/>
                        </a:spcAft>
                        <a:buNone/>
                      </a:pPr>
                      <a:r>
                        <a:rPr lang="en-US" altLang="ja-JP" sz="1200" b="0" i="0" dirty="0">
                          <a:solidFill>
                            <a:schemeClr val="lt1"/>
                          </a:solidFill>
                          <a:latin typeface="LINE Seed JP" panose="020B0600070205080204" charset="-128"/>
                          <a:ea typeface="LINE Seed JP" panose="020B0600070205080204" charset="-128"/>
                          <a:cs typeface="Meiryo"/>
                          <a:sym typeface="Meiryo"/>
                        </a:rPr>
                        <a:t>Yahoo! JAPAN</a:t>
                      </a:r>
                      <a:r>
                        <a:rPr lang="ja-JP" altLang="en-US" sz="1200" b="0" i="0" dirty="0">
                          <a:solidFill>
                            <a:schemeClr val="lt1"/>
                          </a:solidFill>
                          <a:latin typeface="LINE Seed JP" panose="020B0600070205080204" charset="-128"/>
                          <a:ea typeface="LINE Seed JP" panose="020B0600070205080204" charset="-128"/>
                          <a:cs typeface="Meiryo"/>
                          <a:sym typeface="Meiryo"/>
                        </a:rPr>
                        <a:t>トップページ ブランドタブ カスタマイズ</a:t>
                      </a:r>
                      <a:endParaRPr lang="en-US" altLang="ja-JP" sz="1200" b="0" i="0" dirty="0">
                        <a:solidFill>
                          <a:schemeClr val="lt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ja-JP" altLang="en-US" sz="1200" b="0" i="0" dirty="0">
                          <a:solidFill>
                            <a:schemeClr val="lt1"/>
                          </a:solidFill>
                          <a:latin typeface="LINE Seed JP" panose="020B0600070205080204" charset="-128"/>
                          <a:ea typeface="LINE Seed JP" panose="020B0600070205080204" charset="-128"/>
                          <a:sym typeface="Meiryo"/>
                        </a:rPr>
                        <a:t>からの想定リンク先</a:t>
                      </a:r>
                      <a:r>
                        <a:rPr lang="en-US" altLang="ja-JP" sz="1200" b="0" i="0" dirty="0">
                          <a:solidFill>
                            <a:schemeClr val="lt1"/>
                          </a:solidFill>
                          <a:latin typeface="LINE Seed JP" panose="020B0600070205080204" charset="-128"/>
                          <a:ea typeface="LINE Seed JP" panose="020B0600070205080204" charset="-128"/>
                          <a:sym typeface="Meiryo"/>
                        </a:rPr>
                        <a:t>URL</a:t>
                      </a:r>
                      <a:endParaRPr dirty="0">
                        <a:latin typeface="LINE Seed JP" panose="020B0600070205080204" charset="-128"/>
                        <a:ea typeface="LINE Seed JP" panose="020B0600070205080204" charset="-128"/>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r>
                        <a:rPr lang="en-US" altLang="ja-JP" sz="1050" b="0" i="0" dirty="0">
                          <a:solidFill>
                            <a:schemeClr val="accent3"/>
                          </a:solidFill>
                          <a:latin typeface="LINE Seed JP" panose="020B0600070205080204" charset="-128"/>
                          <a:ea typeface="LINE Seed JP" panose="020B0600070205080204" charset="-128"/>
                          <a:cs typeface="Meiryo"/>
                          <a:sym typeface="Meiryo"/>
                        </a:rPr>
                        <a:t>※</a:t>
                      </a:r>
                      <a:r>
                        <a:rPr lang="ja-JP" altLang="en-US" sz="1050" b="0" i="0" dirty="0">
                          <a:solidFill>
                            <a:schemeClr val="accent3"/>
                          </a:solidFill>
                          <a:latin typeface="LINE Seed JP" panose="020B0600070205080204" charset="-128"/>
                          <a:ea typeface="LINE Seed JP" panose="020B0600070205080204" charset="-128"/>
                          <a:cs typeface="Meiryo"/>
                          <a:sym typeface="Meiryo"/>
                        </a:rPr>
                        <a:t>タブ名「防災</a:t>
                      </a:r>
                      <a:r>
                        <a:rPr lang="en-US" altLang="ja-JP" sz="1050" b="0" i="0" dirty="0">
                          <a:solidFill>
                            <a:schemeClr val="accent3"/>
                          </a:solidFill>
                          <a:latin typeface="LINE Seed JP" panose="020B0600070205080204" charset="-128"/>
                          <a:ea typeface="LINE Seed JP" panose="020B0600070205080204" charset="-128"/>
                          <a:cs typeface="Meiryo"/>
                          <a:sym typeface="Meiryo"/>
                        </a:rPr>
                        <a:t>[PR]</a:t>
                      </a:r>
                      <a:r>
                        <a:rPr lang="ja-JP" altLang="en-US" sz="1050" b="0" i="0" dirty="0">
                          <a:solidFill>
                            <a:schemeClr val="accent3"/>
                          </a:solidFill>
                          <a:latin typeface="LINE Seed JP" panose="020B0600070205080204" charset="-128"/>
                          <a:ea typeface="LINE Seed JP" panose="020B0600070205080204" charset="-128"/>
                          <a:cs typeface="Meiryo"/>
                          <a:sym typeface="Meiryo"/>
                        </a:rPr>
                        <a:t>」の最終可否判断には、最低</a:t>
                      </a:r>
                      <a:r>
                        <a:rPr lang="en-US" altLang="ja-JP" sz="1050" b="0" i="0" dirty="0">
                          <a:solidFill>
                            <a:schemeClr val="accent3"/>
                          </a:solidFill>
                          <a:latin typeface="LINE Seed JP" panose="020B0600070205080204" charset="-128"/>
                          <a:ea typeface="LINE Seed JP" panose="020B0600070205080204" charset="-128"/>
                          <a:cs typeface="Meiryo"/>
                          <a:sym typeface="Meiryo"/>
                        </a:rPr>
                        <a:t>12</a:t>
                      </a:r>
                      <a:r>
                        <a:rPr lang="ja-JP" altLang="en-US" sz="1050" b="0" i="0" dirty="0">
                          <a:solidFill>
                            <a:schemeClr val="accent3"/>
                          </a:solidFill>
                          <a:latin typeface="LINE Seed JP" panose="020B0600070205080204" charset="-128"/>
                          <a:ea typeface="LINE Seed JP" panose="020B0600070205080204" charset="-128"/>
                          <a:cs typeface="Meiryo"/>
                          <a:sym typeface="Meiryo"/>
                        </a:rPr>
                        <a:t>カ所のリンク先を提示いただく必要があります</a:t>
                      </a:r>
                      <a:endParaRPr sz="1050" b="0" i="0" dirty="0">
                        <a:solidFill>
                          <a:schemeClr val="accent3"/>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3"/>
                  </a:ext>
                </a:extLst>
              </a:tr>
              <a:tr h="449725">
                <a:tc>
                  <a:txBody>
                    <a:bodyPr/>
                    <a:lstStyle/>
                    <a:p>
                      <a:pPr marL="0" marR="0" lvl="0" indent="0" algn="ctr" rtl="0">
                        <a:spcBef>
                          <a:spcPts val="0"/>
                        </a:spcBef>
                        <a:spcAft>
                          <a:spcPts val="0"/>
                        </a:spcAft>
                        <a:buNone/>
                      </a:pPr>
                      <a:r>
                        <a:rPr lang="ja-JP" sz="1200" b="0" i="0" dirty="0">
                          <a:solidFill>
                            <a:schemeClr val="lt1"/>
                          </a:solidFill>
                          <a:latin typeface="LINE Seed JP" panose="020B0600070205080204" charset="-128"/>
                          <a:ea typeface="LINE Seed JP" panose="020B0600070205080204" charset="-128"/>
                          <a:cs typeface="Meiryo"/>
                          <a:sym typeface="Meiryo"/>
                        </a:rPr>
                        <a:t>（タイアップ広告をご希望の場合）目的・KPI</a:t>
                      </a:r>
                      <a:endParaRPr sz="1000" b="0" i="0" dirty="0">
                        <a:solidFill>
                          <a:schemeClr val="lt1"/>
                        </a:solidFill>
                        <a:latin typeface="LINE Seed JP" panose="020B0600070205080204" charset="-128"/>
                        <a:ea typeface="LINE Seed JP" panose="020B0600070205080204" charset="-128"/>
                        <a:cs typeface="Meiryo"/>
                        <a:sym typeface="Meiryo"/>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endParaRPr sz="1400" b="0" i="0" dirty="0">
                        <a:solidFill>
                          <a:schemeClr val="accent3"/>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4"/>
                  </a:ext>
                </a:extLst>
              </a:tr>
              <a:tr h="449725">
                <a:tc>
                  <a:txBody>
                    <a:bodyPr/>
                    <a:lstStyle/>
                    <a:p>
                      <a:pPr marL="0" marR="0" lvl="0" indent="0" algn="ctr" rtl="0">
                        <a:spcBef>
                          <a:spcPts val="0"/>
                        </a:spcBef>
                        <a:spcAft>
                          <a:spcPts val="0"/>
                        </a:spcAft>
                        <a:buNone/>
                      </a:pPr>
                      <a:r>
                        <a:rPr lang="ja-JP" sz="1200" b="0" i="0" dirty="0">
                          <a:solidFill>
                            <a:schemeClr val="lt1"/>
                          </a:solidFill>
                          <a:latin typeface="LINE Seed JP" panose="020B0600070205080204" charset="-128"/>
                          <a:ea typeface="LINE Seed JP" panose="020B0600070205080204" charset="-128"/>
                          <a:cs typeface="Meiryo"/>
                          <a:sym typeface="Meiryo"/>
                        </a:rPr>
                        <a:t>予算</a:t>
                      </a:r>
                      <a:endParaRPr dirty="0">
                        <a:latin typeface="LINE Seed JP" panose="020B0600070205080204" charset="-128"/>
                        <a:ea typeface="LINE Seed JP" panose="020B0600070205080204" charset="-128"/>
                      </a:endParaRPr>
                    </a:p>
                  </a:txBody>
                  <a:tcPr marL="0" marR="0" marT="36000" marB="0" anchor="ctr">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60000"/>
                      </a:srgbClr>
                    </a:solidFill>
                  </a:tcPr>
                </a:tc>
                <a:tc>
                  <a:txBody>
                    <a:bodyPr/>
                    <a:lstStyle/>
                    <a:p>
                      <a:pPr marL="0" marR="0" lvl="0" indent="0" algn="l" rtl="0">
                        <a:spcBef>
                          <a:spcPts val="0"/>
                        </a:spcBef>
                        <a:spcAft>
                          <a:spcPts val="0"/>
                        </a:spcAft>
                        <a:buNone/>
                      </a:pPr>
                      <a:endParaRPr sz="1400" b="0" i="0" dirty="0">
                        <a:solidFill>
                          <a:schemeClr val="accent3"/>
                        </a:solidFill>
                        <a:latin typeface="LINE Seed JP" panose="020B0600070205080204" charset="-128"/>
                        <a:ea typeface="LINE Seed JP" panose="020B0600070205080204" charset="-128"/>
                        <a:cs typeface="Meiryo"/>
                        <a:sym typeface="Meiryo"/>
                      </a:endParaRPr>
                    </a:p>
                  </a:txBody>
                  <a:tcPr marL="288000" marR="0" marT="36000" marB="0"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00003E">
                        <a:alpha val="10196"/>
                      </a:srgbClr>
                    </a:solidFill>
                  </a:tcPr>
                </a:tc>
                <a:extLst>
                  <a:ext uri="{0D108BD9-81ED-4DB2-BD59-A6C34878D82A}">
                    <a16:rowId xmlns:a16="http://schemas.microsoft.com/office/drawing/2014/main" val="10005"/>
                  </a:ext>
                </a:extLst>
              </a:tr>
            </a:tbl>
          </a:graphicData>
        </a:graphic>
      </p:graphicFrame>
      <p:sp>
        <p:nvSpPr>
          <p:cNvPr id="658" name="Google Shape;658;p81"/>
          <p:cNvSpPr/>
          <p:nvPr/>
        </p:nvSpPr>
        <p:spPr>
          <a:xfrm>
            <a:off x="479425" y="2243806"/>
            <a:ext cx="11233150" cy="432000"/>
          </a:xfrm>
          <a:prstGeom prst="roundRect">
            <a:avLst>
              <a:gd name="adj" fmla="val 50000"/>
            </a:avLst>
          </a:prstGeom>
          <a:solidFill>
            <a:srgbClr val="00003E">
              <a:alpha val="60000"/>
            </a:srgbClr>
          </a:solidFill>
          <a:ln>
            <a:noFill/>
          </a:ln>
          <a:effectLst>
            <a:outerShdw dist="25400" dir="2700000" algn="tl" rotWithShape="0">
              <a:srgbClr val="000000">
                <a:alpha val="30196"/>
              </a:srgbClr>
            </a:outerShdw>
          </a:effectLst>
        </p:spPr>
        <p:txBody>
          <a:bodyPr spcFirstLastPara="1" wrap="square" lIns="74275" tIns="37125" rIns="74275" bIns="37125" anchor="ctr" anchorCtr="0">
            <a:noAutofit/>
          </a:bodyPr>
          <a:lstStyle/>
          <a:p>
            <a:pPr marL="0" marR="0" lvl="0" indent="0" algn="ctr" rtl="0">
              <a:lnSpc>
                <a:spcPct val="100000"/>
              </a:lnSpc>
              <a:spcBef>
                <a:spcPts val="0"/>
              </a:spcBef>
              <a:spcAft>
                <a:spcPts val="0"/>
              </a:spcAft>
              <a:buClr>
                <a:srgbClr val="FFFFFF"/>
              </a:buClr>
              <a:buSzPts val="1600"/>
              <a:buFont typeface="Meiryo"/>
              <a:buNone/>
            </a:pPr>
            <a:r>
              <a:rPr lang="ja-JP" sz="1600" b="1" i="0" u="none" strike="noStrike" cap="none" dirty="0">
                <a:solidFill>
                  <a:srgbClr val="FFFFFF"/>
                </a:solidFill>
                <a:latin typeface="LINE Seed JP" panose="020B0600070205080204" charset="-128"/>
                <a:ea typeface="LINE Seed JP" panose="020B0600070205080204" charset="-128"/>
                <a:cs typeface="Meiryo"/>
                <a:sym typeface="Meiryo"/>
              </a:rPr>
              <a:t>ご連絡いただきたい項目</a:t>
            </a:r>
            <a:endParaRPr dirty="0">
              <a:latin typeface="LINE Seed JP" panose="020B0600070205080204" charset="-128"/>
              <a:ea typeface="LINE Seed JP" panose="020B0600070205080204" charset="-128"/>
            </a:endParaRPr>
          </a:p>
        </p:txBody>
      </p:sp>
      <p:sp>
        <p:nvSpPr>
          <p:cNvPr id="659" name="Google Shape;659;p81"/>
          <p:cNvSpPr/>
          <p:nvPr/>
        </p:nvSpPr>
        <p:spPr>
          <a:xfrm>
            <a:off x="479425" y="1280445"/>
            <a:ext cx="11269662" cy="621709"/>
          </a:xfrm>
          <a:prstGeom prst="rect">
            <a:avLst/>
          </a:prstGeom>
          <a:noFill/>
          <a:ln>
            <a:noFill/>
          </a:ln>
        </p:spPr>
        <p:txBody>
          <a:bodyPr spcFirstLastPara="1" wrap="square" lIns="0" tIns="0" rIns="0" bIns="0" anchor="t" anchorCtr="0">
            <a:noAutofit/>
          </a:bodyPr>
          <a:lstStyle/>
          <a:p>
            <a:pPr marL="0" marR="0" lvl="0" indent="0" algn="l" rtl="0">
              <a:lnSpc>
                <a:spcPct val="130000"/>
              </a:lnSpc>
              <a:spcBef>
                <a:spcPts val="0"/>
              </a:spcBef>
              <a:spcAft>
                <a:spcPts val="0"/>
              </a:spcAft>
              <a:buClr>
                <a:schemeClr val="accent4"/>
              </a:buClr>
              <a:buSzPts val="1600"/>
              <a:buFont typeface="Meiryo"/>
              <a:buNone/>
            </a:pPr>
            <a:r>
              <a:rPr lang="ja-JP" sz="1600" b="1" i="0" u="sng" strike="noStrike" cap="none" dirty="0">
                <a:solidFill>
                  <a:schemeClr val="accent4"/>
                </a:solidFill>
                <a:latin typeface="LINE Seed JP" panose="020B0600070205080204" charset="-128"/>
                <a:ea typeface="LINE Seed JP" panose="020B0600070205080204" charset="-128"/>
                <a:cs typeface="Meiryo"/>
                <a:sym typeface="Meiryo"/>
              </a:rPr>
              <a:t>本プラン（事前提案可否必須商品）</a:t>
            </a:r>
            <a:r>
              <a:rPr lang="ja-JP" sz="1600" b="0" i="0" u="none" strike="noStrike" cap="none" dirty="0">
                <a:solidFill>
                  <a:srgbClr val="0D0D0D"/>
                </a:solidFill>
                <a:latin typeface="LINE Seed JP" panose="020B0600070205080204" charset="-128"/>
                <a:ea typeface="LINE Seed JP" panose="020B0600070205080204" charset="-128"/>
                <a:cs typeface="Meiryo"/>
                <a:sym typeface="Meiryo"/>
              </a:rPr>
              <a:t>への掲載をご希望の場合は、弊社担当営業または</a:t>
            </a:r>
            <a:endParaRPr sz="1600" b="0" i="0" u="none" strike="noStrike" cap="none" dirty="0">
              <a:solidFill>
                <a:srgbClr val="0D0D0D"/>
              </a:solidFill>
              <a:latin typeface="LINE Seed JP" panose="020B0600070205080204" charset="-128"/>
              <a:ea typeface="LINE Seed JP" panose="020B0600070205080204" charset="-128"/>
              <a:cs typeface="Meiryo"/>
              <a:sym typeface="Meiryo"/>
            </a:endParaRPr>
          </a:p>
          <a:p>
            <a:pPr marL="0" marR="0" lvl="0" indent="0" algn="l" rtl="0">
              <a:lnSpc>
                <a:spcPct val="130000"/>
              </a:lnSpc>
              <a:spcBef>
                <a:spcPts val="0"/>
              </a:spcBef>
              <a:spcAft>
                <a:spcPts val="0"/>
              </a:spcAft>
              <a:buClr>
                <a:srgbClr val="0D0D0D"/>
              </a:buClr>
              <a:buSzPts val="1600"/>
              <a:buFont typeface="Meiryo"/>
              <a:buNone/>
            </a:pPr>
            <a:r>
              <a:rPr lang="ja-JP" sz="1600" b="0" i="0" u="none" strike="noStrike" cap="none" dirty="0">
                <a:solidFill>
                  <a:srgbClr val="0D0D0D"/>
                </a:solidFill>
                <a:latin typeface="LINE Seed JP" panose="020B0600070205080204" charset="-128"/>
                <a:ea typeface="LINE Seed JP" panose="020B0600070205080204" charset="-128"/>
                <a:cs typeface="Meiryo"/>
                <a:sym typeface="Meiryo"/>
              </a:rPr>
              <a:t>Yahoo!広告パートナーサポート宛に以下の項目をご連絡ください。回答まで最大5営業日いただきます。</a:t>
            </a:r>
            <a:endParaRPr sz="1600" b="0" i="0" u="none" strike="noStrike" cap="none" dirty="0">
              <a:solidFill>
                <a:srgbClr val="0D0D0D"/>
              </a:solidFill>
              <a:latin typeface="LINE Seed JP" panose="020B0600070205080204" charset="-128"/>
              <a:ea typeface="LINE Seed JP" panose="020B0600070205080204" charset="-128"/>
              <a:cs typeface="Meiryo"/>
              <a:sym typeface="Meiry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82"/>
          <p:cNvSpPr txBox="1">
            <a:spLocks noGrp="1"/>
          </p:cNvSpPr>
          <p:nvPr>
            <p:ph type="ctrTitle"/>
          </p:nvPr>
        </p:nvSpPr>
        <p:spPr>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003E"/>
              </a:buClr>
              <a:buSzPts val="2800"/>
              <a:buFont typeface="Meiryo"/>
              <a:buNone/>
            </a:pPr>
            <a:r>
              <a:rPr lang="ja-JP" dirty="0">
                <a:latin typeface="LINE Seed JP" panose="020B0600070205080204" charset="-128"/>
                <a:ea typeface="LINE Seed JP" panose="020B0600070205080204" charset="-128"/>
              </a:rPr>
              <a:t>エントリー方法</a:t>
            </a:r>
            <a:endParaRPr dirty="0">
              <a:latin typeface="LINE Seed JP" panose="020B0600070205080204" charset="-128"/>
              <a:ea typeface="LINE Seed JP" panose="020B0600070205080204" charset="-128"/>
            </a:endParaRPr>
          </a:p>
        </p:txBody>
      </p:sp>
      <p:sp>
        <p:nvSpPr>
          <p:cNvPr id="665" name="Google Shape;665;p82"/>
          <p:cNvSpPr/>
          <p:nvPr/>
        </p:nvSpPr>
        <p:spPr>
          <a:xfrm>
            <a:off x="825654" y="2079762"/>
            <a:ext cx="10886921" cy="36317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a:t>
            </a:r>
            <a:endParaRPr dirty="0">
              <a:latin typeface="LINE Seed JP" panose="020B0600070205080204" charset="-128"/>
              <a:ea typeface="LINE Seed JP" panose="020B0600070205080204" charset="-128"/>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■宛先</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b="0" i="0" u="sng" strike="noStrike" cap="none" dirty="0">
                <a:solidFill>
                  <a:schemeClr val="hlink"/>
                </a:solidFill>
                <a:latin typeface="LINE Seed JP" panose="020B0600070205080204" charset="-128"/>
                <a:ea typeface="LINE Seed JP" panose="020B0600070205080204" charset="-128"/>
                <a:sym typeface="Arial"/>
                <a:hlinkClick r:id="rId3"/>
              </a:rPr>
              <a:t>ml-msc-tieup@lycorp.co.jp</a:t>
            </a:r>
            <a:endParaRPr sz="1400" u="sng" dirty="0">
              <a:solidFill>
                <a:srgbClr val="545454"/>
              </a:solidFill>
              <a:latin typeface="LINE Seed JP" panose="020B0600070205080204" charset="-128"/>
              <a:ea typeface="LINE Seed JP" panose="020B0600070205080204" charset="-128"/>
              <a:cs typeface="Calibri"/>
              <a:sym typeface="Calibri"/>
            </a:endParaRPr>
          </a:p>
          <a:p>
            <a:pPr marL="0" marR="0" lvl="0" indent="0" algn="l" rtl="0">
              <a:spcBef>
                <a:spcPts val="0"/>
              </a:spcBef>
              <a:spcAft>
                <a:spcPts val="0"/>
              </a:spcAft>
              <a:buNone/>
            </a:pP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■件名</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【エントリー連絡】</a:t>
            </a:r>
            <a:r>
              <a:rPr lang="ja-JP" sz="1400" dirty="0">
                <a:solidFill>
                  <a:srgbClr val="545454"/>
                </a:solidFill>
                <a:latin typeface="LINE Seed JP" panose="020B0600070205080204" charset="-128"/>
                <a:ea typeface="LINE Seed JP" panose="020B0600070205080204" charset="-128"/>
                <a:cs typeface="Meiryo"/>
                <a:sym typeface="Meiryo"/>
              </a:rPr>
              <a:t>モーメントジャック「</a:t>
            </a:r>
            <a:r>
              <a:rPr lang="ja-JP" altLang="en-US" sz="1400" dirty="0">
                <a:solidFill>
                  <a:srgbClr val="545454"/>
                </a:solidFill>
                <a:latin typeface="LINE Seed JP" panose="020B0600070205080204" charset="-128"/>
                <a:ea typeface="LINE Seed JP" panose="020B0600070205080204" charset="-128"/>
                <a:cs typeface="Meiryo"/>
                <a:sym typeface="Meiryo"/>
              </a:rPr>
              <a:t>防災</a:t>
            </a:r>
            <a:r>
              <a:rPr lang="ja-JP" sz="1400" dirty="0">
                <a:solidFill>
                  <a:srgbClr val="545454"/>
                </a:solidFill>
                <a:latin typeface="LINE Seed JP" panose="020B0600070205080204" charset="-128"/>
                <a:ea typeface="LINE Seed JP" panose="020B0600070205080204" charset="-128"/>
                <a:cs typeface="Meiryo"/>
                <a:sym typeface="Meiryo"/>
              </a:rPr>
              <a:t>」協賛パッケージ</a:t>
            </a:r>
            <a:r>
              <a:rPr lang="ja-JP" sz="1400" dirty="0">
                <a:solidFill>
                  <a:srgbClr val="545454"/>
                </a:solidFill>
                <a:latin typeface="LINE Seed JP" panose="020B0600070205080204" charset="-128"/>
                <a:ea typeface="LINE Seed JP" panose="020B0600070205080204" charset="-128"/>
                <a:cs typeface="Calibri"/>
                <a:sym typeface="Calibri"/>
              </a:rPr>
              <a:t>（広告主名●●●●●）</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■本文【必須項目】</a:t>
            </a:r>
            <a:endParaRPr dirty="0">
              <a:latin typeface="LINE Seed JP" panose="020B0600070205080204" charset="-128"/>
              <a:ea typeface="LINE Seed JP" panose="020B0600070205080204" charset="-128"/>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広告主名：</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代理店名：</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cs typeface="Calibri"/>
                <a:sym typeface="Calibri"/>
              </a:rPr>
              <a:t>商品名：</a:t>
            </a:r>
            <a:r>
              <a:rPr lang="ja-JP" sz="1400" dirty="0">
                <a:solidFill>
                  <a:srgbClr val="545454"/>
                </a:solidFill>
                <a:latin typeface="LINE Seed JP" panose="020B0600070205080204" charset="-128"/>
                <a:ea typeface="LINE Seed JP" panose="020B0600070205080204" charset="-128"/>
                <a:cs typeface="Meiryo"/>
                <a:sym typeface="Meiryo"/>
              </a:rPr>
              <a:t>モーメントジャック「</a:t>
            </a:r>
            <a:r>
              <a:rPr lang="ja-JP" altLang="en-US" sz="1400" dirty="0">
                <a:solidFill>
                  <a:srgbClr val="545454"/>
                </a:solidFill>
                <a:latin typeface="LINE Seed JP" panose="020B0600070205080204" charset="-128"/>
                <a:ea typeface="LINE Seed JP" panose="020B0600070205080204" charset="-128"/>
                <a:cs typeface="Meiryo"/>
                <a:sym typeface="Meiryo"/>
              </a:rPr>
              <a:t>防災</a:t>
            </a:r>
            <a:r>
              <a:rPr lang="ja-JP" sz="1400" dirty="0">
                <a:solidFill>
                  <a:srgbClr val="545454"/>
                </a:solidFill>
                <a:latin typeface="LINE Seed JP" panose="020B0600070205080204" charset="-128"/>
                <a:ea typeface="LINE Seed JP" panose="020B0600070205080204" charset="-128"/>
                <a:cs typeface="Meiryo"/>
                <a:sym typeface="Meiryo"/>
              </a:rPr>
              <a:t>」協賛パッケージ</a:t>
            </a:r>
            <a:endParaRPr sz="1400" dirty="0">
              <a:solidFill>
                <a:srgbClr val="545454"/>
              </a:solidFill>
              <a:latin typeface="LINE Seed JP" panose="020B0600070205080204" charset="-128"/>
              <a:ea typeface="LINE Seed JP" panose="020B0600070205080204" charset="-128"/>
              <a:cs typeface="Meiryo"/>
              <a:sym typeface="Meiryo"/>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事前実施可否の完了確認：</a:t>
            </a:r>
            <a:r>
              <a:rPr lang="ja-JP" sz="1400" b="0" i="0" u="none" strike="noStrike" cap="none" dirty="0">
                <a:solidFill>
                  <a:srgbClr val="545454"/>
                </a:solidFill>
                <a:latin typeface="LINE Seed JP" panose="020B0600070205080204" charset="-128"/>
                <a:ea typeface="LINE Seed JP" panose="020B0600070205080204" charset="-128"/>
                <a:sym typeface="Arial"/>
              </a:rPr>
              <a:t>（エントリー前に可否確認をいただいた上で、「済み」と記載）</a:t>
            </a:r>
            <a:endParaRPr sz="14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400" dirty="0">
                <a:solidFill>
                  <a:srgbClr val="545454"/>
                </a:solidFill>
                <a:latin typeface="LINE Seed JP" panose="020B0600070205080204" charset="-128"/>
                <a:ea typeface="LINE Seed JP" panose="020B0600070205080204" charset="-128"/>
                <a:sym typeface="Arial"/>
              </a:rPr>
              <a:t>------------------------------------------</a:t>
            </a:r>
            <a:endParaRPr dirty="0">
              <a:latin typeface="LINE Seed JP" panose="020B0600070205080204" charset="-128"/>
              <a:ea typeface="LINE Seed JP" panose="020B0600070205080204" charset="-128"/>
            </a:endParaRPr>
          </a:p>
          <a:p>
            <a:pPr marL="0" marR="0" lvl="0" indent="0" algn="l" rtl="0">
              <a:spcBef>
                <a:spcPts val="0"/>
              </a:spcBef>
              <a:spcAft>
                <a:spcPts val="0"/>
              </a:spcAft>
              <a:buNone/>
            </a:pPr>
            <a:r>
              <a:rPr lang="ja-JP" sz="1200" dirty="0">
                <a:solidFill>
                  <a:srgbClr val="545454"/>
                </a:solidFill>
                <a:latin typeface="LINE Seed JP" panose="020B0600070205080204" charset="-128"/>
                <a:ea typeface="LINE Seed JP" panose="020B0600070205080204" charset="-128"/>
                <a:sym typeface="Arial"/>
              </a:rPr>
              <a:t>※発注後のキャンセルは不可となります。</a:t>
            </a:r>
            <a:endParaRPr sz="1200" dirty="0">
              <a:solidFill>
                <a:srgbClr val="545454"/>
              </a:solidFill>
              <a:latin typeface="LINE Seed JP" panose="020B0600070205080204" charset="-128"/>
              <a:ea typeface="LINE Seed JP" panose="020B0600070205080204" charset="-128"/>
              <a:sym typeface="Arial"/>
            </a:endParaRPr>
          </a:p>
          <a:p>
            <a:pPr marL="0" marR="0" lvl="0" indent="0" algn="l" rtl="0">
              <a:spcBef>
                <a:spcPts val="0"/>
              </a:spcBef>
              <a:spcAft>
                <a:spcPts val="0"/>
              </a:spcAft>
              <a:buNone/>
            </a:pPr>
            <a:r>
              <a:rPr lang="ja-JP" sz="1200" dirty="0">
                <a:solidFill>
                  <a:srgbClr val="545454"/>
                </a:solidFill>
                <a:latin typeface="LINE Seed JP" panose="020B0600070205080204" charset="-128"/>
                <a:ea typeface="LINE Seed JP" panose="020B0600070205080204" charset="-128"/>
                <a:cs typeface="Calibri"/>
                <a:sym typeface="Calibri"/>
              </a:rPr>
              <a:t>※発注メールを送付いただいた後に弊社から発注受付完了のご連絡をいたします。弊社からのご連絡をもって発注完了となります。</a:t>
            </a:r>
            <a:endParaRPr sz="1200" dirty="0">
              <a:solidFill>
                <a:srgbClr val="545454"/>
              </a:solidFill>
              <a:latin typeface="LINE Seed JP" panose="020B0600070205080204" charset="-128"/>
              <a:ea typeface="LINE Seed JP" panose="020B0600070205080204" charset="-128"/>
              <a:cs typeface="Calibri"/>
              <a:sym typeface="Calibri"/>
            </a:endParaRPr>
          </a:p>
          <a:p>
            <a:pPr marL="0" marR="0" lvl="0" indent="0" algn="l" rtl="0">
              <a:spcBef>
                <a:spcPts val="0"/>
              </a:spcBef>
              <a:spcAft>
                <a:spcPts val="0"/>
              </a:spcAft>
              <a:buNone/>
            </a:pPr>
            <a:r>
              <a:rPr lang="ja-JP" sz="1200" dirty="0">
                <a:solidFill>
                  <a:srgbClr val="545454"/>
                </a:solidFill>
                <a:latin typeface="LINE Seed JP" panose="020B0600070205080204" charset="-128"/>
                <a:ea typeface="LINE Seed JP" panose="020B0600070205080204" charset="-128"/>
                <a:cs typeface="Calibri"/>
                <a:sym typeface="Calibri"/>
              </a:rPr>
              <a:t>※</a:t>
            </a:r>
            <a:r>
              <a:rPr lang="ja-JP" sz="1200" b="1" dirty="0">
                <a:solidFill>
                  <a:srgbClr val="545454"/>
                </a:solidFill>
                <a:latin typeface="LINE Seed JP" panose="020B0600070205080204" charset="-128"/>
                <a:ea typeface="LINE Seed JP" panose="020B0600070205080204" charset="-128"/>
                <a:cs typeface="Calibri"/>
                <a:sym typeface="Calibri"/>
              </a:rPr>
              <a:t>1</a:t>
            </a:r>
            <a:r>
              <a:rPr lang="ja-JP" sz="1200" dirty="0">
                <a:solidFill>
                  <a:srgbClr val="545454"/>
                </a:solidFill>
                <a:latin typeface="LINE Seed JP" panose="020B0600070205080204" charset="-128"/>
                <a:ea typeface="LINE Seed JP" panose="020B0600070205080204" charset="-128"/>
                <a:cs typeface="Calibri"/>
                <a:sym typeface="Calibri"/>
              </a:rPr>
              <a:t>社限定の受付けとなります。複数社様から発注をいただいた場合、本エントリーメールの受信順での決定優先となります。</a:t>
            </a:r>
            <a:endParaRPr sz="1200" dirty="0">
              <a:solidFill>
                <a:srgbClr val="545454"/>
              </a:solidFill>
              <a:latin typeface="LINE Seed JP" panose="020B0600070205080204" charset="-128"/>
              <a:ea typeface="LINE Seed JP" panose="020B0600070205080204" charset="-128"/>
              <a:cs typeface="Calibri"/>
              <a:sym typeface="Calibri"/>
            </a:endParaRPr>
          </a:p>
          <a:p>
            <a:pPr marL="0" marR="0" lvl="0" indent="0" algn="l" rtl="0">
              <a:spcBef>
                <a:spcPts val="0"/>
              </a:spcBef>
              <a:spcAft>
                <a:spcPts val="0"/>
              </a:spcAft>
              <a:buNone/>
            </a:pPr>
            <a:r>
              <a:rPr lang="ja-JP" sz="1200" dirty="0">
                <a:solidFill>
                  <a:srgbClr val="545454"/>
                </a:solidFill>
                <a:latin typeface="LINE Seed JP" panose="020B0600070205080204" charset="-128"/>
                <a:ea typeface="LINE Seed JP" panose="020B0600070205080204" charset="-128"/>
                <a:cs typeface="Calibri"/>
                <a:sym typeface="Calibri"/>
              </a:rPr>
              <a:t>※エントリーまでに事前実施可否を完了させてください。</a:t>
            </a:r>
            <a:endParaRPr dirty="0">
              <a:latin typeface="LINE Seed JP" panose="020B0600070205080204" charset="-128"/>
              <a:ea typeface="LINE Seed JP" panose="020B0600070205080204" charset="-128"/>
            </a:endParaRPr>
          </a:p>
        </p:txBody>
      </p:sp>
      <p:sp>
        <p:nvSpPr>
          <p:cNvPr id="666" name="Google Shape;666;p82"/>
          <p:cNvSpPr/>
          <p:nvPr/>
        </p:nvSpPr>
        <p:spPr>
          <a:xfrm>
            <a:off x="824618" y="1268413"/>
            <a:ext cx="10734108"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ja-JP" sz="1800" b="1" u="sng" dirty="0">
                <a:solidFill>
                  <a:schemeClr val="accent4"/>
                </a:solidFill>
                <a:latin typeface="LINE Seed JP" panose="020B0600070205080204" charset="-128"/>
                <a:ea typeface="LINE Seed JP" panose="020B0600070205080204" charset="-128"/>
                <a:cs typeface="Meiryo"/>
                <a:sym typeface="Meiryo"/>
              </a:rPr>
              <a:t>エントリーは、下記の通りメール送付でお願いいたします。</a:t>
            </a:r>
            <a:endParaRPr sz="1800" b="1" u="sng" dirty="0">
              <a:solidFill>
                <a:schemeClr val="accent4"/>
              </a:solidFill>
              <a:latin typeface="LINE Seed JP" panose="020B0600070205080204" charset="-128"/>
              <a:ea typeface="LINE Seed JP" panose="020B0600070205080204" charset="-128"/>
              <a:cs typeface="Meiryo"/>
              <a:sym typeface="Meiryo"/>
            </a:endParaRPr>
          </a:p>
          <a:p>
            <a:pPr marL="0" marR="0" lvl="0" indent="0" algn="l" rtl="0">
              <a:spcBef>
                <a:spcPts val="0"/>
              </a:spcBef>
              <a:spcAft>
                <a:spcPts val="0"/>
              </a:spcAft>
              <a:buNone/>
            </a:pPr>
            <a:r>
              <a:rPr lang="ja-JP" sz="1800" dirty="0">
                <a:solidFill>
                  <a:srgbClr val="545454"/>
                </a:solidFill>
                <a:latin typeface="LINE Seed JP" panose="020B0600070205080204" charset="-128"/>
                <a:ea typeface="LINE Seed JP" panose="020B0600070205080204" charset="-128"/>
                <a:cs typeface="Meiryo"/>
                <a:sym typeface="Meiryo"/>
              </a:rPr>
              <a:t>件名、本文【必須項目】を記載の上、でメールにてご連絡ください。</a:t>
            </a:r>
            <a:endParaRPr sz="1800" dirty="0">
              <a:solidFill>
                <a:srgbClr val="545454"/>
              </a:solidFill>
              <a:latin typeface="LINE Seed JP" panose="020B0600070205080204" charset="-128"/>
              <a:ea typeface="LINE Seed JP" panose="020B0600070205080204" charset="-128"/>
              <a:cs typeface="Meiryo"/>
              <a:sym typeface="Meiry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23"/>
          <p:cNvSpPr txBox="1">
            <a:spLocks noGrp="1"/>
          </p:cNvSpPr>
          <p:nvPr>
            <p:ph type="body" sz="quarter" idx="11"/>
          </p:nvPr>
        </p:nvSpPr>
        <p:spPr>
          <a:noFill/>
          <a:ln>
            <a:noFill/>
          </a:ln>
        </p:spPr>
        <p:txBody>
          <a:bodyPr spcFirstLastPara="1" wrap="square" lIns="0" tIns="0" rIns="0" bIns="0" anchor="ctr" anchorCtr="0">
            <a:noAutofit/>
          </a:bodyPr>
          <a:lstStyle/>
          <a:p>
            <a:pPr lvl="0"/>
            <a:r>
              <a:rPr lang="ja-JP" altLang="en-US" dirty="0"/>
              <a:t>協賛パッケージの概要</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3">
          <a:extLst>
            <a:ext uri="{FF2B5EF4-FFF2-40B4-BE49-F238E27FC236}">
              <a16:creationId xmlns:a16="http://schemas.microsoft.com/office/drawing/2014/main" id="{133CC26B-A024-3AED-B559-D7156D771418}"/>
            </a:ext>
          </a:extLst>
        </p:cNvPr>
        <p:cNvGrpSpPr/>
        <p:nvPr/>
      </p:nvGrpSpPr>
      <p:grpSpPr>
        <a:xfrm>
          <a:off x="0" y="0"/>
          <a:ext cx="0" cy="0"/>
          <a:chOff x="0" y="0"/>
          <a:chExt cx="0" cy="0"/>
        </a:xfrm>
      </p:grpSpPr>
      <p:sp>
        <p:nvSpPr>
          <p:cNvPr id="664" name="Google Shape;664;p82">
            <a:extLst>
              <a:ext uri="{FF2B5EF4-FFF2-40B4-BE49-F238E27FC236}">
                <a16:creationId xmlns:a16="http://schemas.microsoft.com/office/drawing/2014/main" id="{5285C05C-5034-2E71-4277-E13D10719371}"/>
              </a:ext>
            </a:extLst>
          </p:cNvPr>
          <p:cNvSpPr txBox="1">
            <a:spLocks noGrp="1"/>
          </p:cNvSpPr>
          <p:nvPr>
            <p:ph type="ctrTitle"/>
          </p:nvPr>
        </p:nvSpPr>
        <p:spPr>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003E"/>
              </a:buClr>
              <a:buSzPts val="2800"/>
              <a:buFont typeface="Meiryo"/>
              <a:buNone/>
            </a:pPr>
            <a:r>
              <a:rPr lang="ja-JP" altLang="en-US" dirty="0"/>
              <a:t>入稿前審査</a:t>
            </a:r>
            <a:endParaRPr dirty="0">
              <a:latin typeface="LINE Seed JP" panose="020B0600070205080204" charset="-128"/>
              <a:ea typeface="LINE Seed JP" panose="020B0600070205080204" charset="-128"/>
            </a:endParaRPr>
          </a:p>
        </p:txBody>
      </p:sp>
      <p:graphicFrame>
        <p:nvGraphicFramePr>
          <p:cNvPr id="2" name="表 1">
            <a:extLst>
              <a:ext uri="{FF2B5EF4-FFF2-40B4-BE49-F238E27FC236}">
                <a16:creationId xmlns:a16="http://schemas.microsoft.com/office/drawing/2014/main" id="{6104DAEC-9FAA-A0E7-7200-9E7E50CCA70C}"/>
              </a:ext>
            </a:extLst>
          </p:cNvPr>
          <p:cNvGraphicFramePr>
            <a:graphicFrameLocks noGrp="1"/>
          </p:cNvGraphicFramePr>
          <p:nvPr>
            <p:extLst>
              <p:ext uri="{D42A27DB-BD31-4B8C-83A1-F6EECF244321}">
                <p14:modId xmlns:p14="http://schemas.microsoft.com/office/powerpoint/2010/main" val="1065569853"/>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問い合わせ</a:t>
                      </a:r>
                      <a:endParaRPr kumimoji="1" lang="en-US" altLang="ja-JP" sz="1000" b="1" kern="1200" dirty="0">
                        <a:solidFill>
                          <a:schemeClr val="bg1"/>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内容</a:t>
                      </a:r>
                      <a:endParaRPr kumimoji="1" lang="en-US" altLang="ja-JP" sz="1000" b="1" kern="1200" dirty="0">
                        <a:solidFill>
                          <a:schemeClr val="bg1"/>
                        </a:solidFill>
                        <a:latin typeface="LINE Seed JP" panose="020B0600070205080204" charset="-128"/>
                        <a:ea typeface="LINE Seed JP" panose="020B060007020508020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必須</a:t>
                      </a:r>
                      <a:r>
                        <a:rPr kumimoji="1" lang="en-US" altLang="ja-JP" sz="1000" b="1" kern="1200" dirty="0">
                          <a:solidFill>
                            <a:schemeClr val="bg1"/>
                          </a:solidFill>
                          <a:latin typeface="LINE Seed JP" panose="020B0600070205080204" charset="-128"/>
                          <a:ea typeface="LINE Seed JP" panose="020B0600070205080204" charset="-128"/>
                          <a:cs typeface="+mn-cs"/>
                        </a:rPr>
                        <a:t>/</a:t>
                      </a:r>
                      <a:r>
                        <a:rPr kumimoji="1" lang="ja-JP" altLang="en-US" sz="1000" b="1" kern="1200" dirty="0">
                          <a:solidFill>
                            <a:schemeClr val="bg1"/>
                          </a:solidFill>
                          <a:latin typeface="LINE Seed JP" panose="020B0600070205080204" charset="-128"/>
                          <a:ea typeface="LINE Seed JP" panose="020B060007020508020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LINE Seed JP" panose="020B0600070205080204" charset="-128"/>
                          <a:ea typeface="LINE Seed JP" panose="020B060007020508020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LINE Seed JP" panose="020B0600070205080204" charset="-128"/>
                          <a:ea typeface="LINE Seed JP" panose="020B0600070205080204" charset="-128"/>
                          <a:cs typeface="+mn-cs"/>
                        </a:rPr>
                        <a:t>広告掲載</a:t>
                      </a:r>
                      <a:endParaRPr kumimoji="1" lang="en-US" altLang="ja-JP" sz="1000" b="0" i="0" kern="1200" noProof="0" dirty="0">
                        <a:solidFill>
                          <a:schemeClr val="bg1"/>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LINE Seed JP" panose="020B0600070205080204" charset="-128"/>
                          <a:ea typeface="LINE Seed JP" panose="020B0600070205080204" charset="-128"/>
                          <a:cs typeface="+mn-cs"/>
                        </a:rPr>
                        <a:t>基準</a:t>
                      </a:r>
                      <a:endParaRPr kumimoji="1" lang="ja-JP" altLang="en-US" sz="1000" b="0" i="0" kern="1200" dirty="0">
                        <a:solidFill>
                          <a:schemeClr val="bg1"/>
                        </a:solidFill>
                        <a:latin typeface="LINE Seed JP" panose="020B0600070205080204" charset="-128"/>
                        <a:ea typeface="LINE Seed JP" panose="020B060007020508020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LINE Seed JP" panose="020B0600070205080204" charset="-128"/>
                          <a:ea typeface="LINE Seed JP" panose="020B060007020508020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LINE Seed JP" panose="020B0600070205080204" charset="-128"/>
                          <a:ea typeface="LINE Seed JP" panose="020B060007020508020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a:t>
                      </a:r>
                      <a:endParaRPr kumimoji="1" lang="en-US" altLang="ja-JP" sz="10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a:t>
                      </a:r>
                      <a:r>
                        <a:rPr kumimoji="1" lang="ja-JP" altLang="en-US" sz="1000" b="1" i="0" kern="1200" dirty="0">
                          <a:solidFill>
                            <a:srgbClr val="0D0D0D"/>
                          </a:solidFill>
                          <a:effectLst/>
                          <a:latin typeface="LINE Seed JP" panose="020B0600070205080204" charset="-128"/>
                          <a:ea typeface="LINE Seed JP" panose="020B0600070205080204" charset="-128"/>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LINE Seed JP" panose="020B0600070205080204" charset="-128"/>
                          <a:ea typeface="LINE Seed JP" panose="020B060007020508020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LINE Seed JP" panose="020B0600070205080204" charset="-128"/>
                          <a:ea typeface="LINE Seed JP" panose="020B060007020508020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LINE Seed JP" panose="020B0600070205080204" charset="-128"/>
                          <a:ea typeface="LINE Seed JP" panose="020B0600070205080204" charset="-128"/>
                          <a:cs typeface="+mn-cs"/>
                        </a:rPr>
                        <a:t>※</a:t>
                      </a:r>
                      <a:r>
                        <a:rPr kumimoji="1" lang="ja-JP" altLang="en-US" sz="1000" b="0" kern="1200" dirty="0">
                          <a:solidFill>
                            <a:srgbClr val="0D0D0D"/>
                          </a:solidFill>
                          <a:latin typeface="LINE Seed JP" panose="020B0600070205080204" charset="-128"/>
                          <a:ea typeface="LINE Seed JP" panose="020B0600070205080204" charset="-128"/>
                          <a:cs typeface="+mn-cs"/>
                        </a:rPr>
                        <a:t>「比較検討」</a:t>
                      </a:r>
                      <a:endParaRPr kumimoji="1" lang="en-US" altLang="ja-JP" sz="1000" b="0" kern="1200" dirty="0">
                        <a:solidFill>
                          <a:srgbClr val="0D0D0D"/>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LINE Seed JP" panose="020B0600070205080204" charset="-128"/>
                          <a:ea typeface="LINE Seed JP" panose="020B060007020508020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LINE Seed JP" panose="020B0600070205080204" charset="-128"/>
                          <a:ea typeface="LINE Seed JP" panose="020B060007020508020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LINE Seed JP" panose="020B0600070205080204" charset="-128"/>
                          <a:ea typeface="LINE Seed JP" panose="020B0600070205080204" charset="-128"/>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LINE Seed JP" panose="020B0600070205080204" charset="-128"/>
                          <a:ea typeface="LINE Seed JP" panose="020B0600070205080204" charset="-128"/>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LINE Seed JP" panose="020B0600070205080204" charset="-128"/>
                          <a:ea typeface="LINE Seed JP" panose="020B0600070205080204" charset="-128"/>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LINE Seed JP" panose="020B0600070205080204" charset="-128"/>
                        <a:ea typeface="LINE Seed JP" panose="020B060007020508020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LINE Seed JP" panose="020B0600070205080204" charset="-128"/>
                          <a:ea typeface="LINE Seed JP" panose="020B0600070205080204" charset="-128"/>
                          <a:cs typeface="+mn-cs"/>
                        </a:rPr>
                        <a:t>広告</a:t>
                      </a:r>
                      <a:endParaRPr kumimoji="1" lang="en-US" altLang="ja-JP" sz="1000" b="0" i="0" kern="1200" dirty="0">
                        <a:solidFill>
                          <a:schemeClr val="bg1"/>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LINE Seed JP" panose="020B0600070205080204" charset="-128"/>
                          <a:ea typeface="LINE Seed JP" panose="020B060007020508020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LINE Seed JP" panose="020B0600070205080204" charset="-128"/>
                          <a:ea typeface="LINE Seed JP" panose="020B0600070205080204" charset="-128"/>
                        </a:rPr>
                        <a:t>・広告タイプ：予約型専用広告（ブランド</a:t>
                      </a:r>
                      <a:r>
                        <a:rPr kumimoji="1" lang="ja-JP" altLang="en-US" sz="1000" b="0" kern="1200" dirty="0">
                          <a:solidFill>
                            <a:srgbClr val="0D0D0D"/>
                          </a:solidFill>
                          <a:latin typeface="LINE Seed JP" panose="020B0600070205080204" charset="-128"/>
                          <a:ea typeface="LINE Seed JP" panose="020B0600070205080204" charset="-128"/>
                          <a:cs typeface="+mn-cs"/>
                        </a:rPr>
                        <a:t>パネル クインティ、ブランドパネル トップカバー、</a:t>
                      </a:r>
                      <a:r>
                        <a:rPr kumimoji="1" lang="en-US" altLang="ja-JP" sz="1000" b="0" kern="1200" dirty="0">
                          <a:solidFill>
                            <a:srgbClr val="0D0D0D"/>
                          </a:solidFill>
                          <a:latin typeface="LINE Seed JP" panose="020B0600070205080204" charset="-128"/>
                          <a:ea typeface="LINE Seed JP" panose="020B0600070205080204" charset="-128"/>
                          <a:cs typeface="+mn-cs"/>
                        </a:rPr>
                        <a:t>Talk Head View</a:t>
                      </a:r>
                      <a:r>
                        <a:rPr kumimoji="1" lang="ja-JP" altLang="en-US" sz="1000" b="0" kern="1200" dirty="0">
                          <a:solidFill>
                            <a:srgbClr val="0D0D0D"/>
                          </a:solidFill>
                          <a:latin typeface="LINE Seed JP" panose="020B0600070205080204" charset="-128"/>
                          <a:ea typeface="LINE Seed JP" panose="020B0600070205080204" charset="-128"/>
                          <a:cs typeface="+mn-cs"/>
                        </a:rPr>
                        <a:t>（</a:t>
                      </a:r>
                      <a:r>
                        <a:rPr kumimoji="1" lang="en-US" altLang="ja-JP" sz="1000" b="0" kern="1200" dirty="0">
                          <a:solidFill>
                            <a:srgbClr val="0D0D0D"/>
                          </a:solidFill>
                          <a:latin typeface="LINE Seed JP" panose="020B0600070205080204" charset="-128"/>
                          <a:ea typeface="LINE Seed JP" panose="020B0600070205080204" charset="-128"/>
                          <a:cs typeface="+mn-cs"/>
                        </a:rPr>
                        <a:t>Premium</a:t>
                      </a:r>
                      <a:r>
                        <a:rPr kumimoji="1" lang="ja-JP" altLang="en-US" sz="1000" b="0" kern="1200" dirty="0">
                          <a:solidFill>
                            <a:srgbClr val="0D0D0D"/>
                          </a:solidFill>
                          <a:latin typeface="LINE Seed JP" panose="020B0600070205080204" charset="-128"/>
                          <a:ea typeface="LINE Seed JP" panose="020B0600070205080204" charset="-128"/>
                          <a:cs typeface="+mn-cs"/>
                        </a:rPr>
                        <a:t>含む）を除く。）</a:t>
                      </a:r>
                      <a:endParaRPr kumimoji="1" lang="en-US" altLang="ja-JP" sz="1000" b="0" kern="1200" dirty="0">
                        <a:solidFill>
                          <a:srgbClr val="0D0D0D"/>
                        </a:solidFill>
                        <a:latin typeface="LINE Seed JP" panose="020B0600070205080204" charset="-128"/>
                        <a:ea typeface="LINE Seed JP" panose="020B0600070205080204" charset="-128"/>
                        <a:cs typeface="+mn-cs"/>
                      </a:endParaRPr>
                    </a:p>
                    <a:p>
                      <a:pPr algn="l">
                        <a:lnSpc>
                          <a:spcPct val="110000"/>
                        </a:lnSpc>
                      </a:pPr>
                      <a:r>
                        <a:rPr kumimoji="1" lang="en-US" altLang="ja-JP" sz="1000" b="0" dirty="0">
                          <a:solidFill>
                            <a:srgbClr val="0D0D0D"/>
                          </a:solidFill>
                          <a:latin typeface="LINE Seed JP" panose="020B0600070205080204" charset="-128"/>
                          <a:ea typeface="LINE Seed JP" panose="020B0600070205080204" charset="-128"/>
                        </a:rPr>
                        <a:t>※</a:t>
                      </a:r>
                      <a:r>
                        <a:rPr lang="en-US" sz="1000" b="0" i="0" u="none" strike="noStrike" noProof="0" dirty="0">
                          <a:solidFill>
                            <a:srgbClr val="0D0D0D"/>
                          </a:solidFill>
                          <a:latin typeface="LINE Seed JP" panose="020B0600070205080204" charset="-128"/>
                          <a:ea typeface="LINE Seed JP" panose="020B0600070205080204" charset="-128"/>
                        </a:rPr>
                        <a:t>ブランドパネル　トップインパクト、パノラマ、トピックスPRなどの予約型専用広告が対象です。予約型専用広告の詳細は入稿規定をご確認ください。</a:t>
                      </a:r>
                      <a:endParaRPr lang="ja-JP" altLang="en-US" sz="1000" b="0" dirty="0">
                        <a:solidFill>
                          <a:srgbClr val="0D0D0D"/>
                        </a:solidFill>
                        <a:latin typeface="LINE Seed JP" panose="020B0600070205080204" charset="-128"/>
                        <a:ea typeface="LINE Seed JP" panose="020B0600070205080204" charset="-128"/>
                      </a:endParaRPr>
                    </a:p>
                    <a:p>
                      <a:pPr algn="l">
                        <a:lnSpc>
                          <a:spcPct val="110000"/>
                        </a:lnSpc>
                      </a:pPr>
                      <a:r>
                        <a:rPr kumimoji="1" lang="en-US" altLang="ja-JP" sz="1000" b="0" dirty="0">
                          <a:solidFill>
                            <a:schemeClr val="tx1">
                              <a:lumMod val="65000"/>
                              <a:lumOff val="35000"/>
                            </a:schemeClr>
                          </a:solidFill>
                          <a:latin typeface="LINE Seed JP" panose="020B0600070205080204" charset="-128"/>
                          <a:ea typeface="LINE Seed JP" panose="020B0600070205080204" charset="-128"/>
                          <a:hlinkClick r:id="rId4"/>
                        </a:rPr>
                        <a:t>https://ads-help.yahoo-net.jp/s/article/H000044534</a:t>
                      </a:r>
                      <a:endParaRPr kumimoji="1" lang="en-US" altLang="ja-JP" sz="1000" b="0" dirty="0">
                        <a:solidFill>
                          <a:schemeClr val="tx1">
                            <a:lumMod val="65000"/>
                            <a:lumOff val="35000"/>
                          </a:schemeClr>
                        </a:solidFill>
                        <a:latin typeface="LINE Seed JP" panose="020B0600070205080204" charset="-128"/>
                        <a:ea typeface="LINE Seed JP" panose="020B060007020508020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LINE Seed JP" panose="020B0600070205080204" charset="-128"/>
                          <a:ea typeface="LINE Seed JP" panose="020B0600070205080204" charset="-128"/>
                          <a:cs typeface="+mn-cs"/>
                        </a:rPr>
                        <a:t>必須</a:t>
                      </a:r>
                      <a:endParaRPr kumimoji="1" lang="en-US" altLang="ja-JP" sz="1000" b="1" kern="1200" dirty="0">
                        <a:solidFill>
                          <a:srgbClr val="002AFF"/>
                        </a:solidFill>
                        <a:latin typeface="LINE Seed JP" panose="020B0600070205080204" charset="-128"/>
                        <a:ea typeface="LINE Seed JP" panose="020B060007020508020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LINE Seed JP" panose="020B0600070205080204" charset="-128"/>
                          <a:ea typeface="LINE Seed JP" panose="020B0600070205080204" charset="-128"/>
                        </a:rPr>
                        <a:t>掲載反映日の</a:t>
                      </a:r>
                      <a:endParaRPr lang="ja-JP" dirty="0">
                        <a:latin typeface="LINE Seed JP" panose="020B0600070205080204" charset="-128"/>
                        <a:ea typeface="LINE Seed JP" panose="020B0600070205080204" charset="-128"/>
                      </a:endParaRPr>
                    </a:p>
                    <a:p>
                      <a:pPr lvl="0" algn="l">
                        <a:lnSpc>
                          <a:spcPct val="100000"/>
                        </a:lnSpc>
                        <a:spcBef>
                          <a:spcPts val="0"/>
                        </a:spcBef>
                        <a:spcAft>
                          <a:spcPts val="0"/>
                        </a:spcAft>
                        <a:buNone/>
                      </a:pPr>
                      <a:r>
                        <a:rPr lang="ja-JP" sz="1000" b="0" i="0" u="none" strike="noStrike" noProof="0" dirty="0">
                          <a:solidFill>
                            <a:srgbClr val="002AFF"/>
                          </a:solidFill>
                          <a:latin typeface="LINE Seed JP" panose="020B0600070205080204" charset="-128"/>
                          <a:ea typeface="LINE Seed JP" panose="020B0600070205080204" charset="-128"/>
                        </a:rPr>
                        <a:t>11営業日前</a:t>
                      </a:r>
                      <a:r>
                        <a:rPr lang="ja-JP" sz="1000" b="0" i="0" u="none" strike="noStrike" noProof="0" dirty="0">
                          <a:solidFill>
                            <a:srgbClr val="0D0D0D"/>
                          </a:solidFill>
                          <a:latin typeface="LINE Seed JP" panose="020B0600070205080204" charset="-128"/>
                          <a:ea typeface="LINE Seed JP" panose="020B0600070205080204" charset="-128"/>
                        </a:rPr>
                        <a:t>まで</a:t>
                      </a:r>
                      <a:endParaRPr lang="ja-JP" dirty="0">
                        <a:latin typeface="LINE Seed JP" panose="020B0600070205080204" charset="-128"/>
                        <a:ea typeface="LINE Seed JP" panose="020B0600070205080204" charset="-128"/>
                      </a:endParaRPr>
                    </a:p>
                    <a:p>
                      <a:pPr lvl="0" algn="l">
                        <a:lnSpc>
                          <a:spcPct val="100000"/>
                        </a:lnSpc>
                        <a:spcBef>
                          <a:spcPts val="0"/>
                        </a:spcBef>
                        <a:spcAft>
                          <a:spcPts val="0"/>
                        </a:spcAft>
                        <a:buNone/>
                      </a:pPr>
                      <a:r>
                        <a:rPr lang="ja-JP" sz="1000" b="0" i="0" u="none" strike="noStrike" noProof="0" dirty="0">
                          <a:solidFill>
                            <a:srgbClr val="0D0D0D"/>
                          </a:solidFill>
                          <a:latin typeface="LINE Seed JP" panose="020B0600070205080204" charset="-128"/>
                          <a:ea typeface="LINE Seed JP" panose="020B0600070205080204" charset="-128"/>
                        </a:rPr>
                        <a:t>（トピックスPRは7営業日前まで）</a:t>
                      </a:r>
                      <a:endParaRPr lang="ja-JP" dirty="0">
                        <a:latin typeface="LINE Seed JP" panose="020B0600070205080204" charset="-128"/>
                        <a:ea typeface="LINE Seed JP" panose="020B060007020508020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LINE Seed JP" panose="020B0600070205080204" charset="-128"/>
                          <a:ea typeface="LINE Seed JP" panose="020B0600070205080204" charset="-128"/>
                          <a:hlinkClick r:id="rId5"/>
                        </a:rPr>
                        <a:t>ディスプレイ広告（予約型）入稿前審査依頼フォーム</a:t>
                      </a:r>
                      <a:endParaRPr kumimoji="1" lang="en-US" altLang="ja-JP" sz="1000" b="0" u="none" dirty="0">
                        <a:solidFill>
                          <a:schemeClr val="tx1">
                            <a:lumMod val="65000"/>
                            <a:lumOff val="35000"/>
                          </a:schemeClr>
                        </a:solidFill>
                        <a:latin typeface="LINE Seed JP" panose="020B0600070205080204" charset="-128"/>
                        <a:ea typeface="LINE Seed JP" panose="020B060007020508020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LINE Seed JP" panose="020B0600070205080204" charset="-128"/>
                          <a:ea typeface="LINE Seed JP" panose="020B060007020508020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LINE Seed JP" panose="020B0600070205080204" charset="-128"/>
                        <a:ea typeface="LINE Seed JP" panose="020B060007020508020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LINE Seed JP" panose="020B0600070205080204" charset="-128"/>
                          <a:ea typeface="LINE Seed JP" panose="020B060007020508020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LINE Seed JP" panose="020B0600070205080204" charset="-128"/>
                          <a:ea typeface="LINE Seed JP" panose="020B0600070205080204" charset="-128"/>
                        </a:rPr>
                        <a:t>薬機、医療、宗教・選挙・政党・意見広告・募金・寄付金の募集</a:t>
                      </a:r>
                      <a:endParaRPr kumimoji="1" lang="en-US" altLang="ja-JP" sz="1000" b="0" dirty="0">
                        <a:solidFill>
                          <a:srgbClr val="0D0D0D"/>
                        </a:solidFill>
                        <a:latin typeface="LINE Seed JP" panose="020B0600070205080204" charset="-128"/>
                        <a:ea typeface="LINE Seed JP" panose="020B0600070205080204" charset="-128"/>
                      </a:endParaRPr>
                    </a:p>
                    <a:p>
                      <a:pPr algn="l">
                        <a:lnSpc>
                          <a:spcPct val="110000"/>
                        </a:lnSpc>
                      </a:pPr>
                      <a:r>
                        <a:rPr kumimoji="1" lang="en-US" altLang="ja-JP" sz="1000" b="0" kern="1200" dirty="0">
                          <a:solidFill>
                            <a:srgbClr val="0D0D0D"/>
                          </a:solidFill>
                          <a:latin typeface="LINE Seed JP" panose="020B0600070205080204" charset="-128"/>
                          <a:ea typeface="LINE Seed JP" panose="020B0600070205080204" charset="-128"/>
                          <a:cs typeface="+mn-cs"/>
                        </a:rPr>
                        <a:t>※</a:t>
                      </a:r>
                      <a:r>
                        <a:rPr kumimoji="1" lang="ja-JP" altLang="en-US" sz="1000" b="0" kern="1200" dirty="0">
                          <a:solidFill>
                            <a:srgbClr val="0D0D0D"/>
                          </a:solidFill>
                          <a:latin typeface="LINE Seed JP" panose="020B0600070205080204" charset="-128"/>
                          <a:ea typeface="LINE Seed JP" panose="020B0600070205080204" charset="-128"/>
                          <a:cs typeface="+mn-cs"/>
                        </a:rPr>
                        <a:t>広告フォーマットを問わず、</a:t>
                      </a:r>
                      <a:r>
                        <a:rPr kumimoji="1" lang="ja-JP" altLang="en-US" sz="1000" b="0" kern="1200" dirty="0">
                          <a:solidFill>
                            <a:srgbClr val="002AFF"/>
                          </a:solidFill>
                          <a:latin typeface="LINE Seed JP" panose="020B0600070205080204" charset="-128"/>
                          <a:ea typeface="LINE Seed JP" panose="020B0600070205080204" charset="-128"/>
                          <a:cs typeface="+mn-cs"/>
                        </a:rPr>
                        <a:t>リンク先・クリエイティブすべて審査対象</a:t>
                      </a:r>
                      <a:r>
                        <a:rPr kumimoji="1" lang="ja-JP" altLang="en-US" sz="1000" b="0" kern="1200" dirty="0">
                          <a:solidFill>
                            <a:srgbClr val="0D0D0D"/>
                          </a:solidFill>
                          <a:latin typeface="LINE Seed JP" panose="020B0600070205080204" charset="-128"/>
                          <a:ea typeface="LINE Seed JP" panose="020B060007020508020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LINE Seed JP" panose="020B0600070205080204" charset="-128"/>
                          <a:ea typeface="LINE Seed JP" panose="020B0600070205080204" charset="-128"/>
                        </a:rPr>
                        <a:t>必須</a:t>
                      </a:r>
                      <a:endParaRPr kumimoji="1" lang="en-US" altLang="ja-JP" sz="1000" b="1" dirty="0">
                        <a:solidFill>
                          <a:srgbClr val="002AFF"/>
                        </a:solidFill>
                        <a:latin typeface="LINE Seed JP" panose="020B0600070205080204" charset="-128"/>
                        <a:ea typeface="LINE Seed JP" panose="020B060007020508020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LINE Seed JP" panose="020B0600070205080204" charset="-128"/>
                          <a:ea typeface="LINE Seed JP" panose="020B060007020508020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LINE Seed JP" panose="020B0600070205080204" charset="-128"/>
                          <a:ea typeface="LINE Seed JP" panose="020B0600070205080204" charset="-128"/>
                          <a:cs typeface="+mn-cs"/>
                        </a:rPr>
                        <a:t>公開前</a:t>
                      </a:r>
                      <a:endParaRPr kumimoji="1" lang="en-US" altLang="ja-JP" sz="1000" b="0" i="0" kern="1200" dirty="0">
                        <a:solidFill>
                          <a:schemeClr val="bg1"/>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LINE Seed JP" panose="020B0600070205080204" charset="-128"/>
                          <a:ea typeface="LINE Seed JP" panose="020B0600070205080204" charset="-128"/>
                          <a:cs typeface="+mn-cs"/>
                        </a:rPr>
                        <a:t>サイト</a:t>
                      </a:r>
                      <a:endParaRPr kumimoji="1" lang="en-US" altLang="ja-JP" sz="1000" b="0" i="0" kern="1200" dirty="0">
                        <a:solidFill>
                          <a:schemeClr val="bg1"/>
                        </a:solidFill>
                        <a:latin typeface="LINE Seed JP" panose="020B0600070205080204" charset="-128"/>
                        <a:ea typeface="LINE Seed JP" panose="020B060007020508020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LINE Seed JP" panose="020B0600070205080204" charset="-128"/>
                          <a:ea typeface="LINE Seed JP" panose="020B060007020508020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LINE Seed JP" panose="020B0600070205080204" charset="-128"/>
                          <a:ea typeface="LINE Seed JP" panose="020B060007020508020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LINE Seed JP" panose="020B0600070205080204" charset="-128"/>
                          <a:ea typeface="LINE Seed JP" panose="020B0600070205080204" charset="-128"/>
                          <a:cs typeface="+mn-cs"/>
                        </a:rPr>
                        <a:t>公開前サイト</a:t>
                      </a:r>
                      <a:endParaRPr kumimoji="1" lang="en-US" altLang="ja-JP" sz="1000" b="0" kern="1200" dirty="0">
                        <a:solidFill>
                          <a:srgbClr val="0D0D0D"/>
                        </a:solidFill>
                        <a:latin typeface="LINE Seed JP" panose="020B0600070205080204" charset="-128"/>
                        <a:ea typeface="LINE Seed JP" panose="020B0600070205080204" charset="-128"/>
                        <a:cs typeface="+mn-cs"/>
                      </a:endParaRPr>
                    </a:p>
                    <a:p>
                      <a:pPr algn="l">
                        <a:lnSpc>
                          <a:spcPct val="110000"/>
                        </a:lnSpc>
                      </a:pPr>
                      <a:r>
                        <a:rPr kumimoji="1" lang="en-US" altLang="ja-JP" sz="1000" b="0" kern="1200" dirty="0">
                          <a:solidFill>
                            <a:srgbClr val="0D0D0D"/>
                          </a:solidFill>
                          <a:latin typeface="LINE Seed JP" panose="020B0600070205080204" charset="-128"/>
                          <a:ea typeface="LINE Seed JP" panose="020B0600070205080204" charset="-128"/>
                          <a:cs typeface="+mn-cs"/>
                        </a:rPr>
                        <a:t>※</a:t>
                      </a:r>
                      <a:r>
                        <a:rPr kumimoji="1" lang="ja-JP" altLang="en-US" sz="1000" b="0" kern="1200" dirty="0">
                          <a:solidFill>
                            <a:srgbClr val="0D0D0D"/>
                          </a:solidFill>
                          <a:latin typeface="LINE Seed JP" panose="020B0600070205080204" charset="-128"/>
                          <a:ea typeface="LINE Seed JP" panose="020B0600070205080204" charset="-128"/>
                          <a:cs typeface="+mn-cs"/>
                        </a:rPr>
                        <a:t>広告管理ツールに広告を入稿する時点で、リンク先</a:t>
                      </a:r>
                      <a:r>
                        <a:rPr kumimoji="1" lang="en-US" altLang="ja-JP" sz="1000" b="0" kern="1200" dirty="0">
                          <a:solidFill>
                            <a:srgbClr val="0D0D0D"/>
                          </a:solidFill>
                          <a:latin typeface="LINE Seed JP" panose="020B0600070205080204" charset="-128"/>
                          <a:ea typeface="LINE Seed JP" panose="020B0600070205080204" charset="-128"/>
                          <a:cs typeface="+mn-cs"/>
                        </a:rPr>
                        <a:t>URL</a:t>
                      </a:r>
                      <a:r>
                        <a:rPr kumimoji="1" lang="ja-JP" altLang="en-US" sz="1000" b="0" kern="1200" dirty="0">
                          <a:solidFill>
                            <a:srgbClr val="0D0D0D"/>
                          </a:solidFill>
                          <a:latin typeface="LINE Seed JP" panose="020B0600070205080204" charset="-128"/>
                          <a:ea typeface="LINE Seed JP" panose="020B0600070205080204" charset="-128"/>
                          <a:cs typeface="+mn-cs"/>
                        </a:rPr>
                        <a:t>が未公開または未完成の場合に必要な審査です。</a:t>
                      </a:r>
                      <a:r>
                        <a:rPr kumimoji="1" lang="ja-JP" altLang="en-US" sz="1000" b="0" kern="1200" dirty="0">
                          <a:solidFill>
                            <a:srgbClr val="002AFF"/>
                          </a:solidFill>
                          <a:latin typeface="LINE Seed JP" panose="020B0600070205080204" charset="-128"/>
                          <a:ea typeface="LINE Seed JP" panose="020B060007020508020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LINE Seed JP" panose="020B0600070205080204" charset="-128"/>
                          <a:ea typeface="LINE Seed JP" panose="020B060007020508020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LINE Seed JP" panose="020B0600070205080204" charset="-128"/>
                          <a:ea typeface="LINE Seed JP" panose="020B060007020508020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3" name="テキスト ボックス 2">
            <a:extLst>
              <a:ext uri="{FF2B5EF4-FFF2-40B4-BE49-F238E27FC236}">
                <a16:creationId xmlns:a16="http://schemas.microsoft.com/office/drawing/2014/main" id="{9BE7D2C8-805B-51BB-ECD5-AE9936F565C5}"/>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LINE Seed JP" panose="020B0600070205080204" charset="-128"/>
                <a:ea typeface="LINE Seed JP" panose="020B060007020508020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LINE Seed JP" panose="020B0600070205080204" charset="-128"/>
              <a:ea typeface="LINE Seed JP" panose="020B0600070205080204" charset="-128"/>
            </a:endParaRPr>
          </a:p>
          <a:p>
            <a:pPr eaLnBrk="1" fontAlgn="auto" hangingPunct="1">
              <a:lnSpc>
                <a:spcPct val="130000"/>
              </a:lnSpc>
              <a:spcBef>
                <a:spcPts val="0"/>
              </a:spcBef>
              <a:spcAft>
                <a:spcPts val="0"/>
              </a:spcAft>
            </a:pPr>
            <a:r>
              <a:rPr lang="ja-JP" altLang="en-US" sz="1400" dirty="0">
                <a:solidFill>
                  <a:srgbClr val="0D0D0D"/>
                </a:solidFill>
                <a:latin typeface="LINE Seed JP" panose="020B0600070205080204" charset="-128"/>
                <a:ea typeface="LINE Seed JP" panose="020B0600070205080204" charset="-128"/>
              </a:rPr>
              <a:t>なお、審査には</a:t>
            </a:r>
            <a:r>
              <a:rPr lang="en-US" altLang="ja-JP" sz="1400" dirty="0">
                <a:solidFill>
                  <a:srgbClr val="0D0D0D"/>
                </a:solidFill>
                <a:latin typeface="LINE Seed JP" panose="020B0600070205080204" charset="-128"/>
                <a:ea typeface="LINE Seed JP" panose="020B0600070205080204" charset="-128"/>
              </a:rPr>
              <a:t>3</a:t>
            </a:r>
            <a:r>
              <a:rPr lang="ja-JP" altLang="en-US" sz="1400" dirty="0">
                <a:solidFill>
                  <a:srgbClr val="0D0D0D"/>
                </a:solidFill>
                <a:latin typeface="LINE Seed JP" panose="020B0600070205080204" charset="-128"/>
                <a:ea typeface="LINE Seed JP" panose="020B0600070205080204" charset="-128"/>
              </a:rPr>
              <a:t>営業日程度かかります。</a:t>
            </a:r>
            <a:endParaRPr lang="en-US" altLang="ja-JP" sz="1400" dirty="0">
              <a:solidFill>
                <a:srgbClr val="0D0D0D"/>
              </a:solidFill>
              <a:latin typeface="LINE Seed JP" panose="020B0600070205080204" charset="-128"/>
              <a:ea typeface="LINE Seed JP" panose="020B0600070205080204" charset="-128"/>
            </a:endParaRPr>
          </a:p>
        </p:txBody>
      </p:sp>
    </p:spTree>
    <p:extLst>
      <p:ext uri="{BB962C8B-B14F-4D97-AF65-F5344CB8AC3E}">
        <p14:creationId xmlns:p14="http://schemas.microsoft.com/office/powerpoint/2010/main" val="40010193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3">
          <a:extLst>
            <a:ext uri="{FF2B5EF4-FFF2-40B4-BE49-F238E27FC236}">
              <a16:creationId xmlns:a16="http://schemas.microsoft.com/office/drawing/2014/main" id="{03068A2B-2516-C777-7FD8-41A428DF8EC6}"/>
            </a:ext>
          </a:extLst>
        </p:cNvPr>
        <p:cNvGrpSpPr/>
        <p:nvPr/>
      </p:nvGrpSpPr>
      <p:grpSpPr>
        <a:xfrm>
          <a:off x="0" y="0"/>
          <a:ext cx="0" cy="0"/>
          <a:chOff x="0" y="0"/>
          <a:chExt cx="0" cy="0"/>
        </a:xfrm>
      </p:grpSpPr>
      <p:sp>
        <p:nvSpPr>
          <p:cNvPr id="664" name="Google Shape;664;p82">
            <a:extLst>
              <a:ext uri="{FF2B5EF4-FFF2-40B4-BE49-F238E27FC236}">
                <a16:creationId xmlns:a16="http://schemas.microsoft.com/office/drawing/2014/main" id="{F68A12B1-179B-8B35-3249-3A2E3B56D8B4}"/>
              </a:ext>
            </a:extLst>
          </p:cNvPr>
          <p:cNvSpPr txBox="1">
            <a:spLocks noGrp="1"/>
          </p:cNvSpPr>
          <p:nvPr>
            <p:ph type="ctrTitle"/>
          </p:nvPr>
        </p:nvSpPr>
        <p:spPr>
          <a:prstGeom prst="rect">
            <a:avLst/>
          </a:prstGeom>
          <a:noFill/>
          <a:ln>
            <a:noFill/>
          </a:ln>
        </p:spPr>
        <p:txBody>
          <a:bodyPr spcFirstLastPara="1" wrap="square" lIns="0" tIns="0" rIns="0" bIns="0" anchor="t" anchorCtr="0">
            <a:noAutofit/>
          </a:bodyPr>
          <a:lstStyle/>
          <a:p>
            <a:r>
              <a:rPr lang="ja-JP" altLang="en-US" dirty="0"/>
              <a:t>ディスプレイ広告（予約型）　共通免責事項・注意事項</a:t>
            </a:r>
          </a:p>
        </p:txBody>
      </p:sp>
      <p:sp>
        <p:nvSpPr>
          <p:cNvPr id="4" name="テキスト ボックス 3">
            <a:extLst>
              <a:ext uri="{FF2B5EF4-FFF2-40B4-BE49-F238E27FC236}">
                <a16:creationId xmlns:a16="http://schemas.microsoft.com/office/drawing/2014/main" id="{76DA2C9B-11E7-1402-BCA1-4352D6A2B054}"/>
              </a:ext>
            </a:extLst>
          </p:cNvPr>
          <p:cNvSpPr txBox="1"/>
          <p:nvPr/>
        </p:nvSpPr>
        <p:spPr>
          <a:xfrm>
            <a:off x="668268" y="1605860"/>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LINE Seed JP" panose="020B0600070205080204" charset="-128"/>
                <a:ea typeface="LINE Seed JP" panose="020B060007020508020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LINE Seed JP" panose="020B0600070205080204" charset="-128"/>
                <a:ea typeface="LINE Seed JP" panose="020B0600070205080204" charset="-128"/>
              </a:rPr>
            </a:br>
            <a:r>
              <a:rPr kumimoji="0" lang="ja-JP" altLang="en-US" sz="1400" kern="0" dirty="0">
                <a:solidFill>
                  <a:srgbClr val="0D0D0D"/>
                </a:solidFill>
                <a:latin typeface="LINE Seed JP" panose="020B0600070205080204" charset="-128"/>
                <a:ea typeface="LINE Seed JP" panose="020B0600070205080204" charset="-128"/>
              </a:rPr>
              <a:t>ディスプレイ広告（予約型）に関する共通免責事項・注意事項があります。併せてご確認ください。</a:t>
            </a:r>
            <a:endParaRPr kumimoji="0" lang="en-US" altLang="ja-JP" sz="1400" kern="0" dirty="0">
              <a:solidFill>
                <a:srgbClr val="0D0D0D"/>
              </a:solidFill>
              <a:latin typeface="LINE Seed JP" panose="020B0600070205080204" charset="-128"/>
              <a:ea typeface="LINE Seed JP" panose="020B060007020508020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LINE Seed JP" panose="020B0600070205080204" charset="-128"/>
                <a:ea typeface="LINE Seed JP" panose="020B0600070205080204" charset="-128"/>
              </a:rPr>
              <a:t>ガイドライン・規約</a:t>
            </a:r>
            <a:r>
              <a:rPr kumimoji="0" lang="en-US" altLang="ja-JP" sz="1400" kern="0" dirty="0">
                <a:solidFill>
                  <a:srgbClr val="000000">
                    <a:lumMod val="65000"/>
                    <a:lumOff val="35000"/>
                  </a:srgbClr>
                </a:solidFill>
                <a:latin typeface="LINE Seed JP" panose="020B0600070205080204" charset="-128"/>
                <a:ea typeface="LINE Seed JP" panose="020B0600070205080204" charset="-128"/>
              </a:rPr>
              <a:t>	</a:t>
            </a:r>
            <a:r>
              <a:rPr lang="en-US" altLang="ja-JP" sz="1400" dirty="0">
                <a:solidFill>
                  <a:srgbClr val="000000"/>
                </a:solidFill>
                <a:latin typeface="LINE Seed JP" panose="020B0600070205080204" charset="-128"/>
                <a:ea typeface="LINE Seed JP" panose="020B0600070205080204" charset="-128"/>
                <a:hlinkClick r:id="rId3"/>
              </a:rPr>
              <a:t>https://www.lycbiz.com/jp/download/yahoo/</a:t>
            </a:r>
            <a:br>
              <a:rPr lang="en-US" altLang="ja-JP" sz="1400" dirty="0">
                <a:solidFill>
                  <a:srgbClr val="000000"/>
                </a:solidFill>
                <a:latin typeface="LINE Seed JP" panose="020B0600070205080204" charset="-128"/>
                <a:ea typeface="LINE Seed JP" panose="020B0600070205080204" charset="-128"/>
              </a:rPr>
            </a:br>
            <a:r>
              <a:rPr lang="ja-JP" altLang="en-US" sz="1400" dirty="0">
                <a:solidFill>
                  <a:srgbClr val="1D1C1D"/>
                </a:solidFill>
                <a:latin typeface="LINE Seed JP" panose="020B0600070205080204" charset="-128"/>
                <a:ea typeface="LINE Seed JP" panose="020B0600070205080204" charset="-128"/>
              </a:rPr>
              <a:t>　　　　　　　　　</a:t>
            </a:r>
            <a:r>
              <a:rPr kumimoji="0" lang="en-US" altLang="ja-JP" sz="1400" kern="0" dirty="0">
                <a:solidFill>
                  <a:srgbClr val="000000">
                    <a:lumMod val="65000"/>
                    <a:lumOff val="35000"/>
                  </a:srgbClr>
                </a:solidFill>
                <a:latin typeface="LINE Seed JP" panose="020B0600070205080204" charset="-128"/>
                <a:ea typeface="LINE Seed JP" panose="020B0600070205080204" charset="-128"/>
              </a:rPr>
              <a:t>	</a:t>
            </a:r>
            <a:r>
              <a:rPr lang="en-US" altLang="ja-JP" sz="1400" dirty="0">
                <a:solidFill>
                  <a:srgbClr val="000000"/>
                </a:solidFill>
                <a:latin typeface="LINE Seed JP" panose="020B0600070205080204" charset="-128"/>
                <a:ea typeface="LINE Seed JP" panose="020B0600070205080204" charset="-128"/>
                <a:hlinkClick r:id="rId4"/>
              </a:rPr>
              <a:t>https://www.lycbiz.com/jp/terms-and-policies/yahoo/</a:t>
            </a:r>
            <a:endParaRPr lang="en-US" altLang="ja-JP" sz="1400" dirty="0">
              <a:solidFill>
                <a:srgbClr val="000000"/>
              </a:solidFill>
              <a:latin typeface="LINE Seed JP" panose="020B0600070205080204" charset="-128"/>
              <a:ea typeface="LINE Seed JP" panose="020B0600070205080204"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LINE Seed JP" panose="020B0600070205080204" charset="-128"/>
                <a:ea typeface="LINE Seed JP" panose="020B0600070205080204" charset="-128"/>
              </a:rPr>
              <a:t>LINE</a:t>
            </a:r>
            <a:r>
              <a:rPr kumimoji="0" lang="ja-JP" altLang="en-US" sz="1400" kern="0" dirty="0">
                <a:solidFill>
                  <a:srgbClr val="0D0D0D"/>
                </a:solidFill>
                <a:latin typeface="LINE Seed JP" panose="020B0600070205080204" charset="-128"/>
                <a:ea typeface="LINE Seed JP" panose="020B0600070205080204" charset="-128"/>
              </a:rPr>
              <a:t>ヤフー広告 ヘルプ</a:t>
            </a:r>
            <a:r>
              <a:rPr kumimoji="0" lang="en-US" altLang="ja-JP" sz="1400" kern="0" dirty="0">
                <a:solidFill>
                  <a:srgbClr val="000000">
                    <a:lumMod val="65000"/>
                    <a:lumOff val="35000"/>
                  </a:srgbClr>
                </a:solidFill>
                <a:latin typeface="LINE Seed JP" panose="020B0600070205080204" charset="-128"/>
                <a:ea typeface="LINE Seed JP" panose="020B0600070205080204" charset="-128"/>
              </a:rPr>
              <a:t>	</a:t>
            </a:r>
            <a:r>
              <a:rPr kumimoji="0" lang="en-US" altLang="ja-JP" sz="1400" kern="0" dirty="0">
                <a:solidFill>
                  <a:srgbClr val="000000">
                    <a:lumMod val="65000"/>
                    <a:lumOff val="35000"/>
                  </a:srgbClr>
                </a:solidFill>
                <a:latin typeface="LINE Seed JP" panose="020B0600070205080204" charset="-128"/>
                <a:ea typeface="LINE Seed JP" panose="020B0600070205080204" charset="-128"/>
                <a:hlinkClick r:id="rId5"/>
              </a:rPr>
              <a:t>https://ads-help.yahoo-net.jp/</a:t>
            </a:r>
            <a:br>
              <a:rPr kumimoji="0" lang="en-US" altLang="ja-JP" sz="1400" kern="0" dirty="0">
                <a:solidFill>
                  <a:srgbClr val="000000">
                    <a:lumMod val="65000"/>
                    <a:lumOff val="35000"/>
                  </a:srgbClr>
                </a:solidFill>
                <a:latin typeface="LINE Seed JP" panose="020B0600070205080204" charset="-128"/>
                <a:ea typeface="LINE Seed JP" panose="020B0600070205080204" charset="-128"/>
              </a:rPr>
            </a:br>
            <a:r>
              <a:rPr kumimoji="0" lang="en-US" altLang="ja-JP" sz="1400" kern="0" dirty="0">
                <a:solidFill>
                  <a:srgbClr val="000000">
                    <a:lumMod val="65000"/>
                    <a:lumOff val="35000"/>
                  </a:srgbClr>
                </a:solidFill>
                <a:latin typeface="LINE Seed JP" panose="020B0600070205080204" charset="-128"/>
                <a:ea typeface="LINE Seed JP" panose="020B0600070205080204" charset="-128"/>
              </a:rPr>
              <a:t>                                 </a:t>
            </a:r>
            <a:r>
              <a:rPr kumimoji="0" lang="en-US" altLang="ja-JP" sz="1400" kern="0" dirty="0">
                <a:solidFill>
                  <a:srgbClr val="000000">
                    <a:lumMod val="65000"/>
                    <a:lumOff val="35000"/>
                  </a:srgbClr>
                </a:solidFill>
                <a:latin typeface="LINE Seed JP" panose="020B0600070205080204" charset="-128"/>
                <a:ea typeface="LINE Seed JP" panose="020B0600070205080204" charset="-128"/>
                <a:hlinkClick r:id="rId6"/>
              </a:rPr>
              <a:t>https://ads-help.yahoo-net.jp/s/article/H000044533</a:t>
            </a:r>
            <a:endParaRPr kumimoji="0" lang="en-US" altLang="ja-JP" sz="1400" kern="0" dirty="0">
              <a:solidFill>
                <a:srgbClr val="0D0D0D"/>
              </a:solidFill>
              <a:latin typeface="LINE Seed JP" panose="020B0600070205080204" charset="-128"/>
              <a:ea typeface="LINE Seed JP" panose="020B0600070205080204"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LINE Seed JP" panose="020B0600070205080204" charset="-128"/>
              <a:ea typeface="LINE Seed JP" panose="020B0600070205080204"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LINE Seed JP" panose="020B0600070205080204" charset="-128"/>
              <a:ea typeface="LINE Seed JP" panose="020B0600070205080204"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LINE Seed JP" panose="020B0600070205080204" charset="-128"/>
                <a:ea typeface="LINE Seed JP" panose="020B0600070205080204" charset="-128"/>
              </a:rPr>
              <a:t>※</a:t>
            </a:r>
            <a:r>
              <a:rPr kumimoji="0" lang="ja-JP" altLang="en-US" sz="1400" kern="0" dirty="0">
                <a:solidFill>
                  <a:srgbClr val="0D0D0D"/>
                </a:solidFill>
                <a:latin typeface="LINE Seed JP" panose="020B0600070205080204" charset="-128"/>
                <a:ea typeface="LINE Seed JP" panose="020B0600070205080204" charset="-128"/>
              </a:rPr>
              <a:t>資料やツールに明示されている場合を除き、表示金額は消費税を含んでおりません。</a:t>
            </a:r>
            <a:endParaRPr kumimoji="0" lang="en-US" altLang="ja-JP" sz="1400" kern="0" dirty="0">
              <a:solidFill>
                <a:srgbClr val="0D0D0D"/>
              </a:solidFill>
              <a:latin typeface="LINE Seed JP" panose="020B0600070205080204" charset="-128"/>
              <a:ea typeface="LINE Seed JP" panose="020B0600070205080204" charset="-128"/>
            </a:endParaRPr>
          </a:p>
        </p:txBody>
      </p:sp>
    </p:spTree>
    <p:extLst>
      <p:ext uri="{BB962C8B-B14F-4D97-AF65-F5344CB8AC3E}">
        <p14:creationId xmlns:p14="http://schemas.microsoft.com/office/powerpoint/2010/main" val="36659417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3">
          <a:extLst>
            <a:ext uri="{FF2B5EF4-FFF2-40B4-BE49-F238E27FC236}">
              <a16:creationId xmlns:a16="http://schemas.microsoft.com/office/drawing/2014/main" id="{A2163700-6193-D74C-90EC-FDC3F1E10D9F}"/>
            </a:ext>
          </a:extLst>
        </p:cNvPr>
        <p:cNvGrpSpPr/>
        <p:nvPr/>
      </p:nvGrpSpPr>
      <p:grpSpPr>
        <a:xfrm>
          <a:off x="0" y="0"/>
          <a:ext cx="0" cy="0"/>
          <a:chOff x="0" y="0"/>
          <a:chExt cx="0" cy="0"/>
        </a:xfrm>
      </p:grpSpPr>
      <p:sp>
        <p:nvSpPr>
          <p:cNvPr id="664" name="Google Shape;664;p82">
            <a:extLst>
              <a:ext uri="{FF2B5EF4-FFF2-40B4-BE49-F238E27FC236}">
                <a16:creationId xmlns:a16="http://schemas.microsoft.com/office/drawing/2014/main" id="{7EE62111-9202-37B1-E1AE-F7370FCC1136}"/>
              </a:ext>
            </a:extLst>
          </p:cNvPr>
          <p:cNvSpPr txBox="1">
            <a:spLocks noGrp="1"/>
          </p:cNvSpPr>
          <p:nvPr>
            <p:ph type="ctrTitle"/>
          </p:nvPr>
        </p:nvSpPr>
        <p:spPr>
          <a:prstGeom prst="rect">
            <a:avLst/>
          </a:prstGeom>
          <a:noFill/>
          <a:ln>
            <a:noFill/>
          </a:ln>
        </p:spPr>
        <p:txBody>
          <a:bodyPr spcFirstLastPara="1" wrap="square" lIns="0" tIns="0" rIns="0" bIns="0" anchor="t" anchorCtr="0">
            <a:noAutofit/>
          </a:bodyPr>
          <a:lstStyle/>
          <a:p>
            <a:r>
              <a:rPr lang="ja-JP" altLang="en-US" dirty="0"/>
              <a:t>よくあるお問い合わせ</a:t>
            </a:r>
          </a:p>
        </p:txBody>
      </p:sp>
      <p:sp>
        <p:nvSpPr>
          <p:cNvPr id="2" name="テキスト ボックス 1">
            <a:extLst>
              <a:ext uri="{FF2B5EF4-FFF2-40B4-BE49-F238E27FC236}">
                <a16:creationId xmlns:a16="http://schemas.microsoft.com/office/drawing/2014/main" id="{416E6803-D41E-6635-526D-5CCC42FA1A32}"/>
              </a:ext>
            </a:extLst>
          </p:cNvPr>
          <p:cNvSpPr txBox="1"/>
          <p:nvPr/>
        </p:nvSpPr>
        <p:spPr>
          <a:xfrm>
            <a:off x="587375" y="1367321"/>
            <a:ext cx="11001651" cy="918713"/>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LINE Seed JP" panose="020B0600070205080204" charset="-128"/>
                <a:ea typeface="LINE Seed JP" panose="020B0600070205080204" charset="-128"/>
              </a:rPr>
              <a:t>よくあるお問い合わせのみ記載しております。ヘルプ、サポート窓口も併せてご利用ください。</a:t>
            </a:r>
            <a:endParaRPr kumimoji="0" lang="en-US" altLang="ja-JP" sz="1400" kern="0" dirty="0">
              <a:solidFill>
                <a:srgbClr val="0D0D0D"/>
              </a:solidFill>
              <a:latin typeface="LINE Seed JP" panose="020B0600070205080204" charset="-128"/>
              <a:ea typeface="LINE Seed JP" panose="020B060007020508020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LINE Seed JP" panose="020B0600070205080204" charset="-128"/>
                <a:ea typeface="LINE Seed JP" panose="020B0600070205080204" charset="-128"/>
              </a:rPr>
              <a:t>LINE</a:t>
            </a:r>
            <a:r>
              <a:rPr kumimoji="0" lang="ja-JP" altLang="en-US" sz="1400" kern="0" dirty="0">
                <a:solidFill>
                  <a:srgbClr val="0D0D0D"/>
                </a:solidFill>
                <a:latin typeface="LINE Seed JP" panose="020B0600070205080204" charset="-128"/>
                <a:ea typeface="LINE Seed JP" panose="020B0600070205080204" charset="-128"/>
              </a:rPr>
              <a:t>ヤフー広告 ヘルプ</a:t>
            </a:r>
            <a:r>
              <a:rPr kumimoji="0" lang="en-US" altLang="ja-JP" sz="1400" kern="0" dirty="0">
                <a:solidFill>
                  <a:srgbClr val="0D0D0D"/>
                </a:solidFill>
                <a:latin typeface="LINE Seed JP" panose="020B0600070205080204" charset="-128"/>
                <a:ea typeface="LINE Seed JP" panose="020B0600070205080204" charset="-128"/>
              </a:rPr>
              <a:t>		</a:t>
            </a:r>
            <a:r>
              <a:rPr kumimoji="0" lang="en-US" altLang="ja-JP" sz="1400" kern="0" dirty="0">
                <a:solidFill>
                  <a:srgbClr val="000000">
                    <a:lumMod val="65000"/>
                    <a:lumOff val="35000"/>
                  </a:srgbClr>
                </a:solidFill>
                <a:latin typeface="LINE Seed JP" panose="020B0600070205080204" charset="-128"/>
                <a:ea typeface="LINE Seed JP" panose="020B0600070205080204" charset="-128"/>
                <a:hlinkClick r:id="rId3"/>
              </a:rPr>
              <a:t>https://ads-help.yahoo-net.jp/</a:t>
            </a:r>
            <a:endParaRPr kumimoji="0" lang="en-US" altLang="ja-JP" sz="1400" kern="0" dirty="0">
              <a:solidFill>
                <a:srgbClr val="0D0D0D"/>
              </a:solidFill>
              <a:latin typeface="LINE Seed JP" panose="020B0600070205080204" charset="-128"/>
              <a:ea typeface="LINE Seed JP" panose="020B060007020508020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LINE Seed JP" panose="020B0600070205080204" charset="-128"/>
                <a:ea typeface="LINE Seed JP" panose="020B0600070205080204" charset="-128"/>
              </a:rPr>
              <a:t>LINE</a:t>
            </a:r>
            <a:r>
              <a:rPr kumimoji="0" lang="ja-JP" altLang="en-US" sz="1400" kern="0" dirty="0">
                <a:solidFill>
                  <a:srgbClr val="0D0D0D"/>
                </a:solidFill>
                <a:latin typeface="LINE Seed JP" panose="020B0600070205080204" charset="-128"/>
                <a:ea typeface="LINE Seed JP" panose="020B0600070205080204" charset="-128"/>
              </a:rPr>
              <a:t>ヤフー広告 パートナーサポート</a:t>
            </a:r>
            <a:r>
              <a:rPr kumimoji="0" lang="en-US" altLang="ja-JP" sz="1400" kern="0" dirty="0">
                <a:solidFill>
                  <a:srgbClr val="0D0D0D"/>
                </a:solidFill>
                <a:latin typeface="LINE Seed JP" panose="020B0600070205080204" charset="-128"/>
                <a:ea typeface="LINE Seed JP" panose="020B0600070205080204" charset="-128"/>
              </a:rPr>
              <a:t>	</a:t>
            </a:r>
            <a:r>
              <a:rPr kumimoji="0" lang="en-US" altLang="ja-JP" sz="1400" kern="0" dirty="0">
                <a:solidFill>
                  <a:srgbClr val="000000">
                    <a:lumMod val="65000"/>
                    <a:lumOff val="35000"/>
                  </a:srgbClr>
                </a:solidFill>
                <a:latin typeface="LINE Seed JP" panose="020B0600070205080204" charset="-128"/>
                <a:ea typeface="LINE Seed JP" panose="020B0600070205080204" charset="-128"/>
                <a:hlinkClick r:id="rId4"/>
              </a:rPr>
              <a:t>https://portal.yadui.business.yahoo.co.jp/agencyportal/873315/</a:t>
            </a:r>
            <a:endParaRPr kumimoji="0" lang="en-US" altLang="ja-JP" sz="1400" kern="0" dirty="0">
              <a:solidFill>
                <a:srgbClr val="000000">
                  <a:lumMod val="65000"/>
                  <a:lumOff val="35000"/>
                </a:srgbClr>
              </a:solidFill>
              <a:latin typeface="LINE Seed JP" panose="020B0600070205080204" charset="-128"/>
              <a:ea typeface="LINE Seed JP" panose="020B0600070205080204" charset="-128"/>
            </a:endParaRPr>
          </a:p>
        </p:txBody>
      </p:sp>
      <p:graphicFrame>
        <p:nvGraphicFramePr>
          <p:cNvPr id="3" name="表 4">
            <a:extLst>
              <a:ext uri="{FF2B5EF4-FFF2-40B4-BE49-F238E27FC236}">
                <a16:creationId xmlns:a16="http://schemas.microsoft.com/office/drawing/2014/main" id="{F58375EA-B45D-E983-E512-3538EB6211EF}"/>
              </a:ext>
            </a:extLst>
          </p:cNvPr>
          <p:cNvGraphicFramePr>
            <a:graphicFrameLocks noGrp="1"/>
          </p:cNvGraphicFramePr>
          <p:nvPr>
            <p:extLst>
              <p:ext uri="{D42A27DB-BD31-4B8C-83A1-F6EECF244321}">
                <p14:modId xmlns:p14="http://schemas.microsoft.com/office/powerpoint/2010/main" val="58836469"/>
              </p:ext>
            </p:extLst>
          </p:nvPr>
        </p:nvGraphicFramePr>
        <p:xfrm>
          <a:off x="587375" y="2636852"/>
          <a:ext cx="11001651" cy="3733800"/>
        </p:xfrm>
        <a:graphic>
          <a:graphicData uri="http://schemas.openxmlformats.org/drawingml/2006/table">
            <a:tbl>
              <a:tblPr firstRow="1" bandRow="1"/>
              <a:tblGrid>
                <a:gridCol w="386399">
                  <a:extLst>
                    <a:ext uri="{9D8B030D-6E8A-4147-A177-3AD203B41FA5}">
                      <a16:colId xmlns:a16="http://schemas.microsoft.com/office/drawing/2014/main" val="4185285779"/>
                    </a:ext>
                  </a:extLst>
                </a:gridCol>
                <a:gridCol w="10615252">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dirty="0">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dirty="0">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5"/>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spTree>
    <p:extLst>
      <p:ext uri="{BB962C8B-B14F-4D97-AF65-F5344CB8AC3E}">
        <p14:creationId xmlns:p14="http://schemas.microsoft.com/office/powerpoint/2010/main" val="2131397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4597B033-618F-ED5C-5978-F9F64F9A6EB6}"/>
            </a:ext>
          </a:extLst>
        </p:cNvPr>
        <p:cNvGrpSpPr/>
        <p:nvPr/>
      </p:nvGrpSpPr>
      <p:grpSpPr>
        <a:xfrm>
          <a:off x="0" y="0"/>
          <a:ext cx="0" cy="0"/>
          <a:chOff x="0" y="0"/>
          <a:chExt cx="0" cy="0"/>
        </a:xfrm>
      </p:grpSpPr>
      <p:sp>
        <p:nvSpPr>
          <p:cNvPr id="22" name="二等辺三角形 21">
            <a:extLst>
              <a:ext uri="{FF2B5EF4-FFF2-40B4-BE49-F238E27FC236}">
                <a16:creationId xmlns:a16="http://schemas.microsoft.com/office/drawing/2014/main" id="{E09B8CA2-D475-FC94-2F2D-0036BF277F51}"/>
              </a:ext>
            </a:extLst>
          </p:cNvPr>
          <p:cNvSpPr/>
          <p:nvPr/>
        </p:nvSpPr>
        <p:spPr>
          <a:xfrm rot="10800000">
            <a:off x="5431255" y="5323974"/>
            <a:ext cx="1329490" cy="415091"/>
          </a:xfrm>
          <a:prstGeom prst="triangl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a:extLst>
              <a:ext uri="{FF2B5EF4-FFF2-40B4-BE49-F238E27FC236}">
                <a16:creationId xmlns:a16="http://schemas.microsoft.com/office/drawing/2014/main" id="{894F4F04-ABF8-160E-6197-39913EF4D393}"/>
              </a:ext>
            </a:extLst>
          </p:cNvPr>
          <p:cNvSpPr/>
          <p:nvPr/>
        </p:nvSpPr>
        <p:spPr>
          <a:xfrm>
            <a:off x="3032549" y="2079676"/>
            <a:ext cx="6126901" cy="699496"/>
          </a:xfrm>
          <a:prstGeom prst="rect">
            <a:avLst/>
          </a:prstGeom>
          <a:solidFill>
            <a:schemeClr val="bg1"/>
          </a:solidFill>
          <a:ln>
            <a:solidFill>
              <a:schemeClr val="bg1">
                <a:lumMod val="50000"/>
              </a:schemeClr>
            </a:solidFill>
          </a:ln>
          <a:effectLst>
            <a:glow rad="635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四角形: 角を丸くする 59">
            <a:extLst>
              <a:ext uri="{FF2B5EF4-FFF2-40B4-BE49-F238E27FC236}">
                <a16:creationId xmlns:a16="http://schemas.microsoft.com/office/drawing/2014/main" id="{D718991C-7896-44EE-FA05-E10465F9FD83}"/>
              </a:ext>
            </a:extLst>
          </p:cNvPr>
          <p:cNvSpPr/>
          <p:nvPr/>
        </p:nvSpPr>
        <p:spPr>
          <a:xfrm>
            <a:off x="3322493" y="2616214"/>
            <a:ext cx="2464904" cy="262393"/>
          </a:xfrm>
          <a:prstGeom prst="round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LINE Seed JP" panose="020B0600070205080204" charset="-128"/>
                <a:ea typeface="LINE Seed JP" panose="020B0600070205080204" charset="-128"/>
              </a:rPr>
              <a:t>社会的話題</a:t>
            </a:r>
          </a:p>
        </p:txBody>
      </p:sp>
      <p:sp>
        <p:nvSpPr>
          <p:cNvPr id="6" name="Google Shape;273;p24">
            <a:extLst>
              <a:ext uri="{FF2B5EF4-FFF2-40B4-BE49-F238E27FC236}">
                <a16:creationId xmlns:a16="http://schemas.microsoft.com/office/drawing/2014/main" id="{6F5FA378-8F5A-FCE0-696A-D334C392575E}"/>
              </a:ext>
            </a:extLst>
          </p:cNvPr>
          <p:cNvSpPr txBox="1">
            <a:spLocks noGrp="1"/>
          </p:cNvSpPr>
          <p:nvPr>
            <p:ph type="ctrTitle"/>
          </p:nvPr>
        </p:nvSpPr>
        <p:spPr>
          <a:xfrm>
            <a:off x="587376" y="583184"/>
            <a:ext cx="11014607" cy="564262"/>
          </a:xfrm>
          <a:noFill/>
          <a:ln>
            <a:noFill/>
          </a:ln>
        </p:spPr>
        <p:txBody>
          <a:bodyPr spcFirstLastPara="1" wrap="square" lIns="0" tIns="0" rIns="0" bIns="0" anchor="t" anchorCtr="0">
            <a:noAutofit/>
          </a:bodyPr>
          <a:lstStyle/>
          <a:p>
            <a:pPr lvl="0"/>
            <a:r>
              <a:rPr lang="ja-JP" altLang="en-US" dirty="0">
                <a:latin typeface="LINE Seed JP" panose="020B0600070205080204" charset="-128"/>
                <a:ea typeface="LINE Seed JP" panose="020B0600070205080204" charset="-128"/>
              </a:rPr>
              <a:t>モーメントジャックとは</a:t>
            </a:r>
            <a:endParaRPr lang="ja-JP" altLang="en-US" dirty="0"/>
          </a:p>
        </p:txBody>
      </p:sp>
      <p:grpSp>
        <p:nvGrpSpPr>
          <p:cNvPr id="11" name="グループ化 10">
            <a:extLst>
              <a:ext uri="{FF2B5EF4-FFF2-40B4-BE49-F238E27FC236}">
                <a16:creationId xmlns:a16="http://schemas.microsoft.com/office/drawing/2014/main" id="{6C39051D-1260-9FF4-FDF1-4BB9B9B226C4}"/>
              </a:ext>
            </a:extLst>
          </p:cNvPr>
          <p:cNvGrpSpPr/>
          <p:nvPr/>
        </p:nvGrpSpPr>
        <p:grpSpPr>
          <a:xfrm>
            <a:off x="3378139" y="2050823"/>
            <a:ext cx="754218" cy="529876"/>
            <a:chOff x="2310064" y="2947738"/>
            <a:chExt cx="1043102" cy="732832"/>
          </a:xfrm>
        </p:grpSpPr>
        <p:pic>
          <p:nvPicPr>
            <p:cNvPr id="9" name="図 8">
              <a:extLst>
                <a:ext uri="{FF2B5EF4-FFF2-40B4-BE49-F238E27FC236}">
                  <a16:creationId xmlns:a16="http://schemas.microsoft.com/office/drawing/2014/main" id="{47CAFA30-5533-664E-F080-CD691DF9C433}"/>
                </a:ext>
              </a:extLst>
            </p:cNvPr>
            <p:cNvPicPr>
              <a:picLocks noChangeAspect="1"/>
            </p:cNvPicPr>
            <p:nvPr/>
          </p:nvPicPr>
          <p:blipFill>
            <a:blip r:embed="rId3"/>
            <a:srcRect l="81311" t="25049" r="6098" b="61967"/>
            <a:stretch>
              <a:fillRect/>
            </a:stretch>
          </p:blipFill>
          <p:spPr>
            <a:xfrm>
              <a:off x="2851486" y="2947738"/>
              <a:ext cx="501680" cy="517358"/>
            </a:xfrm>
            <a:prstGeom prst="rect">
              <a:avLst/>
            </a:prstGeom>
          </p:spPr>
        </p:pic>
        <p:pic>
          <p:nvPicPr>
            <p:cNvPr id="7" name="図 6">
              <a:extLst>
                <a:ext uri="{FF2B5EF4-FFF2-40B4-BE49-F238E27FC236}">
                  <a16:creationId xmlns:a16="http://schemas.microsoft.com/office/drawing/2014/main" id="{53D6685F-B6E9-876B-511F-4F210C5B5BB2}"/>
                </a:ext>
              </a:extLst>
            </p:cNvPr>
            <p:cNvPicPr>
              <a:picLocks noChangeAspect="1"/>
            </p:cNvPicPr>
            <p:nvPr/>
          </p:nvPicPr>
          <p:blipFill>
            <a:blip r:embed="rId3"/>
            <a:srcRect l="63016" t="6754" r="25771" b="81442"/>
            <a:stretch>
              <a:fillRect/>
            </a:stretch>
          </p:blipFill>
          <p:spPr>
            <a:xfrm>
              <a:off x="2310064" y="3116179"/>
              <a:ext cx="536171" cy="564391"/>
            </a:xfrm>
            <a:prstGeom prst="rect">
              <a:avLst/>
            </a:prstGeom>
          </p:spPr>
        </p:pic>
      </p:grpSp>
      <p:pic>
        <p:nvPicPr>
          <p:cNvPr id="32" name="図 31">
            <a:extLst>
              <a:ext uri="{FF2B5EF4-FFF2-40B4-BE49-F238E27FC236}">
                <a16:creationId xmlns:a16="http://schemas.microsoft.com/office/drawing/2014/main" id="{EB8CD2AE-39C3-BF88-8A36-63B950E49B4C}"/>
              </a:ext>
            </a:extLst>
          </p:cNvPr>
          <p:cNvPicPr>
            <a:picLocks noChangeAspect="1"/>
          </p:cNvPicPr>
          <p:nvPr/>
        </p:nvPicPr>
        <p:blipFill>
          <a:blip r:embed="rId4"/>
          <a:stretch>
            <a:fillRect/>
          </a:stretch>
        </p:blipFill>
        <p:spPr>
          <a:xfrm>
            <a:off x="4287581" y="1873387"/>
            <a:ext cx="578941" cy="519576"/>
          </a:xfrm>
          <a:prstGeom prst="rect">
            <a:avLst/>
          </a:prstGeom>
        </p:spPr>
      </p:pic>
      <p:pic>
        <p:nvPicPr>
          <p:cNvPr id="38" name="図 37">
            <a:extLst>
              <a:ext uri="{FF2B5EF4-FFF2-40B4-BE49-F238E27FC236}">
                <a16:creationId xmlns:a16="http://schemas.microsoft.com/office/drawing/2014/main" id="{4316FA2B-A1F6-9392-AA23-67B3A0167129}"/>
              </a:ext>
            </a:extLst>
          </p:cNvPr>
          <p:cNvPicPr>
            <a:picLocks noChangeAspect="1"/>
          </p:cNvPicPr>
          <p:nvPr/>
        </p:nvPicPr>
        <p:blipFill>
          <a:blip r:embed="rId5"/>
          <a:srcRect l="5689" t="7521" r="74006" b="69370"/>
          <a:stretch>
            <a:fillRect/>
          </a:stretch>
        </p:blipFill>
        <p:spPr>
          <a:xfrm>
            <a:off x="5029902" y="2147753"/>
            <a:ext cx="632074" cy="392694"/>
          </a:xfrm>
          <a:prstGeom prst="rect">
            <a:avLst/>
          </a:prstGeom>
        </p:spPr>
      </p:pic>
      <p:pic>
        <p:nvPicPr>
          <p:cNvPr id="47" name="図 46">
            <a:extLst>
              <a:ext uri="{FF2B5EF4-FFF2-40B4-BE49-F238E27FC236}">
                <a16:creationId xmlns:a16="http://schemas.microsoft.com/office/drawing/2014/main" id="{1C2CBA78-8B54-489A-190C-3290C89887B3}"/>
              </a:ext>
            </a:extLst>
          </p:cNvPr>
          <p:cNvPicPr>
            <a:picLocks noChangeAspect="1"/>
          </p:cNvPicPr>
          <p:nvPr/>
        </p:nvPicPr>
        <p:blipFill>
          <a:blip r:embed="rId6"/>
          <a:srcRect l="75936" t="26585" r="12529" b="37064"/>
          <a:stretch>
            <a:fillRect/>
          </a:stretch>
        </p:blipFill>
        <p:spPr>
          <a:xfrm>
            <a:off x="8259020" y="1972535"/>
            <a:ext cx="330404" cy="581610"/>
          </a:xfrm>
          <a:prstGeom prst="rect">
            <a:avLst/>
          </a:prstGeom>
        </p:spPr>
      </p:pic>
      <p:pic>
        <p:nvPicPr>
          <p:cNvPr id="48" name="図 47">
            <a:extLst>
              <a:ext uri="{FF2B5EF4-FFF2-40B4-BE49-F238E27FC236}">
                <a16:creationId xmlns:a16="http://schemas.microsoft.com/office/drawing/2014/main" id="{BD89F673-3FB9-5A86-02D7-F6F27A317258}"/>
              </a:ext>
            </a:extLst>
          </p:cNvPr>
          <p:cNvPicPr>
            <a:picLocks noChangeAspect="1"/>
          </p:cNvPicPr>
          <p:nvPr/>
        </p:nvPicPr>
        <p:blipFill>
          <a:blip r:embed="rId6"/>
          <a:srcRect l="40243" t="25966" r="40488" b="37064"/>
          <a:stretch>
            <a:fillRect/>
          </a:stretch>
        </p:blipFill>
        <p:spPr>
          <a:xfrm>
            <a:off x="7436106" y="1880191"/>
            <a:ext cx="593622" cy="636214"/>
          </a:xfrm>
          <a:prstGeom prst="rect">
            <a:avLst/>
          </a:prstGeom>
        </p:spPr>
      </p:pic>
      <p:pic>
        <p:nvPicPr>
          <p:cNvPr id="49" name="図 48">
            <a:extLst>
              <a:ext uri="{FF2B5EF4-FFF2-40B4-BE49-F238E27FC236}">
                <a16:creationId xmlns:a16="http://schemas.microsoft.com/office/drawing/2014/main" id="{F154907B-7CF2-1FA0-AF4A-94B7DE285595}"/>
              </a:ext>
            </a:extLst>
          </p:cNvPr>
          <p:cNvPicPr>
            <a:picLocks noChangeAspect="1"/>
          </p:cNvPicPr>
          <p:nvPr/>
        </p:nvPicPr>
        <p:blipFill>
          <a:blip r:embed="rId6"/>
          <a:srcRect l="9317" t="28880" r="70911" b="37064"/>
          <a:stretch>
            <a:fillRect/>
          </a:stretch>
        </p:blipFill>
        <p:spPr>
          <a:xfrm>
            <a:off x="6874325" y="2205750"/>
            <a:ext cx="345082" cy="332012"/>
          </a:xfrm>
          <a:prstGeom prst="rect">
            <a:avLst/>
          </a:prstGeom>
        </p:spPr>
      </p:pic>
      <p:sp>
        <p:nvSpPr>
          <p:cNvPr id="61" name="四角形: 角を丸くする 60">
            <a:extLst>
              <a:ext uri="{FF2B5EF4-FFF2-40B4-BE49-F238E27FC236}">
                <a16:creationId xmlns:a16="http://schemas.microsoft.com/office/drawing/2014/main" id="{98A0061D-5B4C-A1FA-4418-ABE79C097BA4}"/>
              </a:ext>
            </a:extLst>
          </p:cNvPr>
          <p:cNvSpPr/>
          <p:nvPr/>
        </p:nvSpPr>
        <p:spPr>
          <a:xfrm>
            <a:off x="6407017" y="2616214"/>
            <a:ext cx="2464904" cy="262393"/>
          </a:xfrm>
          <a:prstGeom prst="round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LINE Seed JP" panose="020B0600070205080204" charset="-128"/>
                <a:ea typeface="LINE Seed JP" panose="020B0600070205080204" charset="-128"/>
              </a:rPr>
              <a:t>季節イベント</a:t>
            </a:r>
          </a:p>
        </p:txBody>
      </p:sp>
      <p:grpSp>
        <p:nvGrpSpPr>
          <p:cNvPr id="99" name="グループ化 98">
            <a:extLst>
              <a:ext uri="{FF2B5EF4-FFF2-40B4-BE49-F238E27FC236}">
                <a16:creationId xmlns:a16="http://schemas.microsoft.com/office/drawing/2014/main" id="{CF2187F2-1D8C-0DD7-B234-8FF64A7C1085}"/>
              </a:ext>
            </a:extLst>
          </p:cNvPr>
          <p:cNvGrpSpPr/>
          <p:nvPr/>
        </p:nvGrpSpPr>
        <p:grpSpPr>
          <a:xfrm>
            <a:off x="1789646" y="3383039"/>
            <a:ext cx="8612707" cy="2109550"/>
            <a:chOff x="1760149" y="3947906"/>
            <a:chExt cx="8612707" cy="1263446"/>
          </a:xfrm>
        </p:grpSpPr>
        <p:sp>
          <p:nvSpPr>
            <p:cNvPr id="76" name="楕円 75">
              <a:extLst>
                <a:ext uri="{FF2B5EF4-FFF2-40B4-BE49-F238E27FC236}">
                  <a16:creationId xmlns:a16="http://schemas.microsoft.com/office/drawing/2014/main" id="{9F2AD46F-4701-DCDE-6AE0-39B8854438F7}"/>
                </a:ext>
              </a:extLst>
            </p:cNvPr>
            <p:cNvSpPr/>
            <p:nvPr/>
          </p:nvSpPr>
          <p:spPr>
            <a:xfrm>
              <a:off x="1760149" y="3947906"/>
              <a:ext cx="6662126" cy="1263446"/>
            </a:xfrm>
            <a:prstGeom prst="ellipse">
              <a:avLst/>
            </a:prstGeom>
            <a:noFill/>
            <a:ln w="3175">
              <a:solidFill>
                <a:schemeClr val="accent2"/>
              </a:solidFill>
            </a:ln>
            <a:effectLst>
              <a:glow rad="635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7" name="楕円 76">
              <a:extLst>
                <a:ext uri="{FF2B5EF4-FFF2-40B4-BE49-F238E27FC236}">
                  <a16:creationId xmlns:a16="http://schemas.microsoft.com/office/drawing/2014/main" id="{1F778EDF-841B-E1C1-D6D6-8D998BA16582}"/>
                </a:ext>
              </a:extLst>
            </p:cNvPr>
            <p:cNvSpPr/>
            <p:nvPr/>
          </p:nvSpPr>
          <p:spPr>
            <a:xfrm>
              <a:off x="3129291" y="3947906"/>
              <a:ext cx="7243565" cy="1263446"/>
            </a:xfrm>
            <a:prstGeom prst="ellipse">
              <a:avLst/>
            </a:prstGeom>
            <a:noFill/>
            <a:ln w="3175">
              <a:solidFill>
                <a:schemeClr val="accent3"/>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75" name="楕円 74">
              <a:extLst>
                <a:ext uri="{FF2B5EF4-FFF2-40B4-BE49-F238E27FC236}">
                  <a16:creationId xmlns:a16="http://schemas.microsoft.com/office/drawing/2014/main" id="{3EE73ADA-1D39-C3BC-C6E3-C804194CE789}"/>
                </a:ext>
              </a:extLst>
            </p:cNvPr>
            <p:cNvSpPr/>
            <p:nvPr/>
          </p:nvSpPr>
          <p:spPr>
            <a:xfrm>
              <a:off x="4375018" y="4271669"/>
              <a:ext cx="3628950" cy="645148"/>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4" name="楕円 73">
              <a:extLst>
                <a:ext uri="{FF2B5EF4-FFF2-40B4-BE49-F238E27FC236}">
                  <a16:creationId xmlns:a16="http://schemas.microsoft.com/office/drawing/2014/main" id="{35A9BF5F-18FE-46B0-FF33-A57F99E56CB6}"/>
                </a:ext>
              </a:extLst>
            </p:cNvPr>
            <p:cNvSpPr/>
            <p:nvPr/>
          </p:nvSpPr>
          <p:spPr>
            <a:xfrm>
              <a:off x="4706596" y="4490438"/>
              <a:ext cx="2847577" cy="496272"/>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8" name="楕円 77">
              <a:extLst>
                <a:ext uri="{FF2B5EF4-FFF2-40B4-BE49-F238E27FC236}">
                  <a16:creationId xmlns:a16="http://schemas.microsoft.com/office/drawing/2014/main" id="{099167A2-BCF7-BB1B-99EB-716F2A3F437F}"/>
                </a:ext>
              </a:extLst>
            </p:cNvPr>
            <p:cNvSpPr/>
            <p:nvPr/>
          </p:nvSpPr>
          <p:spPr>
            <a:xfrm>
              <a:off x="3346093" y="3999068"/>
              <a:ext cx="6352552"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79" name="楕円 78">
              <a:extLst>
                <a:ext uri="{FF2B5EF4-FFF2-40B4-BE49-F238E27FC236}">
                  <a16:creationId xmlns:a16="http://schemas.microsoft.com/office/drawing/2014/main" id="{F7FF032C-12E2-D2EB-1613-619824B454A5}"/>
                </a:ext>
              </a:extLst>
            </p:cNvPr>
            <p:cNvSpPr/>
            <p:nvPr/>
          </p:nvSpPr>
          <p:spPr>
            <a:xfrm>
              <a:off x="3579831" y="3999068"/>
              <a:ext cx="6295795"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1" name="楕円 80">
              <a:extLst>
                <a:ext uri="{FF2B5EF4-FFF2-40B4-BE49-F238E27FC236}">
                  <a16:creationId xmlns:a16="http://schemas.microsoft.com/office/drawing/2014/main" id="{066F4499-4D98-472A-FD88-B784C4F1BD8B}"/>
                </a:ext>
              </a:extLst>
            </p:cNvPr>
            <p:cNvSpPr/>
            <p:nvPr/>
          </p:nvSpPr>
          <p:spPr>
            <a:xfrm>
              <a:off x="3731225" y="3999068"/>
              <a:ext cx="6304527"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6" name="楕円 85">
              <a:extLst>
                <a:ext uri="{FF2B5EF4-FFF2-40B4-BE49-F238E27FC236}">
                  <a16:creationId xmlns:a16="http://schemas.microsoft.com/office/drawing/2014/main" id="{1984DB88-F8A2-5BA9-4702-96E661655DC6}"/>
                </a:ext>
              </a:extLst>
            </p:cNvPr>
            <p:cNvSpPr/>
            <p:nvPr/>
          </p:nvSpPr>
          <p:spPr>
            <a:xfrm>
              <a:off x="2119731" y="3999068"/>
              <a:ext cx="7022428"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7" name="楕円 86">
              <a:extLst>
                <a:ext uri="{FF2B5EF4-FFF2-40B4-BE49-F238E27FC236}">
                  <a16:creationId xmlns:a16="http://schemas.microsoft.com/office/drawing/2014/main" id="{00CE36B6-4A15-FE2D-D106-589CABFC882B}"/>
                </a:ext>
              </a:extLst>
            </p:cNvPr>
            <p:cNvSpPr/>
            <p:nvPr/>
          </p:nvSpPr>
          <p:spPr>
            <a:xfrm>
              <a:off x="2410307" y="3999068"/>
              <a:ext cx="6983135"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8" name="楕円 87">
              <a:extLst>
                <a:ext uri="{FF2B5EF4-FFF2-40B4-BE49-F238E27FC236}">
                  <a16:creationId xmlns:a16="http://schemas.microsoft.com/office/drawing/2014/main" id="{5883D5AD-9469-5E94-E911-06FE001F4BA5}"/>
                </a:ext>
              </a:extLst>
            </p:cNvPr>
            <p:cNvSpPr/>
            <p:nvPr/>
          </p:nvSpPr>
          <p:spPr>
            <a:xfrm>
              <a:off x="2663137" y="3999068"/>
              <a:ext cx="6908566"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grpSp>
      <p:pic>
        <p:nvPicPr>
          <p:cNvPr id="91" name="図 90">
            <a:extLst>
              <a:ext uri="{FF2B5EF4-FFF2-40B4-BE49-F238E27FC236}">
                <a16:creationId xmlns:a16="http://schemas.microsoft.com/office/drawing/2014/main" id="{EE1B14C1-94FB-7C27-FB2B-778E64278BE6}"/>
              </a:ext>
            </a:extLst>
          </p:cNvPr>
          <p:cNvPicPr>
            <a:picLocks noChangeAspect="1"/>
          </p:cNvPicPr>
          <p:nvPr/>
        </p:nvPicPr>
        <p:blipFill>
          <a:blip r:embed="rId6"/>
          <a:srcRect l="9317" t="28880" r="70911" b="37064"/>
          <a:stretch>
            <a:fillRect/>
          </a:stretch>
        </p:blipFill>
        <p:spPr>
          <a:xfrm>
            <a:off x="6655129" y="2331432"/>
            <a:ext cx="222007" cy="213598"/>
          </a:xfrm>
          <a:prstGeom prst="rect">
            <a:avLst/>
          </a:prstGeom>
        </p:spPr>
      </p:pic>
      <p:sp>
        <p:nvSpPr>
          <p:cNvPr id="121" name="楕円 120">
            <a:extLst>
              <a:ext uri="{FF2B5EF4-FFF2-40B4-BE49-F238E27FC236}">
                <a16:creationId xmlns:a16="http://schemas.microsoft.com/office/drawing/2014/main" id="{E8B432F5-96FA-54C7-F5CC-04D95BD82CCB}"/>
              </a:ext>
            </a:extLst>
          </p:cNvPr>
          <p:cNvSpPr/>
          <p:nvPr/>
        </p:nvSpPr>
        <p:spPr>
          <a:xfrm>
            <a:off x="5117720" y="3977929"/>
            <a:ext cx="2030681" cy="429909"/>
          </a:xfrm>
          <a:prstGeom prst="ellipse">
            <a:avLst/>
          </a:prstGeom>
          <a:solidFill>
            <a:schemeClr val="accent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1600" b="1" dirty="0">
                <a:solidFill>
                  <a:schemeClr val="bg1"/>
                </a:solidFill>
              </a:rPr>
              <a:t>モーメント</a:t>
            </a:r>
          </a:p>
        </p:txBody>
      </p:sp>
      <p:sp>
        <p:nvSpPr>
          <p:cNvPr id="124" name="Google Shape;280;p25">
            <a:extLst>
              <a:ext uri="{FF2B5EF4-FFF2-40B4-BE49-F238E27FC236}">
                <a16:creationId xmlns:a16="http://schemas.microsoft.com/office/drawing/2014/main" id="{1D56140E-A5C9-584D-140B-D31B729CA023}"/>
              </a:ext>
            </a:extLst>
          </p:cNvPr>
          <p:cNvSpPr txBox="1">
            <a:spLocks/>
          </p:cNvSpPr>
          <p:nvPr/>
        </p:nvSpPr>
        <p:spPr>
          <a:xfrm>
            <a:off x="590016" y="1025550"/>
            <a:ext cx="11014609" cy="559695"/>
          </a:xfrm>
          <a:prstGeom prst="rect">
            <a:avLst/>
          </a:prstGeom>
          <a:noFill/>
          <a:ln>
            <a:noFill/>
          </a:ln>
        </p:spPr>
        <p:txBody>
          <a:bodyPr spcFirstLastPara="1" wrap="square" lIns="0" tIns="0" rIns="0" bIns="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Clr>
                <a:schemeClr val="dk2"/>
              </a:buClr>
              <a:buSzPts val="1800"/>
              <a:buNone/>
            </a:pPr>
            <a:r>
              <a:rPr lang="ja-JP" altLang="en-US" sz="1400" dirty="0">
                <a:latin typeface="LINE Seed JP" panose="020B0600070205080204" charset="-128"/>
                <a:ea typeface="LINE Seed JP" panose="020B0600070205080204" charset="-128"/>
                <a:cs typeface="Calibri"/>
                <a:sym typeface="Calibri"/>
              </a:rPr>
              <a:t>スポーツ・文化イベント、季節行事といった</a:t>
            </a:r>
            <a:r>
              <a:rPr lang="ja-JP" altLang="en-US" sz="1400" b="1" dirty="0">
                <a:solidFill>
                  <a:schemeClr val="accent4"/>
                </a:solidFill>
                <a:latin typeface="LINE Seed JP" panose="020B0600070205080204" charset="-128"/>
                <a:ea typeface="LINE Seed JP" panose="020B0600070205080204" charset="-128"/>
                <a:cs typeface="Calibri"/>
                <a:sym typeface="Calibri"/>
              </a:rPr>
              <a:t>世の中ゴトからワンテーマを設定</a:t>
            </a:r>
            <a:r>
              <a:rPr lang="ja-JP" altLang="en-US" sz="1400" dirty="0">
                <a:latin typeface="LINE Seed JP" panose="020B0600070205080204" charset="-128"/>
                <a:ea typeface="LINE Seed JP" panose="020B0600070205080204" charset="-128"/>
                <a:cs typeface="Calibri"/>
                <a:sym typeface="Calibri"/>
              </a:rPr>
              <a:t>。</a:t>
            </a:r>
            <a:r>
              <a:rPr lang="en-US" altLang="ja-JP" sz="1400" b="1" dirty="0">
                <a:solidFill>
                  <a:schemeClr val="accent4"/>
                </a:solidFill>
                <a:latin typeface="LINE Seed JP" panose="020B0600070205080204" charset="-128"/>
                <a:ea typeface="LINE Seed JP" panose="020B0600070205080204" charset="-128"/>
                <a:cs typeface="Calibri"/>
                <a:sym typeface="Calibri"/>
              </a:rPr>
              <a:t>LINE</a:t>
            </a:r>
            <a:r>
              <a:rPr lang="ja-JP" altLang="en-US" sz="1400" b="1" dirty="0">
                <a:solidFill>
                  <a:schemeClr val="accent4"/>
                </a:solidFill>
                <a:latin typeface="LINE Seed JP" panose="020B0600070205080204" charset="-128"/>
                <a:ea typeface="LINE Seed JP" panose="020B0600070205080204" charset="-128"/>
                <a:cs typeface="Calibri"/>
                <a:sym typeface="Calibri"/>
              </a:rPr>
              <a:t>ヤフーのメディア力を駆使</a:t>
            </a:r>
            <a:r>
              <a:rPr lang="ja-JP" altLang="en-US" sz="1400" dirty="0">
                <a:latin typeface="LINE Seed JP" panose="020B0600070205080204" charset="-128"/>
                <a:ea typeface="LINE Seed JP" panose="020B0600070205080204" charset="-128"/>
                <a:cs typeface="Calibri"/>
                <a:sym typeface="Calibri"/>
              </a:rPr>
              <a:t>して創出し増殖させる</a:t>
            </a:r>
            <a:endParaRPr lang="en-US" altLang="ja-JP" sz="1400" dirty="0">
              <a:latin typeface="LINE Seed JP" panose="020B0600070205080204" charset="-128"/>
              <a:ea typeface="LINE Seed JP" panose="020B0600070205080204" charset="-128"/>
              <a:cs typeface="Calibri"/>
              <a:sym typeface="Calibri"/>
            </a:endParaRPr>
          </a:p>
          <a:p>
            <a:pPr marL="0" indent="0">
              <a:buClr>
                <a:schemeClr val="dk2"/>
              </a:buClr>
              <a:buSzPts val="1800"/>
              <a:buNone/>
            </a:pPr>
            <a:r>
              <a:rPr lang="ja-JP" altLang="en-US" sz="1400" dirty="0">
                <a:latin typeface="LINE Seed JP" panose="020B0600070205080204" charset="-128"/>
                <a:ea typeface="LINE Seed JP" panose="020B0600070205080204" charset="-128"/>
                <a:cs typeface="Calibri"/>
                <a:sym typeface="Calibri"/>
              </a:rPr>
              <a:t>当該テーマへの欲求や高揚感といった</a:t>
            </a:r>
            <a:r>
              <a:rPr lang="ja-JP" altLang="en-US" sz="1400" b="1" dirty="0">
                <a:solidFill>
                  <a:schemeClr val="accent4"/>
                </a:solidFill>
                <a:latin typeface="LINE Seed JP" panose="020B0600070205080204" charset="-128"/>
                <a:ea typeface="LINE Seed JP" panose="020B0600070205080204" charset="-128"/>
                <a:cs typeface="Calibri"/>
                <a:sym typeface="Calibri"/>
              </a:rPr>
              <a:t>ユーザーモーメントを捉え、協賛企業様のブランディングに活用いただく</a:t>
            </a:r>
            <a:r>
              <a:rPr lang="ja-JP" altLang="en-US" sz="1400" dirty="0">
                <a:latin typeface="LINE Seed JP" panose="020B0600070205080204" charset="-128"/>
                <a:ea typeface="LINE Seed JP" panose="020B0600070205080204" charset="-128"/>
                <a:cs typeface="Calibri"/>
                <a:sym typeface="Calibri"/>
              </a:rPr>
              <a:t>広告パッケージです。</a:t>
            </a:r>
          </a:p>
        </p:txBody>
      </p:sp>
      <p:pic>
        <p:nvPicPr>
          <p:cNvPr id="141" name="図 140">
            <a:extLst>
              <a:ext uri="{FF2B5EF4-FFF2-40B4-BE49-F238E27FC236}">
                <a16:creationId xmlns:a16="http://schemas.microsoft.com/office/drawing/2014/main" id="{E25A2435-08A7-29C2-7A3E-627DF6CDB344}"/>
              </a:ext>
            </a:extLst>
          </p:cNvPr>
          <p:cNvPicPr>
            <a:picLocks noChangeAspect="1"/>
          </p:cNvPicPr>
          <p:nvPr/>
        </p:nvPicPr>
        <p:blipFill>
          <a:blip r:embed="rId7"/>
          <a:stretch>
            <a:fillRect/>
          </a:stretch>
        </p:blipFill>
        <p:spPr>
          <a:xfrm>
            <a:off x="3897143" y="4353857"/>
            <a:ext cx="969778" cy="244384"/>
          </a:xfrm>
          <a:prstGeom prst="rect">
            <a:avLst/>
          </a:prstGeom>
        </p:spPr>
      </p:pic>
      <p:sp>
        <p:nvSpPr>
          <p:cNvPr id="156" name="Google Shape;280;p25">
            <a:extLst>
              <a:ext uri="{FF2B5EF4-FFF2-40B4-BE49-F238E27FC236}">
                <a16:creationId xmlns:a16="http://schemas.microsoft.com/office/drawing/2014/main" id="{25FE8E80-3548-2852-0624-3F6942B3DF93}"/>
              </a:ext>
            </a:extLst>
          </p:cNvPr>
          <p:cNvSpPr txBox="1">
            <a:spLocks/>
          </p:cNvSpPr>
          <p:nvPr/>
        </p:nvSpPr>
        <p:spPr>
          <a:xfrm>
            <a:off x="587375" y="5821590"/>
            <a:ext cx="11017250" cy="343989"/>
          </a:xfrm>
          <a:prstGeom prst="rect">
            <a:avLst/>
          </a:prstGeom>
          <a:noFill/>
          <a:ln>
            <a:noFill/>
          </a:ln>
        </p:spPr>
        <p:txBody>
          <a:bodyPr spcFirstLastPara="1" wrap="square" lIns="0" tIns="0" rIns="0" bIns="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600"/>
              </a:spcBef>
              <a:buClr>
                <a:schemeClr val="dk2"/>
              </a:buClr>
              <a:buSzPts val="1800"/>
              <a:buNone/>
            </a:pPr>
            <a:r>
              <a:rPr lang="ja-JP" altLang="en-US" sz="2000" b="1" dirty="0">
                <a:latin typeface="LINE Seed JP" panose="020B0600070205080204" charset="-128"/>
                <a:ea typeface="LINE Seed JP" panose="020B0600070205080204" charset="-128"/>
                <a:cs typeface="Calibri"/>
                <a:sym typeface="Calibri"/>
              </a:rPr>
              <a:t>設定テーマへの圧倒的な質・量の共感モーメントの渦中における、良質なブランド体験</a:t>
            </a:r>
          </a:p>
        </p:txBody>
      </p:sp>
      <p:sp>
        <p:nvSpPr>
          <p:cNvPr id="73" name="二等辺三角形 72">
            <a:extLst>
              <a:ext uri="{FF2B5EF4-FFF2-40B4-BE49-F238E27FC236}">
                <a16:creationId xmlns:a16="http://schemas.microsoft.com/office/drawing/2014/main" id="{C3D38246-9348-2038-8A7A-08F66B66C83F}"/>
              </a:ext>
            </a:extLst>
          </p:cNvPr>
          <p:cNvSpPr/>
          <p:nvPr/>
        </p:nvSpPr>
        <p:spPr>
          <a:xfrm rot="10800000">
            <a:off x="3746284" y="3001879"/>
            <a:ext cx="4591146" cy="981765"/>
          </a:xfrm>
          <a:prstGeom prst="triangle">
            <a:avLst>
              <a:gd name="adj" fmla="val 49039"/>
            </a:avLst>
          </a:prstGeom>
          <a:gradFill flip="none" rotWithShape="1">
            <a:gsLst>
              <a:gs pos="0">
                <a:schemeClr val="accent1"/>
              </a:gs>
              <a:gs pos="59000">
                <a:schemeClr val="bg1">
                  <a:lumMod val="95000"/>
                  <a:shade val="67500"/>
                  <a:satMod val="115000"/>
                </a:schemeClr>
              </a:gs>
              <a:gs pos="100000">
                <a:schemeClr val="bg1">
                  <a:lumMod val="95000"/>
                  <a:shade val="100000"/>
                  <a:satMod val="1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5" name="グループ化 124">
            <a:extLst>
              <a:ext uri="{FF2B5EF4-FFF2-40B4-BE49-F238E27FC236}">
                <a16:creationId xmlns:a16="http://schemas.microsoft.com/office/drawing/2014/main" id="{D9BF674C-B322-C111-D0C5-AB9FFB993811}"/>
              </a:ext>
            </a:extLst>
          </p:cNvPr>
          <p:cNvGrpSpPr/>
          <p:nvPr/>
        </p:nvGrpSpPr>
        <p:grpSpPr>
          <a:xfrm>
            <a:off x="4751180" y="3735214"/>
            <a:ext cx="817866" cy="320633"/>
            <a:chOff x="4805322" y="4143830"/>
            <a:chExt cx="817866" cy="320633"/>
          </a:xfrm>
        </p:grpSpPr>
        <p:sp>
          <p:nvSpPr>
            <p:cNvPr id="96" name="吹き出し: 円形 95">
              <a:extLst>
                <a:ext uri="{FF2B5EF4-FFF2-40B4-BE49-F238E27FC236}">
                  <a16:creationId xmlns:a16="http://schemas.microsoft.com/office/drawing/2014/main" id="{2D32387F-0A07-AD20-1E55-D043F2AED1EE}"/>
                </a:ext>
              </a:extLst>
            </p:cNvPr>
            <p:cNvSpPr/>
            <p:nvPr/>
          </p:nvSpPr>
          <p:spPr>
            <a:xfrm>
              <a:off x="4805322" y="4143830"/>
              <a:ext cx="807524" cy="320633"/>
            </a:xfrm>
            <a:prstGeom prst="wedgeEllipseCallout">
              <a:avLst>
                <a:gd name="adj1" fmla="val 43997"/>
                <a:gd name="adj2" fmla="val 83211"/>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2" name="Google Shape;280;p25">
              <a:extLst>
                <a:ext uri="{FF2B5EF4-FFF2-40B4-BE49-F238E27FC236}">
                  <a16:creationId xmlns:a16="http://schemas.microsoft.com/office/drawing/2014/main" id="{1B74D353-4AA0-EA0A-1C5A-EC6321187BBF}"/>
                </a:ext>
              </a:extLst>
            </p:cNvPr>
            <p:cNvSpPr txBox="1">
              <a:spLocks/>
            </p:cNvSpPr>
            <p:nvPr/>
          </p:nvSpPr>
          <p:spPr>
            <a:xfrm>
              <a:off x="4811819" y="4173909"/>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知りたい</a:t>
              </a:r>
            </a:p>
          </p:txBody>
        </p:sp>
      </p:grpSp>
      <p:grpSp>
        <p:nvGrpSpPr>
          <p:cNvPr id="126" name="グループ化 125">
            <a:extLst>
              <a:ext uri="{FF2B5EF4-FFF2-40B4-BE49-F238E27FC236}">
                <a16:creationId xmlns:a16="http://schemas.microsoft.com/office/drawing/2014/main" id="{40E5972E-CECB-31BF-ACBC-922036489C2B}"/>
              </a:ext>
            </a:extLst>
          </p:cNvPr>
          <p:cNvGrpSpPr/>
          <p:nvPr/>
        </p:nvGrpSpPr>
        <p:grpSpPr>
          <a:xfrm>
            <a:off x="5707407" y="3477132"/>
            <a:ext cx="811369" cy="320633"/>
            <a:chOff x="5723647" y="4051769"/>
            <a:chExt cx="811369" cy="320633"/>
          </a:xfrm>
        </p:grpSpPr>
        <p:sp>
          <p:nvSpPr>
            <p:cNvPr id="95" name="吹き出し: 円形 94">
              <a:extLst>
                <a:ext uri="{FF2B5EF4-FFF2-40B4-BE49-F238E27FC236}">
                  <a16:creationId xmlns:a16="http://schemas.microsoft.com/office/drawing/2014/main" id="{492AD6F7-21FD-2462-C85F-987EB5F3B2D5}"/>
                </a:ext>
              </a:extLst>
            </p:cNvPr>
            <p:cNvSpPr/>
            <p:nvPr/>
          </p:nvSpPr>
          <p:spPr>
            <a:xfrm>
              <a:off x="5725067" y="4051769"/>
              <a:ext cx="807524" cy="320633"/>
            </a:xfrm>
            <a:prstGeom prst="wedgeEllipseCallout">
              <a:avLst>
                <a:gd name="adj1" fmla="val -2865"/>
                <a:gd name="adj2" fmla="val 120370"/>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4" name="Google Shape;280;p25">
              <a:extLst>
                <a:ext uri="{FF2B5EF4-FFF2-40B4-BE49-F238E27FC236}">
                  <a16:creationId xmlns:a16="http://schemas.microsoft.com/office/drawing/2014/main" id="{5DCD5A0C-FD29-BDFD-80B9-CEE0A290FAA4}"/>
                </a:ext>
              </a:extLst>
            </p:cNvPr>
            <p:cNvSpPr txBox="1">
              <a:spLocks/>
            </p:cNvSpPr>
            <p:nvPr/>
          </p:nvSpPr>
          <p:spPr>
            <a:xfrm>
              <a:off x="5723647" y="4081848"/>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参加したい</a:t>
              </a:r>
            </a:p>
          </p:txBody>
        </p:sp>
      </p:grpSp>
      <p:grpSp>
        <p:nvGrpSpPr>
          <p:cNvPr id="127" name="グループ化 126">
            <a:extLst>
              <a:ext uri="{FF2B5EF4-FFF2-40B4-BE49-F238E27FC236}">
                <a16:creationId xmlns:a16="http://schemas.microsoft.com/office/drawing/2014/main" id="{15F055F6-6808-3619-26B6-C2217A23B950}"/>
              </a:ext>
            </a:extLst>
          </p:cNvPr>
          <p:cNvGrpSpPr/>
          <p:nvPr/>
        </p:nvGrpSpPr>
        <p:grpSpPr>
          <a:xfrm>
            <a:off x="6704663" y="3687413"/>
            <a:ext cx="811369" cy="320633"/>
            <a:chOff x="6614427" y="4102044"/>
            <a:chExt cx="811369" cy="320633"/>
          </a:xfrm>
        </p:grpSpPr>
        <p:sp>
          <p:nvSpPr>
            <p:cNvPr id="98" name="吹き出し: 円形 97">
              <a:extLst>
                <a:ext uri="{FF2B5EF4-FFF2-40B4-BE49-F238E27FC236}">
                  <a16:creationId xmlns:a16="http://schemas.microsoft.com/office/drawing/2014/main" id="{3DEFC1C1-0D65-3153-3EE5-2E81FA85B1BE}"/>
                </a:ext>
              </a:extLst>
            </p:cNvPr>
            <p:cNvSpPr/>
            <p:nvPr/>
          </p:nvSpPr>
          <p:spPr>
            <a:xfrm>
              <a:off x="6615847" y="4102044"/>
              <a:ext cx="807524" cy="320633"/>
            </a:xfrm>
            <a:prstGeom prst="wedgeEllipseCallout">
              <a:avLst>
                <a:gd name="adj1" fmla="val -38021"/>
                <a:gd name="adj2" fmla="val 87602"/>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7" name="Google Shape;280;p25">
              <a:extLst>
                <a:ext uri="{FF2B5EF4-FFF2-40B4-BE49-F238E27FC236}">
                  <a16:creationId xmlns:a16="http://schemas.microsoft.com/office/drawing/2014/main" id="{725E9826-80F5-430F-9FC0-3E663DE0AF89}"/>
                </a:ext>
              </a:extLst>
            </p:cNvPr>
            <p:cNvSpPr txBox="1">
              <a:spLocks/>
            </p:cNvSpPr>
            <p:nvPr/>
          </p:nvSpPr>
          <p:spPr>
            <a:xfrm>
              <a:off x="6614427" y="4132123"/>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シェアしたい</a:t>
              </a:r>
            </a:p>
          </p:txBody>
        </p:sp>
      </p:grpSp>
      <p:sp>
        <p:nvSpPr>
          <p:cNvPr id="21" name="楕円 20">
            <a:extLst>
              <a:ext uri="{FF2B5EF4-FFF2-40B4-BE49-F238E27FC236}">
                <a16:creationId xmlns:a16="http://schemas.microsoft.com/office/drawing/2014/main" id="{761E7E5A-D22B-0016-4B38-175ADDE895DA}"/>
              </a:ext>
            </a:extLst>
          </p:cNvPr>
          <p:cNvSpPr/>
          <p:nvPr/>
        </p:nvSpPr>
        <p:spPr>
          <a:xfrm>
            <a:off x="4921749" y="4778180"/>
            <a:ext cx="2348502" cy="401418"/>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pic>
        <p:nvPicPr>
          <p:cNvPr id="135" name="Google Shape;560;p76">
            <a:extLst>
              <a:ext uri="{FF2B5EF4-FFF2-40B4-BE49-F238E27FC236}">
                <a16:creationId xmlns:a16="http://schemas.microsoft.com/office/drawing/2014/main" id="{EEEC29E5-9992-BA23-8669-CA2C6EBF3CE2}"/>
              </a:ext>
            </a:extLst>
          </p:cNvPr>
          <p:cNvPicPr preferRelativeResize="0"/>
          <p:nvPr/>
        </p:nvPicPr>
        <p:blipFill rotWithShape="1">
          <a:blip r:embed="rId8">
            <a:alphaModFix/>
          </a:blip>
          <a:srcRect/>
          <a:stretch/>
        </p:blipFill>
        <p:spPr>
          <a:xfrm>
            <a:off x="6196639" y="4445842"/>
            <a:ext cx="452136" cy="764004"/>
          </a:xfrm>
          <a:prstGeom prst="rect">
            <a:avLst/>
          </a:prstGeom>
          <a:noFill/>
          <a:ln>
            <a:noFill/>
          </a:ln>
        </p:spPr>
      </p:pic>
      <p:pic>
        <p:nvPicPr>
          <p:cNvPr id="136" name="Google Shape;595;p76">
            <a:extLst>
              <a:ext uri="{FF2B5EF4-FFF2-40B4-BE49-F238E27FC236}">
                <a16:creationId xmlns:a16="http://schemas.microsoft.com/office/drawing/2014/main" id="{C3ED3CC6-7310-42F7-D640-804FA4BEF4CE}"/>
              </a:ext>
            </a:extLst>
          </p:cNvPr>
          <p:cNvPicPr preferRelativeResize="0"/>
          <p:nvPr/>
        </p:nvPicPr>
        <p:blipFill rotWithShape="1">
          <a:blip r:embed="rId9">
            <a:alphaModFix/>
          </a:blip>
          <a:srcRect/>
          <a:stretch/>
        </p:blipFill>
        <p:spPr>
          <a:xfrm>
            <a:off x="5554579" y="4459351"/>
            <a:ext cx="600861" cy="765276"/>
          </a:xfrm>
          <a:prstGeom prst="rect">
            <a:avLst/>
          </a:prstGeom>
          <a:noFill/>
          <a:ln w="9525" cap="flat" cmpd="sng">
            <a:solidFill>
              <a:srgbClr val="D8D8D8"/>
            </a:solidFill>
            <a:prstDash val="solid"/>
            <a:round/>
            <a:headEnd type="none" w="sm" len="sm"/>
            <a:tailEnd type="none" w="sm" len="sm"/>
          </a:ln>
        </p:spPr>
      </p:pic>
      <p:pic>
        <p:nvPicPr>
          <p:cNvPr id="177" name="図 176" descr="アイコン&#10;&#10;自動的に生成された説明">
            <a:extLst>
              <a:ext uri="{FF2B5EF4-FFF2-40B4-BE49-F238E27FC236}">
                <a16:creationId xmlns:a16="http://schemas.microsoft.com/office/drawing/2014/main" id="{3E506182-104A-F5E2-B832-4114CBDC87F0}"/>
              </a:ext>
            </a:extLst>
          </p:cNvPr>
          <p:cNvPicPr>
            <a:picLocks noChangeAspect="1"/>
          </p:cNvPicPr>
          <p:nvPr/>
        </p:nvPicPr>
        <p:blipFill>
          <a:blip r:embed="rId10"/>
          <a:stretch>
            <a:fillRect/>
          </a:stretch>
        </p:blipFill>
        <p:spPr>
          <a:xfrm>
            <a:off x="6590352" y="4537005"/>
            <a:ext cx="372796" cy="559671"/>
          </a:xfrm>
          <a:prstGeom prst="rect">
            <a:avLst/>
          </a:prstGeom>
        </p:spPr>
      </p:pic>
      <p:pic>
        <p:nvPicPr>
          <p:cNvPr id="178" name="図 177" descr="アイコン&#10;&#10;自動的に生成された説明">
            <a:extLst>
              <a:ext uri="{FF2B5EF4-FFF2-40B4-BE49-F238E27FC236}">
                <a16:creationId xmlns:a16="http://schemas.microsoft.com/office/drawing/2014/main" id="{9F4C02B2-4FF2-FCC5-9439-10E3C60BFF0A}"/>
              </a:ext>
            </a:extLst>
          </p:cNvPr>
          <p:cNvPicPr>
            <a:picLocks noChangeAspect="1"/>
          </p:cNvPicPr>
          <p:nvPr/>
        </p:nvPicPr>
        <p:blipFill>
          <a:blip r:embed="rId11"/>
          <a:stretch>
            <a:fillRect/>
          </a:stretch>
        </p:blipFill>
        <p:spPr>
          <a:xfrm>
            <a:off x="5195979" y="4555836"/>
            <a:ext cx="448837" cy="573462"/>
          </a:xfrm>
          <a:prstGeom prst="rect">
            <a:avLst/>
          </a:prstGeom>
        </p:spPr>
      </p:pic>
      <p:pic>
        <p:nvPicPr>
          <p:cNvPr id="23" name="図 22">
            <a:extLst>
              <a:ext uri="{FF2B5EF4-FFF2-40B4-BE49-F238E27FC236}">
                <a16:creationId xmlns:a16="http://schemas.microsoft.com/office/drawing/2014/main" id="{6B76032C-EC80-9CF6-9A9F-E5A92AD4BA6D}"/>
              </a:ext>
            </a:extLst>
          </p:cNvPr>
          <p:cNvPicPr>
            <a:picLocks noChangeAspect="1"/>
          </p:cNvPicPr>
          <p:nvPr/>
        </p:nvPicPr>
        <p:blipFill>
          <a:blip r:embed="rId12"/>
          <a:stretch>
            <a:fillRect/>
          </a:stretch>
        </p:blipFill>
        <p:spPr>
          <a:xfrm>
            <a:off x="2664995" y="3857949"/>
            <a:ext cx="191052" cy="205808"/>
          </a:xfrm>
          <a:prstGeom prst="rect">
            <a:avLst/>
          </a:prstGeom>
        </p:spPr>
      </p:pic>
      <p:pic>
        <p:nvPicPr>
          <p:cNvPr id="24" name="図 23">
            <a:extLst>
              <a:ext uri="{FF2B5EF4-FFF2-40B4-BE49-F238E27FC236}">
                <a16:creationId xmlns:a16="http://schemas.microsoft.com/office/drawing/2014/main" id="{B379ABB3-0CF0-3650-DC7B-02ACF939602C}"/>
              </a:ext>
            </a:extLst>
          </p:cNvPr>
          <p:cNvPicPr>
            <a:picLocks noChangeAspect="1"/>
          </p:cNvPicPr>
          <p:nvPr/>
        </p:nvPicPr>
        <p:blipFill>
          <a:blip r:embed="rId13"/>
          <a:stretch>
            <a:fillRect/>
          </a:stretch>
        </p:blipFill>
        <p:spPr>
          <a:xfrm>
            <a:off x="9924724" y="4086547"/>
            <a:ext cx="191829" cy="205809"/>
          </a:xfrm>
          <a:prstGeom prst="rect">
            <a:avLst/>
          </a:prstGeom>
        </p:spPr>
      </p:pic>
      <p:pic>
        <p:nvPicPr>
          <p:cNvPr id="25" name="図 24">
            <a:extLst>
              <a:ext uri="{FF2B5EF4-FFF2-40B4-BE49-F238E27FC236}">
                <a16:creationId xmlns:a16="http://schemas.microsoft.com/office/drawing/2014/main" id="{A5909A80-1B2D-E7AF-2667-1E7E744F633F}"/>
              </a:ext>
            </a:extLst>
          </p:cNvPr>
          <p:cNvPicPr>
            <a:picLocks noChangeAspect="1"/>
          </p:cNvPicPr>
          <p:nvPr/>
        </p:nvPicPr>
        <p:blipFill>
          <a:blip r:embed="rId12"/>
          <a:stretch>
            <a:fillRect/>
          </a:stretch>
        </p:blipFill>
        <p:spPr>
          <a:xfrm>
            <a:off x="2203785" y="4323170"/>
            <a:ext cx="191052" cy="205808"/>
          </a:xfrm>
          <a:prstGeom prst="rect">
            <a:avLst/>
          </a:prstGeom>
        </p:spPr>
      </p:pic>
      <p:pic>
        <p:nvPicPr>
          <p:cNvPr id="26" name="図 25">
            <a:extLst>
              <a:ext uri="{FF2B5EF4-FFF2-40B4-BE49-F238E27FC236}">
                <a16:creationId xmlns:a16="http://schemas.microsoft.com/office/drawing/2014/main" id="{C45F1E63-9716-77EE-603E-0339F13342D1}"/>
              </a:ext>
            </a:extLst>
          </p:cNvPr>
          <p:cNvPicPr>
            <a:picLocks noChangeAspect="1"/>
          </p:cNvPicPr>
          <p:nvPr/>
        </p:nvPicPr>
        <p:blipFill>
          <a:blip r:embed="rId12"/>
          <a:stretch>
            <a:fillRect/>
          </a:stretch>
        </p:blipFill>
        <p:spPr>
          <a:xfrm>
            <a:off x="2771275" y="4662059"/>
            <a:ext cx="191052" cy="205808"/>
          </a:xfrm>
          <a:prstGeom prst="rect">
            <a:avLst/>
          </a:prstGeom>
        </p:spPr>
      </p:pic>
      <p:pic>
        <p:nvPicPr>
          <p:cNvPr id="27" name="図 26">
            <a:extLst>
              <a:ext uri="{FF2B5EF4-FFF2-40B4-BE49-F238E27FC236}">
                <a16:creationId xmlns:a16="http://schemas.microsoft.com/office/drawing/2014/main" id="{8075B087-1072-405F-80FC-CC0D0B92E997}"/>
              </a:ext>
            </a:extLst>
          </p:cNvPr>
          <p:cNvPicPr>
            <a:picLocks noChangeAspect="1"/>
          </p:cNvPicPr>
          <p:nvPr/>
        </p:nvPicPr>
        <p:blipFill>
          <a:blip r:embed="rId12"/>
          <a:stretch>
            <a:fillRect/>
          </a:stretch>
        </p:blipFill>
        <p:spPr>
          <a:xfrm>
            <a:off x="8594445" y="4550738"/>
            <a:ext cx="191052" cy="205808"/>
          </a:xfrm>
          <a:prstGeom prst="rect">
            <a:avLst/>
          </a:prstGeom>
        </p:spPr>
      </p:pic>
      <p:pic>
        <p:nvPicPr>
          <p:cNvPr id="28" name="図 27">
            <a:extLst>
              <a:ext uri="{FF2B5EF4-FFF2-40B4-BE49-F238E27FC236}">
                <a16:creationId xmlns:a16="http://schemas.microsoft.com/office/drawing/2014/main" id="{55AEF89F-ED8D-A2BF-9B8F-57293DB6F6DD}"/>
              </a:ext>
            </a:extLst>
          </p:cNvPr>
          <p:cNvPicPr>
            <a:picLocks noChangeAspect="1"/>
          </p:cNvPicPr>
          <p:nvPr/>
        </p:nvPicPr>
        <p:blipFill>
          <a:blip r:embed="rId12"/>
          <a:stretch>
            <a:fillRect/>
          </a:stretch>
        </p:blipFill>
        <p:spPr>
          <a:xfrm>
            <a:off x="8141370" y="3781748"/>
            <a:ext cx="191052" cy="205808"/>
          </a:xfrm>
          <a:prstGeom prst="rect">
            <a:avLst/>
          </a:prstGeom>
        </p:spPr>
      </p:pic>
      <p:pic>
        <p:nvPicPr>
          <p:cNvPr id="29" name="図 28">
            <a:extLst>
              <a:ext uri="{FF2B5EF4-FFF2-40B4-BE49-F238E27FC236}">
                <a16:creationId xmlns:a16="http://schemas.microsoft.com/office/drawing/2014/main" id="{B7225703-2F30-25C8-04A7-0634FEA30B36}"/>
              </a:ext>
            </a:extLst>
          </p:cNvPr>
          <p:cNvPicPr>
            <a:picLocks noChangeAspect="1"/>
          </p:cNvPicPr>
          <p:nvPr/>
        </p:nvPicPr>
        <p:blipFill>
          <a:blip r:embed="rId12"/>
          <a:stretch>
            <a:fillRect/>
          </a:stretch>
        </p:blipFill>
        <p:spPr>
          <a:xfrm>
            <a:off x="9178034" y="4244734"/>
            <a:ext cx="191052" cy="205808"/>
          </a:xfrm>
          <a:prstGeom prst="rect">
            <a:avLst/>
          </a:prstGeom>
        </p:spPr>
      </p:pic>
      <p:pic>
        <p:nvPicPr>
          <p:cNvPr id="30" name="図 29">
            <a:extLst>
              <a:ext uri="{FF2B5EF4-FFF2-40B4-BE49-F238E27FC236}">
                <a16:creationId xmlns:a16="http://schemas.microsoft.com/office/drawing/2014/main" id="{EA3EB723-4F57-472B-11EC-F7F4887D2912}"/>
              </a:ext>
            </a:extLst>
          </p:cNvPr>
          <p:cNvPicPr>
            <a:picLocks noChangeAspect="1"/>
          </p:cNvPicPr>
          <p:nvPr/>
        </p:nvPicPr>
        <p:blipFill>
          <a:blip r:embed="rId13"/>
          <a:stretch>
            <a:fillRect/>
          </a:stretch>
        </p:blipFill>
        <p:spPr>
          <a:xfrm>
            <a:off x="9082799" y="3694832"/>
            <a:ext cx="191829" cy="205809"/>
          </a:xfrm>
          <a:prstGeom prst="rect">
            <a:avLst/>
          </a:prstGeom>
        </p:spPr>
      </p:pic>
      <p:pic>
        <p:nvPicPr>
          <p:cNvPr id="31" name="図 30">
            <a:extLst>
              <a:ext uri="{FF2B5EF4-FFF2-40B4-BE49-F238E27FC236}">
                <a16:creationId xmlns:a16="http://schemas.microsoft.com/office/drawing/2014/main" id="{4AA206F0-2B6F-32FD-82C4-040C3090CE90}"/>
              </a:ext>
            </a:extLst>
          </p:cNvPr>
          <p:cNvPicPr>
            <a:picLocks noChangeAspect="1"/>
          </p:cNvPicPr>
          <p:nvPr/>
        </p:nvPicPr>
        <p:blipFill>
          <a:blip r:embed="rId13"/>
          <a:stretch>
            <a:fillRect/>
          </a:stretch>
        </p:blipFill>
        <p:spPr>
          <a:xfrm>
            <a:off x="9309108" y="4728230"/>
            <a:ext cx="191829" cy="205809"/>
          </a:xfrm>
          <a:prstGeom prst="rect">
            <a:avLst/>
          </a:prstGeom>
        </p:spPr>
      </p:pic>
      <p:pic>
        <p:nvPicPr>
          <p:cNvPr id="33" name="図 32">
            <a:extLst>
              <a:ext uri="{FF2B5EF4-FFF2-40B4-BE49-F238E27FC236}">
                <a16:creationId xmlns:a16="http://schemas.microsoft.com/office/drawing/2014/main" id="{CC2EB710-ADAC-BE61-C966-7C10C1F24983}"/>
              </a:ext>
            </a:extLst>
          </p:cNvPr>
          <p:cNvPicPr>
            <a:picLocks noChangeAspect="1"/>
          </p:cNvPicPr>
          <p:nvPr/>
        </p:nvPicPr>
        <p:blipFill>
          <a:blip r:embed="rId13"/>
          <a:stretch>
            <a:fillRect/>
          </a:stretch>
        </p:blipFill>
        <p:spPr>
          <a:xfrm>
            <a:off x="4330040" y="3882010"/>
            <a:ext cx="191829" cy="205809"/>
          </a:xfrm>
          <a:prstGeom prst="rect">
            <a:avLst/>
          </a:prstGeom>
        </p:spPr>
      </p:pic>
      <p:pic>
        <p:nvPicPr>
          <p:cNvPr id="34" name="図 33">
            <a:extLst>
              <a:ext uri="{FF2B5EF4-FFF2-40B4-BE49-F238E27FC236}">
                <a16:creationId xmlns:a16="http://schemas.microsoft.com/office/drawing/2014/main" id="{B48E0470-DDB9-FCAB-67D6-62509BB3B8F7}"/>
              </a:ext>
            </a:extLst>
          </p:cNvPr>
          <p:cNvPicPr>
            <a:picLocks noChangeAspect="1"/>
          </p:cNvPicPr>
          <p:nvPr/>
        </p:nvPicPr>
        <p:blipFill>
          <a:blip r:embed="rId13"/>
          <a:stretch>
            <a:fillRect/>
          </a:stretch>
        </p:blipFill>
        <p:spPr>
          <a:xfrm>
            <a:off x="3460557" y="4273149"/>
            <a:ext cx="191829" cy="205809"/>
          </a:xfrm>
          <a:prstGeom prst="rect">
            <a:avLst/>
          </a:prstGeom>
        </p:spPr>
      </p:pic>
      <p:pic>
        <p:nvPicPr>
          <p:cNvPr id="35" name="図 34">
            <a:extLst>
              <a:ext uri="{FF2B5EF4-FFF2-40B4-BE49-F238E27FC236}">
                <a16:creationId xmlns:a16="http://schemas.microsoft.com/office/drawing/2014/main" id="{5B01A87C-1839-03C8-9F36-6B73B0D1CEDC}"/>
              </a:ext>
            </a:extLst>
          </p:cNvPr>
          <p:cNvPicPr>
            <a:picLocks noChangeAspect="1"/>
          </p:cNvPicPr>
          <p:nvPr/>
        </p:nvPicPr>
        <p:blipFill>
          <a:blip r:embed="rId13"/>
          <a:stretch>
            <a:fillRect/>
          </a:stretch>
        </p:blipFill>
        <p:spPr>
          <a:xfrm>
            <a:off x="4171624" y="4674088"/>
            <a:ext cx="191829" cy="205809"/>
          </a:xfrm>
          <a:prstGeom prst="rect">
            <a:avLst/>
          </a:prstGeom>
        </p:spPr>
      </p:pic>
      <p:pic>
        <p:nvPicPr>
          <p:cNvPr id="3" name="図 2">
            <a:extLst>
              <a:ext uri="{FF2B5EF4-FFF2-40B4-BE49-F238E27FC236}">
                <a16:creationId xmlns:a16="http://schemas.microsoft.com/office/drawing/2014/main" id="{7F46E6BC-93FE-5F6A-7623-A229AB65D881}"/>
              </a:ext>
            </a:extLst>
          </p:cNvPr>
          <p:cNvPicPr>
            <a:picLocks noChangeAspect="1"/>
          </p:cNvPicPr>
          <p:nvPr/>
        </p:nvPicPr>
        <p:blipFill>
          <a:blip r:embed="rId14"/>
          <a:stretch>
            <a:fillRect/>
          </a:stretch>
        </p:blipFill>
        <p:spPr>
          <a:xfrm>
            <a:off x="7671001" y="4218530"/>
            <a:ext cx="480223" cy="479743"/>
          </a:xfrm>
          <a:prstGeom prst="rect">
            <a:avLst/>
          </a:prstGeom>
        </p:spPr>
      </p:pic>
    </p:spTree>
    <p:extLst>
      <p:ext uri="{BB962C8B-B14F-4D97-AF65-F5344CB8AC3E}">
        <p14:creationId xmlns:p14="http://schemas.microsoft.com/office/powerpoint/2010/main" val="2295384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2">
          <a:extLst>
            <a:ext uri="{FF2B5EF4-FFF2-40B4-BE49-F238E27FC236}">
              <a16:creationId xmlns:a16="http://schemas.microsoft.com/office/drawing/2014/main" id="{FB4B657C-6E28-628D-AFF4-D5158E6FB0DB}"/>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52BE47C8-FE71-F5FE-B723-34C15680E6DB}"/>
              </a:ext>
            </a:extLst>
          </p:cNvPr>
          <p:cNvSpPr/>
          <p:nvPr/>
        </p:nvSpPr>
        <p:spPr>
          <a:xfrm>
            <a:off x="3065418" y="1466264"/>
            <a:ext cx="5684730" cy="1542798"/>
          </a:xfrm>
          <a:prstGeom prst="rect">
            <a:avLst/>
          </a:prstGeom>
          <a:solidFill>
            <a:schemeClr val="bg1"/>
          </a:solidFill>
          <a:ln>
            <a:solidFill>
              <a:schemeClr val="bg1">
                <a:lumMod val="50000"/>
              </a:schemeClr>
            </a:solidFill>
          </a:ln>
          <a:effectLst>
            <a:glow rad="635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Google Shape;273;p24">
            <a:extLst>
              <a:ext uri="{FF2B5EF4-FFF2-40B4-BE49-F238E27FC236}">
                <a16:creationId xmlns:a16="http://schemas.microsoft.com/office/drawing/2014/main" id="{9C57F00C-FE37-344F-9865-4A7C25F77763}"/>
              </a:ext>
            </a:extLst>
          </p:cNvPr>
          <p:cNvSpPr txBox="1">
            <a:spLocks noGrp="1"/>
          </p:cNvSpPr>
          <p:nvPr>
            <p:ph type="ctrTitle"/>
          </p:nvPr>
        </p:nvSpPr>
        <p:spPr>
          <a:xfrm>
            <a:off x="587376" y="583184"/>
            <a:ext cx="11014607" cy="564262"/>
          </a:xfrm>
          <a:noFill/>
          <a:ln>
            <a:noFill/>
          </a:ln>
        </p:spPr>
        <p:txBody>
          <a:bodyPr spcFirstLastPara="1" wrap="square" lIns="0" tIns="0" rIns="0" bIns="0" anchor="t" anchorCtr="0">
            <a:noAutofit/>
          </a:bodyPr>
          <a:lstStyle/>
          <a:p>
            <a:pPr lvl="0"/>
            <a:r>
              <a:rPr lang="ja-JP" altLang="en-US" dirty="0">
                <a:latin typeface="LINE Seed JP" panose="020B0600070205080204" charset="-128"/>
                <a:ea typeface="LINE Seed JP" panose="020B0600070205080204" charset="-128"/>
              </a:rPr>
              <a:t>今回のテーマ</a:t>
            </a:r>
            <a:endParaRPr lang="ja-JP" altLang="en-US" dirty="0"/>
          </a:p>
        </p:txBody>
      </p:sp>
      <p:sp>
        <p:nvSpPr>
          <p:cNvPr id="61" name="四角形: 角を丸くする 60">
            <a:extLst>
              <a:ext uri="{FF2B5EF4-FFF2-40B4-BE49-F238E27FC236}">
                <a16:creationId xmlns:a16="http://schemas.microsoft.com/office/drawing/2014/main" id="{5F8F2290-B021-4A3C-226B-7F1DD71BE90D}"/>
              </a:ext>
            </a:extLst>
          </p:cNvPr>
          <p:cNvSpPr/>
          <p:nvPr/>
        </p:nvSpPr>
        <p:spPr>
          <a:xfrm>
            <a:off x="4863548" y="2384692"/>
            <a:ext cx="2464904" cy="897002"/>
          </a:xfrm>
          <a:prstGeom prst="roundRect">
            <a:avLst/>
          </a:prstGeom>
          <a:solidFill>
            <a:schemeClr val="tx1">
              <a:lumMod val="65000"/>
              <a:lumOff val="3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400" b="1" dirty="0">
              <a:latin typeface="LINE Seed JP" panose="020B0600070205080204" charset="-128"/>
              <a:ea typeface="LINE Seed JP" panose="020B0600070205080204" charset="-128"/>
            </a:endParaRPr>
          </a:p>
        </p:txBody>
      </p:sp>
      <p:grpSp>
        <p:nvGrpSpPr>
          <p:cNvPr id="99" name="グループ化 98">
            <a:extLst>
              <a:ext uri="{FF2B5EF4-FFF2-40B4-BE49-F238E27FC236}">
                <a16:creationId xmlns:a16="http://schemas.microsoft.com/office/drawing/2014/main" id="{45835120-02D5-4B85-7FB7-3A45591FCEEC}"/>
              </a:ext>
            </a:extLst>
          </p:cNvPr>
          <p:cNvGrpSpPr/>
          <p:nvPr/>
        </p:nvGrpSpPr>
        <p:grpSpPr>
          <a:xfrm>
            <a:off x="1789646" y="3830169"/>
            <a:ext cx="8612707" cy="2109550"/>
            <a:chOff x="1760149" y="3947906"/>
            <a:chExt cx="8612707" cy="1263446"/>
          </a:xfrm>
        </p:grpSpPr>
        <p:sp>
          <p:nvSpPr>
            <p:cNvPr id="76" name="楕円 75">
              <a:extLst>
                <a:ext uri="{FF2B5EF4-FFF2-40B4-BE49-F238E27FC236}">
                  <a16:creationId xmlns:a16="http://schemas.microsoft.com/office/drawing/2014/main" id="{2642D198-4450-2276-DC77-41E9CF9B5E3A}"/>
                </a:ext>
              </a:extLst>
            </p:cNvPr>
            <p:cNvSpPr/>
            <p:nvPr/>
          </p:nvSpPr>
          <p:spPr>
            <a:xfrm>
              <a:off x="1760149" y="3947906"/>
              <a:ext cx="6662126" cy="1263446"/>
            </a:xfrm>
            <a:prstGeom prst="ellipse">
              <a:avLst/>
            </a:prstGeom>
            <a:noFill/>
            <a:ln w="3175">
              <a:solidFill>
                <a:schemeClr val="accent2"/>
              </a:solidFill>
            </a:ln>
            <a:effectLst>
              <a:glow rad="635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7" name="楕円 76">
              <a:extLst>
                <a:ext uri="{FF2B5EF4-FFF2-40B4-BE49-F238E27FC236}">
                  <a16:creationId xmlns:a16="http://schemas.microsoft.com/office/drawing/2014/main" id="{DF434AAD-FFFF-E24E-399D-983D61ED22C9}"/>
                </a:ext>
              </a:extLst>
            </p:cNvPr>
            <p:cNvSpPr/>
            <p:nvPr/>
          </p:nvSpPr>
          <p:spPr>
            <a:xfrm>
              <a:off x="3129291" y="3947906"/>
              <a:ext cx="7243565" cy="1263446"/>
            </a:xfrm>
            <a:prstGeom prst="ellipse">
              <a:avLst/>
            </a:prstGeom>
            <a:noFill/>
            <a:ln w="3175">
              <a:solidFill>
                <a:schemeClr val="accent3"/>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75" name="楕円 74">
              <a:extLst>
                <a:ext uri="{FF2B5EF4-FFF2-40B4-BE49-F238E27FC236}">
                  <a16:creationId xmlns:a16="http://schemas.microsoft.com/office/drawing/2014/main" id="{3DF74B2F-A75A-5822-9C5A-8C94A4AB7EA6}"/>
                </a:ext>
              </a:extLst>
            </p:cNvPr>
            <p:cNvSpPr/>
            <p:nvPr/>
          </p:nvSpPr>
          <p:spPr>
            <a:xfrm>
              <a:off x="4375018" y="4271669"/>
              <a:ext cx="3628950" cy="645148"/>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4" name="楕円 73">
              <a:extLst>
                <a:ext uri="{FF2B5EF4-FFF2-40B4-BE49-F238E27FC236}">
                  <a16:creationId xmlns:a16="http://schemas.microsoft.com/office/drawing/2014/main" id="{1980B89B-F132-51B6-8584-07E33C8A14EB}"/>
                </a:ext>
              </a:extLst>
            </p:cNvPr>
            <p:cNvSpPr/>
            <p:nvPr/>
          </p:nvSpPr>
          <p:spPr>
            <a:xfrm>
              <a:off x="4706596" y="4490438"/>
              <a:ext cx="2847577" cy="496272"/>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78" name="楕円 77">
              <a:extLst>
                <a:ext uri="{FF2B5EF4-FFF2-40B4-BE49-F238E27FC236}">
                  <a16:creationId xmlns:a16="http://schemas.microsoft.com/office/drawing/2014/main" id="{1C16964D-22A1-D055-9EDC-6A57E088B4BF}"/>
                </a:ext>
              </a:extLst>
            </p:cNvPr>
            <p:cNvSpPr/>
            <p:nvPr/>
          </p:nvSpPr>
          <p:spPr>
            <a:xfrm>
              <a:off x="3346093" y="3999068"/>
              <a:ext cx="6352552"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79" name="楕円 78">
              <a:extLst>
                <a:ext uri="{FF2B5EF4-FFF2-40B4-BE49-F238E27FC236}">
                  <a16:creationId xmlns:a16="http://schemas.microsoft.com/office/drawing/2014/main" id="{A4C91887-7988-229E-5FC2-F5E6749B7962}"/>
                </a:ext>
              </a:extLst>
            </p:cNvPr>
            <p:cNvSpPr/>
            <p:nvPr/>
          </p:nvSpPr>
          <p:spPr>
            <a:xfrm>
              <a:off x="3579831" y="3999068"/>
              <a:ext cx="6295795"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1" name="楕円 80">
              <a:extLst>
                <a:ext uri="{FF2B5EF4-FFF2-40B4-BE49-F238E27FC236}">
                  <a16:creationId xmlns:a16="http://schemas.microsoft.com/office/drawing/2014/main" id="{C0FB71D2-BAC8-337E-DD96-7E281F50CCA8}"/>
                </a:ext>
              </a:extLst>
            </p:cNvPr>
            <p:cNvSpPr/>
            <p:nvPr/>
          </p:nvSpPr>
          <p:spPr>
            <a:xfrm>
              <a:off x="3731225" y="3999068"/>
              <a:ext cx="6304527" cy="1175863"/>
            </a:xfrm>
            <a:prstGeom prst="ellipse">
              <a:avLst/>
            </a:prstGeom>
            <a:noFill/>
            <a:ln w="3175">
              <a:solidFill>
                <a:schemeClr val="accent3"/>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6" name="楕円 85">
              <a:extLst>
                <a:ext uri="{FF2B5EF4-FFF2-40B4-BE49-F238E27FC236}">
                  <a16:creationId xmlns:a16="http://schemas.microsoft.com/office/drawing/2014/main" id="{D2F1C93F-AE59-0CF8-8C40-BC4CE875B0EB}"/>
                </a:ext>
              </a:extLst>
            </p:cNvPr>
            <p:cNvSpPr/>
            <p:nvPr/>
          </p:nvSpPr>
          <p:spPr>
            <a:xfrm>
              <a:off x="2119731" y="3999068"/>
              <a:ext cx="7022428"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7" name="楕円 86">
              <a:extLst>
                <a:ext uri="{FF2B5EF4-FFF2-40B4-BE49-F238E27FC236}">
                  <a16:creationId xmlns:a16="http://schemas.microsoft.com/office/drawing/2014/main" id="{8718CF49-47E8-6321-3A73-0E70EC51C9CE}"/>
                </a:ext>
              </a:extLst>
            </p:cNvPr>
            <p:cNvSpPr/>
            <p:nvPr/>
          </p:nvSpPr>
          <p:spPr>
            <a:xfrm>
              <a:off x="2410307" y="3999068"/>
              <a:ext cx="6983135"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sp>
          <p:nvSpPr>
            <p:cNvPr id="88" name="楕円 87">
              <a:extLst>
                <a:ext uri="{FF2B5EF4-FFF2-40B4-BE49-F238E27FC236}">
                  <a16:creationId xmlns:a16="http://schemas.microsoft.com/office/drawing/2014/main" id="{C5C7DD74-9018-71E9-9C26-91DB3DE39413}"/>
                </a:ext>
              </a:extLst>
            </p:cNvPr>
            <p:cNvSpPr/>
            <p:nvPr/>
          </p:nvSpPr>
          <p:spPr>
            <a:xfrm>
              <a:off x="2663137" y="3999068"/>
              <a:ext cx="6908566" cy="1175863"/>
            </a:xfrm>
            <a:prstGeom prst="ellipse">
              <a:avLst/>
            </a:prstGeom>
            <a:noFill/>
            <a:ln w="3175">
              <a:solidFill>
                <a:schemeClr val="accent2"/>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noFill/>
              </a:endParaRPr>
            </a:p>
          </p:txBody>
        </p:sp>
      </p:grpSp>
      <p:sp>
        <p:nvSpPr>
          <p:cNvPr id="121" name="楕円 120">
            <a:extLst>
              <a:ext uri="{FF2B5EF4-FFF2-40B4-BE49-F238E27FC236}">
                <a16:creationId xmlns:a16="http://schemas.microsoft.com/office/drawing/2014/main" id="{2036B33D-5D99-9FED-862E-78FA1DE00B02}"/>
              </a:ext>
            </a:extLst>
          </p:cNvPr>
          <p:cNvSpPr/>
          <p:nvPr/>
        </p:nvSpPr>
        <p:spPr>
          <a:xfrm>
            <a:off x="5117720" y="4425059"/>
            <a:ext cx="2030681" cy="429909"/>
          </a:xfrm>
          <a:prstGeom prst="ellipse">
            <a:avLst/>
          </a:prstGeom>
          <a:solidFill>
            <a:schemeClr val="accent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1600" b="1" dirty="0">
                <a:solidFill>
                  <a:schemeClr val="bg1"/>
                </a:solidFill>
              </a:rPr>
              <a:t>モーメント</a:t>
            </a:r>
          </a:p>
        </p:txBody>
      </p:sp>
      <p:pic>
        <p:nvPicPr>
          <p:cNvPr id="141" name="図 140">
            <a:extLst>
              <a:ext uri="{FF2B5EF4-FFF2-40B4-BE49-F238E27FC236}">
                <a16:creationId xmlns:a16="http://schemas.microsoft.com/office/drawing/2014/main" id="{645CABEB-2C7B-806E-C6A1-6C395D91E488}"/>
              </a:ext>
            </a:extLst>
          </p:cNvPr>
          <p:cNvPicPr>
            <a:picLocks noChangeAspect="1"/>
          </p:cNvPicPr>
          <p:nvPr/>
        </p:nvPicPr>
        <p:blipFill>
          <a:blip r:embed="rId3"/>
          <a:stretch>
            <a:fillRect/>
          </a:stretch>
        </p:blipFill>
        <p:spPr>
          <a:xfrm>
            <a:off x="3897143" y="4800987"/>
            <a:ext cx="969778" cy="244384"/>
          </a:xfrm>
          <a:prstGeom prst="rect">
            <a:avLst/>
          </a:prstGeom>
        </p:spPr>
      </p:pic>
      <p:sp>
        <p:nvSpPr>
          <p:cNvPr id="21" name="楕円 20">
            <a:extLst>
              <a:ext uri="{FF2B5EF4-FFF2-40B4-BE49-F238E27FC236}">
                <a16:creationId xmlns:a16="http://schemas.microsoft.com/office/drawing/2014/main" id="{0886C50A-E318-4E1D-943A-BA9A230932CA}"/>
              </a:ext>
            </a:extLst>
          </p:cNvPr>
          <p:cNvSpPr/>
          <p:nvPr/>
        </p:nvSpPr>
        <p:spPr>
          <a:xfrm>
            <a:off x="4921749" y="5225310"/>
            <a:ext cx="2348502" cy="401418"/>
          </a:xfrm>
          <a:prstGeom prst="ellipse">
            <a:avLst/>
          </a:prstGeom>
          <a:solidFill>
            <a:schemeClr val="bg1"/>
          </a:solidFill>
          <a:ln w="57150">
            <a:solidFill>
              <a:schemeClr val="bg1"/>
            </a:solidFill>
          </a:ln>
          <a:effectLst>
            <a:glow rad="139700">
              <a:schemeClr val="accent6">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pic>
        <p:nvPicPr>
          <p:cNvPr id="23" name="図 22">
            <a:extLst>
              <a:ext uri="{FF2B5EF4-FFF2-40B4-BE49-F238E27FC236}">
                <a16:creationId xmlns:a16="http://schemas.microsoft.com/office/drawing/2014/main" id="{518A8A91-87E4-47E7-DC12-D3F27130C631}"/>
              </a:ext>
            </a:extLst>
          </p:cNvPr>
          <p:cNvPicPr>
            <a:picLocks noChangeAspect="1"/>
          </p:cNvPicPr>
          <p:nvPr/>
        </p:nvPicPr>
        <p:blipFill>
          <a:blip r:embed="rId4"/>
          <a:stretch>
            <a:fillRect/>
          </a:stretch>
        </p:blipFill>
        <p:spPr>
          <a:xfrm>
            <a:off x="2664995" y="4305078"/>
            <a:ext cx="265196" cy="285679"/>
          </a:xfrm>
          <a:prstGeom prst="rect">
            <a:avLst/>
          </a:prstGeom>
        </p:spPr>
      </p:pic>
      <p:pic>
        <p:nvPicPr>
          <p:cNvPr id="24" name="図 23">
            <a:extLst>
              <a:ext uri="{FF2B5EF4-FFF2-40B4-BE49-F238E27FC236}">
                <a16:creationId xmlns:a16="http://schemas.microsoft.com/office/drawing/2014/main" id="{4BBB0F40-5864-C836-9195-587E0586BB9B}"/>
              </a:ext>
            </a:extLst>
          </p:cNvPr>
          <p:cNvPicPr>
            <a:picLocks noChangeAspect="1"/>
          </p:cNvPicPr>
          <p:nvPr/>
        </p:nvPicPr>
        <p:blipFill>
          <a:blip r:embed="rId5"/>
          <a:stretch>
            <a:fillRect/>
          </a:stretch>
        </p:blipFill>
        <p:spPr>
          <a:xfrm>
            <a:off x="9924724" y="4533677"/>
            <a:ext cx="266274" cy="285679"/>
          </a:xfrm>
          <a:prstGeom prst="rect">
            <a:avLst/>
          </a:prstGeom>
        </p:spPr>
      </p:pic>
      <p:pic>
        <p:nvPicPr>
          <p:cNvPr id="26" name="図 25">
            <a:extLst>
              <a:ext uri="{FF2B5EF4-FFF2-40B4-BE49-F238E27FC236}">
                <a16:creationId xmlns:a16="http://schemas.microsoft.com/office/drawing/2014/main" id="{4210BA0B-D221-36E1-87F3-F437044631DC}"/>
              </a:ext>
            </a:extLst>
          </p:cNvPr>
          <p:cNvPicPr>
            <a:picLocks noChangeAspect="1"/>
          </p:cNvPicPr>
          <p:nvPr/>
        </p:nvPicPr>
        <p:blipFill>
          <a:blip r:embed="rId4"/>
          <a:stretch>
            <a:fillRect/>
          </a:stretch>
        </p:blipFill>
        <p:spPr>
          <a:xfrm>
            <a:off x="2771275" y="5109188"/>
            <a:ext cx="265196" cy="285679"/>
          </a:xfrm>
          <a:prstGeom prst="rect">
            <a:avLst/>
          </a:prstGeom>
        </p:spPr>
      </p:pic>
      <p:pic>
        <p:nvPicPr>
          <p:cNvPr id="27" name="図 26">
            <a:extLst>
              <a:ext uri="{FF2B5EF4-FFF2-40B4-BE49-F238E27FC236}">
                <a16:creationId xmlns:a16="http://schemas.microsoft.com/office/drawing/2014/main" id="{AA35CF82-7DE9-CA0F-8DCF-167D9CBD2178}"/>
              </a:ext>
            </a:extLst>
          </p:cNvPr>
          <p:cNvPicPr>
            <a:picLocks noChangeAspect="1"/>
          </p:cNvPicPr>
          <p:nvPr/>
        </p:nvPicPr>
        <p:blipFill>
          <a:blip r:embed="rId4"/>
          <a:stretch>
            <a:fillRect/>
          </a:stretch>
        </p:blipFill>
        <p:spPr>
          <a:xfrm>
            <a:off x="7357827" y="4858530"/>
            <a:ext cx="265196" cy="285679"/>
          </a:xfrm>
          <a:prstGeom prst="rect">
            <a:avLst/>
          </a:prstGeom>
        </p:spPr>
      </p:pic>
      <p:pic>
        <p:nvPicPr>
          <p:cNvPr id="29" name="図 28">
            <a:extLst>
              <a:ext uri="{FF2B5EF4-FFF2-40B4-BE49-F238E27FC236}">
                <a16:creationId xmlns:a16="http://schemas.microsoft.com/office/drawing/2014/main" id="{414D2A88-9B82-A85E-46D5-A87971BD8156}"/>
              </a:ext>
            </a:extLst>
          </p:cNvPr>
          <p:cNvPicPr>
            <a:picLocks noChangeAspect="1"/>
          </p:cNvPicPr>
          <p:nvPr/>
        </p:nvPicPr>
        <p:blipFill>
          <a:blip r:embed="rId4"/>
          <a:stretch>
            <a:fillRect/>
          </a:stretch>
        </p:blipFill>
        <p:spPr>
          <a:xfrm>
            <a:off x="8594560" y="4796366"/>
            <a:ext cx="265196" cy="285679"/>
          </a:xfrm>
          <a:prstGeom prst="rect">
            <a:avLst/>
          </a:prstGeom>
        </p:spPr>
      </p:pic>
      <p:pic>
        <p:nvPicPr>
          <p:cNvPr id="31" name="図 30">
            <a:extLst>
              <a:ext uri="{FF2B5EF4-FFF2-40B4-BE49-F238E27FC236}">
                <a16:creationId xmlns:a16="http://schemas.microsoft.com/office/drawing/2014/main" id="{232D3A3B-146D-4A64-2CCE-59BB3A261909}"/>
              </a:ext>
            </a:extLst>
          </p:cNvPr>
          <p:cNvPicPr>
            <a:picLocks noChangeAspect="1"/>
          </p:cNvPicPr>
          <p:nvPr/>
        </p:nvPicPr>
        <p:blipFill>
          <a:blip r:embed="rId5"/>
          <a:stretch>
            <a:fillRect/>
          </a:stretch>
        </p:blipFill>
        <p:spPr>
          <a:xfrm>
            <a:off x="9309108" y="5175360"/>
            <a:ext cx="266274" cy="285679"/>
          </a:xfrm>
          <a:prstGeom prst="rect">
            <a:avLst/>
          </a:prstGeom>
        </p:spPr>
      </p:pic>
      <p:pic>
        <p:nvPicPr>
          <p:cNvPr id="34" name="図 33">
            <a:extLst>
              <a:ext uri="{FF2B5EF4-FFF2-40B4-BE49-F238E27FC236}">
                <a16:creationId xmlns:a16="http://schemas.microsoft.com/office/drawing/2014/main" id="{FB17B598-ECA5-EF23-B31A-B70AC3ECD166}"/>
              </a:ext>
            </a:extLst>
          </p:cNvPr>
          <p:cNvPicPr>
            <a:picLocks noChangeAspect="1"/>
          </p:cNvPicPr>
          <p:nvPr/>
        </p:nvPicPr>
        <p:blipFill>
          <a:blip r:embed="rId5"/>
          <a:stretch>
            <a:fillRect/>
          </a:stretch>
        </p:blipFill>
        <p:spPr>
          <a:xfrm>
            <a:off x="3399597" y="4668028"/>
            <a:ext cx="266274" cy="285679"/>
          </a:xfrm>
          <a:prstGeom prst="rect">
            <a:avLst/>
          </a:prstGeom>
        </p:spPr>
      </p:pic>
      <p:pic>
        <p:nvPicPr>
          <p:cNvPr id="35" name="図 34">
            <a:extLst>
              <a:ext uri="{FF2B5EF4-FFF2-40B4-BE49-F238E27FC236}">
                <a16:creationId xmlns:a16="http://schemas.microsoft.com/office/drawing/2014/main" id="{157EC164-5206-7E72-5AAF-8BFBFE78A751}"/>
              </a:ext>
            </a:extLst>
          </p:cNvPr>
          <p:cNvPicPr>
            <a:picLocks noChangeAspect="1"/>
          </p:cNvPicPr>
          <p:nvPr/>
        </p:nvPicPr>
        <p:blipFill>
          <a:blip r:embed="rId5"/>
          <a:stretch>
            <a:fillRect/>
          </a:stretch>
        </p:blipFill>
        <p:spPr>
          <a:xfrm>
            <a:off x="4171624" y="5121218"/>
            <a:ext cx="266274" cy="285679"/>
          </a:xfrm>
          <a:prstGeom prst="rect">
            <a:avLst/>
          </a:prstGeom>
        </p:spPr>
      </p:pic>
      <p:pic>
        <p:nvPicPr>
          <p:cNvPr id="5" name="図 4">
            <a:extLst>
              <a:ext uri="{FF2B5EF4-FFF2-40B4-BE49-F238E27FC236}">
                <a16:creationId xmlns:a16="http://schemas.microsoft.com/office/drawing/2014/main" id="{294D8727-367B-ABA8-15E8-B35EC31A30B7}"/>
              </a:ext>
            </a:extLst>
          </p:cNvPr>
          <p:cNvPicPr>
            <a:picLocks noChangeAspect="1"/>
          </p:cNvPicPr>
          <p:nvPr/>
        </p:nvPicPr>
        <p:blipFill>
          <a:blip r:embed="rId6"/>
          <a:srcRect l="34437" t="17912" r="34478" b="15766"/>
          <a:stretch>
            <a:fillRect/>
          </a:stretch>
        </p:blipFill>
        <p:spPr>
          <a:xfrm>
            <a:off x="3665308" y="2145941"/>
            <a:ext cx="572352" cy="666609"/>
          </a:xfrm>
          <a:prstGeom prst="rect">
            <a:avLst/>
          </a:prstGeom>
        </p:spPr>
      </p:pic>
      <p:pic>
        <p:nvPicPr>
          <p:cNvPr id="19" name="図 18">
            <a:extLst>
              <a:ext uri="{FF2B5EF4-FFF2-40B4-BE49-F238E27FC236}">
                <a16:creationId xmlns:a16="http://schemas.microsoft.com/office/drawing/2014/main" id="{BF065E0B-C754-6FF5-270B-6ACFD07361A3}"/>
              </a:ext>
            </a:extLst>
          </p:cNvPr>
          <p:cNvPicPr>
            <a:picLocks noChangeAspect="1"/>
          </p:cNvPicPr>
          <p:nvPr/>
        </p:nvPicPr>
        <p:blipFill>
          <a:blip r:embed="rId7"/>
          <a:srcRect l="30058" t="23336" r="29790" b="27855"/>
          <a:stretch>
            <a:fillRect/>
          </a:stretch>
        </p:blipFill>
        <p:spPr>
          <a:xfrm>
            <a:off x="4619278" y="1601526"/>
            <a:ext cx="1052761" cy="698606"/>
          </a:xfrm>
          <a:prstGeom prst="rect">
            <a:avLst/>
          </a:prstGeom>
        </p:spPr>
      </p:pic>
      <p:pic>
        <p:nvPicPr>
          <p:cNvPr id="40" name="図 39">
            <a:extLst>
              <a:ext uri="{FF2B5EF4-FFF2-40B4-BE49-F238E27FC236}">
                <a16:creationId xmlns:a16="http://schemas.microsoft.com/office/drawing/2014/main" id="{05B7B11E-227D-D1C4-062B-A9B2BB93B2B0}"/>
              </a:ext>
            </a:extLst>
          </p:cNvPr>
          <p:cNvPicPr>
            <a:picLocks noChangeAspect="1"/>
          </p:cNvPicPr>
          <p:nvPr/>
        </p:nvPicPr>
        <p:blipFill>
          <a:blip r:embed="rId8"/>
          <a:srcRect l="20005" t="23170" r="23868" b="21241"/>
          <a:stretch>
            <a:fillRect/>
          </a:stretch>
        </p:blipFill>
        <p:spPr>
          <a:xfrm>
            <a:off x="6378939" y="1561457"/>
            <a:ext cx="1257300" cy="679783"/>
          </a:xfrm>
          <a:prstGeom prst="rect">
            <a:avLst/>
          </a:prstGeom>
        </p:spPr>
      </p:pic>
      <p:pic>
        <p:nvPicPr>
          <p:cNvPr id="44" name="図 43">
            <a:extLst>
              <a:ext uri="{FF2B5EF4-FFF2-40B4-BE49-F238E27FC236}">
                <a16:creationId xmlns:a16="http://schemas.microsoft.com/office/drawing/2014/main" id="{E9D733A3-00ED-0E6F-5041-B2DCF53A6844}"/>
              </a:ext>
            </a:extLst>
          </p:cNvPr>
          <p:cNvPicPr>
            <a:picLocks noChangeAspect="1"/>
          </p:cNvPicPr>
          <p:nvPr/>
        </p:nvPicPr>
        <p:blipFill>
          <a:blip r:embed="rId9"/>
          <a:srcRect l="40296" t="20059" r="41324" b="19946"/>
          <a:stretch>
            <a:fillRect/>
          </a:stretch>
        </p:blipFill>
        <p:spPr>
          <a:xfrm>
            <a:off x="7999647" y="2085165"/>
            <a:ext cx="421107" cy="750363"/>
          </a:xfrm>
          <a:prstGeom prst="rect">
            <a:avLst/>
          </a:prstGeom>
        </p:spPr>
      </p:pic>
      <p:sp>
        <p:nvSpPr>
          <p:cNvPr id="2" name="二等辺三角形 1">
            <a:extLst>
              <a:ext uri="{FF2B5EF4-FFF2-40B4-BE49-F238E27FC236}">
                <a16:creationId xmlns:a16="http://schemas.microsoft.com/office/drawing/2014/main" id="{68467F3C-6F59-8A04-D58F-3588E033BAC3}"/>
              </a:ext>
            </a:extLst>
          </p:cNvPr>
          <p:cNvSpPr/>
          <p:nvPr/>
        </p:nvSpPr>
        <p:spPr>
          <a:xfrm rot="10800000">
            <a:off x="3776259" y="3477895"/>
            <a:ext cx="4591146" cy="981765"/>
          </a:xfrm>
          <a:prstGeom prst="triangle">
            <a:avLst>
              <a:gd name="adj" fmla="val 49039"/>
            </a:avLst>
          </a:prstGeom>
          <a:gradFill flip="none" rotWithShape="1">
            <a:gsLst>
              <a:gs pos="0">
                <a:schemeClr val="accent1"/>
              </a:gs>
              <a:gs pos="59000">
                <a:schemeClr val="bg1">
                  <a:lumMod val="95000"/>
                  <a:shade val="67500"/>
                  <a:satMod val="115000"/>
                </a:schemeClr>
              </a:gs>
              <a:gs pos="100000">
                <a:schemeClr val="bg1">
                  <a:lumMod val="95000"/>
                  <a:shade val="100000"/>
                  <a:satMod val="1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5" name="グループ化 124">
            <a:extLst>
              <a:ext uri="{FF2B5EF4-FFF2-40B4-BE49-F238E27FC236}">
                <a16:creationId xmlns:a16="http://schemas.microsoft.com/office/drawing/2014/main" id="{4715C656-1E7D-55FB-4D05-96BE0CF4F25B}"/>
              </a:ext>
            </a:extLst>
          </p:cNvPr>
          <p:cNvGrpSpPr/>
          <p:nvPr/>
        </p:nvGrpSpPr>
        <p:grpSpPr>
          <a:xfrm>
            <a:off x="4751180" y="4182344"/>
            <a:ext cx="817866" cy="320633"/>
            <a:chOff x="4805322" y="4143830"/>
            <a:chExt cx="817866" cy="320633"/>
          </a:xfrm>
        </p:grpSpPr>
        <p:sp>
          <p:nvSpPr>
            <p:cNvPr id="96" name="吹き出し: 円形 95">
              <a:extLst>
                <a:ext uri="{FF2B5EF4-FFF2-40B4-BE49-F238E27FC236}">
                  <a16:creationId xmlns:a16="http://schemas.microsoft.com/office/drawing/2014/main" id="{D6E23E26-39E8-BB53-1C93-6928A74ED0A2}"/>
                </a:ext>
              </a:extLst>
            </p:cNvPr>
            <p:cNvSpPr/>
            <p:nvPr/>
          </p:nvSpPr>
          <p:spPr>
            <a:xfrm>
              <a:off x="4805322" y="4143830"/>
              <a:ext cx="807524" cy="320633"/>
            </a:xfrm>
            <a:prstGeom prst="wedgeEllipseCallout">
              <a:avLst>
                <a:gd name="adj1" fmla="val 43997"/>
                <a:gd name="adj2" fmla="val 83211"/>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2" name="Google Shape;280;p25">
              <a:extLst>
                <a:ext uri="{FF2B5EF4-FFF2-40B4-BE49-F238E27FC236}">
                  <a16:creationId xmlns:a16="http://schemas.microsoft.com/office/drawing/2014/main" id="{B504DC6C-D5A6-DCDC-ED84-8AE2A2927FAD}"/>
                </a:ext>
              </a:extLst>
            </p:cNvPr>
            <p:cNvSpPr txBox="1">
              <a:spLocks/>
            </p:cNvSpPr>
            <p:nvPr/>
          </p:nvSpPr>
          <p:spPr>
            <a:xfrm>
              <a:off x="4811819" y="4173909"/>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知りたい</a:t>
              </a:r>
            </a:p>
          </p:txBody>
        </p:sp>
      </p:grpSp>
      <p:grpSp>
        <p:nvGrpSpPr>
          <p:cNvPr id="126" name="グループ化 125">
            <a:extLst>
              <a:ext uri="{FF2B5EF4-FFF2-40B4-BE49-F238E27FC236}">
                <a16:creationId xmlns:a16="http://schemas.microsoft.com/office/drawing/2014/main" id="{04E99114-CF2E-F3C3-8B56-EC8DEF093C96}"/>
              </a:ext>
            </a:extLst>
          </p:cNvPr>
          <p:cNvGrpSpPr/>
          <p:nvPr/>
        </p:nvGrpSpPr>
        <p:grpSpPr>
          <a:xfrm>
            <a:off x="5707407" y="3924262"/>
            <a:ext cx="811369" cy="320633"/>
            <a:chOff x="5723647" y="4051769"/>
            <a:chExt cx="811369" cy="320633"/>
          </a:xfrm>
        </p:grpSpPr>
        <p:sp>
          <p:nvSpPr>
            <p:cNvPr id="95" name="吹き出し: 円形 94">
              <a:extLst>
                <a:ext uri="{FF2B5EF4-FFF2-40B4-BE49-F238E27FC236}">
                  <a16:creationId xmlns:a16="http://schemas.microsoft.com/office/drawing/2014/main" id="{FBD439C9-2A17-97D0-6EF9-9101D505C503}"/>
                </a:ext>
              </a:extLst>
            </p:cNvPr>
            <p:cNvSpPr/>
            <p:nvPr/>
          </p:nvSpPr>
          <p:spPr>
            <a:xfrm>
              <a:off x="5725067" y="4051769"/>
              <a:ext cx="807524" cy="320633"/>
            </a:xfrm>
            <a:prstGeom prst="wedgeEllipseCallout">
              <a:avLst>
                <a:gd name="adj1" fmla="val -2865"/>
                <a:gd name="adj2" fmla="val 120370"/>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4" name="Google Shape;280;p25">
              <a:extLst>
                <a:ext uri="{FF2B5EF4-FFF2-40B4-BE49-F238E27FC236}">
                  <a16:creationId xmlns:a16="http://schemas.microsoft.com/office/drawing/2014/main" id="{91BE5B67-8A9F-DFE6-F92F-E806BD7D21AA}"/>
                </a:ext>
              </a:extLst>
            </p:cNvPr>
            <p:cNvSpPr txBox="1">
              <a:spLocks/>
            </p:cNvSpPr>
            <p:nvPr/>
          </p:nvSpPr>
          <p:spPr>
            <a:xfrm>
              <a:off x="5723647" y="4081848"/>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参加したい</a:t>
              </a:r>
            </a:p>
          </p:txBody>
        </p:sp>
      </p:grpSp>
      <p:grpSp>
        <p:nvGrpSpPr>
          <p:cNvPr id="127" name="グループ化 126">
            <a:extLst>
              <a:ext uri="{FF2B5EF4-FFF2-40B4-BE49-F238E27FC236}">
                <a16:creationId xmlns:a16="http://schemas.microsoft.com/office/drawing/2014/main" id="{A2CDE5B3-8431-FE55-538E-80AC072D23D0}"/>
              </a:ext>
            </a:extLst>
          </p:cNvPr>
          <p:cNvGrpSpPr/>
          <p:nvPr/>
        </p:nvGrpSpPr>
        <p:grpSpPr>
          <a:xfrm>
            <a:off x="6704663" y="4134543"/>
            <a:ext cx="811369" cy="320633"/>
            <a:chOff x="6614427" y="4102044"/>
            <a:chExt cx="811369" cy="320633"/>
          </a:xfrm>
        </p:grpSpPr>
        <p:sp>
          <p:nvSpPr>
            <p:cNvPr id="98" name="吹き出し: 円形 97">
              <a:extLst>
                <a:ext uri="{FF2B5EF4-FFF2-40B4-BE49-F238E27FC236}">
                  <a16:creationId xmlns:a16="http://schemas.microsoft.com/office/drawing/2014/main" id="{47FD1DC1-60D3-E3AD-3228-82D05614A2AE}"/>
                </a:ext>
              </a:extLst>
            </p:cNvPr>
            <p:cNvSpPr/>
            <p:nvPr/>
          </p:nvSpPr>
          <p:spPr>
            <a:xfrm>
              <a:off x="6615847" y="4102044"/>
              <a:ext cx="807524" cy="320633"/>
            </a:xfrm>
            <a:prstGeom prst="wedgeEllipseCallout">
              <a:avLst>
                <a:gd name="adj1" fmla="val -38021"/>
                <a:gd name="adj2" fmla="val 87602"/>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7" name="Google Shape;280;p25">
              <a:extLst>
                <a:ext uri="{FF2B5EF4-FFF2-40B4-BE49-F238E27FC236}">
                  <a16:creationId xmlns:a16="http://schemas.microsoft.com/office/drawing/2014/main" id="{F5A8FA9D-197D-3D0A-9AD2-C591534E725E}"/>
                </a:ext>
              </a:extLst>
            </p:cNvPr>
            <p:cNvSpPr txBox="1">
              <a:spLocks/>
            </p:cNvSpPr>
            <p:nvPr/>
          </p:nvSpPr>
          <p:spPr>
            <a:xfrm>
              <a:off x="6614427" y="4132123"/>
              <a:ext cx="811369" cy="160986"/>
            </a:xfrm>
            <a:prstGeom prst="rect">
              <a:avLst/>
            </a:prstGeom>
            <a:noFill/>
            <a:ln>
              <a:noFill/>
            </a:ln>
          </p:spPr>
          <p:txBody>
            <a:bodyPr spcFirstLastPara="1" wrap="square"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Clr>
                  <a:schemeClr val="dk2"/>
                </a:buClr>
                <a:buSzPts val="1800"/>
                <a:buNone/>
              </a:pPr>
              <a:r>
                <a:rPr lang="ja-JP" altLang="en-US" sz="900" b="1" dirty="0">
                  <a:solidFill>
                    <a:schemeClr val="bg1">
                      <a:lumMod val="50000"/>
                    </a:schemeClr>
                  </a:solidFill>
                  <a:latin typeface="LINE Seed JP" panose="020B0600070205080204" charset="-128"/>
                  <a:ea typeface="LINE Seed JP" panose="020B0600070205080204" charset="-128"/>
                </a:rPr>
                <a:t>シェアしたい</a:t>
              </a:r>
            </a:p>
          </p:txBody>
        </p:sp>
      </p:grpSp>
      <p:pic>
        <p:nvPicPr>
          <p:cNvPr id="28" name="図 27">
            <a:extLst>
              <a:ext uri="{FF2B5EF4-FFF2-40B4-BE49-F238E27FC236}">
                <a16:creationId xmlns:a16="http://schemas.microsoft.com/office/drawing/2014/main" id="{21EB85A0-D77B-21D7-4792-24BC746D4C3E}"/>
              </a:ext>
            </a:extLst>
          </p:cNvPr>
          <p:cNvPicPr>
            <a:picLocks noChangeAspect="1"/>
          </p:cNvPicPr>
          <p:nvPr/>
        </p:nvPicPr>
        <p:blipFill>
          <a:blip r:embed="rId4"/>
          <a:stretch>
            <a:fillRect/>
          </a:stretch>
        </p:blipFill>
        <p:spPr>
          <a:xfrm>
            <a:off x="8141370" y="4228877"/>
            <a:ext cx="265196" cy="285679"/>
          </a:xfrm>
          <a:prstGeom prst="rect">
            <a:avLst/>
          </a:prstGeom>
        </p:spPr>
      </p:pic>
      <p:pic>
        <p:nvPicPr>
          <p:cNvPr id="30" name="図 29">
            <a:extLst>
              <a:ext uri="{FF2B5EF4-FFF2-40B4-BE49-F238E27FC236}">
                <a16:creationId xmlns:a16="http://schemas.microsoft.com/office/drawing/2014/main" id="{D88C5CF8-FC6C-54EA-342B-75C039DE904F}"/>
              </a:ext>
            </a:extLst>
          </p:cNvPr>
          <p:cNvPicPr>
            <a:picLocks noChangeAspect="1"/>
          </p:cNvPicPr>
          <p:nvPr/>
        </p:nvPicPr>
        <p:blipFill>
          <a:blip r:embed="rId5"/>
          <a:stretch>
            <a:fillRect/>
          </a:stretch>
        </p:blipFill>
        <p:spPr>
          <a:xfrm>
            <a:off x="8952171" y="4150671"/>
            <a:ext cx="266274" cy="285679"/>
          </a:xfrm>
          <a:prstGeom prst="rect">
            <a:avLst/>
          </a:prstGeom>
        </p:spPr>
      </p:pic>
      <p:pic>
        <p:nvPicPr>
          <p:cNvPr id="33" name="図 32">
            <a:extLst>
              <a:ext uri="{FF2B5EF4-FFF2-40B4-BE49-F238E27FC236}">
                <a16:creationId xmlns:a16="http://schemas.microsoft.com/office/drawing/2014/main" id="{1BA4F1DE-B694-C53A-56D6-BD3278706861}"/>
              </a:ext>
            </a:extLst>
          </p:cNvPr>
          <p:cNvPicPr>
            <a:picLocks noChangeAspect="1"/>
          </p:cNvPicPr>
          <p:nvPr/>
        </p:nvPicPr>
        <p:blipFill>
          <a:blip r:embed="rId5"/>
          <a:stretch>
            <a:fillRect/>
          </a:stretch>
        </p:blipFill>
        <p:spPr>
          <a:xfrm>
            <a:off x="4330040" y="4329140"/>
            <a:ext cx="266274" cy="285679"/>
          </a:xfrm>
          <a:prstGeom prst="rect">
            <a:avLst/>
          </a:prstGeom>
        </p:spPr>
      </p:pic>
      <p:sp>
        <p:nvSpPr>
          <p:cNvPr id="9" name="テキスト ボックス 8">
            <a:extLst>
              <a:ext uri="{FF2B5EF4-FFF2-40B4-BE49-F238E27FC236}">
                <a16:creationId xmlns:a16="http://schemas.microsoft.com/office/drawing/2014/main" id="{9A00F457-4620-5BE1-1A1E-4BFF137CB559}"/>
              </a:ext>
            </a:extLst>
          </p:cNvPr>
          <p:cNvSpPr txBox="1"/>
          <p:nvPr/>
        </p:nvSpPr>
        <p:spPr>
          <a:xfrm>
            <a:off x="5029200" y="2438289"/>
            <a:ext cx="2133600"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4800" b="1" i="0" u="none" strike="noStrike" kern="0" cap="none" spc="0" normalizeH="0" baseline="0" noProof="0" dirty="0">
                <a:ln>
                  <a:noFill/>
                </a:ln>
                <a:solidFill>
                  <a:srgbClr val="FFFFFF"/>
                </a:solidFill>
                <a:effectLst/>
                <a:uLnTx/>
                <a:uFillTx/>
                <a:latin typeface="LINE Seed JP" panose="020B0600070205080204" charset="-128"/>
                <a:ea typeface="LINE Seed JP" panose="020B0600070205080204" charset="-128"/>
                <a:cs typeface="+mn-cs"/>
                <a:sym typeface="Arial"/>
              </a:rPr>
              <a:t>防災</a:t>
            </a:r>
          </a:p>
        </p:txBody>
      </p:sp>
      <p:grpSp>
        <p:nvGrpSpPr>
          <p:cNvPr id="39" name="グループ化 38">
            <a:extLst>
              <a:ext uri="{FF2B5EF4-FFF2-40B4-BE49-F238E27FC236}">
                <a16:creationId xmlns:a16="http://schemas.microsoft.com/office/drawing/2014/main" id="{4F655D51-A3B1-1881-1F11-E28997CFF8F2}"/>
              </a:ext>
            </a:extLst>
          </p:cNvPr>
          <p:cNvGrpSpPr/>
          <p:nvPr/>
        </p:nvGrpSpPr>
        <p:grpSpPr>
          <a:xfrm>
            <a:off x="5325286" y="4981302"/>
            <a:ext cx="1024170" cy="641439"/>
            <a:chOff x="-152853" y="2714800"/>
            <a:chExt cx="2557326" cy="1601656"/>
          </a:xfrm>
        </p:grpSpPr>
        <p:pic>
          <p:nvPicPr>
            <p:cNvPr id="15" name="図 14" descr="グラフィカル ユーザー インターフェイス, アプリケーション&#10;&#10;AI 生成コンテンツは誤りを含む可能性があります。">
              <a:extLst>
                <a:ext uri="{FF2B5EF4-FFF2-40B4-BE49-F238E27FC236}">
                  <a16:creationId xmlns:a16="http://schemas.microsoft.com/office/drawing/2014/main" id="{087A056B-A8B9-B43B-6623-6BB728BB2037}"/>
                </a:ext>
              </a:extLst>
            </p:cNvPr>
            <p:cNvPicPr>
              <a:picLocks noChangeAspect="1"/>
            </p:cNvPicPr>
            <p:nvPr/>
          </p:nvPicPr>
          <p:blipFill>
            <a:blip r:embed="rId10" cstate="print">
              <a:extLst>
                <a:ext uri="{28A0092B-C50C-407E-A947-70E740481C1C}">
                  <a14:useLocalDpi xmlns:a14="http://schemas.microsoft.com/office/drawing/2010/main" val="0"/>
                </a:ext>
              </a:extLst>
            </a:blip>
            <a:srcRect l="-2222" t="-3225" r="2222" b="27373"/>
            <a:stretch>
              <a:fillRect/>
            </a:stretch>
          </p:blipFill>
          <p:spPr>
            <a:xfrm>
              <a:off x="-152853" y="2714800"/>
              <a:ext cx="2557326" cy="1601656"/>
            </a:xfrm>
            <a:prstGeom prst="rect">
              <a:avLst/>
            </a:prstGeom>
            <a:ln>
              <a:solidFill>
                <a:schemeClr val="bg1">
                  <a:lumMod val="65000"/>
                </a:schemeClr>
              </a:solidFill>
            </a:ln>
          </p:spPr>
        </p:pic>
        <p:sp>
          <p:nvSpPr>
            <p:cNvPr id="16" name="正方形/長方形 15">
              <a:extLst>
                <a:ext uri="{FF2B5EF4-FFF2-40B4-BE49-F238E27FC236}">
                  <a16:creationId xmlns:a16="http://schemas.microsoft.com/office/drawing/2014/main" id="{0BFBA609-6892-C231-28B8-7822359D8CD7}"/>
                </a:ext>
              </a:extLst>
            </p:cNvPr>
            <p:cNvSpPr/>
            <p:nvPr/>
          </p:nvSpPr>
          <p:spPr>
            <a:xfrm>
              <a:off x="391746" y="3962303"/>
              <a:ext cx="1132254" cy="139434"/>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5F269993-A98B-C29F-2CF8-23E69DE26551}"/>
                </a:ext>
              </a:extLst>
            </p:cNvPr>
            <p:cNvSpPr/>
            <p:nvPr/>
          </p:nvSpPr>
          <p:spPr>
            <a:xfrm>
              <a:off x="898568" y="2871453"/>
              <a:ext cx="649976" cy="10298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 name="図 35">
              <a:extLst>
                <a:ext uri="{FF2B5EF4-FFF2-40B4-BE49-F238E27FC236}">
                  <a16:creationId xmlns:a16="http://schemas.microsoft.com/office/drawing/2014/main" id="{FB23FEF0-CC0E-FDBC-4E8D-D0A15DCF7476}"/>
                </a:ext>
              </a:extLst>
            </p:cNvPr>
            <p:cNvPicPr>
              <a:picLocks noChangeAspect="1"/>
            </p:cNvPicPr>
            <p:nvPr/>
          </p:nvPicPr>
          <p:blipFill>
            <a:blip r:embed="rId11"/>
            <a:srcRect l="32782" t="5461" r="32709" b="85777"/>
            <a:stretch>
              <a:fillRect/>
            </a:stretch>
          </p:blipFill>
          <p:spPr>
            <a:xfrm>
              <a:off x="865583" y="2860105"/>
              <a:ext cx="670291" cy="96556"/>
            </a:xfrm>
            <a:prstGeom prst="rect">
              <a:avLst/>
            </a:prstGeom>
          </p:spPr>
        </p:pic>
        <p:sp>
          <p:nvSpPr>
            <p:cNvPr id="37" name="正方形/長方形 36">
              <a:extLst>
                <a:ext uri="{FF2B5EF4-FFF2-40B4-BE49-F238E27FC236}">
                  <a16:creationId xmlns:a16="http://schemas.microsoft.com/office/drawing/2014/main" id="{8208B60B-7AD2-281D-1A41-61C6BFCF1712}"/>
                </a:ext>
              </a:extLst>
            </p:cNvPr>
            <p:cNvSpPr/>
            <p:nvPr/>
          </p:nvSpPr>
          <p:spPr>
            <a:xfrm>
              <a:off x="1524000" y="3283131"/>
              <a:ext cx="818606" cy="836023"/>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5" name="図 24">
            <a:extLst>
              <a:ext uri="{FF2B5EF4-FFF2-40B4-BE49-F238E27FC236}">
                <a16:creationId xmlns:a16="http://schemas.microsoft.com/office/drawing/2014/main" id="{60ADFDA8-95FD-DF4D-3DB6-337897793789}"/>
              </a:ext>
            </a:extLst>
          </p:cNvPr>
          <p:cNvPicPr>
            <a:picLocks noChangeAspect="1"/>
          </p:cNvPicPr>
          <p:nvPr/>
        </p:nvPicPr>
        <p:blipFill>
          <a:blip r:embed="rId4"/>
          <a:stretch>
            <a:fillRect/>
          </a:stretch>
        </p:blipFill>
        <p:spPr>
          <a:xfrm>
            <a:off x="2066027" y="4714078"/>
            <a:ext cx="291105" cy="313589"/>
          </a:xfrm>
          <a:prstGeom prst="rect">
            <a:avLst/>
          </a:prstGeom>
        </p:spPr>
      </p:pic>
      <p:pic>
        <p:nvPicPr>
          <p:cNvPr id="178" name="図 177" descr="アイコン&#10;&#10;自動的に生成された説明">
            <a:extLst>
              <a:ext uri="{FF2B5EF4-FFF2-40B4-BE49-F238E27FC236}">
                <a16:creationId xmlns:a16="http://schemas.microsoft.com/office/drawing/2014/main" id="{0E75571E-4830-A3CB-F8A4-36215A2F452C}"/>
              </a:ext>
            </a:extLst>
          </p:cNvPr>
          <p:cNvPicPr>
            <a:picLocks noChangeAspect="1"/>
          </p:cNvPicPr>
          <p:nvPr/>
        </p:nvPicPr>
        <p:blipFill>
          <a:blip r:embed="rId12"/>
          <a:stretch>
            <a:fillRect/>
          </a:stretch>
        </p:blipFill>
        <p:spPr>
          <a:xfrm>
            <a:off x="4969555" y="5002966"/>
            <a:ext cx="448837" cy="573462"/>
          </a:xfrm>
          <a:prstGeom prst="rect">
            <a:avLst/>
          </a:prstGeom>
        </p:spPr>
      </p:pic>
      <p:pic>
        <p:nvPicPr>
          <p:cNvPr id="177" name="図 176" descr="アイコン&#10;&#10;自動的に生成された説明">
            <a:extLst>
              <a:ext uri="{FF2B5EF4-FFF2-40B4-BE49-F238E27FC236}">
                <a16:creationId xmlns:a16="http://schemas.microsoft.com/office/drawing/2014/main" id="{840E227A-9471-DE54-DFDB-ACB5D103CE11}"/>
              </a:ext>
            </a:extLst>
          </p:cNvPr>
          <p:cNvPicPr>
            <a:picLocks noChangeAspect="1"/>
          </p:cNvPicPr>
          <p:nvPr/>
        </p:nvPicPr>
        <p:blipFill>
          <a:blip r:embed="rId13"/>
          <a:stretch>
            <a:fillRect/>
          </a:stretch>
        </p:blipFill>
        <p:spPr>
          <a:xfrm>
            <a:off x="6747105" y="4984135"/>
            <a:ext cx="372796" cy="559671"/>
          </a:xfrm>
          <a:prstGeom prst="rect">
            <a:avLst/>
          </a:prstGeom>
        </p:spPr>
      </p:pic>
      <p:grpSp>
        <p:nvGrpSpPr>
          <p:cNvPr id="43" name="グループ化 42">
            <a:extLst>
              <a:ext uri="{FF2B5EF4-FFF2-40B4-BE49-F238E27FC236}">
                <a16:creationId xmlns:a16="http://schemas.microsoft.com/office/drawing/2014/main" id="{9DEF1938-85D7-8D4E-074D-BC3D67D43F72}"/>
              </a:ext>
            </a:extLst>
          </p:cNvPr>
          <p:cNvGrpSpPr/>
          <p:nvPr/>
        </p:nvGrpSpPr>
        <p:grpSpPr>
          <a:xfrm>
            <a:off x="6374655" y="4963885"/>
            <a:ext cx="399857" cy="679269"/>
            <a:chOff x="9483614" y="1598524"/>
            <a:chExt cx="1817001" cy="3086687"/>
          </a:xfrm>
        </p:grpSpPr>
        <p:grpSp>
          <p:nvGrpSpPr>
            <p:cNvPr id="42" name="グループ化 41">
              <a:extLst>
                <a:ext uri="{FF2B5EF4-FFF2-40B4-BE49-F238E27FC236}">
                  <a16:creationId xmlns:a16="http://schemas.microsoft.com/office/drawing/2014/main" id="{711AA49A-BE58-9C6D-E9BA-BB3FA7581083}"/>
                </a:ext>
              </a:extLst>
            </p:cNvPr>
            <p:cNvGrpSpPr/>
            <p:nvPr/>
          </p:nvGrpSpPr>
          <p:grpSpPr>
            <a:xfrm>
              <a:off x="9501052" y="1598524"/>
              <a:ext cx="1799563" cy="3086687"/>
              <a:chOff x="7981985" y="342856"/>
              <a:chExt cx="2176226" cy="3732757"/>
            </a:xfrm>
          </p:grpSpPr>
          <p:pic>
            <p:nvPicPr>
              <p:cNvPr id="8" name="図 7">
                <a:extLst>
                  <a:ext uri="{FF2B5EF4-FFF2-40B4-BE49-F238E27FC236}">
                    <a16:creationId xmlns:a16="http://schemas.microsoft.com/office/drawing/2014/main" id="{8FCB04E9-B345-9827-71DC-BD7820A80EBD}"/>
                  </a:ext>
                </a:extLst>
              </p:cNvPr>
              <p:cNvPicPr>
                <a:picLocks noChangeAspect="1"/>
              </p:cNvPicPr>
              <p:nvPr/>
            </p:nvPicPr>
            <p:blipFill>
              <a:blip r:embed="rId14"/>
              <a:stretch>
                <a:fillRect/>
              </a:stretch>
            </p:blipFill>
            <p:spPr>
              <a:xfrm>
                <a:off x="7981985" y="342856"/>
                <a:ext cx="2176226" cy="3732757"/>
              </a:xfrm>
              <a:prstGeom prst="rect">
                <a:avLst/>
              </a:prstGeom>
            </p:spPr>
          </p:pic>
          <p:sp>
            <p:nvSpPr>
              <p:cNvPr id="38" name="正方形/長方形 37">
                <a:extLst>
                  <a:ext uri="{FF2B5EF4-FFF2-40B4-BE49-F238E27FC236}">
                    <a16:creationId xmlns:a16="http://schemas.microsoft.com/office/drawing/2014/main" id="{3B7816BC-768E-3C98-9983-34C517EC725D}"/>
                  </a:ext>
                </a:extLst>
              </p:cNvPr>
              <p:cNvSpPr/>
              <p:nvPr/>
            </p:nvSpPr>
            <p:spPr>
              <a:xfrm>
                <a:off x="8034202" y="1814787"/>
                <a:ext cx="2059031" cy="2199863"/>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3" name="図 12">
              <a:extLst>
                <a:ext uri="{FF2B5EF4-FFF2-40B4-BE49-F238E27FC236}">
                  <a16:creationId xmlns:a16="http://schemas.microsoft.com/office/drawing/2014/main" id="{7E6DD4D5-C0FA-08E7-0252-E23BEFCD7178}"/>
                </a:ext>
              </a:extLst>
            </p:cNvPr>
            <p:cNvPicPr>
              <a:picLocks noChangeAspect="1"/>
            </p:cNvPicPr>
            <p:nvPr/>
          </p:nvPicPr>
          <p:blipFill>
            <a:blip r:embed="rId15"/>
            <a:srcRect t="2719" b="91374"/>
            <a:stretch>
              <a:fillRect/>
            </a:stretch>
          </p:blipFill>
          <p:spPr>
            <a:xfrm>
              <a:off x="9483614" y="1650034"/>
              <a:ext cx="1811403" cy="231691"/>
            </a:xfrm>
            <a:prstGeom prst="rect">
              <a:avLst/>
            </a:prstGeom>
          </p:spPr>
        </p:pic>
      </p:grpSp>
      <p:pic>
        <p:nvPicPr>
          <p:cNvPr id="4" name="図 3">
            <a:extLst>
              <a:ext uri="{FF2B5EF4-FFF2-40B4-BE49-F238E27FC236}">
                <a16:creationId xmlns:a16="http://schemas.microsoft.com/office/drawing/2014/main" id="{1FE3E341-3182-0A6C-ABDF-F4A1326D6FA8}"/>
              </a:ext>
            </a:extLst>
          </p:cNvPr>
          <p:cNvPicPr>
            <a:picLocks noChangeAspect="1"/>
          </p:cNvPicPr>
          <p:nvPr/>
        </p:nvPicPr>
        <p:blipFill>
          <a:blip r:embed="rId16"/>
          <a:stretch>
            <a:fillRect/>
          </a:stretch>
        </p:blipFill>
        <p:spPr>
          <a:xfrm>
            <a:off x="7801630" y="4645250"/>
            <a:ext cx="480223" cy="479743"/>
          </a:xfrm>
          <a:prstGeom prst="rect">
            <a:avLst/>
          </a:prstGeom>
        </p:spPr>
      </p:pic>
    </p:spTree>
    <p:extLst>
      <p:ext uri="{BB962C8B-B14F-4D97-AF65-F5344CB8AC3E}">
        <p14:creationId xmlns:p14="http://schemas.microsoft.com/office/powerpoint/2010/main" val="44342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C02A919F-426F-D9C9-96B0-0B2D70F72688}"/>
            </a:ext>
          </a:extLst>
        </p:cNvPr>
        <p:cNvGrpSpPr/>
        <p:nvPr/>
      </p:nvGrpSpPr>
      <p:grpSpPr>
        <a:xfrm>
          <a:off x="0" y="0"/>
          <a:ext cx="0" cy="0"/>
          <a:chOff x="0" y="0"/>
          <a:chExt cx="0" cy="0"/>
        </a:xfrm>
      </p:grpSpPr>
      <p:sp>
        <p:nvSpPr>
          <p:cNvPr id="6" name="Google Shape;279;p25">
            <a:extLst>
              <a:ext uri="{FF2B5EF4-FFF2-40B4-BE49-F238E27FC236}">
                <a16:creationId xmlns:a16="http://schemas.microsoft.com/office/drawing/2014/main" id="{900A21B2-9D45-3D7A-4B51-ED8278757B6B}"/>
              </a:ext>
            </a:extLst>
          </p:cNvPr>
          <p:cNvSpPr txBox="1">
            <a:spLocks noGrp="1"/>
          </p:cNvSpPr>
          <p:nvPr>
            <p:ph type="ctrTitle"/>
          </p:nvPr>
        </p:nvSpPr>
        <p:spPr>
          <a:xfrm>
            <a:off x="587376" y="583184"/>
            <a:ext cx="11014607" cy="564262"/>
          </a:xfrm>
          <a:noFill/>
          <a:ln>
            <a:noFill/>
          </a:ln>
        </p:spPr>
        <p:txBody>
          <a:bodyPr spcFirstLastPara="1" wrap="square" lIns="0" tIns="0" rIns="0" bIns="0" anchor="t" anchorCtr="0">
            <a:noAutofit/>
          </a:bodyPr>
          <a:lstStyle/>
          <a:p>
            <a:pPr lvl="0"/>
            <a:r>
              <a:rPr lang="ja-JP" altLang="en-US" dirty="0">
                <a:latin typeface="LINE Seed JP" panose="020B0600070205080204" charset="-128"/>
                <a:ea typeface="LINE Seed JP" panose="020B0600070205080204" charset="-128"/>
              </a:rPr>
              <a:t>「防災」</a:t>
            </a:r>
            <a:r>
              <a:rPr lang="ja-JP" altLang="ja-JP" dirty="0">
                <a:latin typeface="LINE Seed JP" panose="020B0600070205080204" charset="-128"/>
                <a:ea typeface="LINE Seed JP" panose="020B0600070205080204" charset="-128"/>
              </a:rPr>
              <a:t>協賛パッケージの概要</a:t>
            </a:r>
            <a:endParaRPr lang="ja-JP" altLang="en-US" dirty="0"/>
          </a:p>
        </p:txBody>
      </p:sp>
      <p:sp>
        <p:nvSpPr>
          <p:cNvPr id="7" name="Google Shape;280;p25">
            <a:extLst>
              <a:ext uri="{FF2B5EF4-FFF2-40B4-BE49-F238E27FC236}">
                <a16:creationId xmlns:a16="http://schemas.microsoft.com/office/drawing/2014/main" id="{98F03B4F-7500-9ED4-C498-BBD92E6F0EC5}"/>
              </a:ext>
            </a:extLst>
          </p:cNvPr>
          <p:cNvSpPr txBox="1">
            <a:spLocks noGrp="1"/>
          </p:cNvSpPr>
          <p:nvPr>
            <p:ph type="body" sz="quarter" idx="10"/>
          </p:nvPr>
        </p:nvSpPr>
        <p:spPr>
          <a:xfrm>
            <a:off x="587374" y="1098189"/>
            <a:ext cx="11014609" cy="606697"/>
          </a:xfrm>
          <a:noFill/>
          <a:ln>
            <a:noFill/>
          </a:ln>
        </p:spPr>
        <p:txBody>
          <a:bodyPr spcFirstLastPara="1" wrap="square" lIns="0" tIns="0" rIns="0" bIns="0" anchor="t" anchorCtr="0">
            <a:noAutofit/>
          </a:bodyPr>
          <a:lstStyle/>
          <a:p>
            <a:pPr lvl="0">
              <a:buClr>
                <a:schemeClr val="dk2"/>
              </a:buClr>
              <a:buSzPts val="1800"/>
            </a:pPr>
            <a:r>
              <a:rPr lang="ja-JP" altLang="en-US" dirty="0">
                <a:solidFill>
                  <a:schemeClr val="dk2"/>
                </a:solidFill>
                <a:latin typeface="LINE Seed JP" panose="020B0600070205080204" charset="-128"/>
                <a:ea typeface="LINE Seed JP" panose="020B0600070205080204" charset="-128"/>
                <a:cs typeface="Calibri"/>
                <a:sym typeface="Calibri"/>
              </a:rPr>
              <a:t>防災月間の</a:t>
            </a:r>
            <a:r>
              <a:rPr lang="en-US" altLang="ja-JP" dirty="0">
                <a:solidFill>
                  <a:schemeClr val="dk2"/>
                </a:solidFill>
                <a:latin typeface="LINE Seed JP" panose="020B0600070205080204" charset="-128"/>
                <a:ea typeface="LINE Seed JP" panose="020B0600070205080204" charset="-128"/>
                <a:cs typeface="Calibri"/>
                <a:sym typeface="Calibri"/>
              </a:rPr>
              <a:t>9</a:t>
            </a:r>
            <a:r>
              <a:rPr lang="ja-JP" altLang="en-US" dirty="0">
                <a:solidFill>
                  <a:schemeClr val="dk2"/>
                </a:solidFill>
                <a:latin typeface="LINE Seed JP" panose="020B0600070205080204" charset="-128"/>
                <a:ea typeface="LINE Seed JP" panose="020B0600070205080204" charset="-128"/>
                <a:cs typeface="Calibri"/>
                <a:sym typeface="Calibri"/>
              </a:rPr>
              <a:t>月は、世の中的に防災への意識が最も高まる時期。 </a:t>
            </a:r>
            <a:r>
              <a:rPr lang="en-US" altLang="ja-JP" dirty="0">
                <a:solidFill>
                  <a:schemeClr val="dk2"/>
                </a:solidFill>
                <a:latin typeface="LINE Seed JP" panose="020B0600070205080204" charset="-128"/>
                <a:ea typeface="LINE Seed JP" panose="020B0600070205080204" charset="-128"/>
                <a:cs typeface="Calibri"/>
                <a:sym typeface="Calibri"/>
              </a:rPr>
              <a:t>LINE</a:t>
            </a:r>
            <a:r>
              <a:rPr lang="ja-JP" altLang="en-US" dirty="0">
                <a:solidFill>
                  <a:schemeClr val="dk2"/>
                </a:solidFill>
                <a:latin typeface="LINE Seed JP" panose="020B0600070205080204" charset="-128"/>
                <a:ea typeface="LINE Seed JP" panose="020B0600070205080204" charset="-128"/>
                <a:cs typeface="Calibri"/>
                <a:sym typeface="Calibri"/>
              </a:rPr>
              <a:t>ヤフーは情報発信の強化や体験型コンテンツへの参加促進を通して</a:t>
            </a:r>
            <a:r>
              <a:rPr lang="ja-JP" altLang="en-US" dirty="0">
                <a:solidFill>
                  <a:schemeClr val="tx1"/>
                </a:solidFill>
                <a:latin typeface="LINE Seed JP" panose="020B0600070205080204" charset="-128"/>
                <a:ea typeface="LINE Seed JP" panose="020B0600070205080204" charset="-128"/>
                <a:cs typeface="Calibri"/>
                <a:sym typeface="Calibri"/>
              </a:rPr>
              <a:t>広くユーザーに防災啓発を行います</a:t>
            </a:r>
            <a:r>
              <a:rPr lang="ja-JP" altLang="en-US" dirty="0">
                <a:solidFill>
                  <a:schemeClr val="accent1"/>
                </a:solidFill>
                <a:latin typeface="LINE Seed JP" panose="020B0600070205080204" charset="-128"/>
                <a:ea typeface="LINE Seed JP" panose="020B0600070205080204" charset="-128"/>
                <a:cs typeface="Calibri"/>
                <a:sym typeface="Calibri"/>
              </a:rPr>
              <a:t>。これにより生まれるユーザーモーメントを捉え、協賛企業様の防災関連商品や活動の訴求にご利用いただく広告プランです。</a:t>
            </a:r>
          </a:p>
        </p:txBody>
      </p:sp>
      <p:graphicFrame>
        <p:nvGraphicFramePr>
          <p:cNvPr id="8" name="Google Shape;446;p72">
            <a:extLst>
              <a:ext uri="{FF2B5EF4-FFF2-40B4-BE49-F238E27FC236}">
                <a16:creationId xmlns:a16="http://schemas.microsoft.com/office/drawing/2014/main" id="{17DC50E9-9BE3-1DD8-1B54-1767FADF3129}"/>
              </a:ext>
            </a:extLst>
          </p:cNvPr>
          <p:cNvGraphicFramePr/>
          <p:nvPr>
            <p:extLst>
              <p:ext uri="{D42A27DB-BD31-4B8C-83A1-F6EECF244321}">
                <p14:modId xmlns:p14="http://schemas.microsoft.com/office/powerpoint/2010/main" val="1063213281"/>
              </p:ext>
            </p:extLst>
          </p:nvPr>
        </p:nvGraphicFramePr>
        <p:xfrm>
          <a:off x="1746162" y="2238203"/>
          <a:ext cx="8699675" cy="3910048"/>
        </p:xfrm>
        <a:graphic>
          <a:graphicData uri="http://schemas.openxmlformats.org/drawingml/2006/table">
            <a:tbl>
              <a:tblPr firstRow="1" bandRow="1">
                <a:noFill/>
              </a:tblPr>
              <a:tblGrid>
                <a:gridCol w="1493427">
                  <a:extLst>
                    <a:ext uri="{9D8B030D-6E8A-4147-A177-3AD203B41FA5}">
                      <a16:colId xmlns:a16="http://schemas.microsoft.com/office/drawing/2014/main" val="20000"/>
                    </a:ext>
                  </a:extLst>
                </a:gridCol>
                <a:gridCol w="7206248">
                  <a:extLst>
                    <a:ext uri="{9D8B030D-6E8A-4147-A177-3AD203B41FA5}">
                      <a16:colId xmlns:a16="http://schemas.microsoft.com/office/drawing/2014/main" val="20001"/>
                    </a:ext>
                  </a:extLst>
                </a:gridCol>
              </a:tblGrid>
              <a:tr h="740128">
                <a:tc>
                  <a:txBody>
                    <a:bodyPr/>
                    <a:lstStyle/>
                    <a:p>
                      <a:pPr marL="0" marR="0" lvl="0" indent="0" algn="l" rtl="0">
                        <a:spcBef>
                          <a:spcPts val="0"/>
                        </a:spcBef>
                        <a:spcAft>
                          <a:spcPts val="0"/>
                        </a:spcAft>
                        <a:buNone/>
                      </a:pPr>
                      <a:r>
                        <a:rPr lang="ja-JP" sz="1400" b="1" u="none" strike="noStrike" cap="none" dirty="0">
                          <a:solidFill>
                            <a:schemeClr val="lt1"/>
                          </a:solidFill>
                          <a:latin typeface="LINE Seed JP" panose="020B0600070205080204" charset="-128"/>
                          <a:ea typeface="LINE Seed JP" panose="020B0600070205080204" charset="-128"/>
                          <a:cs typeface="Meiryo"/>
                          <a:sym typeface="Meiryo"/>
                        </a:rPr>
                        <a:t>金額</a:t>
                      </a:r>
                      <a:endParaRPr dirty="0">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3</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000万円</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a:t>
                      </a:r>
                      <a:endPar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endParaRPr>
                    </a:p>
                    <a:p>
                      <a:pPr marL="0" marR="0" lvl="0" indent="0" algn="l" rtl="0">
                        <a:lnSpc>
                          <a:spcPct val="130000"/>
                        </a:lnSpc>
                        <a:spcBef>
                          <a:spcPts val="0"/>
                        </a:spcBef>
                        <a:spcAft>
                          <a:spcPts val="0"/>
                        </a:spcAft>
                        <a:buClr>
                          <a:schemeClr val="dk2"/>
                        </a:buClr>
                        <a:buSzPts val="1400"/>
                        <a:buFont typeface="Arial"/>
                        <a:buNone/>
                      </a:pP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パッケージ詳細は</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P11</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をご参照ください</a:t>
                      </a:r>
                      <a:endPar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766355">
                <a:tc>
                  <a:txBody>
                    <a:bodyPr/>
                    <a:lstStyle/>
                    <a:p>
                      <a:pPr marL="0" marR="0" lvl="0" indent="0" algn="l" rtl="0">
                        <a:spcBef>
                          <a:spcPts val="0"/>
                        </a:spcBef>
                        <a:spcAft>
                          <a:spcPts val="0"/>
                        </a:spcAft>
                        <a:buNone/>
                      </a:pPr>
                      <a:r>
                        <a:rPr lang="ja-JP" sz="1400" b="1" u="none" strike="noStrike" cap="none" dirty="0">
                          <a:solidFill>
                            <a:schemeClr val="lt1"/>
                          </a:solidFill>
                          <a:latin typeface="LINE Seed JP" panose="020B0600070205080204" charset="-128"/>
                          <a:ea typeface="LINE Seed JP" panose="020B0600070205080204" charset="-128"/>
                          <a:cs typeface="Meiryo"/>
                          <a:sym typeface="Meiryo"/>
                        </a:rPr>
                        <a:t>枠数</a:t>
                      </a:r>
                      <a:endParaRPr dirty="0">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1枠（1社限定）</a:t>
                      </a:r>
                      <a:endParaRPr sz="1400" b="0" u="none" strike="noStrike" cap="none" dirty="0">
                        <a:solidFill>
                          <a:schemeClr val="dk2"/>
                        </a:solidFill>
                        <a:latin typeface="LINE Seed JP" panose="020B0600070205080204" charset="-128"/>
                        <a:ea typeface="LINE Seed JP" panose="020B0600070205080204" charset="-128"/>
                        <a:cs typeface="Meiryo"/>
                        <a:sym typeface="Meiryo"/>
                      </a:endParaRPr>
                    </a:p>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※P</a:t>
                      </a:r>
                      <a:r>
                        <a:rPr lang="en-US" altLang="ja-JP" sz="1400" b="0" u="none" strike="noStrike" cap="none" dirty="0">
                          <a:solidFill>
                            <a:schemeClr val="dk2"/>
                          </a:solidFill>
                          <a:latin typeface="LINE Seed JP" panose="020B0600070205080204" charset="-128"/>
                          <a:ea typeface="LINE Seed JP" panose="020B0600070205080204" charset="-128"/>
                          <a:cs typeface="Meiryo"/>
                          <a:sym typeface="Meiryo"/>
                        </a:rPr>
                        <a:t>29</a:t>
                      </a: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のエントリーメールの受信順にて決定優先となります</a:t>
                      </a:r>
                      <a:endParaRPr dirty="0">
                        <a:latin typeface="LINE Seed JP" panose="020B0600070205080204" charset="-128"/>
                        <a:ea typeface="LINE Seed JP" panose="020B0600070205080204" charset="-128"/>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766354">
                <a:tc>
                  <a:txBody>
                    <a:bodyPr/>
                    <a:lstStyle/>
                    <a:p>
                      <a:pPr marL="0" marR="0" lvl="0" indent="0" algn="l" rtl="0">
                        <a:spcBef>
                          <a:spcPts val="0"/>
                        </a:spcBef>
                        <a:spcAft>
                          <a:spcPts val="0"/>
                        </a:spcAft>
                        <a:buNone/>
                      </a:pPr>
                      <a:r>
                        <a:rPr lang="ja-JP" sz="1400" b="1" u="none" strike="noStrike" cap="none" dirty="0">
                          <a:solidFill>
                            <a:schemeClr val="lt1"/>
                          </a:solidFill>
                          <a:latin typeface="LINE Seed JP" panose="020B0600070205080204" charset="-128"/>
                          <a:ea typeface="LINE Seed JP" panose="020B0600070205080204" charset="-128"/>
                          <a:cs typeface="Meiryo"/>
                          <a:sym typeface="Meiryo"/>
                        </a:rPr>
                        <a:t>期間</a:t>
                      </a:r>
                      <a:endParaRPr dirty="0">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rgbClr val="444444"/>
                        </a:buClr>
                        <a:buSzPts val="1400"/>
                        <a:buFont typeface="Arial"/>
                        <a:buNone/>
                      </a:pPr>
                      <a:r>
                        <a:rPr 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下記の期間内に協賛パッケージに含</a:t>
                      </a:r>
                      <a:r>
                        <a:rPr lang="ja-JP" altLang="en-US" sz="1400" b="0" i="0" u="none" strike="noStrike" cap="none" dirty="0">
                          <a:solidFill>
                            <a:srgbClr val="444444"/>
                          </a:solidFill>
                          <a:latin typeface="LINE Seed JP" panose="020B0600070205080204" charset="-128"/>
                          <a:ea typeface="LINE Seed JP" panose="020B0600070205080204" charset="-128"/>
                          <a:cs typeface="LINE Seed JP"/>
                          <a:sym typeface="LINE Seed JP"/>
                        </a:rPr>
                        <a:t>まれる</a:t>
                      </a:r>
                      <a:r>
                        <a:rPr 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商品に出稿いただきます</a:t>
                      </a:r>
                      <a:endParaRPr sz="1400" b="0" i="0" u="none" strike="noStrike" cap="none" dirty="0">
                        <a:solidFill>
                          <a:srgbClr val="444444"/>
                        </a:solidFill>
                        <a:latin typeface="LINE Seed JP" panose="020B0600070205080204" charset="-128"/>
                        <a:ea typeface="LINE Seed JP" panose="020B0600070205080204" charset="-128"/>
                        <a:cs typeface="LINE Seed JP"/>
                        <a:sym typeface="LINE Seed JP"/>
                      </a:endParaRPr>
                    </a:p>
                    <a:p>
                      <a:pPr marL="0" marR="0" lvl="0" indent="0" algn="l" rtl="0">
                        <a:lnSpc>
                          <a:spcPct val="130000"/>
                        </a:lnSpc>
                        <a:spcBef>
                          <a:spcPts val="0"/>
                        </a:spcBef>
                        <a:spcAft>
                          <a:spcPts val="0"/>
                        </a:spcAft>
                        <a:buClr>
                          <a:srgbClr val="444444"/>
                        </a:buClr>
                        <a:buSzPts val="1400"/>
                        <a:buFont typeface="Arial"/>
                        <a:buNone/>
                      </a:pPr>
                      <a:r>
                        <a:rPr 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2026/</a:t>
                      </a:r>
                      <a:r>
                        <a:rPr lang="en-US" alt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8/25</a:t>
                      </a:r>
                      <a:r>
                        <a:rPr lang="ja-JP" altLang="en-US" sz="1400" b="0" i="0" u="none" strike="noStrike" cap="none" dirty="0">
                          <a:solidFill>
                            <a:srgbClr val="444444"/>
                          </a:solidFill>
                          <a:latin typeface="LINE Seed JP" panose="020B0600070205080204" charset="-128"/>
                          <a:ea typeface="LINE Seed JP" panose="020B0600070205080204" charset="-128"/>
                          <a:cs typeface="LINE Seed JP"/>
                          <a:sym typeface="LINE Seed JP"/>
                        </a:rPr>
                        <a:t>（火）</a:t>
                      </a:r>
                      <a:r>
                        <a:rPr 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～2026/</a:t>
                      </a:r>
                      <a:r>
                        <a:rPr lang="en-US" altLang="ja-JP" sz="1400" b="0" i="0" u="none" strike="noStrike" cap="none" dirty="0">
                          <a:solidFill>
                            <a:srgbClr val="444444"/>
                          </a:solidFill>
                          <a:latin typeface="LINE Seed JP" panose="020B0600070205080204" charset="-128"/>
                          <a:ea typeface="LINE Seed JP" panose="020B0600070205080204" charset="-128"/>
                          <a:cs typeface="LINE Seed JP"/>
                          <a:sym typeface="LINE Seed JP"/>
                        </a:rPr>
                        <a:t>9/30</a:t>
                      </a:r>
                      <a:r>
                        <a:rPr lang="ja-JP" altLang="en-US" sz="1400" b="0" i="0" u="none" strike="noStrike" cap="none" dirty="0">
                          <a:solidFill>
                            <a:srgbClr val="444444"/>
                          </a:solidFill>
                          <a:latin typeface="LINE Seed JP" panose="020B0600070205080204" charset="-128"/>
                          <a:ea typeface="LINE Seed JP" panose="020B0600070205080204" charset="-128"/>
                          <a:cs typeface="LINE Seed JP"/>
                          <a:sym typeface="LINE Seed JP"/>
                        </a:rPr>
                        <a:t>（水）</a:t>
                      </a:r>
                      <a:endParaRPr sz="1400" b="0" u="none" strike="noStrike" cap="none" dirty="0">
                        <a:solidFill>
                          <a:schemeClr val="dk2"/>
                        </a:solidFill>
                        <a:latin typeface="LINE Seed JP" panose="020B0600070205080204" charset="-128"/>
                        <a:ea typeface="LINE Seed JP" panose="020B0600070205080204" charset="-128"/>
                        <a:cs typeface="Meiryo"/>
                        <a:sym typeface="Meiryo"/>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r h="1123406">
                <a:tc>
                  <a:txBody>
                    <a:bodyPr/>
                    <a:lstStyle/>
                    <a:p>
                      <a:pPr marL="0" marR="0" lvl="0" indent="0" algn="l" rtl="0">
                        <a:spcBef>
                          <a:spcPts val="0"/>
                        </a:spcBef>
                        <a:spcAft>
                          <a:spcPts val="0"/>
                        </a:spcAft>
                        <a:buNone/>
                      </a:pPr>
                      <a:r>
                        <a:rPr lang="ja-JP" sz="1400" b="1" u="none" strike="noStrike" cap="none" dirty="0">
                          <a:solidFill>
                            <a:schemeClr val="lt1"/>
                          </a:solidFill>
                          <a:latin typeface="LINE Seed JP" panose="020B0600070205080204" charset="-128"/>
                          <a:ea typeface="LINE Seed JP" panose="020B0600070205080204" charset="-128"/>
                          <a:cs typeface="Meiryo"/>
                          <a:sym typeface="Meiryo"/>
                        </a:rPr>
                        <a:t>条件</a:t>
                      </a:r>
                      <a:endParaRPr dirty="0">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防災</a:t>
                      </a: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に関連する商品・</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サービス・取り組み</a:t>
                      </a: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に限定させていただきます</a:t>
                      </a:r>
                      <a:endParaRPr sz="1400" b="0" u="none" strike="noStrike" cap="none" dirty="0">
                        <a:solidFill>
                          <a:schemeClr val="dk2"/>
                        </a:solidFill>
                        <a:latin typeface="LINE Seed JP" panose="020B0600070205080204" charset="-128"/>
                        <a:ea typeface="LINE Seed JP" panose="020B0600070205080204" charset="-128"/>
                        <a:cs typeface="Meiryo"/>
                        <a:sym typeface="Meiryo"/>
                      </a:endParaRPr>
                    </a:p>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panose="020B0600070205080204" charset="-128"/>
                          <a:ea typeface="LINE Seed JP" panose="020B0600070205080204" charset="-128"/>
                          <a:cs typeface="Meiryo"/>
                          <a:sym typeface="Meiryo"/>
                        </a:rPr>
                        <a:t>・</a:t>
                      </a:r>
                      <a:r>
                        <a:rPr lang="ja-JP" altLang="en-US" sz="1400" b="0" u="none" strike="noStrike" cap="none" dirty="0">
                          <a:solidFill>
                            <a:schemeClr val="dk2"/>
                          </a:solidFill>
                          <a:latin typeface="LINE Seed JP" panose="020B0600070205080204" charset="-128"/>
                          <a:ea typeface="LINE Seed JP" panose="020B0600070205080204" charset="-128"/>
                          <a:cs typeface="Meiryo"/>
                          <a:sym typeface="Meiryo"/>
                        </a:rPr>
                        <a:t>事前の協賛可否確認を必須とさせていただき、訴求商品・内容によっては不可とさせていただく場合があります</a:t>
                      </a:r>
                      <a:endParaRPr dirty="0">
                        <a:latin typeface="LINE Seed JP" panose="020B0600070205080204" charset="-128"/>
                        <a:ea typeface="LINE Seed JP" panose="020B0600070205080204" charset="-128"/>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lgn="ctr">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513805">
                <a:tc>
                  <a:txBody>
                    <a:bodyPr/>
                    <a:lstStyle/>
                    <a:p>
                      <a:pPr marL="0" marR="0" lvl="0" indent="0" algn="l" rtl="0">
                        <a:spcBef>
                          <a:spcPts val="0"/>
                        </a:spcBef>
                        <a:spcAft>
                          <a:spcPts val="0"/>
                        </a:spcAft>
                        <a:buNone/>
                      </a:pPr>
                      <a:r>
                        <a:rPr lang="ja-JP" altLang="en-US" sz="1400" b="1" dirty="0">
                          <a:solidFill>
                            <a:schemeClr val="bg1"/>
                          </a:solidFill>
                          <a:latin typeface="LINE Seed JP" panose="020B0600070205080204" charset="-128"/>
                          <a:ea typeface="LINE Seed JP" panose="020B0600070205080204" charset="-128"/>
                        </a:rPr>
                        <a:t>お申し込み締切</a:t>
                      </a:r>
                      <a:endParaRPr sz="1400" b="1" dirty="0">
                        <a:solidFill>
                          <a:schemeClr val="bg1"/>
                        </a:solidFill>
                        <a:latin typeface="LINE Seed JP" panose="020B0600070205080204" charset="-128"/>
                        <a:ea typeface="LINE Seed JP" panose="020B0600070205080204" charset="-128"/>
                      </a:endParaRPr>
                    </a:p>
                  </a:txBody>
                  <a:tcPr marL="91450" marR="91450" marT="45725" marB="45725" anchor="ctr">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en-US" altLang="ja-JP" sz="1400" dirty="0">
                          <a:latin typeface="LINE Seed JP" panose="020B0600070205080204" charset="-128"/>
                          <a:ea typeface="LINE Seed JP" panose="020B0600070205080204" charset="-128"/>
                        </a:rPr>
                        <a:t>2026</a:t>
                      </a:r>
                      <a:r>
                        <a:rPr lang="ja-JP" altLang="en-US" sz="1400" dirty="0">
                          <a:latin typeface="LINE Seed JP" panose="020B0600070205080204" charset="-128"/>
                          <a:ea typeface="LINE Seed JP" panose="020B0600070205080204" charset="-128"/>
                        </a:rPr>
                        <a:t>年</a:t>
                      </a:r>
                      <a:r>
                        <a:rPr lang="en-US" altLang="ja-JP" sz="1400" dirty="0">
                          <a:latin typeface="LINE Seed JP" panose="020B0600070205080204" charset="-128"/>
                          <a:ea typeface="LINE Seed JP" panose="020B0600070205080204" charset="-128"/>
                        </a:rPr>
                        <a:t>7</a:t>
                      </a:r>
                      <a:r>
                        <a:rPr lang="ja-JP" altLang="en-US" sz="1400" dirty="0">
                          <a:latin typeface="LINE Seed JP" panose="020B0600070205080204" charset="-128"/>
                          <a:ea typeface="LINE Seed JP" panose="020B0600070205080204" charset="-128"/>
                        </a:rPr>
                        <a:t>月</a:t>
                      </a:r>
                      <a:r>
                        <a:rPr lang="en-US" altLang="ja-JP" sz="1400" dirty="0">
                          <a:latin typeface="LINE Seed JP" panose="020B0600070205080204" charset="-128"/>
                          <a:ea typeface="LINE Seed JP" panose="020B0600070205080204" charset="-128"/>
                        </a:rPr>
                        <a:t>17</a:t>
                      </a:r>
                      <a:r>
                        <a:rPr lang="ja-JP" altLang="en-US" sz="1400" dirty="0">
                          <a:latin typeface="LINE Seed JP" panose="020B0600070205080204" charset="-128"/>
                          <a:ea typeface="LINE Seed JP" panose="020B0600070205080204" charset="-128"/>
                        </a:rPr>
                        <a:t>日（金）</a:t>
                      </a:r>
                      <a:endParaRPr sz="1400" dirty="0">
                        <a:latin typeface="LINE Seed JP" panose="020B0600070205080204" charset="-128"/>
                        <a:ea typeface="LINE Seed JP" panose="020B0600070205080204" charset="-128"/>
                      </a:endParaRPr>
                    </a:p>
                  </a:txBody>
                  <a:tcPr marL="144000" marR="91450" marT="45725" marB="45725" anchor="ctr">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670333156"/>
                  </a:ext>
                </a:extLst>
              </a:tr>
            </a:tbl>
          </a:graphicData>
        </a:graphic>
      </p:graphicFrame>
    </p:spTree>
    <p:extLst>
      <p:ext uri="{BB962C8B-B14F-4D97-AF65-F5344CB8AC3E}">
        <p14:creationId xmlns:p14="http://schemas.microsoft.com/office/powerpoint/2010/main" val="3630092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5611D320-D9B4-66FD-7ECA-E182BBE67FA1}"/>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74D825DC-D0FD-CC94-8259-B346C1216A70}"/>
              </a:ext>
            </a:extLst>
          </p:cNvPr>
          <p:cNvPicPr>
            <a:picLocks noChangeAspect="1"/>
          </p:cNvPicPr>
          <p:nvPr/>
        </p:nvPicPr>
        <p:blipFill>
          <a:blip r:embed="rId3"/>
          <a:stretch>
            <a:fillRect/>
          </a:stretch>
        </p:blipFill>
        <p:spPr>
          <a:xfrm>
            <a:off x="1517490" y="3638007"/>
            <a:ext cx="1800477" cy="1881451"/>
          </a:xfrm>
          <a:prstGeom prst="rect">
            <a:avLst/>
          </a:prstGeom>
          <a:effectLst>
            <a:glow rad="139700">
              <a:schemeClr val="accent6">
                <a:satMod val="175000"/>
                <a:alpha val="40000"/>
              </a:schemeClr>
            </a:glow>
          </a:effectLst>
        </p:spPr>
      </p:pic>
      <p:sp>
        <p:nvSpPr>
          <p:cNvPr id="14" name="Google Shape;279;p25">
            <a:extLst>
              <a:ext uri="{FF2B5EF4-FFF2-40B4-BE49-F238E27FC236}">
                <a16:creationId xmlns:a16="http://schemas.microsoft.com/office/drawing/2014/main" id="{251A5833-F75C-E1C2-66C3-C08B9EE10387}"/>
              </a:ext>
            </a:extLst>
          </p:cNvPr>
          <p:cNvSpPr txBox="1">
            <a:spLocks noGrp="1"/>
          </p:cNvSpPr>
          <p:nvPr>
            <p:ph type="ctrTitle"/>
          </p:nvPr>
        </p:nvSpPr>
        <p:spPr>
          <a:xfrm>
            <a:off x="587376" y="583184"/>
            <a:ext cx="11014607" cy="564262"/>
          </a:xfrm>
          <a:noFill/>
          <a:ln>
            <a:noFill/>
          </a:ln>
        </p:spPr>
        <p:txBody>
          <a:bodyPr spcFirstLastPara="1" wrap="square" lIns="0" tIns="0" rIns="0" bIns="0" anchor="t" anchorCtr="0">
            <a:noAutofit/>
          </a:bodyPr>
          <a:lstStyle/>
          <a:p>
            <a:pPr lvl="0"/>
            <a:r>
              <a:rPr lang="ja-JP" altLang="ja-JP" dirty="0">
                <a:latin typeface="LINE Seed JP" panose="020B0600070205080204" charset="-128"/>
                <a:ea typeface="LINE Seed JP" panose="020B0600070205080204" charset="-128"/>
                <a:cs typeface="Calibri"/>
                <a:sym typeface="Calibri"/>
              </a:rPr>
              <a:t>LINEヤフーのメディアパワーが創出する巨大モーメント</a:t>
            </a:r>
            <a:endParaRPr lang="ja-JP" altLang="en-US" dirty="0"/>
          </a:p>
        </p:txBody>
      </p:sp>
      <p:sp>
        <p:nvSpPr>
          <p:cNvPr id="15" name="Google Shape;280;p25">
            <a:extLst>
              <a:ext uri="{FF2B5EF4-FFF2-40B4-BE49-F238E27FC236}">
                <a16:creationId xmlns:a16="http://schemas.microsoft.com/office/drawing/2014/main" id="{7229921E-9C76-A713-1DBA-B434A20DBDB3}"/>
              </a:ext>
            </a:extLst>
          </p:cNvPr>
          <p:cNvSpPr txBox="1">
            <a:spLocks noGrp="1"/>
          </p:cNvSpPr>
          <p:nvPr>
            <p:ph type="body" sz="quarter" idx="10"/>
          </p:nvPr>
        </p:nvSpPr>
        <p:spPr>
          <a:xfrm>
            <a:off x="587374" y="1098189"/>
            <a:ext cx="11014609" cy="608691"/>
          </a:xfrm>
          <a:noFill/>
          <a:ln>
            <a:noFill/>
          </a:ln>
        </p:spPr>
        <p:txBody>
          <a:bodyPr spcFirstLastPara="1" wrap="square" lIns="0" tIns="0" rIns="0" bIns="0" anchor="t" anchorCtr="0">
            <a:noAutofit/>
          </a:bodyPr>
          <a:lstStyle/>
          <a:p>
            <a:pPr lvl="0">
              <a:buClr>
                <a:schemeClr val="accent4"/>
              </a:buClr>
              <a:buSzPts val="1800"/>
            </a:pPr>
            <a:r>
              <a:rPr lang="ja-JP" altLang="ja-JP" dirty="0"/>
              <a:t>LINEヤフーは災害が頻発する日本において、「災害支援」「防災・減災」を最も重要なテーマのひとつと位置づけています。</a:t>
            </a:r>
            <a:r>
              <a:rPr lang="en-US" altLang="ja-JP" dirty="0"/>
              <a:t>9</a:t>
            </a:r>
            <a:r>
              <a:rPr lang="ja-JP" altLang="en-US" b="1" dirty="0">
                <a:solidFill>
                  <a:schemeClr val="accent4"/>
                </a:solidFill>
              </a:rPr>
              <a:t>月はメディアとコマースで横断的に啓発を強化し、知り、学び、そして買うことで、防災に備える意識と行動が誘発される場</a:t>
            </a:r>
            <a:r>
              <a:rPr lang="ja-JP" altLang="en-US" dirty="0"/>
              <a:t>となります</a:t>
            </a:r>
            <a:r>
              <a:rPr lang="ja-JP" altLang="en-US" dirty="0">
                <a:solidFill>
                  <a:schemeClr val="dk1"/>
                </a:solidFill>
                <a:latin typeface="LINE Seed JP" panose="020B0600070205080204" charset="-128"/>
                <a:ea typeface="LINE Seed JP" panose="020B0600070205080204" charset="-128"/>
                <a:cs typeface="Calibri"/>
                <a:sym typeface="Calibri"/>
              </a:rPr>
              <a:t>。</a:t>
            </a:r>
            <a:endParaRPr lang="ja-JP" altLang="en-US" dirty="0">
              <a:latin typeface="LINE Seed JP" panose="020B0600070205080204" charset="-128"/>
              <a:ea typeface="LINE Seed JP" panose="020B0600070205080204" charset="-128"/>
            </a:endParaRPr>
          </a:p>
        </p:txBody>
      </p:sp>
      <p:pic>
        <p:nvPicPr>
          <p:cNvPr id="17" name="Google Shape;471;p74">
            <a:extLst>
              <a:ext uri="{FF2B5EF4-FFF2-40B4-BE49-F238E27FC236}">
                <a16:creationId xmlns:a16="http://schemas.microsoft.com/office/drawing/2014/main" id="{4D34ECA0-6B63-AA60-6FAF-11D2B9E1E29D}"/>
              </a:ext>
            </a:extLst>
          </p:cNvPr>
          <p:cNvPicPr preferRelativeResize="0"/>
          <p:nvPr/>
        </p:nvPicPr>
        <p:blipFill rotWithShape="1">
          <a:blip r:embed="rId4">
            <a:alphaModFix/>
          </a:blip>
          <a:srcRect/>
          <a:stretch/>
        </p:blipFill>
        <p:spPr>
          <a:xfrm>
            <a:off x="2536062" y="2770485"/>
            <a:ext cx="1068893" cy="156678"/>
          </a:xfrm>
          <a:prstGeom prst="rect">
            <a:avLst/>
          </a:prstGeom>
          <a:noFill/>
          <a:ln>
            <a:noFill/>
          </a:ln>
        </p:spPr>
      </p:pic>
      <p:sp>
        <p:nvSpPr>
          <p:cNvPr id="32" name="Google Shape;486;p74">
            <a:extLst>
              <a:ext uri="{FF2B5EF4-FFF2-40B4-BE49-F238E27FC236}">
                <a16:creationId xmlns:a16="http://schemas.microsoft.com/office/drawing/2014/main" id="{1B2AF211-5942-6F88-A77E-C7429D5F3EBF}"/>
              </a:ext>
            </a:extLst>
          </p:cNvPr>
          <p:cNvSpPr txBox="1"/>
          <p:nvPr/>
        </p:nvSpPr>
        <p:spPr>
          <a:xfrm>
            <a:off x="691881" y="3107643"/>
            <a:ext cx="3479525" cy="276959"/>
          </a:xfrm>
          <a:prstGeom prst="rect">
            <a:avLst/>
          </a:prstGeom>
          <a:solidFill>
            <a:srgbClr val="D8D8D8"/>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200" b="1" i="0" u="none" strike="noStrike" cap="none" dirty="0">
                <a:solidFill>
                  <a:schemeClr val="dk1"/>
                </a:solidFill>
                <a:latin typeface="LINE Seed JP" panose="020B0600070205080204" charset="-128"/>
                <a:ea typeface="LINE Seed JP" panose="020B0600070205080204" charset="-128"/>
                <a:cs typeface="Calibri"/>
                <a:sym typeface="Calibri"/>
              </a:rPr>
              <a:t>防災</a:t>
            </a:r>
            <a:r>
              <a:rPr lang="ja-JP" sz="1200" b="1" i="0" u="none" strike="noStrike" cap="none" dirty="0">
                <a:solidFill>
                  <a:schemeClr val="dk1"/>
                </a:solidFill>
                <a:latin typeface="LINE Seed JP" panose="020B0600070205080204" charset="-128"/>
                <a:ea typeface="LINE Seed JP" panose="020B0600070205080204" charset="-128"/>
                <a:cs typeface="Calibri"/>
                <a:sym typeface="Calibri"/>
              </a:rPr>
              <a:t>関連の記事を大量配信。特集サイトも開設</a:t>
            </a:r>
            <a:endParaRPr dirty="0">
              <a:latin typeface="LINE Seed JP" panose="020B0600070205080204" charset="-128"/>
              <a:ea typeface="LINE Seed JP" panose="020B0600070205080204" charset="-128"/>
            </a:endParaRPr>
          </a:p>
        </p:txBody>
      </p:sp>
      <p:pic>
        <p:nvPicPr>
          <p:cNvPr id="36" name="Google Shape;490;p74" descr="グラフィカル ユーザー インターフェイス, Web サイト&#10;&#10;AI 生成コンテンツは誤りを含む可能性があります。">
            <a:extLst>
              <a:ext uri="{FF2B5EF4-FFF2-40B4-BE49-F238E27FC236}">
                <a16:creationId xmlns:a16="http://schemas.microsoft.com/office/drawing/2014/main" id="{3B40C724-881B-BBAB-E5F5-E7CDC1294D91}"/>
              </a:ext>
            </a:extLst>
          </p:cNvPr>
          <p:cNvPicPr preferRelativeResize="0"/>
          <p:nvPr/>
        </p:nvPicPr>
        <p:blipFill rotWithShape="1">
          <a:blip r:embed="rId5">
            <a:alphaModFix/>
          </a:blip>
          <a:srcRect b="45065"/>
          <a:stretch/>
        </p:blipFill>
        <p:spPr>
          <a:xfrm>
            <a:off x="2926080" y="3941134"/>
            <a:ext cx="968739" cy="1362389"/>
          </a:xfrm>
          <a:prstGeom prst="roundRect">
            <a:avLst>
              <a:gd name="adj" fmla="val 10212"/>
            </a:avLst>
          </a:prstGeom>
          <a:noFill/>
          <a:ln w="9525" cap="flat" cmpd="sng">
            <a:solidFill>
              <a:srgbClr val="D8D8D8"/>
            </a:solidFill>
            <a:prstDash val="solid"/>
            <a:round/>
            <a:headEnd type="none" w="sm" len="sm"/>
            <a:tailEnd type="none" w="sm" len="sm"/>
          </a:ln>
          <a:effectLst>
            <a:glow rad="139700">
              <a:schemeClr val="accent6">
                <a:satMod val="175000"/>
                <a:alpha val="40000"/>
              </a:schemeClr>
            </a:glow>
          </a:effectLst>
        </p:spPr>
      </p:pic>
      <p:grpSp>
        <p:nvGrpSpPr>
          <p:cNvPr id="38" name="Google Shape;492;p74">
            <a:extLst>
              <a:ext uri="{FF2B5EF4-FFF2-40B4-BE49-F238E27FC236}">
                <a16:creationId xmlns:a16="http://schemas.microsoft.com/office/drawing/2014/main" id="{7CBE0BFF-77F6-E663-BDE1-E06BF844B8D1}"/>
              </a:ext>
            </a:extLst>
          </p:cNvPr>
          <p:cNvGrpSpPr/>
          <p:nvPr/>
        </p:nvGrpSpPr>
        <p:grpSpPr>
          <a:xfrm>
            <a:off x="587375" y="4868095"/>
            <a:ext cx="1994983" cy="1118325"/>
            <a:chOff x="2711627" y="3218476"/>
            <a:chExt cx="5600905" cy="3139693"/>
          </a:xfrm>
          <a:effectLst/>
        </p:grpSpPr>
        <p:pic>
          <p:nvPicPr>
            <p:cNvPr id="39" name="Google Shape;493;p74">
              <a:extLst>
                <a:ext uri="{FF2B5EF4-FFF2-40B4-BE49-F238E27FC236}">
                  <a16:creationId xmlns:a16="http://schemas.microsoft.com/office/drawing/2014/main" id="{A79B0F30-8ECC-8CD9-FD8C-4C633E273C03}"/>
                </a:ext>
              </a:extLst>
            </p:cNvPr>
            <p:cNvPicPr preferRelativeResize="0"/>
            <p:nvPr/>
          </p:nvPicPr>
          <p:blipFill rotWithShape="1">
            <a:blip r:embed="rId6">
              <a:alphaModFix/>
            </a:blip>
            <a:srcRect/>
            <a:stretch/>
          </p:blipFill>
          <p:spPr>
            <a:xfrm>
              <a:off x="2711627" y="3218476"/>
              <a:ext cx="5411061" cy="3122876"/>
            </a:xfrm>
            <a:prstGeom prst="rect">
              <a:avLst/>
            </a:prstGeom>
            <a:noFill/>
            <a:ln>
              <a:noFill/>
            </a:ln>
            <a:effectLst>
              <a:outerShdw blurRad="177800" algn="ctr" rotWithShape="0">
                <a:srgbClr val="000000">
                  <a:alpha val="20000"/>
                </a:srgbClr>
              </a:outerShdw>
            </a:effectLst>
          </p:spPr>
        </p:pic>
        <p:grpSp>
          <p:nvGrpSpPr>
            <p:cNvPr id="40" name="Google Shape;494;p74">
              <a:extLst>
                <a:ext uri="{FF2B5EF4-FFF2-40B4-BE49-F238E27FC236}">
                  <a16:creationId xmlns:a16="http://schemas.microsoft.com/office/drawing/2014/main" id="{17FA3AA0-3767-1C4A-95DC-46D07425951F}"/>
                </a:ext>
              </a:extLst>
            </p:cNvPr>
            <p:cNvGrpSpPr/>
            <p:nvPr/>
          </p:nvGrpSpPr>
          <p:grpSpPr>
            <a:xfrm>
              <a:off x="3361201" y="3429000"/>
              <a:ext cx="4089066" cy="2592287"/>
              <a:chOff x="3361201" y="3429000"/>
              <a:chExt cx="4089066" cy="2592287"/>
            </a:xfrm>
          </p:grpSpPr>
          <p:pic>
            <p:nvPicPr>
              <p:cNvPr id="74" name="Google Shape;495;p74">
                <a:extLst>
                  <a:ext uri="{FF2B5EF4-FFF2-40B4-BE49-F238E27FC236}">
                    <a16:creationId xmlns:a16="http://schemas.microsoft.com/office/drawing/2014/main" id="{210CAB5B-FA5C-6F73-0AE3-CF96E34F6289}"/>
                  </a:ext>
                </a:extLst>
              </p:cNvPr>
              <p:cNvPicPr preferRelativeResize="0"/>
              <p:nvPr/>
            </p:nvPicPr>
            <p:blipFill rotWithShape="1">
              <a:blip r:embed="rId7">
                <a:alphaModFix/>
              </a:blip>
              <a:srcRect/>
              <a:stretch/>
            </p:blipFill>
            <p:spPr>
              <a:xfrm>
                <a:off x="3361201" y="3429000"/>
                <a:ext cx="4089066" cy="2592287"/>
              </a:xfrm>
              <a:prstGeom prst="rect">
                <a:avLst/>
              </a:prstGeom>
              <a:noFill/>
              <a:ln>
                <a:noFill/>
              </a:ln>
            </p:spPr>
          </p:pic>
          <p:pic>
            <p:nvPicPr>
              <p:cNvPr id="75" name="Google Shape;496;p74">
                <a:extLst>
                  <a:ext uri="{FF2B5EF4-FFF2-40B4-BE49-F238E27FC236}">
                    <a16:creationId xmlns:a16="http://schemas.microsoft.com/office/drawing/2014/main" id="{835EEDD8-D843-EA41-8DF6-7A837CC9B221}"/>
                  </a:ext>
                </a:extLst>
              </p:cNvPr>
              <p:cNvPicPr preferRelativeResize="0"/>
              <p:nvPr/>
            </p:nvPicPr>
            <p:blipFill rotWithShape="1">
              <a:blip r:embed="rId8">
                <a:alphaModFix/>
              </a:blip>
              <a:srcRect/>
              <a:stretch/>
            </p:blipFill>
            <p:spPr>
              <a:xfrm>
                <a:off x="6059996" y="4331216"/>
                <a:ext cx="1152128" cy="1690071"/>
              </a:xfrm>
              <a:prstGeom prst="rect">
                <a:avLst/>
              </a:prstGeom>
              <a:noFill/>
              <a:ln>
                <a:noFill/>
              </a:ln>
            </p:spPr>
          </p:pic>
        </p:grpSp>
        <p:grpSp>
          <p:nvGrpSpPr>
            <p:cNvPr id="41" name="Google Shape;497;p74">
              <a:extLst>
                <a:ext uri="{FF2B5EF4-FFF2-40B4-BE49-F238E27FC236}">
                  <a16:creationId xmlns:a16="http://schemas.microsoft.com/office/drawing/2014/main" id="{317F4F78-EEFD-AB58-E3A6-175B5B25970F}"/>
                </a:ext>
              </a:extLst>
            </p:cNvPr>
            <p:cNvGrpSpPr/>
            <p:nvPr/>
          </p:nvGrpSpPr>
          <p:grpSpPr>
            <a:xfrm>
              <a:off x="6971448" y="3645030"/>
              <a:ext cx="1341084" cy="2713139"/>
              <a:chOff x="5320038" y="2456899"/>
              <a:chExt cx="1551924" cy="3139687"/>
            </a:xfrm>
          </p:grpSpPr>
          <p:grpSp>
            <p:nvGrpSpPr>
              <p:cNvPr id="42" name="Google Shape;498;p74">
                <a:extLst>
                  <a:ext uri="{FF2B5EF4-FFF2-40B4-BE49-F238E27FC236}">
                    <a16:creationId xmlns:a16="http://schemas.microsoft.com/office/drawing/2014/main" id="{3BD26B60-BFF5-357A-A991-BAFF0CBCBE00}"/>
                  </a:ext>
                </a:extLst>
              </p:cNvPr>
              <p:cNvGrpSpPr/>
              <p:nvPr/>
            </p:nvGrpSpPr>
            <p:grpSpPr>
              <a:xfrm>
                <a:off x="5320038" y="2456899"/>
                <a:ext cx="1551924" cy="3139687"/>
                <a:chOff x="5320038" y="2456899"/>
                <a:chExt cx="1551924" cy="3139687"/>
              </a:xfrm>
            </p:grpSpPr>
            <p:grpSp>
              <p:nvGrpSpPr>
                <p:cNvPr id="44" name="Google Shape;499;p74">
                  <a:extLst>
                    <a:ext uri="{FF2B5EF4-FFF2-40B4-BE49-F238E27FC236}">
                      <a16:creationId xmlns:a16="http://schemas.microsoft.com/office/drawing/2014/main" id="{D0237B74-C987-D88C-A855-EF57A6807004}"/>
                    </a:ext>
                  </a:extLst>
                </p:cNvPr>
                <p:cNvGrpSpPr/>
                <p:nvPr/>
              </p:nvGrpSpPr>
              <p:grpSpPr>
                <a:xfrm>
                  <a:off x="5320038" y="2456899"/>
                  <a:ext cx="1551924" cy="3139687"/>
                  <a:chOff x="5315275" y="2528907"/>
                  <a:chExt cx="1556346" cy="3148635"/>
                </a:xfrm>
              </p:grpSpPr>
              <p:grpSp>
                <p:nvGrpSpPr>
                  <p:cNvPr id="49" name="Google Shape;500;p74">
                    <a:extLst>
                      <a:ext uri="{FF2B5EF4-FFF2-40B4-BE49-F238E27FC236}">
                        <a16:creationId xmlns:a16="http://schemas.microsoft.com/office/drawing/2014/main" id="{7B3094DE-F121-E721-951B-DC6C9E326CF9}"/>
                      </a:ext>
                    </a:extLst>
                  </p:cNvPr>
                  <p:cNvGrpSpPr/>
                  <p:nvPr/>
                </p:nvGrpSpPr>
                <p:grpSpPr>
                  <a:xfrm>
                    <a:off x="5315275" y="2528907"/>
                    <a:ext cx="1556346" cy="3148635"/>
                    <a:chOff x="5315275" y="2528907"/>
                    <a:chExt cx="1556346" cy="3148635"/>
                  </a:xfrm>
                </p:grpSpPr>
                <p:sp>
                  <p:nvSpPr>
                    <p:cNvPr id="68" name="Google Shape;501;p74">
                      <a:extLst>
                        <a:ext uri="{FF2B5EF4-FFF2-40B4-BE49-F238E27FC236}">
                          <a16:creationId xmlns:a16="http://schemas.microsoft.com/office/drawing/2014/main" id="{8980E7A2-9900-1406-BB02-F92F10C12B90}"/>
                        </a:ext>
                      </a:extLst>
                    </p:cNvPr>
                    <p:cNvSpPr/>
                    <p:nvPr/>
                  </p:nvSpPr>
                  <p:spPr>
                    <a:xfrm>
                      <a:off x="5352290" y="2801140"/>
                      <a:ext cx="1476388" cy="2674544"/>
                    </a:xfrm>
                    <a:prstGeom prst="rect">
                      <a:avLst/>
                    </a:prstGeom>
                    <a:solidFill>
                      <a:schemeClr val="lt1"/>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nvGrpSpPr>
                    <p:cNvPr id="69" name="Google Shape;502;p74">
                      <a:extLst>
                        <a:ext uri="{FF2B5EF4-FFF2-40B4-BE49-F238E27FC236}">
                          <a16:creationId xmlns:a16="http://schemas.microsoft.com/office/drawing/2014/main" id="{94155D3F-8C02-4324-00ED-7143C4ECB77B}"/>
                        </a:ext>
                      </a:extLst>
                    </p:cNvPr>
                    <p:cNvGrpSpPr/>
                    <p:nvPr/>
                  </p:nvGrpSpPr>
                  <p:grpSpPr>
                    <a:xfrm>
                      <a:off x="5315275" y="2528907"/>
                      <a:ext cx="1556346" cy="3148635"/>
                      <a:chOff x="5315275" y="2528907"/>
                      <a:chExt cx="1556346" cy="3148635"/>
                    </a:xfrm>
                  </p:grpSpPr>
                  <p:sp>
                    <p:nvSpPr>
                      <p:cNvPr id="70" name="Google Shape;503;p74">
                        <a:extLst>
                          <a:ext uri="{FF2B5EF4-FFF2-40B4-BE49-F238E27FC236}">
                            <a16:creationId xmlns:a16="http://schemas.microsoft.com/office/drawing/2014/main" id="{A048F3CB-622C-9D60-B774-82C2E62387F2}"/>
                          </a:ext>
                        </a:extLst>
                      </p:cNvPr>
                      <p:cNvSpPr/>
                      <p:nvPr/>
                    </p:nvSpPr>
                    <p:spPr>
                      <a:xfrm rot="10800000">
                        <a:off x="5352290" y="5348735"/>
                        <a:ext cx="1476388" cy="281905"/>
                      </a:xfrm>
                      <a:prstGeom prst="round2SameRect">
                        <a:avLst>
                          <a:gd name="adj1" fmla="val 50000"/>
                          <a:gd name="adj2" fmla="val 0"/>
                        </a:avLst>
                      </a:prstGeom>
                      <a:solidFill>
                        <a:srgbClr val="F0F2F6"/>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nvGrpSpPr>
                      <p:cNvPr id="71" name="Google Shape;504;p74">
                        <a:extLst>
                          <a:ext uri="{FF2B5EF4-FFF2-40B4-BE49-F238E27FC236}">
                            <a16:creationId xmlns:a16="http://schemas.microsoft.com/office/drawing/2014/main" id="{EAA8E8F5-5E1F-4924-F453-9C67C4C7AC8A}"/>
                          </a:ext>
                        </a:extLst>
                      </p:cNvPr>
                      <p:cNvGrpSpPr/>
                      <p:nvPr/>
                    </p:nvGrpSpPr>
                    <p:grpSpPr>
                      <a:xfrm>
                        <a:off x="5315275" y="2528907"/>
                        <a:ext cx="1556346" cy="3148635"/>
                        <a:chOff x="4226881" y="4655599"/>
                        <a:chExt cx="958632" cy="1939403"/>
                      </a:xfrm>
                    </p:grpSpPr>
                    <p:sp>
                      <p:nvSpPr>
                        <p:cNvPr id="72" name="Google Shape;505;p74">
                          <a:extLst>
                            <a:ext uri="{FF2B5EF4-FFF2-40B4-BE49-F238E27FC236}">
                              <a16:creationId xmlns:a16="http://schemas.microsoft.com/office/drawing/2014/main" id="{DF606CDA-FA58-DEFE-1F79-F5D84968356D}"/>
                            </a:ext>
                          </a:extLst>
                        </p:cNvPr>
                        <p:cNvSpPr/>
                        <p:nvPr/>
                      </p:nvSpPr>
                      <p:spPr>
                        <a:xfrm>
                          <a:off x="4251505" y="4675292"/>
                          <a:ext cx="909382" cy="184078"/>
                        </a:xfrm>
                        <a:prstGeom prst="round2SameRect">
                          <a:avLst>
                            <a:gd name="adj1" fmla="val 50000"/>
                            <a:gd name="adj2" fmla="val 0"/>
                          </a:avLst>
                        </a:prstGeom>
                        <a:solidFill>
                          <a:srgbClr val="F0F2F6"/>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pic>
                      <p:nvPicPr>
                        <p:cNvPr id="73" name="Google Shape;506;p74">
                          <a:extLst>
                            <a:ext uri="{FF2B5EF4-FFF2-40B4-BE49-F238E27FC236}">
                              <a16:creationId xmlns:a16="http://schemas.microsoft.com/office/drawing/2014/main" id="{BA5E9EBA-7592-233F-0511-42364C0DDF89}"/>
                            </a:ext>
                          </a:extLst>
                        </p:cNvPr>
                        <p:cNvPicPr preferRelativeResize="0"/>
                        <p:nvPr/>
                      </p:nvPicPr>
                      <p:blipFill rotWithShape="1">
                        <a:blip r:embed="rId9">
                          <a:alphaModFix/>
                        </a:blip>
                        <a:srcRect/>
                        <a:stretch/>
                      </p:blipFill>
                      <p:spPr>
                        <a:xfrm>
                          <a:off x="4226881" y="4655599"/>
                          <a:ext cx="958632" cy="1939403"/>
                        </a:xfrm>
                        <a:custGeom>
                          <a:avLst/>
                          <a:gdLst/>
                          <a:ahLst/>
                          <a:cxnLst/>
                          <a:rect l="l" t="t" r="r" b="b"/>
                          <a:pathLst>
                            <a:path w="3389855" h="6858000" extrusionOk="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a:noFill/>
                        <a:ln>
                          <a:noFill/>
                        </a:ln>
                      </p:spPr>
                    </p:pic>
                  </p:grpSp>
                </p:grpSp>
              </p:grpSp>
              <p:grpSp>
                <p:nvGrpSpPr>
                  <p:cNvPr id="50" name="Google Shape;507;p74">
                    <a:extLst>
                      <a:ext uri="{FF2B5EF4-FFF2-40B4-BE49-F238E27FC236}">
                        <a16:creationId xmlns:a16="http://schemas.microsoft.com/office/drawing/2014/main" id="{896BA5A1-DB3E-8EF5-7FC2-D927928F0097}"/>
                      </a:ext>
                    </a:extLst>
                  </p:cNvPr>
                  <p:cNvGrpSpPr/>
                  <p:nvPr/>
                </p:nvGrpSpPr>
                <p:grpSpPr>
                  <a:xfrm>
                    <a:off x="5539489" y="2664003"/>
                    <a:ext cx="99658" cy="43200"/>
                    <a:chOff x="5555940" y="2700518"/>
                    <a:chExt cx="101953" cy="44195"/>
                  </a:xfrm>
                </p:grpSpPr>
                <p:sp>
                  <p:nvSpPr>
                    <p:cNvPr id="64" name="Google Shape;508;p74">
                      <a:extLst>
                        <a:ext uri="{FF2B5EF4-FFF2-40B4-BE49-F238E27FC236}">
                          <a16:creationId xmlns:a16="http://schemas.microsoft.com/office/drawing/2014/main" id="{6A245930-ABA0-D579-19DF-F678F08241F4}"/>
                        </a:ext>
                      </a:extLst>
                    </p:cNvPr>
                    <p:cNvSpPr/>
                    <p:nvPr/>
                  </p:nvSpPr>
                  <p:spPr>
                    <a:xfrm>
                      <a:off x="5555940" y="2700518"/>
                      <a:ext cx="27279" cy="43991"/>
                    </a:xfrm>
                    <a:custGeom>
                      <a:avLst/>
                      <a:gdLst/>
                      <a:ahLst/>
                      <a:cxnLst/>
                      <a:rect l="l" t="t" r="r" b="b"/>
                      <a:pathLst>
                        <a:path w="27279" h="43991" extrusionOk="0">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5" name="Google Shape;509;p74">
                      <a:extLst>
                        <a:ext uri="{FF2B5EF4-FFF2-40B4-BE49-F238E27FC236}">
                          <a16:creationId xmlns:a16="http://schemas.microsoft.com/office/drawing/2014/main" id="{7A105289-F288-88F3-A8D3-7C91259611C0}"/>
                        </a:ext>
                      </a:extLst>
                    </p:cNvPr>
                    <p:cNvSpPr/>
                    <p:nvPr/>
                  </p:nvSpPr>
                  <p:spPr>
                    <a:xfrm>
                      <a:off x="5591194" y="2711897"/>
                      <a:ext cx="6857" cy="32816"/>
                    </a:xfrm>
                    <a:custGeom>
                      <a:avLst/>
                      <a:gdLst/>
                      <a:ahLst/>
                      <a:cxnLst/>
                      <a:rect l="l" t="t" r="r" b="b"/>
                      <a:pathLst>
                        <a:path w="6857" h="32816" extrusionOk="0">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6" name="Google Shape;510;p74">
                      <a:extLst>
                        <a:ext uri="{FF2B5EF4-FFF2-40B4-BE49-F238E27FC236}">
                          <a16:creationId xmlns:a16="http://schemas.microsoft.com/office/drawing/2014/main" id="{241C4D7F-A226-3F31-3D61-291D10388201}"/>
                        </a:ext>
                      </a:extLst>
                    </p:cNvPr>
                    <p:cNvSpPr/>
                    <p:nvPr/>
                  </p:nvSpPr>
                  <p:spPr>
                    <a:xfrm>
                      <a:off x="5603538" y="2701077"/>
                      <a:ext cx="31241" cy="43280"/>
                    </a:xfrm>
                    <a:custGeom>
                      <a:avLst/>
                      <a:gdLst/>
                      <a:ahLst/>
                      <a:cxnLst/>
                      <a:rect l="l" t="t" r="r" b="b"/>
                      <a:pathLst>
                        <a:path w="31241" h="43280" extrusionOk="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7" name="Google Shape;511;p74">
                      <a:extLst>
                        <a:ext uri="{FF2B5EF4-FFF2-40B4-BE49-F238E27FC236}">
                          <a16:creationId xmlns:a16="http://schemas.microsoft.com/office/drawing/2014/main" id="{A72AE2A2-EF1D-22B1-6886-D5ED8132FBB9}"/>
                        </a:ext>
                      </a:extLst>
                    </p:cNvPr>
                    <p:cNvSpPr/>
                    <p:nvPr/>
                  </p:nvSpPr>
                  <p:spPr>
                    <a:xfrm>
                      <a:off x="5641231" y="2700874"/>
                      <a:ext cx="16662" cy="43534"/>
                    </a:xfrm>
                    <a:custGeom>
                      <a:avLst/>
                      <a:gdLst/>
                      <a:ahLst/>
                      <a:cxnLst/>
                      <a:rect l="l" t="t" r="r" b="b"/>
                      <a:pathLst>
                        <a:path w="16662" h="43534" extrusionOk="0">
                          <a:moveTo>
                            <a:pt x="16662" y="43535"/>
                          </a:moveTo>
                          <a:lnTo>
                            <a:pt x="11125" y="43535"/>
                          </a:lnTo>
                          <a:lnTo>
                            <a:pt x="11125" y="6807"/>
                          </a:lnTo>
                          <a:lnTo>
                            <a:pt x="0" y="10871"/>
                          </a:lnTo>
                          <a:lnTo>
                            <a:pt x="0" y="5893"/>
                          </a:lnTo>
                          <a:lnTo>
                            <a:pt x="15799" y="0"/>
                          </a:lnTo>
                          <a:lnTo>
                            <a:pt x="16662" y="0"/>
                          </a:lnTo>
                          <a:lnTo>
                            <a:pt x="16662" y="43535"/>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grpSp>
                <p:nvGrpSpPr>
                  <p:cNvPr id="51" name="Google Shape;512;p74">
                    <a:extLst>
                      <a:ext uri="{FF2B5EF4-FFF2-40B4-BE49-F238E27FC236}">
                        <a16:creationId xmlns:a16="http://schemas.microsoft.com/office/drawing/2014/main" id="{ECF8AF4F-1E4A-DE07-77AB-F0012AD7C49B}"/>
                      </a:ext>
                    </a:extLst>
                  </p:cNvPr>
                  <p:cNvGrpSpPr/>
                  <p:nvPr/>
                </p:nvGrpSpPr>
                <p:grpSpPr>
                  <a:xfrm>
                    <a:off x="6490299" y="2679828"/>
                    <a:ext cx="216002" cy="36277"/>
                    <a:chOff x="6540021" y="2702398"/>
                    <a:chExt cx="249830" cy="41960"/>
                  </a:xfrm>
                </p:grpSpPr>
                <p:grpSp>
                  <p:nvGrpSpPr>
                    <p:cNvPr id="52" name="Google Shape;513;p74">
                      <a:extLst>
                        <a:ext uri="{FF2B5EF4-FFF2-40B4-BE49-F238E27FC236}">
                          <a16:creationId xmlns:a16="http://schemas.microsoft.com/office/drawing/2014/main" id="{AE6C2FA7-AF44-CD0B-28FA-418D7DF036B6}"/>
                        </a:ext>
                      </a:extLst>
                    </p:cNvPr>
                    <p:cNvGrpSpPr/>
                    <p:nvPr/>
                  </p:nvGrpSpPr>
                  <p:grpSpPr>
                    <a:xfrm>
                      <a:off x="6540021" y="2702499"/>
                      <a:ext cx="69848" cy="40639"/>
                      <a:chOff x="6540021" y="2702499"/>
                      <a:chExt cx="69848" cy="40639"/>
                    </a:xfrm>
                  </p:grpSpPr>
                  <p:sp>
                    <p:nvSpPr>
                      <p:cNvPr id="60" name="Google Shape;514;p74">
                        <a:extLst>
                          <a:ext uri="{FF2B5EF4-FFF2-40B4-BE49-F238E27FC236}">
                            <a16:creationId xmlns:a16="http://schemas.microsoft.com/office/drawing/2014/main" id="{90320DCE-59F5-3D7C-50DA-A543E1833FB8}"/>
                          </a:ext>
                        </a:extLst>
                      </p:cNvPr>
                      <p:cNvSpPr/>
                      <p:nvPr/>
                    </p:nvSpPr>
                    <p:spPr>
                      <a:xfrm>
                        <a:off x="6597170" y="2702499"/>
                        <a:ext cx="12699" cy="40639"/>
                      </a:xfrm>
                      <a:custGeom>
                        <a:avLst/>
                        <a:gdLst/>
                        <a:ahLst/>
                        <a:cxnLst/>
                        <a:rect l="l" t="t" r="r" b="b"/>
                        <a:pathLst>
                          <a:path w="12699" h="40639" extrusionOk="0">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1" name="Google Shape;515;p74">
                        <a:extLst>
                          <a:ext uri="{FF2B5EF4-FFF2-40B4-BE49-F238E27FC236}">
                            <a16:creationId xmlns:a16="http://schemas.microsoft.com/office/drawing/2014/main" id="{7B584357-8C5F-ACF0-E9C8-CB1A4B9B5B88}"/>
                          </a:ext>
                        </a:extLst>
                      </p:cNvPr>
                      <p:cNvSpPr/>
                      <p:nvPr/>
                    </p:nvSpPr>
                    <p:spPr>
                      <a:xfrm>
                        <a:off x="6540021" y="2732979"/>
                        <a:ext cx="12699" cy="10159"/>
                      </a:xfrm>
                      <a:custGeom>
                        <a:avLst/>
                        <a:gdLst/>
                        <a:ahLst/>
                        <a:cxnLst/>
                        <a:rect l="l" t="t" r="r" b="b"/>
                        <a:pathLst>
                          <a:path w="12699" h="10159" extrusionOk="0">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2" name="Google Shape;516;p74">
                        <a:extLst>
                          <a:ext uri="{FF2B5EF4-FFF2-40B4-BE49-F238E27FC236}">
                            <a16:creationId xmlns:a16="http://schemas.microsoft.com/office/drawing/2014/main" id="{FADBC0EC-734D-D2C8-8926-E20512AE8BA6}"/>
                          </a:ext>
                        </a:extLst>
                      </p:cNvPr>
                      <p:cNvSpPr/>
                      <p:nvPr/>
                    </p:nvSpPr>
                    <p:spPr>
                      <a:xfrm>
                        <a:off x="6578121" y="2712659"/>
                        <a:ext cx="12699" cy="30479"/>
                      </a:xfrm>
                      <a:custGeom>
                        <a:avLst/>
                        <a:gdLst/>
                        <a:ahLst/>
                        <a:cxnLst/>
                        <a:rect l="l" t="t" r="r" b="b"/>
                        <a:pathLst>
                          <a:path w="12699" h="30479" extrusionOk="0">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63" name="Google Shape;517;p74">
                        <a:extLst>
                          <a:ext uri="{FF2B5EF4-FFF2-40B4-BE49-F238E27FC236}">
                            <a16:creationId xmlns:a16="http://schemas.microsoft.com/office/drawing/2014/main" id="{EB550141-6E6C-24D8-F068-3306ED9D30BB}"/>
                          </a:ext>
                        </a:extLst>
                      </p:cNvPr>
                      <p:cNvSpPr/>
                      <p:nvPr/>
                    </p:nvSpPr>
                    <p:spPr>
                      <a:xfrm>
                        <a:off x="6559071" y="2722819"/>
                        <a:ext cx="12699" cy="20319"/>
                      </a:xfrm>
                      <a:custGeom>
                        <a:avLst/>
                        <a:gdLst/>
                        <a:ahLst/>
                        <a:cxnLst/>
                        <a:rect l="l" t="t" r="r" b="b"/>
                        <a:pathLst>
                          <a:path w="12699" h="20319" extrusionOk="0">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grpSp>
                  <p:nvGrpSpPr>
                    <p:cNvPr id="53" name="Google Shape;518;p74">
                      <a:extLst>
                        <a:ext uri="{FF2B5EF4-FFF2-40B4-BE49-F238E27FC236}">
                          <a16:creationId xmlns:a16="http://schemas.microsoft.com/office/drawing/2014/main" id="{EF32772C-5B22-34C2-F53B-67C5F9A0B05A}"/>
                        </a:ext>
                      </a:extLst>
                    </p:cNvPr>
                    <p:cNvGrpSpPr/>
                    <p:nvPr/>
                  </p:nvGrpSpPr>
                  <p:grpSpPr>
                    <a:xfrm>
                      <a:off x="6626481" y="2702398"/>
                      <a:ext cx="62279" cy="37603"/>
                      <a:chOff x="6626481" y="2702398"/>
                      <a:chExt cx="62279" cy="37603"/>
                    </a:xfrm>
                  </p:grpSpPr>
                  <p:sp>
                    <p:nvSpPr>
                      <p:cNvPr id="57" name="Google Shape;519;p74">
                        <a:extLst>
                          <a:ext uri="{FF2B5EF4-FFF2-40B4-BE49-F238E27FC236}">
                            <a16:creationId xmlns:a16="http://schemas.microsoft.com/office/drawing/2014/main" id="{23587AF4-8001-BB8F-6337-1DC5ABC327FC}"/>
                          </a:ext>
                        </a:extLst>
                      </p:cNvPr>
                      <p:cNvSpPr/>
                      <p:nvPr/>
                    </p:nvSpPr>
                    <p:spPr>
                      <a:xfrm>
                        <a:off x="6638216" y="2717739"/>
                        <a:ext cx="38708" cy="11555"/>
                      </a:xfrm>
                      <a:custGeom>
                        <a:avLst/>
                        <a:gdLst/>
                        <a:ahLst/>
                        <a:cxnLst/>
                        <a:rect l="l" t="t" r="r" b="b"/>
                        <a:pathLst>
                          <a:path w="38708" h="11555" extrusionOk="0">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58" name="Google Shape;520;p74">
                        <a:extLst>
                          <a:ext uri="{FF2B5EF4-FFF2-40B4-BE49-F238E27FC236}">
                            <a16:creationId xmlns:a16="http://schemas.microsoft.com/office/drawing/2014/main" id="{3E2A8DE8-35E0-7B81-217A-FA130653D3FF}"/>
                          </a:ext>
                        </a:extLst>
                      </p:cNvPr>
                      <p:cNvSpPr/>
                      <p:nvPr/>
                    </p:nvSpPr>
                    <p:spPr>
                      <a:xfrm>
                        <a:off x="6626481" y="2702398"/>
                        <a:ext cx="62279" cy="16816"/>
                      </a:xfrm>
                      <a:custGeom>
                        <a:avLst/>
                        <a:gdLst/>
                        <a:ahLst/>
                        <a:cxnLst/>
                        <a:rect l="l" t="t" r="r" b="b"/>
                        <a:pathLst>
                          <a:path w="62279" h="16816" extrusionOk="0">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59" name="Google Shape;521;p74">
                        <a:extLst>
                          <a:ext uri="{FF2B5EF4-FFF2-40B4-BE49-F238E27FC236}">
                            <a16:creationId xmlns:a16="http://schemas.microsoft.com/office/drawing/2014/main" id="{64A1C8C6-26BA-5268-AC3C-03202B324245}"/>
                          </a:ext>
                        </a:extLst>
                      </p:cNvPr>
                      <p:cNvSpPr/>
                      <p:nvPr/>
                    </p:nvSpPr>
                    <p:spPr>
                      <a:xfrm>
                        <a:off x="6649747" y="2732979"/>
                        <a:ext cx="15544" cy="7022"/>
                      </a:xfrm>
                      <a:custGeom>
                        <a:avLst/>
                        <a:gdLst/>
                        <a:ahLst/>
                        <a:cxnLst/>
                        <a:rect l="l" t="t" r="r" b="b"/>
                        <a:pathLst>
                          <a:path w="15544" h="7022" extrusionOk="0">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grpSp>
                  <p:nvGrpSpPr>
                    <p:cNvPr id="54" name="Google Shape;522;p74">
                      <a:extLst>
                        <a:ext uri="{FF2B5EF4-FFF2-40B4-BE49-F238E27FC236}">
                          <a16:creationId xmlns:a16="http://schemas.microsoft.com/office/drawing/2014/main" id="{E9CCC6DE-8DD5-AE4E-2037-9E79944A7DB1}"/>
                        </a:ext>
                      </a:extLst>
                    </p:cNvPr>
                    <p:cNvGrpSpPr/>
                    <p:nvPr/>
                  </p:nvGrpSpPr>
                  <p:grpSpPr>
                    <a:xfrm>
                      <a:off x="6708573" y="2703719"/>
                      <a:ext cx="81278" cy="40639"/>
                      <a:chOff x="6708573" y="2703719"/>
                      <a:chExt cx="81278" cy="40639"/>
                    </a:xfrm>
                  </p:grpSpPr>
                  <p:sp>
                    <p:nvSpPr>
                      <p:cNvPr id="55" name="Google Shape;523;p74">
                        <a:extLst>
                          <a:ext uri="{FF2B5EF4-FFF2-40B4-BE49-F238E27FC236}">
                            <a16:creationId xmlns:a16="http://schemas.microsoft.com/office/drawing/2014/main" id="{724C0A30-9349-15D0-D24D-F5EC68FF7FD6}"/>
                          </a:ext>
                        </a:extLst>
                      </p:cNvPr>
                      <p:cNvSpPr/>
                      <p:nvPr/>
                    </p:nvSpPr>
                    <p:spPr>
                      <a:xfrm rot="5400000">
                        <a:off x="6728892" y="2683399"/>
                        <a:ext cx="40639" cy="81278"/>
                      </a:xfrm>
                      <a:custGeom>
                        <a:avLst/>
                        <a:gdLst/>
                        <a:ahLst/>
                        <a:cxnLst/>
                        <a:rect l="l" t="t" r="r" b="b"/>
                        <a:pathLst>
                          <a:path w="40639" h="81278" extrusionOk="0">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chemeClr val="dk1"/>
                      </a:solidFill>
                      <a:ln w="9525" cap="flat" cmpd="sng">
                        <a:solidFill>
                          <a:srgbClr val="E6E4EA"/>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56" name="Google Shape;524;p74">
                        <a:extLst>
                          <a:ext uri="{FF2B5EF4-FFF2-40B4-BE49-F238E27FC236}">
                            <a16:creationId xmlns:a16="http://schemas.microsoft.com/office/drawing/2014/main" id="{FA8CB9BA-7AE2-5C8D-3634-175E0123CBEF}"/>
                          </a:ext>
                        </a:extLst>
                      </p:cNvPr>
                      <p:cNvSpPr/>
                      <p:nvPr/>
                    </p:nvSpPr>
                    <p:spPr>
                      <a:xfrm>
                        <a:off x="6713653" y="2708849"/>
                        <a:ext cx="71118" cy="30479"/>
                      </a:xfrm>
                      <a:custGeom>
                        <a:avLst/>
                        <a:gdLst/>
                        <a:ahLst/>
                        <a:cxnLst/>
                        <a:rect l="l" t="t" r="r" b="b"/>
                        <a:pathLst>
                          <a:path w="71118" h="30479" extrusionOk="0">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grpSp>
            </p:grpSp>
            <p:grpSp>
              <p:nvGrpSpPr>
                <p:cNvPr id="45" name="Google Shape;525;p74">
                  <a:extLst>
                    <a:ext uri="{FF2B5EF4-FFF2-40B4-BE49-F238E27FC236}">
                      <a16:creationId xmlns:a16="http://schemas.microsoft.com/office/drawing/2014/main" id="{001D16F6-1279-2DE5-2F4E-F346E851DD55}"/>
                    </a:ext>
                  </a:extLst>
                </p:cNvPr>
                <p:cNvGrpSpPr/>
                <p:nvPr/>
              </p:nvGrpSpPr>
              <p:grpSpPr>
                <a:xfrm>
                  <a:off x="5639813" y="5330090"/>
                  <a:ext cx="912862" cy="108012"/>
                  <a:chOff x="5651729" y="5322113"/>
                  <a:chExt cx="912862" cy="108012"/>
                </a:xfrm>
              </p:grpSpPr>
              <p:sp>
                <p:nvSpPr>
                  <p:cNvPr id="46" name="Google Shape;526;p74">
                    <a:extLst>
                      <a:ext uri="{FF2B5EF4-FFF2-40B4-BE49-F238E27FC236}">
                        <a16:creationId xmlns:a16="http://schemas.microsoft.com/office/drawing/2014/main" id="{FE0C9DCE-C4C4-E309-CF8F-0734121B190D}"/>
                      </a:ext>
                    </a:extLst>
                  </p:cNvPr>
                  <p:cNvSpPr/>
                  <p:nvPr/>
                </p:nvSpPr>
                <p:spPr>
                  <a:xfrm>
                    <a:off x="6054154" y="5322113"/>
                    <a:ext cx="108012" cy="108012"/>
                  </a:xfrm>
                  <a:prstGeom prst="ellipse">
                    <a:avLst/>
                  </a:prstGeom>
                  <a:solidFill>
                    <a:srgbClr val="DFE4E9"/>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47" name="Google Shape;527;p74">
                    <a:extLst>
                      <a:ext uri="{FF2B5EF4-FFF2-40B4-BE49-F238E27FC236}">
                        <a16:creationId xmlns:a16="http://schemas.microsoft.com/office/drawing/2014/main" id="{867AFCF7-FA25-F02C-4E40-E2FEE4F67DCE}"/>
                      </a:ext>
                    </a:extLst>
                  </p:cNvPr>
                  <p:cNvSpPr/>
                  <p:nvPr/>
                </p:nvSpPr>
                <p:spPr>
                  <a:xfrm rot="-5400000">
                    <a:off x="5645317" y="5336046"/>
                    <a:ext cx="92969" cy="80146"/>
                  </a:xfrm>
                  <a:prstGeom prst="triangle">
                    <a:avLst>
                      <a:gd name="adj" fmla="val 50000"/>
                    </a:avLst>
                  </a:prstGeom>
                  <a:solidFill>
                    <a:srgbClr val="DFE4E9"/>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sp>
                <p:nvSpPr>
                  <p:cNvPr id="48" name="Google Shape;528;p74">
                    <a:extLst>
                      <a:ext uri="{FF2B5EF4-FFF2-40B4-BE49-F238E27FC236}">
                        <a16:creationId xmlns:a16="http://schemas.microsoft.com/office/drawing/2014/main" id="{15D0A293-AE7E-CB50-17F8-6DA365E5A9CD}"/>
                      </a:ext>
                    </a:extLst>
                  </p:cNvPr>
                  <p:cNvSpPr/>
                  <p:nvPr/>
                </p:nvSpPr>
                <p:spPr>
                  <a:xfrm rot="5400000">
                    <a:off x="6478033" y="5336046"/>
                    <a:ext cx="92969" cy="80146"/>
                  </a:xfrm>
                  <a:prstGeom prst="triangle">
                    <a:avLst>
                      <a:gd name="adj" fmla="val 50000"/>
                    </a:avLst>
                  </a:prstGeom>
                  <a:solidFill>
                    <a:srgbClr val="DFE4E9"/>
                  </a:solidFill>
                  <a:ln>
                    <a:noFill/>
                  </a:ln>
                </p:spPr>
                <p:txBody>
                  <a:bodyPr spcFirstLastPara="1" wrap="square" lIns="90000" tIns="108000" rIns="91425" bIns="45700" anchor="ctr" anchorCtr="0">
                    <a:noAutofit/>
                  </a:bodyPr>
                  <a:lstStyle/>
                  <a:p>
                    <a:pPr marL="0" marR="0" lvl="0" indent="0" algn="ctr" rtl="0">
                      <a:spcBef>
                        <a:spcPts val="0"/>
                      </a:spcBef>
                      <a:spcAft>
                        <a:spcPts val="0"/>
                      </a:spcAft>
                      <a:buNone/>
                    </a:pPr>
                    <a:endParaRPr sz="3200" b="1" i="0" u="none" strike="noStrike" cap="none" dirty="0">
                      <a:solidFill>
                        <a:schemeClr val="dk1"/>
                      </a:solidFill>
                      <a:latin typeface="LINE Seed JP" panose="020B0600070205080204" charset="-128"/>
                      <a:ea typeface="LINE Seed JP" panose="020B0600070205080204" charset="-128"/>
                      <a:cs typeface="Calibri"/>
                      <a:sym typeface="Calibri"/>
                    </a:endParaRPr>
                  </a:p>
                </p:txBody>
              </p:sp>
            </p:grpSp>
          </p:grpSp>
          <p:pic>
            <p:nvPicPr>
              <p:cNvPr id="43" name="Google Shape;529;p74">
                <a:extLst>
                  <a:ext uri="{FF2B5EF4-FFF2-40B4-BE49-F238E27FC236}">
                    <a16:creationId xmlns:a16="http://schemas.microsoft.com/office/drawing/2014/main" id="{BAFAD316-377D-D1B9-B8AC-82089BF7E52E}"/>
                  </a:ext>
                </a:extLst>
              </p:cNvPr>
              <p:cNvPicPr preferRelativeResize="0"/>
              <p:nvPr/>
            </p:nvPicPr>
            <p:blipFill rotWithShape="1">
              <a:blip r:embed="rId10">
                <a:alphaModFix/>
              </a:blip>
              <a:srcRect/>
              <a:stretch/>
            </p:blipFill>
            <p:spPr>
              <a:xfrm>
                <a:off x="5421492" y="2791237"/>
                <a:ext cx="1358583" cy="2492095"/>
              </a:xfrm>
              <a:prstGeom prst="rect">
                <a:avLst/>
              </a:prstGeom>
              <a:noFill/>
              <a:ln>
                <a:noFill/>
              </a:ln>
            </p:spPr>
          </p:pic>
        </p:grpSp>
      </p:grpSp>
      <p:pic>
        <p:nvPicPr>
          <p:cNvPr id="76" name="Google Shape;530;p74" descr="Yahoo!ニュース">
            <a:extLst>
              <a:ext uri="{FF2B5EF4-FFF2-40B4-BE49-F238E27FC236}">
                <a16:creationId xmlns:a16="http://schemas.microsoft.com/office/drawing/2014/main" id="{0E05FCBF-19F3-8A9D-F8E9-D63E7EA25A23}"/>
              </a:ext>
            </a:extLst>
          </p:cNvPr>
          <p:cNvPicPr preferRelativeResize="0"/>
          <p:nvPr/>
        </p:nvPicPr>
        <p:blipFill rotWithShape="1">
          <a:blip r:embed="rId11">
            <a:alphaModFix/>
          </a:blip>
          <a:srcRect/>
          <a:stretch/>
        </p:blipFill>
        <p:spPr>
          <a:xfrm>
            <a:off x="1032281" y="2769773"/>
            <a:ext cx="1373187" cy="226642"/>
          </a:xfrm>
          <a:prstGeom prst="rect">
            <a:avLst/>
          </a:prstGeom>
          <a:noFill/>
          <a:ln>
            <a:noFill/>
          </a:ln>
        </p:spPr>
      </p:pic>
      <p:sp>
        <p:nvSpPr>
          <p:cNvPr id="5" name="Google Shape;280;p25">
            <a:extLst>
              <a:ext uri="{FF2B5EF4-FFF2-40B4-BE49-F238E27FC236}">
                <a16:creationId xmlns:a16="http://schemas.microsoft.com/office/drawing/2014/main" id="{9A545D86-D929-8A60-B409-FE5D4D8C03A8}"/>
              </a:ext>
            </a:extLst>
          </p:cNvPr>
          <p:cNvSpPr txBox="1">
            <a:spLocks/>
          </p:cNvSpPr>
          <p:nvPr/>
        </p:nvSpPr>
        <p:spPr>
          <a:xfrm>
            <a:off x="6306763" y="1911597"/>
            <a:ext cx="1127100" cy="31878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chemeClr val="dk2"/>
              </a:buClr>
              <a:buSzPts val="1800"/>
            </a:pPr>
            <a:endParaRPr lang="ja-JP" altLang="en-US" b="1" dirty="0">
              <a:solidFill>
                <a:schemeClr val="tx1"/>
              </a:solidFill>
              <a:latin typeface="LINE Seed JP" panose="020B0600070205080204" charset="-128"/>
              <a:ea typeface="LINE Seed JP" panose="020B0600070205080204" charset="-128"/>
            </a:endParaRPr>
          </a:p>
        </p:txBody>
      </p:sp>
      <p:sp>
        <p:nvSpPr>
          <p:cNvPr id="6" name="Google Shape;280;p25">
            <a:extLst>
              <a:ext uri="{FF2B5EF4-FFF2-40B4-BE49-F238E27FC236}">
                <a16:creationId xmlns:a16="http://schemas.microsoft.com/office/drawing/2014/main" id="{308A5052-026B-BD6C-0B66-785086DAD4F2}"/>
              </a:ext>
            </a:extLst>
          </p:cNvPr>
          <p:cNvSpPr txBox="1">
            <a:spLocks/>
          </p:cNvSpPr>
          <p:nvPr/>
        </p:nvSpPr>
        <p:spPr>
          <a:xfrm>
            <a:off x="9346520" y="1909282"/>
            <a:ext cx="1127100" cy="318782"/>
          </a:xfrm>
          <a:prstGeom prst="rect">
            <a:avLst/>
          </a:prstGeom>
          <a:noFill/>
          <a:ln>
            <a:noFill/>
          </a:ln>
        </p:spPr>
        <p:txBody>
          <a:bodyPr spcFirstLastPara="1" wrap="square" lIns="0" tIns="0" rIns="0" bIns="0" anchor="t" anchorCtr="0">
            <a:noAutofit/>
          </a:bodyPr>
          <a:lstStyle>
            <a:lvl1pPr marL="0" indent="0" algn="l" defTabSz="914400" rtl="0" eaLnBrk="1" latinLnBrk="0" hangingPunct="1">
              <a:lnSpc>
                <a:spcPct val="130000"/>
              </a:lnSpc>
              <a:spcBef>
                <a:spcPts val="0"/>
              </a:spcBef>
              <a:buFont typeface="Arial" panose="020B0604020202020204" pitchFamily="34" charset="0"/>
              <a:buNone/>
              <a:defRPr kumimoji="1" sz="1400" b="0" i="0" kern="1200">
                <a:solidFill>
                  <a:schemeClr val="tx2"/>
                </a:solidFill>
                <a:latin typeface="LINE Seed JP_OTF Regular" panose="02020500000000000000" pitchFamily="18" charset="-128"/>
                <a:ea typeface="LINE Seed JP_OTF Regular" panose="02020500000000000000"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chemeClr val="dk2"/>
              </a:buClr>
              <a:buSzPts val="1800"/>
            </a:pPr>
            <a:endParaRPr lang="ja-JP" altLang="en-US" b="1" dirty="0">
              <a:solidFill>
                <a:schemeClr val="tx1"/>
              </a:solidFill>
              <a:latin typeface="LINE Seed JP" panose="020B0600070205080204" charset="-128"/>
              <a:ea typeface="LINE Seed JP" panose="020B0600070205080204" charset="-128"/>
            </a:endParaRPr>
          </a:p>
        </p:txBody>
      </p:sp>
      <p:pic>
        <p:nvPicPr>
          <p:cNvPr id="9" name="図 8">
            <a:extLst>
              <a:ext uri="{FF2B5EF4-FFF2-40B4-BE49-F238E27FC236}">
                <a16:creationId xmlns:a16="http://schemas.microsoft.com/office/drawing/2014/main" id="{67DC1890-61E4-F46F-0A3A-F431CAD0440D}"/>
              </a:ext>
            </a:extLst>
          </p:cNvPr>
          <p:cNvPicPr>
            <a:picLocks noChangeAspect="1"/>
          </p:cNvPicPr>
          <p:nvPr/>
        </p:nvPicPr>
        <p:blipFill>
          <a:blip r:embed="rId12"/>
          <a:stretch>
            <a:fillRect/>
          </a:stretch>
        </p:blipFill>
        <p:spPr>
          <a:xfrm>
            <a:off x="4617783" y="3682075"/>
            <a:ext cx="1302048" cy="2092103"/>
          </a:xfrm>
          <a:prstGeom prst="rect">
            <a:avLst/>
          </a:prstGeom>
          <a:effectLst>
            <a:glow rad="139700">
              <a:schemeClr val="accent6">
                <a:satMod val="175000"/>
                <a:alpha val="40000"/>
              </a:schemeClr>
            </a:glow>
          </a:effectLst>
        </p:spPr>
      </p:pic>
      <p:pic>
        <p:nvPicPr>
          <p:cNvPr id="11" name="図 10">
            <a:extLst>
              <a:ext uri="{FF2B5EF4-FFF2-40B4-BE49-F238E27FC236}">
                <a16:creationId xmlns:a16="http://schemas.microsoft.com/office/drawing/2014/main" id="{AEBF38B3-A51C-C86A-2659-AA8131F2B73E}"/>
              </a:ext>
            </a:extLst>
          </p:cNvPr>
          <p:cNvPicPr>
            <a:picLocks noChangeAspect="1"/>
          </p:cNvPicPr>
          <p:nvPr/>
        </p:nvPicPr>
        <p:blipFill>
          <a:blip r:embed="rId13"/>
          <a:stretch>
            <a:fillRect/>
          </a:stretch>
        </p:blipFill>
        <p:spPr>
          <a:xfrm>
            <a:off x="6261870" y="3653084"/>
            <a:ext cx="1220757" cy="2164244"/>
          </a:xfrm>
          <a:prstGeom prst="rect">
            <a:avLst/>
          </a:prstGeom>
          <a:effectLst>
            <a:glow rad="139700">
              <a:schemeClr val="accent6">
                <a:satMod val="175000"/>
                <a:alpha val="40000"/>
              </a:schemeClr>
            </a:glow>
          </a:effectLst>
        </p:spPr>
      </p:pic>
      <p:pic>
        <p:nvPicPr>
          <p:cNvPr id="78" name="図 77">
            <a:extLst>
              <a:ext uri="{FF2B5EF4-FFF2-40B4-BE49-F238E27FC236}">
                <a16:creationId xmlns:a16="http://schemas.microsoft.com/office/drawing/2014/main" id="{389391E1-5B06-24BE-E0CE-6342F036E16D}"/>
              </a:ext>
            </a:extLst>
          </p:cNvPr>
          <p:cNvPicPr>
            <a:picLocks noChangeAspect="1"/>
          </p:cNvPicPr>
          <p:nvPr/>
        </p:nvPicPr>
        <p:blipFill>
          <a:blip r:embed="rId14"/>
          <a:srcRect b="30101"/>
          <a:stretch>
            <a:fillRect/>
          </a:stretch>
        </p:blipFill>
        <p:spPr>
          <a:xfrm>
            <a:off x="9326406" y="4543285"/>
            <a:ext cx="2016785" cy="1530220"/>
          </a:xfrm>
          <a:prstGeom prst="rect">
            <a:avLst/>
          </a:prstGeom>
          <a:effectLst>
            <a:glow rad="139700">
              <a:schemeClr val="accent6">
                <a:satMod val="175000"/>
                <a:alpha val="40000"/>
              </a:schemeClr>
            </a:glow>
          </a:effectLst>
        </p:spPr>
      </p:pic>
      <p:pic>
        <p:nvPicPr>
          <p:cNvPr id="80" name="図 79">
            <a:extLst>
              <a:ext uri="{FF2B5EF4-FFF2-40B4-BE49-F238E27FC236}">
                <a16:creationId xmlns:a16="http://schemas.microsoft.com/office/drawing/2014/main" id="{4F35E074-B1BC-AEE4-508B-27BE2A6E7E36}"/>
              </a:ext>
            </a:extLst>
          </p:cNvPr>
          <p:cNvPicPr>
            <a:picLocks noChangeAspect="1"/>
          </p:cNvPicPr>
          <p:nvPr/>
        </p:nvPicPr>
        <p:blipFill>
          <a:blip r:embed="rId15"/>
          <a:stretch>
            <a:fillRect/>
          </a:stretch>
        </p:blipFill>
        <p:spPr>
          <a:xfrm>
            <a:off x="8296732" y="3629741"/>
            <a:ext cx="2181722" cy="1377691"/>
          </a:xfrm>
          <a:prstGeom prst="rect">
            <a:avLst/>
          </a:prstGeom>
          <a:effectLst>
            <a:glow rad="139700">
              <a:schemeClr val="accent6">
                <a:satMod val="175000"/>
                <a:alpha val="40000"/>
              </a:schemeClr>
            </a:glow>
          </a:effectLst>
        </p:spPr>
      </p:pic>
      <p:pic>
        <p:nvPicPr>
          <p:cNvPr id="81" name="図 80" descr="Yahoo!ショッピング">
            <a:extLst>
              <a:ext uri="{FF2B5EF4-FFF2-40B4-BE49-F238E27FC236}">
                <a16:creationId xmlns:a16="http://schemas.microsoft.com/office/drawing/2014/main" id="{230704D2-3D4F-DAD1-6EB7-B06F77CCC7AE}"/>
              </a:ext>
            </a:extLst>
          </p:cNvPr>
          <p:cNvPicPr>
            <a:picLocks noChangeAspect="1"/>
          </p:cNvPicPr>
          <p:nvPr/>
        </p:nvPicPr>
        <p:blipFill>
          <a:blip r:embed="rId16"/>
          <a:stretch>
            <a:fillRect/>
          </a:stretch>
        </p:blipFill>
        <p:spPr>
          <a:xfrm>
            <a:off x="8438639" y="2775941"/>
            <a:ext cx="1538657" cy="219809"/>
          </a:xfrm>
          <a:prstGeom prst="rect">
            <a:avLst/>
          </a:prstGeom>
        </p:spPr>
      </p:pic>
      <p:pic>
        <p:nvPicPr>
          <p:cNvPr id="82" name="図 81">
            <a:extLst>
              <a:ext uri="{FF2B5EF4-FFF2-40B4-BE49-F238E27FC236}">
                <a16:creationId xmlns:a16="http://schemas.microsoft.com/office/drawing/2014/main" id="{670736DD-6D81-ED00-92CE-A72CF78D9D70}"/>
              </a:ext>
            </a:extLst>
          </p:cNvPr>
          <p:cNvPicPr>
            <a:picLocks noChangeAspect="1"/>
          </p:cNvPicPr>
          <p:nvPr/>
        </p:nvPicPr>
        <p:blipFill>
          <a:blip r:embed="rId17"/>
          <a:stretch>
            <a:fillRect/>
          </a:stretch>
        </p:blipFill>
        <p:spPr>
          <a:xfrm>
            <a:off x="5010181" y="2771455"/>
            <a:ext cx="924624" cy="233005"/>
          </a:xfrm>
          <a:prstGeom prst="rect">
            <a:avLst/>
          </a:prstGeom>
        </p:spPr>
      </p:pic>
      <p:grpSp>
        <p:nvGrpSpPr>
          <p:cNvPr id="84" name="グループ化 83">
            <a:extLst>
              <a:ext uri="{FF2B5EF4-FFF2-40B4-BE49-F238E27FC236}">
                <a16:creationId xmlns:a16="http://schemas.microsoft.com/office/drawing/2014/main" id="{08EB794C-B556-F058-80B2-99C4F123C6E1}"/>
              </a:ext>
            </a:extLst>
          </p:cNvPr>
          <p:cNvGrpSpPr/>
          <p:nvPr/>
        </p:nvGrpSpPr>
        <p:grpSpPr>
          <a:xfrm>
            <a:off x="639629" y="2133600"/>
            <a:ext cx="3575321" cy="385245"/>
            <a:chOff x="489666" y="2850669"/>
            <a:chExt cx="2939165" cy="308456"/>
          </a:xfrm>
          <a:solidFill>
            <a:schemeClr val="accent1"/>
          </a:solidFill>
        </p:grpSpPr>
        <p:sp>
          <p:nvSpPr>
            <p:cNvPr id="85" name="角丸四角形 30">
              <a:extLst>
                <a:ext uri="{FF2B5EF4-FFF2-40B4-BE49-F238E27FC236}">
                  <a16:creationId xmlns:a16="http://schemas.microsoft.com/office/drawing/2014/main" id="{F7417CB2-69EC-8D9C-E5F4-BA8A18A46817}"/>
                </a:ext>
              </a:extLst>
            </p:cNvPr>
            <p:cNvSpPr/>
            <p:nvPr/>
          </p:nvSpPr>
          <p:spPr>
            <a:xfrm>
              <a:off x="489666" y="2850669"/>
              <a:ext cx="2939165" cy="240130"/>
            </a:xfrm>
            <a:prstGeom prst="roundRect">
              <a:avLst>
                <a:gd name="adj" fmla="val 50000"/>
              </a:avLst>
            </a:prstGeom>
            <a:grpFill/>
            <a:ln w="222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知って備える</a:t>
              </a:r>
            </a:p>
          </p:txBody>
        </p:sp>
        <p:sp>
          <p:nvSpPr>
            <p:cNvPr id="86" name="三角形 31">
              <a:extLst>
                <a:ext uri="{FF2B5EF4-FFF2-40B4-BE49-F238E27FC236}">
                  <a16:creationId xmlns:a16="http://schemas.microsoft.com/office/drawing/2014/main" id="{2AE41125-9183-82DE-E98A-A23EEA3EB514}"/>
                </a:ext>
              </a:extLst>
            </p:cNvPr>
            <p:cNvSpPr/>
            <p:nvPr/>
          </p:nvSpPr>
          <p:spPr>
            <a:xfrm rot="10800000">
              <a:off x="1910045" y="3076575"/>
              <a:ext cx="95758" cy="82550"/>
            </a:xfrm>
            <a:prstGeom prst="triangle">
              <a:avLst/>
            </a:prstGeom>
            <a:grpFill/>
            <a:ln cap="rnd">
              <a:solidFill>
                <a:schemeClr val="accent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panose="020B0604030504040204" pitchFamily="34" charset="-128"/>
                <a:ea typeface="Meiryo" panose="020B0604030504040204" pitchFamily="34" charset="-128"/>
              </a:endParaRPr>
            </a:p>
          </p:txBody>
        </p:sp>
      </p:grpSp>
      <p:grpSp>
        <p:nvGrpSpPr>
          <p:cNvPr id="96" name="グループ化 95">
            <a:extLst>
              <a:ext uri="{FF2B5EF4-FFF2-40B4-BE49-F238E27FC236}">
                <a16:creationId xmlns:a16="http://schemas.microsoft.com/office/drawing/2014/main" id="{6BA983ED-5F6B-563C-373C-0F7EF9192843}"/>
              </a:ext>
            </a:extLst>
          </p:cNvPr>
          <p:cNvGrpSpPr/>
          <p:nvPr/>
        </p:nvGrpSpPr>
        <p:grpSpPr>
          <a:xfrm>
            <a:off x="4305938" y="2133600"/>
            <a:ext cx="3575321" cy="385245"/>
            <a:chOff x="489666" y="2850669"/>
            <a:chExt cx="2939165" cy="308456"/>
          </a:xfrm>
          <a:solidFill>
            <a:schemeClr val="accent1"/>
          </a:solidFill>
        </p:grpSpPr>
        <p:sp>
          <p:nvSpPr>
            <p:cNvPr id="97" name="角丸四角形 30">
              <a:extLst>
                <a:ext uri="{FF2B5EF4-FFF2-40B4-BE49-F238E27FC236}">
                  <a16:creationId xmlns:a16="http://schemas.microsoft.com/office/drawing/2014/main" id="{2FC653B3-AB79-F5CC-CABF-97A748150C1A}"/>
                </a:ext>
              </a:extLst>
            </p:cNvPr>
            <p:cNvSpPr/>
            <p:nvPr/>
          </p:nvSpPr>
          <p:spPr>
            <a:xfrm>
              <a:off x="489666" y="2850669"/>
              <a:ext cx="2939165" cy="240130"/>
            </a:xfrm>
            <a:prstGeom prst="roundRect">
              <a:avLst>
                <a:gd name="adj" fmla="val 50000"/>
              </a:avLst>
            </a:prstGeom>
            <a:grpFill/>
            <a:ln w="222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学んで備える</a:t>
              </a:r>
            </a:p>
          </p:txBody>
        </p:sp>
        <p:sp>
          <p:nvSpPr>
            <p:cNvPr id="98" name="三角形 31">
              <a:extLst>
                <a:ext uri="{FF2B5EF4-FFF2-40B4-BE49-F238E27FC236}">
                  <a16:creationId xmlns:a16="http://schemas.microsoft.com/office/drawing/2014/main" id="{1C38DE3F-3755-B807-4A9A-EF1A83E8B5C4}"/>
                </a:ext>
              </a:extLst>
            </p:cNvPr>
            <p:cNvSpPr/>
            <p:nvPr/>
          </p:nvSpPr>
          <p:spPr>
            <a:xfrm rot="10800000">
              <a:off x="1910045" y="3076575"/>
              <a:ext cx="95758" cy="82550"/>
            </a:xfrm>
            <a:prstGeom prst="triangle">
              <a:avLst/>
            </a:prstGeom>
            <a:grpFill/>
            <a:ln cap="rnd">
              <a:solidFill>
                <a:schemeClr val="accent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panose="020B0604030504040204" pitchFamily="34" charset="-128"/>
                <a:ea typeface="Meiryo" panose="020B0604030504040204" pitchFamily="34" charset="-128"/>
              </a:endParaRPr>
            </a:p>
          </p:txBody>
        </p:sp>
      </p:grpSp>
      <p:grpSp>
        <p:nvGrpSpPr>
          <p:cNvPr id="99" name="グループ化 98">
            <a:extLst>
              <a:ext uri="{FF2B5EF4-FFF2-40B4-BE49-F238E27FC236}">
                <a16:creationId xmlns:a16="http://schemas.microsoft.com/office/drawing/2014/main" id="{2BA305BE-76DA-70AC-72F2-1AB677202888}"/>
              </a:ext>
            </a:extLst>
          </p:cNvPr>
          <p:cNvGrpSpPr/>
          <p:nvPr/>
        </p:nvGrpSpPr>
        <p:grpSpPr>
          <a:xfrm>
            <a:off x="7972246" y="2133600"/>
            <a:ext cx="3575321" cy="385245"/>
            <a:chOff x="489666" y="2850669"/>
            <a:chExt cx="2939165" cy="308456"/>
          </a:xfrm>
          <a:solidFill>
            <a:schemeClr val="accent1"/>
          </a:solidFill>
        </p:grpSpPr>
        <p:sp>
          <p:nvSpPr>
            <p:cNvPr id="100" name="角丸四角形 30">
              <a:extLst>
                <a:ext uri="{FF2B5EF4-FFF2-40B4-BE49-F238E27FC236}">
                  <a16:creationId xmlns:a16="http://schemas.microsoft.com/office/drawing/2014/main" id="{614FD84D-D711-B9EE-5E68-E7F6A735BC55}"/>
                </a:ext>
              </a:extLst>
            </p:cNvPr>
            <p:cNvSpPr/>
            <p:nvPr/>
          </p:nvSpPr>
          <p:spPr>
            <a:xfrm>
              <a:off x="489666" y="2850669"/>
              <a:ext cx="2939165" cy="240130"/>
            </a:xfrm>
            <a:prstGeom prst="roundRect">
              <a:avLst>
                <a:gd name="adj" fmla="val 50000"/>
              </a:avLst>
            </a:prstGeom>
            <a:grpFill/>
            <a:ln w="222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買って備える</a:t>
              </a:r>
            </a:p>
          </p:txBody>
        </p:sp>
        <p:sp>
          <p:nvSpPr>
            <p:cNvPr id="101" name="三角形 31">
              <a:extLst>
                <a:ext uri="{FF2B5EF4-FFF2-40B4-BE49-F238E27FC236}">
                  <a16:creationId xmlns:a16="http://schemas.microsoft.com/office/drawing/2014/main" id="{CB1B40A4-61CF-1B93-1B9C-0C7B3D1D5D53}"/>
                </a:ext>
              </a:extLst>
            </p:cNvPr>
            <p:cNvSpPr/>
            <p:nvPr/>
          </p:nvSpPr>
          <p:spPr>
            <a:xfrm rot="10800000">
              <a:off x="1910045" y="3076575"/>
              <a:ext cx="95758" cy="82550"/>
            </a:xfrm>
            <a:prstGeom prst="triangle">
              <a:avLst/>
            </a:prstGeom>
            <a:grpFill/>
            <a:ln cap="rnd">
              <a:solidFill>
                <a:schemeClr val="accent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panose="020B0604030504040204" pitchFamily="34" charset="-128"/>
                <a:ea typeface="Meiryo" panose="020B0604030504040204" pitchFamily="34" charset="-128"/>
              </a:endParaRPr>
            </a:p>
          </p:txBody>
        </p:sp>
      </p:grpSp>
      <p:sp>
        <p:nvSpPr>
          <p:cNvPr id="104" name="Google Shape;486;p74">
            <a:extLst>
              <a:ext uri="{FF2B5EF4-FFF2-40B4-BE49-F238E27FC236}">
                <a16:creationId xmlns:a16="http://schemas.microsoft.com/office/drawing/2014/main" id="{4974ACDF-B990-DC49-87A7-1390D6C58C72}"/>
              </a:ext>
            </a:extLst>
          </p:cNvPr>
          <p:cNvSpPr txBox="1"/>
          <p:nvPr/>
        </p:nvSpPr>
        <p:spPr>
          <a:xfrm>
            <a:off x="4391073" y="3107643"/>
            <a:ext cx="3479525" cy="276959"/>
          </a:xfrm>
          <a:prstGeom prst="rect">
            <a:avLst/>
          </a:prstGeom>
          <a:solidFill>
            <a:srgbClr val="D8D8D8"/>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200" b="1" i="0" u="none" strike="noStrike" cap="none" dirty="0">
                <a:solidFill>
                  <a:schemeClr val="dk1"/>
                </a:solidFill>
                <a:latin typeface="LINE Seed JP" panose="020B0600070205080204" charset="-128"/>
                <a:ea typeface="LINE Seed JP" panose="020B0600070205080204" charset="-128"/>
                <a:cs typeface="Calibri"/>
                <a:sym typeface="Calibri"/>
              </a:rPr>
              <a:t>体験型コンテンツで実践的知識の習得を支援</a:t>
            </a:r>
            <a:endParaRPr dirty="0">
              <a:latin typeface="LINE Seed JP" panose="020B0600070205080204" charset="-128"/>
              <a:ea typeface="LINE Seed JP" panose="020B0600070205080204" charset="-128"/>
            </a:endParaRPr>
          </a:p>
        </p:txBody>
      </p:sp>
      <p:sp>
        <p:nvSpPr>
          <p:cNvPr id="105" name="Google Shape;486;p74">
            <a:extLst>
              <a:ext uri="{FF2B5EF4-FFF2-40B4-BE49-F238E27FC236}">
                <a16:creationId xmlns:a16="http://schemas.microsoft.com/office/drawing/2014/main" id="{375B0F7A-6FF3-1465-459E-FD8B1CCB1B24}"/>
              </a:ext>
            </a:extLst>
          </p:cNvPr>
          <p:cNvSpPr txBox="1"/>
          <p:nvPr/>
        </p:nvSpPr>
        <p:spPr>
          <a:xfrm>
            <a:off x="8072846" y="3107643"/>
            <a:ext cx="3479525" cy="276959"/>
          </a:xfrm>
          <a:prstGeom prst="rect">
            <a:avLst/>
          </a:prstGeom>
          <a:solidFill>
            <a:srgbClr val="D8D8D8"/>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200" b="1" i="0" u="none" strike="noStrike" cap="none" dirty="0">
                <a:solidFill>
                  <a:schemeClr val="dk1"/>
                </a:solidFill>
                <a:latin typeface="LINE Seed JP" panose="020B0600070205080204" charset="-128"/>
                <a:ea typeface="LINE Seed JP" panose="020B0600070205080204" charset="-128"/>
                <a:cs typeface="Calibri"/>
                <a:sym typeface="Calibri"/>
              </a:rPr>
              <a:t>自分と周囲に備えを促す防災グッズ特集を開催</a:t>
            </a:r>
            <a:endParaRPr dirty="0">
              <a:latin typeface="LINE Seed JP" panose="020B0600070205080204" charset="-128"/>
              <a:ea typeface="LINE Seed JP" panose="020B0600070205080204" charset="-128"/>
            </a:endParaRPr>
          </a:p>
        </p:txBody>
      </p:sp>
      <p:pic>
        <p:nvPicPr>
          <p:cNvPr id="106" name="図 105" descr="エールマーケット">
            <a:extLst>
              <a:ext uri="{FF2B5EF4-FFF2-40B4-BE49-F238E27FC236}">
                <a16:creationId xmlns:a16="http://schemas.microsoft.com/office/drawing/2014/main" id="{50AD63A8-9E25-3DEE-47B3-6F5D361EF9A4}"/>
              </a:ext>
            </a:extLst>
          </p:cNvPr>
          <p:cNvPicPr>
            <a:picLocks noChangeAspect="1"/>
          </p:cNvPicPr>
          <p:nvPr/>
        </p:nvPicPr>
        <p:blipFill>
          <a:blip r:embed="rId18"/>
          <a:stretch>
            <a:fillRect/>
          </a:stretch>
        </p:blipFill>
        <p:spPr>
          <a:xfrm>
            <a:off x="10267406" y="2694968"/>
            <a:ext cx="896983" cy="275995"/>
          </a:xfrm>
          <a:prstGeom prst="rect">
            <a:avLst/>
          </a:prstGeom>
        </p:spPr>
      </p:pic>
      <p:pic>
        <p:nvPicPr>
          <p:cNvPr id="2" name="図 1">
            <a:extLst>
              <a:ext uri="{FF2B5EF4-FFF2-40B4-BE49-F238E27FC236}">
                <a16:creationId xmlns:a16="http://schemas.microsoft.com/office/drawing/2014/main" id="{A30412B4-EAE1-2C4B-AE24-AEF3E26299EA}"/>
              </a:ext>
            </a:extLst>
          </p:cNvPr>
          <p:cNvPicPr>
            <a:picLocks noChangeAspect="1"/>
          </p:cNvPicPr>
          <p:nvPr/>
        </p:nvPicPr>
        <p:blipFill>
          <a:blip r:embed="rId19"/>
          <a:stretch>
            <a:fillRect/>
          </a:stretch>
        </p:blipFill>
        <p:spPr>
          <a:xfrm>
            <a:off x="6338590" y="2576954"/>
            <a:ext cx="462804" cy="462341"/>
          </a:xfrm>
          <a:prstGeom prst="rect">
            <a:avLst/>
          </a:prstGeom>
        </p:spPr>
      </p:pic>
    </p:spTree>
    <p:extLst>
      <p:ext uri="{BB962C8B-B14F-4D97-AF65-F5344CB8AC3E}">
        <p14:creationId xmlns:p14="http://schemas.microsoft.com/office/powerpoint/2010/main" val="3853729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C5CA953C-3442-7D22-63DB-968EB468FC36}"/>
            </a:ext>
          </a:extLst>
        </p:cNvPr>
        <p:cNvGrpSpPr/>
        <p:nvPr/>
      </p:nvGrpSpPr>
      <p:grpSpPr>
        <a:xfrm>
          <a:off x="0" y="0"/>
          <a:ext cx="0" cy="0"/>
          <a:chOff x="0" y="0"/>
          <a:chExt cx="0" cy="0"/>
        </a:xfrm>
      </p:grpSpPr>
      <p:sp>
        <p:nvSpPr>
          <p:cNvPr id="279" name="Google Shape;279;p25">
            <a:extLst>
              <a:ext uri="{FF2B5EF4-FFF2-40B4-BE49-F238E27FC236}">
                <a16:creationId xmlns:a16="http://schemas.microsoft.com/office/drawing/2014/main" id="{65BEE11C-71F7-984B-091A-2C06DD6A2D46}"/>
              </a:ext>
            </a:extLst>
          </p:cNvPr>
          <p:cNvSpPr txBox="1">
            <a:spLocks noGrp="1"/>
          </p:cNvSpPr>
          <p:nvPr>
            <p:ph type="ctrTitle"/>
          </p:nvPr>
        </p:nvSpPr>
        <p:spPr>
          <a:noFill/>
          <a:ln>
            <a:noFill/>
          </a:ln>
        </p:spPr>
        <p:txBody>
          <a:bodyPr spcFirstLastPara="1" wrap="square" lIns="0" tIns="0" rIns="0" bIns="0" anchor="t" anchorCtr="0">
            <a:noAutofit/>
          </a:bodyPr>
          <a:lstStyle/>
          <a:p>
            <a:pPr lvl="0"/>
            <a:r>
              <a:rPr lang="ja-JP" altLang="ja-JP" dirty="0">
                <a:latin typeface="LINE Seed JP" panose="020B0600070205080204" charset="-128"/>
                <a:ea typeface="LINE Seed JP" panose="020B0600070205080204" charset="-128"/>
              </a:rPr>
              <a:t>Yahoo! JAPANは世の中ゴトを形成する絶対的メディア</a:t>
            </a:r>
            <a:endParaRPr lang="ja-JP" altLang="en-US" dirty="0"/>
          </a:p>
        </p:txBody>
      </p:sp>
      <p:sp>
        <p:nvSpPr>
          <p:cNvPr id="280" name="Google Shape;280;p25">
            <a:extLst>
              <a:ext uri="{FF2B5EF4-FFF2-40B4-BE49-F238E27FC236}">
                <a16:creationId xmlns:a16="http://schemas.microsoft.com/office/drawing/2014/main" id="{1F6CDE88-DE8A-0A59-F7E7-244423C01382}"/>
              </a:ext>
            </a:extLst>
          </p:cNvPr>
          <p:cNvSpPr txBox="1">
            <a:spLocks noGrp="1"/>
          </p:cNvSpPr>
          <p:nvPr>
            <p:ph type="body" sz="quarter" idx="10"/>
          </p:nvPr>
        </p:nvSpPr>
        <p:spPr>
          <a:xfrm>
            <a:off x="587374" y="1098189"/>
            <a:ext cx="11014609" cy="542147"/>
          </a:xfrm>
          <a:noFill/>
          <a:ln>
            <a:noFill/>
          </a:ln>
        </p:spPr>
        <p:txBody>
          <a:bodyPr spcFirstLastPara="1" wrap="square" lIns="0" tIns="0" rIns="0" bIns="0" anchor="t" anchorCtr="0">
            <a:noAutofit/>
          </a:bodyPr>
          <a:lstStyle/>
          <a:p>
            <a:pPr lvl="0">
              <a:lnSpc>
                <a:spcPct val="110000"/>
              </a:lnSpc>
              <a:buClr>
                <a:schemeClr val="dk1"/>
              </a:buClr>
              <a:buSzPts val="1800"/>
            </a:pPr>
            <a:r>
              <a:rPr lang="ja-JP" altLang="en-US" dirty="0">
                <a:solidFill>
                  <a:schemeClr val="dk1"/>
                </a:solidFill>
                <a:latin typeface="LINE Seed JP" panose="020B0600070205080204" charset="-128"/>
                <a:ea typeface="LINE Seed JP" panose="020B0600070205080204" charset="-128"/>
                <a:sym typeface="Meiryo"/>
              </a:rPr>
              <a:t>ユーザーは</a:t>
            </a:r>
            <a:r>
              <a:rPr lang="en-US" altLang="ja-JP" dirty="0">
                <a:solidFill>
                  <a:schemeClr val="dk1"/>
                </a:solidFill>
                <a:latin typeface="LINE Seed JP" panose="020B0600070205080204" charset="-128"/>
                <a:ea typeface="LINE Seed JP" panose="020B0600070205080204" charset="-128"/>
                <a:sym typeface="Meiryo"/>
              </a:rPr>
              <a:t>Yahoo! JAPAN</a:t>
            </a:r>
            <a:r>
              <a:rPr lang="ja-JP" altLang="en-US" dirty="0">
                <a:solidFill>
                  <a:schemeClr val="dk1"/>
                </a:solidFill>
                <a:latin typeface="LINE Seed JP" panose="020B0600070205080204" charset="-128"/>
                <a:ea typeface="LINE Seed JP" panose="020B0600070205080204" charset="-128"/>
                <a:sym typeface="Meiryo"/>
              </a:rPr>
              <a:t>で「世の中ゴト情報」を消費。さらに、情報への信頼性の高さからソーシャルシェアソースとして活用されます。</a:t>
            </a:r>
            <a:r>
              <a:rPr lang="en-US" altLang="ja-JP" dirty="0">
                <a:solidFill>
                  <a:schemeClr val="tx1"/>
                </a:solidFill>
                <a:latin typeface="LINE Seed JP" panose="020B0600070205080204" charset="-128"/>
                <a:ea typeface="LINE Seed JP" panose="020B0600070205080204" charset="-128"/>
              </a:rPr>
              <a:t>9</a:t>
            </a:r>
            <a:r>
              <a:rPr lang="ja-JP" altLang="en-US" dirty="0">
                <a:solidFill>
                  <a:schemeClr val="tx1"/>
                </a:solidFill>
                <a:latin typeface="LINE Seed JP" panose="020B0600070205080204" charset="-128"/>
                <a:ea typeface="LINE Seed JP" panose="020B0600070205080204" charset="-128"/>
              </a:rPr>
              <a:t>月においては、</a:t>
            </a:r>
            <a:r>
              <a:rPr lang="ja-JP" altLang="en-US" b="1" dirty="0">
                <a:solidFill>
                  <a:schemeClr val="accent4"/>
                </a:solidFill>
                <a:latin typeface="LINE Seed JP" panose="020B0600070205080204" charset="-128"/>
                <a:ea typeface="LINE Seed JP" panose="020B0600070205080204" charset="-128"/>
              </a:rPr>
              <a:t>災害に備える意識が増殖、拡散する中心的メディア</a:t>
            </a:r>
            <a:r>
              <a:rPr lang="ja-JP" altLang="en-US" dirty="0">
                <a:solidFill>
                  <a:schemeClr val="tx1"/>
                </a:solidFill>
                <a:latin typeface="LINE Seed JP" panose="020B0600070205080204" charset="-128"/>
                <a:ea typeface="LINE Seed JP" panose="020B0600070205080204" charset="-128"/>
              </a:rPr>
              <a:t>となります</a:t>
            </a:r>
            <a:r>
              <a:rPr lang="ja-JP" altLang="en-US" b="1" dirty="0">
                <a:solidFill>
                  <a:schemeClr val="accent4"/>
                </a:solidFill>
                <a:latin typeface="LINE Seed JP" panose="020B0600070205080204" charset="-128"/>
                <a:ea typeface="LINE Seed JP" panose="020B0600070205080204" charset="-128"/>
              </a:rPr>
              <a:t>。</a:t>
            </a:r>
            <a:endParaRPr lang="ja-JP" altLang="en-US" b="1" dirty="0">
              <a:solidFill>
                <a:schemeClr val="accent4"/>
              </a:solidFill>
              <a:latin typeface="LINE Seed JP" panose="020B0600070205080204" charset="-128"/>
              <a:ea typeface="LINE Seed JP" panose="020B0600070205080204" charset="-128"/>
              <a:sym typeface="Meiryo"/>
            </a:endParaRPr>
          </a:p>
        </p:txBody>
      </p:sp>
      <p:sp>
        <p:nvSpPr>
          <p:cNvPr id="5" name="Google Shape;541;p75">
            <a:extLst>
              <a:ext uri="{FF2B5EF4-FFF2-40B4-BE49-F238E27FC236}">
                <a16:creationId xmlns:a16="http://schemas.microsoft.com/office/drawing/2014/main" id="{44FBE54E-7B79-CEEC-1A85-6DC0D467302F}"/>
              </a:ext>
            </a:extLst>
          </p:cNvPr>
          <p:cNvSpPr/>
          <p:nvPr/>
        </p:nvSpPr>
        <p:spPr>
          <a:xfrm>
            <a:off x="6760364" y="2041036"/>
            <a:ext cx="4547741" cy="4355312"/>
          </a:xfrm>
          <a:prstGeom prst="roundRect">
            <a:avLst>
              <a:gd name="adj" fmla="val 2350"/>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EE4CD"/>
              </a:solidFill>
              <a:latin typeface="LINE Seed JP" panose="020B0600070205080204" charset="-128"/>
              <a:ea typeface="LINE Seed JP" panose="020B0600070205080204" charset="-128"/>
              <a:sym typeface="Arial"/>
            </a:endParaRPr>
          </a:p>
        </p:txBody>
      </p:sp>
      <p:pic>
        <p:nvPicPr>
          <p:cNvPr id="6" name="Google Shape;542;p75">
            <a:extLst>
              <a:ext uri="{FF2B5EF4-FFF2-40B4-BE49-F238E27FC236}">
                <a16:creationId xmlns:a16="http://schemas.microsoft.com/office/drawing/2014/main" id="{5D6757BD-DAF2-C1DD-1D32-0ECC878839B9}"/>
              </a:ext>
            </a:extLst>
          </p:cNvPr>
          <p:cNvPicPr preferRelativeResize="0"/>
          <p:nvPr/>
        </p:nvPicPr>
        <p:blipFill rotWithShape="1">
          <a:blip r:embed="rId3">
            <a:alphaModFix/>
          </a:blip>
          <a:srcRect/>
          <a:stretch/>
        </p:blipFill>
        <p:spPr>
          <a:xfrm>
            <a:off x="548186" y="2507435"/>
            <a:ext cx="5409693" cy="3755034"/>
          </a:xfrm>
          <a:prstGeom prst="rect">
            <a:avLst/>
          </a:prstGeom>
          <a:noFill/>
          <a:ln>
            <a:noFill/>
          </a:ln>
        </p:spPr>
      </p:pic>
      <p:sp>
        <p:nvSpPr>
          <p:cNvPr id="7" name="Google Shape;543;p75">
            <a:extLst>
              <a:ext uri="{FF2B5EF4-FFF2-40B4-BE49-F238E27FC236}">
                <a16:creationId xmlns:a16="http://schemas.microsoft.com/office/drawing/2014/main" id="{12214BE8-36AC-D754-1BBD-5035C9EA4294}"/>
              </a:ext>
            </a:extLst>
          </p:cNvPr>
          <p:cNvSpPr txBox="1"/>
          <p:nvPr/>
        </p:nvSpPr>
        <p:spPr>
          <a:xfrm>
            <a:off x="5070000" y="6363267"/>
            <a:ext cx="2052000"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212121"/>
              </a:buClr>
              <a:buSzPts val="900"/>
              <a:buFont typeface="Meiryo"/>
              <a:buNone/>
            </a:pPr>
            <a:r>
              <a:rPr lang="ja-JP" sz="900" b="0" i="0" u="none" strike="noStrike" cap="none" dirty="0">
                <a:solidFill>
                  <a:srgbClr val="212121"/>
                </a:solidFill>
                <a:latin typeface="LINE Seed JP" panose="020B0600070205080204" charset="-128"/>
                <a:ea typeface="LINE Seed JP" panose="020B0600070205080204" charset="-128"/>
                <a:cs typeface="Meiryo"/>
                <a:sym typeface="Meiryo"/>
              </a:rPr>
              <a:t>※Yahoo! JAPAN ユーザー調査</a:t>
            </a:r>
            <a:endParaRPr dirty="0">
              <a:latin typeface="LINE Seed JP" panose="020B0600070205080204" charset="-128"/>
              <a:ea typeface="LINE Seed JP" panose="020B0600070205080204" charset="-128"/>
            </a:endParaRPr>
          </a:p>
        </p:txBody>
      </p:sp>
      <p:sp>
        <p:nvSpPr>
          <p:cNvPr id="8" name="Google Shape;544;p75">
            <a:extLst>
              <a:ext uri="{FF2B5EF4-FFF2-40B4-BE49-F238E27FC236}">
                <a16:creationId xmlns:a16="http://schemas.microsoft.com/office/drawing/2014/main" id="{55E2C8D9-6558-EF35-470E-6DD1AAE02793}"/>
              </a:ext>
            </a:extLst>
          </p:cNvPr>
          <p:cNvSpPr/>
          <p:nvPr/>
        </p:nvSpPr>
        <p:spPr>
          <a:xfrm>
            <a:off x="1240004" y="2007097"/>
            <a:ext cx="4032000" cy="395621"/>
          </a:xfrm>
          <a:prstGeom prst="round2SameRect">
            <a:avLst>
              <a:gd name="adj1" fmla="val 50000"/>
              <a:gd name="adj2" fmla="val 50000"/>
            </a:avLst>
          </a:prstGeom>
          <a:solidFill>
            <a:schemeClr val="lt1"/>
          </a:solidFill>
          <a:ln w="19050" cap="flat" cmpd="sng">
            <a:solidFill>
              <a:schemeClr val="dk1"/>
            </a:solidFill>
            <a:prstDash val="solid"/>
            <a:miter lim="800000"/>
            <a:headEnd type="none" w="sm" len="sm"/>
            <a:tailEnd type="none" w="sm" len="sm"/>
          </a:ln>
        </p:spPr>
        <p:txBody>
          <a:bodyPr spcFirstLastPara="1" wrap="square" lIns="91425" tIns="72000" rIns="91425" bIns="45700" anchor="ctr" anchorCtr="0">
            <a:noAutofit/>
          </a:bodyPr>
          <a:lstStyle/>
          <a:p>
            <a:pPr marL="0" marR="0" lvl="0" indent="0" algn="ctr" rtl="0">
              <a:lnSpc>
                <a:spcPct val="100000"/>
              </a:lnSpc>
              <a:spcBef>
                <a:spcPts val="0"/>
              </a:spcBef>
              <a:spcAft>
                <a:spcPts val="0"/>
              </a:spcAft>
              <a:buClr>
                <a:srgbClr val="212121"/>
              </a:buClr>
              <a:buSzPts val="1400"/>
              <a:buFont typeface="Meiryo"/>
              <a:buNone/>
            </a:pPr>
            <a:r>
              <a:rPr lang="ja-JP" sz="1400" b="1" i="0" u="none" strike="noStrike" cap="none" dirty="0">
                <a:solidFill>
                  <a:srgbClr val="212121"/>
                </a:solidFill>
                <a:latin typeface="LINE Seed JP" panose="020B0600070205080204" charset="-128"/>
                <a:ea typeface="LINE Seed JP" panose="020B0600070205080204" charset="-128"/>
                <a:cs typeface="Meiryo"/>
                <a:sym typeface="Meiryo"/>
              </a:rPr>
              <a:t>情報系メディアとの比較調査</a:t>
            </a:r>
            <a:endParaRPr dirty="0">
              <a:latin typeface="LINE Seed JP" panose="020B0600070205080204" charset="-128"/>
              <a:ea typeface="LINE Seed JP" panose="020B0600070205080204" charset="-128"/>
            </a:endParaRPr>
          </a:p>
        </p:txBody>
      </p:sp>
      <p:sp>
        <p:nvSpPr>
          <p:cNvPr id="262" name="Google Shape;546;p75">
            <a:extLst>
              <a:ext uri="{FF2B5EF4-FFF2-40B4-BE49-F238E27FC236}">
                <a16:creationId xmlns:a16="http://schemas.microsoft.com/office/drawing/2014/main" id="{A9BD9AE9-D210-89A8-91CA-74C7AEAC21B1}"/>
              </a:ext>
            </a:extLst>
          </p:cNvPr>
          <p:cNvSpPr/>
          <p:nvPr/>
        </p:nvSpPr>
        <p:spPr>
          <a:xfrm>
            <a:off x="6598165" y="2007909"/>
            <a:ext cx="4086143" cy="395926"/>
          </a:xfrm>
          <a:prstGeom prst="roundRect">
            <a:avLst>
              <a:gd name="adj" fmla="val 50000"/>
            </a:avLst>
          </a:prstGeom>
          <a:noFill/>
          <a:ln w="12700" cap="flat" cmpd="sng">
            <a:solidFill>
              <a:srgbClr val="3F3F3F"/>
            </a:solidFill>
            <a:prstDash val="solid"/>
            <a:miter lim="800000"/>
            <a:headEnd type="none" w="sm" len="sm"/>
            <a:tailEnd type="none" w="sm" len="sm"/>
          </a:ln>
        </p:spPr>
        <p:txBody>
          <a:bodyPr spcFirstLastPara="1" wrap="square" lIns="91425" tIns="72000" rIns="91425" bIns="45700" anchor="ctr" anchorCtr="0">
            <a:noAutofit/>
          </a:bodyPr>
          <a:lstStyle/>
          <a:p>
            <a:pPr marL="0" marR="0" lvl="0" indent="0" algn="ctr" rtl="0">
              <a:lnSpc>
                <a:spcPct val="100000"/>
              </a:lnSpc>
              <a:spcBef>
                <a:spcPts val="0"/>
              </a:spcBef>
              <a:spcAft>
                <a:spcPts val="0"/>
              </a:spcAft>
              <a:buClr>
                <a:srgbClr val="212121"/>
              </a:buClr>
              <a:buSzPts val="1400"/>
              <a:buFont typeface="Meiryo"/>
              <a:buNone/>
            </a:pPr>
            <a:r>
              <a:rPr lang="ja-JP" sz="1400" b="1" i="0" u="none" strike="noStrike" cap="none" dirty="0">
                <a:solidFill>
                  <a:srgbClr val="212121"/>
                </a:solidFill>
                <a:latin typeface="LINE Seed JP" panose="020B0600070205080204" charset="-128"/>
                <a:ea typeface="LINE Seed JP" panose="020B0600070205080204" charset="-128"/>
                <a:cs typeface="Meiryo"/>
                <a:sym typeface="Meiryo"/>
              </a:rPr>
              <a:t>知人に共有したくなる情報に出会える</a:t>
            </a:r>
            <a:endParaRPr dirty="0">
              <a:latin typeface="LINE Seed JP" panose="020B0600070205080204" charset="-128"/>
              <a:ea typeface="LINE Seed JP" panose="020B0600070205080204" charset="-128"/>
            </a:endParaRPr>
          </a:p>
        </p:txBody>
      </p:sp>
      <p:pic>
        <p:nvPicPr>
          <p:cNvPr id="263" name="Google Shape;547;p75">
            <a:extLst>
              <a:ext uri="{FF2B5EF4-FFF2-40B4-BE49-F238E27FC236}">
                <a16:creationId xmlns:a16="http://schemas.microsoft.com/office/drawing/2014/main" id="{D9269906-D8C6-9FDE-46B0-30E9473F429F}"/>
              </a:ext>
            </a:extLst>
          </p:cNvPr>
          <p:cNvPicPr preferRelativeResize="0"/>
          <p:nvPr/>
        </p:nvPicPr>
        <p:blipFill rotWithShape="1">
          <a:blip r:embed="rId4">
            <a:alphaModFix/>
          </a:blip>
          <a:srcRect/>
          <a:stretch/>
        </p:blipFill>
        <p:spPr>
          <a:xfrm>
            <a:off x="6910251" y="3330145"/>
            <a:ext cx="4694374" cy="2828099"/>
          </a:xfrm>
          <a:prstGeom prst="rect">
            <a:avLst/>
          </a:prstGeom>
          <a:noFill/>
          <a:ln>
            <a:noFill/>
          </a:ln>
        </p:spPr>
      </p:pic>
      <p:pic>
        <p:nvPicPr>
          <p:cNvPr id="264" name="Google Shape;548;p75">
            <a:extLst>
              <a:ext uri="{FF2B5EF4-FFF2-40B4-BE49-F238E27FC236}">
                <a16:creationId xmlns:a16="http://schemas.microsoft.com/office/drawing/2014/main" id="{711811AF-8053-7DBB-1E6A-C6F76F3D3D25}"/>
              </a:ext>
            </a:extLst>
          </p:cNvPr>
          <p:cNvPicPr preferRelativeResize="0"/>
          <p:nvPr/>
        </p:nvPicPr>
        <p:blipFill rotWithShape="1">
          <a:blip r:embed="rId5">
            <a:alphaModFix/>
          </a:blip>
          <a:srcRect/>
          <a:stretch/>
        </p:blipFill>
        <p:spPr>
          <a:xfrm>
            <a:off x="8524748" y="3656024"/>
            <a:ext cx="416059" cy="415643"/>
          </a:xfrm>
          <a:prstGeom prst="rect">
            <a:avLst/>
          </a:prstGeom>
          <a:noFill/>
          <a:ln>
            <a:noFill/>
          </a:ln>
        </p:spPr>
      </p:pic>
      <p:grpSp>
        <p:nvGrpSpPr>
          <p:cNvPr id="265" name="Google Shape;549;p75">
            <a:extLst>
              <a:ext uri="{FF2B5EF4-FFF2-40B4-BE49-F238E27FC236}">
                <a16:creationId xmlns:a16="http://schemas.microsoft.com/office/drawing/2014/main" id="{A20F7996-B000-1EA5-7807-CE9BEAD0325F}"/>
              </a:ext>
            </a:extLst>
          </p:cNvPr>
          <p:cNvGrpSpPr/>
          <p:nvPr/>
        </p:nvGrpSpPr>
        <p:grpSpPr>
          <a:xfrm>
            <a:off x="5530798" y="2498759"/>
            <a:ext cx="4426080" cy="4102964"/>
            <a:chOff x="5530798" y="2498759"/>
            <a:chExt cx="4426080" cy="4102964"/>
          </a:xfrm>
        </p:grpSpPr>
        <p:pic>
          <p:nvPicPr>
            <p:cNvPr id="266" name="Google Shape;550;p75">
              <a:extLst>
                <a:ext uri="{FF2B5EF4-FFF2-40B4-BE49-F238E27FC236}">
                  <a16:creationId xmlns:a16="http://schemas.microsoft.com/office/drawing/2014/main" id="{C8F7F7E6-2021-5827-0B37-9E0D6B299994}"/>
                </a:ext>
              </a:extLst>
            </p:cNvPr>
            <p:cNvPicPr preferRelativeResize="0"/>
            <p:nvPr/>
          </p:nvPicPr>
          <p:blipFill rotWithShape="1">
            <a:blip r:embed="rId6">
              <a:alphaModFix/>
            </a:blip>
            <a:srcRect/>
            <a:stretch/>
          </p:blipFill>
          <p:spPr>
            <a:xfrm>
              <a:off x="5530798" y="2498759"/>
              <a:ext cx="4426080" cy="4102964"/>
            </a:xfrm>
            <a:prstGeom prst="rect">
              <a:avLst/>
            </a:prstGeom>
            <a:noFill/>
            <a:ln>
              <a:noFill/>
            </a:ln>
          </p:spPr>
        </p:pic>
        <p:sp>
          <p:nvSpPr>
            <p:cNvPr id="267" name="Google Shape;551;p75">
              <a:extLst>
                <a:ext uri="{FF2B5EF4-FFF2-40B4-BE49-F238E27FC236}">
                  <a16:creationId xmlns:a16="http://schemas.microsoft.com/office/drawing/2014/main" id="{385CA21D-B59A-A6A7-DDF6-035D70F643B2}"/>
                </a:ext>
              </a:extLst>
            </p:cNvPr>
            <p:cNvSpPr/>
            <p:nvPr/>
          </p:nvSpPr>
          <p:spPr>
            <a:xfrm>
              <a:off x="6604462" y="2793076"/>
              <a:ext cx="2485505" cy="245226"/>
            </a:xfrm>
            <a:prstGeom prst="rect">
              <a:avLst/>
            </a:prstGeom>
            <a:solidFill>
              <a:srgbClr val="2323FF"/>
            </a:solidFill>
            <a:ln w="19050" cap="flat" cmpd="sng">
              <a:solidFill>
                <a:srgbClr val="2323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LINE Seed JP" panose="020B0600070205080204" charset="-128"/>
                <a:ea typeface="LINE Seed JP" panose="020B0600070205080204" charset="-128"/>
                <a:cs typeface="Calibri"/>
                <a:sym typeface="Calibri"/>
              </a:endParaRPr>
            </a:p>
          </p:txBody>
        </p:sp>
      </p:grpSp>
    </p:spTree>
    <p:extLst>
      <p:ext uri="{BB962C8B-B14F-4D97-AF65-F5344CB8AC3E}">
        <p14:creationId xmlns:p14="http://schemas.microsoft.com/office/powerpoint/2010/main" val="545854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8">
          <a:extLst>
            <a:ext uri="{FF2B5EF4-FFF2-40B4-BE49-F238E27FC236}">
              <a16:creationId xmlns:a16="http://schemas.microsoft.com/office/drawing/2014/main" id="{AF50DE5A-18FA-58CE-DFF7-38808DF428B4}"/>
            </a:ext>
          </a:extLst>
        </p:cNvPr>
        <p:cNvGrpSpPr/>
        <p:nvPr/>
      </p:nvGrpSpPr>
      <p:grpSpPr>
        <a:xfrm>
          <a:off x="0" y="0"/>
          <a:ext cx="0" cy="0"/>
          <a:chOff x="0" y="0"/>
          <a:chExt cx="0" cy="0"/>
        </a:xfrm>
      </p:grpSpPr>
      <p:cxnSp>
        <p:nvCxnSpPr>
          <p:cNvPr id="353" name="直線矢印コネクタ 352">
            <a:extLst>
              <a:ext uri="{FF2B5EF4-FFF2-40B4-BE49-F238E27FC236}">
                <a16:creationId xmlns:a16="http://schemas.microsoft.com/office/drawing/2014/main" id="{46E160C6-592B-1781-BD1A-24E43D4665D2}"/>
              </a:ext>
            </a:extLst>
          </p:cNvPr>
          <p:cNvCxnSpPr>
            <a:cxnSpLocks/>
          </p:cNvCxnSpPr>
          <p:nvPr/>
        </p:nvCxnSpPr>
        <p:spPr>
          <a:xfrm>
            <a:off x="6365966" y="5647510"/>
            <a:ext cx="3910148" cy="0"/>
          </a:xfrm>
          <a:prstGeom prst="straightConnector1">
            <a:avLst/>
          </a:prstGeom>
          <a:ln w="76200">
            <a:solidFill>
              <a:schemeClr val="tx1">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55" name="直線矢印コネクタ 354">
            <a:extLst>
              <a:ext uri="{FF2B5EF4-FFF2-40B4-BE49-F238E27FC236}">
                <a16:creationId xmlns:a16="http://schemas.microsoft.com/office/drawing/2014/main" id="{8CC4D3E3-A62C-1C71-EE7D-DC70A7011EFB}"/>
              </a:ext>
            </a:extLst>
          </p:cNvPr>
          <p:cNvCxnSpPr>
            <a:cxnSpLocks/>
          </p:cNvCxnSpPr>
          <p:nvPr/>
        </p:nvCxnSpPr>
        <p:spPr>
          <a:xfrm>
            <a:off x="3875314" y="5340531"/>
            <a:ext cx="6392092" cy="0"/>
          </a:xfrm>
          <a:prstGeom prst="straightConnector1">
            <a:avLst/>
          </a:prstGeom>
          <a:ln w="76200">
            <a:solidFill>
              <a:schemeClr val="tx1">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93" name="正方形/長方形 392">
            <a:extLst>
              <a:ext uri="{FF2B5EF4-FFF2-40B4-BE49-F238E27FC236}">
                <a16:creationId xmlns:a16="http://schemas.microsoft.com/office/drawing/2014/main" id="{B20F17F0-EE3A-A044-664F-70C01EC61862}"/>
              </a:ext>
            </a:extLst>
          </p:cNvPr>
          <p:cNvSpPr/>
          <p:nvPr/>
        </p:nvSpPr>
        <p:spPr>
          <a:xfrm>
            <a:off x="7045234" y="3831771"/>
            <a:ext cx="2786743" cy="236002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95000"/>
                </a:schemeClr>
              </a:solidFill>
            </a:endParaRPr>
          </a:p>
        </p:txBody>
      </p:sp>
      <p:pic>
        <p:nvPicPr>
          <p:cNvPr id="334" name="図 333">
            <a:extLst>
              <a:ext uri="{FF2B5EF4-FFF2-40B4-BE49-F238E27FC236}">
                <a16:creationId xmlns:a16="http://schemas.microsoft.com/office/drawing/2014/main" id="{462DE1BB-67CB-1606-747F-29C58E61ECC6}"/>
              </a:ext>
            </a:extLst>
          </p:cNvPr>
          <p:cNvPicPr>
            <a:picLocks noChangeAspect="1"/>
          </p:cNvPicPr>
          <p:nvPr/>
        </p:nvPicPr>
        <p:blipFill>
          <a:blip r:embed="rId3"/>
          <a:stretch>
            <a:fillRect/>
          </a:stretch>
        </p:blipFill>
        <p:spPr>
          <a:xfrm>
            <a:off x="7611072" y="4796306"/>
            <a:ext cx="719683" cy="912540"/>
          </a:xfrm>
          <a:prstGeom prst="rect">
            <a:avLst/>
          </a:prstGeom>
        </p:spPr>
      </p:pic>
      <p:pic>
        <p:nvPicPr>
          <p:cNvPr id="331" name="図 330">
            <a:extLst>
              <a:ext uri="{FF2B5EF4-FFF2-40B4-BE49-F238E27FC236}">
                <a16:creationId xmlns:a16="http://schemas.microsoft.com/office/drawing/2014/main" id="{A74DF768-7D45-093A-0D9D-0B544DACB187}"/>
              </a:ext>
            </a:extLst>
          </p:cNvPr>
          <p:cNvPicPr>
            <a:picLocks noChangeAspect="1"/>
          </p:cNvPicPr>
          <p:nvPr/>
        </p:nvPicPr>
        <p:blipFill>
          <a:blip r:embed="rId3"/>
          <a:stretch>
            <a:fillRect/>
          </a:stretch>
        </p:blipFill>
        <p:spPr>
          <a:xfrm>
            <a:off x="7533705" y="4713536"/>
            <a:ext cx="719683" cy="912540"/>
          </a:xfrm>
          <a:prstGeom prst="rect">
            <a:avLst/>
          </a:prstGeom>
        </p:spPr>
      </p:pic>
      <p:pic>
        <p:nvPicPr>
          <p:cNvPr id="330" name="図 329">
            <a:extLst>
              <a:ext uri="{FF2B5EF4-FFF2-40B4-BE49-F238E27FC236}">
                <a16:creationId xmlns:a16="http://schemas.microsoft.com/office/drawing/2014/main" id="{99565BCA-F5A6-EE59-A5D3-C607E005E311}"/>
              </a:ext>
            </a:extLst>
          </p:cNvPr>
          <p:cNvPicPr>
            <a:picLocks noChangeAspect="1"/>
          </p:cNvPicPr>
          <p:nvPr/>
        </p:nvPicPr>
        <p:blipFill>
          <a:blip r:embed="rId3"/>
          <a:stretch>
            <a:fillRect/>
          </a:stretch>
        </p:blipFill>
        <p:spPr>
          <a:xfrm>
            <a:off x="7463246" y="4629261"/>
            <a:ext cx="719683" cy="912540"/>
          </a:xfrm>
          <a:prstGeom prst="rect">
            <a:avLst/>
          </a:prstGeom>
        </p:spPr>
      </p:pic>
      <p:sp>
        <p:nvSpPr>
          <p:cNvPr id="365" name="正方形/長方形 364">
            <a:extLst>
              <a:ext uri="{FF2B5EF4-FFF2-40B4-BE49-F238E27FC236}">
                <a16:creationId xmlns:a16="http://schemas.microsoft.com/office/drawing/2014/main" id="{4528EDEE-92D1-3F95-4534-CEADB0123203}"/>
              </a:ext>
            </a:extLst>
          </p:cNvPr>
          <p:cNvSpPr/>
          <p:nvPr/>
        </p:nvSpPr>
        <p:spPr>
          <a:xfrm>
            <a:off x="10627721" y="4973682"/>
            <a:ext cx="815340" cy="1196340"/>
          </a:xfrm>
          <a:prstGeom prst="rect">
            <a:avLst/>
          </a:prstGeom>
          <a:solidFill>
            <a:schemeClr val="bg1">
              <a:lumMod val="9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64" name="正方形/長方形 363">
            <a:extLst>
              <a:ext uri="{FF2B5EF4-FFF2-40B4-BE49-F238E27FC236}">
                <a16:creationId xmlns:a16="http://schemas.microsoft.com/office/drawing/2014/main" id="{F8757044-162D-D3BE-A30F-7D5479247237}"/>
              </a:ext>
            </a:extLst>
          </p:cNvPr>
          <p:cNvSpPr/>
          <p:nvPr/>
        </p:nvSpPr>
        <p:spPr>
          <a:xfrm>
            <a:off x="10528661" y="4865913"/>
            <a:ext cx="815340" cy="1196340"/>
          </a:xfrm>
          <a:prstGeom prst="rect">
            <a:avLst/>
          </a:prstGeom>
          <a:solidFill>
            <a:schemeClr val="bg1">
              <a:lumMod val="9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63" name="正方形/長方形 362">
            <a:extLst>
              <a:ext uri="{FF2B5EF4-FFF2-40B4-BE49-F238E27FC236}">
                <a16:creationId xmlns:a16="http://schemas.microsoft.com/office/drawing/2014/main" id="{03BBE839-4ABA-4B42-8249-37D2E96BE121}"/>
              </a:ext>
            </a:extLst>
          </p:cNvPr>
          <p:cNvSpPr/>
          <p:nvPr/>
        </p:nvSpPr>
        <p:spPr>
          <a:xfrm>
            <a:off x="10429601" y="4762500"/>
            <a:ext cx="815340" cy="1196340"/>
          </a:xfrm>
          <a:prstGeom prst="rect">
            <a:avLst/>
          </a:prstGeom>
          <a:solidFill>
            <a:schemeClr val="bg1">
              <a:lumMod val="9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Google Shape;279;p25">
            <a:extLst>
              <a:ext uri="{FF2B5EF4-FFF2-40B4-BE49-F238E27FC236}">
                <a16:creationId xmlns:a16="http://schemas.microsoft.com/office/drawing/2014/main" id="{307E4103-DB7B-3831-63B2-84A62422E3D4}"/>
              </a:ext>
            </a:extLst>
          </p:cNvPr>
          <p:cNvSpPr txBox="1">
            <a:spLocks noGrp="1"/>
          </p:cNvSpPr>
          <p:nvPr>
            <p:ph type="ctrTitle"/>
          </p:nvPr>
        </p:nvSpPr>
        <p:spPr>
          <a:xfrm>
            <a:off x="587377" y="583184"/>
            <a:ext cx="6632030" cy="564262"/>
          </a:xfrm>
          <a:noFill/>
          <a:ln>
            <a:noFill/>
          </a:ln>
        </p:spPr>
        <p:txBody>
          <a:bodyPr spcFirstLastPara="1" wrap="square" lIns="0" tIns="0" rIns="0" bIns="0" anchor="t" anchorCtr="0">
            <a:noAutofit/>
          </a:bodyPr>
          <a:lstStyle/>
          <a:p>
            <a:pPr lvl="0"/>
            <a:r>
              <a:rPr lang="ja-JP" altLang="en-US" dirty="0">
                <a:latin typeface="LINE Seed JP" panose="020B0600070205080204" charset="-128"/>
                <a:ea typeface="LINE Seed JP" panose="020B0600070205080204" charset="-128"/>
              </a:rPr>
              <a:t>防災</a:t>
            </a:r>
            <a:r>
              <a:rPr lang="ja-JP" altLang="ja-JP" dirty="0">
                <a:latin typeface="LINE Seed JP" panose="020B0600070205080204" charset="-128"/>
                <a:ea typeface="LINE Seed JP" panose="020B0600070205080204" charset="-128"/>
              </a:rPr>
              <a:t>モーメントを捉える協賛パッケージ</a:t>
            </a:r>
            <a:endParaRPr lang="ja-JP" altLang="en-US" dirty="0"/>
          </a:p>
        </p:txBody>
      </p:sp>
      <p:sp>
        <p:nvSpPr>
          <p:cNvPr id="280" name="Google Shape;280;p25">
            <a:extLst>
              <a:ext uri="{FF2B5EF4-FFF2-40B4-BE49-F238E27FC236}">
                <a16:creationId xmlns:a16="http://schemas.microsoft.com/office/drawing/2014/main" id="{C7AC7583-9569-0835-986B-6995CDDF35CF}"/>
              </a:ext>
            </a:extLst>
          </p:cNvPr>
          <p:cNvSpPr txBox="1">
            <a:spLocks noGrp="1"/>
          </p:cNvSpPr>
          <p:nvPr>
            <p:ph type="body" sz="quarter" idx="10"/>
          </p:nvPr>
        </p:nvSpPr>
        <p:spPr>
          <a:xfrm>
            <a:off x="587374" y="1098189"/>
            <a:ext cx="11014609" cy="311802"/>
          </a:xfrm>
          <a:noFill/>
          <a:ln>
            <a:noFill/>
          </a:ln>
        </p:spPr>
        <p:txBody>
          <a:bodyPr spcFirstLastPara="1" wrap="square" lIns="0" tIns="0" rIns="0" bIns="0" anchor="t" anchorCtr="0">
            <a:noAutofit/>
          </a:bodyPr>
          <a:lstStyle/>
          <a:p>
            <a:pPr lvl="0">
              <a:lnSpc>
                <a:spcPct val="110000"/>
              </a:lnSpc>
              <a:buClr>
                <a:srgbClr val="212121"/>
              </a:buClr>
              <a:buSzPts val="1800"/>
            </a:pPr>
            <a:r>
              <a:rPr lang="ja-JP" altLang="en-US" dirty="0">
                <a:solidFill>
                  <a:srgbClr val="212121"/>
                </a:solidFill>
                <a:latin typeface="LINE Seed JP" panose="020B0600070205080204" charset="-128"/>
                <a:ea typeface="LINE Seed JP" panose="020B0600070205080204" charset="-128"/>
                <a:sym typeface="Meiryo"/>
              </a:rPr>
              <a:t>防災モーメントが</a:t>
            </a:r>
            <a:r>
              <a:rPr lang="en-US" altLang="ja-JP" dirty="0">
                <a:solidFill>
                  <a:schemeClr val="tx1"/>
                </a:solidFill>
                <a:latin typeface="LINE Seed JP" panose="020B0600070205080204" charset="-128"/>
                <a:ea typeface="LINE Seed JP" panose="020B0600070205080204" charset="-128"/>
                <a:sym typeface="Meiryo"/>
              </a:rPr>
              <a:t>LINE</a:t>
            </a:r>
            <a:r>
              <a:rPr lang="ja-JP" altLang="en-US" dirty="0">
                <a:solidFill>
                  <a:schemeClr val="tx1"/>
                </a:solidFill>
                <a:latin typeface="LINE Seed JP" panose="020B0600070205080204" charset="-128"/>
                <a:ea typeface="LINE Seed JP" panose="020B0600070205080204" charset="-128"/>
                <a:sym typeface="Meiryo"/>
              </a:rPr>
              <a:t>ヤフーにおいて高まるタイミングを狙い、</a:t>
            </a:r>
            <a:r>
              <a:rPr lang="ja-JP" altLang="en-US" b="1" dirty="0">
                <a:solidFill>
                  <a:schemeClr val="accent4"/>
                </a:solidFill>
                <a:latin typeface="LINE Seed JP" panose="020B0600070205080204" charset="-128"/>
                <a:ea typeface="LINE Seed JP" panose="020B0600070205080204" charset="-128"/>
              </a:rPr>
              <a:t>プッシュ型とプル型の広告商品を組み合わせて、圧倒的な量・質の</a:t>
            </a:r>
            <a:endParaRPr lang="en-US" altLang="ja-JP" b="1" dirty="0">
              <a:solidFill>
                <a:schemeClr val="accent4"/>
              </a:solidFill>
              <a:latin typeface="LINE Seed JP" panose="020B0600070205080204" charset="-128"/>
              <a:ea typeface="LINE Seed JP" panose="020B0600070205080204" charset="-128"/>
            </a:endParaRPr>
          </a:p>
          <a:p>
            <a:pPr lvl="0">
              <a:lnSpc>
                <a:spcPct val="110000"/>
              </a:lnSpc>
              <a:buClr>
                <a:srgbClr val="212121"/>
              </a:buClr>
              <a:buSzPts val="1800"/>
            </a:pPr>
            <a:r>
              <a:rPr lang="ja-JP" altLang="en-US" b="1" dirty="0">
                <a:solidFill>
                  <a:schemeClr val="accent4"/>
                </a:solidFill>
                <a:latin typeface="LINE Seed JP" panose="020B0600070205080204" charset="-128"/>
                <a:ea typeface="LINE Seed JP" panose="020B0600070205080204" charset="-128"/>
              </a:rPr>
              <a:t>リーチ</a:t>
            </a:r>
            <a:r>
              <a:rPr lang="ja-JP" altLang="en-US" dirty="0">
                <a:solidFill>
                  <a:schemeClr val="tx1"/>
                </a:solidFill>
                <a:latin typeface="LINE Seed JP" panose="020B0600070205080204" charset="-128"/>
                <a:ea typeface="LINE Seed JP" panose="020B0600070205080204" charset="-128"/>
              </a:rPr>
              <a:t>でユーザーと協賛社様との接点を構築します。</a:t>
            </a:r>
            <a:endParaRPr lang="ja-JP" altLang="en-US" dirty="0">
              <a:solidFill>
                <a:srgbClr val="212121"/>
              </a:solidFill>
              <a:latin typeface="LINE Seed JP" panose="020B0600070205080204" charset="-128"/>
              <a:ea typeface="LINE Seed JP" panose="020B0600070205080204" charset="-128"/>
              <a:sym typeface="Meiryo"/>
            </a:endParaRPr>
          </a:p>
        </p:txBody>
      </p:sp>
      <p:sp>
        <p:nvSpPr>
          <p:cNvPr id="10" name="Google Shape;561;p76">
            <a:extLst>
              <a:ext uri="{FF2B5EF4-FFF2-40B4-BE49-F238E27FC236}">
                <a16:creationId xmlns:a16="http://schemas.microsoft.com/office/drawing/2014/main" id="{1DF57A33-14BC-8E5D-FD7E-D6A84D018D79}"/>
              </a:ext>
            </a:extLst>
          </p:cNvPr>
          <p:cNvSpPr txBox="1"/>
          <p:nvPr/>
        </p:nvSpPr>
        <p:spPr>
          <a:xfrm>
            <a:off x="4525635" y="3262450"/>
            <a:ext cx="2346187" cy="577041"/>
          </a:xfrm>
          <a:prstGeom prst="rect">
            <a:avLst/>
          </a:prstGeom>
          <a:noFill/>
          <a:ln>
            <a:noFill/>
          </a:ln>
        </p:spPr>
        <p:txBody>
          <a:bodyPr spcFirstLastPara="1" wrap="square" lIns="91425" tIns="45700" rIns="91425" bIns="45700" anchor="t" anchorCtr="0">
            <a:spAutoFit/>
          </a:bodyPr>
          <a:lstStyle/>
          <a:p>
            <a:pPr lvl="0" algn="ctr"/>
            <a:r>
              <a:rPr lang="en-US" altLang="ja-JP" sz="1050" b="0" i="0" u="none" strike="noStrike" cap="none" dirty="0">
                <a:solidFill>
                  <a:schemeClr val="dk1"/>
                </a:solidFill>
                <a:latin typeface="LINE Seed JP" panose="020B0600070205080204" charset="-128"/>
                <a:ea typeface="LINE Seed JP" panose="020B0600070205080204" charset="-128"/>
                <a:cs typeface="Meiryo"/>
                <a:sym typeface="Meiryo"/>
              </a:rPr>
              <a:t>9/1</a:t>
            </a:r>
            <a:r>
              <a:rPr lang="ja-JP" altLang="en-US" sz="1050" dirty="0">
                <a:solidFill>
                  <a:schemeClr val="dk1"/>
                </a:solidFill>
                <a:latin typeface="LINE Seed JP" panose="020B0600070205080204" charset="-128"/>
                <a:ea typeface="LINE Seed JP" panose="020B0600070205080204" charset="-128"/>
                <a:cs typeface="Meiryo"/>
                <a:sym typeface="Meiryo"/>
              </a:rPr>
              <a:t>にヤフー</a:t>
            </a:r>
            <a:r>
              <a:rPr lang="ja-JP" sz="1050" b="0" i="0" u="none" strike="noStrike" cap="none" dirty="0">
                <a:solidFill>
                  <a:schemeClr val="dk1"/>
                </a:solidFill>
                <a:latin typeface="LINE Seed JP" panose="020B0600070205080204" charset="-128"/>
                <a:ea typeface="LINE Seed JP" panose="020B0600070205080204" charset="-128"/>
                <a:cs typeface="Meiryo"/>
                <a:sym typeface="Meiryo"/>
              </a:rPr>
              <a:t>トップ</a:t>
            </a:r>
            <a:r>
              <a:rPr lang="ja-JP" altLang="en-US" sz="1050" b="0" i="0" u="none" strike="noStrike" cap="none" dirty="0">
                <a:solidFill>
                  <a:schemeClr val="dk1"/>
                </a:solidFill>
                <a:latin typeface="LINE Seed JP" panose="020B0600070205080204" charset="-128"/>
                <a:ea typeface="LINE Seed JP" panose="020B0600070205080204" charset="-128"/>
                <a:cs typeface="Meiryo"/>
                <a:sym typeface="Meiryo"/>
              </a:rPr>
              <a:t>（アプリ）</a:t>
            </a:r>
            <a:r>
              <a:rPr lang="ja-JP" sz="1050" b="0" i="0" u="none" strike="noStrike" cap="none" dirty="0">
                <a:solidFill>
                  <a:schemeClr val="dk1"/>
                </a:solidFill>
                <a:latin typeface="LINE Seed JP" panose="020B0600070205080204" charset="-128"/>
                <a:ea typeface="LINE Seed JP" panose="020B0600070205080204" charset="-128"/>
                <a:cs typeface="Meiryo"/>
                <a:sym typeface="Meiryo"/>
              </a:rPr>
              <a:t>に</a:t>
            </a:r>
            <a:endParaRPr lang="en-US" altLang="ja-JP" sz="1050" b="0" i="0" u="none" strike="noStrike" cap="none" dirty="0">
              <a:solidFill>
                <a:schemeClr val="dk1"/>
              </a:solidFill>
              <a:latin typeface="LINE Seed JP" panose="020B0600070205080204" charset="-128"/>
              <a:ea typeface="LINE Seed JP" panose="020B0600070205080204" charset="-128"/>
              <a:cs typeface="Meiryo"/>
              <a:sym typeface="Meiryo"/>
            </a:endParaRPr>
          </a:p>
          <a:p>
            <a:pPr lvl="0" algn="ctr"/>
            <a:r>
              <a:rPr lang="ja-JP" altLang="en-US" sz="1050" dirty="0">
                <a:solidFill>
                  <a:schemeClr val="dk1"/>
                </a:solidFill>
                <a:latin typeface="LINE Seed JP" panose="020B0600070205080204" charset="-128"/>
                <a:ea typeface="LINE Seed JP" panose="020B0600070205080204" charset="-128"/>
                <a:cs typeface="Meiryo"/>
                <a:sym typeface="Meiryo"/>
              </a:rPr>
              <a:t>防災</a:t>
            </a:r>
            <a:r>
              <a:rPr lang="ja-JP" sz="1050" b="0" i="0" u="none" strike="noStrike" cap="none" dirty="0">
                <a:solidFill>
                  <a:schemeClr val="dk1"/>
                </a:solidFill>
                <a:latin typeface="LINE Seed JP" panose="020B0600070205080204" charset="-128"/>
                <a:ea typeface="LINE Seed JP" panose="020B0600070205080204" charset="-128"/>
                <a:cs typeface="Meiryo"/>
                <a:sym typeface="Meiryo"/>
              </a:rPr>
              <a:t>タブ</a:t>
            </a:r>
            <a:r>
              <a:rPr lang="ja-JP" altLang="en-US" sz="1050" b="0" i="0" u="none" strike="noStrike" cap="none" dirty="0">
                <a:solidFill>
                  <a:schemeClr val="dk1"/>
                </a:solidFill>
                <a:latin typeface="LINE Seed JP" panose="020B0600070205080204" charset="-128"/>
                <a:ea typeface="LINE Seed JP" panose="020B0600070205080204" charset="-128"/>
                <a:cs typeface="Meiryo"/>
                <a:sym typeface="Meiryo"/>
              </a:rPr>
              <a:t>を特設し、協賛企業様</a:t>
            </a:r>
            <a:r>
              <a:rPr lang="en-US" altLang="ja-JP" sz="1050" b="0" i="0" u="none" strike="noStrike" cap="none" dirty="0">
                <a:solidFill>
                  <a:schemeClr val="dk1"/>
                </a:solidFill>
                <a:latin typeface="LINE Seed JP" panose="020B0600070205080204" charset="-128"/>
                <a:ea typeface="LINE Seed JP" panose="020B0600070205080204" charset="-128"/>
                <a:cs typeface="Meiryo"/>
                <a:sym typeface="Meiryo"/>
              </a:rPr>
              <a:t>LP</a:t>
            </a:r>
          </a:p>
          <a:p>
            <a:pPr lvl="0" algn="ctr"/>
            <a:r>
              <a:rPr lang="ja-JP" altLang="en-US" sz="1050" b="0" i="0" u="none" strike="noStrike" cap="none" dirty="0">
                <a:solidFill>
                  <a:schemeClr val="dk1"/>
                </a:solidFill>
                <a:latin typeface="LINE Seed JP" panose="020B0600070205080204" charset="-128"/>
                <a:ea typeface="LINE Seed JP" panose="020B0600070205080204" charset="-128"/>
                <a:cs typeface="Meiryo"/>
                <a:sym typeface="Meiryo"/>
              </a:rPr>
              <a:t>の防災コンテンツを独占的に掲載</a:t>
            </a:r>
            <a:endParaRPr sz="105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
        <p:nvSpPr>
          <p:cNvPr id="20" name="Google Shape;571;p76">
            <a:extLst>
              <a:ext uri="{FF2B5EF4-FFF2-40B4-BE49-F238E27FC236}">
                <a16:creationId xmlns:a16="http://schemas.microsoft.com/office/drawing/2014/main" id="{C6CF5CD2-BF2B-B673-5620-C11ABF1F865D}"/>
              </a:ext>
            </a:extLst>
          </p:cNvPr>
          <p:cNvSpPr txBox="1"/>
          <p:nvPr/>
        </p:nvSpPr>
        <p:spPr>
          <a:xfrm>
            <a:off x="658454" y="3290629"/>
            <a:ext cx="3415834" cy="5770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050" dirty="0">
                <a:solidFill>
                  <a:schemeClr val="dk1"/>
                </a:solidFill>
                <a:latin typeface="LINE Seed JP" panose="020B0600070205080204" charset="-128"/>
                <a:ea typeface="LINE Seed JP" panose="020B0600070205080204" charset="-128"/>
                <a:cs typeface="Meiryo"/>
                <a:sym typeface="Meiryo"/>
              </a:rPr>
              <a:t>防災情報が発信されるヤフートップや</a:t>
            </a:r>
            <a:endParaRPr lang="en-US" altLang="ja-JP" sz="1050" dirty="0">
              <a:solidFill>
                <a:schemeClr val="dk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en-US" altLang="ja-JP" sz="1050" dirty="0">
                <a:solidFill>
                  <a:schemeClr val="dk1"/>
                </a:solidFill>
                <a:latin typeface="LINE Seed JP" panose="020B0600070205080204" charset="-128"/>
                <a:ea typeface="LINE Seed JP" panose="020B0600070205080204" charset="-128"/>
                <a:cs typeface="Meiryo"/>
                <a:sym typeface="Meiryo"/>
              </a:rPr>
              <a:t>9/1</a:t>
            </a:r>
            <a:r>
              <a:rPr lang="ja-JP" altLang="en-US" sz="1050" dirty="0">
                <a:solidFill>
                  <a:schemeClr val="dk1"/>
                </a:solidFill>
                <a:latin typeface="LINE Seed JP" panose="020B0600070205080204" charset="-128"/>
                <a:ea typeface="LINE Seed JP" panose="020B0600070205080204" charset="-128"/>
                <a:cs typeface="Meiryo"/>
                <a:sym typeface="Meiryo"/>
              </a:rPr>
              <a:t>単日で大規模なリーチが可能な</a:t>
            </a:r>
            <a:r>
              <a:rPr lang="en-US" altLang="ja-JP" sz="1050" dirty="0">
                <a:solidFill>
                  <a:schemeClr val="dk1"/>
                </a:solidFill>
                <a:latin typeface="LINE Seed JP" panose="020B0600070205080204" charset="-128"/>
                <a:ea typeface="LINE Seed JP" panose="020B0600070205080204" charset="-128"/>
                <a:cs typeface="Meiryo"/>
                <a:sym typeface="Meiryo"/>
              </a:rPr>
              <a:t>LINE</a:t>
            </a:r>
            <a:r>
              <a:rPr lang="ja-JP" altLang="en-US" sz="1050" dirty="0">
                <a:solidFill>
                  <a:schemeClr val="dk1"/>
                </a:solidFill>
                <a:latin typeface="LINE Seed JP" panose="020B0600070205080204" charset="-128"/>
                <a:ea typeface="LINE Seed JP" panose="020B0600070205080204" charset="-128"/>
                <a:cs typeface="Meiryo"/>
                <a:sym typeface="Meiryo"/>
              </a:rPr>
              <a:t>トーク面などに掲載される広告（</a:t>
            </a:r>
            <a:r>
              <a:rPr lang="en-US" altLang="ja-JP" sz="1050" dirty="0">
                <a:solidFill>
                  <a:schemeClr val="dk1"/>
                </a:solidFill>
                <a:latin typeface="LINE Seed JP" panose="020B0600070205080204" charset="-128"/>
                <a:ea typeface="LINE Seed JP" panose="020B0600070205080204" charset="-128"/>
                <a:cs typeface="Meiryo"/>
                <a:sym typeface="Meiryo"/>
              </a:rPr>
              <a:t>P11</a:t>
            </a:r>
            <a:r>
              <a:rPr lang="ja-JP" altLang="en-US" sz="1050" dirty="0">
                <a:solidFill>
                  <a:schemeClr val="dk1"/>
                </a:solidFill>
                <a:latin typeface="LINE Seed JP" panose="020B0600070205080204" charset="-128"/>
                <a:ea typeface="LINE Seed JP" panose="020B0600070205080204" charset="-128"/>
                <a:cs typeface="Meiryo"/>
                <a:sym typeface="Meiryo"/>
              </a:rPr>
              <a:t>の対象商品から任意選定）</a:t>
            </a:r>
            <a:endParaRPr sz="105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
        <p:nvSpPr>
          <p:cNvPr id="39" name="Google Shape;590;p76">
            <a:extLst>
              <a:ext uri="{FF2B5EF4-FFF2-40B4-BE49-F238E27FC236}">
                <a16:creationId xmlns:a16="http://schemas.microsoft.com/office/drawing/2014/main" id="{89A41916-2C4C-805C-6AF5-9CFA393B5229}"/>
              </a:ext>
            </a:extLst>
          </p:cNvPr>
          <p:cNvSpPr txBox="1"/>
          <p:nvPr/>
        </p:nvSpPr>
        <p:spPr>
          <a:xfrm>
            <a:off x="9517390" y="6369595"/>
            <a:ext cx="2152095" cy="161834"/>
          </a:xfrm>
          <a:prstGeom prst="rect">
            <a:avLst/>
          </a:prstGeom>
          <a:noFill/>
          <a:ln>
            <a:noFill/>
          </a:ln>
        </p:spPr>
        <p:txBody>
          <a:bodyPr spcFirstLastPara="1" wrap="square" lIns="0" tIns="0" rIns="0" bIns="0" anchor="t" anchorCtr="0">
            <a:noAutofit/>
          </a:bodyPr>
          <a:lstStyle/>
          <a:p>
            <a:pPr marL="0" marR="0" lvl="0" indent="0" algn="ctr" rtl="0">
              <a:lnSpc>
                <a:spcPct val="130000"/>
              </a:lnSpc>
              <a:spcBef>
                <a:spcPts val="0"/>
              </a:spcBef>
              <a:spcAft>
                <a:spcPts val="0"/>
              </a:spcAft>
              <a:buClr>
                <a:srgbClr val="0D0D0D"/>
              </a:buClr>
              <a:buSzPts val="800"/>
              <a:buFont typeface="Arial"/>
              <a:buNone/>
            </a:pPr>
            <a:r>
              <a:rPr lang="ja-JP" sz="800" b="0" i="0" u="none" strike="noStrike" cap="none" dirty="0">
                <a:solidFill>
                  <a:srgbClr val="0D0D0D"/>
                </a:solidFill>
                <a:latin typeface="LINE Seed JP" panose="020B0600070205080204" charset="-128"/>
                <a:ea typeface="LINE Seed JP" panose="020B0600070205080204" charset="-128"/>
                <a:cs typeface="Meiryo"/>
                <a:sym typeface="Meiryo"/>
              </a:rPr>
              <a:t>※画像は全てイメージで実際とは異なります</a:t>
            </a:r>
            <a:endParaRPr dirty="0">
              <a:latin typeface="LINE Seed JP" panose="020B0600070205080204" charset="-128"/>
              <a:ea typeface="LINE Seed JP" panose="020B0600070205080204" charset="-128"/>
            </a:endParaRP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383C57B7-5930-09CA-7E56-FE7F6D08A985}"/>
              </a:ext>
            </a:extLst>
          </p:cNvPr>
          <p:cNvPicPr>
            <a:picLocks noChangeAspect="1"/>
          </p:cNvPicPr>
          <p:nvPr/>
        </p:nvPicPr>
        <p:blipFill>
          <a:blip r:embed="rId4" cstate="print">
            <a:extLst>
              <a:ext uri="{28A0092B-C50C-407E-A947-70E740481C1C}">
                <a14:useLocalDpi xmlns:a14="http://schemas.microsoft.com/office/drawing/2010/main" val="0"/>
              </a:ext>
            </a:extLst>
          </a:blip>
          <a:srcRect l="-2222" t="-3225" r="2222" b="27373"/>
          <a:stretch>
            <a:fillRect/>
          </a:stretch>
        </p:blipFill>
        <p:spPr>
          <a:xfrm>
            <a:off x="1022804" y="4177840"/>
            <a:ext cx="2557326" cy="1601656"/>
          </a:xfrm>
          <a:prstGeom prst="rect">
            <a:avLst/>
          </a:prstGeom>
          <a:ln>
            <a:solidFill>
              <a:schemeClr val="bg1">
                <a:lumMod val="65000"/>
              </a:schemeClr>
            </a:solidFill>
          </a:ln>
        </p:spPr>
      </p:pic>
      <p:sp>
        <p:nvSpPr>
          <p:cNvPr id="17" name="正方形/長方形 16">
            <a:extLst>
              <a:ext uri="{FF2B5EF4-FFF2-40B4-BE49-F238E27FC236}">
                <a16:creationId xmlns:a16="http://schemas.microsoft.com/office/drawing/2014/main" id="{5E493121-DE8D-AA5A-2B5C-49DEB8372C94}"/>
              </a:ext>
            </a:extLst>
          </p:cNvPr>
          <p:cNvSpPr/>
          <p:nvPr/>
        </p:nvSpPr>
        <p:spPr>
          <a:xfrm>
            <a:off x="1567403" y="5425343"/>
            <a:ext cx="1132254" cy="139434"/>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Google Shape;571;p76">
            <a:extLst>
              <a:ext uri="{FF2B5EF4-FFF2-40B4-BE49-F238E27FC236}">
                <a16:creationId xmlns:a16="http://schemas.microsoft.com/office/drawing/2014/main" id="{2DC27AFC-CEC0-6CA7-B31D-8AED01038DAA}"/>
              </a:ext>
            </a:extLst>
          </p:cNvPr>
          <p:cNvSpPr txBox="1"/>
          <p:nvPr/>
        </p:nvSpPr>
        <p:spPr>
          <a:xfrm>
            <a:off x="550167" y="2227971"/>
            <a:ext cx="3749493" cy="461624"/>
          </a:xfrm>
          <a:prstGeom prst="rect">
            <a:avLst/>
          </a:prstGeom>
          <a:noFill/>
          <a:ln>
            <a:noFill/>
          </a:ln>
        </p:spPr>
        <p:txBody>
          <a:bodyPr spcFirstLastPara="1" wrap="square" lIns="91425" tIns="45700" rIns="91425" bIns="45700" anchor="t" anchorCtr="0">
            <a:spAutoFit/>
          </a:bodyPr>
          <a:lstStyle/>
          <a:p>
            <a:pPr lvl="0" algn="ctr"/>
            <a:r>
              <a:rPr lang="en-US" altLang="ja-JP" sz="1200" dirty="0">
                <a:solidFill>
                  <a:schemeClr val="dk1"/>
                </a:solidFill>
                <a:latin typeface="LINE Seed JP" panose="020B0600070205080204" charset="-128"/>
                <a:ea typeface="LINE Seed JP" panose="020B0600070205080204" charset="-128"/>
                <a:cs typeface="Meiryo"/>
                <a:sym typeface="Meiryo"/>
              </a:rPr>
              <a:t>9/1</a:t>
            </a:r>
            <a:r>
              <a:rPr lang="ja-JP" altLang="en-US" sz="1200" dirty="0">
                <a:solidFill>
                  <a:schemeClr val="dk1"/>
                </a:solidFill>
                <a:latin typeface="LINE Seed JP" panose="020B0600070205080204" charset="-128"/>
                <a:ea typeface="LINE Seed JP" panose="020B0600070205080204" charset="-128"/>
                <a:cs typeface="Meiryo"/>
                <a:sym typeface="Meiryo"/>
              </a:rPr>
              <a:t>を中心に</a:t>
            </a:r>
            <a:r>
              <a:rPr lang="en-US" altLang="ja-JP" sz="1200" dirty="0">
                <a:solidFill>
                  <a:schemeClr val="dk1"/>
                </a:solidFill>
                <a:latin typeface="LINE Seed JP" panose="020B0600070205080204" charset="-128"/>
                <a:ea typeface="LINE Seed JP" panose="020B0600070205080204" charset="-128"/>
                <a:cs typeface="Meiryo"/>
                <a:sym typeface="Meiryo"/>
              </a:rPr>
              <a:t>LINE</a:t>
            </a:r>
            <a:r>
              <a:rPr lang="ja-JP" altLang="en-US" sz="1200" dirty="0">
                <a:solidFill>
                  <a:schemeClr val="dk1"/>
                </a:solidFill>
                <a:latin typeface="LINE Seed JP" panose="020B0600070205080204" charset="-128"/>
                <a:ea typeface="LINE Seed JP" panose="020B0600070205080204" charset="-128"/>
                <a:cs typeface="Meiryo"/>
                <a:sym typeface="Meiryo"/>
              </a:rPr>
              <a:t>ヤフーで情報発信量が増え、</a:t>
            </a:r>
            <a:endParaRPr lang="en-US" altLang="ja-JP" sz="1200" dirty="0">
              <a:solidFill>
                <a:schemeClr val="dk1"/>
              </a:solidFill>
              <a:latin typeface="LINE Seed JP" panose="020B0600070205080204" charset="-128"/>
              <a:ea typeface="LINE Seed JP" panose="020B0600070205080204" charset="-128"/>
              <a:cs typeface="Meiryo"/>
              <a:sym typeface="Meiryo"/>
            </a:endParaRPr>
          </a:p>
          <a:p>
            <a:pPr lvl="0" algn="ctr"/>
            <a:r>
              <a:rPr lang="ja-JP" altLang="en-US" sz="1200" dirty="0">
                <a:solidFill>
                  <a:schemeClr val="dk1"/>
                </a:solidFill>
                <a:latin typeface="LINE Seed JP" panose="020B0600070205080204" charset="-128"/>
                <a:ea typeface="LINE Seed JP" panose="020B0600070205080204" charset="-128"/>
                <a:cs typeface="Meiryo"/>
                <a:sym typeface="Meiryo"/>
              </a:rPr>
              <a:t>防災色が強まる期間における</a:t>
            </a:r>
            <a:r>
              <a:rPr lang="ja-JP" altLang="en-US" sz="1200" b="1" dirty="0">
                <a:solidFill>
                  <a:schemeClr val="accent4"/>
                </a:solidFill>
                <a:latin typeface="LINE Seed JP" panose="020B0600070205080204" charset="-128"/>
                <a:ea typeface="LINE Seed JP" panose="020B0600070205080204" charset="-128"/>
                <a:cs typeface="Meiryo"/>
                <a:sym typeface="Meiryo"/>
              </a:rPr>
              <a:t>ブロードリーチ型広告</a:t>
            </a:r>
            <a:endParaRPr sz="1200" b="1" i="0" u="none" strike="noStrike" cap="none" dirty="0">
              <a:solidFill>
                <a:schemeClr val="tx1"/>
              </a:solidFill>
              <a:latin typeface="LINE Seed JP" panose="020B0600070205080204" charset="-128"/>
              <a:ea typeface="LINE Seed JP" panose="020B0600070205080204" charset="-128"/>
              <a:cs typeface="Meiryo"/>
              <a:sym typeface="Meiryo"/>
            </a:endParaRPr>
          </a:p>
        </p:txBody>
      </p:sp>
      <p:sp>
        <p:nvSpPr>
          <p:cNvPr id="62" name="Google Shape;571;p76">
            <a:extLst>
              <a:ext uri="{FF2B5EF4-FFF2-40B4-BE49-F238E27FC236}">
                <a16:creationId xmlns:a16="http://schemas.microsoft.com/office/drawing/2014/main" id="{E2281038-4F13-9FE9-54BC-A341FC44D17C}"/>
              </a:ext>
            </a:extLst>
          </p:cNvPr>
          <p:cNvSpPr txBox="1"/>
          <p:nvPr/>
        </p:nvSpPr>
        <p:spPr>
          <a:xfrm>
            <a:off x="5356786" y="2228479"/>
            <a:ext cx="3952677"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altLang="ja-JP" sz="1200" b="1" i="0" u="none" strike="noStrike" cap="none" dirty="0">
                <a:solidFill>
                  <a:schemeClr val="dk1"/>
                </a:solidFill>
                <a:latin typeface="LINE Seed JP" panose="020B0600070205080204" charset="-128"/>
                <a:ea typeface="LINE Seed JP" panose="020B0600070205080204" charset="-128"/>
                <a:cs typeface="Meiryo"/>
                <a:sym typeface="Meiryo"/>
              </a:rPr>
              <a:t>LINE</a:t>
            </a:r>
            <a:r>
              <a:rPr lang="ja-JP" altLang="en-US" sz="1200" b="1" i="0" u="none" strike="noStrike" cap="none" dirty="0">
                <a:solidFill>
                  <a:schemeClr val="dk1"/>
                </a:solidFill>
                <a:latin typeface="LINE Seed JP" panose="020B0600070205080204" charset="-128"/>
                <a:ea typeface="LINE Seed JP" panose="020B0600070205080204" charset="-128"/>
                <a:cs typeface="Meiryo"/>
                <a:sym typeface="Meiryo"/>
              </a:rPr>
              <a:t>ヤフーが防災への意識・関心を</a:t>
            </a:r>
            <a:r>
              <a:rPr lang="ja-JP" altLang="en-US" sz="1200" b="1" dirty="0">
                <a:solidFill>
                  <a:schemeClr val="dk1"/>
                </a:solidFill>
                <a:latin typeface="LINE Seed JP" panose="020B0600070205080204" charset="-128"/>
                <a:ea typeface="LINE Seed JP" panose="020B0600070205080204" charset="-128"/>
                <a:cs typeface="Meiryo"/>
                <a:sym typeface="Meiryo"/>
              </a:rPr>
              <a:t>引き付ける</a:t>
            </a:r>
            <a:r>
              <a:rPr lang="ja-JP" altLang="en-US" sz="1200" b="1" i="0" u="none" strike="noStrike" cap="none" dirty="0">
                <a:solidFill>
                  <a:schemeClr val="dk1"/>
                </a:solidFill>
                <a:latin typeface="LINE Seed JP" panose="020B0600070205080204" charset="-128"/>
                <a:ea typeface="LINE Seed JP" panose="020B0600070205080204" charset="-128"/>
                <a:cs typeface="Meiryo"/>
                <a:sym typeface="Meiryo"/>
              </a:rPr>
              <a:t>ために</a:t>
            </a:r>
            <a:endParaRPr lang="en-US" altLang="ja-JP" sz="1200" b="1" i="0" u="none" strike="noStrike" cap="none" dirty="0">
              <a:solidFill>
                <a:schemeClr val="dk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ja-JP" altLang="en-US" sz="1200" b="1" i="0" u="none" strike="noStrike" cap="none" dirty="0">
                <a:solidFill>
                  <a:schemeClr val="accent4"/>
                </a:solidFill>
                <a:latin typeface="LINE Seed JP" panose="020B0600070205080204" charset="-128"/>
                <a:ea typeface="LINE Seed JP" panose="020B0600070205080204" charset="-128"/>
                <a:cs typeface="Meiryo"/>
                <a:sym typeface="Meiryo"/>
              </a:rPr>
              <a:t>特設</a:t>
            </a:r>
            <a:r>
              <a:rPr lang="ja-JP" altLang="en-US" sz="1200" b="1" dirty="0">
                <a:solidFill>
                  <a:schemeClr val="accent4"/>
                </a:solidFill>
                <a:latin typeface="LINE Seed JP" panose="020B0600070205080204" charset="-128"/>
                <a:ea typeface="LINE Seed JP" panose="020B0600070205080204" charset="-128"/>
                <a:cs typeface="Meiryo"/>
                <a:sym typeface="Meiryo"/>
              </a:rPr>
              <a:t>してモーメントを創出する</a:t>
            </a:r>
            <a:r>
              <a:rPr lang="ja-JP" altLang="en-US" sz="1200" b="1" i="0" u="none" strike="noStrike" cap="none" dirty="0">
                <a:solidFill>
                  <a:schemeClr val="accent4"/>
                </a:solidFill>
                <a:latin typeface="LINE Seed JP" panose="020B0600070205080204" charset="-128"/>
                <a:ea typeface="LINE Seed JP" panose="020B0600070205080204" charset="-128"/>
                <a:cs typeface="Meiryo"/>
                <a:sym typeface="Meiryo"/>
              </a:rPr>
              <a:t>場</a:t>
            </a:r>
            <a:r>
              <a:rPr lang="ja-JP" altLang="en-US" sz="1200" b="1" dirty="0">
                <a:solidFill>
                  <a:schemeClr val="accent4"/>
                </a:solidFill>
                <a:latin typeface="LINE Seed JP" panose="020B0600070205080204" charset="-128"/>
                <a:ea typeface="LINE Seed JP" panose="020B0600070205080204" charset="-128"/>
                <a:cs typeface="Meiryo"/>
                <a:sym typeface="Meiryo"/>
              </a:rPr>
              <a:t>における広告</a:t>
            </a:r>
            <a:endParaRPr lang="en-US" altLang="ja-JP" sz="1200" b="1" i="0" u="none" strike="noStrike" cap="none" dirty="0">
              <a:solidFill>
                <a:schemeClr val="dk1"/>
              </a:solidFill>
              <a:latin typeface="LINE Seed JP" panose="020B0600070205080204" charset="-128"/>
              <a:ea typeface="LINE Seed JP" panose="020B0600070205080204" charset="-128"/>
              <a:cs typeface="Meiryo"/>
              <a:sym typeface="Meiryo"/>
            </a:endParaRPr>
          </a:p>
        </p:txBody>
      </p:sp>
      <p:grpSp>
        <p:nvGrpSpPr>
          <p:cNvPr id="258" name="Google Shape;562;p76">
            <a:extLst>
              <a:ext uri="{FF2B5EF4-FFF2-40B4-BE49-F238E27FC236}">
                <a16:creationId xmlns:a16="http://schemas.microsoft.com/office/drawing/2014/main" id="{EE30DD50-7FA2-97F3-C114-60688B6C84E7}"/>
              </a:ext>
            </a:extLst>
          </p:cNvPr>
          <p:cNvGrpSpPr/>
          <p:nvPr/>
        </p:nvGrpSpPr>
        <p:grpSpPr>
          <a:xfrm>
            <a:off x="4652403" y="2738017"/>
            <a:ext cx="2093862" cy="495581"/>
            <a:chOff x="489666" y="2466672"/>
            <a:chExt cx="2939165" cy="434501"/>
          </a:xfrm>
        </p:grpSpPr>
        <p:sp>
          <p:nvSpPr>
            <p:cNvPr id="259" name="Google Shape;563;p76">
              <a:extLst>
                <a:ext uri="{FF2B5EF4-FFF2-40B4-BE49-F238E27FC236}">
                  <a16:creationId xmlns:a16="http://schemas.microsoft.com/office/drawing/2014/main" id="{227149E7-A643-37E6-33D2-4D863FBC640B}"/>
                </a:ext>
              </a:extLst>
            </p:cNvPr>
            <p:cNvSpPr/>
            <p:nvPr/>
          </p:nvSpPr>
          <p:spPr>
            <a:xfrm>
              <a:off x="489666" y="2466672"/>
              <a:ext cx="2939165" cy="342000"/>
            </a:xfrm>
            <a:prstGeom prst="roundRect">
              <a:avLst>
                <a:gd name="adj" fmla="val 50000"/>
              </a:avLst>
            </a:prstGeom>
            <a:solidFill>
              <a:schemeClr val="accent1"/>
            </a:solidFill>
            <a:ln w="22225" cap="flat" cmpd="sng">
              <a:solidFill>
                <a:schemeClr val="accent1"/>
              </a:solidFill>
              <a:prstDash val="solid"/>
              <a:miter lim="800000"/>
              <a:headEnd type="none" w="sm" len="sm"/>
              <a:tailEnd type="none" w="sm" len="sm"/>
            </a:ln>
          </p:spPr>
          <p:txBody>
            <a:bodyPr spcFirstLastPara="1" wrap="square" lIns="0" tIns="72000" rIns="0" bIns="45700" anchor="ctr" anchorCtr="0">
              <a:noAutofit/>
            </a:bodyPr>
            <a:lstStyle/>
            <a:p>
              <a:pPr lvl="0" algn="ctr"/>
              <a:r>
                <a:rPr lang="en-US" altLang="ja-JP" sz="1050" dirty="0">
                  <a:solidFill>
                    <a:schemeClr val="lt1"/>
                  </a:solidFill>
                  <a:latin typeface="LINE Seed JP" panose="020B0600070205080204" charset="-128"/>
                  <a:ea typeface="LINE Seed JP" panose="020B0600070205080204" charset="-128"/>
                  <a:cs typeface="Meiryo"/>
                  <a:sym typeface="Meiryo"/>
                </a:rPr>
                <a:t>Yahoo! JAPAN</a:t>
              </a:r>
              <a:r>
                <a:rPr lang="ja-JP" altLang="en-US" sz="1050" dirty="0">
                  <a:solidFill>
                    <a:schemeClr val="lt1"/>
                  </a:solidFill>
                  <a:latin typeface="LINE Seed JP" panose="020B0600070205080204" charset="-128"/>
                  <a:ea typeface="LINE Seed JP" panose="020B0600070205080204" charset="-128"/>
                  <a:cs typeface="Meiryo"/>
                  <a:sym typeface="Meiryo"/>
                </a:rPr>
                <a:t>トップページ　</a:t>
              </a:r>
              <a:endParaRPr lang="ja-JP" altLang="en-US" sz="1050" dirty="0">
                <a:latin typeface="LINE Seed JP" panose="020B0600070205080204" charset="-128"/>
                <a:ea typeface="LINE Seed JP" panose="020B0600070205080204" charset="-128"/>
              </a:endParaRPr>
            </a:p>
            <a:p>
              <a:pPr lvl="0" algn="ctr"/>
              <a:r>
                <a:rPr lang="ja-JP" altLang="en-US" sz="1050" dirty="0">
                  <a:solidFill>
                    <a:schemeClr val="lt1"/>
                  </a:solidFill>
                  <a:latin typeface="LINE Seed JP" panose="020B0600070205080204" charset="-128"/>
                  <a:ea typeface="LINE Seed JP" panose="020B0600070205080204" charset="-128"/>
                  <a:cs typeface="Meiryo"/>
                  <a:sym typeface="Meiryo"/>
                </a:rPr>
                <a:t>ブランドタブ カスタマイズ</a:t>
              </a:r>
              <a:endParaRPr lang="ja-JP" altLang="en-US" sz="1050" dirty="0">
                <a:solidFill>
                  <a:schemeClr val="lt1"/>
                </a:solidFill>
                <a:latin typeface="LINE Seed JP" panose="020B0600070205080204" charset="-128"/>
                <a:ea typeface="LINE Seed JP" panose="020B0600070205080204" charset="-128"/>
                <a:cs typeface="Calibri"/>
                <a:sym typeface="Calibri"/>
              </a:endParaRPr>
            </a:p>
          </p:txBody>
        </p:sp>
        <p:sp>
          <p:nvSpPr>
            <p:cNvPr id="260" name="Google Shape;564;p76">
              <a:extLst>
                <a:ext uri="{FF2B5EF4-FFF2-40B4-BE49-F238E27FC236}">
                  <a16:creationId xmlns:a16="http://schemas.microsoft.com/office/drawing/2014/main" id="{C3C4ED53-1A3D-FC0F-FA02-C014AB2AABCD}"/>
                </a:ext>
              </a:extLst>
            </p:cNvPr>
            <p:cNvSpPr/>
            <p:nvPr/>
          </p:nvSpPr>
          <p:spPr>
            <a:xfrm rot="10800000">
              <a:off x="1910045" y="2818623"/>
              <a:ext cx="95758" cy="82550"/>
            </a:xfrm>
            <a:prstGeom prst="triangle">
              <a:avLst>
                <a:gd name="adj" fmla="val 50000"/>
              </a:avLst>
            </a:prstGeom>
            <a:solidFill>
              <a:schemeClr val="accent1"/>
            </a:solid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i="0" u="none" strike="noStrike" cap="none" dirty="0">
                <a:solidFill>
                  <a:schemeClr val="lt1"/>
                </a:solidFill>
                <a:latin typeface="LINE Seed JP" panose="020B0600070205080204" charset="-128"/>
                <a:ea typeface="LINE Seed JP" panose="020B0600070205080204" charset="-128"/>
                <a:cs typeface="Calibri"/>
                <a:sym typeface="Calibri"/>
              </a:endParaRPr>
            </a:p>
          </p:txBody>
        </p:sp>
      </p:grpSp>
      <p:sp>
        <p:nvSpPr>
          <p:cNvPr id="261" name="Google Shape;571;p76">
            <a:extLst>
              <a:ext uri="{FF2B5EF4-FFF2-40B4-BE49-F238E27FC236}">
                <a16:creationId xmlns:a16="http://schemas.microsoft.com/office/drawing/2014/main" id="{7C9F0942-1936-0040-DADA-3B5088CA165D}"/>
              </a:ext>
            </a:extLst>
          </p:cNvPr>
          <p:cNvSpPr txBox="1"/>
          <p:nvPr/>
        </p:nvSpPr>
        <p:spPr>
          <a:xfrm>
            <a:off x="6868510" y="3261024"/>
            <a:ext cx="3120221" cy="5770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050" i="0" u="none" strike="noStrike" cap="none" dirty="0">
                <a:solidFill>
                  <a:schemeClr val="tx1"/>
                </a:solidFill>
                <a:latin typeface="LINE Seed JP" panose="020B0600070205080204" charset="-128"/>
                <a:ea typeface="LINE Seed JP" panose="020B0600070205080204" charset="-128"/>
                <a:cs typeface="Meiryo"/>
                <a:sym typeface="Meiryo"/>
              </a:rPr>
              <a:t>協賛企業様商品への関心・信頼を醸成する</a:t>
            </a:r>
            <a:endParaRPr lang="en-US" altLang="ja-JP" sz="1050" dirty="0">
              <a:solidFill>
                <a:schemeClr val="tx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ja-JP" altLang="en-US" sz="1050" dirty="0">
                <a:solidFill>
                  <a:schemeClr val="tx1"/>
                </a:solidFill>
                <a:latin typeface="LINE Seed JP" panose="020B0600070205080204" charset="-128"/>
                <a:ea typeface="LINE Seed JP" panose="020B0600070205080204" charset="-128"/>
                <a:cs typeface="Meiryo"/>
                <a:sym typeface="Meiryo"/>
              </a:rPr>
              <a:t>記事を</a:t>
            </a:r>
            <a:r>
              <a:rPr lang="en-US" altLang="ja-JP" sz="1050" i="0" u="none" strike="noStrike" cap="none" dirty="0">
                <a:solidFill>
                  <a:schemeClr val="tx1"/>
                </a:solidFill>
                <a:latin typeface="LINE Seed JP" panose="020B0600070205080204" charset="-128"/>
                <a:ea typeface="LINE Seed JP" panose="020B0600070205080204" charset="-128"/>
                <a:cs typeface="Meiryo"/>
                <a:sym typeface="Meiryo"/>
              </a:rPr>
              <a:t>Yahoo!</a:t>
            </a:r>
            <a:r>
              <a:rPr lang="ja-JP" altLang="en-US" sz="1050" i="0" u="none" strike="noStrike" cap="none" dirty="0">
                <a:solidFill>
                  <a:schemeClr val="tx1"/>
                </a:solidFill>
                <a:latin typeface="LINE Seed JP" panose="020B0600070205080204" charset="-128"/>
                <a:ea typeface="LINE Seed JP" panose="020B0600070205080204" charset="-128"/>
                <a:cs typeface="Meiryo"/>
                <a:sym typeface="Meiryo"/>
              </a:rPr>
              <a:t>ニュース編集が</a:t>
            </a:r>
            <a:r>
              <a:rPr lang="ja-JP" altLang="en-US" sz="1050" dirty="0">
                <a:solidFill>
                  <a:schemeClr val="tx1"/>
                </a:solidFill>
                <a:latin typeface="LINE Seed JP" panose="020B0600070205080204" charset="-128"/>
                <a:ea typeface="LINE Seed JP" panose="020B0600070205080204" charset="-128"/>
                <a:cs typeface="Meiryo"/>
                <a:sym typeface="Meiryo"/>
              </a:rPr>
              <a:t>独自</a:t>
            </a:r>
            <a:r>
              <a:rPr lang="ja-JP" altLang="en-US" sz="1050" i="0" u="none" strike="noStrike" cap="none" dirty="0">
                <a:solidFill>
                  <a:schemeClr val="tx1"/>
                </a:solidFill>
                <a:latin typeface="LINE Seed JP" panose="020B0600070205080204" charset="-128"/>
                <a:ea typeface="LINE Seed JP" panose="020B0600070205080204" charset="-128"/>
                <a:cs typeface="Meiryo"/>
                <a:sym typeface="Meiryo"/>
              </a:rPr>
              <a:t>制作。</a:t>
            </a:r>
            <a:endParaRPr lang="en-US" altLang="ja-JP" sz="1050" i="0" u="none" strike="noStrike" cap="none" dirty="0">
              <a:solidFill>
                <a:schemeClr val="tx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ja-JP" altLang="en-US" sz="1050" dirty="0">
                <a:solidFill>
                  <a:schemeClr val="tx1"/>
                </a:solidFill>
                <a:latin typeface="LINE Seed JP" panose="020B0600070205080204" charset="-128"/>
                <a:ea typeface="LINE Seed JP" panose="020B0600070205080204" charset="-128"/>
                <a:cs typeface="Meiryo"/>
                <a:sym typeface="Meiryo"/>
              </a:rPr>
              <a:t>この期間、防災啓発のハブとなる特集内に掲載</a:t>
            </a:r>
            <a:endParaRPr lang="en-US" altLang="ja-JP" sz="1050" i="0" u="none" strike="noStrike" cap="none" dirty="0">
              <a:solidFill>
                <a:schemeClr val="tx1"/>
              </a:solidFill>
              <a:latin typeface="LINE Seed JP" panose="020B0600070205080204" charset="-128"/>
              <a:ea typeface="LINE Seed JP" panose="020B0600070205080204" charset="-128"/>
              <a:cs typeface="Meiryo"/>
              <a:sym typeface="Meiryo"/>
            </a:endParaRPr>
          </a:p>
        </p:txBody>
      </p:sp>
      <p:sp>
        <p:nvSpPr>
          <p:cNvPr id="270" name="正方形/長方形 269">
            <a:extLst>
              <a:ext uri="{FF2B5EF4-FFF2-40B4-BE49-F238E27FC236}">
                <a16:creationId xmlns:a16="http://schemas.microsoft.com/office/drawing/2014/main" id="{8D7E9672-73D3-8D67-E672-D85A66768886}"/>
              </a:ext>
            </a:extLst>
          </p:cNvPr>
          <p:cNvSpPr/>
          <p:nvPr/>
        </p:nvSpPr>
        <p:spPr>
          <a:xfrm>
            <a:off x="657042" y="1711606"/>
            <a:ext cx="3514363" cy="43542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LINE Seed JP" panose="020B0600070205080204" charset="-128"/>
                <a:ea typeface="LINE Seed JP" panose="020B0600070205080204" charset="-128"/>
                <a:cs typeface="Meiryo"/>
                <a:sym typeface="Meiryo"/>
              </a:rPr>
              <a:t>プッシュ型広告</a:t>
            </a:r>
            <a:endParaRPr lang="ja-JP" altLang="en-US" b="1" dirty="0">
              <a:latin typeface="LINE Seed JP" panose="020B0600070205080204" charset="-128"/>
              <a:ea typeface="LINE Seed JP" panose="020B0600070205080204" charset="-128"/>
              <a:cs typeface="Calibri"/>
              <a:sym typeface="Calibri"/>
            </a:endParaRPr>
          </a:p>
        </p:txBody>
      </p:sp>
      <p:sp>
        <p:nvSpPr>
          <p:cNvPr id="271" name="正方形/長方形 270">
            <a:extLst>
              <a:ext uri="{FF2B5EF4-FFF2-40B4-BE49-F238E27FC236}">
                <a16:creationId xmlns:a16="http://schemas.microsoft.com/office/drawing/2014/main" id="{F1CB0FAF-3FAD-58EB-57F8-398F964129EE}"/>
              </a:ext>
            </a:extLst>
          </p:cNvPr>
          <p:cNvSpPr/>
          <p:nvPr/>
        </p:nvSpPr>
        <p:spPr>
          <a:xfrm>
            <a:off x="4593318" y="1711607"/>
            <a:ext cx="5465082" cy="43542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LINE Seed JP" panose="020B0600070205080204" charset="-128"/>
                <a:ea typeface="LINE Seed JP" panose="020B0600070205080204" charset="-128"/>
                <a:cs typeface="Meiryo"/>
                <a:sym typeface="Meiryo"/>
              </a:rPr>
              <a:t>プル型広告</a:t>
            </a:r>
            <a:endParaRPr lang="ja-JP" altLang="en-US" b="1" dirty="0">
              <a:latin typeface="LINE Seed JP" panose="020B0600070205080204" charset="-128"/>
              <a:ea typeface="LINE Seed JP" panose="020B0600070205080204" charset="-128"/>
              <a:cs typeface="Calibri"/>
              <a:sym typeface="Calibri"/>
            </a:endParaRPr>
          </a:p>
        </p:txBody>
      </p:sp>
      <p:sp>
        <p:nvSpPr>
          <p:cNvPr id="272" name="Google Shape;561;p76">
            <a:extLst>
              <a:ext uri="{FF2B5EF4-FFF2-40B4-BE49-F238E27FC236}">
                <a16:creationId xmlns:a16="http://schemas.microsoft.com/office/drawing/2014/main" id="{3FBB64A0-2EA6-8A38-7FAE-0791CDBC393B}"/>
              </a:ext>
            </a:extLst>
          </p:cNvPr>
          <p:cNvSpPr txBox="1"/>
          <p:nvPr/>
        </p:nvSpPr>
        <p:spPr>
          <a:xfrm>
            <a:off x="4119547" y="1714378"/>
            <a:ext cx="539539"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2800" b="1" i="0" u="none" strike="noStrike" cap="none" dirty="0">
                <a:solidFill>
                  <a:schemeClr val="dk1"/>
                </a:solidFill>
                <a:latin typeface="LINE Seed JP" panose="020B0600070205080204" charset="-128"/>
                <a:ea typeface="LINE Seed JP" panose="020B0600070205080204" charset="-128"/>
                <a:cs typeface="Meiryo"/>
                <a:sym typeface="Meiryo"/>
              </a:rPr>
              <a:t>＋</a:t>
            </a:r>
            <a:endParaRPr sz="2800" b="1" i="0" u="none" strike="noStrike" cap="none" dirty="0">
              <a:solidFill>
                <a:schemeClr val="dk1"/>
              </a:solidFill>
              <a:latin typeface="LINE Seed JP" panose="020B0600070205080204" charset="-128"/>
              <a:ea typeface="LINE Seed JP" panose="020B0600070205080204" charset="-128"/>
              <a:cs typeface="Meiryo"/>
              <a:sym typeface="Meiryo"/>
            </a:endParaRPr>
          </a:p>
        </p:txBody>
      </p:sp>
      <p:grpSp>
        <p:nvGrpSpPr>
          <p:cNvPr id="275" name="Google Shape;562;p76">
            <a:extLst>
              <a:ext uri="{FF2B5EF4-FFF2-40B4-BE49-F238E27FC236}">
                <a16:creationId xmlns:a16="http://schemas.microsoft.com/office/drawing/2014/main" id="{73DB6D9A-B9C0-2B0B-D9F2-A7324EE2BD97}"/>
              </a:ext>
            </a:extLst>
          </p:cNvPr>
          <p:cNvGrpSpPr/>
          <p:nvPr/>
        </p:nvGrpSpPr>
        <p:grpSpPr>
          <a:xfrm>
            <a:off x="6826926" y="2738017"/>
            <a:ext cx="3196640" cy="495581"/>
            <a:chOff x="489666" y="2466672"/>
            <a:chExt cx="2939165" cy="434501"/>
          </a:xfrm>
        </p:grpSpPr>
        <p:sp>
          <p:nvSpPr>
            <p:cNvPr id="276" name="Google Shape;563;p76">
              <a:extLst>
                <a:ext uri="{FF2B5EF4-FFF2-40B4-BE49-F238E27FC236}">
                  <a16:creationId xmlns:a16="http://schemas.microsoft.com/office/drawing/2014/main" id="{F13E31F8-8AC6-55A3-1DE1-9B205CF42403}"/>
                </a:ext>
              </a:extLst>
            </p:cNvPr>
            <p:cNvSpPr/>
            <p:nvPr/>
          </p:nvSpPr>
          <p:spPr>
            <a:xfrm>
              <a:off x="489666" y="2466672"/>
              <a:ext cx="2939165" cy="342000"/>
            </a:xfrm>
            <a:prstGeom prst="roundRect">
              <a:avLst>
                <a:gd name="adj" fmla="val 50000"/>
              </a:avLst>
            </a:prstGeom>
            <a:solidFill>
              <a:schemeClr val="accent1"/>
            </a:solidFill>
            <a:ln w="22225" cap="flat" cmpd="sng">
              <a:solidFill>
                <a:schemeClr val="accent1"/>
              </a:solidFill>
              <a:prstDash val="solid"/>
              <a:miter lim="800000"/>
              <a:headEnd type="none" w="sm" len="sm"/>
              <a:tailEnd type="none" w="sm" len="sm"/>
            </a:ln>
          </p:spPr>
          <p:txBody>
            <a:bodyPr spcFirstLastPara="1" wrap="square" lIns="0" tIns="72000" rIns="0" bIns="45700" anchor="ctr" anchorCtr="0">
              <a:noAutofit/>
            </a:bodyPr>
            <a:lstStyle/>
            <a:p>
              <a:pPr lvl="0" algn="ctr"/>
              <a:r>
                <a:rPr lang="zh-TW" altLang="en-US" sz="1050" dirty="0">
                  <a:solidFill>
                    <a:schemeClr val="lt1"/>
                  </a:solidFill>
                  <a:latin typeface="LINE Seed JP" panose="020B0600070205080204" charset="-128"/>
                  <a:ea typeface="LINE Seed JP" panose="020B0600070205080204" charset="-128"/>
                  <a:cs typeface="Meiryo"/>
                  <a:sym typeface="Meiryo"/>
                </a:rPr>
                <a:t>防災特集</a:t>
              </a:r>
              <a:r>
                <a:rPr lang="en-US" altLang="zh-TW" sz="1050" dirty="0">
                  <a:solidFill>
                    <a:schemeClr val="lt1"/>
                  </a:solidFill>
                  <a:latin typeface="LINE Seed JP" panose="020B0600070205080204" charset="-128"/>
                  <a:ea typeface="LINE Seed JP" panose="020B0600070205080204" charset="-128"/>
                  <a:cs typeface="Meiryo"/>
                  <a:sym typeface="Meiryo"/>
                </a:rPr>
                <a:t>2026 </a:t>
              </a:r>
              <a:r>
                <a:rPr lang="ja-JP" altLang="en-US" sz="1050" dirty="0">
                  <a:solidFill>
                    <a:schemeClr val="lt1"/>
                  </a:solidFill>
                  <a:latin typeface="LINE Seed JP" panose="020B0600070205080204" charset="-128"/>
                  <a:ea typeface="LINE Seed JP" panose="020B0600070205080204" charset="-128"/>
                  <a:cs typeface="Meiryo"/>
                  <a:sym typeface="Meiryo"/>
                </a:rPr>
                <a:t>タイアップ広告</a:t>
              </a:r>
              <a:endParaRPr lang="zh-TW" altLang="en-US" sz="1050" dirty="0">
                <a:solidFill>
                  <a:schemeClr val="lt1"/>
                </a:solidFill>
                <a:latin typeface="LINE Seed JP" panose="020B0600070205080204" charset="-128"/>
                <a:ea typeface="LINE Seed JP" panose="020B0600070205080204" charset="-128"/>
                <a:cs typeface="Meiryo"/>
                <a:sym typeface="Meiryo"/>
              </a:endParaRPr>
            </a:p>
          </p:txBody>
        </p:sp>
        <p:sp>
          <p:nvSpPr>
            <p:cNvPr id="277" name="Google Shape;564;p76">
              <a:extLst>
                <a:ext uri="{FF2B5EF4-FFF2-40B4-BE49-F238E27FC236}">
                  <a16:creationId xmlns:a16="http://schemas.microsoft.com/office/drawing/2014/main" id="{E66B2638-5A36-51D6-10B6-88E419B5CF13}"/>
                </a:ext>
              </a:extLst>
            </p:cNvPr>
            <p:cNvSpPr/>
            <p:nvPr/>
          </p:nvSpPr>
          <p:spPr>
            <a:xfrm rot="10800000">
              <a:off x="1910045" y="2818623"/>
              <a:ext cx="95758" cy="82550"/>
            </a:xfrm>
            <a:prstGeom prst="triangle">
              <a:avLst>
                <a:gd name="adj" fmla="val 50000"/>
              </a:avLst>
            </a:prstGeom>
            <a:solidFill>
              <a:schemeClr val="accent1"/>
            </a:solid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i="0" u="none" strike="noStrike" cap="none" dirty="0">
                <a:solidFill>
                  <a:schemeClr val="lt1"/>
                </a:solidFill>
                <a:latin typeface="LINE Seed JP" panose="020B0600070205080204" charset="-128"/>
                <a:ea typeface="LINE Seed JP" panose="020B0600070205080204" charset="-128"/>
                <a:cs typeface="Calibri"/>
                <a:sym typeface="Calibri"/>
              </a:endParaRPr>
            </a:p>
          </p:txBody>
        </p:sp>
      </p:grpSp>
      <p:grpSp>
        <p:nvGrpSpPr>
          <p:cNvPr id="281" name="Google Shape;562;p76">
            <a:extLst>
              <a:ext uri="{FF2B5EF4-FFF2-40B4-BE49-F238E27FC236}">
                <a16:creationId xmlns:a16="http://schemas.microsoft.com/office/drawing/2014/main" id="{9CD60ADA-6B0A-FC97-ABAC-38D77687580A}"/>
              </a:ext>
            </a:extLst>
          </p:cNvPr>
          <p:cNvGrpSpPr/>
          <p:nvPr/>
        </p:nvGrpSpPr>
        <p:grpSpPr>
          <a:xfrm>
            <a:off x="1321250" y="2729309"/>
            <a:ext cx="2093862" cy="495581"/>
            <a:chOff x="489666" y="2466672"/>
            <a:chExt cx="2939165" cy="434501"/>
          </a:xfrm>
        </p:grpSpPr>
        <p:sp>
          <p:nvSpPr>
            <p:cNvPr id="282" name="Google Shape;563;p76">
              <a:extLst>
                <a:ext uri="{FF2B5EF4-FFF2-40B4-BE49-F238E27FC236}">
                  <a16:creationId xmlns:a16="http://schemas.microsoft.com/office/drawing/2014/main" id="{09600DE8-B0B9-2062-A298-183670E175FD}"/>
                </a:ext>
              </a:extLst>
            </p:cNvPr>
            <p:cNvSpPr/>
            <p:nvPr/>
          </p:nvSpPr>
          <p:spPr>
            <a:xfrm>
              <a:off x="489666" y="2466672"/>
              <a:ext cx="2939165" cy="342000"/>
            </a:xfrm>
            <a:prstGeom prst="roundRect">
              <a:avLst>
                <a:gd name="adj" fmla="val 50000"/>
              </a:avLst>
            </a:prstGeom>
            <a:solidFill>
              <a:schemeClr val="accent1"/>
            </a:solidFill>
            <a:ln w="22225" cap="flat" cmpd="sng">
              <a:solidFill>
                <a:schemeClr val="accent1"/>
              </a:solidFill>
              <a:prstDash val="solid"/>
              <a:miter lim="800000"/>
              <a:headEnd type="none" w="sm" len="sm"/>
              <a:tailEnd type="none" w="sm" len="sm"/>
            </a:ln>
          </p:spPr>
          <p:txBody>
            <a:bodyPr spcFirstLastPara="1" wrap="square" lIns="0" tIns="72000" rIns="0" bIns="45700" anchor="ctr" anchorCtr="0">
              <a:noAutofit/>
            </a:bodyPr>
            <a:lstStyle/>
            <a:p>
              <a:pPr lvl="0" algn="ctr"/>
              <a:r>
                <a:rPr lang="en-US" altLang="ja-JP" sz="1050" dirty="0">
                  <a:solidFill>
                    <a:schemeClr val="lt1"/>
                  </a:solidFill>
                  <a:latin typeface="LINE Seed JP" panose="020B0600070205080204" charset="-128"/>
                  <a:ea typeface="LINE Seed JP" panose="020B0600070205080204" charset="-128"/>
                  <a:cs typeface="Meiryo"/>
                  <a:sym typeface="Meiryo"/>
                </a:rPr>
                <a:t>LINE</a:t>
              </a:r>
              <a:r>
                <a:rPr lang="ja-JP" altLang="en-US" sz="1050" dirty="0">
                  <a:solidFill>
                    <a:schemeClr val="lt1"/>
                  </a:solidFill>
                  <a:latin typeface="LINE Seed JP" panose="020B0600070205080204" charset="-128"/>
                  <a:ea typeface="LINE Seed JP" panose="020B0600070205080204" charset="-128"/>
                  <a:cs typeface="Calibri"/>
                  <a:sym typeface="Calibri"/>
                </a:rPr>
                <a:t>ヤフー広告 </a:t>
              </a:r>
              <a:endParaRPr lang="en-US" altLang="ja-JP" sz="1050" dirty="0">
                <a:solidFill>
                  <a:schemeClr val="lt1"/>
                </a:solidFill>
                <a:latin typeface="LINE Seed JP" panose="020B0600070205080204" charset="-128"/>
                <a:ea typeface="LINE Seed JP" panose="020B0600070205080204" charset="-128"/>
                <a:cs typeface="Calibri"/>
                <a:sym typeface="Calibri"/>
              </a:endParaRPr>
            </a:p>
            <a:p>
              <a:pPr lvl="0" algn="ctr"/>
              <a:r>
                <a:rPr lang="ja-JP" altLang="en-US" sz="1050" dirty="0">
                  <a:solidFill>
                    <a:schemeClr val="lt1"/>
                  </a:solidFill>
                  <a:latin typeface="LINE Seed JP" panose="020B0600070205080204" charset="-128"/>
                  <a:ea typeface="LINE Seed JP" panose="020B0600070205080204" charset="-128"/>
                  <a:cs typeface="Calibri"/>
                  <a:sym typeface="Calibri"/>
                </a:rPr>
                <a:t>ディスプレイ広告 予約型</a:t>
              </a:r>
              <a:endParaRPr lang="en-US" altLang="ja-JP" sz="1050" dirty="0">
                <a:solidFill>
                  <a:schemeClr val="lt1"/>
                </a:solidFill>
                <a:latin typeface="LINE Seed JP" panose="020B0600070205080204" charset="-128"/>
                <a:ea typeface="LINE Seed JP" panose="020B0600070205080204" charset="-128"/>
                <a:cs typeface="Meiryo"/>
                <a:sym typeface="Meiryo"/>
              </a:endParaRPr>
            </a:p>
          </p:txBody>
        </p:sp>
        <p:sp>
          <p:nvSpPr>
            <p:cNvPr id="283" name="Google Shape;564;p76">
              <a:extLst>
                <a:ext uri="{FF2B5EF4-FFF2-40B4-BE49-F238E27FC236}">
                  <a16:creationId xmlns:a16="http://schemas.microsoft.com/office/drawing/2014/main" id="{4A13C794-F48F-2992-8A08-C4124A03B222}"/>
                </a:ext>
              </a:extLst>
            </p:cNvPr>
            <p:cNvSpPr/>
            <p:nvPr/>
          </p:nvSpPr>
          <p:spPr>
            <a:xfrm rot="10800000">
              <a:off x="1910045" y="2818623"/>
              <a:ext cx="95758" cy="82550"/>
            </a:xfrm>
            <a:prstGeom prst="triangle">
              <a:avLst>
                <a:gd name="adj" fmla="val 50000"/>
              </a:avLst>
            </a:prstGeom>
            <a:solidFill>
              <a:schemeClr val="accent1"/>
            </a:solidFill>
            <a:ln w="9525"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i="0" u="none" strike="noStrike" cap="none" dirty="0">
                <a:solidFill>
                  <a:schemeClr val="lt1"/>
                </a:solidFill>
                <a:latin typeface="LINE Seed JP" panose="020B0600070205080204" charset="-128"/>
                <a:ea typeface="LINE Seed JP" panose="020B0600070205080204" charset="-128"/>
                <a:cs typeface="Calibri"/>
                <a:sym typeface="Calibri"/>
              </a:endParaRPr>
            </a:p>
          </p:txBody>
        </p:sp>
      </p:grpSp>
      <p:sp>
        <p:nvSpPr>
          <p:cNvPr id="292" name="Google Shape;581;p76">
            <a:extLst>
              <a:ext uri="{FF2B5EF4-FFF2-40B4-BE49-F238E27FC236}">
                <a16:creationId xmlns:a16="http://schemas.microsoft.com/office/drawing/2014/main" id="{CE35DB8E-AE64-529F-354A-988386A2558B}"/>
              </a:ext>
            </a:extLst>
          </p:cNvPr>
          <p:cNvSpPr txBox="1"/>
          <p:nvPr/>
        </p:nvSpPr>
        <p:spPr>
          <a:xfrm>
            <a:off x="7829003" y="6209643"/>
            <a:ext cx="1211801"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＜詳細はP</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17</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22</a:t>
            </a: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grpSp>
        <p:nvGrpSpPr>
          <p:cNvPr id="297" name="グループ化 296">
            <a:extLst>
              <a:ext uri="{FF2B5EF4-FFF2-40B4-BE49-F238E27FC236}">
                <a16:creationId xmlns:a16="http://schemas.microsoft.com/office/drawing/2014/main" id="{DE89C102-CA92-44A2-120E-A5C3829313B2}"/>
              </a:ext>
            </a:extLst>
          </p:cNvPr>
          <p:cNvGrpSpPr/>
          <p:nvPr/>
        </p:nvGrpSpPr>
        <p:grpSpPr>
          <a:xfrm>
            <a:off x="2679099" y="4493186"/>
            <a:ext cx="1093066" cy="1719654"/>
            <a:chOff x="2740059" y="4554146"/>
            <a:chExt cx="1093066" cy="1719654"/>
          </a:xfrm>
        </p:grpSpPr>
        <p:pic>
          <p:nvPicPr>
            <p:cNvPr id="296" name="図 295">
              <a:extLst>
                <a:ext uri="{FF2B5EF4-FFF2-40B4-BE49-F238E27FC236}">
                  <a16:creationId xmlns:a16="http://schemas.microsoft.com/office/drawing/2014/main" id="{54F8262D-9EE3-29BF-FC86-40A1F69FCEFA}"/>
                </a:ext>
              </a:extLst>
            </p:cNvPr>
            <p:cNvPicPr>
              <a:picLocks noChangeAspect="1"/>
            </p:cNvPicPr>
            <p:nvPr/>
          </p:nvPicPr>
          <p:blipFill>
            <a:blip r:embed="rId5"/>
            <a:stretch>
              <a:fillRect/>
            </a:stretch>
          </p:blipFill>
          <p:spPr>
            <a:xfrm>
              <a:off x="2742382" y="4554146"/>
              <a:ext cx="1074783" cy="1719654"/>
            </a:xfrm>
            <a:prstGeom prst="rect">
              <a:avLst/>
            </a:prstGeom>
            <a:ln>
              <a:solidFill>
                <a:schemeClr val="bg1">
                  <a:lumMod val="75000"/>
                </a:schemeClr>
              </a:solidFill>
            </a:ln>
          </p:spPr>
        </p:pic>
        <p:sp>
          <p:nvSpPr>
            <p:cNvPr id="18" name="正方形/長方形 17">
              <a:extLst>
                <a:ext uri="{FF2B5EF4-FFF2-40B4-BE49-F238E27FC236}">
                  <a16:creationId xmlns:a16="http://schemas.microsoft.com/office/drawing/2014/main" id="{8898D176-8595-2C26-D129-C63E9F139D6A}"/>
                </a:ext>
              </a:extLst>
            </p:cNvPr>
            <p:cNvSpPr/>
            <p:nvPr/>
          </p:nvSpPr>
          <p:spPr>
            <a:xfrm>
              <a:off x="2740059" y="4954451"/>
              <a:ext cx="1093066" cy="431076"/>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333" name="グループ化 332">
            <a:extLst>
              <a:ext uri="{FF2B5EF4-FFF2-40B4-BE49-F238E27FC236}">
                <a16:creationId xmlns:a16="http://schemas.microsoft.com/office/drawing/2014/main" id="{2D3E39EA-E190-DC6D-B113-D03CAB869441}"/>
              </a:ext>
            </a:extLst>
          </p:cNvPr>
          <p:cNvGrpSpPr/>
          <p:nvPr/>
        </p:nvGrpSpPr>
        <p:grpSpPr>
          <a:xfrm>
            <a:off x="5203304" y="4057590"/>
            <a:ext cx="1145246" cy="1976734"/>
            <a:chOff x="5168468" y="4057589"/>
            <a:chExt cx="1206206" cy="2081953"/>
          </a:xfrm>
        </p:grpSpPr>
        <p:pic>
          <p:nvPicPr>
            <p:cNvPr id="7" name="図 6">
              <a:extLst>
                <a:ext uri="{FF2B5EF4-FFF2-40B4-BE49-F238E27FC236}">
                  <a16:creationId xmlns:a16="http://schemas.microsoft.com/office/drawing/2014/main" id="{68F90B4B-5753-1068-00F6-36D45A81015A}"/>
                </a:ext>
              </a:extLst>
            </p:cNvPr>
            <p:cNvPicPr>
              <a:picLocks noChangeAspect="1"/>
            </p:cNvPicPr>
            <p:nvPr/>
          </p:nvPicPr>
          <p:blipFill>
            <a:blip r:embed="rId6"/>
            <a:stretch>
              <a:fillRect/>
            </a:stretch>
          </p:blipFill>
          <p:spPr>
            <a:xfrm>
              <a:off x="5176188" y="4057589"/>
              <a:ext cx="1196542" cy="2052360"/>
            </a:xfrm>
            <a:prstGeom prst="rect">
              <a:avLst/>
            </a:prstGeom>
          </p:spPr>
        </p:pic>
        <p:sp>
          <p:nvSpPr>
            <p:cNvPr id="306" name="正方形/長方形 305">
              <a:extLst>
                <a:ext uri="{FF2B5EF4-FFF2-40B4-BE49-F238E27FC236}">
                  <a16:creationId xmlns:a16="http://schemas.microsoft.com/office/drawing/2014/main" id="{9BF1EA17-66C5-DC7D-6097-74FA38A4DD2E}"/>
                </a:ext>
              </a:extLst>
            </p:cNvPr>
            <p:cNvSpPr/>
            <p:nvPr/>
          </p:nvSpPr>
          <p:spPr>
            <a:xfrm>
              <a:off x="5529873" y="4558840"/>
              <a:ext cx="313578" cy="169914"/>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 name="正方形/長方形 306">
              <a:extLst>
                <a:ext uri="{FF2B5EF4-FFF2-40B4-BE49-F238E27FC236}">
                  <a16:creationId xmlns:a16="http://schemas.microsoft.com/office/drawing/2014/main" id="{5A5C4CB3-2692-B951-98FA-DCD7AB2BAC6F}"/>
                </a:ext>
              </a:extLst>
            </p:cNvPr>
            <p:cNvSpPr/>
            <p:nvPr/>
          </p:nvSpPr>
          <p:spPr>
            <a:xfrm>
              <a:off x="5168468" y="4728657"/>
              <a:ext cx="1206206" cy="1410885"/>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6" name="正方形/長方形 25">
            <a:extLst>
              <a:ext uri="{FF2B5EF4-FFF2-40B4-BE49-F238E27FC236}">
                <a16:creationId xmlns:a16="http://schemas.microsoft.com/office/drawing/2014/main" id="{F03CF728-3467-E58D-3D9A-61CB0EF1DC53}"/>
              </a:ext>
            </a:extLst>
          </p:cNvPr>
          <p:cNvSpPr/>
          <p:nvPr/>
        </p:nvSpPr>
        <p:spPr>
          <a:xfrm>
            <a:off x="2074225" y="4334493"/>
            <a:ext cx="649976" cy="10298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7" name="グループ化 26">
            <a:extLst>
              <a:ext uri="{FF2B5EF4-FFF2-40B4-BE49-F238E27FC236}">
                <a16:creationId xmlns:a16="http://schemas.microsoft.com/office/drawing/2014/main" id="{3D0989E2-0B8D-A55B-8A6F-B305AD93109D}"/>
              </a:ext>
            </a:extLst>
          </p:cNvPr>
          <p:cNvGrpSpPr/>
          <p:nvPr/>
        </p:nvGrpSpPr>
        <p:grpSpPr>
          <a:xfrm>
            <a:off x="2098770" y="4247474"/>
            <a:ext cx="478969" cy="126273"/>
            <a:chOff x="2063934" y="4345578"/>
            <a:chExt cx="478969" cy="126273"/>
          </a:xfrm>
        </p:grpSpPr>
        <p:cxnSp>
          <p:nvCxnSpPr>
            <p:cNvPr id="28" name="直線コネクタ 27">
              <a:extLst>
                <a:ext uri="{FF2B5EF4-FFF2-40B4-BE49-F238E27FC236}">
                  <a16:creationId xmlns:a16="http://schemas.microsoft.com/office/drawing/2014/main" id="{36622A01-22F4-D697-019A-39B1B2FEF77A}"/>
                </a:ext>
              </a:extLst>
            </p:cNvPr>
            <p:cNvCxnSpPr>
              <a:cxnSpLocks/>
            </p:cNvCxnSpPr>
            <p:nvPr/>
          </p:nvCxnSpPr>
          <p:spPr>
            <a:xfrm>
              <a:off x="2063934" y="4345578"/>
              <a:ext cx="226422" cy="121920"/>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cxnSp>
          <p:nvCxnSpPr>
            <p:cNvPr id="29" name="直線コネクタ 28">
              <a:extLst>
                <a:ext uri="{FF2B5EF4-FFF2-40B4-BE49-F238E27FC236}">
                  <a16:creationId xmlns:a16="http://schemas.microsoft.com/office/drawing/2014/main" id="{62B89B10-B365-9DA9-F535-8EA4576C92EA}"/>
                </a:ext>
              </a:extLst>
            </p:cNvPr>
            <p:cNvCxnSpPr>
              <a:cxnSpLocks/>
            </p:cNvCxnSpPr>
            <p:nvPr/>
          </p:nvCxnSpPr>
          <p:spPr>
            <a:xfrm flipH="1">
              <a:off x="2286001" y="4362994"/>
              <a:ext cx="256902" cy="108857"/>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grpSp>
      <p:grpSp>
        <p:nvGrpSpPr>
          <p:cNvPr id="32" name="グループ化 31">
            <a:extLst>
              <a:ext uri="{FF2B5EF4-FFF2-40B4-BE49-F238E27FC236}">
                <a16:creationId xmlns:a16="http://schemas.microsoft.com/office/drawing/2014/main" id="{95AD0B93-5C74-D704-CDEC-711FF86859B8}"/>
              </a:ext>
            </a:extLst>
          </p:cNvPr>
          <p:cNvGrpSpPr/>
          <p:nvPr/>
        </p:nvGrpSpPr>
        <p:grpSpPr>
          <a:xfrm>
            <a:off x="5453806" y="4398850"/>
            <a:ext cx="478969" cy="126273"/>
            <a:chOff x="2063934" y="4345578"/>
            <a:chExt cx="478969" cy="126273"/>
          </a:xfrm>
        </p:grpSpPr>
        <p:cxnSp>
          <p:nvCxnSpPr>
            <p:cNvPr id="33" name="直線コネクタ 32">
              <a:extLst>
                <a:ext uri="{FF2B5EF4-FFF2-40B4-BE49-F238E27FC236}">
                  <a16:creationId xmlns:a16="http://schemas.microsoft.com/office/drawing/2014/main" id="{2B90750D-F63F-0DA2-FD5A-7D08D79EAB48}"/>
                </a:ext>
              </a:extLst>
            </p:cNvPr>
            <p:cNvCxnSpPr>
              <a:cxnSpLocks/>
            </p:cNvCxnSpPr>
            <p:nvPr/>
          </p:nvCxnSpPr>
          <p:spPr>
            <a:xfrm>
              <a:off x="2063934" y="4345578"/>
              <a:ext cx="226422" cy="121920"/>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cxnSp>
          <p:nvCxnSpPr>
            <p:cNvPr id="34" name="直線コネクタ 33">
              <a:extLst>
                <a:ext uri="{FF2B5EF4-FFF2-40B4-BE49-F238E27FC236}">
                  <a16:creationId xmlns:a16="http://schemas.microsoft.com/office/drawing/2014/main" id="{C0D9320C-8601-DA70-BA37-C4FCC4A08623}"/>
                </a:ext>
              </a:extLst>
            </p:cNvPr>
            <p:cNvCxnSpPr>
              <a:cxnSpLocks/>
            </p:cNvCxnSpPr>
            <p:nvPr/>
          </p:nvCxnSpPr>
          <p:spPr>
            <a:xfrm flipH="1">
              <a:off x="2286001" y="4362994"/>
              <a:ext cx="256902" cy="108857"/>
            </a:xfrm>
            <a:prstGeom prst="line">
              <a:avLst/>
            </a:pr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grpSp>
      <p:sp>
        <p:nvSpPr>
          <p:cNvPr id="30" name="正方形/長方形 29">
            <a:extLst>
              <a:ext uri="{FF2B5EF4-FFF2-40B4-BE49-F238E27FC236}">
                <a16:creationId xmlns:a16="http://schemas.microsoft.com/office/drawing/2014/main" id="{DF6BA244-5D4E-FDB9-0036-DD40AFA3F62E}"/>
              </a:ext>
            </a:extLst>
          </p:cNvPr>
          <p:cNvSpPr/>
          <p:nvPr/>
        </p:nvSpPr>
        <p:spPr>
          <a:xfrm>
            <a:off x="4693919" y="3888380"/>
            <a:ext cx="1885868" cy="523602"/>
          </a:xfrm>
          <a:prstGeom prst="rect">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1" name="図 30">
            <a:extLst>
              <a:ext uri="{FF2B5EF4-FFF2-40B4-BE49-F238E27FC236}">
                <a16:creationId xmlns:a16="http://schemas.microsoft.com/office/drawing/2014/main" id="{1C96C237-9A48-98CA-3283-EA00B57BF608}"/>
              </a:ext>
            </a:extLst>
          </p:cNvPr>
          <p:cNvPicPr>
            <a:picLocks noChangeAspect="1"/>
          </p:cNvPicPr>
          <p:nvPr/>
        </p:nvPicPr>
        <p:blipFill>
          <a:blip r:embed="rId6"/>
          <a:srcRect t="25832" b="61380"/>
          <a:stretch>
            <a:fillRect/>
          </a:stretch>
        </p:blipFill>
        <p:spPr>
          <a:xfrm>
            <a:off x="4762139" y="3948607"/>
            <a:ext cx="1786705" cy="391901"/>
          </a:xfrm>
          <a:prstGeom prst="rect">
            <a:avLst/>
          </a:prstGeom>
        </p:spPr>
      </p:pic>
      <p:sp>
        <p:nvSpPr>
          <p:cNvPr id="2" name="Google Shape;590;p76">
            <a:extLst>
              <a:ext uri="{FF2B5EF4-FFF2-40B4-BE49-F238E27FC236}">
                <a16:creationId xmlns:a16="http://schemas.microsoft.com/office/drawing/2014/main" id="{38B54A2F-F7EF-0253-5CA4-017A7D50F7A2}"/>
              </a:ext>
            </a:extLst>
          </p:cNvPr>
          <p:cNvSpPr txBox="1"/>
          <p:nvPr/>
        </p:nvSpPr>
        <p:spPr>
          <a:xfrm>
            <a:off x="3314118" y="3963241"/>
            <a:ext cx="699742" cy="172935"/>
          </a:xfrm>
          <a:prstGeom prst="rect">
            <a:avLst/>
          </a:prstGeom>
          <a:noFill/>
          <a:ln>
            <a:noFill/>
          </a:ln>
        </p:spPr>
        <p:txBody>
          <a:bodyPr spcFirstLastPara="1" wrap="square" lIns="0" tIns="0" rIns="0" bIns="0" anchor="t" anchorCtr="0">
            <a:noAutofit/>
          </a:bodyPr>
          <a:lstStyle/>
          <a:p>
            <a:pPr marL="0" marR="0" lvl="0" indent="0" rtl="0">
              <a:spcBef>
                <a:spcPts val="0"/>
              </a:spcBef>
              <a:spcAft>
                <a:spcPts val="0"/>
              </a:spcAft>
              <a:buClr>
                <a:srgbClr val="0D0D0D"/>
              </a:buClr>
              <a:buSzPts val="800"/>
              <a:buFont typeface="Arial"/>
              <a:buNone/>
            </a:pPr>
            <a:r>
              <a:rPr lang="ja-JP" sz="600" i="0" u="none" strike="noStrike" cap="none" dirty="0">
                <a:solidFill>
                  <a:srgbClr val="0D0D0D"/>
                </a:solidFill>
                <a:latin typeface="LINE Seed JP" panose="020B0600070205080204" charset="-128"/>
                <a:ea typeface="LINE Seed JP" panose="020B0600070205080204" charset="-128"/>
                <a:cs typeface="Meiryo"/>
                <a:sym typeface="Meiryo"/>
              </a:rPr>
              <a:t>※</a:t>
            </a:r>
            <a:r>
              <a:rPr lang="ja-JP" altLang="en-US" sz="600" i="0" u="none" strike="noStrike" cap="none" dirty="0">
                <a:solidFill>
                  <a:srgbClr val="0D0D0D"/>
                </a:solidFill>
                <a:latin typeface="LINE Seed JP" panose="020B0600070205080204" charset="-128"/>
                <a:ea typeface="LINE Seed JP" panose="020B0600070205080204" charset="-128"/>
                <a:cs typeface="Meiryo"/>
                <a:sym typeface="Meiryo"/>
              </a:rPr>
              <a:t>昨年の仕様で</a:t>
            </a:r>
            <a:endParaRPr lang="en-US" altLang="ja-JP" sz="600" i="0" u="none" strike="noStrike" cap="none" dirty="0">
              <a:solidFill>
                <a:srgbClr val="0D0D0D"/>
              </a:solidFill>
              <a:latin typeface="LINE Seed JP" panose="020B0600070205080204" charset="-128"/>
              <a:ea typeface="LINE Seed JP" panose="020B0600070205080204" charset="-128"/>
              <a:cs typeface="Meiryo"/>
              <a:sym typeface="Meiryo"/>
            </a:endParaRPr>
          </a:p>
          <a:p>
            <a:pPr marL="0" marR="0" lvl="0" indent="0" rtl="0">
              <a:spcBef>
                <a:spcPts val="0"/>
              </a:spcBef>
              <a:spcAft>
                <a:spcPts val="0"/>
              </a:spcAft>
              <a:buClr>
                <a:srgbClr val="0D0D0D"/>
              </a:buClr>
              <a:buSzPts val="800"/>
              <a:buFont typeface="Arial"/>
              <a:buNone/>
            </a:pPr>
            <a:r>
              <a:rPr lang="ja-JP" altLang="en-US" sz="600" dirty="0">
                <a:solidFill>
                  <a:srgbClr val="0D0D0D"/>
                </a:solidFill>
                <a:latin typeface="LINE Seed JP" panose="020B0600070205080204" charset="-128"/>
                <a:ea typeface="LINE Seed JP" panose="020B0600070205080204" charset="-128"/>
                <a:sym typeface="Meiryo"/>
              </a:rPr>
              <a:t>　本年の掲載は未定</a:t>
            </a:r>
            <a:endParaRPr sz="600" dirty="0">
              <a:latin typeface="LINE Seed JP" panose="020B0600070205080204" charset="-128"/>
              <a:ea typeface="LINE Seed JP" panose="020B0600070205080204" charset="-128"/>
            </a:endParaRPr>
          </a:p>
        </p:txBody>
      </p:sp>
      <p:pic>
        <p:nvPicPr>
          <p:cNvPr id="3" name="図 2">
            <a:extLst>
              <a:ext uri="{FF2B5EF4-FFF2-40B4-BE49-F238E27FC236}">
                <a16:creationId xmlns:a16="http://schemas.microsoft.com/office/drawing/2014/main" id="{C74EA7C1-E9AC-E06E-0239-D56AC12A9000}"/>
              </a:ext>
            </a:extLst>
          </p:cNvPr>
          <p:cNvPicPr>
            <a:picLocks noChangeAspect="1"/>
          </p:cNvPicPr>
          <p:nvPr/>
        </p:nvPicPr>
        <p:blipFill>
          <a:blip r:embed="rId7"/>
          <a:srcRect l="32782" t="5461" r="32709" b="85777"/>
          <a:stretch>
            <a:fillRect/>
          </a:stretch>
        </p:blipFill>
        <p:spPr>
          <a:xfrm>
            <a:off x="2041240" y="4323145"/>
            <a:ext cx="670291" cy="96556"/>
          </a:xfrm>
          <a:prstGeom prst="rect">
            <a:avLst/>
          </a:prstGeom>
        </p:spPr>
      </p:pic>
      <p:sp>
        <p:nvSpPr>
          <p:cNvPr id="4" name="Google Shape;581;p76">
            <a:extLst>
              <a:ext uri="{FF2B5EF4-FFF2-40B4-BE49-F238E27FC236}">
                <a16:creationId xmlns:a16="http://schemas.microsoft.com/office/drawing/2014/main" id="{ACFCB093-6581-C40F-23FF-8B1CABDD6A54}"/>
              </a:ext>
            </a:extLst>
          </p:cNvPr>
          <p:cNvSpPr txBox="1"/>
          <p:nvPr/>
        </p:nvSpPr>
        <p:spPr>
          <a:xfrm>
            <a:off x="2633829" y="5172131"/>
            <a:ext cx="358752" cy="1384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300" b="0" i="0" u="none" strike="noStrike" cap="none" dirty="0">
                <a:solidFill>
                  <a:schemeClr val="dk1"/>
                </a:solidFill>
                <a:latin typeface="LINE Seed JP" panose="020B0600070205080204" charset="-128"/>
                <a:ea typeface="LINE Seed JP" panose="020B0600070205080204" charset="-128"/>
                <a:cs typeface="Meiryo"/>
                <a:sym typeface="Meiryo"/>
              </a:rPr>
              <a:t>〇〇食品</a:t>
            </a:r>
            <a:endParaRPr sz="3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
        <p:nvSpPr>
          <p:cNvPr id="8" name="正方形/長方形 7">
            <a:extLst>
              <a:ext uri="{FF2B5EF4-FFF2-40B4-BE49-F238E27FC236}">
                <a16:creationId xmlns:a16="http://schemas.microsoft.com/office/drawing/2014/main" id="{C0B0BA3B-A0DA-7EA7-76B8-573AE609D6C0}"/>
              </a:ext>
            </a:extLst>
          </p:cNvPr>
          <p:cNvSpPr/>
          <p:nvPr/>
        </p:nvSpPr>
        <p:spPr>
          <a:xfrm>
            <a:off x="10084529" y="3823063"/>
            <a:ext cx="1436913" cy="296464"/>
          </a:xfrm>
          <a:prstGeom prst="rect">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LINE Seed JP" panose="020B0600070205080204" charset="-128"/>
                <a:ea typeface="LINE Seed JP" panose="020B0600070205080204" charset="-128"/>
                <a:cs typeface="Meiryo"/>
                <a:sym typeface="Meiryo"/>
              </a:rPr>
              <a:t>協賛社様サイト</a:t>
            </a:r>
            <a:endParaRPr lang="ja-JP" altLang="en-US" b="1" dirty="0">
              <a:latin typeface="LINE Seed JP" panose="020B0600070205080204" charset="-128"/>
              <a:ea typeface="LINE Seed JP" panose="020B0600070205080204" charset="-128"/>
              <a:cs typeface="Calibri"/>
              <a:sym typeface="Calibri"/>
            </a:endParaRPr>
          </a:p>
        </p:txBody>
      </p:sp>
      <p:grpSp>
        <p:nvGrpSpPr>
          <p:cNvPr id="9" name="グループ化 8">
            <a:extLst>
              <a:ext uri="{FF2B5EF4-FFF2-40B4-BE49-F238E27FC236}">
                <a16:creationId xmlns:a16="http://schemas.microsoft.com/office/drawing/2014/main" id="{AB0815DD-71E4-3F4C-4E80-B6374B1C1E19}"/>
              </a:ext>
            </a:extLst>
          </p:cNvPr>
          <p:cNvGrpSpPr/>
          <p:nvPr/>
        </p:nvGrpSpPr>
        <p:grpSpPr>
          <a:xfrm>
            <a:off x="7179224" y="4083232"/>
            <a:ext cx="890450" cy="1280160"/>
            <a:chOff x="531915" y="1820883"/>
            <a:chExt cx="1344385" cy="1932762"/>
          </a:xfrm>
        </p:grpSpPr>
        <p:sp>
          <p:nvSpPr>
            <p:cNvPr id="11" name="正方形/長方形 10">
              <a:extLst>
                <a:ext uri="{FF2B5EF4-FFF2-40B4-BE49-F238E27FC236}">
                  <a16:creationId xmlns:a16="http://schemas.microsoft.com/office/drawing/2014/main" id="{65AF675E-FC66-4D93-22A1-49EF186BFCF5}"/>
                </a:ext>
              </a:extLst>
            </p:cNvPr>
            <p:cNvSpPr/>
            <p:nvPr/>
          </p:nvSpPr>
          <p:spPr>
            <a:xfrm>
              <a:off x="601682" y="1820883"/>
              <a:ext cx="1223159" cy="1761507"/>
            </a:xfrm>
            <a:prstGeom prst="rect">
              <a:avLst/>
            </a:prstGeom>
            <a:solidFill>
              <a:schemeClr val="bg1">
                <a:lumMod val="9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波線 11">
              <a:extLst>
                <a:ext uri="{FF2B5EF4-FFF2-40B4-BE49-F238E27FC236}">
                  <a16:creationId xmlns:a16="http://schemas.microsoft.com/office/drawing/2014/main" id="{2D669C2B-1F2D-52B4-023A-71476E1DE148}"/>
                </a:ext>
              </a:extLst>
            </p:cNvPr>
            <p:cNvSpPr/>
            <p:nvPr/>
          </p:nvSpPr>
          <p:spPr>
            <a:xfrm>
              <a:off x="531915" y="3540531"/>
              <a:ext cx="1344385" cy="213114"/>
            </a:xfrm>
            <a:prstGeom prst="wave">
              <a:avLst/>
            </a:prstGeom>
            <a:solidFill>
              <a:schemeClr val="bg1"/>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A8F74B36-15E2-F199-84BB-5F74775228FC}"/>
                </a:ext>
              </a:extLst>
            </p:cNvPr>
            <p:cNvPicPr>
              <a:picLocks noChangeAspect="1"/>
            </p:cNvPicPr>
            <p:nvPr/>
          </p:nvPicPr>
          <p:blipFill>
            <a:blip r:embed="rId8"/>
            <a:srcRect t="20913" r="12819" b="16126"/>
            <a:stretch>
              <a:fillRect/>
            </a:stretch>
          </p:blipFill>
          <p:spPr>
            <a:xfrm>
              <a:off x="617517" y="1987016"/>
              <a:ext cx="1215241" cy="479093"/>
            </a:xfrm>
            <a:prstGeom prst="rect">
              <a:avLst/>
            </a:prstGeom>
          </p:spPr>
        </p:pic>
        <p:sp>
          <p:nvSpPr>
            <p:cNvPr id="14" name="正方形/長方形 13">
              <a:extLst>
                <a:ext uri="{FF2B5EF4-FFF2-40B4-BE49-F238E27FC236}">
                  <a16:creationId xmlns:a16="http://schemas.microsoft.com/office/drawing/2014/main" id="{92A2A593-B5AE-F7A7-247F-C637DA046522}"/>
                </a:ext>
              </a:extLst>
            </p:cNvPr>
            <p:cNvSpPr/>
            <p:nvPr/>
          </p:nvSpPr>
          <p:spPr>
            <a:xfrm>
              <a:off x="625934" y="2533553"/>
              <a:ext cx="1179116" cy="84863"/>
            </a:xfrm>
            <a:prstGeom prst="rect">
              <a:avLst/>
            </a:prstGeom>
            <a:solidFill>
              <a:schemeClr val="bg1"/>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1" name="Google Shape;529;p74">
              <a:extLst>
                <a:ext uri="{FF2B5EF4-FFF2-40B4-BE49-F238E27FC236}">
                  <a16:creationId xmlns:a16="http://schemas.microsoft.com/office/drawing/2014/main" id="{98348777-6514-DD34-F4C9-7266CF308D72}"/>
                </a:ext>
              </a:extLst>
            </p:cNvPr>
            <p:cNvPicPr preferRelativeResize="0"/>
            <p:nvPr/>
          </p:nvPicPr>
          <p:blipFill rotWithShape="1">
            <a:blip r:embed="rId9">
              <a:alphaModFix/>
            </a:blip>
            <a:srcRect b="93844"/>
            <a:stretch>
              <a:fillRect/>
            </a:stretch>
          </p:blipFill>
          <p:spPr>
            <a:xfrm>
              <a:off x="627736" y="1836608"/>
              <a:ext cx="1193147" cy="134738"/>
            </a:xfrm>
            <a:prstGeom prst="rect">
              <a:avLst/>
            </a:prstGeom>
            <a:noFill/>
            <a:ln>
              <a:noFill/>
            </a:ln>
          </p:spPr>
        </p:pic>
        <p:sp>
          <p:nvSpPr>
            <p:cNvPr id="22" name="四角形: 角を丸くする 21">
              <a:extLst>
                <a:ext uri="{FF2B5EF4-FFF2-40B4-BE49-F238E27FC236}">
                  <a16:creationId xmlns:a16="http://schemas.microsoft.com/office/drawing/2014/main" id="{916F7ACB-BC9D-5277-78AE-82108F23F813}"/>
                </a:ext>
              </a:extLst>
            </p:cNvPr>
            <p:cNvSpPr/>
            <p:nvPr/>
          </p:nvSpPr>
          <p:spPr>
            <a:xfrm>
              <a:off x="808359" y="3028377"/>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7" name="四角形: 角を丸くする 36">
              <a:extLst>
                <a:ext uri="{FF2B5EF4-FFF2-40B4-BE49-F238E27FC236}">
                  <a16:creationId xmlns:a16="http://schemas.microsoft.com/office/drawing/2014/main" id="{15D30336-CE7C-2FB7-9101-5C9073438DF8}"/>
                </a:ext>
              </a:extLst>
            </p:cNvPr>
            <p:cNvSpPr/>
            <p:nvPr/>
          </p:nvSpPr>
          <p:spPr>
            <a:xfrm>
              <a:off x="798463" y="3319000"/>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四角形: 角を丸くする 47">
              <a:extLst>
                <a:ext uri="{FF2B5EF4-FFF2-40B4-BE49-F238E27FC236}">
                  <a16:creationId xmlns:a16="http://schemas.microsoft.com/office/drawing/2014/main" id="{DEF7895A-B699-BF1A-FEEA-2168E8F33192}"/>
                </a:ext>
              </a:extLst>
            </p:cNvPr>
            <p:cNvSpPr/>
            <p:nvPr/>
          </p:nvSpPr>
          <p:spPr>
            <a:xfrm>
              <a:off x="808359" y="2758940"/>
              <a:ext cx="815440" cy="146463"/>
            </a:xfrm>
            <a:prstGeom prst="roundRect">
              <a:avLst/>
            </a:prstGeom>
            <a:solidFill>
              <a:schemeClr val="bg1">
                <a:lumMod val="85000"/>
              </a:schemeClr>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正方形/長方形 23">
            <a:extLst>
              <a:ext uri="{FF2B5EF4-FFF2-40B4-BE49-F238E27FC236}">
                <a16:creationId xmlns:a16="http://schemas.microsoft.com/office/drawing/2014/main" id="{44BB3D70-F5EF-4F78-F3CC-364D9CCC8E42}"/>
              </a:ext>
            </a:extLst>
          </p:cNvPr>
          <p:cNvSpPr/>
          <p:nvPr/>
        </p:nvSpPr>
        <p:spPr>
          <a:xfrm>
            <a:off x="1510485" y="3899131"/>
            <a:ext cx="1738273" cy="357051"/>
          </a:xfrm>
          <a:prstGeom prst="rect">
            <a:avLst/>
          </a:prstGeom>
          <a:solidFill>
            <a:schemeClr val="bg1"/>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5" name="図 24">
            <a:extLst>
              <a:ext uri="{FF2B5EF4-FFF2-40B4-BE49-F238E27FC236}">
                <a16:creationId xmlns:a16="http://schemas.microsoft.com/office/drawing/2014/main" id="{D293D4FA-B2DA-8CFA-5B13-CE1C40D83B52}"/>
              </a:ext>
            </a:extLst>
          </p:cNvPr>
          <p:cNvPicPr>
            <a:picLocks noChangeAspect="1"/>
          </p:cNvPicPr>
          <p:nvPr/>
        </p:nvPicPr>
        <p:blipFill>
          <a:blip r:embed="rId7"/>
          <a:srcRect l="32782" t="5461" r="32709" b="85777"/>
          <a:stretch>
            <a:fillRect/>
          </a:stretch>
        </p:blipFill>
        <p:spPr>
          <a:xfrm>
            <a:off x="1591958" y="3964905"/>
            <a:ext cx="1548752" cy="223097"/>
          </a:xfrm>
          <a:prstGeom prst="rect">
            <a:avLst/>
          </a:prstGeom>
        </p:spPr>
      </p:pic>
      <p:sp>
        <p:nvSpPr>
          <p:cNvPr id="314" name="Google Shape;581;p76">
            <a:extLst>
              <a:ext uri="{FF2B5EF4-FFF2-40B4-BE49-F238E27FC236}">
                <a16:creationId xmlns:a16="http://schemas.microsoft.com/office/drawing/2014/main" id="{114539C7-1BF6-1252-421D-2559DC73A0AA}"/>
              </a:ext>
            </a:extLst>
          </p:cNvPr>
          <p:cNvSpPr txBox="1"/>
          <p:nvPr/>
        </p:nvSpPr>
        <p:spPr>
          <a:xfrm>
            <a:off x="7124004" y="3879082"/>
            <a:ext cx="1006754" cy="215403"/>
          </a:xfrm>
          <a:prstGeom prst="rect">
            <a:avLst/>
          </a:prstGeom>
          <a:noFill/>
          <a:ln>
            <a:noFill/>
          </a:ln>
        </p:spPr>
        <p:txBody>
          <a:bodyPr spcFirstLastPara="1" wrap="square" lIns="91425" tIns="45700" rIns="91425" bIns="45700" anchor="t" anchorCtr="0">
            <a:spAutoFit/>
          </a:bodyPr>
          <a:lstStyle/>
          <a:p>
            <a:pPr lvl="0" algn="ct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編集</a:t>
            </a:r>
            <a:r>
              <a:rPr lang="ja-JP" altLang="en-US" sz="800" dirty="0">
                <a:solidFill>
                  <a:schemeClr val="dk1"/>
                </a:solidFill>
                <a:latin typeface="LINE Seed JP" panose="020B0600070205080204" charset="-128"/>
                <a:ea typeface="LINE Seed JP" panose="020B0600070205080204" charset="-128"/>
                <a:cs typeface="Meiryo"/>
                <a:sym typeface="Meiryo"/>
              </a:rPr>
              <a:t>ページ</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grpSp>
        <p:nvGrpSpPr>
          <p:cNvPr id="341" name="グループ化 340">
            <a:extLst>
              <a:ext uri="{FF2B5EF4-FFF2-40B4-BE49-F238E27FC236}">
                <a16:creationId xmlns:a16="http://schemas.microsoft.com/office/drawing/2014/main" id="{6BDAF552-1024-91E5-2E98-2C18E8B98036}"/>
              </a:ext>
            </a:extLst>
          </p:cNvPr>
          <p:cNvGrpSpPr/>
          <p:nvPr/>
        </p:nvGrpSpPr>
        <p:grpSpPr>
          <a:xfrm>
            <a:off x="8575766" y="4111534"/>
            <a:ext cx="1028700" cy="2011680"/>
            <a:chOff x="8366760" y="3909060"/>
            <a:chExt cx="1028700" cy="2011680"/>
          </a:xfrm>
        </p:grpSpPr>
        <p:pic>
          <p:nvPicPr>
            <p:cNvPr id="63" name="図 62">
              <a:extLst>
                <a:ext uri="{FF2B5EF4-FFF2-40B4-BE49-F238E27FC236}">
                  <a16:creationId xmlns:a16="http://schemas.microsoft.com/office/drawing/2014/main" id="{3AE92A8D-3237-164E-5D60-4CE715DE15B1}"/>
                </a:ext>
              </a:extLst>
            </p:cNvPr>
            <p:cNvPicPr>
              <a:picLocks noChangeAspect="1"/>
            </p:cNvPicPr>
            <p:nvPr/>
          </p:nvPicPr>
          <p:blipFill>
            <a:blip r:embed="rId10"/>
            <a:srcRect b="77686"/>
            <a:stretch>
              <a:fillRect/>
            </a:stretch>
          </p:blipFill>
          <p:spPr>
            <a:xfrm>
              <a:off x="8374380" y="3918961"/>
              <a:ext cx="1013817" cy="393959"/>
            </a:xfrm>
            <a:prstGeom prst="rect">
              <a:avLst/>
            </a:prstGeom>
            <a:ln w="19050">
              <a:noFill/>
            </a:ln>
          </p:spPr>
        </p:pic>
        <p:grpSp>
          <p:nvGrpSpPr>
            <p:cNvPr id="338" name="グループ化 337">
              <a:extLst>
                <a:ext uri="{FF2B5EF4-FFF2-40B4-BE49-F238E27FC236}">
                  <a16:creationId xmlns:a16="http://schemas.microsoft.com/office/drawing/2014/main" id="{3707D787-D558-DB97-32CB-3CF613C9750E}"/>
                </a:ext>
              </a:extLst>
            </p:cNvPr>
            <p:cNvGrpSpPr/>
            <p:nvPr/>
          </p:nvGrpSpPr>
          <p:grpSpPr>
            <a:xfrm>
              <a:off x="8391988" y="3934725"/>
              <a:ext cx="994777" cy="423925"/>
              <a:chOff x="9823094" y="3668015"/>
              <a:chExt cx="804912" cy="343013"/>
            </a:xfrm>
          </p:grpSpPr>
          <p:pic>
            <p:nvPicPr>
              <p:cNvPr id="336" name="図 335">
                <a:extLst>
                  <a:ext uri="{FF2B5EF4-FFF2-40B4-BE49-F238E27FC236}">
                    <a16:creationId xmlns:a16="http://schemas.microsoft.com/office/drawing/2014/main" id="{559CECB4-B615-04F4-EC46-907D41622055}"/>
                  </a:ext>
                </a:extLst>
              </p:cNvPr>
              <p:cNvPicPr>
                <a:picLocks noChangeAspect="1"/>
              </p:cNvPicPr>
              <p:nvPr/>
            </p:nvPicPr>
            <p:blipFill>
              <a:blip r:embed="rId8"/>
              <a:srcRect t="20913" r="12819" b="28348"/>
              <a:stretch>
                <a:fillRect/>
              </a:stretch>
            </p:blipFill>
            <p:spPr>
              <a:xfrm>
                <a:off x="9823094" y="3755306"/>
                <a:ext cx="804912" cy="255722"/>
              </a:xfrm>
              <a:prstGeom prst="rect">
                <a:avLst/>
              </a:prstGeom>
            </p:spPr>
          </p:pic>
          <p:pic>
            <p:nvPicPr>
              <p:cNvPr id="337" name="Google Shape;529;p74">
                <a:extLst>
                  <a:ext uri="{FF2B5EF4-FFF2-40B4-BE49-F238E27FC236}">
                    <a16:creationId xmlns:a16="http://schemas.microsoft.com/office/drawing/2014/main" id="{FCC5B85F-FE66-66D8-57E3-70B20A34CAA8}"/>
                  </a:ext>
                </a:extLst>
              </p:cNvPr>
              <p:cNvPicPr preferRelativeResize="0"/>
              <p:nvPr/>
            </p:nvPicPr>
            <p:blipFill rotWithShape="1">
              <a:blip r:embed="rId9">
                <a:alphaModFix/>
              </a:blip>
              <a:srcRect b="93844"/>
              <a:stretch>
                <a:fillRect/>
              </a:stretch>
            </p:blipFill>
            <p:spPr>
              <a:xfrm>
                <a:off x="9823697" y="3668015"/>
                <a:ext cx="790278" cy="89243"/>
              </a:xfrm>
              <a:prstGeom prst="rect">
                <a:avLst/>
              </a:prstGeom>
              <a:noFill/>
              <a:ln>
                <a:noFill/>
              </a:ln>
            </p:spPr>
          </p:pic>
        </p:grpSp>
        <p:pic>
          <p:nvPicPr>
            <p:cNvPr id="339" name="図 338">
              <a:extLst>
                <a:ext uri="{FF2B5EF4-FFF2-40B4-BE49-F238E27FC236}">
                  <a16:creationId xmlns:a16="http://schemas.microsoft.com/office/drawing/2014/main" id="{0E01244B-3D5C-2F46-ED6E-B71CF9737357}"/>
                </a:ext>
              </a:extLst>
            </p:cNvPr>
            <p:cNvPicPr>
              <a:picLocks noChangeAspect="1"/>
            </p:cNvPicPr>
            <p:nvPr/>
          </p:nvPicPr>
          <p:blipFill>
            <a:blip r:embed="rId10"/>
            <a:srcRect t="11589"/>
            <a:stretch>
              <a:fillRect/>
            </a:stretch>
          </p:blipFill>
          <p:spPr>
            <a:xfrm>
              <a:off x="8383999" y="4378237"/>
              <a:ext cx="985571" cy="1517469"/>
            </a:xfrm>
            <a:prstGeom prst="rect">
              <a:avLst/>
            </a:prstGeom>
            <a:ln w="19050">
              <a:noFill/>
            </a:ln>
          </p:spPr>
        </p:pic>
        <p:sp>
          <p:nvSpPr>
            <p:cNvPr id="340" name="正方形/長方形 339">
              <a:extLst>
                <a:ext uri="{FF2B5EF4-FFF2-40B4-BE49-F238E27FC236}">
                  <a16:creationId xmlns:a16="http://schemas.microsoft.com/office/drawing/2014/main" id="{58121A7A-DBB1-1662-760B-1B718A211D35}"/>
                </a:ext>
              </a:extLst>
            </p:cNvPr>
            <p:cNvSpPr/>
            <p:nvPr/>
          </p:nvSpPr>
          <p:spPr>
            <a:xfrm flipV="1">
              <a:off x="8366760" y="3909060"/>
              <a:ext cx="1028700" cy="2011680"/>
            </a:xfrm>
            <a:prstGeom prst="rect">
              <a:avLst/>
            </a:prstGeom>
            <a:no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2" name="Google Shape;581;p76">
            <a:extLst>
              <a:ext uri="{FF2B5EF4-FFF2-40B4-BE49-F238E27FC236}">
                <a16:creationId xmlns:a16="http://schemas.microsoft.com/office/drawing/2014/main" id="{B0C1E1B8-8DF5-B3F8-465B-2D1B1BCBBD64}"/>
              </a:ext>
            </a:extLst>
          </p:cNvPr>
          <p:cNvSpPr txBox="1"/>
          <p:nvPr/>
        </p:nvSpPr>
        <p:spPr>
          <a:xfrm>
            <a:off x="8491946" y="3892144"/>
            <a:ext cx="1210712" cy="215403"/>
          </a:xfrm>
          <a:prstGeom prst="rect">
            <a:avLst/>
          </a:prstGeom>
          <a:noFill/>
          <a:ln>
            <a:noFill/>
          </a:ln>
        </p:spPr>
        <p:txBody>
          <a:bodyPr spcFirstLastPara="1" wrap="square" lIns="91425" tIns="45700" rIns="91425" bIns="45700" anchor="t" anchorCtr="0">
            <a:spAutoFit/>
          </a:bodyPr>
          <a:lstStyle/>
          <a:p>
            <a:pPr lvl="0" algn="ct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タイアップページ</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
        <p:nvSpPr>
          <p:cNvPr id="343" name="正方形/長方形 342">
            <a:extLst>
              <a:ext uri="{FF2B5EF4-FFF2-40B4-BE49-F238E27FC236}">
                <a16:creationId xmlns:a16="http://schemas.microsoft.com/office/drawing/2014/main" id="{92D1B815-54F3-F1FD-4E6D-81325F7B4870}"/>
              </a:ext>
            </a:extLst>
          </p:cNvPr>
          <p:cNvSpPr/>
          <p:nvPr/>
        </p:nvSpPr>
        <p:spPr>
          <a:xfrm>
            <a:off x="10300061" y="4655820"/>
            <a:ext cx="815340" cy="1196340"/>
          </a:xfrm>
          <a:prstGeom prst="rect">
            <a:avLst/>
          </a:prstGeom>
          <a:solidFill>
            <a:schemeClr val="bg1">
              <a:lumMod val="95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45" name="直線矢印コネクタ 344">
            <a:extLst>
              <a:ext uri="{FF2B5EF4-FFF2-40B4-BE49-F238E27FC236}">
                <a16:creationId xmlns:a16="http://schemas.microsoft.com/office/drawing/2014/main" id="{86E4D97D-5361-E4DF-C6DA-2398387B4A86}"/>
              </a:ext>
            </a:extLst>
          </p:cNvPr>
          <p:cNvCxnSpPr>
            <a:cxnSpLocks/>
          </p:cNvCxnSpPr>
          <p:nvPr/>
        </p:nvCxnSpPr>
        <p:spPr>
          <a:xfrm>
            <a:off x="8098971" y="4910553"/>
            <a:ext cx="487680" cy="0"/>
          </a:xfrm>
          <a:prstGeom prst="straightConnector1">
            <a:avLst/>
          </a:prstGeom>
          <a:ln>
            <a:solidFill>
              <a:schemeClr val="accent4"/>
            </a:solidFill>
            <a:tailEnd type="triangle"/>
          </a:ln>
        </p:spPr>
        <p:style>
          <a:lnRef idx="2">
            <a:schemeClr val="accent1"/>
          </a:lnRef>
          <a:fillRef idx="0">
            <a:schemeClr val="accent1"/>
          </a:fillRef>
          <a:effectRef idx="1">
            <a:schemeClr val="accent1"/>
          </a:effectRef>
          <a:fontRef idx="minor">
            <a:schemeClr val="tx1"/>
          </a:fontRef>
        </p:style>
      </p:cxnSp>
      <p:sp>
        <p:nvSpPr>
          <p:cNvPr id="372" name="Google Shape;581;p76">
            <a:extLst>
              <a:ext uri="{FF2B5EF4-FFF2-40B4-BE49-F238E27FC236}">
                <a16:creationId xmlns:a16="http://schemas.microsoft.com/office/drawing/2014/main" id="{6DD868EE-932C-A453-382C-0B3BA0452D65}"/>
              </a:ext>
            </a:extLst>
          </p:cNvPr>
          <p:cNvSpPr txBox="1"/>
          <p:nvPr/>
        </p:nvSpPr>
        <p:spPr>
          <a:xfrm>
            <a:off x="6801394" y="5829665"/>
            <a:ext cx="1997749"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1</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か所</a:t>
            </a:r>
            <a:r>
              <a:rPr lang="ja-JP" altLang="en-US" sz="800" dirty="0">
                <a:solidFill>
                  <a:schemeClr val="dk1"/>
                </a:solidFill>
                <a:latin typeface="LINE Seed JP" panose="020B0600070205080204" charset="-128"/>
                <a:ea typeface="LINE Seed JP" panose="020B0600070205080204" charset="-128"/>
                <a:cs typeface="Meiryo"/>
                <a:sym typeface="Meiryo"/>
              </a:rPr>
              <a:t>は</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タイアップページでも可</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cxnSp>
        <p:nvCxnSpPr>
          <p:cNvPr id="387" name="直線矢印コネクタ 386">
            <a:extLst>
              <a:ext uri="{FF2B5EF4-FFF2-40B4-BE49-F238E27FC236}">
                <a16:creationId xmlns:a16="http://schemas.microsoft.com/office/drawing/2014/main" id="{C5D2A8D0-311F-5A47-5943-C4C196392519}"/>
              </a:ext>
            </a:extLst>
          </p:cNvPr>
          <p:cNvCxnSpPr>
            <a:cxnSpLocks/>
          </p:cNvCxnSpPr>
          <p:nvPr/>
        </p:nvCxnSpPr>
        <p:spPr>
          <a:xfrm>
            <a:off x="6905897" y="5790121"/>
            <a:ext cx="1663336" cy="0"/>
          </a:xfrm>
          <a:prstGeom prst="straightConnector1">
            <a:avLst/>
          </a:prstGeom>
          <a:ln>
            <a:solidFill>
              <a:schemeClr val="accent4"/>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389" name="直線コネクタ 388">
            <a:extLst>
              <a:ext uri="{FF2B5EF4-FFF2-40B4-BE49-F238E27FC236}">
                <a16:creationId xmlns:a16="http://schemas.microsoft.com/office/drawing/2014/main" id="{1E6C5FCF-724C-8785-58E4-99BEE5677103}"/>
              </a:ext>
            </a:extLst>
          </p:cNvPr>
          <p:cNvCxnSpPr/>
          <p:nvPr/>
        </p:nvCxnSpPr>
        <p:spPr>
          <a:xfrm>
            <a:off x="6888478" y="5712826"/>
            <a:ext cx="0" cy="78378"/>
          </a:xfrm>
          <a:prstGeom prst="line">
            <a:avLst/>
          </a:prstGeom>
          <a:ln>
            <a:prstDash val="sysDash"/>
          </a:ln>
        </p:spPr>
        <p:style>
          <a:lnRef idx="2">
            <a:schemeClr val="accent4"/>
          </a:lnRef>
          <a:fillRef idx="0">
            <a:schemeClr val="accent4"/>
          </a:fillRef>
          <a:effectRef idx="1">
            <a:schemeClr val="accent4"/>
          </a:effectRef>
          <a:fontRef idx="minor">
            <a:schemeClr val="tx1"/>
          </a:fontRef>
        </p:style>
      </p:cxnSp>
      <p:cxnSp>
        <p:nvCxnSpPr>
          <p:cNvPr id="390" name="直線矢印コネクタ 389">
            <a:extLst>
              <a:ext uri="{FF2B5EF4-FFF2-40B4-BE49-F238E27FC236}">
                <a16:creationId xmlns:a16="http://schemas.microsoft.com/office/drawing/2014/main" id="{C7F6F35B-EBAC-CCD3-D0AB-257BE5806DD9}"/>
              </a:ext>
            </a:extLst>
          </p:cNvPr>
          <p:cNvCxnSpPr>
            <a:cxnSpLocks/>
          </p:cNvCxnSpPr>
          <p:nvPr/>
        </p:nvCxnSpPr>
        <p:spPr>
          <a:xfrm>
            <a:off x="9579429" y="5967548"/>
            <a:ext cx="692035" cy="0"/>
          </a:xfrm>
          <a:prstGeom prst="straightConnector1">
            <a:avLst/>
          </a:prstGeom>
          <a:ln w="76200">
            <a:solidFill>
              <a:schemeClr val="tx1">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92" name="Google Shape;571;p76">
            <a:extLst>
              <a:ext uri="{FF2B5EF4-FFF2-40B4-BE49-F238E27FC236}">
                <a16:creationId xmlns:a16="http://schemas.microsoft.com/office/drawing/2014/main" id="{D20E0FE1-8233-C491-0A8C-0C08BD88E7D1}"/>
              </a:ext>
            </a:extLst>
          </p:cNvPr>
          <p:cNvSpPr txBox="1"/>
          <p:nvPr/>
        </p:nvSpPr>
        <p:spPr>
          <a:xfrm>
            <a:off x="10153826" y="4175423"/>
            <a:ext cx="1276628" cy="41545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1050" dirty="0">
                <a:solidFill>
                  <a:schemeClr val="tx1"/>
                </a:solidFill>
                <a:latin typeface="LINE Seed JP" panose="020B0600070205080204" charset="-128"/>
                <a:ea typeface="LINE Seed JP" panose="020B0600070205080204" charset="-128"/>
                <a:cs typeface="Meiryo"/>
                <a:sym typeface="Meiryo"/>
              </a:rPr>
              <a:t>それぞれご指定の</a:t>
            </a:r>
            <a:endParaRPr lang="en-US" altLang="ja-JP" sz="1050" dirty="0">
              <a:solidFill>
                <a:schemeClr val="tx1"/>
              </a:solidFill>
              <a:latin typeface="LINE Seed JP" panose="020B0600070205080204" charset="-128"/>
              <a:ea typeface="LINE Seed JP" panose="020B0600070205080204" charset="-128"/>
              <a:cs typeface="Meiryo"/>
              <a:sym typeface="Meiryo"/>
            </a:endParaRPr>
          </a:p>
          <a:p>
            <a:pPr marL="0" marR="0" lvl="0" indent="0" algn="ctr" rtl="0">
              <a:spcBef>
                <a:spcPts val="0"/>
              </a:spcBef>
              <a:spcAft>
                <a:spcPts val="0"/>
              </a:spcAft>
              <a:buNone/>
            </a:pPr>
            <a:r>
              <a:rPr lang="ja-JP" altLang="en-US" sz="1050" dirty="0">
                <a:solidFill>
                  <a:schemeClr val="tx1"/>
                </a:solidFill>
                <a:latin typeface="LINE Seed JP" panose="020B0600070205080204" charset="-128"/>
                <a:ea typeface="LINE Seed JP" panose="020B0600070205080204" charset="-128"/>
                <a:cs typeface="Meiryo"/>
                <a:sym typeface="Meiryo"/>
              </a:rPr>
              <a:t>ページにリンク</a:t>
            </a:r>
            <a:endParaRPr lang="en-US" altLang="ja-JP" sz="1050" dirty="0">
              <a:solidFill>
                <a:schemeClr val="tx1"/>
              </a:solidFill>
              <a:latin typeface="LINE Seed JP" panose="020B0600070205080204" charset="-128"/>
              <a:ea typeface="LINE Seed JP" panose="020B0600070205080204" charset="-128"/>
              <a:cs typeface="Meiryo"/>
              <a:sym typeface="Meiryo"/>
            </a:endParaRPr>
          </a:p>
        </p:txBody>
      </p:sp>
      <p:sp>
        <p:nvSpPr>
          <p:cNvPr id="395" name="Google Shape;581;p76">
            <a:extLst>
              <a:ext uri="{FF2B5EF4-FFF2-40B4-BE49-F238E27FC236}">
                <a16:creationId xmlns:a16="http://schemas.microsoft.com/office/drawing/2014/main" id="{BE9C965F-ABD3-1EB2-5EA3-998DCD4CF021}"/>
              </a:ext>
            </a:extLst>
          </p:cNvPr>
          <p:cNvSpPr txBox="1"/>
          <p:nvPr/>
        </p:nvSpPr>
        <p:spPr>
          <a:xfrm>
            <a:off x="5142809" y="6200934"/>
            <a:ext cx="1118656"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＜詳細はP</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13</a:t>
            </a:r>
            <a:r>
              <a:rPr lang="ja-JP" altLang="en-US" sz="800" b="0" i="0" u="none" strike="noStrike" cap="none" dirty="0">
                <a:solidFill>
                  <a:schemeClr val="dk1"/>
                </a:solidFill>
                <a:latin typeface="LINE Seed JP" panose="020B0600070205080204" charset="-128"/>
                <a:ea typeface="LINE Seed JP" panose="020B0600070205080204" charset="-128"/>
                <a:cs typeface="Meiryo"/>
                <a:sym typeface="Meiryo"/>
              </a:rPr>
              <a:t>～</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16</a:t>
            </a: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
        <p:nvSpPr>
          <p:cNvPr id="396" name="Google Shape;581;p76">
            <a:extLst>
              <a:ext uri="{FF2B5EF4-FFF2-40B4-BE49-F238E27FC236}">
                <a16:creationId xmlns:a16="http://schemas.microsoft.com/office/drawing/2014/main" id="{822018AE-78D5-6B2C-494C-0AD7FF47A1F1}"/>
              </a:ext>
            </a:extLst>
          </p:cNvPr>
          <p:cNvSpPr txBox="1"/>
          <p:nvPr/>
        </p:nvSpPr>
        <p:spPr>
          <a:xfrm>
            <a:off x="1798717" y="6200934"/>
            <a:ext cx="1006754" cy="2154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＜詳細はP</a:t>
            </a:r>
            <a:r>
              <a:rPr lang="en-US" altLang="ja-JP" sz="800" b="0" i="0" u="none" strike="noStrike" cap="none" dirty="0">
                <a:solidFill>
                  <a:schemeClr val="dk1"/>
                </a:solidFill>
                <a:latin typeface="LINE Seed JP" panose="020B0600070205080204" charset="-128"/>
                <a:ea typeface="LINE Seed JP" panose="020B0600070205080204" charset="-128"/>
                <a:cs typeface="Meiryo"/>
                <a:sym typeface="Meiryo"/>
              </a:rPr>
              <a:t>12</a:t>
            </a:r>
            <a:r>
              <a:rPr lang="ja-JP" sz="800" b="0" i="0" u="none" strike="noStrike" cap="none" dirty="0">
                <a:solidFill>
                  <a:schemeClr val="dk1"/>
                </a:solidFill>
                <a:latin typeface="LINE Seed JP" panose="020B0600070205080204" charset="-128"/>
                <a:ea typeface="LINE Seed JP" panose="020B0600070205080204" charset="-128"/>
                <a:cs typeface="Meiryo"/>
                <a:sym typeface="Meiryo"/>
              </a:rPr>
              <a:t>＞</a:t>
            </a:r>
            <a:endParaRPr sz="800" b="0" i="0" u="none" strike="noStrike" cap="none" dirty="0">
              <a:solidFill>
                <a:schemeClr val="dk1"/>
              </a:solidFill>
              <a:latin typeface="LINE Seed JP" panose="020B0600070205080204" charset="-128"/>
              <a:ea typeface="LINE Seed JP" panose="020B0600070205080204" charset="-128"/>
              <a:cs typeface="Meiryo"/>
              <a:sym typeface="Meiryo"/>
            </a:endParaRPr>
          </a:p>
        </p:txBody>
      </p:sp>
    </p:spTree>
    <p:extLst>
      <p:ext uri="{BB962C8B-B14F-4D97-AF65-F5344CB8AC3E}">
        <p14:creationId xmlns:p14="http://schemas.microsoft.com/office/powerpoint/2010/main" val="20620321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Dレイアウト（PPT)">
  <a:themeElements>
    <a:clrScheme name="ユーザー定義 5">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BD-Seed" id="{915DF1C8-6C8F-EB45-A111-B43D05369BA2}" vid="{DC09F979-ABCD-494B-A24E-72AC9CE139F0}"/>
    </a:ext>
  </a:extLst>
</a:theme>
</file>

<file path=ppt/theme/theme2.xml><?xml version="1.0" encoding="utf-8"?>
<a:theme xmlns:a="http://schemas.openxmlformats.org/drawingml/2006/main" name="CBDレイアウト（広告主・代理店限定）（PPT）">
  <a:themeElements>
    <a:clrScheme name="ユーザー定義 4">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マスターフォント変更中】CBC向け資料作成ガイドラインについて" id="{B2EC91BC-12C0-914F-B838-2730A67B7D5A}" vid="{1E06173D-30DC-954B-93FA-2F7C8EE58781}"/>
    </a:ext>
  </a:extLst>
</a:theme>
</file>

<file path=ppt/theme/theme3.xml><?xml version="1.0" encoding="utf-8"?>
<a:theme xmlns:a="http://schemas.openxmlformats.org/drawingml/2006/main" name="CBDレイアウト（社外秘）（PPT）">
  <a:themeElements>
    <a:clrScheme name="LY">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マスターフォント変更中】CBC向け資料作成ガイドラインについて" id="{B2EC91BC-12C0-914F-B838-2730A67B7D5A}" vid="{DB165FC5-CE53-064A-8900-33503489B296}"/>
    </a:ext>
  </a:extLst>
</a:theme>
</file>

<file path=ppt/theme/theme4.xml><?xml version="1.0" encoding="utf-8"?>
<a:theme xmlns:a="http://schemas.openxmlformats.org/drawingml/2006/main"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横山加筆【マスターフォント変更中0508】CBC向け資料作成ガイドラインについて_v2</Template>
  <TotalTime>10430</TotalTime>
  <Words>7062</Words>
  <Application>Microsoft Office PowerPoint</Application>
  <PresentationFormat>ワイド画面</PresentationFormat>
  <Paragraphs>675</Paragraphs>
  <Slides>33</Slides>
  <Notes>33</Notes>
  <HiddenSlides>0</HiddenSlides>
  <MMClips>0</MMClips>
  <ScaleCrop>false</ScaleCrop>
  <HeadingPairs>
    <vt:vector size="8" baseType="variant">
      <vt:variant>
        <vt:lpstr>使用されているフォント</vt:lpstr>
      </vt:variant>
      <vt:variant>
        <vt:i4>8</vt:i4>
      </vt:variant>
      <vt:variant>
        <vt:lpstr>テーマ</vt:lpstr>
      </vt:variant>
      <vt:variant>
        <vt:i4>3</vt:i4>
      </vt:variant>
      <vt:variant>
        <vt:lpstr>埋め込まれた OLE サーバー</vt:lpstr>
      </vt:variant>
      <vt:variant>
        <vt:i4>1</vt:i4>
      </vt:variant>
      <vt:variant>
        <vt:lpstr>スライド タイトル</vt:lpstr>
      </vt:variant>
      <vt:variant>
        <vt:i4>33</vt:i4>
      </vt:variant>
    </vt:vector>
  </HeadingPairs>
  <TitlesOfParts>
    <vt:vector size="45" baseType="lpstr">
      <vt:lpstr>LINE Seed JP_OTF Bold</vt:lpstr>
      <vt:lpstr>メイリオ</vt:lpstr>
      <vt:lpstr>Arial</vt:lpstr>
      <vt:lpstr>メイリオ</vt:lpstr>
      <vt:lpstr>LINE Seed JP</vt:lpstr>
      <vt:lpstr>Calibri</vt:lpstr>
      <vt:lpstr>Wingdings</vt:lpstr>
      <vt:lpstr>LINE Seed JP_OTF Regular</vt:lpstr>
      <vt:lpstr>CBDレイアウト（PPT)</vt:lpstr>
      <vt:lpstr>CBDレイアウト（広告主・代理店限定）（PPT）</vt:lpstr>
      <vt:lpstr>CBDレイアウト（社外秘）（PPT）</vt:lpstr>
      <vt:lpstr>think-cellスライド</vt:lpstr>
      <vt:lpstr>PowerPoint プレゼンテーション</vt:lpstr>
      <vt:lpstr>目次</vt:lpstr>
      <vt:lpstr>PowerPoint プレゼンテーション</vt:lpstr>
      <vt:lpstr>モーメントジャックとは</vt:lpstr>
      <vt:lpstr>今回のテーマ</vt:lpstr>
      <vt:lpstr>「防災」協賛パッケージの概要</vt:lpstr>
      <vt:lpstr>LINEヤフーのメディアパワーが創出する巨大モーメント</vt:lpstr>
      <vt:lpstr>Yahoo! JAPANは世の中ゴトを形成する絶対的メディア</vt:lpstr>
      <vt:lpstr>防災モーメントを捉える協賛パッケージ</vt:lpstr>
      <vt:lpstr>PowerPoint プレゼンテーション</vt:lpstr>
      <vt:lpstr>協賛パッケージ商品一覧</vt:lpstr>
      <vt:lpstr>LINEヤフー広告 ディスプレイ広告 予約型 通常商品（例）</vt:lpstr>
      <vt:lpstr>Yahoo! JAPANトップページ ブランドタブ カスタマイズ</vt:lpstr>
      <vt:lpstr>Yahoo! JAPANトップページ ブランドタブ カスタマイズ</vt:lpstr>
      <vt:lpstr>Yahoo! JAPANトップページ ブランドタブ カスタマイズ</vt:lpstr>
      <vt:lpstr>Yahoo! JAPANトップページ ブランドタブ カスタマイズ</vt:lpstr>
      <vt:lpstr>防災特集2026 タイアップ広告</vt:lpstr>
      <vt:lpstr>防災特集2026 タイアップ広告</vt:lpstr>
      <vt:lpstr>防災特集2026 タイアップ広告</vt:lpstr>
      <vt:lpstr>防災特集2026 タイアップ広告</vt:lpstr>
      <vt:lpstr>防災特集2026 タイアップ広告</vt:lpstr>
      <vt:lpstr>防災特集2026 タイアップ広告</vt:lpstr>
      <vt:lpstr>お申し込み方法</vt:lpstr>
      <vt:lpstr>お申し込み方法</vt:lpstr>
      <vt:lpstr>お申し込み方法</vt:lpstr>
      <vt:lpstr>結果レポート</vt:lpstr>
      <vt:lpstr>PowerPoint プレゼンテーション</vt:lpstr>
      <vt:lpstr>事前提案可否</vt:lpstr>
      <vt:lpstr>エントリー方法</vt:lpstr>
      <vt:lpstr>入稿前審査</vt:lpstr>
      <vt:lpstr>ディスプレイ広告（予約型）　共通免責事項・注意事項</vt:lpstr>
      <vt:lpstr>よくあるお問い合わせ</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平野 武</dc:creator>
  <cp:lastModifiedBy>平野 武</cp:lastModifiedBy>
  <cp:revision>141</cp:revision>
  <dcterms:created xsi:type="dcterms:W3CDTF">2024-07-26T04:17:15Z</dcterms:created>
  <dcterms:modified xsi:type="dcterms:W3CDTF">2026-06-16T08:49:20Z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