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2.xml" ContentType="application/vnd.openxmlformats-officedocument.presentationml.tags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3.xml" ContentType="application/vnd.openxmlformats-officedocument.them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453" r:id="rId1"/>
    <p:sldMasterId id="2147484466" r:id="rId2"/>
    <p:sldMasterId id="2147484478" r:id="rId3"/>
  </p:sldMasterIdLst>
  <p:notesMasterIdLst>
    <p:notesMasterId r:id="rId27"/>
  </p:notesMasterIdLst>
  <p:handoutMasterIdLst>
    <p:handoutMasterId r:id="rId28"/>
  </p:handoutMasterIdLst>
  <p:sldIdLst>
    <p:sldId id="700" r:id="rId4"/>
    <p:sldId id="623" r:id="rId5"/>
    <p:sldId id="624" r:id="rId6"/>
    <p:sldId id="446" r:id="rId7"/>
    <p:sldId id="2146849012" r:id="rId8"/>
    <p:sldId id="2146849013" r:id="rId9"/>
    <p:sldId id="2146849014" r:id="rId10"/>
    <p:sldId id="2146849029" r:id="rId11"/>
    <p:sldId id="2146849015" r:id="rId12"/>
    <p:sldId id="2146849164" r:id="rId13"/>
    <p:sldId id="2146849165" r:id="rId14"/>
    <p:sldId id="2146849166" r:id="rId15"/>
    <p:sldId id="2146849167" r:id="rId16"/>
    <p:sldId id="2146849168" r:id="rId17"/>
    <p:sldId id="2146849050" r:id="rId18"/>
    <p:sldId id="2146849163" r:id="rId19"/>
    <p:sldId id="2146849169" r:id="rId20"/>
    <p:sldId id="2146849025" r:id="rId21"/>
    <p:sldId id="2146849026" r:id="rId22"/>
    <p:sldId id="633" r:id="rId23"/>
    <p:sldId id="2146849027" r:id="rId24"/>
    <p:sldId id="2146849028" r:id="rId25"/>
    <p:sldId id="448" r:id="rId26"/>
  </p:sldIdLst>
  <p:sldSz cx="12192000" cy="6858000"/>
  <p:notesSz cx="6858000" cy="9144000"/>
  <p:custDataLst>
    <p:tags r:id="rId29"/>
  </p:custDataLst>
  <p:defaultTextStyle>
    <a:defPPr>
      <a:defRPr lang="ja-JP"/>
    </a:defPPr>
    <a:lvl1pPr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anose="020F0502020204030204" pitchFamily="34" charset="0"/>
        <a:ea typeface="メイリオ" panose="020B060403050404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anose="020F0502020204030204" pitchFamily="34" charset="0"/>
        <a:ea typeface="メイリオ" panose="020B060403050404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anose="020F0502020204030204" pitchFamily="34" charset="0"/>
        <a:ea typeface="メイリオ" panose="020B060403050404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anose="020F0502020204030204" pitchFamily="34" charset="0"/>
        <a:ea typeface="メイリオ" panose="020B060403050404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anose="020F0502020204030204" pitchFamily="34" charset="0"/>
        <a:ea typeface="メイリオ" panose="020B0604030504040204" pitchFamily="34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Calibri" panose="020F0502020204030204" pitchFamily="34" charset="0"/>
        <a:ea typeface="メイリオ" panose="020B0604030504040204" pitchFamily="34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Calibri" panose="020F0502020204030204" pitchFamily="34" charset="0"/>
        <a:ea typeface="メイリオ" panose="020B0604030504040204" pitchFamily="34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Calibri" panose="020F0502020204030204" pitchFamily="34" charset="0"/>
        <a:ea typeface="メイリオ" panose="020B0604030504040204" pitchFamily="34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Calibri" panose="020F0502020204030204" pitchFamily="34" charset="0"/>
        <a:ea typeface="メイリオ" panose="020B060403050404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68" userDrawn="1">
          <p15:clr>
            <a:srgbClr val="F26B43"/>
          </p15:clr>
        </p15:guide>
        <p15:guide id="2" pos="2774" userDrawn="1">
          <p15:clr>
            <a:srgbClr val="A4A3A4"/>
          </p15:clr>
        </p15:guide>
        <p15:guide id="3" pos="370" userDrawn="1">
          <p15:clr>
            <a:srgbClr val="F26B43"/>
          </p15:clr>
        </p15:guide>
        <p15:guide id="4" pos="7310" userDrawn="1">
          <p15:clr>
            <a:srgbClr val="F26B43"/>
          </p15:clr>
        </p15:guide>
        <p15:guide id="5" orient="horz" pos="2260" userDrawn="1">
          <p15:clr>
            <a:srgbClr val="A4A3A4"/>
          </p15:clr>
        </p15:guide>
        <p15:guide id="6" orient="horz" pos="3952" userDrawn="1">
          <p15:clr>
            <a:srgbClr val="F26B43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48"/>
    <a:srgbClr val="002AFF"/>
    <a:srgbClr val="0D0D0D"/>
    <a:srgbClr val="0563C1"/>
    <a:srgbClr val="FFFFFF"/>
    <a:srgbClr val="000041"/>
    <a:srgbClr val="49497A"/>
    <a:srgbClr val="DEDEE5"/>
    <a:srgbClr val="2B2B5D"/>
    <a:srgbClr val="4646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222" autoAdjust="0"/>
    <p:restoredTop sz="96354"/>
  </p:normalViewPr>
  <p:slideViewPr>
    <p:cSldViewPr snapToGrid="0">
      <p:cViewPr varScale="1">
        <p:scale>
          <a:sx n="63" d="100"/>
          <a:sy n="63" d="100"/>
        </p:scale>
        <p:origin x="872" y="56"/>
      </p:cViewPr>
      <p:guideLst>
        <p:guide orient="horz" pos="368"/>
        <p:guide pos="2774"/>
        <p:guide pos="370"/>
        <p:guide pos="7310"/>
        <p:guide orient="horz" pos="2260"/>
        <p:guide orient="horz" pos="395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3" d="100"/>
        <a:sy n="83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1650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microsoft.com/office/2016/11/relationships/changesInfo" Target="changesInfos/changesInfo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irai Yuko (平井 祐子)  " userId="6092269996_tp_box_2" providerId="OAuth2" clId="{E7A5B3EE-19A4-4470-A100-7FE637017025}"/>
    <pc:docChg chg="custSel modSld">
      <pc:chgData name="Hirai Yuko (平井 祐子)  " userId="6092269996_tp_box_2" providerId="OAuth2" clId="{E7A5B3EE-19A4-4470-A100-7FE637017025}" dt="2026-02-20T06:03:18.886" v="14" actId="207"/>
      <pc:docMkLst>
        <pc:docMk/>
      </pc:docMkLst>
      <pc:sldChg chg="modSp mod">
        <pc:chgData name="Hirai Yuko (平井 祐子)  " userId="6092269996_tp_box_2" providerId="OAuth2" clId="{E7A5B3EE-19A4-4470-A100-7FE637017025}" dt="2026-02-17T04:43:02.301" v="2" actId="14100"/>
        <pc:sldMkLst>
          <pc:docMk/>
          <pc:sldMk cId="924381011" sldId="2146849155"/>
        </pc:sldMkLst>
        <pc:graphicFrameChg chg="modGraphic">
          <ac:chgData name="Hirai Yuko (平井 祐子)  " userId="6092269996_tp_box_2" providerId="OAuth2" clId="{E7A5B3EE-19A4-4470-A100-7FE637017025}" dt="2026-02-17T04:43:02.301" v="2" actId="14100"/>
          <ac:graphicFrameMkLst>
            <pc:docMk/>
            <pc:sldMk cId="924381011" sldId="2146849155"/>
            <ac:graphicFrameMk id="4" creationId="{805C69C6-46EE-FBFE-3EC5-4A95C5C60DF3}"/>
          </ac:graphicFrameMkLst>
        </pc:graphicFrameChg>
      </pc:sldChg>
      <pc:sldChg chg="modSp mod">
        <pc:chgData name="Hirai Yuko (平井 祐子)  " userId="6092269996_tp_box_2" providerId="OAuth2" clId="{E7A5B3EE-19A4-4470-A100-7FE637017025}" dt="2026-02-20T06:03:18.886" v="14" actId="207"/>
        <pc:sldMkLst>
          <pc:docMk/>
          <pc:sldMk cId="4174005708" sldId="2146849172"/>
        </pc:sldMkLst>
        <pc:spChg chg="mod">
          <ac:chgData name="Hirai Yuko (平井 祐子)  " userId="6092269996_tp_box_2" providerId="OAuth2" clId="{E7A5B3EE-19A4-4470-A100-7FE637017025}" dt="2026-02-20T06:03:18.886" v="14" actId="207"/>
          <ac:spMkLst>
            <pc:docMk/>
            <pc:sldMk cId="4174005708" sldId="2146849172"/>
            <ac:spMk id="13" creationId="{DC3AFE3D-4DCD-6446-68E0-D73B773B5BB9}"/>
          </ac:spMkLst>
        </pc:spChg>
        <pc:graphicFrameChg chg="modGraphic">
          <ac:chgData name="Hirai Yuko (平井 祐子)  " userId="6092269996_tp_box_2" providerId="OAuth2" clId="{E7A5B3EE-19A4-4470-A100-7FE637017025}" dt="2026-02-20T06:03:10.270" v="13" actId="207"/>
          <ac:graphicFrameMkLst>
            <pc:docMk/>
            <pc:sldMk cId="4174005708" sldId="2146849172"/>
            <ac:graphicFrameMk id="4" creationId="{63637CFA-A944-DA5D-07C1-9045939B8B97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id="{9D8F3632-A2D4-4F72-7175-501AE62513A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JP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D58C8494-8330-4353-D23D-18E858B7F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A0BF9565-4216-4445-8ACA-A5D634DFD475}" type="datetimeFigureOut">
              <a:rPr lang="LID4096" altLang="en-US"/>
              <a:pPr>
                <a:defRPr/>
              </a:pPr>
              <a:t>07/13/2026</a:t>
            </a:fld>
            <a:endParaRPr lang="ko-JP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C87C6BA4-8DA7-C06C-8257-2177622D5A3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JP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D239C5E2-5CF6-2635-BAF9-1937888CC61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8E14646-2E14-7248-B4B6-D58404B832E8}" type="slidenum">
              <a:rPr lang="ko-JP" altLang="en-US"/>
              <a:pPr>
                <a:defRPr/>
              </a:pPr>
              <a:t>‹#›</a:t>
            </a:fld>
            <a:endParaRPr lang="ko-JP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D79D448-FAB9-A985-C8EE-A3AC846F6AD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JP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B1EE019-0D3A-EFDE-72D0-027738907E63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252C802-D109-8043-B0F9-067150D0A317}" type="datetimeFigureOut">
              <a:rPr lang="LID4096"/>
              <a:pPr>
                <a:defRPr/>
              </a:pPr>
              <a:t>07/13/2026</a:t>
            </a:fld>
            <a:endParaRPr lang="en-JP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3AA202DE-2309-EA35-7DE7-932674C71D7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JP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4189CFDF-9D04-A4F9-6376-969A949D98A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JP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D94BA57-741F-1D20-99F5-34509589ED4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JP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10DD09-E01C-BAD1-AC99-DCCAF070837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AB966C30-85DB-4C4B-A060-BF5C5320BA04}" type="slidenum">
              <a:rPr lang="en-JP"/>
              <a:pPr>
                <a:defRPr/>
              </a:pPr>
              <a:t>‹#›</a:t>
            </a:fld>
            <a:endParaRPr lang="en-JP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sz="800" kern="12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20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248344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5.xml"/><Relationship Id="rId5" Type="http://schemas.openxmlformats.org/officeDocument/2006/relationships/image" Target="../media/image14.png"/><Relationship Id="rId4" Type="http://schemas.openxmlformats.org/officeDocument/2006/relationships/image" Target="../media/image13.emf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6.xml"/><Relationship Id="rId5" Type="http://schemas.openxmlformats.org/officeDocument/2006/relationships/image" Target="../media/image3.png"/><Relationship Id="rId4" Type="http://schemas.openxmlformats.org/officeDocument/2006/relationships/image" Target="../media/image15.emf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7.xml"/><Relationship Id="rId5" Type="http://schemas.openxmlformats.org/officeDocument/2006/relationships/image" Target="../media/image3.png"/><Relationship Id="rId4" Type="http://schemas.openxmlformats.org/officeDocument/2006/relationships/image" Target="../media/image16.emf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9.xml"/><Relationship Id="rId5" Type="http://schemas.openxmlformats.org/officeDocument/2006/relationships/image" Target="../media/image14.png"/><Relationship Id="rId4" Type="http://schemas.openxmlformats.org/officeDocument/2006/relationships/image" Target="../media/image17.emf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0.xml"/><Relationship Id="rId5" Type="http://schemas.openxmlformats.org/officeDocument/2006/relationships/image" Target="../media/image3.png"/><Relationship Id="rId4" Type="http://schemas.openxmlformats.org/officeDocument/2006/relationships/image" Target="../media/image18.emf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1.xml"/><Relationship Id="rId5" Type="http://schemas.openxmlformats.org/officeDocument/2006/relationships/image" Target="../media/image3.png"/><Relationship Id="rId4" Type="http://schemas.openxmlformats.org/officeDocument/2006/relationships/image" Target="../media/image19.emf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BC_プロダクト資料表紙（広告主・代理店限定）">
    <p:bg>
      <p:bgPr>
        <a:gradFill>
          <a:gsLst>
            <a:gs pos="0">
              <a:srgbClr val="030053"/>
            </a:gs>
            <a:gs pos="23000">
              <a:srgbClr val="030053"/>
            </a:gs>
            <a:gs pos="69000">
              <a:srgbClr val="03003D"/>
            </a:gs>
            <a:gs pos="99000">
              <a:srgbClr val="03003D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>
            <a:extLst>
              <a:ext uri="{FF2B5EF4-FFF2-40B4-BE49-F238E27FC236}">
                <a16:creationId xmlns:a16="http://schemas.microsoft.com/office/drawing/2014/main" id="{B13D0A09-E438-357C-C528-970CFBA6F259}"/>
              </a:ext>
            </a:extLst>
          </p:cNvPr>
          <p:cNvSpPr/>
          <p:nvPr userDrawn="1"/>
        </p:nvSpPr>
        <p:spPr>
          <a:xfrm flipH="1">
            <a:off x="10017125" y="2768600"/>
            <a:ext cx="2174875" cy="4089400"/>
          </a:xfrm>
          <a:prstGeom prst="rtTriangle">
            <a:avLst/>
          </a:prstGeom>
          <a:solidFill>
            <a:srgbClr val="FFFFFF">
              <a:alpha val="12157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sp>
        <p:nvSpPr>
          <p:cNvPr id="3" name="直角三角形 2">
            <a:extLst>
              <a:ext uri="{FF2B5EF4-FFF2-40B4-BE49-F238E27FC236}">
                <a16:creationId xmlns:a16="http://schemas.microsoft.com/office/drawing/2014/main" id="{E0EA9DFF-8D6C-8B30-25B6-10D7A4AE220A}"/>
              </a:ext>
            </a:extLst>
          </p:cNvPr>
          <p:cNvSpPr/>
          <p:nvPr userDrawn="1"/>
        </p:nvSpPr>
        <p:spPr>
          <a:xfrm flipH="1">
            <a:off x="10456863" y="3595688"/>
            <a:ext cx="1735137" cy="3262312"/>
          </a:xfrm>
          <a:prstGeom prst="rtTriangle">
            <a:avLst/>
          </a:prstGeom>
          <a:solidFill>
            <a:srgbClr val="FFFFFF">
              <a:alpha val="12157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sp>
        <p:nvSpPr>
          <p:cNvPr id="5" name="直角三角形 4">
            <a:extLst>
              <a:ext uri="{FF2B5EF4-FFF2-40B4-BE49-F238E27FC236}">
                <a16:creationId xmlns:a16="http://schemas.microsoft.com/office/drawing/2014/main" id="{9FEB9977-1C8A-86AD-D7AA-F9FBA152FB55}"/>
              </a:ext>
            </a:extLst>
          </p:cNvPr>
          <p:cNvSpPr/>
          <p:nvPr userDrawn="1"/>
        </p:nvSpPr>
        <p:spPr>
          <a:xfrm rot="10800000" flipH="1">
            <a:off x="0" y="0"/>
            <a:ext cx="962025" cy="1806575"/>
          </a:xfrm>
          <a:prstGeom prst="rtTriangle">
            <a:avLst/>
          </a:prstGeom>
          <a:solidFill>
            <a:srgbClr val="FFFF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pic>
        <p:nvPicPr>
          <p:cNvPr id="8" name="図 4">
            <a:extLst>
              <a:ext uri="{FF2B5EF4-FFF2-40B4-BE49-F238E27FC236}">
                <a16:creationId xmlns:a16="http://schemas.microsoft.com/office/drawing/2014/main" id="{63C9BE4C-8DFE-CC2F-3F00-AD213111131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375" y="6116638"/>
            <a:ext cx="889000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直角三角形 8">
            <a:extLst>
              <a:ext uri="{FF2B5EF4-FFF2-40B4-BE49-F238E27FC236}">
                <a16:creationId xmlns:a16="http://schemas.microsoft.com/office/drawing/2014/main" id="{5A0132A7-64BD-1980-D8DE-4EE3D57AF1BC}"/>
              </a:ext>
            </a:extLst>
          </p:cNvPr>
          <p:cNvSpPr/>
          <p:nvPr userDrawn="1"/>
        </p:nvSpPr>
        <p:spPr>
          <a:xfrm flipH="1">
            <a:off x="11707813" y="5946775"/>
            <a:ext cx="484187" cy="911225"/>
          </a:xfrm>
          <a:prstGeom prst="rtTriangle">
            <a:avLst/>
          </a:prstGeom>
          <a:solidFill>
            <a:srgbClr val="FF00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sp>
        <p:nvSpPr>
          <p:cNvPr id="10" name="直角三角形 9">
            <a:extLst>
              <a:ext uri="{FF2B5EF4-FFF2-40B4-BE49-F238E27FC236}">
                <a16:creationId xmlns:a16="http://schemas.microsoft.com/office/drawing/2014/main" id="{8A7ED678-FE93-3D20-D8B9-B4A99C37C8CC}"/>
              </a:ext>
            </a:extLst>
          </p:cNvPr>
          <p:cNvSpPr/>
          <p:nvPr userDrawn="1"/>
        </p:nvSpPr>
        <p:spPr>
          <a:xfrm rot="10800000" flipH="1">
            <a:off x="0" y="0"/>
            <a:ext cx="363538" cy="682625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pic>
        <p:nvPicPr>
          <p:cNvPr id="11" name="グラフィックス 7">
            <a:extLst>
              <a:ext uri="{FF2B5EF4-FFF2-40B4-BE49-F238E27FC236}">
                <a16:creationId xmlns:a16="http://schemas.microsoft.com/office/drawing/2014/main" id="{CC3171FB-EAE6-45D7-234B-A9BFEECD786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7375" y="1696711"/>
            <a:ext cx="11017250" cy="2065291"/>
          </a:xfrm>
          <a:prstGeom prst="rect">
            <a:avLst/>
          </a:prstGeom>
        </p:spPr>
        <p:txBody>
          <a:bodyPr lIns="0" tIns="36000" rIns="0" bIns="0" anchor="t">
            <a:noAutofit/>
          </a:bodyPr>
          <a:lstStyle>
            <a:lvl1pPr marL="0" indent="0" algn="l">
              <a:lnSpc>
                <a:spcPct val="120000"/>
              </a:lnSpc>
              <a:buNone/>
              <a:defRPr sz="40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587375" y="5278295"/>
            <a:ext cx="5131879" cy="21799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2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87375" y="4409440"/>
            <a:ext cx="8871585" cy="660399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16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3990222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タイトル+コピーライト+ページ番号（広告主・代理店限定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5">
            <a:extLst>
              <a:ext uri="{FF2B5EF4-FFF2-40B4-BE49-F238E27FC236}">
                <a16:creationId xmlns:a16="http://schemas.microsoft.com/office/drawing/2014/main" id="{7740BB5E-F14C-A974-FA5E-29695CFEB58E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6D4AE058-6DC5-FD4E-B3C4-3F8E9F744DFB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769488F7-6EE4-944A-F06F-45E6EC8CADF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42D8C0EA-1F7B-0F84-058E-069A9319E43A}"/>
              </a:ext>
            </a:extLst>
          </p:cNvPr>
          <p:cNvSpPr/>
          <p:nvPr userDrawn="1"/>
        </p:nvSpPr>
        <p:spPr>
          <a:xfrm>
            <a:off x="0" y="0"/>
            <a:ext cx="998443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5098"/>
            </a:schemeClr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6" name="フリーフォーム 17">
            <a:extLst>
              <a:ext uri="{FF2B5EF4-FFF2-40B4-BE49-F238E27FC236}">
                <a16:creationId xmlns:a16="http://schemas.microsoft.com/office/drawing/2014/main" id="{981D720B-36BE-26D1-5A53-D269FE26C373}"/>
              </a:ext>
            </a:extLst>
          </p:cNvPr>
          <p:cNvSpPr/>
          <p:nvPr userDrawn="1"/>
        </p:nvSpPr>
        <p:spPr>
          <a:xfrm>
            <a:off x="0" y="-5818"/>
            <a:ext cx="1726717" cy="565422"/>
          </a:xfrm>
          <a:custGeom>
            <a:avLst/>
            <a:gdLst>
              <a:gd name="connsiteX0" fmla="*/ 0 w 1726717"/>
              <a:gd name="connsiteY0" fmla="*/ 0 h 565422"/>
              <a:gd name="connsiteX1" fmla="*/ 1726717 w 1726717"/>
              <a:gd name="connsiteY1" fmla="*/ 0 h 565422"/>
              <a:gd name="connsiteX2" fmla="*/ 1511956 w 1726717"/>
              <a:gd name="connsiteY2" fmla="*/ 565422 h 565422"/>
              <a:gd name="connsiteX3" fmla="*/ 0 w 1726717"/>
              <a:gd name="connsiteY3" fmla="*/ 565422 h 565422"/>
              <a:gd name="connsiteX4" fmla="*/ 0 w 1726717"/>
              <a:gd name="connsiteY4" fmla="*/ 0 h 565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6717" h="565422">
                <a:moveTo>
                  <a:pt x="0" y="0"/>
                </a:moveTo>
                <a:lnTo>
                  <a:pt x="1726717" y="0"/>
                </a:lnTo>
                <a:lnTo>
                  <a:pt x="1511956" y="565422"/>
                </a:lnTo>
                <a:lnTo>
                  <a:pt x="0" y="56542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1"/>
              </a:solidFill>
            </a:endParaRPr>
          </a:p>
        </p:txBody>
      </p:sp>
      <p:sp>
        <p:nvSpPr>
          <p:cNvPr id="7" name="テキスト プレースホルダー 6">
            <a:extLst>
              <a:ext uri="{FF2B5EF4-FFF2-40B4-BE49-F238E27FC236}">
                <a16:creationId xmlns:a16="http://schemas.microsoft.com/office/drawing/2014/main" id="{AEC948CC-9297-A832-A700-37C4AAF9DE7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5671" y="81412"/>
            <a:ext cx="866756" cy="410840"/>
          </a:xfrm>
          <a:prstGeom prst="rect">
            <a:avLst/>
          </a:prstGeom>
        </p:spPr>
        <p:txBody>
          <a:bodyPr lIns="0" tIns="36000" rIns="0" bIns="0" anchor="ctr"/>
          <a:lstStyle>
            <a:lvl1pPr>
              <a:defRPr sz="900" spc="-15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ja-JP" altLang="en-US" dirty="0"/>
              <a:t>商品スペック</a:t>
            </a:r>
          </a:p>
        </p:txBody>
      </p:sp>
      <p:sp>
        <p:nvSpPr>
          <p:cNvPr id="8" name="図プレースホルダー 11">
            <a:extLst>
              <a:ext uri="{FF2B5EF4-FFF2-40B4-BE49-F238E27FC236}">
                <a16:creationId xmlns:a16="http://schemas.microsoft.com/office/drawing/2014/main" id="{4892F178-E14F-E0FA-108A-ECE30D123E7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609" y="31805"/>
            <a:ext cx="498782" cy="497680"/>
          </a:xfrm>
          <a:prstGeom prst="rect">
            <a:avLst/>
          </a:prstGeom>
        </p:spPr>
        <p:txBody>
          <a:bodyPr/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ja-JP" altLang="en-US" dirty="0"/>
              <a:t>アイコン</a:t>
            </a:r>
          </a:p>
        </p:txBody>
      </p:sp>
      <p:sp>
        <p:nvSpPr>
          <p:cNvPr id="9" name="テキスト プレースホルダー 10">
            <a:extLst>
              <a:ext uri="{FF2B5EF4-FFF2-40B4-BE49-F238E27FC236}">
                <a16:creationId xmlns:a16="http://schemas.microsoft.com/office/drawing/2014/main" id="{C654E360-FB66-3113-7049-0119BE4706B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87808" y="252000"/>
            <a:ext cx="8136904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 dirty="0"/>
              <a:t>タイトルを入れる</a:t>
            </a:r>
          </a:p>
        </p:txBody>
      </p:sp>
      <p:sp>
        <p:nvSpPr>
          <p:cNvPr id="10" name="テキスト プレースホルダー 10">
            <a:extLst>
              <a:ext uri="{FF2B5EF4-FFF2-40B4-BE49-F238E27FC236}">
                <a16:creationId xmlns:a16="http://schemas.microsoft.com/office/drawing/2014/main" id="{51F1BAB4-BF47-3B73-61AB-48C73A07D72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87374" y="1098189"/>
            <a:ext cx="11014609" cy="79208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1400">
                <a:solidFill>
                  <a:schemeClr val="tx2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4909298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コピーライト+ページ番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5">
            <a:extLst>
              <a:ext uri="{FF2B5EF4-FFF2-40B4-BE49-F238E27FC236}">
                <a16:creationId xmlns:a16="http://schemas.microsoft.com/office/drawing/2014/main" id="{1441C66C-52AD-E815-4BDC-35E07381A881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64A1921C-3EA0-D049-9136-C46F969810C0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</a:endParaRPr>
          </a:p>
        </p:txBody>
      </p:sp>
      <p:pic>
        <p:nvPicPr>
          <p:cNvPr id="3" name="グラフィックス 2">
            <a:extLst>
              <a:ext uri="{FF2B5EF4-FFF2-40B4-BE49-F238E27FC236}">
                <a16:creationId xmlns:a16="http://schemas.microsoft.com/office/drawing/2014/main" id="{8335857D-2E96-C524-0C03-F2E636ADEC2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スライド番号プレースホルダー 5">
            <a:extLst>
              <a:ext uri="{FF2B5EF4-FFF2-40B4-BE49-F238E27FC236}">
                <a16:creationId xmlns:a16="http://schemas.microsoft.com/office/drawing/2014/main" id="{9956ECE2-E1F1-9FCA-6EAA-755B72DA9A6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336088" y="6356350"/>
            <a:ext cx="27432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EE02821-449B-7445-B8E6-ADA6770F9101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7261920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最終ページ（広告主・代理店限定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>
            <a:extLst>
              <a:ext uri="{FF2B5EF4-FFF2-40B4-BE49-F238E27FC236}">
                <a16:creationId xmlns:a16="http://schemas.microsoft.com/office/drawing/2014/main" id="{0B19B92F-6F6E-3DDE-863A-9883C4F1634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グラフィックス 2">
            <a:extLst>
              <a:ext uri="{FF2B5EF4-FFF2-40B4-BE49-F238E27FC236}">
                <a16:creationId xmlns:a16="http://schemas.microsoft.com/office/drawing/2014/main" id="{89D25A5C-4991-69B7-0B3A-15262FD6E8E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角丸四角形 7">
            <a:extLst>
              <a:ext uri="{FF2B5EF4-FFF2-40B4-BE49-F238E27FC236}">
                <a16:creationId xmlns:a16="http://schemas.microsoft.com/office/drawing/2014/main" id="{96396272-FA40-3CF7-F04A-5CA24DCE4129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 cap="flat" cmpd="sng" algn="ctr">
            <a:solidFill>
              <a:srgbClr val="CCCCCC">
                <a:lumMod val="90000"/>
              </a:srgbClr>
            </a:solidFill>
            <a:prstDash val="solid"/>
          </a:ln>
          <a:effectLst/>
        </p:spPr>
        <p:txBody>
          <a:bodyPr wrap="none" lIns="144000" tIns="90000" rIns="108000" bIns="72000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950" b="1" i="0" u="none" strike="noStrike" kern="0" cap="none" spc="300" normalizeH="0" baseline="0" noProof="0">
                <a:ln>
                  <a:noFill/>
                </a:ln>
                <a:solidFill>
                  <a:srgbClr val="CCCCCC">
                    <a:lumMod val="9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広告</a:t>
            </a:r>
            <a:r>
              <a:rPr kumimoji="0" lang="ja-JP" altLang="en-US" sz="950" b="1" i="0" u="none" strike="noStrike" kern="0" cap="none" spc="0" normalizeH="0" baseline="0" noProof="0">
                <a:ln>
                  <a:noFill/>
                </a:ln>
                <a:solidFill>
                  <a:srgbClr val="CCCCCC">
                    <a:lumMod val="9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主・</a:t>
            </a:r>
            <a:r>
              <a:rPr kumimoji="0" lang="ja-JP" altLang="en-US" sz="950" b="1" i="0" u="none" strike="noStrike" kern="0" cap="none" spc="300" normalizeH="0" baseline="0" noProof="0">
                <a:ln>
                  <a:noFill/>
                </a:ln>
                <a:solidFill>
                  <a:srgbClr val="CCCCCC">
                    <a:lumMod val="9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代理店限定</a:t>
            </a:r>
          </a:p>
        </p:txBody>
      </p:sp>
    </p:spTree>
    <p:extLst>
      <p:ext uri="{BB962C8B-B14F-4D97-AF65-F5344CB8AC3E}">
        <p14:creationId xmlns:p14="http://schemas.microsoft.com/office/powerpoint/2010/main" val="24828882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BC_プロダクト資料表紙">
    <p:bg>
      <p:bgPr>
        <a:gradFill>
          <a:gsLst>
            <a:gs pos="0">
              <a:srgbClr val="030053"/>
            </a:gs>
            <a:gs pos="23000">
              <a:srgbClr val="030053"/>
            </a:gs>
            <a:gs pos="69000">
              <a:srgbClr val="03003D"/>
            </a:gs>
            <a:gs pos="99000">
              <a:srgbClr val="03003D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>
            <a:extLst>
              <a:ext uri="{FF2B5EF4-FFF2-40B4-BE49-F238E27FC236}">
                <a16:creationId xmlns:a16="http://schemas.microsoft.com/office/drawing/2014/main" id="{B13D0A09-E438-357C-C528-970CFBA6F259}"/>
              </a:ext>
            </a:extLst>
          </p:cNvPr>
          <p:cNvSpPr/>
          <p:nvPr/>
        </p:nvSpPr>
        <p:spPr>
          <a:xfrm flipH="1">
            <a:off x="10017125" y="2768600"/>
            <a:ext cx="2174875" cy="4089400"/>
          </a:xfrm>
          <a:prstGeom prst="rtTriangle">
            <a:avLst/>
          </a:prstGeom>
          <a:solidFill>
            <a:srgbClr val="FFFFFF">
              <a:alpha val="12157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sp>
        <p:nvSpPr>
          <p:cNvPr id="3" name="直角三角形 2">
            <a:extLst>
              <a:ext uri="{FF2B5EF4-FFF2-40B4-BE49-F238E27FC236}">
                <a16:creationId xmlns:a16="http://schemas.microsoft.com/office/drawing/2014/main" id="{E0EA9DFF-8D6C-8B30-25B6-10D7A4AE220A}"/>
              </a:ext>
            </a:extLst>
          </p:cNvPr>
          <p:cNvSpPr/>
          <p:nvPr/>
        </p:nvSpPr>
        <p:spPr>
          <a:xfrm flipH="1">
            <a:off x="10456863" y="3595688"/>
            <a:ext cx="1735137" cy="3262312"/>
          </a:xfrm>
          <a:prstGeom prst="rtTriangle">
            <a:avLst/>
          </a:prstGeom>
          <a:solidFill>
            <a:srgbClr val="FFFFFF">
              <a:alpha val="12157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sp>
        <p:nvSpPr>
          <p:cNvPr id="5" name="直角三角形 4">
            <a:extLst>
              <a:ext uri="{FF2B5EF4-FFF2-40B4-BE49-F238E27FC236}">
                <a16:creationId xmlns:a16="http://schemas.microsoft.com/office/drawing/2014/main" id="{9FEB9977-1C8A-86AD-D7AA-F9FBA152FB55}"/>
              </a:ext>
            </a:extLst>
          </p:cNvPr>
          <p:cNvSpPr/>
          <p:nvPr/>
        </p:nvSpPr>
        <p:spPr>
          <a:xfrm rot="10800000" flipH="1">
            <a:off x="0" y="0"/>
            <a:ext cx="962025" cy="1806575"/>
          </a:xfrm>
          <a:prstGeom prst="rtTriangle">
            <a:avLst/>
          </a:prstGeom>
          <a:solidFill>
            <a:srgbClr val="FFFF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pic>
        <p:nvPicPr>
          <p:cNvPr id="8" name="図 4">
            <a:extLst>
              <a:ext uri="{FF2B5EF4-FFF2-40B4-BE49-F238E27FC236}">
                <a16:creationId xmlns:a16="http://schemas.microsoft.com/office/drawing/2014/main" id="{63C9BE4C-8DFE-CC2F-3F00-AD21311113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375" y="6116638"/>
            <a:ext cx="889000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直角三角形 8">
            <a:extLst>
              <a:ext uri="{FF2B5EF4-FFF2-40B4-BE49-F238E27FC236}">
                <a16:creationId xmlns:a16="http://schemas.microsoft.com/office/drawing/2014/main" id="{5A0132A7-64BD-1980-D8DE-4EE3D57AF1BC}"/>
              </a:ext>
            </a:extLst>
          </p:cNvPr>
          <p:cNvSpPr/>
          <p:nvPr/>
        </p:nvSpPr>
        <p:spPr>
          <a:xfrm flipH="1">
            <a:off x="11707813" y="5946775"/>
            <a:ext cx="484187" cy="911225"/>
          </a:xfrm>
          <a:prstGeom prst="rtTriangle">
            <a:avLst/>
          </a:prstGeom>
          <a:solidFill>
            <a:srgbClr val="FF00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sp>
        <p:nvSpPr>
          <p:cNvPr id="10" name="直角三角形 9">
            <a:extLst>
              <a:ext uri="{FF2B5EF4-FFF2-40B4-BE49-F238E27FC236}">
                <a16:creationId xmlns:a16="http://schemas.microsoft.com/office/drawing/2014/main" id="{8A7ED678-FE93-3D20-D8B9-B4A99C37C8CC}"/>
              </a:ext>
            </a:extLst>
          </p:cNvPr>
          <p:cNvSpPr/>
          <p:nvPr/>
        </p:nvSpPr>
        <p:spPr>
          <a:xfrm rot="10800000" flipH="1">
            <a:off x="0" y="0"/>
            <a:ext cx="363538" cy="682625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pic>
        <p:nvPicPr>
          <p:cNvPr id="11" name="グラフィックス 7">
            <a:extLst>
              <a:ext uri="{FF2B5EF4-FFF2-40B4-BE49-F238E27FC236}">
                <a16:creationId xmlns:a16="http://schemas.microsoft.com/office/drawing/2014/main" id="{CC3171FB-EAE6-45D7-234B-A9BFEECD78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7375" y="1696711"/>
            <a:ext cx="11017250" cy="2065291"/>
          </a:xfrm>
          <a:prstGeom prst="rect">
            <a:avLst/>
          </a:prstGeom>
        </p:spPr>
        <p:txBody>
          <a:bodyPr lIns="0" tIns="36000" rIns="0" bIns="0" anchor="t">
            <a:noAutofit/>
          </a:bodyPr>
          <a:lstStyle>
            <a:lvl1pPr marL="0" indent="0" algn="l">
              <a:lnSpc>
                <a:spcPct val="120000"/>
              </a:lnSpc>
              <a:buNone/>
              <a:defRPr sz="40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587375" y="5278295"/>
            <a:ext cx="5131879" cy="21799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2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87375" y="4409440"/>
            <a:ext cx="8871585" cy="660399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16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406516415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BC_プロダクト資料中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hink-cell data - do not delete" hidden="1">
            <a:extLst>
              <a:ext uri="{FF2B5EF4-FFF2-40B4-BE49-F238E27FC236}">
                <a16:creationId xmlns:a16="http://schemas.microsoft.com/office/drawing/2014/main" id="{BF23D017-463D-AD4D-6C5C-98A759B8A938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915948533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スライド" r:id="rId3" imgW="7772400" imgH="10058400" progId="TCLayout.ActiveDocument.1">
                  <p:embed/>
                </p:oleObj>
              </mc:Choice>
              <mc:Fallback>
                <p:oleObj name="think-cellスライド" r:id="rId3" imgW="7772400" imgH="10058400" progId="TCLayout.ActiveDocument.1">
                  <p:embed/>
                  <p:pic>
                    <p:nvPicPr>
                      <p:cNvPr id="3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BF23D017-463D-AD4D-6C5C-98A759B8A93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三角形 1">
            <a:extLst>
              <a:ext uri="{FF2B5EF4-FFF2-40B4-BE49-F238E27FC236}">
                <a16:creationId xmlns:a16="http://schemas.microsoft.com/office/drawing/2014/main" id="{3E6674F4-4E75-A765-EA22-CCF341E56EE4}"/>
              </a:ext>
            </a:extLst>
          </p:cNvPr>
          <p:cNvSpPr/>
          <p:nvPr/>
        </p:nvSpPr>
        <p:spPr>
          <a:xfrm>
            <a:off x="10363200" y="3427413"/>
            <a:ext cx="1828800" cy="3430587"/>
          </a:xfrm>
          <a:prstGeom prst="triangle">
            <a:avLst>
              <a:gd name="adj" fmla="val 100000"/>
            </a:avLst>
          </a:prstGeom>
          <a:solidFill>
            <a:srgbClr val="00004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スライド番号プレースホルダー 5">
            <a:extLst>
              <a:ext uri="{FF2B5EF4-FFF2-40B4-BE49-F238E27FC236}">
                <a16:creationId xmlns:a16="http://schemas.microsoft.com/office/drawing/2014/main" id="{1BA0269E-4FAF-FCF7-533A-8DEC2D165CAF}"/>
              </a:ext>
            </a:extLst>
          </p:cNvPr>
          <p:cNvSpPr txBox="1">
            <a:spLocks/>
          </p:cNvSpPr>
          <p:nvPr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97EE6910-BC09-1444-B5E2-6D9FAB2770D5}" type="slidenum">
              <a:rPr lang="ja-JP" altLang="en-US" sz="700" smtClean="0">
                <a:solidFill>
                  <a:schemeClr val="bg1"/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/>
              </a:solidFill>
              <a:latin typeface="Meiryo" panose="020B0604030504040204" pitchFamily="34" charset="-128"/>
            </a:endParaRPr>
          </a:p>
        </p:txBody>
      </p:sp>
      <p:pic>
        <p:nvPicPr>
          <p:cNvPr id="9" name="グラフィックス 3">
            <a:extLst>
              <a:ext uri="{FF2B5EF4-FFF2-40B4-BE49-F238E27FC236}">
                <a16:creationId xmlns:a16="http://schemas.microsoft.com/office/drawing/2014/main" id="{59A20EC1-58D9-759B-45BC-712B71A3FD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50" y="6451600"/>
            <a:ext cx="965200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A1CC6D58-EF4A-F84C-B945-9E05F489A3B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87375" y="2559914"/>
            <a:ext cx="11017250" cy="1738172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lnSpc>
                <a:spcPct val="120000"/>
              </a:lnSpc>
              <a:spcBef>
                <a:spcPts val="0"/>
              </a:spcBef>
              <a:buNone/>
              <a:defRPr sz="4400" b="1" i="0">
                <a:solidFill>
                  <a:schemeClr val="accent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2716067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タイトル+コピーライト+ページ番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hink-cell data - do not delete" hidden="1">
            <a:extLst>
              <a:ext uri="{FF2B5EF4-FFF2-40B4-BE49-F238E27FC236}">
                <a16:creationId xmlns:a16="http://schemas.microsoft.com/office/drawing/2014/main" id="{782A8865-E852-8779-AF4C-2BDBBCB2B487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877219234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スライド" r:id="rId3" imgW="7772400" imgH="10058400" progId="TCLayout.ActiveDocument.1">
                  <p:embed/>
                </p:oleObj>
              </mc:Choice>
              <mc:Fallback>
                <p:oleObj name="think-cellスライド" r:id="rId3" imgW="7772400" imgH="10058400" progId="TCLayout.ActiveDocument.1">
                  <p:embed/>
                  <p:pic>
                    <p:nvPicPr>
                      <p:cNvPr id="6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782A8865-E852-8779-AF4C-2BDBBCB2B48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スライド番号プレースホルダー 5">
            <a:extLst>
              <a:ext uri="{FF2B5EF4-FFF2-40B4-BE49-F238E27FC236}">
                <a16:creationId xmlns:a16="http://schemas.microsoft.com/office/drawing/2014/main" id="{FC46F296-51B8-C10D-D99C-8C0DF419D37B}"/>
              </a:ext>
            </a:extLst>
          </p:cNvPr>
          <p:cNvSpPr txBox="1">
            <a:spLocks/>
          </p:cNvSpPr>
          <p:nvPr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6D4AE058-6DC5-FD4E-B3C4-3F8E9F744DFB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BF7BB441-C525-2824-27BB-42DA9A12DC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タイトル 1">
            <a:extLst>
              <a:ext uri="{FF2B5EF4-FFF2-40B4-BE49-F238E27FC236}">
                <a16:creationId xmlns:a16="http://schemas.microsoft.com/office/drawing/2014/main" id="{00A3B48B-8B12-76DB-DE08-9FFDD18135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7376" y="583184"/>
            <a:ext cx="11014607" cy="564262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>
              <a:lnSpc>
                <a:spcPct val="100000"/>
              </a:lnSpc>
              <a:defRPr sz="2800" b="1" i="0">
                <a:solidFill>
                  <a:schemeClr val="accent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4600360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タイトル+説明文＋コピーライト+ページ番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533DB12E-609D-D2FB-C43A-2329E15DD741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16566015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スライド" r:id="rId3" imgW="7772400" imgH="10058400" progId="TCLayout.ActiveDocument.1">
                  <p:embed/>
                </p:oleObj>
              </mc:Choice>
              <mc:Fallback>
                <p:oleObj name="think-cellスライド" r:id="rId3" imgW="7772400" imgH="10058400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533DB12E-609D-D2FB-C43A-2329E15DD74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スライド番号プレースホルダー 5">
            <a:extLst>
              <a:ext uri="{FF2B5EF4-FFF2-40B4-BE49-F238E27FC236}">
                <a16:creationId xmlns:a16="http://schemas.microsoft.com/office/drawing/2014/main" id="{03025AD1-266A-C2F8-4542-ADA3F3ABDE94}"/>
              </a:ext>
            </a:extLst>
          </p:cNvPr>
          <p:cNvSpPr txBox="1">
            <a:spLocks/>
          </p:cNvSpPr>
          <p:nvPr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5F53CC99-617C-9D4C-A945-752E02862BAF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27C638B7-DA08-2099-985C-CAF6A1A67B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タイトル 1">
            <a:extLst>
              <a:ext uri="{FF2B5EF4-FFF2-40B4-BE49-F238E27FC236}">
                <a16:creationId xmlns:a16="http://schemas.microsoft.com/office/drawing/2014/main" id="{6AAF90A3-FE47-206E-69DC-A3273BB28A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7376" y="583184"/>
            <a:ext cx="11014607" cy="564262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>
              <a:lnSpc>
                <a:spcPct val="100000"/>
              </a:lnSpc>
              <a:defRPr sz="2800" b="1" i="0">
                <a:solidFill>
                  <a:schemeClr val="accent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  <p:sp>
        <p:nvSpPr>
          <p:cNvPr id="6" name="テキスト プレースホルダー 10">
            <a:extLst>
              <a:ext uri="{FF2B5EF4-FFF2-40B4-BE49-F238E27FC236}">
                <a16:creationId xmlns:a16="http://schemas.microsoft.com/office/drawing/2014/main" id="{0F031FA9-112A-8DAA-B20E-847C11F19B3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7374" y="1098189"/>
            <a:ext cx="11014609" cy="79208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1400">
                <a:solidFill>
                  <a:schemeClr val="tx2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4954337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コピーライト+ページ番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5">
            <a:extLst>
              <a:ext uri="{FF2B5EF4-FFF2-40B4-BE49-F238E27FC236}">
                <a16:creationId xmlns:a16="http://schemas.microsoft.com/office/drawing/2014/main" id="{D04D64CE-D62C-A1FF-FFA3-D17368230412}"/>
              </a:ext>
            </a:extLst>
          </p:cNvPr>
          <p:cNvSpPr txBox="1">
            <a:spLocks/>
          </p:cNvSpPr>
          <p:nvPr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5F53CC99-617C-9D4C-A945-752E02862BAF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02154E47-CE2B-386F-7840-0589773FA6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スライド番号プレースホルダー 5">
            <a:extLst>
              <a:ext uri="{FF2B5EF4-FFF2-40B4-BE49-F238E27FC236}">
                <a16:creationId xmlns:a16="http://schemas.microsoft.com/office/drawing/2014/main" id="{D0619A66-CC94-F64F-DA26-0FF8A23AF3EA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64A1921C-3EA0-D049-9136-C46F969810C0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</a:endParaRPr>
          </a:p>
        </p:txBody>
      </p:sp>
      <p:pic>
        <p:nvPicPr>
          <p:cNvPr id="5" name="グラフィックス 2">
            <a:extLst>
              <a:ext uri="{FF2B5EF4-FFF2-40B4-BE49-F238E27FC236}">
                <a16:creationId xmlns:a16="http://schemas.microsoft.com/office/drawing/2014/main" id="{8D9B3208-C845-2C86-CEFC-EAC3C8484BF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3888853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最終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C77CBF0D-71DD-004F-EE3B-1BC6F28DA6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8A181A9D-4CFB-510D-DBA2-3B5A52B8D2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34946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BC_プロダクト資料表紙（広告主・代理店限定）">
    <p:bg>
      <p:bgPr>
        <a:gradFill>
          <a:gsLst>
            <a:gs pos="0">
              <a:srgbClr val="030053"/>
            </a:gs>
            <a:gs pos="23000">
              <a:srgbClr val="030053"/>
            </a:gs>
            <a:gs pos="69000">
              <a:srgbClr val="03003D"/>
            </a:gs>
            <a:gs pos="99000">
              <a:srgbClr val="03003D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>
            <a:extLst>
              <a:ext uri="{FF2B5EF4-FFF2-40B4-BE49-F238E27FC236}">
                <a16:creationId xmlns:a16="http://schemas.microsoft.com/office/drawing/2014/main" id="{B13D0A09-E438-357C-C528-970CFBA6F259}"/>
              </a:ext>
            </a:extLst>
          </p:cNvPr>
          <p:cNvSpPr/>
          <p:nvPr userDrawn="1"/>
        </p:nvSpPr>
        <p:spPr>
          <a:xfrm flipH="1">
            <a:off x="10017125" y="2768600"/>
            <a:ext cx="2174875" cy="4089400"/>
          </a:xfrm>
          <a:prstGeom prst="rtTriangle">
            <a:avLst/>
          </a:prstGeom>
          <a:solidFill>
            <a:srgbClr val="FFFFFF">
              <a:alpha val="12157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sp>
        <p:nvSpPr>
          <p:cNvPr id="3" name="直角三角形 2">
            <a:extLst>
              <a:ext uri="{FF2B5EF4-FFF2-40B4-BE49-F238E27FC236}">
                <a16:creationId xmlns:a16="http://schemas.microsoft.com/office/drawing/2014/main" id="{E0EA9DFF-8D6C-8B30-25B6-10D7A4AE220A}"/>
              </a:ext>
            </a:extLst>
          </p:cNvPr>
          <p:cNvSpPr/>
          <p:nvPr userDrawn="1"/>
        </p:nvSpPr>
        <p:spPr>
          <a:xfrm flipH="1">
            <a:off x="10456863" y="3595688"/>
            <a:ext cx="1735137" cy="3262312"/>
          </a:xfrm>
          <a:prstGeom prst="rtTriangle">
            <a:avLst/>
          </a:prstGeom>
          <a:solidFill>
            <a:srgbClr val="FFFFFF">
              <a:alpha val="12157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sp>
        <p:nvSpPr>
          <p:cNvPr id="5" name="直角三角形 4">
            <a:extLst>
              <a:ext uri="{FF2B5EF4-FFF2-40B4-BE49-F238E27FC236}">
                <a16:creationId xmlns:a16="http://schemas.microsoft.com/office/drawing/2014/main" id="{9FEB9977-1C8A-86AD-D7AA-F9FBA152FB55}"/>
              </a:ext>
            </a:extLst>
          </p:cNvPr>
          <p:cNvSpPr/>
          <p:nvPr userDrawn="1"/>
        </p:nvSpPr>
        <p:spPr>
          <a:xfrm rot="10800000" flipH="1">
            <a:off x="0" y="0"/>
            <a:ext cx="962025" cy="1806575"/>
          </a:xfrm>
          <a:prstGeom prst="rtTriangle">
            <a:avLst/>
          </a:prstGeom>
          <a:solidFill>
            <a:srgbClr val="FFFF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pic>
        <p:nvPicPr>
          <p:cNvPr id="8" name="図 4">
            <a:extLst>
              <a:ext uri="{FF2B5EF4-FFF2-40B4-BE49-F238E27FC236}">
                <a16:creationId xmlns:a16="http://schemas.microsoft.com/office/drawing/2014/main" id="{63C9BE4C-8DFE-CC2F-3F00-AD213111131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375" y="6116638"/>
            <a:ext cx="889000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直角三角形 8">
            <a:extLst>
              <a:ext uri="{FF2B5EF4-FFF2-40B4-BE49-F238E27FC236}">
                <a16:creationId xmlns:a16="http://schemas.microsoft.com/office/drawing/2014/main" id="{5A0132A7-64BD-1980-D8DE-4EE3D57AF1BC}"/>
              </a:ext>
            </a:extLst>
          </p:cNvPr>
          <p:cNvSpPr/>
          <p:nvPr userDrawn="1"/>
        </p:nvSpPr>
        <p:spPr>
          <a:xfrm flipH="1">
            <a:off x="11707813" y="5946775"/>
            <a:ext cx="484187" cy="911225"/>
          </a:xfrm>
          <a:prstGeom prst="rtTriangle">
            <a:avLst/>
          </a:prstGeom>
          <a:solidFill>
            <a:srgbClr val="FF00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sp>
        <p:nvSpPr>
          <p:cNvPr id="10" name="直角三角形 9">
            <a:extLst>
              <a:ext uri="{FF2B5EF4-FFF2-40B4-BE49-F238E27FC236}">
                <a16:creationId xmlns:a16="http://schemas.microsoft.com/office/drawing/2014/main" id="{8A7ED678-FE93-3D20-D8B9-B4A99C37C8CC}"/>
              </a:ext>
            </a:extLst>
          </p:cNvPr>
          <p:cNvSpPr/>
          <p:nvPr userDrawn="1"/>
        </p:nvSpPr>
        <p:spPr>
          <a:xfrm rot="10800000" flipH="1">
            <a:off x="0" y="0"/>
            <a:ext cx="363538" cy="682625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pic>
        <p:nvPicPr>
          <p:cNvPr id="11" name="グラフィックス 7">
            <a:extLst>
              <a:ext uri="{FF2B5EF4-FFF2-40B4-BE49-F238E27FC236}">
                <a16:creationId xmlns:a16="http://schemas.microsoft.com/office/drawing/2014/main" id="{CC3171FB-EAE6-45D7-234B-A9BFEECD786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7375" y="1696711"/>
            <a:ext cx="11017250" cy="2065291"/>
          </a:xfrm>
          <a:prstGeom prst="rect">
            <a:avLst/>
          </a:prstGeom>
        </p:spPr>
        <p:txBody>
          <a:bodyPr lIns="0" tIns="36000" rIns="0" bIns="0" anchor="t">
            <a:noAutofit/>
          </a:bodyPr>
          <a:lstStyle>
            <a:lvl1pPr marL="0" indent="0" algn="l">
              <a:lnSpc>
                <a:spcPct val="120000"/>
              </a:lnSpc>
              <a:buNone/>
              <a:defRPr sz="40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587375" y="5278295"/>
            <a:ext cx="5131879" cy="21799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2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87375" y="4409440"/>
            <a:ext cx="8871585" cy="660399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16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1413182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SC_プロダクト資料中表紙（広告主・代理店限定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4">
            <a:extLst>
              <a:ext uri="{FF2B5EF4-FFF2-40B4-BE49-F238E27FC236}">
                <a16:creationId xmlns:a16="http://schemas.microsoft.com/office/drawing/2014/main" id="{AEE4CA93-3A95-09C5-4D0E-DA619D4D5A1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7963" y="3427413"/>
            <a:ext cx="1824037" cy="343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スライド番号プレースホルダー 5">
            <a:extLst>
              <a:ext uri="{FF2B5EF4-FFF2-40B4-BE49-F238E27FC236}">
                <a16:creationId xmlns:a16="http://schemas.microsoft.com/office/drawing/2014/main" id="{85001656-D58C-C5B9-05E0-ACB0FBF825E6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97EE6910-BC09-1444-B5E2-6D9FAB2770D5}" type="slidenum">
              <a:rPr lang="ja-JP" altLang="en-US" sz="700" smtClean="0">
                <a:solidFill>
                  <a:schemeClr val="bg1"/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/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グラフィックス 3">
            <a:extLst>
              <a:ext uri="{FF2B5EF4-FFF2-40B4-BE49-F238E27FC236}">
                <a16:creationId xmlns:a16="http://schemas.microsoft.com/office/drawing/2014/main" id="{491092EA-4E3B-D5A9-44A7-7A7B8230CC7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50" y="6451600"/>
            <a:ext cx="965200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角丸四角形 46">
            <a:extLst>
              <a:ext uri="{FF2B5EF4-FFF2-40B4-BE49-F238E27FC236}">
                <a16:creationId xmlns:a16="http://schemas.microsoft.com/office/drawing/2014/main" id="{0EC75B3D-5093-B928-EE25-E1119F4FD4CE}"/>
              </a:ext>
            </a:extLst>
          </p:cNvPr>
          <p:cNvSpPr/>
          <p:nvPr userDrawn="1"/>
        </p:nvSpPr>
        <p:spPr>
          <a:xfrm>
            <a:off x="230388" y="201358"/>
            <a:ext cx="1949123" cy="461665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-US" altLang="ja-JP" sz="2400" b="1" i="0" dirty="0">
                <a:solidFill>
                  <a:schemeClr val="accent1"/>
                </a:solidFill>
                <a:latin typeface="+mn-ea"/>
                <a:ea typeface="+mn-ea"/>
                <a:cs typeface="Segoe UI" panose="020B0502040204020203" pitchFamily="34" charset="0"/>
              </a:rPr>
              <a:t>CONTENTS</a:t>
            </a:r>
            <a:endParaRPr kumimoji="1" lang="ja-JP" altLang="en-US" sz="2400" b="1" i="0" dirty="0">
              <a:solidFill>
                <a:schemeClr val="accent1"/>
              </a:solidFill>
              <a:latin typeface="+mn-ea"/>
              <a:ea typeface="+mn-ea"/>
              <a:cs typeface="Segoe UI" panose="020B0502040204020203" pitchFamily="34" charset="0"/>
            </a:endParaRPr>
          </a:p>
        </p:txBody>
      </p:sp>
      <p:sp>
        <p:nvSpPr>
          <p:cNvPr id="9" name="二等辺三角形 8">
            <a:extLst>
              <a:ext uri="{FF2B5EF4-FFF2-40B4-BE49-F238E27FC236}">
                <a16:creationId xmlns:a16="http://schemas.microsoft.com/office/drawing/2014/main" id="{9EAB3296-28FB-7131-645F-8DCD737E8756}"/>
              </a:ext>
            </a:extLst>
          </p:cNvPr>
          <p:cNvSpPr/>
          <p:nvPr userDrawn="1"/>
        </p:nvSpPr>
        <p:spPr>
          <a:xfrm rot="5400000">
            <a:off x="-26991" y="279927"/>
            <a:ext cx="260350" cy="212730"/>
          </a:xfrm>
          <a:prstGeom prst="triangle">
            <a:avLst>
              <a:gd name="adj" fmla="val 4435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accent1"/>
              </a:solidFill>
            </a:endParaRPr>
          </a:p>
        </p:txBody>
      </p:sp>
      <p:sp>
        <p:nvSpPr>
          <p:cNvPr id="10" name="円/楕円 48">
            <a:extLst>
              <a:ext uri="{FF2B5EF4-FFF2-40B4-BE49-F238E27FC236}">
                <a16:creationId xmlns:a16="http://schemas.microsoft.com/office/drawing/2014/main" id="{59C52CA7-AA50-D438-CDF6-E0F1DA431204}"/>
              </a:ext>
            </a:extLst>
          </p:cNvPr>
          <p:cNvSpPr>
            <a:spLocks noChangeAspect="1"/>
          </p:cNvSpPr>
          <p:nvPr userDrawn="1"/>
        </p:nvSpPr>
        <p:spPr>
          <a:xfrm>
            <a:off x="1057882" y="1053865"/>
            <a:ext cx="540000" cy="540000"/>
          </a:xfrm>
          <a:prstGeom prst="ellipse">
            <a:avLst/>
          </a:prstGeom>
          <a:solidFill>
            <a:schemeClr val="accent1"/>
          </a:solidFill>
          <a:ln w="9525">
            <a:solidFill>
              <a:srgbClr val="0300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72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sz="1800" b="1" i="0" dirty="0">
                <a:solidFill>
                  <a:schemeClr val="bg1"/>
                </a:solidFill>
                <a:latin typeface="+mj-ea"/>
                <a:ea typeface="+mj-ea"/>
                <a:cs typeface="Segoe UI" panose="020B0502040204020203" pitchFamily="34" charset="0"/>
              </a:rPr>
              <a:t>01</a:t>
            </a:r>
            <a:endParaRPr kumimoji="1" lang="ja-JP" altLang="en-US" sz="1800" b="1" i="0" dirty="0">
              <a:solidFill>
                <a:schemeClr val="bg1"/>
              </a:solidFill>
              <a:latin typeface="+mj-ea"/>
              <a:ea typeface="+mj-ea"/>
              <a:cs typeface="Segoe UI" panose="020B0502040204020203" pitchFamily="34" charset="0"/>
            </a:endParaRPr>
          </a:p>
        </p:txBody>
      </p:sp>
      <p:sp>
        <p:nvSpPr>
          <p:cNvPr id="11" name="円/楕円 49">
            <a:extLst>
              <a:ext uri="{FF2B5EF4-FFF2-40B4-BE49-F238E27FC236}">
                <a16:creationId xmlns:a16="http://schemas.microsoft.com/office/drawing/2014/main" id="{BD2621C4-93E5-E892-8F12-093AA4E5C7B3}"/>
              </a:ext>
            </a:extLst>
          </p:cNvPr>
          <p:cNvSpPr>
            <a:spLocks noChangeAspect="1"/>
          </p:cNvSpPr>
          <p:nvPr userDrawn="1"/>
        </p:nvSpPr>
        <p:spPr>
          <a:xfrm>
            <a:off x="1057882" y="1971967"/>
            <a:ext cx="540000" cy="540000"/>
          </a:xfrm>
          <a:prstGeom prst="ellipse">
            <a:avLst/>
          </a:prstGeom>
          <a:solidFill>
            <a:schemeClr val="accent1"/>
          </a:solidFill>
          <a:ln w="9525">
            <a:solidFill>
              <a:srgbClr val="0000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72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sz="1800" b="1" i="0" dirty="0">
                <a:solidFill>
                  <a:schemeClr val="bg1"/>
                </a:solidFill>
                <a:latin typeface="+mj-ea"/>
                <a:ea typeface="+mj-ea"/>
                <a:cs typeface="Segoe UI" panose="020B0502040204020203" pitchFamily="34" charset="0"/>
              </a:rPr>
              <a:t>02</a:t>
            </a:r>
            <a:endParaRPr kumimoji="1" lang="ja-JP" altLang="en-US" sz="1800" b="1" i="0" dirty="0">
              <a:solidFill>
                <a:schemeClr val="bg1"/>
              </a:solidFill>
              <a:latin typeface="+mj-ea"/>
              <a:ea typeface="+mj-ea"/>
              <a:cs typeface="Segoe UI" panose="020B0502040204020203" pitchFamily="34" charset="0"/>
            </a:endParaRPr>
          </a:p>
        </p:txBody>
      </p:sp>
      <p:sp>
        <p:nvSpPr>
          <p:cNvPr id="12" name="円/楕円 50">
            <a:extLst>
              <a:ext uri="{FF2B5EF4-FFF2-40B4-BE49-F238E27FC236}">
                <a16:creationId xmlns:a16="http://schemas.microsoft.com/office/drawing/2014/main" id="{EB408040-EB06-F6CD-97C6-A4D0704AE957}"/>
              </a:ext>
            </a:extLst>
          </p:cNvPr>
          <p:cNvSpPr>
            <a:spLocks noChangeAspect="1"/>
          </p:cNvSpPr>
          <p:nvPr userDrawn="1"/>
        </p:nvSpPr>
        <p:spPr>
          <a:xfrm>
            <a:off x="1057882" y="2890069"/>
            <a:ext cx="540000" cy="540000"/>
          </a:xfrm>
          <a:prstGeom prst="ellipse">
            <a:avLst/>
          </a:prstGeom>
          <a:solidFill>
            <a:schemeClr val="accent1"/>
          </a:solidFill>
          <a:ln w="9525">
            <a:solidFill>
              <a:srgbClr val="0300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72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sz="1800" b="1" i="0" dirty="0">
                <a:solidFill>
                  <a:schemeClr val="bg1"/>
                </a:solidFill>
                <a:latin typeface="+mj-ea"/>
                <a:ea typeface="+mj-ea"/>
                <a:cs typeface="Segoe UI" panose="020B0502040204020203" pitchFamily="34" charset="0"/>
              </a:rPr>
              <a:t>03</a:t>
            </a:r>
            <a:endParaRPr kumimoji="1" lang="ja-JP" altLang="en-US" sz="1800" b="1" i="0" dirty="0">
              <a:solidFill>
                <a:schemeClr val="bg1"/>
              </a:solidFill>
              <a:latin typeface="+mj-ea"/>
              <a:ea typeface="+mj-ea"/>
              <a:cs typeface="Segoe UI" panose="020B0502040204020203" pitchFamily="34" charset="0"/>
            </a:endParaRPr>
          </a:p>
        </p:txBody>
      </p:sp>
      <p:cxnSp>
        <p:nvCxnSpPr>
          <p:cNvPr id="13" name="直線コネクタ 12">
            <a:extLst>
              <a:ext uri="{FF2B5EF4-FFF2-40B4-BE49-F238E27FC236}">
                <a16:creationId xmlns:a16="http://schemas.microsoft.com/office/drawing/2014/main" id="{40E90F5F-46E8-8028-8F16-37C6E7B87813}"/>
              </a:ext>
            </a:extLst>
          </p:cNvPr>
          <p:cNvCxnSpPr>
            <a:cxnSpLocks/>
            <a:stCxn id="10" idx="4"/>
            <a:endCxn id="11" idx="0"/>
          </p:cNvCxnSpPr>
          <p:nvPr userDrawn="1"/>
        </p:nvCxnSpPr>
        <p:spPr>
          <a:xfrm>
            <a:off x="1327882" y="1593865"/>
            <a:ext cx="0" cy="378102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7DDD69DD-EFA7-C1E6-28C4-B922E61809D5}"/>
              </a:ext>
            </a:extLst>
          </p:cNvPr>
          <p:cNvCxnSpPr>
            <a:cxnSpLocks/>
            <a:stCxn id="11" idx="4"/>
            <a:endCxn id="12" idx="0"/>
          </p:cNvCxnSpPr>
          <p:nvPr userDrawn="1"/>
        </p:nvCxnSpPr>
        <p:spPr>
          <a:xfrm>
            <a:off x="1327882" y="2511967"/>
            <a:ext cx="0" cy="378102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テキスト プレースホルダー 4">
            <a:extLst>
              <a:ext uri="{FF2B5EF4-FFF2-40B4-BE49-F238E27FC236}">
                <a16:creationId xmlns:a16="http://schemas.microsoft.com/office/drawing/2014/main" id="{3AD6D90C-3ED1-9A66-F6D1-E44A7AFF0C8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943922" y="1143845"/>
            <a:ext cx="5414600" cy="360040"/>
          </a:xfrm>
          <a:prstGeom prst="rect">
            <a:avLst/>
          </a:prstGeom>
        </p:spPr>
        <p:txBody>
          <a:bodyPr tIns="90000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16" name="テキスト プレースホルダー 4">
            <a:extLst>
              <a:ext uri="{FF2B5EF4-FFF2-40B4-BE49-F238E27FC236}">
                <a16:creationId xmlns:a16="http://schemas.microsoft.com/office/drawing/2014/main" id="{1C58FBBF-C7F9-EA7D-64E9-2D0288CEA83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943922" y="2061947"/>
            <a:ext cx="5414600" cy="360040"/>
          </a:xfrm>
          <a:prstGeom prst="rect">
            <a:avLst/>
          </a:prstGeom>
        </p:spPr>
        <p:txBody>
          <a:bodyPr tIns="90000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17" name="テキスト プレースホルダー 4">
            <a:extLst>
              <a:ext uri="{FF2B5EF4-FFF2-40B4-BE49-F238E27FC236}">
                <a16:creationId xmlns:a16="http://schemas.microsoft.com/office/drawing/2014/main" id="{0E05881E-A4C7-0864-4C1B-D6EFA1CD0D7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943922" y="2980049"/>
            <a:ext cx="5414600" cy="360040"/>
          </a:xfrm>
          <a:prstGeom prst="rect">
            <a:avLst/>
          </a:prstGeom>
        </p:spPr>
        <p:txBody>
          <a:bodyPr tIns="90000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pPr lvl="0"/>
            <a:r>
              <a:rPr kumimoji="1" lang="ja-JP" altLang="en-US" dirty="0"/>
              <a:t>コンテンツが５つ以下の時の目次</a:t>
            </a:r>
          </a:p>
        </p:txBody>
      </p:sp>
      <p:cxnSp>
        <p:nvCxnSpPr>
          <p:cNvPr id="6" name="直線コネクタ 5">
            <a:extLst>
              <a:ext uri="{FF2B5EF4-FFF2-40B4-BE49-F238E27FC236}">
                <a16:creationId xmlns:a16="http://schemas.microsoft.com/office/drawing/2014/main" id="{A262B7B1-0731-8DCD-FDA6-CB9554C09C52}"/>
              </a:ext>
            </a:extLst>
          </p:cNvPr>
          <p:cNvCxnSpPr>
            <a:cxnSpLocks/>
          </p:cNvCxnSpPr>
          <p:nvPr userDrawn="1"/>
        </p:nvCxnSpPr>
        <p:spPr>
          <a:xfrm>
            <a:off x="1323874" y="3434388"/>
            <a:ext cx="0" cy="378102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円/楕円 50">
            <a:extLst>
              <a:ext uri="{FF2B5EF4-FFF2-40B4-BE49-F238E27FC236}">
                <a16:creationId xmlns:a16="http://schemas.microsoft.com/office/drawing/2014/main" id="{810962BC-ECC6-D04E-856C-0E8B296C491F}"/>
              </a:ext>
            </a:extLst>
          </p:cNvPr>
          <p:cNvSpPr>
            <a:spLocks noChangeAspect="1"/>
          </p:cNvSpPr>
          <p:nvPr userDrawn="1"/>
        </p:nvSpPr>
        <p:spPr>
          <a:xfrm>
            <a:off x="1057882" y="3816809"/>
            <a:ext cx="540000" cy="540000"/>
          </a:xfrm>
          <a:prstGeom prst="ellipse">
            <a:avLst/>
          </a:prstGeom>
          <a:solidFill>
            <a:schemeClr val="accent1"/>
          </a:solidFill>
          <a:ln w="9525">
            <a:solidFill>
              <a:srgbClr val="0300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72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sz="1800" b="1" i="0" dirty="0">
                <a:solidFill>
                  <a:schemeClr val="bg1"/>
                </a:solidFill>
                <a:latin typeface="+mj-ea"/>
                <a:ea typeface="+mj-ea"/>
                <a:cs typeface="Segoe UI" panose="020B0502040204020203" pitchFamily="34" charset="0"/>
              </a:rPr>
              <a:t>04</a:t>
            </a:r>
            <a:endParaRPr kumimoji="1" lang="ja-JP" altLang="en-US" sz="1800" b="1" i="0" dirty="0">
              <a:solidFill>
                <a:schemeClr val="bg1"/>
              </a:solidFill>
              <a:latin typeface="+mj-ea"/>
              <a:ea typeface="+mj-ea"/>
              <a:cs typeface="Segoe UI" panose="020B0502040204020203" pitchFamily="34" charset="0"/>
            </a:endParaRPr>
          </a:p>
        </p:txBody>
      </p:sp>
      <p:sp>
        <p:nvSpPr>
          <p:cNvPr id="22" name="テキスト プレースホルダー 4">
            <a:extLst>
              <a:ext uri="{FF2B5EF4-FFF2-40B4-BE49-F238E27FC236}">
                <a16:creationId xmlns:a16="http://schemas.microsoft.com/office/drawing/2014/main" id="{09BB8F31-4E5A-8CC8-0885-67317BAA34B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43922" y="3906789"/>
            <a:ext cx="5414600" cy="360040"/>
          </a:xfrm>
          <a:prstGeom prst="rect">
            <a:avLst/>
          </a:prstGeom>
        </p:spPr>
        <p:txBody>
          <a:bodyPr tIns="90000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pPr lvl="0"/>
            <a:r>
              <a:rPr kumimoji="1" lang="ja-JP" altLang="en-US" dirty="0"/>
              <a:t>コンテンツが５つ以下の時の目次</a:t>
            </a:r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FE9A66F2-6529-CFEC-6940-4A718DB70DA6}"/>
              </a:ext>
            </a:extLst>
          </p:cNvPr>
          <p:cNvCxnSpPr>
            <a:cxnSpLocks/>
          </p:cNvCxnSpPr>
          <p:nvPr userDrawn="1"/>
        </p:nvCxnSpPr>
        <p:spPr>
          <a:xfrm>
            <a:off x="1323874" y="4362436"/>
            <a:ext cx="0" cy="378102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円/楕円 50">
            <a:extLst>
              <a:ext uri="{FF2B5EF4-FFF2-40B4-BE49-F238E27FC236}">
                <a16:creationId xmlns:a16="http://schemas.microsoft.com/office/drawing/2014/main" id="{A3FCEDA4-A85A-9088-03F8-EB4590AA02E6}"/>
              </a:ext>
            </a:extLst>
          </p:cNvPr>
          <p:cNvSpPr>
            <a:spLocks noChangeAspect="1"/>
          </p:cNvSpPr>
          <p:nvPr userDrawn="1"/>
        </p:nvSpPr>
        <p:spPr>
          <a:xfrm>
            <a:off x="1057882" y="4744857"/>
            <a:ext cx="540000" cy="540000"/>
          </a:xfrm>
          <a:prstGeom prst="ellipse">
            <a:avLst/>
          </a:prstGeom>
          <a:solidFill>
            <a:schemeClr val="accent1"/>
          </a:solidFill>
          <a:ln w="9525">
            <a:solidFill>
              <a:srgbClr val="0300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72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sz="1800" b="1" i="0" dirty="0">
                <a:solidFill>
                  <a:schemeClr val="bg1"/>
                </a:solidFill>
                <a:latin typeface="+mj-ea"/>
                <a:ea typeface="+mj-ea"/>
                <a:cs typeface="Segoe UI" panose="020B0502040204020203" pitchFamily="34" charset="0"/>
              </a:rPr>
              <a:t>05</a:t>
            </a:r>
            <a:endParaRPr kumimoji="1" lang="ja-JP" altLang="en-US" sz="1800" b="1" i="0" dirty="0">
              <a:solidFill>
                <a:schemeClr val="bg1"/>
              </a:solidFill>
              <a:latin typeface="+mj-ea"/>
              <a:ea typeface="+mj-ea"/>
              <a:cs typeface="Segoe UI" panose="020B0502040204020203" pitchFamily="34" charset="0"/>
            </a:endParaRPr>
          </a:p>
        </p:txBody>
      </p:sp>
      <p:sp>
        <p:nvSpPr>
          <p:cNvPr id="19" name="テキスト プレースホルダー 4">
            <a:extLst>
              <a:ext uri="{FF2B5EF4-FFF2-40B4-BE49-F238E27FC236}">
                <a16:creationId xmlns:a16="http://schemas.microsoft.com/office/drawing/2014/main" id="{31510614-2987-35BA-45DA-50C0E72E86D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943922" y="4834837"/>
            <a:ext cx="5414600" cy="360040"/>
          </a:xfrm>
          <a:prstGeom prst="rect">
            <a:avLst/>
          </a:prstGeom>
        </p:spPr>
        <p:txBody>
          <a:bodyPr tIns="90000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pPr lvl="0"/>
            <a:r>
              <a:rPr kumimoji="1" lang="ja-JP" altLang="en-US" dirty="0"/>
              <a:t>コンテンツが５つ以下の時の目次</a:t>
            </a:r>
          </a:p>
        </p:txBody>
      </p:sp>
      <p:cxnSp>
        <p:nvCxnSpPr>
          <p:cNvPr id="20" name="直線コネクタ 19">
            <a:extLst>
              <a:ext uri="{FF2B5EF4-FFF2-40B4-BE49-F238E27FC236}">
                <a16:creationId xmlns:a16="http://schemas.microsoft.com/office/drawing/2014/main" id="{7D32E6C7-FFF6-886C-5EA3-C79E0CA92600}"/>
              </a:ext>
            </a:extLst>
          </p:cNvPr>
          <p:cNvCxnSpPr>
            <a:cxnSpLocks/>
          </p:cNvCxnSpPr>
          <p:nvPr userDrawn="1"/>
        </p:nvCxnSpPr>
        <p:spPr>
          <a:xfrm>
            <a:off x="1323874" y="5290484"/>
            <a:ext cx="0" cy="378102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円/楕円 50">
            <a:extLst>
              <a:ext uri="{FF2B5EF4-FFF2-40B4-BE49-F238E27FC236}">
                <a16:creationId xmlns:a16="http://schemas.microsoft.com/office/drawing/2014/main" id="{9506B138-D802-D2A8-C991-AB44A1203701}"/>
              </a:ext>
            </a:extLst>
          </p:cNvPr>
          <p:cNvSpPr>
            <a:spLocks noChangeAspect="1"/>
          </p:cNvSpPr>
          <p:nvPr userDrawn="1"/>
        </p:nvSpPr>
        <p:spPr>
          <a:xfrm>
            <a:off x="1057882" y="5672905"/>
            <a:ext cx="540000" cy="540000"/>
          </a:xfrm>
          <a:prstGeom prst="ellipse">
            <a:avLst/>
          </a:prstGeom>
          <a:solidFill>
            <a:schemeClr val="accent1"/>
          </a:solidFill>
          <a:ln w="9525">
            <a:solidFill>
              <a:srgbClr val="0300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72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sz="1800" b="1" i="0" dirty="0">
                <a:solidFill>
                  <a:schemeClr val="bg1"/>
                </a:solidFill>
                <a:latin typeface="+mj-ea"/>
                <a:ea typeface="+mj-ea"/>
                <a:cs typeface="Segoe UI" panose="020B0502040204020203" pitchFamily="34" charset="0"/>
              </a:rPr>
              <a:t>06</a:t>
            </a:r>
            <a:endParaRPr kumimoji="1" lang="ja-JP" altLang="en-US" sz="1800" b="1" i="0" dirty="0">
              <a:solidFill>
                <a:schemeClr val="bg1"/>
              </a:solidFill>
              <a:latin typeface="+mj-ea"/>
              <a:ea typeface="+mj-ea"/>
              <a:cs typeface="Segoe UI" panose="020B0502040204020203" pitchFamily="34" charset="0"/>
            </a:endParaRPr>
          </a:p>
        </p:txBody>
      </p:sp>
      <p:sp>
        <p:nvSpPr>
          <p:cNvPr id="23" name="テキスト プレースホルダー 4">
            <a:extLst>
              <a:ext uri="{FF2B5EF4-FFF2-40B4-BE49-F238E27FC236}">
                <a16:creationId xmlns:a16="http://schemas.microsoft.com/office/drawing/2014/main" id="{A5BA7354-117F-2101-9323-A1762E5429B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943922" y="5762885"/>
            <a:ext cx="5414600" cy="360040"/>
          </a:xfrm>
          <a:prstGeom prst="rect">
            <a:avLst/>
          </a:prstGeom>
        </p:spPr>
        <p:txBody>
          <a:bodyPr tIns="90000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pPr lvl="0"/>
            <a:r>
              <a:rPr kumimoji="1" lang="ja-JP" altLang="en-US" dirty="0"/>
              <a:t>コンテンツが５つ以下の時の目次</a:t>
            </a:r>
          </a:p>
        </p:txBody>
      </p:sp>
    </p:spTree>
    <p:extLst>
      <p:ext uri="{BB962C8B-B14F-4D97-AF65-F5344CB8AC3E}">
        <p14:creationId xmlns:p14="http://schemas.microsoft.com/office/powerpoint/2010/main" val="103258224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MSC_プロダクト資料中表紙（広告主・代理店限定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4">
            <a:extLst>
              <a:ext uri="{FF2B5EF4-FFF2-40B4-BE49-F238E27FC236}">
                <a16:creationId xmlns:a16="http://schemas.microsoft.com/office/drawing/2014/main" id="{AEE4CA93-3A95-09C5-4D0E-DA619D4D5A1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7963" y="3427413"/>
            <a:ext cx="1824037" cy="343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スライド番号プレースホルダー 5">
            <a:extLst>
              <a:ext uri="{FF2B5EF4-FFF2-40B4-BE49-F238E27FC236}">
                <a16:creationId xmlns:a16="http://schemas.microsoft.com/office/drawing/2014/main" id="{85001656-D58C-C5B9-05E0-ACB0FBF825E6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97EE6910-BC09-1444-B5E2-6D9FAB2770D5}" type="slidenum">
              <a:rPr lang="ja-JP" altLang="en-US" sz="700" smtClean="0">
                <a:solidFill>
                  <a:schemeClr val="bg1"/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/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グラフィックス 3">
            <a:extLst>
              <a:ext uri="{FF2B5EF4-FFF2-40B4-BE49-F238E27FC236}">
                <a16:creationId xmlns:a16="http://schemas.microsoft.com/office/drawing/2014/main" id="{491092EA-4E3B-D5A9-44A7-7A7B8230CC7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50" y="6451600"/>
            <a:ext cx="965200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角丸四角形 46">
            <a:extLst>
              <a:ext uri="{FF2B5EF4-FFF2-40B4-BE49-F238E27FC236}">
                <a16:creationId xmlns:a16="http://schemas.microsoft.com/office/drawing/2014/main" id="{0EC75B3D-5093-B928-EE25-E1119F4FD4CE}"/>
              </a:ext>
            </a:extLst>
          </p:cNvPr>
          <p:cNvSpPr/>
          <p:nvPr userDrawn="1"/>
        </p:nvSpPr>
        <p:spPr>
          <a:xfrm>
            <a:off x="230388" y="201358"/>
            <a:ext cx="1949123" cy="461665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-US" altLang="ja-JP" sz="2400" b="1" i="0" dirty="0">
                <a:solidFill>
                  <a:schemeClr val="accent1"/>
                </a:solidFill>
                <a:latin typeface="+mn-ea"/>
                <a:ea typeface="+mn-ea"/>
                <a:cs typeface="Segoe UI" panose="020B0502040204020203" pitchFamily="34" charset="0"/>
              </a:rPr>
              <a:t>CONTENTS</a:t>
            </a:r>
            <a:endParaRPr kumimoji="1" lang="ja-JP" altLang="en-US" sz="2400" b="1" i="0" dirty="0">
              <a:solidFill>
                <a:schemeClr val="accent1"/>
              </a:solidFill>
              <a:latin typeface="+mn-ea"/>
              <a:ea typeface="+mn-ea"/>
              <a:cs typeface="Segoe UI" panose="020B0502040204020203" pitchFamily="34" charset="0"/>
            </a:endParaRPr>
          </a:p>
        </p:txBody>
      </p:sp>
      <p:sp>
        <p:nvSpPr>
          <p:cNvPr id="9" name="二等辺三角形 8">
            <a:extLst>
              <a:ext uri="{FF2B5EF4-FFF2-40B4-BE49-F238E27FC236}">
                <a16:creationId xmlns:a16="http://schemas.microsoft.com/office/drawing/2014/main" id="{9EAB3296-28FB-7131-645F-8DCD737E8756}"/>
              </a:ext>
            </a:extLst>
          </p:cNvPr>
          <p:cNvSpPr/>
          <p:nvPr userDrawn="1"/>
        </p:nvSpPr>
        <p:spPr>
          <a:xfrm rot="5400000">
            <a:off x="-26991" y="279927"/>
            <a:ext cx="260350" cy="212730"/>
          </a:xfrm>
          <a:prstGeom prst="triangle">
            <a:avLst>
              <a:gd name="adj" fmla="val 4435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accent1"/>
              </a:solidFill>
            </a:endParaRPr>
          </a:p>
        </p:txBody>
      </p:sp>
      <p:sp>
        <p:nvSpPr>
          <p:cNvPr id="10" name="円/楕円 48">
            <a:extLst>
              <a:ext uri="{FF2B5EF4-FFF2-40B4-BE49-F238E27FC236}">
                <a16:creationId xmlns:a16="http://schemas.microsoft.com/office/drawing/2014/main" id="{59C52CA7-AA50-D438-CDF6-E0F1DA431204}"/>
              </a:ext>
            </a:extLst>
          </p:cNvPr>
          <p:cNvSpPr>
            <a:spLocks noChangeAspect="1"/>
          </p:cNvSpPr>
          <p:nvPr userDrawn="1"/>
        </p:nvSpPr>
        <p:spPr>
          <a:xfrm>
            <a:off x="1057882" y="1451434"/>
            <a:ext cx="540000" cy="540000"/>
          </a:xfrm>
          <a:prstGeom prst="ellipse">
            <a:avLst/>
          </a:prstGeom>
          <a:solidFill>
            <a:schemeClr val="accent1"/>
          </a:solidFill>
          <a:ln w="9525">
            <a:solidFill>
              <a:srgbClr val="0300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72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sz="1800" b="1" i="0" dirty="0">
                <a:solidFill>
                  <a:schemeClr val="bg1"/>
                </a:solidFill>
                <a:latin typeface="+mj-ea"/>
                <a:ea typeface="+mj-ea"/>
                <a:cs typeface="Segoe UI" panose="020B0502040204020203" pitchFamily="34" charset="0"/>
              </a:rPr>
              <a:t>01</a:t>
            </a:r>
            <a:endParaRPr kumimoji="1" lang="ja-JP" altLang="en-US" sz="1800" b="1" i="0" dirty="0">
              <a:solidFill>
                <a:schemeClr val="bg1"/>
              </a:solidFill>
              <a:latin typeface="+mj-ea"/>
              <a:ea typeface="+mj-ea"/>
              <a:cs typeface="Segoe UI" panose="020B0502040204020203" pitchFamily="34" charset="0"/>
            </a:endParaRPr>
          </a:p>
        </p:txBody>
      </p:sp>
      <p:sp>
        <p:nvSpPr>
          <p:cNvPr id="11" name="円/楕円 49">
            <a:extLst>
              <a:ext uri="{FF2B5EF4-FFF2-40B4-BE49-F238E27FC236}">
                <a16:creationId xmlns:a16="http://schemas.microsoft.com/office/drawing/2014/main" id="{BD2621C4-93E5-E892-8F12-093AA4E5C7B3}"/>
              </a:ext>
            </a:extLst>
          </p:cNvPr>
          <p:cNvSpPr>
            <a:spLocks noChangeAspect="1"/>
          </p:cNvSpPr>
          <p:nvPr userDrawn="1"/>
        </p:nvSpPr>
        <p:spPr>
          <a:xfrm>
            <a:off x="1057882" y="2369536"/>
            <a:ext cx="540000" cy="540000"/>
          </a:xfrm>
          <a:prstGeom prst="ellipse">
            <a:avLst/>
          </a:prstGeom>
          <a:solidFill>
            <a:schemeClr val="accent1"/>
          </a:solidFill>
          <a:ln w="9525">
            <a:solidFill>
              <a:srgbClr val="0000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72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sz="1800" b="1" i="0" dirty="0">
                <a:solidFill>
                  <a:schemeClr val="bg1"/>
                </a:solidFill>
                <a:latin typeface="+mj-ea"/>
                <a:ea typeface="+mj-ea"/>
                <a:cs typeface="Segoe UI" panose="020B0502040204020203" pitchFamily="34" charset="0"/>
              </a:rPr>
              <a:t>02</a:t>
            </a:r>
            <a:endParaRPr kumimoji="1" lang="ja-JP" altLang="en-US" sz="1800" b="1" i="0" dirty="0">
              <a:solidFill>
                <a:schemeClr val="bg1"/>
              </a:solidFill>
              <a:latin typeface="+mj-ea"/>
              <a:ea typeface="+mj-ea"/>
              <a:cs typeface="Segoe UI" panose="020B0502040204020203" pitchFamily="34" charset="0"/>
            </a:endParaRPr>
          </a:p>
        </p:txBody>
      </p:sp>
      <p:sp>
        <p:nvSpPr>
          <p:cNvPr id="12" name="円/楕円 50">
            <a:extLst>
              <a:ext uri="{FF2B5EF4-FFF2-40B4-BE49-F238E27FC236}">
                <a16:creationId xmlns:a16="http://schemas.microsoft.com/office/drawing/2014/main" id="{EB408040-EB06-F6CD-97C6-A4D0704AE957}"/>
              </a:ext>
            </a:extLst>
          </p:cNvPr>
          <p:cNvSpPr>
            <a:spLocks noChangeAspect="1"/>
          </p:cNvSpPr>
          <p:nvPr userDrawn="1"/>
        </p:nvSpPr>
        <p:spPr>
          <a:xfrm>
            <a:off x="1057882" y="3287638"/>
            <a:ext cx="540000" cy="540000"/>
          </a:xfrm>
          <a:prstGeom prst="ellipse">
            <a:avLst/>
          </a:prstGeom>
          <a:solidFill>
            <a:schemeClr val="accent1"/>
          </a:solidFill>
          <a:ln w="9525">
            <a:solidFill>
              <a:srgbClr val="0300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72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sz="1800" b="1" i="0" dirty="0">
                <a:solidFill>
                  <a:schemeClr val="bg1"/>
                </a:solidFill>
                <a:latin typeface="+mj-ea"/>
                <a:ea typeface="+mj-ea"/>
                <a:cs typeface="Segoe UI" panose="020B0502040204020203" pitchFamily="34" charset="0"/>
              </a:rPr>
              <a:t>03</a:t>
            </a:r>
            <a:endParaRPr kumimoji="1" lang="ja-JP" altLang="en-US" sz="1800" b="1" i="0" dirty="0">
              <a:solidFill>
                <a:schemeClr val="bg1"/>
              </a:solidFill>
              <a:latin typeface="+mj-ea"/>
              <a:ea typeface="+mj-ea"/>
              <a:cs typeface="Segoe UI" panose="020B0502040204020203" pitchFamily="34" charset="0"/>
            </a:endParaRPr>
          </a:p>
        </p:txBody>
      </p:sp>
      <p:cxnSp>
        <p:nvCxnSpPr>
          <p:cNvPr id="13" name="直線コネクタ 12">
            <a:extLst>
              <a:ext uri="{FF2B5EF4-FFF2-40B4-BE49-F238E27FC236}">
                <a16:creationId xmlns:a16="http://schemas.microsoft.com/office/drawing/2014/main" id="{40E90F5F-46E8-8028-8F16-37C6E7B87813}"/>
              </a:ext>
            </a:extLst>
          </p:cNvPr>
          <p:cNvCxnSpPr>
            <a:cxnSpLocks/>
            <a:stCxn id="10" idx="4"/>
            <a:endCxn id="11" idx="0"/>
          </p:cNvCxnSpPr>
          <p:nvPr userDrawn="1"/>
        </p:nvCxnSpPr>
        <p:spPr>
          <a:xfrm>
            <a:off x="1327882" y="1991434"/>
            <a:ext cx="0" cy="378102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7DDD69DD-EFA7-C1E6-28C4-B922E61809D5}"/>
              </a:ext>
            </a:extLst>
          </p:cNvPr>
          <p:cNvCxnSpPr>
            <a:cxnSpLocks/>
            <a:stCxn id="11" idx="4"/>
            <a:endCxn id="12" idx="0"/>
          </p:cNvCxnSpPr>
          <p:nvPr userDrawn="1"/>
        </p:nvCxnSpPr>
        <p:spPr>
          <a:xfrm>
            <a:off x="1327882" y="2909536"/>
            <a:ext cx="0" cy="378102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テキスト プレースホルダー 4">
            <a:extLst>
              <a:ext uri="{FF2B5EF4-FFF2-40B4-BE49-F238E27FC236}">
                <a16:creationId xmlns:a16="http://schemas.microsoft.com/office/drawing/2014/main" id="{3AD6D90C-3ED1-9A66-F6D1-E44A7AFF0C8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943922" y="1541414"/>
            <a:ext cx="5414600" cy="360040"/>
          </a:xfrm>
          <a:prstGeom prst="rect">
            <a:avLst/>
          </a:prstGeom>
        </p:spPr>
        <p:txBody>
          <a:bodyPr tIns="90000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16" name="テキスト プレースホルダー 4">
            <a:extLst>
              <a:ext uri="{FF2B5EF4-FFF2-40B4-BE49-F238E27FC236}">
                <a16:creationId xmlns:a16="http://schemas.microsoft.com/office/drawing/2014/main" id="{1C58FBBF-C7F9-EA7D-64E9-2D0288CEA83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943922" y="2459516"/>
            <a:ext cx="5414600" cy="360040"/>
          </a:xfrm>
          <a:prstGeom prst="rect">
            <a:avLst/>
          </a:prstGeom>
        </p:spPr>
        <p:txBody>
          <a:bodyPr tIns="90000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17" name="テキスト プレースホルダー 4">
            <a:extLst>
              <a:ext uri="{FF2B5EF4-FFF2-40B4-BE49-F238E27FC236}">
                <a16:creationId xmlns:a16="http://schemas.microsoft.com/office/drawing/2014/main" id="{0E05881E-A4C7-0864-4C1B-D6EFA1CD0D7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943922" y="3377618"/>
            <a:ext cx="5414600" cy="360040"/>
          </a:xfrm>
          <a:prstGeom prst="rect">
            <a:avLst/>
          </a:prstGeom>
        </p:spPr>
        <p:txBody>
          <a:bodyPr tIns="90000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pPr lvl="0"/>
            <a:r>
              <a:rPr kumimoji="1" lang="ja-JP" altLang="en-US" dirty="0"/>
              <a:t>コンテンツが５つ以下の時の目次</a:t>
            </a:r>
          </a:p>
        </p:txBody>
      </p:sp>
    </p:spTree>
    <p:extLst>
      <p:ext uri="{BB962C8B-B14F-4D97-AF65-F5344CB8AC3E}">
        <p14:creationId xmlns:p14="http://schemas.microsoft.com/office/powerpoint/2010/main" val="344680824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ユーザー設定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三角形 3">
            <a:extLst>
              <a:ext uri="{FF2B5EF4-FFF2-40B4-BE49-F238E27FC236}">
                <a16:creationId xmlns:a16="http://schemas.microsoft.com/office/drawing/2014/main" id="{CFB367D1-8FD1-1C3B-97AA-9185FCCCA4D4}"/>
              </a:ext>
            </a:extLst>
          </p:cNvPr>
          <p:cNvSpPr/>
          <p:nvPr userDrawn="1"/>
        </p:nvSpPr>
        <p:spPr>
          <a:xfrm>
            <a:off x="10363200" y="3427413"/>
            <a:ext cx="1828800" cy="3430587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6" name="直線コネクタ 5">
            <a:extLst>
              <a:ext uri="{FF2B5EF4-FFF2-40B4-BE49-F238E27FC236}">
                <a16:creationId xmlns:a16="http://schemas.microsoft.com/office/drawing/2014/main" id="{549A8A82-CB7D-3834-72FE-F0103BC59479}"/>
              </a:ext>
            </a:extLst>
          </p:cNvPr>
          <p:cNvCxnSpPr>
            <a:cxnSpLocks/>
          </p:cNvCxnSpPr>
          <p:nvPr userDrawn="1"/>
        </p:nvCxnSpPr>
        <p:spPr>
          <a:xfrm>
            <a:off x="1570530" y="2621757"/>
            <a:ext cx="9050940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図プレースホルダー 4">
            <a:extLst>
              <a:ext uri="{FF2B5EF4-FFF2-40B4-BE49-F238E27FC236}">
                <a16:creationId xmlns:a16="http://schemas.microsoft.com/office/drawing/2014/main" id="{9ECDF7A2-7224-0E1C-A550-0E183AB6CFC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302859" y="3019035"/>
            <a:ext cx="1586282" cy="146448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>
                <a:solidFill>
                  <a:srgbClr val="00003E"/>
                </a:solidFill>
              </a:defRPr>
            </a:lvl1pPr>
          </a:lstStyle>
          <a:p>
            <a:r>
              <a:rPr kumimoji="1" lang="ja-JP" altLang="en-US"/>
              <a:t>アイコン</a:t>
            </a:r>
          </a:p>
        </p:txBody>
      </p:sp>
      <p:sp>
        <p:nvSpPr>
          <p:cNvPr id="8" name="テキスト プレースホルダー 23">
            <a:extLst>
              <a:ext uri="{FF2B5EF4-FFF2-40B4-BE49-F238E27FC236}">
                <a16:creationId xmlns:a16="http://schemas.microsoft.com/office/drawing/2014/main" id="{9BB0D80A-1BCF-A8E5-9698-8458938BE47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124200" y="4786187"/>
            <a:ext cx="5943600" cy="54370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 spc="300">
                <a:ln>
                  <a:noFill/>
                </a:ln>
                <a:solidFill>
                  <a:schemeClr val="accent1"/>
                </a:solidFill>
                <a:latin typeface="メイリオ 本文"/>
                <a:ea typeface="+mn-ea"/>
              </a:defRPr>
            </a:lvl1pPr>
            <a:lvl2pPr marL="457212" indent="0">
              <a:buNone/>
              <a:defRPr/>
            </a:lvl2pPr>
          </a:lstStyle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/>
              <a:t>テキストテキスト</a:t>
            </a:r>
          </a:p>
        </p:txBody>
      </p:sp>
      <p:sp>
        <p:nvSpPr>
          <p:cNvPr id="2" name="テキスト プレースホルダー 19">
            <a:extLst>
              <a:ext uri="{FF2B5EF4-FFF2-40B4-BE49-F238E27FC236}">
                <a16:creationId xmlns:a16="http://schemas.microsoft.com/office/drawing/2014/main" id="{D228E56A-4E53-6CA0-F300-DC60B3DFE96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411924" y="1225208"/>
            <a:ext cx="1368152" cy="10573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600" b="1" i="0">
                <a:solidFill>
                  <a:schemeClr val="accent1"/>
                </a:solidFill>
                <a:latin typeface="+mj-ea"/>
                <a:ea typeface="+mj-ea"/>
                <a:cs typeface="Segoe UI" panose="020B0502040204020203" pitchFamily="34" charset="0"/>
              </a:defRPr>
            </a:lvl1pPr>
          </a:lstStyle>
          <a:p>
            <a:pPr lvl="0"/>
            <a:r>
              <a:rPr kumimoji="1" lang="en-US" altLang="ja-JP" dirty="0"/>
              <a:t>01</a:t>
            </a:r>
            <a:endParaRPr kumimoji="1" lang="ja-JP" altLang="en-US" dirty="0"/>
          </a:p>
        </p:txBody>
      </p:sp>
      <p:sp>
        <p:nvSpPr>
          <p:cNvPr id="5" name="スライド番号プレースホルダー 5">
            <a:extLst>
              <a:ext uri="{FF2B5EF4-FFF2-40B4-BE49-F238E27FC236}">
                <a16:creationId xmlns:a16="http://schemas.microsoft.com/office/drawing/2014/main" id="{DCBF0A3F-76BB-7C92-B66B-0A97FD4700FE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97EE6910-BC09-1444-B5E2-6D9FAB2770D5}" type="slidenum">
              <a:rPr lang="ja-JP" altLang="en-US" sz="700" smtClean="0">
                <a:solidFill>
                  <a:schemeClr val="bg1"/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/>
              </a:solidFill>
              <a:latin typeface="Meiryo" panose="020B0604030504040204" pitchFamily="34" charset="-128"/>
            </a:endParaRPr>
          </a:p>
        </p:txBody>
      </p:sp>
      <p:pic>
        <p:nvPicPr>
          <p:cNvPr id="3" name="グラフィックス 2">
            <a:extLst>
              <a:ext uri="{FF2B5EF4-FFF2-40B4-BE49-F238E27FC236}">
                <a16:creationId xmlns:a16="http://schemas.microsoft.com/office/drawing/2014/main" id="{20654E43-7CF4-6954-D935-4A0B614FF5A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0212645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タイトル+コピーライト+ページ番号（広告主・代理店限定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5">
            <a:extLst>
              <a:ext uri="{FF2B5EF4-FFF2-40B4-BE49-F238E27FC236}">
                <a16:creationId xmlns:a16="http://schemas.microsoft.com/office/drawing/2014/main" id="{7740BB5E-F14C-A974-FA5E-29695CFEB58E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6D4AE058-6DC5-FD4E-B3C4-3F8E9F744DFB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769488F7-6EE4-944A-F06F-45E6EC8CADF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42D8C0EA-1F7B-0F84-058E-069A9319E43A}"/>
              </a:ext>
            </a:extLst>
          </p:cNvPr>
          <p:cNvSpPr/>
          <p:nvPr userDrawn="1"/>
        </p:nvSpPr>
        <p:spPr>
          <a:xfrm>
            <a:off x="0" y="0"/>
            <a:ext cx="998443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5098"/>
            </a:schemeClr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6" name="フリーフォーム 17">
            <a:extLst>
              <a:ext uri="{FF2B5EF4-FFF2-40B4-BE49-F238E27FC236}">
                <a16:creationId xmlns:a16="http://schemas.microsoft.com/office/drawing/2014/main" id="{981D720B-36BE-26D1-5A53-D269FE26C373}"/>
              </a:ext>
            </a:extLst>
          </p:cNvPr>
          <p:cNvSpPr/>
          <p:nvPr userDrawn="1"/>
        </p:nvSpPr>
        <p:spPr>
          <a:xfrm>
            <a:off x="0" y="-5818"/>
            <a:ext cx="1726717" cy="565422"/>
          </a:xfrm>
          <a:custGeom>
            <a:avLst/>
            <a:gdLst>
              <a:gd name="connsiteX0" fmla="*/ 0 w 1726717"/>
              <a:gd name="connsiteY0" fmla="*/ 0 h 565422"/>
              <a:gd name="connsiteX1" fmla="*/ 1726717 w 1726717"/>
              <a:gd name="connsiteY1" fmla="*/ 0 h 565422"/>
              <a:gd name="connsiteX2" fmla="*/ 1511956 w 1726717"/>
              <a:gd name="connsiteY2" fmla="*/ 565422 h 565422"/>
              <a:gd name="connsiteX3" fmla="*/ 0 w 1726717"/>
              <a:gd name="connsiteY3" fmla="*/ 565422 h 565422"/>
              <a:gd name="connsiteX4" fmla="*/ 0 w 1726717"/>
              <a:gd name="connsiteY4" fmla="*/ 0 h 565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6717" h="565422">
                <a:moveTo>
                  <a:pt x="0" y="0"/>
                </a:moveTo>
                <a:lnTo>
                  <a:pt x="1726717" y="0"/>
                </a:lnTo>
                <a:lnTo>
                  <a:pt x="1511956" y="565422"/>
                </a:lnTo>
                <a:lnTo>
                  <a:pt x="0" y="56542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9" name="テキスト プレースホルダー 10">
            <a:extLst>
              <a:ext uri="{FF2B5EF4-FFF2-40B4-BE49-F238E27FC236}">
                <a16:creationId xmlns:a16="http://schemas.microsoft.com/office/drawing/2014/main" id="{C654E360-FB66-3113-7049-0119BE4706B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87808" y="252000"/>
            <a:ext cx="8136904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 dirty="0"/>
              <a:t>タイトルを入れる</a:t>
            </a:r>
          </a:p>
        </p:txBody>
      </p:sp>
      <p:sp>
        <p:nvSpPr>
          <p:cNvPr id="7" name="テキスト プレースホルダー 10">
            <a:extLst>
              <a:ext uri="{FF2B5EF4-FFF2-40B4-BE49-F238E27FC236}">
                <a16:creationId xmlns:a16="http://schemas.microsoft.com/office/drawing/2014/main" id="{4AEA435B-3E06-69D8-E7CC-80C8B927654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87374" y="1098189"/>
            <a:ext cx="11014609" cy="79208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1400">
                <a:solidFill>
                  <a:schemeClr val="tx2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40404520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最終ページ（広告主・代理店限定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>
            <a:extLst>
              <a:ext uri="{FF2B5EF4-FFF2-40B4-BE49-F238E27FC236}">
                <a16:creationId xmlns:a16="http://schemas.microsoft.com/office/drawing/2014/main" id="{0B19B92F-6F6E-3DDE-863A-9883C4F1634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グラフィックス 2">
            <a:extLst>
              <a:ext uri="{FF2B5EF4-FFF2-40B4-BE49-F238E27FC236}">
                <a16:creationId xmlns:a16="http://schemas.microsoft.com/office/drawing/2014/main" id="{89D25A5C-4991-69B7-0B3A-15262FD6E8E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角丸四角形 7">
            <a:extLst>
              <a:ext uri="{FF2B5EF4-FFF2-40B4-BE49-F238E27FC236}">
                <a16:creationId xmlns:a16="http://schemas.microsoft.com/office/drawing/2014/main" id="{96396272-FA40-3CF7-F04A-5CA24DCE4129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 cap="flat" cmpd="sng" algn="ctr">
            <a:solidFill>
              <a:srgbClr val="CCCCCC">
                <a:lumMod val="90000"/>
              </a:srgbClr>
            </a:solidFill>
            <a:prstDash val="solid"/>
          </a:ln>
          <a:effectLst/>
        </p:spPr>
        <p:txBody>
          <a:bodyPr wrap="none" lIns="144000" tIns="90000" rIns="108000" bIns="72000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950" b="1" i="0" u="none" strike="noStrike" kern="0" cap="none" spc="300" normalizeH="0" baseline="0" noProof="0">
                <a:ln>
                  <a:noFill/>
                </a:ln>
                <a:solidFill>
                  <a:srgbClr val="CCCCCC">
                    <a:lumMod val="9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広告</a:t>
            </a:r>
            <a:r>
              <a:rPr kumimoji="0" lang="ja-JP" altLang="en-US" sz="950" b="1" i="0" u="none" strike="noStrike" kern="0" cap="none" spc="0" normalizeH="0" baseline="0" noProof="0">
                <a:ln>
                  <a:noFill/>
                </a:ln>
                <a:solidFill>
                  <a:srgbClr val="CCCCCC">
                    <a:lumMod val="9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主・</a:t>
            </a:r>
            <a:r>
              <a:rPr kumimoji="0" lang="ja-JP" altLang="en-US" sz="950" b="1" i="0" u="none" strike="noStrike" kern="0" cap="none" spc="300" normalizeH="0" baseline="0" noProof="0">
                <a:ln>
                  <a:noFill/>
                </a:ln>
                <a:solidFill>
                  <a:srgbClr val="CCCCCC">
                    <a:lumMod val="9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代理店限定</a:t>
            </a:r>
          </a:p>
        </p:txBody>
      </p:sp>
    </p:spTree>
    <p:extLst>
      <p:ext uri="{BB962C8B-B14F-4D97-AF65-F5344CB8AC3E}">
        <p14:creationId xmlns:p14="http://schemas.microsoft.com/office/powerpoint/2010/main" val="29483897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タイトル+コピーライト+ページ番号（広告主・代理店限定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5">
            <a:extLst>
              <a:ext uri="{FF2B5EF4-FFF2-40B4-BE49-F238E27FC236}">
                <a16:creationId xmlns:a16="http://schemas.microsoft.com/office/drawing/2014/main" id="{7740BB5E-F14C-A974-FA5E-29695CFEB58E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6D4AE058-6DC5-FD4E-B3C4-3F8E9F744DFB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769488F7-6EE4-944A-F06F-45E6EC8CADF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42D8C0EA-1F7B-0F84-058E-069A9319E43A}"/>
              </a:ext>
            </a:extLst>
          </p:cNvPr>
          <p:cNvSpPr/>
          <p:nvPr userDrawn="1"/>
        </p:nvSpPr>
        <p:spPr>
          <a:xfrm>
            <a:off x="0" y="0"/>
            <a:ext cx="998443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rgbClr val="00003E">
              <a:alpha val="5098"/>
            </a:srgbClr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フリーフォーム 17">
            <a:extLst>
              <a:ext uri="{FF2B5EF4-FFF2-40B4-BE49-F238E27FC236}">
                <a16:creationId xmlns:a16="http://schemas.microsoft.com/office/drawing/2014/main" id="{981D720B-36BE-26D1-5A53-D269FE26C373}"/>
              </a:ext>
            </a:extLst>
          </p:cNvPr>
          <p:cNvSpPr/>
          <p:nvPr userDrawn="1"/>
        </p:nvSpPr>
        <p:spPr>
          <a:xfrm>
            <a:off x="0" y="-5818"/>
            <a:ext cx="1726717" cy="565422"/>
          </a:xfrm>
          <a:custGeom>
            <a:avLst/>
            <a:gdLst>
              <a:gd name="connsiteX0" fmla="*/ 0 w 1726717"/>
              <a:gd name="connsiteY0" fmla="*/ 0 h 565422"/>
              <a:gd name="connsiteX1" fmla="*/ 1726717 w 1726717"/>
              <a:gd name="connsiteY1" fmla="*/ 0 h 565422"/>
              <a:gd name="connsiteX2" fmla="*/ 1511956 w 1726717"/>
              <a:gd name="connsiteY2" fmla="*/ 565422 h 565422"/>
              <a:gd name="connsiteX3" fmla="*/ 0 w 1726717"/>
              <a:gd name="connsiteY3" fmla="*/ 565422 h 565422"/>
              <a:gd name="connsiteX4" fmla="*/ 0 w 1726717"/>
              <a:gd name="connsiteY4" fmla="*/ 0 h 565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6717" h="565422">
                <a:moveTo>
                  <a:pt x="0" y="0"/>
                </a:moveTo>
                <a:lnTo>
                  <a:pt x="1726717" y="0"/>
                </a:lnTo>
                <a:lnTo>
                  <a:pt x="1511956" y="565422"/>
                </a:lnTo>
                <a:lnTo>
                  <a:pt x="0" y="565422"/>
                </a:lnTo>
                <a:lnTo>
                  <a:pt x="0" y="0"/>
                </a:lnTo>
                <a:close/>
              </a:path>
            </a:pathLst>
          </a:custGeom>
          <a:solidFill>
            <a:srgbClr val="03004A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7" name="テキスト プレースホルダー 6">
            <a:extLst>
              <a:ext uri="{FF2B5EF4-FFF2-40B4-BE49-F238E27FC236}">
                <a16:creationId xmlns:a16="http://schemas.microsoft.com/office/drawing/2014/main" id="{AEC948CC-9297-A832-A700-37C4AAF9DE7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5671" y="81412"/>
            <a:ext cx="866756" cy="410840"/>
          </a:xfrm>
          <a:prstGeom prst="rect">
            <a:avLst/>
          </a:prstGeom>
        </p:spPr>
        <p:txBody>
          <a:bodyPr lIns="0" tIns="36000" rIns="0" bIns="0" anchor="ctr"/>
          <a:lstStyle>
            <a:lvl1pPr marL="171450" indent="-171450" algn="ctr">
              <a:buFont typeface="Arial" panose="020B0604020202020204" pitchFamily="34" charset="0"/>
              <a:buChar char="•"/>
              <a:defRPr sz="900" spc="-15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/>
              <a:t>商品スペック</a:t>
            </a:r>
          </a:p>
        </p:txBody>
      </p:sp>
      <p:sp>
        <p:nvSpPr>
          <p:cNvPr id="8" name="図プレースホルダー 11">
            <a:extLst>
              <a:ext uri="{FF2B5EF4-FFF2-40B4-BE49-F238E27FC236}">
                <a16:creationId xmlns:a16="http://schemas.microsoft.com/office/drawing/2014/main" id="{4892F178-E14F-E0FA-108A-ECE30D123E7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609" y="31805"/>
            <a:ext cx="498782" cy="497680"/>
          </a:xfrm>
          <a:prstGeom prst="rect">
            <a:avLst/>
          </a:prstGeom>
        </p:spPr>
        <p:txBody>
          <a:bodyPr/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アイコン</a:t>
            </a:r>
          </a:p>
        </p:txBody>
      </p:sp>
      <p:sp>
        <p:nvSpPr>
          <p:cNvPr id="9" name="テキスト プレースホルダー 10">
            <a:extLst>
              <a:ext uri="{FF2B5EF4-FFF2-40B4-BE49-F238E27FC236}">
                <a16:creationId xmlns:a16="http://schemas.microsoft.com/office/drawing/2014/main" id="{C654E360-FB66-3113-7049-0119BE4706B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87808" y="252000"/>
            <a:ext cx="8136904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2000" b="1" i="0">
                <a:solidFill>
                  <a:srgbClr val="00003E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タイトルを入れる</a:t>
            </a:r>
          </a:p>
        </p:txBody>
      </p:sp>
    </p:spTree>
    <p:extLst>
      <p:ext uri="{BB962C8B-B14F-4D97-AF65-F5344CB8AC3E}">
        <p14:creationId xmlns:p14="http://schemas.microsoft.com/office/powerpoint/2010/main" val="222529379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BC_プロダクト資料表紙（広告主・代理店限定）">
    <p:bg>
      <p:bgPr>
        <a:gradFill>
          <a:gsLst>
            <a:gs pos="0">
              <a:srgbClr val="030053"/>
            </a:gs>
            <a:gs pos="23000">
              <a:srgbClr val="030053"/>
            </a:gs>
            <a:gs pos="69000">
              <a:srgbClr val="03003D"/>
            </a:gs>
            <a:gs pos="99000">
              <a:srgbClr val="03003D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>
            <a:extLst>
              <a:ext uri="{FF2B5EF4-FFF2-40B4-BE49-F238E27FC236}">
                <a16:creationId xmlns:a16="http://schemas.microsoft.com/office/drawing/2014/main" id="{B13D0A09-E438-357C-C528-970CFBA6F259}"/>
              </a:ext>
            </a:extLst>
          </p:cNvPr>
          <p:cNvSpPr/>
          <p:nvPr userDrawn="1"/>
        </p:nvSpPr>
        <p:spPr>
          <a:xfrm flipH="1">
            <a:off x="10017125" y="2768600"/>
            <a:ext cx="2174875" cy="4089400"/>
          </a:xfrm>
          <a:prstGeom prst="rtTriangle">
            <a:avLst/>
          </a:prstGeom>
          <a:solidFill>
            <a:srgbClr val="FFFFFF">
              <a:alpha val="12157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sp>
        <p:nvSpPr>
          <p:cNvPr id="3" name="直角三角形 2">
            <a:extLst>
              <a:ext uri="{FF2B5EF4-FFF2-40B4-BE49-F238E27FC236}">
                <a16:creationId xmlns:a16="http://schemas.microsoft.com/office/drawing/2014/main" id="{E0EA9DFF-8D6C-8B30-25B6-10D7A4AE220A}"/>
              </a:ext>
            </a:extLst>
          </p:cNvPr>
          <p:cNvSpPr/>
          <p:nvPr userDrawn="1"/>
        </p:nvSpPr>
        <p:spPr>
          <a:xfrm flipH="1">
            <a:off x="10456863" y="3595688"/>
            <a:ext cx="1735137" cy="3262312"/>
          </a:xfrm>
          <a:prstGeom prst="rtTriangle">
            <a:avLst/>
          </a:prstGeom>
          <a:solidFill>
            <a:srgbClr val="FFFFFF">
              <a:alpha val="12157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sp>
        <p:nvSpPr>
          <p:cNvPr id="5" name="直角三角形 4">
            <a:extLst>
              <a:ext uri="{FF2B5EF4-FFF2-40B4-BE49-F238E27FC236}">
                <a16:creationId xmlns:a16="http://schemas.microsoft.com/office/drawing/2014/main" id="{9FEB9977-1C8A-86AD-D7AA-F9FBA152FB55}"/>
              </a:ext>
            </a:extLst>
          </p:cNvPr>
          <p:cNvSpPr/>
          <p:nvPr userDrawn="1"/>
        </p:nvSpPr>
        <p:spPr>
          <a:xfrm rot="10800000" flipH="1">
            <a:off x="0" y="0"/>
            <a:ext cx="962025" cy="1806575"/>
          </a:xfrm>
          <a:prstGeom prst="rtTriangle">
            <a:avLst/>
          </a:prstGeom>
          <a:solidFill>
            <a:srgbClr val="FFFF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pic>
        <p:nvPicPr>
          <p:cNvPr id="8" name="図 4">
            <a:extLst>
              <a:ext uri="{FF2B5EF4-FFF2-40B4-BE49-F238E27FC236}">
                <a16:creationId xmlns:a16="http://schemas.microsoft.com/office/drawing/2014/main" id="{63C9BE4C-8DFE-CC2F-3F00-AD213111131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375" y="6116638"/>
            <a:ext cx="889000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直角三角形 8">
            <a:extLst>
              <a:ext uri="{FF2B5EF4-FFF2-40B4-BE49-F238E27FC236}">
                <a16:creationId xmlns:a16="http://schemas.microsoft.com/office/drawing/2014/main" id="{5A0132A7-64BD-1980-D8DE-4EE3D57AF1BC}"/>
              </a:ext>
            </a:extLst>
          </p:cNvPr>
          <p:cNvSpPr/>
          <p:nvPr userDrawn="1"/>
        </p:nvSpPr>
        <p:spPr>
          <a:xfrm flipH="1">
            <a:off x="11707813" y="5946775"/>
            <a:ext cx="484187" cy="911225"/>
          </a:xfrm>
          <a:prstGeom prst="rtTriangle">
            <a:avLst/>
          </a:prstGeom>
          <a:solidFill>
            <a:srgbClr val="FF00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sp>
        <p:nvSpPr>
          <p:cNvPr id="10" name="直角三角形 9">
            <a:extLst>
              <a:ext uri="{FF2B5EF4-FFF2-40B4-BE49-F238E27FC236}">
                <a16:creationId xmlns:a16="http://schemas.microsoft.com/office/drawing/2014/main" id="{8A7ED678-FE93-3D20-D8B9-B4A99C37C8CC}"/>
              </a:ext>
            </a:extLst>
          </p:cNvPr>
          <p:cNvSpPr/>
          <p:nvPr userDrawn="1"/>
        </p:nvSpPr>
        <p:spPr>
          <a:xfrm rot="10800000" flipH="1">
            <a:off x="0" y="0"/>
            <a:ext cx="363538" cy="682625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pic>
        <p:nvPicPr>
          <p:cNvPr id="11" name="グラフィックス 7">
            <a:extLst>
              <a:ext uri="{FF2B5EF4-FFF2-40B4-BE49-F238E27FC236}">
                <a16:creationId xmlns:a16="http://schemas.microsoft.com/office/drawing/2014/main" id="{CC3171FB-EAE6-45D7-234B-A9BFEECD786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7375" y="1696711"/>
            <a:ext cx="11017250" cy="2065291"/>
          </a:xfrm>
          <a:prstGeom prst="rect">
            <a:avLst/>
          </a:prstGeom>
        </p:spPr>
        <p:txBody>
          <a:bodyPr lIns="0" tIns="36000" rIns="0" bIns="0" anchor="t">
            <a:noAutofit/>
          </a:bodyPr>
          <a:lstStyle>
            <a:lvl1pPr marL="0" indent="0" algn="l">
              <a:lnSpc>
                <a:spcPct val="120000"/>
              </a:lnSpc>
              <a:buNone/>
              <a:defRPr sz="40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587375" y="5278295"/>
            <a:ext cx="5131879" cy="21799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2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87375" y="4409440"/>
            <a:ext cx="8871585" cy="660399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16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78625323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BC_プロダクト資料中表紙（広告主・代理店限定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hink-cell data - do not delete" hidden="1">
            <a:extLst>
              <a:ext uri="{FF2B5EF4-FFF2-40B4-BE49-F238E27FC236}">
                <a16:creationId xmlns:a16="http://schemas.microsoft.com/office/drawing/2014/main" id="{A5544997-C74E-E0AD-F2FE-22461E7A2AF9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948654237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スライド" r:id="rId3" imgW="7772400" imgH="10058400" progId="TCLayout.ActiveDocument.1">
                  <p:embed/>
                </p:oleObj>
              </mc:Choice>
              <mc:Fallback>
                <p:oleObj name="think-cellスライド" r:id="rId3" imgW="7772400" imgH="10058400" progId="TCLayout.ActiveDocument.1">
                  <p:embed/>
                  <p:pic>
                    <p:nvPicPr>
                      <p:cNvPr id="3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A5544997-C74E-E0AD-F2FE-22461E7A2AF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三角形 1">
            <a:extLst>
              <a:ext uri="{FF2B5EF4-FFF2-40B4-BE49-F238E27FC236}">
                <a16:creationId xmlns:a16="http://schemas.microsoft.com/office/drawing/2014/main" id="{519B8972-44D1-3802-EE60-A1BC5C5A16AB}"/>
              </a:ext>
            </a:extLst>
          </p:cNvPr>
          <p:cNvSpPr/>
          <p:nvPr userDrawn="1"/>
        </p:nvSpPr>
        <p:spPr>
          <a:xfrm>
            <a:off x="10363200" y="3427413"/>
            <a:ext cx="1828800" cy="3430587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スライド番号プレースホルダー 5">
            <a:extLst>
              <a:ext uri="{FF2B5EF4-FFF2-40B4-BE49-F238E27FC236}">
                <a16:creationId xmlns:a16="http://schemas.microsoft.com/office/drawing/2014/main" id="{1BA0269E-4FAF-FCF7-533A-8DEC2D165CAF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97EE6910-BC09-1444-B5E2-6D9FAB2770D5}" type="slidenum">
              <a:rPr lang="ja-JP" altLang="en-US" sz="700" smtClean="0">
                <a:solidFill>
                  <a:schemeClr val="bg1"/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/>
              </a:solidFill>
              <a:latin typeface="Meiryo" panose="020B0604030504040204" pitchFamily="34" charset="-128"/>
            </a:endParaRPr>
          </a:p>
        </p:txBody>
      </p:sp>
      <p:pic>
        <p:nvPicPr>
          <p:cNvPr id="9" name="グラフィックス 3">
            <a:extLst>
              <a:ext uri="{FF2B5EF4-FFF2-40B4-BE49-F238E27FC236}">
                <a16:creationId xmlns:a16="http://schemas.microsoft.com/office/drawing/2014/main" id="{59A20EC1-58D9-759B-45BC-712B71A3FDB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50" y="6451600"/>
            <a:ext cx="965200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4C091A5-862A-9941-5642-C4E70B372A8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87375" y="2559914"/>
            <a:ext cx="11017250" cy="1738172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lnSpc>
                <a:spcPct val="120000"/>
              </a:lnSpc>
              <a:spcBef>
                <a:spcPts val="0"/>
              </a:spcBef>
              <a:buNone/>
              <a:defRPr sz="4400" b="1" i="0">
                <a:solidFill>
                  <a:schemeClr val="accent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62795447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+コピーライト+ページ番号（広告主・代理店限定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hink-cell data - do not delete" hidden="1">
            <a:extLst>
              <a:ext uri="{FF2B5EF4-FFF2-40B4-BE49-F238E27FC236}">
                <a16:creationId xmlns:a16="http://schemas.microsoft.com/office/drawing/2014/main" id="{660EF211-A8C9-FBD7-5993-BD3CA45DEA3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581048894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スライド" r:id="rId3" imgW="7772400" imgH="10058400" progId="TCLayout.ActiveDocument.1">
                  <p:embed/>
                </p:oleObj>
              </mc:Choice>
              <mc:Fallback>
                <p:oleObj name="think-cellスライド" r:id="rId3" imgW="7772400" imgH="10058400" progId="TCLayout.ActiveDocument.1">
                  <p:embed/>
                  <p:pic>
                    <p:nvPicPr>
                      <p:cNvPr id="6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660EF211-A8C9-FBD7-5993-BD3CA45DEA3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スライド番号プレースホルダー 5">
            <a:extLst>
              <a:ext uri="{FF2B5EF4-FFF2-40B4-BE49-F238E27FC236}">
                <a16:creationId xmlns:a16="http://schemas.microsoft.com/office/drawing/2014/main" id="{FC46F296-51B8-C10D-D99C-8C0DF419D37B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6D4AE058-6DC5-FD4E-B3C4-3F8E9F744DFB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BF7BB441-C525-2824-27BB-42DA9A12DC2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タイトル 1">
            <a:extLst>
              <a:ext uri="{FF2B5EF4-FFF2-40B4-BE49-F238E27FC236}">
                <a16:creationId xmlns:a16="http://schemas.microsoft.com/office/drawing/2014/main" id="{00A3B48B-8B12-76DB-DE08-9FFDD18135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7376" y="583184"/>
            <a:ext cx="11014607" cy="564262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>
              <a:lnSpc>
                <a:spcPct val="100000"/>
              </a:lnSpc>
              <a:defRPr sz="2800" b="1" i="0">
                <a:solidFill>
                  <a:schemeClr val="accent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65614502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+説明文＋コピーライト+ページ番号（広告主・代理店限定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6EFBDC73-21D0-0696-0419-0FC3D51B89A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566748189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スライド" r:id="rId3" imgW="7772400" imgH="10058400" progId="TCLayout.ActiveDocument.1">
                  <p:embed/>
                </p:oleObj>
              </mc:Choice>
              <mc:Fallback>
                <p:oleObj name="think-cellスライド" r:id="rId3" imgW="7772400" imgH="10058400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6EFBDC73-21D0-0696-0419-0FC3D51B89A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スライド番号プレースホルダー 5">
            <a:extLst>
              <a:ext uri="{FF2B5EF4-FFF2-40B4-BE49-F238E27FC236}">
                <a16:creationId xmlns:a16="http://schemas.microsoft.com/office/drawing/2014/main" id="{03025AD1-266A-C2F8-4542-ADA3F3ABDE94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5F53CC99-617C-9D4C-A945-752E02862BAF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27C638B7-DA08-2099-985C-CAF6A1A67B1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タイトル 1">
            <a:extLst>
              <a:ext uri="{FF2B5EF4-FFF2-40B4-BE49-F238E27FC236}">
                <a16:creationId xmlns:a16="http://schemas.microsoft.com/office/drawing/2014/main" id="{6AAF90A3-FE47-206E-69DC-A3273BB28A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7376" y="583184"/>
            <a:ext cx="11014607" cy="564262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>
              <a:lnSpc>
                <a:spcPct val="100000"/>
              </a:lnSpc>
              <a:defRPr sz="2800" b="1" i="0">
                <a:solidFill>
                  <a:schemeClr val="accent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  <p:sp>
        <p:nvSpPr>
          <p:cNvPr id="6" name="テキスト プレースホルダー 10">
            <a:extLst>
              <a:ext uri="{FF2B5EF4-FFF2-40B4-BE49-F238E27FC236}">
                <a16:creationId xmlns:a16="http://schemas.microsoft.com/office/drawing/2014/main" id="{0F031FA9-112A-8DAA-B20E-847C11F19B3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7374" y="1098189"/>
            <a:ext cx="11014609" cy="79208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1400">
                <a:solidFill>
                  <a:schemeClr val="tx2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30917990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コピーライト+ページ番号（広告主・代理店限定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5">
            <a:extLst>
              <a:ext uri="{FF2B5EF4-FFF2-40B4-BE49-F238E27FC236}">
                <a16:creationId xmlns:a16="http://schemas.microsoft.com/office/drawing/2014/main" id="{D04D64CE-D62C-A1FF-FFA3-D17368230412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5F53CC99-617C-9D4C-A945-752E02862BAF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02154E47-CE2B-386F-7840-0589773FA6A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890194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ユーザー設定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三角形 3">
            <a:extLst>
              <a:ext uri="{FF2B5EF4-FFF2-40B4-BE49-F238E27FC236}">
                <a16:creationId xmlns:a16="http://schemas.microsoft.com/office/drawing/2014/main" id="{CFB367D1-8FD1-1C3B-97AA-9185FCCCA4D4}"/>
              </a:ext>
            </a:extLst>
          </p:cNvPr>
          <p:cNvSpPr/>
          <p:nvPr userDrawn="1"/>
        </p:nvSpPr>
        <p:spPr>
          <a:xfrm>
            <a:off x="10363200" y="3427413"/>
            <a:ext cx="1828800" cy="3430587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6" name="直線コネクタ 5">
            <a:extLst>
              <a:ext uri="{FF2B5EF4-FFF2-40B4-BE49-F238E27FC236}">
                <a16:creationId xmlns:a16="http://schemas.microsoft.com/office/drawing/2014/main" id="{549A8A82-CB7D-3834-72FE-F0103BC59479}"/>
              </a:ext>
            </a:extLst>
          </p:cNvPr>
          <p:cNvCxnSpPr>
            <a:cxnSpLocks/>
          </p:cNvCxnSpPr>
          <p:nvPr userDrawn="1"/>
        </p:nvCxnSpPr>
        <p:spPr>
          <a:xfrm>
            <a:off x="1570530" y="2621757"/>
            <a:ext cx="9050940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図プレースホルダー 4">
            <a:extLst>
              <a:ext uri="{FF2B5EF4-FFF2-40B4-BE49-F238E27FC236}">
                <a16:creationId xmlns:a16="http://schemas.microsoft.com/office/drawing/2014/main" id="{9ECDF7A2-7224-0E1C-A550-0E183AB6CFC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302859" y="3019035"/>
            <a:ext cx="1586282" cy="146448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>
                <a:solidFill>
                  <a:srgbClr val="00003E"/>
                </a:solidFill>
              </a:defRPr>
            </a:lvl1pPr>
          </a:lstStyle>
          <a:p>
            <a:r>
              <a:rPr kumimoji="1" lang="ja-JP" altLang="en-US"/>
              <a:t>アイコン</a:t>
            </a:r>
          </a:p>
        </p:txBody>
      </p:sp>
      <p:sp>
        <p:nvSpPr>
          <p:cNvPr id="8" name="テキスト プレースホルダー 23">
            <a:extLst>
              <a:ext uri="{FF2B5EF4-FFF2-40B4-BE49-F238E27FC236}">
                <a16:creationId xmlns:a16="http://schemas.microsoft.com/office/drawing/2014/main" id="{9BB0D80A-1BCF-A8E5-9698-8458938BE47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124200" y="4786187"/>
            <a:ext cx="5943600" cy="54370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 spc="300">
                <a:ln>
                  <a:noFill/>
                </a:ln>
                <a:solidFill>
                  <a:schemeClr val="accent1"/>
                </a:solidFill>
                <a:latin typeface="メイリオ 本文"/>
                <a:ea typeface="+mn-ea"/>
              </a:defRPr>
            </a:lvl1pPr>
            <a:lvl2pPr marL="457212" indent="0">
              <a:buNone/>
              <a:defRPr/>
            </a:lvl2pPr>
          </a:lstStyle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/>
              <a:t>テキストテキスト</a:t>
            </a:r>
          </a:p>
        </p:txBody>
      </p:sp>
      <p:sp>
        <p:nvSpPr>
          <p:cNvPr id="2" name="テキスト プレースホルダー 19">
            <a:extLst>
              <a:ext uri="{FF2B5EF4-FFF2-40B4-BE49-F238E27FC236}">
                <a16:creationId xmlns:a16="http://schemas.microsoft.com/office/drawing/2014/main" id="{D228E56A-4E53-6CA0-F300-DC60B3DFE96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411924" y="1225208"/>
            <a:ext cx="1368152" cy="10573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600" b="1" i="0">
                <a:solidFill>
                  <a:schemeClr val="accent1"/>
                </a:solidFill>
                <a:latin typeface="+mj-ea"/>
                <a:ea typeface="+mj-ea"/>
                <a:cs typeface="Segoe UI" panose="020B0502040204020203" pitchFamily="34" charset="0"/>
              </a:defRPr>
            </a:lvl1pPr>
          </a:lstStyle>
          <a:p>
            <a:pPr lvl="0"/>
            <a:r>
              <a:rPr kumimoji="1" lang="en-US" altLang="ja-JP" dirty="0"/>
              <a:t>01</a:t>
            </a:r>
            <a:endParaRPr kumimoji="1" lang="ja-JP" altLang="en-US" dirty="0"/>
          </a:p>
        </p:txBody>
      </p:sp>
      <p:sp>
        <p:nvSpPr>
          <p:cNvPr id="5" name="スライド番号プレースホルダー 5">
            <a:extLst>
              <a:ext uri="{FF2B5EF4-FFF2-40B4-BE49-F238E27FC236}">
                <a16:creationId xmlns:a16="http://schemas.microsoft.com/office/drawing/2014/main" id="{DCBF0A3F-76BB-7C92-B66B-0A97FD4700FE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97EE6910-BC09-1444-B5E2-6D9FAB2770D5}" type="slidenum">
              <a:rPr lang="ja-JP" altLang="en-US" sz="700" smtClean="0">
                <a:solidFill>
                  <a:schemeClr val="bg1"/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/>
              </a:solidFill>
              <a:latin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3509816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最終ページ（広告主・代理店限定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>
            <a:extLst>
              <a:ext uri="{FF2B5EF4-FFF2-40B4-BE49-F238E27FC236}">
                <a16:creationId xmlns:a16="http://schemas.microsoft.com/office/drawing/2014/main" id="{0B19B92F-6F6E-3DDE-863A-9883C4F1634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グラフィックス 2">
            <a:extLst>
              <a:ext uri="{FF2B5EF4-FFF2-40B4-BE49-F238E27FC236}">
                <a16:creationId xmlns:a16="http://schemas.microsoft.com/office/drawing/2014/main" id="{89D25A5C-4991-69B7-0B3A-15262FD6E8E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角丸四角形 7">
            <a:extLst>
              <a:ext uri="{FF2B5EF4-FFF2-40B4-BE49-F238E27FC236}">
                <a16:creationId xmlns:a16="http://schemas.microsoft.com/office/drawing/2014/main" id="{96396272-FA40-3CF7-F04A-5CA24DCE4129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 cap="flat" cmpd="sng" algn="ctr">
            <a:solidFill>
              <a:srgbClr val="CCCCCC">
                <a:lumMod val="90000"/>
              </a:srgbClr>
            </a:solidFill>
            <a:prstDash val="solid"/>
          </a:ln>
          <a:effectLst/>
        </p:spPr>
        <p:txBody>
          <a:bodyPr wrap="none" lIns="144000" tIns="90000" rIns="108000" bIns="72000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950" b="1" i="0" u="none" strike="noStrike" kern="0" cap="none" spc="300" normalizeH="0" baseline="0" noProof="0">
                <a:ln>
                  <a:noFill/>
                </a:ln>
                <a:solidFill>
                  <a:srgbClr val="CCCCCC">
                    <a:lumMod val="9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広告</a:t>
            </a:r>
            <a:r>
              <a:rPr kumimoji="0" lang="ja-JP" altLang="en-US" sz="950" b="1" i="0" u="none" strike="noStrike" kern="0" cap="none" spc="0" normalizeH="0" baseline="0" noProof="0">
                <a:ln>
                  <a:noFill/>
                </a:ln>
                <a:solidFill>
                  <a:srgbClr val="CCCCCC">
                    <a:lumMod val="9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主・</a:t>
            </a:r>
            <a:r>
              <a:rPr kumimoji="0" lang="ja-JP" altLang="en-US" sz="950" b="1" i="0" u="none" strike="noStrike" kern="0" cap="none" spc="300" normalizeH="0" baseline="0" noProof="0">
                <a:ln>
                  <a:noFill/>
                </a:ln>
                <a:solidFill>
                  <a:srgbClr val="CCCCCC">
                    <a:lumMod val="9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代理店限定</a:t>
            </a:r>
          </a:p>
        </p:txBody>
      </p:sp>
    </p:spTree>
    <p:extLst>
      <p:ext uri="{BB962C8B-B14F-4D97-AF65-F5344CB8AC3E}">
        <p14:creationId xmlns:p14="http://schemas.microsoft.com/office/powerpoint/2010/main" val="3265975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タイトル+コピーライト+ページ番号（広告主・代理店限定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5">
            <a:extLst>
              <a:ext uri="{FF2B5EF4-FFF2-40B4-BE49-F238E27FC236}">
                <a16:creationId xmlns:a16="http://schemas.microsoft.com/office/drawing/2014/main" id="{7740BB5E-F14C-A974-FA5E-29695CFEB58E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6D4AE058-6DC5-FD4E-B3C4-3F8E9F744DFB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769488F7-6EE4-944A-F06F-45E6EC8CADF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42D8C0EA-1F7B-0F84-058E-069A9319E43A}"/>
              </a:ext>
            </a:extLst>
          </p:cNvPr>
          <p:cNvSpPr/>
          <p:nvPr userDrawn="1"/>
        </p:nvSpPr>
        <p:spPr>
          <a:xfrm>
            <a:off x="0" y="0"/>
            <a:ext cx="998443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5098"/>
            </a:schemeClr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6" name="フリーフォーム 17">
            <a:extLst>
              <a:ext uri="{FF2B5EF4-FFF2-40B4-BE49-F238E27FC236}">
                <a16:creationId xmlns:a16="http://schemas.microsoft.com/office/drawing/2014/main" id="{981D720B-36BE-26D1-5A53-D269FE26C373}"/>
              </a:ext>
            </a:extLst>
          </p:cNvPr>
          <p:cNvSpPr/>
          <p:nvPr userDrawn="1"/>
        </p:nvSpPr>
        <p:spPr>
          <a:xfrm>
            <a:off x="0" y="-5818"/>
            <a:ext cx="1726717" cy="565422"/>
          </a:xfrm>
          <a:custGeom>
            <a:avLst/>
            <a:gdLst>
              <a:gd name="connsiteX0" fmla="*/ 0 w 1726717"/>
              <a:gd name="connsiteY0" fmla="*/ 0 h 565422"/>
              <a:gd name="connsiteX1" fmla="*/ 1726717 w 1726717"/>
              <a:gd name="connsiteY1" fmla="*/ 0 h 565422"/>
              <a:gd name="connsiteX2" fmla="*/ 1511956 w 1726717"/>
              <a:gd name="connsiteY2" fmla="*/ 565422 h 565422"/>
              <a:gd name="connsiteX3" fmla="*/ 0 w 1726717"/>
              <a:gd name="connsiteY3" fmla="*/ 565422 h 565422"/>
              <a:gd name="connsiteX4" fmla="*/ 0 w 1726717"/>
              <a:gd name="connsiteY4" fmla="*/ 0 h 565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6717" h="565422">
                <a:moveTo>
                  <a:pt x="0" y="0"/>
                </a:moveTo>
                <a:lnTo>
                  <a:pt x="1726717" y="0"/>
                </a:lnTo>
                <a:lnTo>
                  <a:pt x="1511956" y="565422"/>
                </a:lnTo>
                <a:lnTo>
                  <a:pt x="0" y="56542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9" name="テキスト プレースホルダー 10">
            <a:extLst>
              <a:ext uri="{FF2B5EF4-FFF2-40B4-BE49-F238E27FC236}">
                <a16:creationId xmlns:a16="http://schemas.microsoft.com/office/drawing/2014/main" id="{C654E360-FB66-3113-7049-0119BE4706B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87808" y="252000"/>
            <a:ext cx="8136904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 dirty="0"/>
              <a:t>タイトルを入れる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4432D3B6-90A5-CAF5-DF94-1C02F4A9E862}"/>
              </a:ext>
            </a:extLst>
          </p:cNvPr>
          <p:cNvSpPr txBox="1"/>
          <p:nvPr userDrawn="1"/>
        </p:nvSpPr>
        <p:spPr>
          <a:xfrm>
            <a:off x="482025" y="173621"/>
            <a:ext cx="53091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900" dirty="0">
                <a:solidFill>
                  <a:schemeClr val="bg1"/>
                </a:solidFill>
              </a:rPr>
              <a:t>変更点</a:t>
            </a:r>
          </a:p>
        </p:txBody>
      </p:sp>
      <p:pic>
        <p:nvPicPr>
          <p:cNvPr id="3" name="図プレースホルダー 10">
            <a:extLst>
              <a:ext uri="{FF2B5EF4-FFF2-40B4-BE49-F238E27FC236}">
                <a16:creationId xmlns:a16="http://schemas.microsoft.com/office/drawing/2014/main" id="{673D12C0-BFE1-CD53-B1BE-B00929101C1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t="71" b="71"/>
          <a:stretch/>
        </p:blipFill>
        <p:spPr>
          <a:xfrm>
            <a:off x="36095" y="40530"/>
            <a:ext cx="490419" cy="452763"/>
          </a:xfrm>
          <a:prstGeom prst="rect">
            <a:avLst/>
          </a:prstGeom>
        </p:spPr>
      </p:pic>
      <p:sp>
        <p:nvSpPr>
          <p:cNvPr id="7" name="テキスト プレースホルダー 10">
            <a:extLst>
              <a:ext uri="{FF2B5EF4-FFF2-40B4-BE49-F238E27FC236}">
                <a16:creationId xmlns:a16="http://schemas.microsoft.com/office/drawing/2014/main" id="{4AEA435B-3E06-69D8-E7CC-80C8B927654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87374" y="1098189"/>
            <a:ext cx="11014609" cy="79208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1400">
                <a:solidFill>
                  <a:schemeClr val="tx2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178950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タイトル+コピーライト+ページ番号（広告主・代理店限定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5">
            <a:extLst>
              <a:ext uri="{FF2B5EF4-FFF2-40B4-BE49-F238E27FC236}">
                <a16:creationId xmlns:a16="http://schemas.microsoft.com/office/drawing/2014/main" id="{7740BB5E-F14C-A974-FA5E-29695CFEB58E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6D4AE058-6DC5-FD4E-B3C4-3F8E9F744DFB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769488F7-6EE4-944A-F06F-45E6EC8CADF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42D8C0EA-1F7B-0F84-058E-069A9319E43A}"/>
              </a:ext>
            </a:extLst>
          </p:cNvPr>
          <p:cNvSpPr/>
          <p:nvPr userDrawn="1"/>
        </p:nvSpPr>
        <p:spPr>
          <a:xfrm>
            <a:off x="0" y="0"/>
            <a:ext cx="998443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5098"/>
            </a:schemeClr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6" name="フリーフォーム 17">
            <a:extLst>
              <a:ext uri="{FF2B5EF4-FFF2-40B4-BE49-F238E27FC236}">
                <a16:creationId xmlns:a16="http://schemas.microsoft.com/office/drawing/2014/main" id="{981D720B-36BE-26D1-5A53-D269FE26C373}"/>
              </a:ext>
            </a:extLst>
          </p:cNvPr>
          <p:cNvSpPr/>
          <p:nvPr userDrawn="1"/>
        </p:nvSpPr>
        <p:spPr>
          <a:xfrm>
            <a:off x="0" y="-5818"/>
            <a:ext cx="1726717" cy="565422"/>
          </a:xfrm>
          <a:custGeom>
            <a:avLst/>
            <a:gdLst>
              <a:gd name="connsiteX0" fmla="*/ 0 w 1726717"/>
              <a:gd name="connsiteY0" fmla="*/ 0 h 565422"/>
              <a:gd name="connsiteX1" fmla="*/ 1726717 w 1726717"/>
              <a:gd name="connsiteY1" fmla="*/ 0 h 565422"/>
              <a:gd name="connsiteX2" fmla="*/ 1511956 w 1726717"/>
              <a:gd name="connsiteY2" fmla="*/ 565422 h 565422"/>
              <a:gd name="connsiteX3" fmla="*/ 0 w 1726717"/>
              <a:gd name="connsiteY3" fmla="*/ 565422 h 565422"/>
              <a:gd name="connsiteX4" fmla="*/ 0 w 1726717"/>
              <a:gd name="connsiteY4" fmla="*/ 0 h 565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6717" h="565422">
                <a:moveTo>
                  <a:pt x="0" y="0"/>
                </a:moveTo>
                <a:lnTo>
                  <a:pt x="1726717" y="0"/>
                </a:lnTo>
                <a:lnTo>
                  <a:pt x="1511956" y="565422"/>
                </a:lnTo>
                <a:lnTo>
                  <a:pt x="0" y="56542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9" name="テキスト プレースホルダー 10">
            <a:extLst>
              <a:ext uri="{FF2B5EF4-FFF2-40B4-BE49-F238E27FC236}">
                <a16:creationId xmlns:a16="http://schemas.microsoft.com/office/drawing/2014/main" id="{C654E360-FB66-3113-7049-0119BE4706B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87808" y="252000"/>
            <a:ext cx="8136904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 dirty="0"/>
              <a:t>タイトルを入れる</a:t>
            </a:r>
          </a:p>
        </p:txBody>
      </p:sp>
      <p:pic>
        <p:nvPicPr>
          <p:cNvPr id="10" name="図プレースホルダー 12" descr="アイコン&#10;&#10;自動的に生成された説明">
            <a:extLst>
              <a:ext uri="{FF2B5EF4-FFF2-40B4-BE49-F238E27FC236}">
                <a16:creationId xmlns:a16="http://schemas.microsoft.com/office/drawing/2014/main" id="{46F8CB66-E016-BFEB-8F70-CD017FA896D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313" y="37992"/>
            <a:ext cx="498782" cy="497680"/>
          </a:xfrm>
          <a:prstGeom prst="rect">
            <a:avLst/>
          </a:prstGeom>
        </p:spPr>
      </p:pic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4432D3B6-90A5-CAF5-DF94-1C02F4A9E862}"/>
              </a:ext>
            </a:extLst>
          </p:cNvPr>
          <p:cNvSpPr txBox="1"/>
          <p:nvPr userDrawn="1"/>
        </p:nvSpPr>
        <p:spPr>
          <a:xfrm>
            <a:off x="590309" y="173621"/>
            <a:ext cx="64633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900" dirty="0">
                <a:solidFill>
                  <a:schemeClr val="bg1"/>
                </a:solidFill>
              </a:rPr>
              <a:t>商品概要</a:t>
            </a:r>
          </a:p>
        </p:txBody>
      </p:sp>
      <p:sp>
        <p:nvSpPr>
          <p:cNvPr id="3" name="テキスト プレースホルダー 10">
            <a:extLst>
              <a:ext uri="{FF2B5EF4-FFF2-40B4-BE49-F238E27FC236}">
                <a16:creationId xmlns:a16="http://schemas.microsoft.com/office/drawing/2014/main" id="{34CDCB4D-B3FE-5512-1AD8-8FC091FB7A3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87374" y="1098189"/>
            <a:ext cx="11014609" cy="79208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1400">
                <a:solidFill>
                  <a:schemeClr val="tx2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5831093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タイトル+コピーライト+ページ番号（広告主・代理店限定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5">
            <a:extLst>
              <a:ext uri="{FF2B5EF4-FFF2-40B4-BE49-F238E27FC236}">
                <a16:creationId xmlns:a16="http://schemas.microsoft.com/office/drawing/2014/main" id="{7740BB5E-F14C-A974-FA5E-29695CFEB58E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6D4AE058-6DC5-FD4E-B3C4-3F8E9F744DFB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769488F7-6EE4-944A-F06F-45E6EC8CADF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42D8C0EA-1F7B-0F84-058E-069A9319E43A}"/>
              </a:ext>
            </a:extLst>
          </p:cNvPr>
          <p:cNvSpPr/>
          <p:nvPr userDrawn="1"/>
        </p:nvSpPr>
        <p:spPr>
          <a:xfrm>
            <a:off x="0" y="0"/>
            <a:ext cx="998443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5098"/>
            </a:schemeClr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6" name="フリーフォーム 17">
            <a:extLst>
              <a:ext uri="{FF2B5EF4-FFF2-40B4-BE49-F238E27FC236}">
                <a16:creationId xmlns:a16="http://schemas.microsoft.com/office/drawing/2014/main" id="{981D720B-36BE-26D1-5A53-D269FE26C373}"/>
              </a:ext>
            </a:extLst>
          </p:cNvPr>
          <p:cNvSpPr/>
          <p:nvPr userDrawn="1"/>
        </p:nvSpPr>
        <p:spPr>
          <a:xfrm>
            <a:off x="0" y="-5818"/>
            <a:ext cx="1726717" cy="565422"/>
          </a:xfrm>
          <a:custGeom>
            <a:avLst/>
            <a:gdLst>
              <a:gd name="connsiteX0" fmla="*/ 0 w 1726717"/>
              <a:gd name="connsiteY0" fmla="*/ 0 h 565422"/>
              <a:gd name="connsiteX1" fmla="*/ 1726717 w 1726717"/>
              <a:gd name="connsiteY1" fmla="*/ 0 h 565422"/>
              <a:gd name="connsiteX2" fmla="*/ 1511956 w 1726717"/>
              <a:gd name="connsiteY2" fmla="*/ 565422 h 565422"/>
              <a:gd name="connsiteX3" fmla="*/ 0 w 1726717"/>
              <a:gd name="connsiteY3" fmla="*/ 565422 h 565422"/>
              <a:gd name="connsiteX4" fmla="*/ 0 w 1726717"/>
              <a:gd name="connsiteY4" fmla="*/ 0 h 565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6717" h="565422">
                <a:moveTo>
                  <a:pt x="0" y="0"/>
                </a:moveTo>
                <a:lnTo>
                  <a:pt x="1726717" y="0"/>
                </a:lnTo>
                <a:lnTo>
                  <a:pt x="1511956" y="565422"/>
                </a:lnTo>
                <a:lnTo>
                  <a:pt x="0" y="56542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9" name="テキスト プレースホルダー 10">
            <a:extLst>
              <a:ext uri="{FF2B5EF4-FFF2-40B4-BE49-F238E27FC236}">
                <a16:creationId xmlns:a16="http://schemas.microsoft.com/office/drawing/2014/main" id="{C654E360-FB66-3113-7049-0119BE4706B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87808" y="252000"/>
            <a:ext cx="8136904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 dirty="0"/>
              <a:t>タイトルを入れる</a:t>
            </a:r>
          </a:p>
        </p:txBody>
      </p:sp>
      <p:pic>
        <p:nvPicPr>
          <p:cNvPr id="10" name="図プレースホルダー 12" descr="アイコン&#10;&#10;自動的に生成された説明">
            <a:extLst>
              <a:ext uri="{FF2B5EF4-FFF2-40B4-BE49-F238E27FC236}">
                <a16:creationId xmlns:a16="http://schemas.microsoft.com/office/drawing/2014/main" id="{46F8CB66-E016-BFEB-8F70-CD017FA896D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313" y="37992"/>
            <a:ext cx="498782" cy="497680"/>
          </a:xfrm>
          <a:prstGeom prst="rect">
            <a:avLst/>
          </a:prstGeom>
        </p:spPr>
      </p:pic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4432D3B6-90A5-CAF5-DF94-1C02F4A9E862}"/>
              </a:ext>
            </a:extLst>
          </p:cNvPr>
          <p:cNvSpPr txBox="1"/>
          <p:nvPr userDrawn="1"/>
        </p:nvSpPr>
        <p:spPr>
          <a:xfrm>
            <a:off x="590309" y="173621"/>
            <a:ext cx="64633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900" dirty="0">
                <a:solidFill>
                  <a:schemeClr val="bg1"/>
                </a:solidFill>
              </a:rPr>
              <a:t>商品価格</a:t>
            </a:r>
          </a:p>
        </p:txBody>
      </p:sp>
      <p:sp>
        <p:nvSpPr>
          <p:cNvPr id="3" name="テキスト プレースホルダー 10">
            <a:extLst>
              <a:ext uri="{FF2B5EF4-FFF2-40B4-BE49-F238E27FC236}">
                <a16:creationId xmlns:a16="http://schemas.microsoft.com/office/drawing/2014/main" id="{95397C94-8D81-3AA4-47A1-27CC660D24D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87374" y="1098189"/>
            <a:ext cx="11014609" cy="79208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1400">
                <a:solidFill>
                  <a:schemeClr val="tx2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7096915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タイトル+コピーライト+ページ番号（広告主・代理店限定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5">
            <a:extLst>
              <a:ext uri="{FF2B5EF4-FFF2-40B4-BE49-F238E27FC236}">
                <a16:creationId xmlns:a16="http://schemas.microsoft.com/office/drawing/2014/main" id="{7740BB5E-F14C-A974-FA5E-29695CFEB58E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6D4AE058-6DC5-FD4E-B3C4-3F8E9F744DFB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769488F7-6EE4-944A-F06F-45E6EC8CADF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42D8C0EA-1F7B-0F84-058E-069A9319E43A}"/>
              </a:ext>
            </a:extLst>
          </p:cNvPr>
          <p:cNvSpPr/>
          <p:nvPr userDrawn="1"/>
        </p:nvSpPr>
        <p:spPr>
          <a:xfrm>
            <a:off x="0" y="0"/>
            <a:ext cx="998443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5098"/>
            </a:schemeClr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6" name="フリーフォーム 17">
            <a:extLst>
              <a:ext uri="{FF2B5EF4-FFF2-40B4-BE49-F238E27FC236}">
                <a16:creationId xmlns:a16="http://schemas.microsoft.com/office/drawing/2014/main" id="{981D720B-36BE-26D1-5A53-D269FE26C373}"/>
              </a:ext>
            </a:extLst>
          </p:cNvPr>
          <p:cNvSpPr/>
          <p:nvPr userDrawn="1"/>
        </p:nvSpPr>
        <p:spPr>
          <a:xfrm>
            <a:off x="0" y="-5818"/>
            <a:ext cx="1726717" cy="565422"/>
          </a:xfrm>
          <a:custGeom>
            <a:avLst/>
            <a:gdLst>
              <a:gd name="connsiteX0" fmla="*/ 0 w 1726717"/>
              <a:gd name="connsiteY0" fmla="*/ 0 h 565422"/>
              <a:gd name="connsiteX1" fmla="*/ 1726717 w 1726717"/>
              <a:gd name="connsiteY1" fmla="*/ 0 h 565422"/>
              <a:gd name="connsiteX2" fmla="*/ 1511956 w 1726717"/>
              <a:gd name="connsiteY2" fmla="*/ 565422 h 565422"/>
              <a:gd name="connsiteX3" fmla="*/ 0 w 1726717"/>
              <a:gd name="connsiteY3" fmla="*/ 565422 h 565422"/>
              <a:gd name="connsiteX4" fmla="*/ 0 w 1726717"/>
              <a:gd name="connsiteY4" fmla="*/ 0 h 565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6717" h="565422">
                <a:moveTo>
                  <a:pt x="0" y="0"/>
                </a:moveTo>
                <a:lnTo>
                  <a:pt x="1726717" y="0"/>
                </a:lnTo>
                <a:lnTo>
                  <a:pt x="1511956" y="565422"/>
                </a:lnTo>
                <a:lnTo>
                  <a:pt x="0" y="56542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9" name="テキスト プレースホルダー 10">
            <a:extLst>
              <a:ext uri="{FF2B5EF4-FFF2-40B4-BE49-F238E27FC236}">
                <a16:creationId xmlns:a16="http://schemas.microsoft.com/office/drawing/2014/main" id="{C654E360-FB66-3113-7049-0119BE4706B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87808" y="252000"/>
            <a:ext cx="8136904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 dirty="0"/>
              <a:t>タイトルを入れる</a:t>
            </a:r>
          </a:p>
        </p:txBody>
      </p:sp>
      <p:pic>
        <p:nvPicPr>
          <p:cNvPr id="10" name="図プレースホルダー 12" descr="アイコン&#10;&#10;自動的に生成された説明">
            <a:extLst>
              <a:ext uri="{FF2B5EF4-FFF2-40B4-BE49-F238E27FC236}">
                <a16:creationId xmlns:a16="http://schemas.microsoft.com/office/drawing/2014/main" id="{46F8CB66-E016-BFEB-8F70-CD017FA896D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313" y="37992"/>
            <a:ext cx="498782" cy="497680"/>
          </a:xfrm>
          <a:prstGeom prst="rect">
            <a:avLst/>
          </a:prstGeom>
        </p:spPr>
      </p:pic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4432D3B6-90A5-CAF5-DF94-1C02F4A9E862}"/>
              </a:ext>
            </a:extLst>
          </p:cNvPr>
          <p:cNvSpPr txBox="1"/>
          <p:nvPr userDrawn="1"/>
        </p:nvSpPr>
        <p:spPr>
          <a:xfrm>
            <a:off x="590309" y="173621"/>
            <a:ext cx="87716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900" dirty="0">
                <a:solidFill>
                  <a:schemeClr val="bg1"/>
                </a:solidFill>
              </a:rPr>
              <a:t>スペック詳細</a:t>
            </a:r>
          </a:p>
        </p:txBody>
      </p:sp>
      <p:sp>
        <p:nvSpPr>
          <p:cNvPr id="3" name="テキスト プレースホルダー 10">
            <a:extLst>
              <a:ext uri="{FF2B5EF4-FFF2-40B4-BE49-F238E27FC236}">
                <a16:creationId xmlns:a16="http://schemas.microsoft.com/office/drawing/2014/main" id="{BC5DC8DD-FDC6-A8B5-8C59-D99344C84D2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87374" y="1098189"/>
            <a:ext cx="11014609" cy="79208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1400">
                <a:solidFill>
                  <a:schemeClr val="tx2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2862400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タイトル+コピーライト+ページ番号（広告主・代理店限定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5">
            <a:extLst>
              <a:ext uri="{FF2B5EF4-FFF2-40B4-BE49-F238E27FC236}">
                <a16:creationId xmlns:a16="http://schemas.microsoft.com/office/drawing/2014/main" id="{7740BB5E-F14C-A974-FA5E-29695CFEB58E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6D4AE058-6DC5-FD4E-B3C4-3F8E9F744DFB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769488F7-6EE4-944A-F06F-45E6EC8CADF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42D8C0EA-1F7B-0F84-058E-069A9319E43A}"/>
              </a:ext>
            </a:extLst>
          </p:cNvPr>
          <p:cNvSpPr/>
          <p:nvPr userDrawn="1"/>
        </p:nvSpPr>
        <p:spPr>
          <a:xfrm>
            <a:off x="0" y="0"/>
            <a:ext cx="998443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5098"/>
            </a:schemeClr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6" name="フリーフォーム 17">
            <a:extLst>
              <a:ext uri="{FF2B5EF4-FFF2-40B4-BE49-F238E27FC236}">
                <a16:creationId xmlns:a16="http://schemas.microsoft.com/office/drawing/2014/main" id="{981D720B-36BE-26D1-5A53-D269FE26C373}"/>
              </a:ext>
            </a:extLst>
          </p:cNvPr>
          <p:cNvSpPr/>
          <p:nvPr userDrawn="1"/>
        </p:nvSpPr>
        <p:spPr>
          <a:xfrm>
            <a:off x="0" y="-5818"/>
            <a:ext cx="1726717" cy="565422"/>
          </a:xfrm>
          <a:custGeom>
            <a:avLst/>
            <a:gdLst>
              <a:gd name="connsiteX0" fmla="*/ 0 w 1726717"/>
              <a:gd name="connsiteY0" fmla="*/ 0 h 565422"/>
              <a:gd name="connsiteX1" fmla="*/ 1726717 w 1726717"/>
              <a:gd name="connsiteY1" fmla="*/ 0 h 565422"/>
              <a:gd name="connsiteX2" fmla="*/ 1511956 w 1726717"/>
              <a:gd name="connsiteY2" fmla="*/ 565422 h 565422"/>
              <a:gd name="connsiteX3" fmla="*/ 0 w 1726717"/>
              <a:gd name="connsiteY3" fmla="*/ 565422 h 565422"/>
              <a:gd name="connsiteX4" fmla="*/ 0 w 1726717"/>
              <a:gd name="connsiteY4" fmla="*/ 0 h 565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6717" h="565422">
                <a:moveTo>
                  <a:pt x="0" y="0"/>
                </a:moveTo>
                <a:lnTo>
                  <a:pt x="1726717" y="0"/>
                </a:lnTo>
                <a:lnTo>
                  <a:pt x="1511956" y="565422"/>
                </a:lnTo>
                <a:lnTo>
                  <a:pt x="0" y="56542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9" name="テキスト プレースホルダー 10">
            <a:extLst>
              <a:ext uri="{FF2B5EF4-FFF2-40B4-BE49-F238E27FC236}">
                <a16:creationId xmlns:a16="http://schemas.microsoft.com/office/drawing/2014/main" id="{C654E360-FB66-3113-7049-0119BE4706B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87808" y="252000"/>
            <a:ext cx="8136904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 dirty="0"/>
              <a:t>タイトルを入れる</a:t>
            </a:r>
          </a:p>
        </p:txBody>
      </p:sp>
      <p:pic>
        <p:nvPicPr>
          <p:cNvPr id="10" name="図プレースホルダー 12" descr="アイコン&#10;&#10;自動的に生成された説明">
            <a:extLst>
              <a:ext uri="{FF2B5EF4-FFF2-40B4-BE49-F238E27FC236}">
                <a16:creationId xmlns:a16="http://schemas.microsoft.com/office/drawing/2014/main" id="{46F8CB66-E016-BFEB-8F70-CD017FA896D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313" y="37992"/>
            <a:ext cx="498782" cy="497680"/>
          </a:xfrm>
          <a:prstGeom prst="rect">
            <a:avLst/>
          </a:prstGeom>
        </p:spPr>
      </p:pic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4432D3B6-90A5-CAF5-DF94-1C02F4A9E862}"/>
              </a:ext>
            </a:extLst>
          </p:cNvPr>
          <p:cNvSpPr txBox="1"/>
          <p:nvPr userDrawn="1"/>
        </p:nvSpPr>
        <p:spPr>
          <a:xfrm>
            <a:off x="590309" y="173621"/>
            <a:ext cx="76174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900" dirty="0">
                <a:solidFill>
                  <a:schemeClr val="bg2"/>
                </a:solidFill>
              </a:rPr>
              <a:t>実施フロー</a:t>
            </a:r>
          </a:p>
        </p:txBody>
      </p:sp>
      <p:sp>
        <p:nvSpPr>
          <p:cNvPr id="3" name="テキスト プレースホルダー 10">
            <a:extLst>
              <a:ext uri="{FF2B5EF4-FFF2-40B4-BE49-F238E27FC236}">
                <a16:creationId xmlns:a16="http://schemas.microsoft.com/office/drawing/2014/main" id="{5F8EFFDA-09AC-475F-DDAA-47D7F2B111E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87374" y="1098189"/>
            <a:ext cx="11014609" cy="79208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1400">
                <a:solidFill>
                  <a:schemeClr val="tx2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6306056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タイトル+コピーライト+ページ番号（広告主・代理店限定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42D8C0EA-1F7B-0F84-058E-069A9319E43A}"/>
              </a:ext>
            </a:extLst>
          </p:cNvPr>
          <p:cNvSpPr/>
          <p:nvPr userDrawn="1"/>
        </p:nvSpPr>
        <p:spPr>
          <a:xfrm>
            <a:off x="0" y="0"/>
            <a:ext cx="998443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5098"/>
            </a:schemeClr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6" name="フリーフォーム 17">
            <a:extLst>
              <a:ext uri="{FF2B5EF4-FFF2-40B4-BE49-F238E27FC236}">
                <a16:creationId xmlns:a16="http://schemas.microsoft.com/office/drawing/2014/main" id="{981D720B-36BE-26D1-5A53-D269FE26C373}"/>
              </a:ext>
            </a:extLst>
          </p:cNvPr>
          <p:cNvSpPr/>
          <p:nvPr userDrawn="1"/>
        </p:nvSpPr>
        <p:spPr>
          <a:xfrm>
            <a:off x="0" y="-5818"/>
            <a:ext cx="1726717" cy="565422"/>
          </a:xfrm>
          <a:custGeom>
            <a:avLst/>
            <a:gdLst>
              <a:gd name="connsiteX0" fmla="*/ 0 w 1726717"/>
              <a:gd name="connsiteY0" fmla="*/ 0 h 565422"/>
              <a:gd name="connsiteX1" fmla="*/ 1726717 w 1726717"/>
              <a:gd name="connsiteY1" fmla="*/ 0 h 565422"/>
              <a:gd name="connsiteX2" fmla="*/ 1511956 w 1726717"/>
              <a:gd name="connsiteY2" fmla="*/ 565422 h 565422"/>
              <a:gd name="connsiteX3" fmla="*/ 0 w 1726717"/>
              <a:gd name="connsiteY3" fmla="*/ 565422 h 565422"/>
              <a:gd name="connsiteX4" fmla="*/ 0 w 1726717"/>
              <a:gd name="connsiteY4" fmla="*/ 0 h 565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6717" h="565422">
                <a:moveTo>
                  <a:pt x="0" y="0"/>
                </a:moveTo>
                <a:lnTo>
                  <a:pt x="1726717" y="0"/>
                </a:lnTo>
                <a:lnTo>
                  <a:pt x="1511956" y="565422"/>
                </a:lnTo>
                <a:lnTo>
                  <a:pt x="0" y="56542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pic>
        <p:nvPicPr>
          <p:cNvPr id="3" name="図プレースホルダー 8" descr="アイコン&#10;&#10;自動的に生成された説明">
            <a:extLst>
              <a:ext uri="{FF2B5EF4-FFF2-40B4-BE49-F238E27FC236}">
                <a16:creationId xmlns:a16="http://schemas.microsoft.com/office/drawing/2014/main" id="{3D4B3C0F-D350-D314-423E-99559A59D8B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467" y="37992"/>
            <a:ext cx="498475" cy="498475"/>
          </a:xfrm>
          <a:prstGeom prst="rect">
            <a:avLst/>
          </a:prstGeom>
        </p:spPr>
      </p:pic>
      <p:sp>
        <p:nvSpPr>
          <p:cNvPr id="2" name="スライド番号プレースホルダー 5">
            <a:extLst>
              <a:ext uri="{FF2B5EF4-FFF2-40B4-BE49-F238E27FC236}">
                <a16:creationId xmlns:a16="http://schemas.microsoft.com/office/drawing/2014/main" id="{7740BB5E-F14C-A974-FA5E-29695CFEB58E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6D4AE058-6DC5-FD4E-B3C4-3F8E9F744DFB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769488F7-6EE4-944A-F06F-45E6EC8CADF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テキスト プレースホルダー 10">
            <a:extLst>
              <a:ext uri="{FF2B5EF4-FFF2-40B4-BE49-F238E27FC236}">
                <a16:creationId xmlns:a16="http://schemas.microsoft.com/office/drawing/2014/main" id="{C654E360-FB66-3113-7049-0119BE4706B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87808" y="252000"/>
            <a:ext cx="8136904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 dirty="0"/>
              <a:t>タイトルを入れる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4432D3B6-90A5-CAF5-DF94-1C02F4A9E862}"/>
              </a:ext>
            </a:extLst>
          </p:cNvPr>
          <p:cNvSpPr txBox="1"/>
          <p:nvPr userDrawn="1"/>
        </p:nvSpPr>
        <p:spPr>
          <a:xfrm>
            <a:off x="520861" y="173621"/>
            <a:ext cx="110799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900" dirty="0">
                <a:solidFill>
                  <a:schemeClr val="bg1"/>
                </a:solidFill>
              </a:rPr>
              <a:t>その他：留意事項</a:t>
            </a:r>
          </a:p>
        </p:txBody>
      </p:sp>
      <p:sp>
        <p:nvSpPr>
          <p:cNvPr id="8" name="テキスト プレースホルダー 10">
            <a:extLst>
              <a:ext uri="{FF2B5EF4-FFF2-40B4-BE49-F238E27FC236}">
                <a16:creationId xmlns:a16="http://schemas.microsoft.com/office/drawing/2014/main" id="{4B10FDEC-7075-BB0D-498B-CA043596B5A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87374" y="1098189"/>
            <a:ext cx="11014609" cy="79208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1400">
                <a:solidFill>
                  <a:schemeClr val="tx2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5082558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oleObject" Target="../embeddings/oleObject1.bin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18" Type="http://schemas.openxmlformats.org/officeDocument/2006/relationships/oleObject" Target="../embeddings/oleObject1.bin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image" Target="../media/image12.emf"/><Relationship Id="rId2" Type="http://schemas.openxmlformats.org/officeDocument/2006/relationships/slideLayout" Target="../slideLayouts/slideLayout14.xml"/><Relationship Id="rId16" Type="http://schemas.openxmlformats.org/officeDocument/2006/relationships/oleObject" Target="../embeddings/oleObject2.bin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22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ags" Target="../tags/tag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slideLayout" Target="../slideLayouts/slideLayout27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10" Type="http://schemas.openxmlformats.org/officeDocument/2006/relationships/image" Target="../media/image1.emf"/><Relationship Id="rId4" Type="http://schemas.openxmlformats.org/officeDocument/2006/relationships/slideLayout" Target="../slideLayouts/slideLayout28.xml"/><Relationship Id="rId9" Type="http://schemas.openxmlformats.org/officeDocument/2006/relationships/oleObject" Target="../embeddings/oleObject1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hink-cell data - do not delete" hidden="1">
            <a:extLst>
              <a:ext uri="{FF2B5EF4-FFF2-40B4-BE49-F238E27FC236}">
                <a16:creationId xmlns:a16="http://schemas.microsoft.com/office/drawing/2014/main" id="{8E3A16E3-0D66-247C-8444-14352335CDBC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4"/>
            </p:custDataLst>
            <p:extLst>
              <p:ext uri="{D42A27DB-BD31-4B8C-83A1-F6EECF244321}">
                <p14:modId xmlns:p14="http://schemas.microsoft.com/office/powerpoint/2010/main" val="2989413439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スライド" r:id="rId15" imgW="7772400" imgH="10058400" progId="TCLayout.ActiveDocument.1">
                  <p:embed/>
                </p:oleObj>
              </mc:Choice>
              <mc:Fallback>
                <p:oleObj name="think-cellスライド" r:id="rId15" imgW="7772400" imgH="10058400" progId="TCLayout.ActiveDocument.1">
                  <p:embed/>
                  <p:pic>
                    <p:nvPicPr>
                      <p:cNvPr id="3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8E3A16E3-0D66-247C-8444-14352335CDB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角丸四角形 1">
            <a:extLst>
              <a:ext uri="{FF2B5EF4-FFF2-40B4-BE49-F238E27FC236}">
                <a16:creationId xmlns:a16="http://schemas.microsoft.com/office/drawing/2014/main" id="{3AC2D241-C39D-AA11-5E21-E9DECFC095B5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 cap="flat" cmpd="sng" algn="ctr">
            <a:solidFill>
              <a:srgbClr val="CCCCCC">
                <a:lumMod val="90000"/>
              </a:srgbClr>
            </a:solidFill>
            <a:prstDash val="solid"/>
          </a:ln>
          <a:effectLst/>
        </p:spPr>
        <p:txBody>
          <a:bodyPr wrap="none" lIns="144000" tIns="90000" rIns="108000" bIns="72000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950" b="1" i="0" u="none" strike="noStrike" kern="0" cap="none" spc="300" normalizeH="0" baseline="0" noProof="0">
                <a:ln>
                  <a:noFill/>
                </a:ln>
                <a:solidFill>
                  <a:srgbClr val="CCCCCC">
                    <a:lumMod val="9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広告</a:t>
            </a:r>
            <a:r>
              <a:rPr kumimoji="0" lang="ja-JP" altLang="en-US" sz="950" b="1" i="0" u="none" strike="noStrike" kern="0" cap="none" spc="0" normalizeH="0" baseline="0" noProof="0">
                <a:ln>
                  <a:noFill/>
                </a:ln>
                <a:solidFill>
                  <a:srgbClr val="CCCCCC">
                    <a:lumMod val="9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主・</a:t>
            </a:r>
            <a:r>
              <a:rPr kumimoji="0" lang="ja-JP" altLang="en-US" sz="950" b="1" i="0" u="none" strike="noStrike" kern="0" cap="none" spc="300" normalizeH="0" baseline="0" noProof="0">
                <a:ln>
                  <a:noFill/>
                </a:ln>
                <a:solidFill>
                  <a:srgbClr val="CCCCCC">
                    <a:lumMod val="9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代理店限定</a:t>
            </a:r>
          </a:p>
        </p:txBody>
      </p:sp>
    </p:spTree>
    <p:extLst>
      <p:ext uri="{BB962C8B-B14F-4D97-AF65-F5344CB8AC3E}">
        <p14:creationId xmlns:p14="http://schemas.microsoft.com/office/powerpoint/2010/main" val="12075215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54" r:id="rId1"/>
    <p:sldLayoutId id="2147484443" r:id="rId2"/>
    <p:sldLayoutId id="2147484462" r:id="rId3"/>
    <p:sldLayoutId id="2147484450" r:id="rId4"/>
    <p:sldLayoutId id="2147484465" r:id="rId5"/>
    <p:sldLayoutId id="2147484446" r:id="rId6"/>
    <p:sldLayoutId id="2147484447" r:id="rId7"/>
    <p:sldLayoutId id="2147484448" r:id="rId8"/>
    <p:sldLayoutId id="2147484449" r:id="rId9"/>
    <p:sldLayoutId id="2147484463" r:id="rId10"/>
    <p:sldLayoutId id="2147484431" r:id="rId11"/>
    <p:sldLayoutId id="21474844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68">
          <p15:clr>
            <a:srgbClr val="F26B43"/>
          </p15:clr>
        </p15:guide>
        <p15:guide id="2" pos="370">
          <p15:clr>
            <a:srgbClr val="F26B43"/>
          </p15:clr>
        </p15:guide>
        <p15:guide id="3" pos="7310">
          <p15:clr>
            <a:srgbClr val="F26B43"/>
          </p15:clr>
        </p15:guide>
        <p15:guide id="4" orient="horz" pos="3952">
          <p15:clr>
            <a:srgbClr val="F26B43"/>
          </p15:clr>
        </p15:guide>
        <p15:guide id="5" pos="3840">
          <p15:clr>
            <a:srgbClr val="5ACBF0"/>
          </p15:clr>
        </p15:guide>
        <p15:guide id="6" orient="horz" pos="2160">
          <p15:clr>
            <a:srgbClr val="5ACBF0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hink-cell data - do not delete" hidden="1">
            <a:extLst>
              <a:ext uri="{FF2B5EF4-FFF2-40B4-BE49-F238E27FC236}">
                <a16:creationId xmlns:a16="http://schemas.microsoft.com/office/drawing/2014/main" id="{82F3D157-6554-A029-2F49-45F5F3B53459}"/>
              </a:ext>
            </a:extLst>
          </p:cNvPr>
          <p:cNvGraphicFramePr>
            <a:graphicFrameLocks noChangeAspect="1"/>
          </p:cNvGraphicFramePr>
          <p:nvPr>
            <p:custDataLst>
              <p:tags r:id="rId14"/>
            </p:custDataLst>
            <p:extLst>
              <p:ext uri="{D42A27DB-BD31-4B8C-83A1-F6EECF244321}">
                <p14:modId xmlns:p14="http://schemas.microsoft.com/office/powerpoint/2010/main" val="2006013195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スライド" r:id="rId16" imgW="7772400" imgH="10058400" progId="TCLayout.ActiveDocument.1">
                  <p:embed/>
                </p:oleObj>
              </mc:Choice>
              <mc:Fallback>
                <p:oleObj name="think-cellスライド" r:id="rId16" imgW="7772400" imgH="10058400" progId="TCLayout.ActiveDocument.1">
                  <p:embed/>
                  <p:pic>
                    <p:nvPicPr>
                      <p:cNvPr id="2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82F3D157-6554-A029-2F49-45F5F3B5345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think-cell data - do not delete" hidden="1">
            <a:extLst>
              <a:ext uri="{FF2B5EF4-FFF2-40B4-BE49-F238E27FC236}">
                <a16:creationId xmlns:a16="http://schemas.microsoft.com/office/drawing/2014/main" id="{0CAB8BD8-5148-6D38-9C09-17B77DDEF5F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5"/>
            </p:custDataLst>
            <p:extLst>
              <p:ext uri="{D42A27DB-BD31-4B8C-83A1-F6EECF244321}">
                <p14:modId xmlns:p14="http://schemas.microsoft.com/office/powerpoint/2010/main" val="2989413439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スライド" r:id="rId18" imgW="7772400" imgH="10058400" progId="TCLayout.ActiveDocument.1">
                  <p:embed/>
                </p:oleObj>
              </mc:Choice>
              <mc:Fallback>
                <p:oleObj name="think-cellスライド" r:id="rId18" imgW="7772400" imgH="10058400" progId="TCLayout.ActiveDocument.1">
                  <p:embed/>
                  <p:pic>
                    <p:nvPicPr>
                      <p:cNvPr id="3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0CAB8BD8-5148-6D38-9C09-17B77DDEF5F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角丸四角形 1">
            <a:extLst>
              <a:ext uri="{FF2B5EF4-FFF2-40B4-BE49-F238E27FC236}">
                <a16:creationId xmlns:a16="http://schemas.microsoft.com/office/drawing/2014/main" id="{F3427FF8-BEDB-2FB2-C29A-750AF9D3D70B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 cap="flat" cmpd="sng" algn="ctr">
            <a:solidFill>
              <a:srgbClr val="CCCCCC">
                <a:lumMod val="90000"/>
              </a:srgbClr>
            </a:solidFill>
            <a:prstDash val="solid"/>
          </a:ln>
          <a:effectLst/>
        </p:spPr>
        <p:txBody>
          <a:bodyPr wrap="none" lIns="144000" tIns="90000" rIns="108000" bIns="72000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950" b="1" i="0" u="none" strike="noStrike" kern="0" cap="none" spc="300" normalizeH="0" baseline="0" noProof="0">
                <a:ln>
                  <a:noFill/>
                </a:ln>
                <a:solidFill>
                  <a:srgbClr val="CCCCCC">
                    <a:lumMod val="9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広告</a:t>
            </a:r>
            <a:r>
              <a:rPr kumimoji="0" lang="ja-JP" altLang="en-US" sz="950" b="1" i="0" u="none" strike="noStrike" kern="0" cap="none" spc="0" normalizeH="0" baseline="0" noProof="0">
                <a:ln>
                  <a:noFill/>
                </a:ln>
                <a:solidFill>
                  <a:srgbClr val="CCCCCC">
                    <a:lumMod val="9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主・</a:t>
            </a:r>
            <a:r>
              <a:rPr kumimoji="0" lang="ja-JP" altLang="en-US" sz="950" b="1" i="0" u="none" strike="noStrike" kern="0" cap="none" spc="300" normalizeH="0" baseline="0" noProof="0">
                <a:ln>
                  <a:noFill/>
                </a:ln>
                <a:solidFill>
                  <a:srgbClr val="CCCCCC">
                    <a:lumMod val="9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代理店限定</a:t>
            </a:r>
          </a:p>
        </p:txBody>
      </p:sp>
    </p:spTree>
    <p:extLst>
      <p:ext uri="{BB962C8B-B14F-4D97-AF65-F5344CB8AC3E}">
        <p14:creationId xmlns:p14="http://schemas.microsoft.com/office/powerpoint/2010/main" val="36231129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67" r:id="rId1"/>
    <p:sldLayoutId id="2147484468" r:id="rId2"/>
    <p:sldLayoutId id="2147484469" r:id="rId3"/>
    <p:sldLayoutId id="2147484470" r:id="rId4"/>
    <p:sldLayoutId id="2147484471" r:id="rId5"/>
    <p:sldLayoutId id="2147484472" r:id="rId6"/>
    <p:sldLayoutId id="2147484473" r:id="rId7"/>
    <p:sldLayoutId id="2147484474" r:id="rId8"/>
    <p:sldLayoutId id="2147484475" r:id="rId9"/>
    <p:sldLayoutId id="2147484476" r:id="rId10"/>
    <p:sldLayoutId id="2147484477" r:id="rId11"/>
    <p:sldLayoutId id="214748448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952">
          <p15:clr>
            <a:srgbClr val="F26B43"/>
          </p15:clr>
        </p15:guide>
        <p15:guide id="2" pos="370">
          <p15:clr>
            <a:srgbClr val="F26B43"/>
          </p15:clr>
        </p15:guide>
        <p15:guide id="3" orient="horz" pos="368">
          <p15:clr>
            <a:srgbClr val="F26B43"/>
          </p15:clr>
        </p15:guide>
        <p15:guide id="4" pos="7310">
          <p15:clr>
            <a:srgbClr val="F26B43"/>
          </p15:clr>
        </p15:guide>
        <p15:guide id="5" pos="3840">
          <p15:clr>
            <a:srgbClr val="5ACBF0"/>
          </p15:clr>
        </p15:guide>
        <p15:guide id="6" orient="horz" pos="2160">
          <p15:clr>
            <a:srgbClr val="5ACBF0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hink-cell data - do not delete" hidden="1">
            <a:extLst>
              <a:ext uri="{FF2B5EF4-FFF2-40B4-BE49-F238E27FC236}">
                <a16:creationId xmlns:a16="http://schemas.microsoft.com/office/drawing/2014/main" id="{8E3A16E3-0D66-247C-8444-14352335CDBC}"/>
              </a:ext>
            </a:extLst>
          </p:cNvPr>
          <p:cNvGraphicFramePr>
            <a:graphicFrameLocks noChangeAspect="1"/>
          </p:cNvGraphicFramePr>
          <p:nvPr>
            <p:custDataLst>
              <p:tags r:id="rId8"/>
            </p:custDataLst>
            <p:extLst>
              <p:ext uri="{D42A27DB-BD31-4B8C-83A1-F6EECF244321}">
                <p14:modId xmlns:p14="http://schemas.microsoft.com/office/powerpoint/2010/main" val="2989413439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スライド" r:id="rId9" imgW="7772400" imgH="10058400" progId="TCLayout.ActiveDocument.1">
                  <p:embed/>
                </p:oleObj>
              </mc:Choice>
              <mc:Fallback>
                <p:oleObj name="think-cellスライド" r:id="rId9" imgW="7772400" imgH="10058400" progId="TCLayout.ActiveDocument.1">
                  <p:embed/>
                  <p:pic>
                    <p:nvPicPr>
                      <p:cNvPr id="3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8E3A16E3-0D66-247C-8444-14352335CDB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角丸四角形 1">
            <a:extLst>
              <a:ext uri="{FF2B5EF4-FFF2-40B4-BE49-F238E27FC236}">
                <a16:creationId xmlns:a16="http://schemas.microsoft.com/office/drawing/2014/main" id="{3AC2D241-C39D-AA11-5E21-E9DECFC095B5}"/>
              </a:ext>
            </a:extLst>
          </p:cNvPr>
          <p:cNvSpPr/>
          <p:nvPr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 cap="flat" cmpd="sng" algn="ctr">
            <a:solidFill>
              <a:srgbClr val="CCCCCC">
                <a:lumMod val="90000"/>
              </a:srgbClr>
            </a:solidFill>
            <a:prstDash val="solid"/>
          </a:ln>
          <a:effectLst/>
        </p:spPr>
        <p:txBody>
          <a:bodyPr wrap="none" lIns="144000" tIns="90000" rIns="108000" bIns="72000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950" b="1" i="0" u="none" strike="noStrike" kern="0" cap="none" spc="300" normalizeH="0" baseline="0" noProof="0">
                <a:ln>
                  <a:noFill/>
                </a:ln>
                <a:solidFill>
                  <a:srgbClr val="CCCCCC">
                    <a:lumMod val="9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広告</a:t>
            </a:r>
            <a:r>
              <a:rPr kumimoji="0" lang="ja-JP" altLang="en-US" sz="950" b="1" i="0" u="none" strike="noStrike" kern="0" cap="none" spc="0" normalizeH="0" baseline="0" noProof="0">
                <a:ln>
                  <a:noFill/>
                </a:ln>
                <a:solidFill>
                  <a:srgbClr val="CCCCCC">
                    <a:lumMod val="9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主・</a:t>
            </a:r>
            <a:r>
              <a:rPr kumimoji="0" lang="ja-JP" altLang="en-US" sz="950" b="1" i="0" u="none" strike="noStrike" kern="0" cap="none" spc="300" normalizeH="0" baseline="0" noProof="0">
                <a:ln>
                  <a:noFill/>
                </a:ln>
                <a:solidFill>
                  <a:srgbClr val="CCCCCC">
                    <a:lumMod val="9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代理店限定</a:t>
            </a:r>
          </a:p>
        </p:txBody>
      </p:sp>
    </p:spTree>
    <p:extLst>
      <p:ext uri="{BB962C8B-B14F-4D97-AF65-F5344CB8AC3E}">
        <p14:creationId xmlns:p14="http://schemas.microsoft.com/office/powerpoint/2010/main" val="3751990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79" r:id="rId1"/>
    <p:sldLayoutId id="2147484480" r:id="rId2"/>
    <p:sldLayoutId id="2147484481" r:id="rId3"/>
    <p:sldLayoutId id="2147484482" r:id="rId4"/>
    <p:sldLayoutId id="2147484483" r:id="rId5"/>
    <p:sldLayoutId id="2147484484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68">
          <p15:clr>
            <a:srgbClr val="F26B43"/>
          </p15:clr>
        </p15:guide>
        <p15:guide id="2" pos="370">
          <p15:clr>
            <a:srgbClr val="F26B43"/>
          </p15:clr>
        </p15:guide>
        <p15:guide id="3" pos="7310">
          <p15:clr>
            <a:srgbClr val="F26B43"/>
          </p15:clr>
        </p15:guide>
        <p15:guide id="4" orient="horz" pos="3952">
          <p15:clr>
            <a:srgbClr val="F26B43"/>
          </p15:clr>
        </p15:guide>
        <p15:guide id="5" pos="3840">
          <p15:clr>
            <a:srgbClr val="5ACBF0"/>
          </p15:clr>
        </p15:guide>
        <p15:guide id="6" orient="horz" pos="2160">
          <p15:clr>
            <a:srgbClr val="5ACBF0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ads-help.yahoo-net.jp/s/article/H000044930?language=ja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ads-help.yahoo-net.jp/s/article/H000044930?language=ja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-business.yahoo.co.jp/claris/enqueteForm?inquiry_type=placement_restrictions" TargetMode="Externa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2.xml"/><Relationship Id="rId6" Type="http://schemas.microsoft.com/office/2007/relationships/hdphoto" Target="../media/hdphoto2.wdp"/><Relationship Id="rId5" Type="http://schemas.openxmlformats.org/officeDocument/2006/relationships/image" Target="../media/image32.png"/><Relationship Id="rId4" Type="http://schemas.openxmlformats.org/officeDocument/2006/relationships/hyperlink" Target="https://ads-help.yahoo-net.jp/s/article/H000044278?language=ja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-business.yahoo.co.jp/claris/enqueteForm?inquiry_type=bls_review" TargetMode="Externa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2.xml"/><Relationship Id="rId5" Type="http://schemas.openxmlformats.org/officeDocument/2006/relationships/hyperlink" Target="https://form-business.yahoo.co.jp/claris/enqueteForm?inquiry_type=guaranteed_review" TargetMode="External"/><Relationship Id="rId4" Type="http://schemas.openxmlformats.org/officeDocument/2006/relationships/hyperlink" Target="https://ads-help.yahoo-net.jp/s/article/H000044534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ycbiz.com/jp/download/yahoo/" TargetMode="Externa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2.xml"/><Relationship Id="rId6" Type="http://schemas.openxmlformats.org/officeDocument/2006/relationships/hyperlink" Target="https://ads-help.yahoo-net.jp/s/article/H000044533" TargetMode="External"/><Relationship Id="rId5" Type="http://schemas.openxmlformats.org/officeDocument/2006/relationships/hyperlink" Target="https://ads-help.yahoo-net.jp/" TargetMode="External"/><Relationship Id="rId4" Type="http://schemas.openxmlformats.org/officeDocument/2006/relationships/hyperlink" Target="https://www.lycbiz.com/jp/terms-and-policies/yahoo/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ads-help.yahoo-net.jp/" TargetMode="External"/><Relationship Id="rId7" Type="http://schemas.openxmlformats.org/officeDocument/2006/relationships/hyperlink" Target="https://form-business.yahoo.co.jp/claris/enqueteForm?inquiry_type=guaranteed_review" TargetMode="Externa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2.xml"/><Relationship Id="rId6" Type="http://schemas.openxmlformats.org/officeDocument/2006/relationships/hyperlink" Target="https://form-business.yahoo.co.jp/claris/enqueteForm?inquiry_type=placement_restrictions" TargetMode="External"/><Relationship Id="rId5" Type="http://schemas.openxmlformats.org/officeDocument/2006/relationships/hyperlink" Target="https://portal.yadui.business.yahoo.co.jp/agencyportal/30335704/" TargetMode="External"/><Relationship Id="rId4" Type="http://schemas.openxmlformats.org/officeDocument/2006/relationships/hyperlink" Target="https://www.lycbiz.com/jp/contact/support/ly-ads/" TargetMode="Externa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yadui.business.yahoo.co.jp/agencyportal/873240/" TargetMode="Externa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2.xml"/><Relationship Id="rId5" Type="http://schemas.openxmlformats.org/officeDocument/2006/relationships/hyperlink" Target="https://portal.yadui.business.yahoo.co.jp/agencyportal/30335704/" TargetMode="External"/><Relationship Id="rId4" Type="http://schemas.openxmlformats.org/officeDocument/2006/relationships/hyperlink" Target="https://www.lycbiz.com/jp/download/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24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ads-help.yahoo-net.jp/s/article/H000044930?language=ja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963EEF-140C-2162-B5B8-84689BC727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テキスト プレースホルダー 5">
            <a:extLst>
              <a:ext uri="{FF2B5EF4-FFF2-40B4-BE49-F238E27FC236}">
                <a16:creationId xmlns:a16="http://schemas.microsoft.com/office/drawing/2014/main" id="{C4168BCF-89ED-50DE-A3BB-87B89E3AE521}"/>
              </a:ext>
            </a:extLst>
          </p:cNvPr>
          <p:cNvSpPr>
            <a:spLocks noGrp="1" noChangeArrowheads="1"/>
          </p:cNvSpPr>
          <p:nvPr>
            <p:ph type="body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lvl="0" eaLnBrk="0" fontAlgn="base" hangingPunct="0">
              <a:spcAft>
                <a:spcPct val="0"/>
              </a:spcAft>
              <a:defRPr/>
            </a:pPr>
            <a:r>
              <a:rPr lang="en-US" altLang="ja-JP" sz="3600" dirty="0">
                <a:cs typeface="Segoe UI" panose="020B0502040204020203" pitchFamily="34" charset="0"/>
              </a:rPr>
              <a:t>Yahoo!</a:t>
            </a:r>
            <a:r>
              <a:rPr lang="ja-JP" altLang="en-US" sz="3600" dirty="0">
                <a:cs typeface="Segoe UI" panose="020B0502040204020203" pitchFamily="34" charset="0"/>
              </a:rPr>
              <a:t>ファイナンス</a:t>
            </a:r>
          </a:p>
          <a:p>
            <a:pPr lvl="0" eaLnBrk="0" fontAlgn="base" hangingPunct="0">
              <a:spcAft>
                <a:spcPct val="0"/>
              </a:spcAft>
              <a:defRPr/>
            </a:pPr>
            <a:r>
              <a:rPr lang="en-US" altLang="ja-JP" sz="3600" dirty="0">
                <a:cs typeface="Segoe UI" panose="020B0502040204020203" pitchFamily="34" charset="0"/>
              </a:rPr>
              <a:t>2026</a:t>
            </a:r>
            <a:r>
              <a:rPr lang="ja-JP" altLang="en-US" sz="3600" dirty="0">
                <a:cs typeface="Segoe UI" panose="020B0502040204020203" pitchFamily="34" charset="0"/>
              </a:rPr>
              <a:t>年</a:t>
            </a:r>
            <a:r>
              <a:rPr lang="en-US" altLang="ja-JP" sz="3600" dirty="0">
                <a:cs typeface="Segoe UI" panose="020B0502040204020203" pitchFamily="34" charset="0"/>
              </a:rPr>
              <a:t>9</a:t>
            </a:r>
            <a:r>
              <a:rPr lang="ja-JP" altLang="en-US" sz="3600" dirty="0">
                <a:cs typeface="Segoe UI" panose="020B0502040204020203" pitchFamily="34" charset="0"/>
              </a:rPr>
              <a:t>月～</a:t>
            </a:r>
            <a:r>
              <a:rPr lang="en-US" altLang="ja-JP" sz="3600" dirty="0">
                <a:cs typeface="Segoe UI" panose="020B0502040204020203" pitchFamily="34" charset="0"/>
              </a:rPr>
              <a:t>2027</a:t>
            </a:r>
            <a:r>
              <a:rPr lang="ja-JP" altLang="en-US" sz="3600" dirty="0">
                <a:cs typeface="Segoe UI" panose="020B0502040204020203" pitchFamily="34" charset="0"/>
              </a:rPr>
              <a:t>年</a:t>
            </a:r>
            <a:r>
              <a:rPr lang="en-US" altLang="ja-JP" sz="3600" dirty="0">
                <a:cs typeface="Segoe UI" panose="020B0502040204020203" pitchFamily="34" charset="0"/>
              </a:rPr>
              <a:t>3</a:t>
            </a:r>
            <a:r>
              <a:rPr lang="ja-JP" altLang="en-US" sz="3600" dirty="0">
                <a:cs typeface="Segoe UI" panose="020B0502040204020203" pitchFamily="34" charset="0"/>
              </a:rPr>
              <a:t>月　</a:t>
            </a:r>
            <a:r>
              <a:rPr lang="ja-JP" altLang="en-US" sz="3600" dirty="0"/>
              <a:t>セールスシート</a:t>
            </a:r>
            <a:endParaRPr lang="ja-JP" altLang="en-US" sz="3600" dirty="0">
              <a:latin typeface="メイリオ" panose="020B0604030504040204" pitchFamily="34" charset="-128"/>
              <a:ea typeface="メイリオ" panose="020B0604030504040204" pitchFamily="34" charset="-128"/>
            </a:endParaRPr>
          </a:p>
        </p:txBody>
      </p:sp>
      <p:sp>
        <p:nvSpPr>
          <p:cNvPr id="10243" name="テキスト プレースホルダー 6">
            <a:extLst>
              <a:ext uri="{FF2B5EF4-FFF2-40B4-BE49-F238E27FC236}">
                <a16:creationId xmlns:a16="http://schemas.microsoft.com/office/drawing/2014/main" id="{A17FE010-CFC4-317C-67A3-712AEE309A1A}"/>
              </a:ext>
            </a:extLst>
          </p:cNvPr>
          <p:cNvSpPr>
            <a:spLocks noGrp="1" noChangeArrowheads="1"/>
          </p:cNvSpPr>
          <p:nvPr>
            <p:ph type="body" sz="quarter" idx="11"/>
          </p:nvPr>
        </p:nvSpPr>
        <p:spPr bwMode="auto">
          <a:xfrm>
            <a:off x="587375" y="5278295"/>
            <a:ext cx="5131879" cy="24874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ja-JP" dirty="0">
                <a:latin typeface="メイリオ" panose="020B0604030504040204" pitchFamily="34" charset="-128"/>
                <a:ea typeface="メイリオ" panose="020B0604030504040204" pitchFamily="34" charset="-128"/>
              </a:rPr>
              <a:t>2026/7/29</a:t>
            </a:r>
          </a:p>
        </p:txBody>
      </p:sp>
      <p:sp>
        <p:nvSpPr>
          <p:cNvPr id="10241" name="テキスト プレースホルダー 4">
            <a:extLst>
              <a:ext uri="{FF2B5EF4-FFF2-40B4-BE49-F238E27FC236}">
                <a16:creationId xmlns:a16="http://schemas.microsoft.com/office/drawing/2014/main" id="{4B52A993-85D1-4A95-482B-EAA616AD5A0A}"/>
              </a:ext>
            </a:extLst>
          </p:cNvPr>
          <p:cNvSpPr>
            <a:spLocks noGrp="1" noChangeArrowheads="1"/>
          </p:cNvSpPr>
          <p:nvPr>
            <p:ph type="body" sz="quarter" idx="12"/>
          </p:nvPr>
        </p:nvSpPr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ja-JP" dirty="0">
                <a:latin typeface="メイリオ" panose="020B0604030504040204" pitchFamily="34" charset="-128"/>
                <a:ea typeface="メイリオ" panose="020B0604030504040204" pitchFamily="34" charset="-128"/>
              </a:rPr>
              <a:t>LINE</a:t>
            </a:r>
            <a:r>
              <a:rPr lang="ja-JP" altLang="en-US" dirty="0">
                <a:latin typeface="メイリオ" panose="020B0604030504040204" pitchFamily="34" charset="-128"/>
                <a:ea typeface="メイリオ" panose="020B0604030504040204" pitchFamily="34" charset="-128"/>
              </a:rPr>
              <a:t>ヤフー株式会社</a:t>
            </a:r>
          </a:p>
        </p:txBody>
      </p:sp>
      <p:sp>
        <p:nvSpPr>
          <p:cNvPr id="2" name="角丸四角形 1">
            <a:extLst>
              <a:ext uri="{FF2B5EF4-FFF2-40B4-BE49-F238E27FC236}">
                <a16:creationId xmlns:a16="http://schemas.microsoft.com/office/drawing/2014/main" id="{8F503E33-092C-1411-F35C-9F93EA5A24E2}"/>
              </a:ext>
            </a:extLst>
          </p:cNvPr>
          <p:cNvSpPr/>
          <p:nvPr/>
        </p:nvSpPr>
        <p:spPr>
          <a:xfrm>
            <a:off x="587375" y="1123249"/>
            <a:ext cx="3922841" cy="40969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200" b="1" dirty="0">
                <a:solidFill>
                  <a:schemeClr val="accent1"/>
                </a:solidFill>
                <a:latin typeface="メイリオ" panose="020B0604030504040204" pitchFamily="34" charset="-128"/>
                <a:ea typeface="メイリオ" panose="020B0604030504040204" pitchFamily="34" charset="-128"/>
              </a:rPr>
              <a:t>LINE</a:t>
            </a:r>
            <a:r>
              <a:rPr lang="ja-JP" altLang="en-US" sz="1200" b="1" dirty="0">
                <a:solidFill>
                  <a:schemeClr val="accent1"/>
                </a:solidFill>
                <a:latin typeface="メイリオ" panose="020B0604030504040204" pitchFamily="34" charset="-128"/>
                <a:ea typeface="メイリオ" panose="020B0604030504040204" pitchFamily="34" charset="-128"/>
              </a:rPr>
              <a:t>ヤフー広告 ディスプレイ広告（予約型）</a:t>
            </a:r>
          </a:p>
        </p:txBody>
      </p:sp>
    </p:spTree>
    <p:extLst>
      <p:ext uri="{BB962C8B-B14F-4D97-AF65-F5344CB8AC3E}">
        <p14:creationId xmlns:p14="http://schemas.microsoft.com/office/powerpoint/2010/main" val="18070060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88B283-8D94-26AF-60B7-9A48B41B23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プレースホルダー 2">
            <a:extLst>
              <a:ext uri="{FF2B5EF4-FFF2-40B4-BE49-F238E27FC236}">
                <a16:creationId xmlns:a16="http://schemas.microsoft.com/office/drawing/2014/main" id="{CC6F46AA-BBC2-8902-D7AA-8D2AA18990DA}"/>
              </a:ext>
            </a:extLst>
          </p:cNvPr>
          <p:cNvSpPr txBox="1">
            <a:spLocks/>
          </p:cNvSpPr>
          <p:nvPr/>
        </p:nvSpPr>
        <p:spPr>
          <a:xfrm>
            <a:off x="595671" y="81412"/>
            <a:ext cx="866756" cy="410840"/>
          </a:xfrm>
          <a:prstGeom prst="rect">
            <a:avLst/>
          </a:prstGeom>
        </p:spPr>
        <p:txBody>
          <a:bodyPr lIns="0" tIns="36000" rIns="0" bIns="0" anchor="ctr"/>
          <a:lstStyle>
            <a:lvl1pPr marL="171450" indent="-171450" algn="ctr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900" kern="1200" spc="-15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900" b="0" i="0" u="none" strike="noStrike" kern="1200" cap="none" spc="-15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商品スペック</a:t>
            </a:r>
          </a:p>
        </p:txBody>
      </p:sp>
      <p:pic>
        <p:nvPicPr>
          <p:cNvPr id="8" name="図プレースホルダー 12" descr="アイコン&#10;&#10;自動的に生成された説明">
            <a:extLst>
              <a:ext uri="{FF2B5EF4-FFF2-40B4-BE49-F238E27FC236}">
                <a16:creationId xmlns:a16="http://schemas.microsoft.com/office/drawing/2014/main" id="{D9781752-1E1E-170B-977D-56F9E23C258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609" y="31805"/>
            <a:ext cx="498782" cy="497680"/>
          </a:xfrm>
          <a:prstGeom prst="rect">
            <a:avLst/>
          </a:prstGeom>
        </p:spPr>
      </p:pic>
      <p:sp>
        <p:nvSpPr>
          <p:cNvPr id="2" name="角丸四角形 4">
            <a:extLst>
              <a:ext uri="{FF2B5EF4-FFF2-40B4-BE49-F238E27FC236}">
                <a16:creationId xmlns:a16="http://schemas.microsoft.com/office/drawing/2014/main" id="{281218F0-4131-59CE-EE9A-FA8A8807A9C4}"/>
              </a:ext>
            </a:extLst>
          </p:cNvPr>
          <p:cNvSpPr/>
          <p:nvPr/>
        </p:nvSpPr>
        <p:spPr>
          <a:xfrm>
            <a:off x="1717542" y="202787"/>
            <a:ext cx="1724158" cy="40431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3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ターゲティング設定</a:t>
            </a:r>
          </a:p>
        </p:txBody>
      </p:sp>
      <p:sp>
        <p:nvSpPr>
          <p:cNvPr id="10" name="テキスト プレースホルダー 1">
            <a:extLst>
              <a:ext uri="{FF2B5EF4-FFF2-40B4-BE49-F238E27FC236}">
                <a16:creationId xmlns:a16="http://schemas.microsoft.com/office/drawing/2014/main" id="{CFD971F5-49FD-038D-31B4-AF7E9E1B9F05}"/>
              </a:ext>
            </a:extLst>
          </p:cNvPr>
          <p:cNvSpPr txBox="1">
            <a:spLocks/>
          </p:cNvSpPr>
          <p:nvPr/>
        </p:nvSpPr>
        <p:spPr>
          <a:xfrm>
            <a:off x="3602308" y="280322"/>
            <a:ext cx="6278292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1" sz="2000" b="1" i="0" kern="1200">
                <a:solidFill>
                  <a:srgbClr val="00003E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48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スマートフォン商品</a:t>
            </a:r>
          </a:p>
        </p:txBody>
      </p:sp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D3157205-D907-4260-64E2-83A2026073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3499508"/>
              </p:ext>
            </p:extLst>
          </p:nvPr>
        </p:nvGraphicFramePr>
        <p:xfrm>
          <a:off x="339865" y="893882"/>
          <a:ext cx="11523059" cy="4149339"/>
        </p:xfrm>
        <a:graphic>
          <a:graphicData uri="http://schemas.openxmlformats.org/drawingml/2006/table">
            <a:tbl>
              <a:tblPr firstCol="1" bandRow="1"/>
              <a:tblGrid>
                <a:gridCol w="2245315">
                  <a:extLst>
                    <a:ext uri="{9D8B030D-6E8A-4147-A177-3AD203B41FA5}">
                      <a16:colId xmlns:a16="http://schemas.microsoft.com/office/drawing/2014/main" val="792911817"/>
                    </a:ext>
                  </a:extLst>
                </a:gridCol>
                <a:gridCol w="2781522">
                  <a:extLst>
                    <a:ext uri="{9D8B030D-6E8A-4147-A177-3AD203B41FA5}">
                      <a16:colId xmlns:a16="http://schemas.microsoft.com/office/drawing/2014/main" val="2515137241"/>
                    </a:ext>
                  </a:extLst>
                </a:gridCol>
                <a:gridCol w="3248111">
                  <a:extLst>
                    <a:ext uri="{9D8B030D-6E8A-4147-A177-3AD203B41FA5}">
                      <a16:colId xmlns:a16="http://schemas.microsoft.com/office/drawing/2014/main" val="598637953"/>
                    </a:ext>
                  </a:extLst>
                </a:gridCol>
                <a:gridCol w="3248111">
                  <a:extLst>
                    <a:ext uri="{9D8B030D-6E8A-4147-A177-3AD203B41FA5}">
                      <a16:colId xmlns:a16="http://schemas.microsoft.com/office/drawing/2014/main" val="56015879"/>
                    </a:ext>
                  </a:extLst>
                </a:gridCol>
              </a:tblGrid>
              <a:tr h="46525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50" b="1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ターゲティング</a:t>
                      </a:r>
                    </a:p>
                  </a:txBody>
                  <a:tcPr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50" b="1" kern="1200" dirty="0" err="1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vCPM</a:t>
                      </a:r>
                      <a:endParaRPr kumimoji="1" lang="en-US" altLang="ja-JP" sz="1050" b="1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105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掛け率</a:t>
                      </a:r>
                      <a:endParaRPr kumimoji="1" lang="en-US" altLang="ja-JP" sz="1050" b="1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45720" marR="4572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ファイナンス</a:t>
                      </a:r>
                    </a:p>
                    <a:p>
                      <a:pPr algn="ctr"/>
                      <a:r>
                        <a:rPr kumimoji="1" lang="ja-JP" altLang="en-US" sz="9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トップ　トップパネル（</a:t>
                      </a:r>
                      <a:r>
                        <a:rPr kumimoji="1" lang="en-US" altLang="ja-JP" sz="9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16</a:t>
                      </a:r>
                      <a:r>
                        <a:rPr kumimoji="1" lang="ja-JP" altLang="en-US" sz="9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5</a:t>
                      </a:r>
                      <a:r>
                        <a:rPr kumimoji="1" lang="ja-JP" altLang="en-US" sz="9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）　</a:t>
                      </a:r>
                      <a:r>
                        <a:rPr kumimoji="1" lang="en-US" altLang="ja-JP" sz="9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</a:p>
                  </a:txBody>
                  <a:tcPr marL="45720" marR="4572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ファイナンス</a:t>
                      </a:r>
                    </a:p>
                    <a:p>
                      <a:pPr algn="ctr"/>
                      <a:r>
                        <a:rPr kumimoji="1" lang="ja-JP" altLang="en-US" sz="9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トップ　トップパネル（</a:t>
                      </a:r>
                      <a:r>
                        <a:rPr kumimoji="1" lang="en-US" altLang="ja-JP" sz="9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16</a:t>
                      </a:r>
                      <a:r>
                        <a:rPr kumimoji="1" lang="ja-JP" altLang="en-US" sz="9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9</a:t>
                      </a:r>
                      <a:r>
                        <a:rPr kumimoji="1" lang="ja-JP" altLang="en-US" sz="9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）　</a:t>
                      </a:r>
                      <a:r>
                        <a:rPr kumimoji="1" lang="en-US" altLang="ja-JP" sz="9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endParaRPr kumimoji="1" lang="ja-JP" altLang="en-US" sz="900" b="1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45720" marR="4572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7335041"/>
                  </a:ext>
                </a:extLst>
              </a:tr>
              <a:tr h="388447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5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性別</a:t>
                      </a:r>
                    </a:p>
                  </a:txBody>
                  <a:tcPr marT="46800" marB="4680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5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1.2</a:t>
                      </a:r>
                      <a:r>
                        <a:rPr kumimoji="1" lang="ja-JP" altLang="en-US" sz="105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</a:p>
                  </a:txBody>
                  <a:tcPr marL="163440" marR="16344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</a:p>
                  </a:txBody>
                  <a:tcPr marL="163440" marR="163440" marT="46800" marB="4680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</a:p>
                  </a:txBody>
                  <a:tcPr marL="163440" marR="163440" marT="46800" marB="4680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434171"/>
                  </a:ext>
                </a:extLst>
              </a:tr>
              <a:tr h="388447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5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年齢</a:t>
                      </a:r>
                    </a:p>
                  </a:txBody>
                  <a:tcPr marT="46800" marB="4680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1.2</a:t>
                      </a:r>
                      <a:r>
                        <a:rPr kumimoji="1" lang="ja-JP" altLang="en-US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  <a:endParaRPr kumimoji="1" lang="ja-JP" altLang="en-US" sz="105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</a:p>
                  </a:txBody>
                  <a:tcPr marL="163440" marR="163440" marT="46800" marB="4680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</a:p>
                  </a:txBody>
                  <a:tcPr marL="163440" marR="163440" marT="46800" marB="4680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1917948"/>
                  </a:ext>
                </a:extLst>
              </a:tr>
              <a:tr h="40575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5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地域</a:t>
                      </a:r>
                      <a:endParaRPr kumimoji="1" lang="en-US" altLang="ja-JP" sz="1050" b="0" kern="120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5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（都道府県）</a:t>
                      </a:r>
                    </a:p>
                  </a:txBody>
                  <a:tcPr marT="46800" marB="4680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1.2</a:t>
                      </a:r>
                      <a:r>
                        <a:rPr kumimoji="1" lang="ja-JP" altLang="en-US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  <a:endParaRPr kumimoji="1" lang="ja-JP" altLang="en-US" sz="105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400" b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</a:p>
                  </a:txBody>
                  <a:tcPr marL="163440" marR="163440" marT="46800" marB="4680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</a:p>
                  </a:txBody>
                  <a:tcPr marL="163440" marR="163440" marT="46800" marB="4680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098080"/>
                  </a:ext>
                </a:extLst>
              </a:tr>
              <a:tr h="40575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5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地域</a:t>
                      </a:r>
                      <a:endParaRPr kumimoji="1" lang="en-US" altLang="ja-JP" sz="1050" b="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ctr"/>
                      <a:r>
                        <a:rPr kumimoji="1" lang="ja-JP" altLang="en-US" sz="105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（市区郡）</a:t>
                      </a:r>
                    </a:p>
                  </a:txBody>
                  <a:tcPr marT="46800" marB="4680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1.5</a:t>
                      </a:r>
                      <a:r>
                        <a:rPr kumimoji="1" lang="ja-JP" altLang="en-US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  <a:endParaRPr kumimoji="1" lang="ja-JP" altLang="en-US" sz="105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400" b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 sz="1400" b="0" kern="1200" dirty="0">
                        <a:solidFill>
                          <a:srgbClr val="0D0D0D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marT="46800" marB="4680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400" b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 sz="1400" b="0" kern="1200" dirty="0">
                        <a:solidFill>
                          <a:srgbClr val="0D0D0D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marT="46800" marB="4680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3668774"/>
                  </a:ext>
                </a:extLst>
              </a:tr>
              <a:tr h="388447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5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曜日・</a:t>
                      </a:r>
                      <a:r>
                        <a:rPr kumimoji="1" lang="ja-JP" altLang="en-US" sz="1050" b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時間帯</a:t>
                      </a:r>
                    </a:p>
                  </a:txBody>
                  <a:tcPr marT="46800" marB="4680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1.2</a:t>
                      </a:r>
                      <a:r>
                        <a:rPr kumimoji="1" lang="ja-JP" altLang="en-US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  <a:endParaRPr kumimoji="1" lang="ja-JP" altLang="en-US" sz="105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400" b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 sz="1400" b="0" kern="1200" dirty="0">
                        <a:solidFill>
                          <a:srgbClr val="0D0D0D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marT="46800" marB="4680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400" b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</a:p>
                  </a:txBody>
                  <a:tcPr marL="163440" marR="163440" marT="46800" marB="4680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6559465"/>
                  </a:ext>
                </a:extLst>
              </a:tr>
              <a:tr h="405750">
                <a:tc row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オーディエンスリスト</a:t>
                      </a:r>
                      <a:endParaRPr kumimoji="1" lang="ja-JP" altLang="en-US" sz="11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46800" marB="4680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興味関心、購買</a:t>
                      </a:r>
                      <a:endParaRPr kumimoji="1" lang="en-US" altLang="ja-JP" sz="105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意向、属性・ライフ</a:t>
                      </a:r>
                      <a:endParaRPr kumimoji="1" lang="en-US" altLang="ja-JP" sz="105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イベント</a:t>
                      </a:r>
                      <a:r>
                        <a:rPr kumimoji="1" lang="en-US" altLang="ja-JP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※</a:t>
                      </a:r>
                      <a:r>
                        <a:rPr kumimoji="1" lang="ja-JP" altLang="en-US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１</a:t>
                      </a:r>
                      <a:endParaRPr kumimoji="1" lang="en-US" altLang="ja-JP" sz="105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配信：</a:t>
                      </a:r>
                      <a:r>
                        <a:rPr kumimoji="1" lang="en-US" altLang="ja-JP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1.5</a:t>
                      </a:r>
                      <a:r>
                        <a:rPr kumimoji="1" lang="ja-JP" altLang="en-US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  <a:endParaRPr kumimoji="1" lang="en-US" altLang="ja-JP" sz="105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除外：</a:t>
                      </a:r>
                      <a:r>
                        <a:rPr kumimoji="1" lang="en-US" altLang="ja-JP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1.1</a:t>
                      </a:r>
                      <a:r>
                        <a:rPr kumimoji="1" lang="ja-JP" altLang="en-US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倍</a:t>
                      </a:r>
                    </a:p>
                  </a:txBody>
                  <a:tcPr marL="163440" marR="16344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</a:p>
                  </a:txBody>
                  <a:tcPr marL="163440" marR="163440" marT="46800" marB="4680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</a:p>
                  </a:txBody>
                  <a:tcPr marL="163440" marR="163440" marT="46800" marB="4680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7014782"/>
                  </a:ext>
                </a:extLst>
              </a:tr>
              <a:tr h="405750">
                <a:tc vMerge="1"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5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オーディエンスリスト</a:t>
                      </a:r>
                      <a:br>
                        <a:rPr kumimoji="1" lang="en-US" altLang="ja-JP" sz="105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</a:br>
                      <a:r>
                        <a:rPr kumimoji="1" lang="ja-JP" altLang="en-US" sz="105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（ヤフー提供）</a:t>
                      </a:r>
                      <a:r>
                        <a:rPr kumimoji="1" lang="en-US" altLang="ja-JP" sz="10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※2</a:t>
                      </a:r>
                      <a:endParaRPr kumimoji="1" lang="ja-JP" altLang="en-US" sz="1100" b="0" kern="120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46800" marB="4680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LINE</a:t>
                      </a:r>
                      <a:r>
                        <a:rPr kumimoji="1" lang="ja-JP" altLang="en-US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ヤフー提供（共通オーディエンス）</a:t>
                      </a:r>
                      <a:r>
                        <a:rPr kumimoji="1" lang="en-US" altLang="ja-JP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※1</a:t>
                      </a:r>
                      <a:r>
                        <a:rPr kumimoji="1" lang="ja-JP" altLang="en-US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リスト参照</a:t>
                      </a:r>
                      <a:endParaRPr kumimoji="1" lang="ja-JP" altLang="en-US" sz="105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</a:p>
                  </a:txBody>
                  <a:tcPr marL="163440" marR="163440" marT="46800" marB="4680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</a:p>
                  </a:txBody>
                  <a:tcPr marL="163440" marR="163440" marT="46800" marB="4680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0538939"/>
                  </a:ext>
                </a:extLst>
              </a:tr>
              <a:tr h="388447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5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フリークエンシー</a:t>
                      </a:r>
                    </a:p>
                  </a:txBody>
                  <a:tcPr marT="46800" marB="4680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1.0</a:t>
                      </a:r>
                      <a:r>
                        <a:rPr kumimoji="1" lang="ja-JP" altLang="en-US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  <a:endParaRPr kumimoji="1" lang="ja-JP" altLang="en-US" sz="105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400" b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 sz="1400" b="0" kern="1200" dirty="0">
                        <a:solidFill>
                          <a:srgbClr val="0D0D0D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marT="46800" marB="4680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marT="46800" marB="4680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6108755"/>
                  </a:ext>
                </a:extLst>
              </a:tr>
            </a:tbl>
          </a:graphicData>
        </a:graphic>
      </p:graphicFrame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FA2FCBE9-A27D-1983-FC38-1F10E9C4A1DA}"/>
              </a:ext>
            </a:extLst>
          </p:cNvPr>
          <p:cNvSpPr txBox="1"/>
          <p:nvPr/>
        </p:nvSpPr>
        <p:spPr>
          <a:xfrm>
            <a:off x="306000" y="5043221"/>
            <a:ext cx="11199519" cy="150656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 lvl="0">
              <a:defRPr lang="ja-JP"/>
            </a:defPPr>
            <a:lvl1pPr marL="0" lvl="1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2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3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4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900" b="1" dirty="0">
                <a:solidFill>
                  <a:srgbClr val="0D0D0D"/>
                </a:solidFill>
                <a:latin typeface="メイリオ" panose="020B0604030504040204" pitchFamily="50" charset="-128"/>
              </a:rPr>
              <a:t>【</a:t>
            </a:r>
            <a:r>
              <a:rPr lang="ja-JP" altLang="en-US" sz="900" b="1" dirty="0">
                <a:solidFill>
                  <a:srgbClr val="0D0D0D"/>
                </a:solidFill>
                <a:latin typeface="メイリオ" panose="020B0604030504040204" pitchFamily="50" charset="-128"/>
              </a:rPr>
              <a:t>注意事項</a:t>
            </a:r>
            <a:r>
              <a:rPr lang="en-US" altLang="ja-JP" sz="900" b="1" dirty="0">
                <a:solidFill>
                  <a:srgbClr val="0D0D0D"/>
                </a:solidFill>
                <a:latin typeface="メイリオ" panose="020B0604030504040204" pitchFamily="50" charset="-128"/>
              </a:rPr>
              <a:t>】</a:t>
            </a:r>
            <a:r>
              <a:rPr lang="ja-JP" altLang="en-US" sz="900" b="1" dirty="0">
                <a:solidFill>
                  <a:srgbClr val="0D0D0D"/>
                </a:solidFill>
                <a:latin typeface="メイリオ" panose="020B0604030504040204" pitchFamily="50" charset="-128"/>
              </a:rPr>
              <a:t>こちらの商品は、ターゲティング設定不可です。</a:t>
            </a:r>
            <a:r>
              <a:rPr lang="en-US" altLang="ja-JP" sz="800" dirty="0">
                <a:solidFill>
                  <a:srgbClr val="0D0D0D"/>
                </a:solidFill>
                <a:latin typeface="メイリオ" panose="020B0604030504040204" pitchFamily="50" charset="-128"/>
              </a:rPr>
              <a:t>※SP</a:t>
            </a:r>
            <a:r>
              <a:rPr lang="ja-JP" altLang="en-US" sz="800" dirty="0">
                <a:solidFill>
                  <a:srgbClr val="0D0D0D"/>
                </a:solidFill>
                <a:latin typeface="メイリオ" panose="020B0604030504040204" pitchFamily="50" charset="-128"/>
              </a:rPr>
              <a:t>はスマートフォン、</a:t>
            </a:r>
            <a:r>
              <a:rPr lang="en-US" altLang="ja-JP" sz="800" dirty="0">
                <a:solidFill>
                  <a:srgbClr val="0D0D0D"/>
                </a:solidFill>
                <a:latin typeface="メイリオ" panose="020B0604030504040204" pitchFamily="50" charset="-128"/>
              </a:rPr>
              <a:t>PC</a:t>
            </a:r>
            <a:r>
              <a:rPr lang="ja-JP" altLang="en-US" sz="800" dirty="0">
                <a:solidFill>
                  <a:srgbClr val="0D0D0D"/>
                </a:solidFill>
                <a:latin typeface="メイリオ" panose="020B0604030504040204" pitchFamily="50" charset="-128"/>
              </a:rPr>
              <a:t>はパソコン、</a:t>
            </a:r>
            <a:r>
              <a:rPr lang="en-US" altLang="ja-JP" sz="800" dirty="0">
                <a:solidFill>
                  <a:srgbClr val="0D0D0D"/>
                </a:solidFill>
                <a:latin typeface="メイリオ" panose="020B0604030504040204" pitchFamily="50" charset="-128"/>
              </a:rPr>
              <a:t>MD</a:t>
            </a:r>
            <a:r>
              <a:rPr lang="ja-JP" altLang="en-US" sz="800" dirty="0">
                <a:solidFill>
                  <a:srgbClr val="0D0D0D"/>
                </a:solidFill>
                <a:latin typeface="メイリオ" panose="020B0604030504040204" pitchFamily="50" charset="-128"/>
              </a:rPr>
              <a:t>はマルチデバイスの略称です。</a:t>
            </a: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※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上記表の「●」がターゲティング設定可になります。</a:t>
            </a: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※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年齢は以下の区分で指定が可能です。</a:t>
            </a: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18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歳～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19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歳 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/ 20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歳～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24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歳 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/ 25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歳～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29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歳 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/ 30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歳～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34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歳 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/ 35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歳～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39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歳 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/ 40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歳～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44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歳 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/ 45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歳～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49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歳 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/ 50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歳～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54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歳 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/ 55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歳～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59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歳 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/ 60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歳～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64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歳 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/ 65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歳～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69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歳 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/ 70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歳以上</a:t>
            </a: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※</a:t>
            </a:r>
            <a:r>
              <a:rPr lang="en-US" altLang="ja-JP" sz="800" dirty="0" err="1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vCPM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は「基本料金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×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ターゲティングごとに設定されている掛け率」（小数点以下切り捨て）によって決定されます。</a:t>
            </a: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※</a:t>
            </a:r>
            <a:r>
              <a:rPr lang="en-US" altLang="ja-JP" sz="800" dirty="0" err="1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vCPM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掛け率の最大値は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1.5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倍になります。</a:t>
            </a: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例：性別、年齢、オーディエンスリスト（興味関心、購買意向、属性・ライフイベント）を設定した場合、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1.2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倍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× 1.2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倍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× 1.5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倍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=2.16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倍となりますが、最大値が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1.5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倍のため、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1.5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倍で設定可能となります。</a:t>
            </a: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※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オーディエンスリストを複数選択した場合、</a:t>
            </a:r>
            <a:r>
              <a:rPr lang="en-US" altLang="ja-JP" sz="800" dirty="0" err="1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vCPM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掛け率は高い方が選択されます。</a:t>
            </a: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※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「枠購入型」や「時間帯ジャック購入型」配信商品の場合は、ターゲティング項目ごとの「</a:t>
            </a:r>
            <a:r>
              <a:rPr lang="en-US" altLang="ja-JP" sz="800" dirty="0" err="1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vCPM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掛け率」を含んだ金額を記載しています。</a:t>
            </a: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※SP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はスマートフォン、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PC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はパソコン、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MD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はマルチデバイスの略称です。</a:t>
            </a: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※1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　オーディエンスリストの詳細は、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LINE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ヤフー広告 ヘルプを参照してください。 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https://ads-help.yahoo-net.jp/s/article/H000044833?language=ja</a:t>
            </a:r>
          </a:p>
        </p:txBody>
      </p:sp>
    </p:spTree>
    <p:extLst>
      <p:ext uri="{BB962C8B-B14F-4D97-AF65-F5344CB8AC3E}">
        <p14:creationId xmlns:p14="http://schemas.microsoft.com/office/powerpoint/2010/main" val="35356068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E1485F-2D8A-1CB8-0322-5C277DF70B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プレースホルダー 2">
            <a:extLst>
              <a:ext uri="{FF2B5EF4-FFF2-40B4-BE49-F238E27FC236}">
                <a16:creationId xmlns:a16="http://schemas.microsoft.com/office/drawing/2014/main" id="{4D747E60-BA47-FD2A-407B-B96FDDCC3D66}"/>
              </a:ext>
            </a:extLst>
          </p:cNvPr>
          <p:cNvSpPr txBox="1">
            <a:spLocks/>
          </p:cNvSpPr>
          <p:nvPr/>
        </p:nvSpPr>
        <p:spPr>
          <a:xfrm>
            <a:off x="595671" y="81412"/>
            <a:ext cx="866756" cy="410840"/>
          </a:xfrm>
          <a:prstGeom prst="rect">
            <a:avLst/>
          </a:prstGeom>
        </p:spPr>
        <p:txBody>
          <a:bodyPr lIns="0" tIns="36000" rIns="0" bIns="0" anchor="ctr"/>
          <a:lstStyle>
            <a:lvl1pPr marL="171450" indent="-171450" algn="ctr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900" kern="1200" spc="-15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900" b="0" i="0" u="none" strike="noStrike" kern="1200" cap="none" spc="-15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商品スペック</a:t>
            </a:r>
          </a:p>
        </p:txBody>
      </p:sp>
      <p:pic>
        <p:nvPicPr>
          <p:cNvPr id="8" name="図プレースホルダー 12" descr="アイコン&#10;&#10;自動的に生成された説明">
            <a:extLst>
              <a:ext uri="{FF2B5EF4-FFF2-40B4-BE49-F238E27FC236}">
                <a16:creationId xmlns:a16="http://schemas.microsoft.com/office/drawing/2014/main" id="{94A1055C-643A-7D4E-4332-D15EBE268D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609" y="31805"/>
            <a:ext cx="498782" cy="497680"/>
          </a:xfrm>
          <a:prstGeom prst="rect">
            <a:avLst/>
          </a:prstGeom>
        </p:spPr>
      </p:pic>
      <p:sp>
        <p:nvSpPr>
          <p:cNvPr id="7" name="角丸四角形 3">
            <a:extLst>
              <a:ext uri="{FF2B5EF4-FFF2-40B4-BE49-F238E27FC236}">
                <a16:creationId xmlns:a16="http://schemas.microsoft.com/office/drawing/2014/main" id="{3B0B4365-7103-C5DC-4323-5D0D3A3945BF}"/>
              </a:ext>
            </a:extLst>
          </p:cNvPr>
          <p:cNvSpPr/>
          <p:nvPr/>
        </p:nvSpPr>
        <p:spPr>
          <a:xfrm>
            <a:off x="1817843" y="186644"/>
            <a:ext cx="1474299" cy="40431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3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商品イメージ</a:t>
            </a: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839833AE-0931-9CA7-EDFE-F45CEF140A91}"/>
              </a:ext>
            </a:extLst>
          </p:cNvPr>
          <p:cNvSpPr/>
          <p:nvPr/>
        </p:nvSpPr>
        <p:spPr>
          <a:xfrm>
            <a:off x="434975" y="6013853"/>
            <a:ext cx="4543231" cy="215444"/>
          </a:xfrm>
          <a:prstGeom prst="rect">
            <a:avLst/>
          </a:prstGeom>
        </p:spPr>
        <p:txBody>
          <a:bodyPr wrap="none" lIns="91440" tIns="45720" rIns="91440" bIns="4572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/>
                <a:ea typeface="Meiryo"/>
                <a:cs typeface="+mn-cs"/>
              </a:rPr>
              <a:t>・入稿規定（</a:t>
            </a:r>
            <a:r>
              <a:rPr kumimoji="0" lang="en-US" altLang="ja-JP" sz="800" b="0" i="0" u="none" strike="noStrike" kern="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/>
                <a:ea typeface="Meiryo"/>
                <a:cs typeface="+mn-cs"/>
              </a:rPr>
              <a:t>web</a:t>
            </a:r>
            <a:r>
              <a:rPr kumimoji="0" lang="ja-JP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/>
                <a:ea typeface="Meiryo"/>
                <a:cs typeface="+mn-cs"/>
              </a:rPr>
              <a:t>）：</a:t>
            </a:r>
            <a:r>
              <a:rPr kumimoji="0" lang="ja-JP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/>
                <a:ea typeface="Meiryo"/>
                <a:cs typeface="+mn-cs"/>
                <a:hlinkClick r:id="rId3"/>
              </a:rPr>
              <a:t>https://ads-help.yahoo-net.jp/s/article/H000044930?language=ja</a:t>
            </a:r>
            <a:endParaRPr kumimoji="1" lang="en-US" altLang="ja-JP" sz="800" b="0" i="0" u="none" strike="noStrike" kern="0" cap="none" spc="0" normalizeH="0" baseline="0" noProof="0" dirty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Meiryo UI"/>
              <a:ea typeface="Meiryo UI"/>
              <a:cs typeface="+mn-cs"/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314EC985-5427-D765-B3C5-1CC55F0CBE77}"/>
              </a:ext>
            </a:extLst>
          </p:cNvPr>
          <p:cNvSpPr/>
          <p:nvPr/>
        </p:nvSpPr>
        <p:spPr>
          <a:xfrm>
            <a:off x="8404158" y="6121575"/>
            <a:ext cx="3152589" cy="1384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コンテンツページは予告なく変更されることがあります。</a:t>
            </a:r>
          </a:p>
        </p:txBody>
      </p:sp>
      <p:sp>
        <p:nvSpPr>
          <p:cNvPr id="20" name="テキスト プレースホルダー 35">
            <a:extLst>
              <a:ext uri="{FF2B5EF4-FFF2-40B4-BE49-F238E27FC236}">
                <a16:creationId xmlns:a16="http://schemas.microsoft.com/office/drawing/2014/main" id="{F3522363-2558-CC29-F7EE-63FCE75C50EE}"/>
              </a:ext>
            </a:extLst>
          </p:cNvPr>
          <p:cNvSpPr txBox="1">
            <a:spLocks noGrp="1"/>
          </p:cNvSpPr>
          <p:nvPr>
            <p:ph type="body" sz="quarter" idx="10"/>
          </p:nvPr>
        </p:nvSpPr>
        <p:spPr>
          <a:xfrm>
            <a:off x="3657076" y="252412"/>
            <a:ext cx="5368395" cy="338543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ja-JP" sz="2000" dirty="0">
                <a:solidFill>
                  <a:srgbClr val="000048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PC</a:t>
            </a:r>
            <a:r>
              <a:rPr lang="ja-JP" altLang="en-US" sz="2000" dirty="0">
                <a:solidFill>
                  <a:srgbClr val="000048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商品</a:t>
            </a:r>
          </a:p>
        </p:txBody>
      </p:sp>
      <p:sp>
        <p:nvSpPr>
          <p:cNvPr id="21" name="角丸四角形 27">
            <a:extLst>
              <a:ext uri="{FF2B5EF4-FFF2-40B4-BE49-F238E27FC236}">
                <a16:creationId xmlns:a16="http://schemas.microsoft.com/office/drawing/2014/main" id="{E3A4822E-D601-440E-FAF5-426B1CB60AB0}"/>
              </a:ext>
            </a:extLst>
          </p:cNvPr>
          <p:cNvSpPr/>
          <p:nvPr/>
        </p:nvSpPr>
        <p:spPr>
          <a:xfrm>
            <a:off x="3155577" y="1302959"/>
            <a:ext cx="4452156" cy="544698"/>
          </a:xfrm>
          <a:prstGeom prst="roundRect">
            <a:avLst>
              <a:gd name="adj" fmla="val 8489"/>
            </a:avLst>
          </a:prstGeom>
          <a:solidFill>
            <a:srgbClr val="000048">
              <a:alpha val="40000"/>
            </a:srgbClr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none" lIns="0" tIns="4680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Segoe UI" panose="020B0502040204020203" pitchFamily="34" charset="0"/>
              </a:rPr>
              <a:t>トップインパクト プライムディスプレイ ダブル</a:t>
            </a:r>
            <a:r>
              <a:rPr kumimoji="0" lang="en-US" altLang="ja-JP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Segoe UI" panose="020B0502040204020203" pitchFamily="34" charset="0"/>
              </a:rPr>
              <a:t>/</a:t>
            </a:r>
            <a:r>
              <a:rPr kumimoji="0" lang="ja-JP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Segoe UI" panose="020B0502040204020203" pitchFamily="34" charset="0"/>
              </a:rPr>
              <a:t>画像</a:t>
            </a:r>
            <a:r>
              <a:rPr kumimoji="0" lang="en-US" altLang="ja-JP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Segoe UI" panose="020B0502040204020203" pitchFamily="34" charset="0"/>
              </a:rPr>
              <a:t>/</a:t>
            </a:r>
            <a:r>
              <a:rPr kumimoji="0" lang="ja-JP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Segoe UI" panose="020B0502040204020203" pitchFamily="34" charset="0"/>
              </a:rPr>
              <a:t>－</a:t>
            </a:r>
          </a:p>
        </p:txBody>
      </p:sp>
      <p:sp>
        <p:nvSpPr>
          <p:cNvPr id="22" name="円/楕円 28">
            <a:extLst>
              <a:ext uri="{FF2B5EF4-FFF2-40B4-BE49-F238E27FC236}">
                <a16:creationId xmlns:a16="http://schemas.microsoft.com/office/drawing/2014/main" id="{7033B75F-3C8F-E1EF-9FD5-218B4E895932}"/>
              </a:ext>
            </a:extLst>
          </p:cNvPr>
          <p:cNvSpPr>
            <a:spLocks noChangeAspect="1"/>
          </p:cNvSpPr>
          <p:nvPr/>
        </p:nvSpPr>
        <p:spPr>
          <a:xfrm>
            <a:off x="2922446" y="1321719"/>
            <a:ext cx="466262" cy="466262"/>
          </a:xfrm>
          <a:prstGeom prst="ellipse">
            <a:avLst/>
          </a:prstGeom>
          <a:solidFill>
            <a:srgbClr val="000048"/>
          </a:solidFill>
          <a:ln w="9525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72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Segoe UI" panose="020B0502040204020203" pitchFamily="34" charset="0"/>
              </a:rPr>
              <a:t>C</a:t>
            </a:r>
            <a:endParaRPr kumimoji="0" lang="ja-JP" altLang="en-US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50" charset="-128"/>
              <a:cs typeface="Segoe UI" panose="020B0502040204020203" pitchFamily="34" charset="0"/>
            </a:endParaRPr>
          </a:p>
        </p:txBody>
      </p:sp>
      <p:cxnSp>
        <p:nvCxnSpPr>
          <p:cNvPr id="23" name="コネクタ: カギ線 22">
            <a:extLst>
              <a:ext uri="{FF2B5EF4-FFF2-40B4-BE49-F238E27FC236}">
                <a16:creationId xmlns:a16="http://schemas.microsoft.com/office/drawing/2014/main" id="{C0C00F10-76B4-9D09-C42C-997CF9DC3B4B}"/>
              </a:ext>
            </a:extLst>
          </p:cNvPr>
          <p:cNvCxnSpPr>
            <a:cxnSpLocks/>
            <a:stCxn id="21" idx="3"/>
            <a:endCxn id="24" idx="3"/>
          </p:cNvCxnSpPr>
          <p:nvPr/>
        </p:nvCxnSpPr>
        <p:spPr>
          <a:xfrm flipH="1">
            <a:off x="7183819" y="1575308"/>
            <a:ext cx="423914" cy="2148150"/>
          </a:xfrm>
          <a:prstGeom prst="bentConnector3">
            <a:avLst>
              <a:gd name="adj1" fmla="val -53926"/>
            </a:avLst>
          </a:prstGeom>
          <a:noFill/>
          <a:ln w="12700" cap="flat" cmpd="sng" algn="ctr">
            <a:solidFill>
              <a:srgbClr val="00003E"/>
            </a:solidFill>
            <a:prstDash val="sysDot"/>
            <a:miter lim="800000"/>
            <a:headEnd type="none" w="med" len="med"/>
            <a:tailEnd type="none" w="med" len="med"/>
          </a:ln>
          <a:effectLst/>
        </p:spPr>
      </p:cxnSp>
      <p:pic>
        <p:nvPicPr>
          <p:cNvPr id="24" name="図 23" descr="グラフィカル ユーザー インターフェイス, テキスト, アプリケーション&#10;&#10;自動的に生成された説明">
            <a:extLst>
              <a:ext uri="{FF2B5EF4-FFF2-40B4-BE49-F238E27FC236}">
                <a16:creationId xmlns:a16="http://schemas.microsoft.com/office/drawing/2014/main" id="{EE90B4AA-50AF-5A5A-15AF-74233BDB376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076" y="2079853"/>
            <a:ext cx="3526743" cy="3287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4311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715B62-55C9-AF64-A305-E118427D88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プレースホルダー 2">
            <a:extLst>
              <a:ext uri="{FF2B5EF4-FFF2-40B4-BE49-F238E27FC236}">
                <a16:creationId xmlns:a16="http://schemas.microsoft.com/office/drawing/2014/main" id="{C5C4D999-8C83-E1CE-C5FC-4393FF1A1511}"/>
              </a:ext>
            </a:extLst>
          </p:cNvPr>
          <p:cNvSpPr txBox="1">
            <a:spLocks/>
          </p:cNvSpPr>
          <p:nvPr/>
        </p:nvSpPr>
        <p:spPr>
          <a:xfrm>
            <a:off x="595671" y="81412"/>
            <a:ext cx="866756" cy="410840"/>
          </a:xfrm>
          <a:prstGeom prst="rect">
            <a:avLst/>
          </a:prstGeom>
        </p:spPr>
        <p:txBody>
          <a:bodyPr lIns="0" tIns="36000" rIns="0" bIns="0" anchor="ctr"/>
          <a:lstStyle>
            <a:lvl1pPr marL="171450" indent="-171450" algn="ctr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900" kern="1200" spc="-15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900" b="0" i="0" u="none" strike="noStrike" kern="1200" cap="none" spc="-15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商品スペック</a:t>
            </a:r>
          </a:p>
        </p:txBody>
      </p:sp>
      <p:pic>
        <p:nvPicPr>
          <p:cNvPr id="8" name="図プレースホルダー 12" descr="アイコン&#10;&#10;自動的に生成された説明">
            <a:extLst>
              <a:ext uri="{FF2B5EF4-FFF2-40B4-BE49-F238E27FC236}">
                <a16:creationId xmlns:a16="http://schemas.microsoft.com/office/drawing/2014/main" id="{53E8F340-4706-286A-3E9A-D5759AA3313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609" y="31805"/>
            <a:ext cx="498782" cy="497680"/>
          </a:xfrm>
          <a:prstGeom prst="rect">
            <a:avLst/>
          </a:prstGeom>
        </p:spPr>
      </p:pic>
      <p:sp>
        <p:nvSpPr>
          <p:cNvPr id="7" name="角丸四角形 3">
            <a:extLst>
              <a:ext uri="{FF2B5EF4-FFF2-40B4-BE49-F238E27FC236}">
                <a16:creationId xmlns:a16="http://schemas.microsoft.com/office/drawing/2014/main" id="{8B3F2F4A-CF29-97F4-8607-BDE639C0B044}"/>
              </a:ext>
            </a:extLst>
          </p:cNvPr>
          <p:cNvSpPr/>
          <p:nvPr/>
        </p:nvSpPr>
        <p:spPr>
          <a:xfrm>
            <a:off x="1817843" y="186644"/>
            <a:ext cx="1474299" cy="40431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3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商品イメージ</a:t>
            </a: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E280E93F-CF42-71E3-9993-D0D5828EC191}"/>
              </a:ext>
            </a:extLst>
          </p:cNvPr>
          <p:cNvSpPr/>
          <p:nvPr/>
        </p:nvSpPr>
        <p:spPr>
          <a:xfrm>
            <a:off x="434975" y="6013853"/>
            <a:ext cx="4543231" cy="215444"/>
          </a:xfrm>
          <a:prstGeom prst="rect">
            <a:avLst/>
          </a:prstGeom>
        </p:spPr>
        <p:txBody>
          <a:bodyPr wrap="none" lIns="91440" tIns="45720" rIns="91440" bIns="4572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/>
                <a:ea typeface="Meiryo"/>
                <a:cs typeface="+mn-cs"/>
              </a:rPr>
              <a:t>・入稿規定（</a:t>
            </a:r>
            <a:r>
              <a:rPr kumimoji="0" lang="en-US" altLang="ja-JP" sz="800" b="0" i="0" u="none" strike="noStrike" kern="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/>
                <a:ea typeface="Meiryo"/>
                <a:cs typeface="+mn-cs"/>
              </a:rPr>
              <a:t>web</a:t>
            </a:r>
            <a:r>
              <a:rPr kumimoji="0" lang="ja-JP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/>
                <a:ea typeface="Meiryo"/>
                <a:cs typeface="+mn-cs"/>
              </a:rPr>
              <a:t>）：</a:t>
            </a:r>
            <a:r>
              <a:rPr kumimoji="0" lang="ja-JP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/>
                <a:ea typeface="Meiryo"/>
                <a:cs typeface="+mn-cs"/>
                <a:hlinkClick r:id="rId3"/>
              </a:rPr>
              <a:t>https://ads-help.yahoo-net.jp/s/article/H000044930?language=ja</a:t>
            </a:r>
            <a:endParaRPr kumimoji="1" lang="en-US" altLang="ja-JP" sz="800" b="0" i="0" u="none" strike="noStrike" kern="0" cap="none" spc="0" normalizeH="0" baseline="0" noProof="0" dirty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Meiryo UI"/>
              <a:ea typeface="Meiryo UI"/>
              <a:cs typeface="+mn-cs"/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5C8F56BA-193B-F45C-BE02-C461D717FBB9}"/>
              </a:ext>
            </a:extLst>
          </p:cNvPr>
          <p:cNvSpPr/>
          <p:nvPr/>
        </p:nvSpPr>
        <p:spPr>
          <a:xfrm>
            <a:off x="8404158" y="6121575"/>
            <a:ext cx="3152589" cy="1384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コンテンツページは予告なく変更されることがあります。</a:t>
            </a:r>
          </a:p>
        </p:txBody>
      </p:sp>
      <p:sp>
        <p:nvSpPr>
          <p:cNvPr id="20" name="テキスト プレースホルダー 35">
            <a:extLst>
              <a:ext uri="{FF2B5EF4-FFF2-40B4-BE49-F238E27FC236}">
                <a16:creationId xmlns:a16="http://schemas.microsoft.com/office/drawing/2014/main" id="{04C3D387-68E9-9140-C75E-9CD9D02D02CA}"/>
              </a:ext>
            </a:extLst>
          </p:cNvPr>
          <p:cNvSpPr txBox="1">
            <a:spLocks noGrp="1"/>
          </p:cNvSpPr>
          <p:nvPr>
            <p:ph type="body" sz="quarter" idx="10"/>
          </p:nvPr>
        </p:nvSpPr>
        <p:spPr>
          <a:xfrm>
            <a:off x="3657076" y="252412"/>
            <a:ext cx="5368395" cy="338543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ja-JP" sz="2000" dirty="0">
                <a:solidFill>
                  <a:srgbClr val="000048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PC</a:t>
            </a:r>
            <a:r>
              <a:rPr lang="ja-JP" altLang="en-US" sz="2000" dirty="0">
                <a:solidFill>
                  <a:srgbClr val="000048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商品</a:t>
            </a:r>
          </a:p>
        </p:txBody>
      </p:sp>
      <p:cxnSp>
        <p:nvCxnSpPr>
          <p:cNvPr id="2" name="コネクタ: カギ線 1">
            <a:extLst>
              <a:ext uri="{FF2B5EF4-FFF2-40B4-BE49-F238E27FC236}">
                <a16:creationId xmlns:a16="http://schemas.microsoft.com/office/drawing/2014/main" id="{FECE317D-D2C0-8E5E-FD3B-C335D46FC938}"/>
              </a:ext>
            </a:extLst>
          </p:cNvPr>
          <p:cNvCxnSpPr>
            <a:cxnSpLocks/>
          </p:cNvCxnSpPr>
          <p:nvPr/>
        </p:nvCxnSpPr>
        <p:spPr>
          <a:xfrm flipH="1">
            <a:off x="11469735" y="1780579"/>
            <a:ext cx="43467" cy="2038486"/>
          </a:xfrm>
          <a:prstGeom prst="bentConnector3">
            <a:avLst>
              <a:gd name="adj1" fmla="val -525916"/>
            </a:avLst>
          </a:prstGeom>
          <a:noFill/>
          <a:ln w="12700" cap="flat" cmpd="sng" algn="ctr">
            <a:solidFill>
              <a:srgbClr val="00003E"/>
            </a:solidFill>
            <a:prstDash val="sysDot"/>
            <a:miter lim="800000"/>
            <a:headEnd type="none" w="med" len="med"/>
            <a:tailEnd type="none" w="med" len="med"/>
          </a:ln>
          <a:effectLst/>
        </p:spPr>
      </p:cxnSp>
      <p:sp>
        <p:nvSpPr>
          <p:cNvPr id="3" name="角丸四角形 27">
            <a:extLst>
              <a:ext uri="{FF2B5EF4-FFF2-40B4-BE49-F238E27FC236}">
                <a16:creationId xmlns:a16="http://schemas.microsoft.com/office/drawing/2014/main" id="{D6871E1E-7969-BAE3-F626-639FDE2B67D0}"/>
              </a:ext>
            </a:extLst>
          </p:cNvPr>
          <p:cNvSpPr/>
          <p:nvPr/>
        </p:nvSpPr>
        <p:spPr>
          <a:xfrm>
            <a:off x="731066" y="1489234"/>
            <a:ext cx="2985824" cy="544698"/>
          </a:xfrm>
          <a:prstGeom prst="roundRect">
            <a:avLst>
              <a:gd name="adj" fmla="val 8489"/>
            </a:avLst>
          </a:prstGeom>
          <a:solidFill>
            <a:srgbClr val="000048">
              <a:alpha val="40000"/>
            </a:srgbClr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none" lIns="0" tIns="4680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Segoe UI" panose="020B0502040204020203" pitchFamily="34" charset="0"/>
              </a:rPr>
              <a:t>バナー</a:t>
            </a:r>
            <a:r>
              <a:rPr kumimoji="0" lang="en-US" altLang="ja-JP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Segoe UI" panose="020B0502040204020203" pitchFamily="34" charset="0"/>
              </a:rPr>
              <a:t>/</a:t>
            </a:r>
            <a:r>
              <a:rPr kumimoji="0" lang="ja-JP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Segoe UI" panose="020B0502040204020203" pitchFamily="34" charset="0"/>
              </a:rPr>
              <a:t>画像</a:t>
            </a:r>
            <a:r>
              <a:rPr kumimoji="0" lang="en-US" altLang="ja-JP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Segoe UI" panose="020B0502040204020203" pitchFamily="34" charset="0"/>
              </a:rPr>
              <a:t>/6</a:t>
            </a:r>
            <a:r>
              <a:rPr kumimoji="0" lang="ja-JP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Segoe UI" panose="020B0502040204020203" pitchFamily="34" charset="0"/>
              </a:rPr>
              <a:t>：</a:t>
            </a:r>
            <a:r>
              <a:rPr kumimoji="0" lang="en-US" altLang="ja-JP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Segoe UI" panose="020B0502040204020203" pitchFamily="34" charset="0"/>
              </a:rPr>
              <a:t>5</a:t>
            </a:r>
          </a:p>
        </p:txBody>
      </p:sp>
      <p:sp>
        <p:nvSpPr>
          <p:cNvPr id="4" name="円/楕円 28">
            <a:extLst>
              <a:ext uri="{FF2B5EF4-FFF2-40B4-BE49-F238E27FC236}">
                <a16:creationId xmlns:a16="http://schemas.microsoft.com/office/drawing/2014/main" id="{A03884E6-C2EA-3AC3-CA3E-9E7EECDF36D0}"/>
              </a:ext>
            </a:extLst>
          </p:cNvPr>
          <p:cNvSpPr>
            <a:spLocks noChangeAspect="1"/>
          </p:cNvSpPr>
          <p:nvPr/>
        </p:nvSpPr>
        <p:spPr>
          <a:xfrm>
            <a:off x="452985" y="1528452"/>
            <a:ext cx="466262" cy="466262"/>
          </a:xfrm>
          <a:prstGeom prst="ellipse">
            <a:avLst/>
          </a:prstGeom>
          <a:solidFill>
            <a:srgbClr val="000048"/>
          </a:solidFill>
          <a:ln w="9525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72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Segoe UI" panose="020B0502040204020203" pitchFamily="34" charset="0"/>
              </a:rPr>
              <a:t>D</a:t>
            </a:r>
            <a:endParaRPr kumimoji="0" lang="ja-JP" altLang="en-US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50" charset="-128"/>
              <a:cs typeface="Segoe UI" panose="020B0502040204020203" pitchFamily="34" charset="0"/>
            </a:endParaRPr>
          </a:p>
        </p:txBody>
      </p:sp>
      <p:sp>
        <p:nvSpPr>
          <p:cNvPr id="6" name="角丸四角形 27">
            <a:extLst>
              <a:ext uri="{FF2B5EF4-FFF2-40B4-BE49-F238E27FC236}">
                <a16:creationId xmlns:a16="http://schemas.microsoft.com/office/drawing/2014/main" id="{35185F1F-5CA5-684C-2FD5-1C5B113ECEA4}"/>
              </a:ext>
            </a:extLst>
          </p:cNvPr>
          <p:cNvSpPr/>
          <p:nvPr/>
        </p:nvSpPr>
        <p:spPr>
          <a:xfrm>
            <a:off x="4704026" y="1489234"/>
            <a:ext cx="2985824" cy="544698"/>
          </a:xfrm>
          <a:prstGeom prst="roundRect">
            <a:avLst>
              <a:gd name="adj" fmla="val 8489"/>
            </a:avLst>
          </a:prstGeom>
          <a:solidFill>
            <a:srgbClr val="000048">
              <a:alpha val="40000"/>
            </a:srgbClr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none" lIns="0" tIns="4680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Segoe UI" panose="020B0502040204020203" pitchFamily="34" charset="0"/>
              </a:rPr>
              <a:t>バナー</a:t>
            </a:r>
            <a:r>
              <a:rPr kumimoji="0" lang="en-US" altLang="ja-JP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Segoe UI" panose="020B0502040204020203" pitchFamily="34" charset="0"/>
              </a:rPr>
              <a:t>/</a:t>
            </a:r>
            <a:r>
              <a:rPr kumimoji="0" lang="ja-JP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Segoe UI" panose="020B0502040204020203" pitchFamily="34" charset="0"/>
              </a:rPr>
              <a:t>画像</a:t>
            </a:r>
            <a:r>
              <a:rPr kumimoji="0" lang="en-US" altLang="ja-JP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Segoe UI" panose="020B0502040204020203" pitchFamily="34" charset="0"/>
              </a:rPr>
              <a:t>/1</a:t>
            </a:r>
            <a:r>
              <a:rPr kumimoji="0" lang="ja-JP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Segoe UI" panose="020B0502040204020203" pitchFamily="34" charset="0"/>
              </a:rPr>
              <a:t>：</a:t>
            </a:r>
            <a:r>
              <a:rPr kumimoji="0" lang="en-US" altLang="ja-JP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Segoe UI" panose="020B0502040204020203" pitchFamily="34" charset="0"/>
              </a:rPr>
              <a:t>1</a:t>
            </a:r>
          </a:p>
        </p:txBody>
      </p:sp>
      <p:sp>
        <p:nvSpPr>
          <p:cNvPr id="9" name="円/楕円 28">
            <a:extLst>
              <a:ext uri="{FF2B5EF4-FFF2-40B4-BE49-F238E27FC236}">
                <a16:creationId xmlns:a16="http://schemas.microsoft.com/office/drawing/2014/main" id="{A50DAFE6-85CB-E65C-D1ED-39B426F47A43}"/>
              </a:ext>
            </a:extLst>
          </p:cNvPr>
          <p:cNvSpPr>
            <a:spLocks noChangeAspect="1"/>
          </p:cNvSpPr>
          <p:nvPr/>
        </p:nvSpPr>
        <p:spPr>
          <a:xfrm>
            <a:off x="4521199" y="1517631"/>
            <a:ext cx="466262" cy="466262"/>
          </a:xfrm>
          <a:prstGeom prst="ellipse">
            <a:avLst/>
          </a:prstGeom>
          <a:solidFill>
            <a:srgbClr val="000048"/>
          </a:solidFill>
          <a:ln w="9525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72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Segoe UI" panose="020B0502040204020203" pitchFamily="34" charset="0"/>
              </a:rPr>
              <a:t>E</a:t>
            </a:r>
            <a:endParaRPr kumimoji="0" lang="ja-JP" altLang="en-US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50" charset="-128"/>
              <a:cs typeface="Segoe UI" panose="020B0502040204020203" pitchFamily="34" charset="0"/>
            </a:endParaRPr>
          </a:p>
        </p:txBody>
      </p:sp>
      <p:sp>
        <p:nvSpPr>
          <p:cNvPr id="10" name="角丸四角形 27">
            <a:extLst>
              <a:ext uri="{FF2B5EF4-FFF2-40B4-BE49-F238E27FC236}">
                <a16:creationId xmlns:a16="http://schemas.microsoft.com/office/drawing/2014/main" id="{DB562FF3-9680-66DF-021D-A15DFDB322D6}"/>
              </a:ext>
            </a:extLst>
          </p:cNvPr>
          <p:cNvSpPr/>
          <p:nvPr/>
        </p:nvSpPr>
        <p:spPr>
          <a:xfrm>
            <a:off x="8702234" y="1517631"/>
            <a:ext cx="2789235" cy="544698"/>
          </a:xfrm>
          <a:prstGeom prst="roundRect">
            <a:avLst>
              <a:gd name="adj" fmla="val 8489"/>
            </a:avLst>
          </a:prstGeom>
          <a:solidFill>
            <a:srgbClr val="000048">
              <a:alpha val="40000"/>
            </a:srgbClr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none" lIns="0" tIns="4680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Segoe UI" panose="020B0502040204020203" pitchFamily="34" charset="0"/>
              </a:rPr>
              <a:t>バナー</a:t>
            </a:r>
            <a:r>
              <a:rPr kumimoji="0" lang="en-US" altLang="ja-JP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Segoe UI" panose="020B0502040204020203" pitchFamily="34" charset="0"/>
              </a:rPr>
              <a:t>/</a:t>
            </a:r>
            <a:r>
              <a:rPr kumimoji="0" lang="ja-JP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Segoe UI" panose="020B0502040204020203" pitchFamily="34" charset="0"/>
              </a:rPr>
              <a:t>画像</a:t>
            </a:r>
            <a:r>
              <a:rPr kumimoji="0" lang="en-US" altLang="ja-JP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Segoe UI" panose="020B0502040204020203" pitchFamily="34" charset="0"/>
              </a:rPr>
              <a:t>/1</a:t>
            </a:r>
            <a:r>
              <a:rPr kumimoji="0" lang="ja-JP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Segoe UI" panose="020B0502040204020203" pitchFamily="34" charset="0"/>
              </a:rPr>
              <a:t>：</a:t>
            </a:r>
            <a:r>
              <a:rPr kumimoji="0" lang="en-US" altLang="ja-JP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Segoe UI" panose="020B0502040204020203" pitchFamily="34" charset="0"/>
              </a:rPr>
              <a:t>2</a:t>
            </a:r>
          </a:p>
        </p:txBody>
      </p:sp>
      <p:sp>
        <p:nvSpPr>
          <p:cNvPr id="11" name="円/楕円 28">
            <a:extLst>
              <a:ext uri="{FF2B5EF4-FFF2-40B4-BE49-F238E27FC236}">
                <a16:creationId xmlns:a16="http://schemas.microsoft.com/office/drawing/2014/main" id="{1BAAE8F2-88F2-51A9-B5E5-3E5E6A7DAE7D}"/>
              </a:ext>
            </a:extLst>
          </p:cNvPr>
          <p:cNvSpPr>
            <a:spLocks noChangeAspect="1"/>
          </p:cNvSpPr>
          <p:nvPr/>
        </p:nvSpPr>
        <p:spPr>
          <a:xfrm>
            <a:off x="8469103" y="1524817"/>
            <a:ext cx="466262" cy="466262"/>
          </a:xfrm>
          <a:prstGeom prst="ellipse">
            <a:avLst/>
          </a:prstGeom>
          <a:solidFill>
            <a:srgbClr val="000048"/>
          </a:solidFill>
          <a:ln w="9525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72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Segoe UI" panose="020B0502040204020203" pitchFamily="34" charset="0"/>
              </a:rPr>
              <a:t>F</a:t>
            </a:r>
            <a:endParaRPr kumimoji="0" lang="ja-JP" altLang="en-US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50" charset="-128"/>
              <a:cs typeface="Segoe UI" panose="020B0502040204020203" pitchFamily="34" charset="0"/>
            </a:endParaRPr>
          </a:p>
        </p:txBody>
      </p:sp>
      <p:cxnSp>
        <p:nvCxnSpPr>
          <p:cNvPr id="12" name="コネクタ: カギ線 11">
            <a:extLst>
              <a:ext uri="{FF2B5EF4-FFF2-40B4-BE49-F238E27FC236}">
                <a16:creationId xmlns:a16="http://schemas.microsoft.com/office/drawing/2014/main" id="{CE27F67C-E47C-C629-EA0A-714366F43621}"/>
              </a:ext>
            </a:extLst>
          </p:cNvPr>
          <p:cNvCxnSpPr>
            <a:cxnSpLocks/>
          </p:cNvCxnSpPr>
          <p:nvPr/>
        </p:nvCxnSpPr>
        <p:spPr>
          <a:xfrm flipH="1">
            <a:off x="7659731" y="1773955"/>
            <a:ext cx="43467" cy="2038486"/>
          </a:xfrm>
          <a:prstGeom prst="bentConnector3">
            <a:avLst>
              <a:gd name="adj1" fmla="val -525916"/>
            </a:avLst>
          </a:prstGeom>
          <a:noFill/>
          <a:ln w="12700" cap="flat" cmpd="sng" algn="ctr">
            <a:solidFill>
              <a:srgbClr val="00003E"/>
            </a:solidFill>
            <a:prstDash val="sysDot"/>
            <a:miter lim="800000"/>
            <a:headEnd type="none" w="med" len="med"/>
            <a:tailEnd type="none" w="med" len="med"/>
          </a:ln>
          <a:effectLst/>
        </p:spPr>
      </p:cxnSp>
      <p:cxnSp>
        <p:nvCxnSpPr>
          <p:cNvPr id="13" name="コネクタ: カギ線 12">
            <a:extLst>
              <a:ext uri="{FF2B5EF4-FFF2-40B4-BE49-F238E27FC236}">
                <a16:creationId xmlns:a16="http://schemas.microsoft.com/office/drawing/2014/main" id="{D35BB601-F888-BE82-D605-26D08F236BF2}"/>
              </a:ext>
            </a:extLst>
          </p:cNvPr>
          <p:cNvCxnSpPr>
            <a:cxnSpLocks/>
          </p:cNvCxnSpPr>
          <p:nvPr/>
        </p:nvCxnSpPr>
        <p:spPr>
          <a:xfrm flipH="1">
            <a:off x="3696929" y="1789980"/>
            <a:ext cx="43467" cy="2038486"/>
          </a:xfrm>
          <a:prstGeom prst="bentConnector3">
            <a:avLst>
              <a:gd name="adj1" fmla="val -525916"/>
            </a:avLst>
          </a:prstGeom>
          <a:noFill/>
          <a:ln w="12700" cap="flat" cmpd="sng" algn="ctr">
            <a:solidFill>
              <a:srgbClr val="00003E"/>
            </a:solidFill>
            <a:prstDash val="sysDot"/>
            <a:miter lim="800000"/>
            <a:headEnd type="none" w="med" len="med"/>
            <a:tailEnd type="none" w="med" len="med"/>
          </a:ln>
          <a:effectLst/>
        </p:spPr>
      </p:cxnSp>
      <p:pic>
        <p:nvPicPr>
          <p:cNvPr id="14" name="図 13" descr="グラフィカル ユーザー インターフェイス, アプリケーション&#10;&#10;自動的に生成された説明">
            <a:extLst>
              <a:ext uri="{FF2B5EF4-FFF2-40B4-BE49-F238E27FC236}">
                <a16:creationId xmlns:a16="http://schemas.microsoft.com/office/drawing/2014/main" id="{751F26FF-7AF9-F8D2-C041-9FD8FCDB350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0213" y="2282697"/>
            <a:ext cx="2985823" cy="3261802"/>
          </a:xfrm>
          <a:prstGeom prst="rect">
            <a:avLst/>
          </a:prstGeom>
        </p:spPr>
      </p:pic>
      <p:pic>
        <p:nvPicPr>
          <p:cNvPr id="17" name="図 16" descr="グラフィカル ユーザー インターフェイス, アプリケーション&#10;&#10;自動的に生成された説明">
            <a:extLst>
              <a:ext uri="{FF2B5EF4-FFF2-40B4-BE49-F238E27FC236}">
                <a16:creationId xmlns:a16="http://schemas.microsoft.com/office/drawing/2014/main" id="{3DF5B956-D557-6D81-7267-2CF4F46005E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066" y="2282697"/>
            <a:ext cx="2968063" cy="3242400"/>
          </a:xfrm>
          <a:prstGeom prst="rect">
            <a:avLst/>
          </a:prstGeom>
        </p:spPr>
      </p:pic>
      <p:pic>
        <p:nvPicPr>
          <p:cNvPr id="18" name="図 17" descr="グラフィカル ユーザー インターフェイス, テキスト, アプリケーション&#10;&#10;自動的に生成された説明">
            <a:extLst>
              <a:ext uri="{FF2B5EF4-FFF2-40B4-BE49-F238E27FC236}">
                <a16:creationId xmlns:a16="http://schemas.microsoft.com/office/drawing/2014/main" id="{3E015780-BF3A-F67F-00E0-994EE10F151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2449" y="2311094"/>
            <a:ext cx="2971264" cy="3245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907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FED812-98CE-060A-1E6B-69F5651042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プレースホルダー 2">
            <a:extLst>
              <a:ext uri="{FF2B5EF4-FFF2-40B4-BE49-F238E27FC236}">
                <a16:creationId xmlns:a16="http://schemas.microsoft.com/office/drawing/2014/main" id="{13E23F39-7D71-9FA4-1B6A-7EA4C97D951C}"/>
              </a:ext>
            </a:extLst>
          </p:cNvPr>
          <p:cNvSpPr txBox="1">
            <a:spLocks/>
          </p:cNvSpPr>
          <p:nvPr/>
        </p:nvSpPr>
        <p:spPr>
          <a:xfrm>
            <a:off x="595671" y="81412"/>
            <a:ext cx="866756" cy="410840"/>
          </a:xfrm>
          <a:prstGeom prst="rect">
            <a:avLst/>
          </a:prstGeom>
        </p:spPr>
        <p:txBody>
          <a:bodyPr lIns="0" tIns="36000" rIns="0" bIns="0" anchor="ctr"/>
          <a:lstStyle>
            <a:lvl1pPr marL="171450" indent="-171450" algn="ctr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900" kern="1200" spc="-15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900" b="0" i="0" u="none" strike="noStrike" kern="1200" cap="none" spc="-15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商品スペック</a:t>
            </a:r>
          </a:p>
        </p:txBody>
      </p:sp>
      <p:pic>
        <p:nvPicPr>
          <p:cNvPr id="8" name="図プレースホルダー 12" descr="アイコン&#10;&#10;自動的に生成された説明">
            <a:extLst>
              <a:ext uri="{FF2B5EF4-FFF2-40B4-BE49-F238E27FC236}">
                <a16:creationId xmlns:a16="http://schemas.microsoft.com/office/drawing/2014/main" id="{A5EBE558-4488-5F0D-DBB8-10EFC0F5B5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609" y="31805"/>
            <a:ext cx="498782" cy="497680"/>
          </a:xfrm>
          <a:prstGeom prst="rect">
            <a:avLst/>
          </a:prstGeom>
        </p:spPr>
      </p:pic>
      <p:sp>
        <p:nvSpPr>
          <p:cNvPr id="9" name="角丸四角形 3">
            <a:extLst>
              <a:ext uri="{FF2B5EF4-FFF2-40B4-BE49-F238E27FC236}">
                <a16:creationId xmlns:a16="http://schemas.microsoft.com/office/drawing/2014/main" id="{1C19EC8D-9BB4-5559-D13B-E23ED9F80978}"/>
              </a:ext>
            </a:extLst>
          </p:cNvPr>
          <p:cNvSpPr/>
          <p:nvPr/>
        </p:nvSpPr>
        <p:spPr>
          <a:xfrm>
            <a:off x="1817843" y="186644"/>
            <a:ext cx="1474299" cy="40431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00003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商品一覧</a:t>
            </a:r>
          </a:p>
        </p:txBody>
      </p:sp>
      <p:sp>
        <p:nvSpPr>
          <p:cNvPr id="14" name="テキスト プレースホルダー 35">
            <a:extLst>
              <a:ext uri="{FF2B5EF4-FFF2-40B4-BE49-F238E27FC236}">
                <a16:creationId xmlns:a16="http://schemas.microsoft.com/office/drawing/2014/main" id="{049FEFC0-EC19-C4BC-36B5-A73D7ADB1CCB}"/>
              </a:ext>
            </a:extLst>
          </p:cNvPr>
          <p:cNvSpPr txBox="1">
            <a:spLocks noGrp="1"/>
          </p:cNvSpPr>
          <p:nvPr>
            <p:ph type="body" sz="quarter" idx="10"/>
          </p:nvPr>
        </p:nvSpPr>
        <p:spPr>
          <a:xfrm>
            <a:off x="3657076" y="252412"/>
            <a:ext cx="5368395" cy="338543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ja-JP" sz="2000" dirty="0">
                <a:solidFill>
                  <a:srgbClr val="000048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PC</a:t>
            </a:r>
            <a:r>
              <a:rPr lang="ja-JP" altLang="en-US" sz="2000" dirty="0">
                <a:solidFill>
                  <a:srgbClr val="000048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商品</a:t>
            </a:r>
          </a:p>
        </p:txBody>
      </p:sp>
      <p:graphicFrame>
        <p:nvGraphicFramePr>
          <p:cNvPr id="15" name="表 14">
            <a:extLst>
              <a:ext uri="{FF2B5EF4-FFF2-40B4-BE49-F238E27FC236}">
                <a16:creationId xmlns:a16="http://schemas.microsoft.com/office/drawing/2014/main" id="{E404FC4B-9135-4B80-ADEC-222E4B59C4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2880801"/>
              </p:ext>
            </p:extLst>
          </p:nvPr>
        </p:nvGraphicFramePr>
        <p:xfrm>
          <a:off x="339864" y="970216"/>
          <a:ext cx="10966772" cy="4901061"/>
        </p:xfrm>
        <a:graphic>
          <a:graphicData uri="http://schemas.openxmlformats.org/drawingml/2006/table">
            <a:tbl>
              <a:tblPr firstCol="1" bandRow="1"/>
              <a:tblGrid>
                <a:gridCol w="2721730">
                  <a:extLst>
                    <a:ext uri="{9D8B030D-6E8A-4147-A177-3AD203B41FA5}">
                      <a16:colId xmlns:a16="http://schemas.microsoft.com/office/drawing/2014/main" val="792911817"/>
                    </a:ext>
                  </a:extLst>
                </a:gridCol>
                <a:gridCol w="1570085">
                  <a:extLst>
                    <a:ext uri="{9D8B030D-6E8A-4147-A177-3AD203B41FA5}">
                      <a16:colId xmlns:a16="http://schemas.microsoft.com/office/drawing/2014/main" val="1525620392"/>
                    </a:ext>
                  </a:extLst>
                </a:gridCol>
                <a:gridCol w="2711574">
                  <a:extLst>
                    <a:ext uri="{9D8B030D-6E8A-4147-A177-3AD203B41FA5}">
                      <a16:colId xmlns:a16="http://schemas.microsoft.com/office/drawing/2014/main" val="3835180974"/>
                    </a:ext>
                  </a:extLst>
                </a:gridCol>
                <a:gridCol w="1085132">
                  <a:extLst>
                    <a:ext uri="{9D8B030D-6E8A-4147-A177-3AD203B41FA5}">
                      <a16:colId xmlns:a16="http://schemas.microsoft.com/office/drawing/2014/main" val="4193817465"/>
                    </a:ext>
                  </a:extLst>
                </a:gridCol>
                <a:gridCol w="2878251">
                  <a:extLst>
                    <a:ext uri="{9D8B030D-6E8A-4147-A177-3AD203B41FA5}">
                      <a16:colId xmlns:a16="http://schemas.microsoft.com/office/drawing/2014/main" val="360912566"/>
                    </a:ext>
                  </a:extLst>
                </a:gridCol>
              </a:tblGrid>
              <a:tr h="50696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1" i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商品名</a:t>
                      </a:r>
                    </a:p>
                  </a:txBody>
                  <a:tcPr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 b="1" i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Yahoo!</a:t>
                      </a:r>
                      <a:r>
                        <a:rPr kumimoji="1" lang="ja-JP" altLang="en-US" sz="900" b="1" i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ファイナンス　トップ　</a:t>
                      </a:r>
                      <a:endParaRPr kumimoji="1" lang="en-US" altLang="ja-JP" sz="900" b="1" i="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ctr"/>
                      <a:r>
                        <a:rPr kumimoji="1" lang="ja-JP" altLang="en-US" sz="900" b="1" i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トップインパクト　</a:t>
                      </a:r>
                    </a:p>
                    <a:p>
                      <a:pPr algn="ctr"/>
                      <a:r>
                        <a:rPr kumimoji="1" lang="ja-JP" altLang="en-US" sz="900" b="1" i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プライムディスプレイ　ダブルサイズ　</a:t>
                      </a:r>
                      <a:r>
                        <a:rPr kumimoji="1" lang="en-US" altLang="ja-JP" sz="900" b="1" i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PC</a:t>
                      </a:r>
                    </a:p>
                  </a:txBody>
                  <a:tcPr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ファイナンス　トップ</a:t>
                      </a: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プライムディスプレイ　</a:t>
                      </a:r>
                      <a:r>
                        <a:rPr kumimoji="1" lang="en-US" altLang="ja-JP" sz="900" b="1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PC</a:t>
                      </a:r>
                      <a:endParaRPr kumimoji="1" lang="ja-JP" altLang="en-US" dirty="0"/>
                    </a:p>
                  </a:txBody>
                  <a:tcPr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117335041"/>
                  </a:ext>
                </a:extLst>
              </a:tr>
              <a:tr h="24357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リリース種別</a:t>
                      </a:r>
                      <a:r>
                        <a:rPr kumimoji="1" lang="en-US" altLang="ja-JP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商品</a:t>
                      </a:r>
                      <a:r>
                        <a:rPr kumimoji="1" lang="en-US" altLang="ja-JP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ID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継続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1000001362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継続</a:t>
                      </a:r>
                    </a:p>
                  </a:txBody>
                  <a:tcPr marT="72000" marB="36000" anchor="ctr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1000000772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5075111"/>
                  </a:ext>
                </a:extLst>
              </a:tr>
              <a:tr h="24357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予約開始日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4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kern="1200" noProof="0" dirty="0">
                          <a:solidFill>
                            <a:srgbClr val="0D0D0D"/>
                          </a:solidFill>
                          <a:latin typeface="Meiryo"/>
                        </a:rPr>
                        <a:t>2026</a:t>
                      </a:r>
                      <a:r>
                        <a:rPr kumimoji="1" lang="ja-JP" altLang="en-US" sz="900" b="0" i="0" u="none" strike="noStrike" kern="1200" noProof="0" dirty="0">
                          <a:solidFill>
                            <a:srgbClr val="0D0D0D"/>
                          </a:solidFill>
                          <a:latin typeface="Meiryo"/>
                        </a:rPr>
                        <a:t>年</a:t>
                      </a:r>
                      <a:r>
                        <a:rPr kumimoji="1" lang="en-US" altLang="ja-JP" sz="900" b="0" i="0" u="none" strike="noStrike" kern="1200" noProof="0" dirty="0">
                          <a:solidFill>
                            <a:srgbClr val="0D0D0D"/>
                          </a:solidFill>
                          <a:latin typeface="Meiryo"/>
                        </a:rPr>
                        <a:t>8</a:t>
                      </a:r>
                      <a:r>
                        <a:rPr kumimoji="1" lang="ja-JP" altLang="en-US" sz="900" b="0" i="0" u="none" strike="noStrike" kern="1200" noProof="0" dirty="0">
                          <a:solidFill>
                            <a:srgbClr val="0D0D0D"/>
                          </a:solidFill>
                          <a:latin typeface="Meiryo"/>
                        </a:rPr>
                        <a:t>月</a:t>
                      </a:r>
                      <a:r>
                        <a:rPr kumimoji="1" lang="en-US" altLang="ja-JP" sz="900" b="0" i="0" u="none" strike="noStrike" kern="1200" noProof="0" dirty="0">
                          <a:solidFill>
                            <a:srgbClr val="0D0D0D"/>
                          </a:solidFill>
                          <a:latin typeface="Meiryo"/>
                        </a:rPr>
                        <a:t>13</a:t>
                      </a:r>
                      <a:r>
                        <a:rPr kumimoji="1" lang="ja-JP" altLang="en-US" sz="900" b="0" i="0" u="none" strike="noStrike" kern="1200" noProof="0" dirty="0">
                          <a:solidFill>
                            <a:srgbClr val="0D0D0D"/>
                          </a:solidFill>
                          <a:latin typeface="Meiryo"/>
                        </a:rPr>
                        <a:t>日</a:t>
                      </a:r>
                      <a:r>
                        <a:rPr kumimoji="1" lang="en-US" altLang="ja-JP" sz="900" b="0" i="0" u="none" strike="noStrike" kern="1200" noProof="0" dirty="0">
                          <a:solidFill>
                            <a:srgbClr val="0D0D0D"/>
                          </a:solidFill>
                          <a:latin typeface="Meiryo"/>
                        </a:rPr>
                        <a:t>(</a:t>
                      </a:r>
                      <a:r>
                        <a:rPr kumimoji="1" lang="ja-JP" altLang="en-US" sz="900" b="0" i="0" u="none" strike="noStrike" kern="1200" noProof="0" dirty="0">
                          <a:solidFill>
                            <a:srgbClr val="0D0D0D"/>
                          </a:solidFill>
                          <a:latin typeface="Meiryo"/>
                        </a:rPr>
                        <a:t>木</a:t>
                      </a:r>
                      <a:r>
                        <a:rPr kumimoji="1" lang="en-US" altLang="ja-JP" sz="900" b="0" i="0" u="none" strike="noStrike" kern="1200" noProof="0" dirty="0">
                          <a:solidFill>
                            <a:srgbClr val="0D0D0D"/>
                          </a:solidFill>
                          <a:latin typeface="Meiryo"/>
                        </a:rPr>
                        <a:t>)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777446988"/>
                  </a:ext>
                </a:extLst>
              </a:tr>
              <a:tr h="24357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入稿前審査対象</a:t>
                      </a:r>
                      <a:endParaRPr kumimoji="1" lang="en-US" altLang="ja-JP" sz="900" b="0" i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72000" marB="36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●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-</a:t>
                      </a:r>
                      <a:endParaRPr kumimoji="1" lang="ja-JP" altLang="en-US" dirty="0"/>
                    </a:p>
                  </a:txBody>
                  <a:tcPr marT="72000" marB="36000" anchor="ctr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112060797"/>
                  </a:ext>
                </a:extLst>
              </a:tr>
              <a:tr h="36930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広告タイプ</a:t>
                      </a:r>
                      <a:r>
                        <a:rPr kumimoji="1" lang="en-US" altLang="ja-JP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メインメディアの形式</a:t>
                      </a:r>
                      <a:r>
                        <a:rPr kumimoji="1" lang="en-US" altLang="ja-JP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アスペクト比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トップインパクト </a:t>
                      </a:r>
                      <a:endParaRPr kumimoji="1" lang="en-US" altLang="ja-JP" sz="900" b="0" i="0" kern="1200" dirty="0">
                        <a:solidFill>
                          <a:srgbClr val="0D0D0D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プライムディスプレイ ダブル</a:t>
                      </a:r>
                      <a:r>
                        <a:rPr kumimoji="1" lang="en-US" altLang="ja-JP" sz="90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90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－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/6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5         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/1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1         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/1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2 </a:t>
                      </a:r>
                      <a:endParaRPr kumimoji="1" lang="ja-JP" altLang="en-US" dirty="0"/>
                    </a:p>
                  </a:txBody>
                  <a:tcPr marT="72000" marB="36000" anchor="ctr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84434171"/>
                  </a:ext>
                </a:extLst>
              </a:tr>
              <a:tr h="36316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動画</a:t>
                      </a:r>
                      <a:r>
                        <a:rPr kumimoji="1" lang="en-US" altLang="ja-JP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/16</a:t>
                      </a: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9</a:t>
                      </a: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　</a:t>
                      </a:r>
                      <a:endParaRPr kumimoji="1" lang="en-US" altLang="ja-JP" sz="9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タップ後の動作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4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</a:p>
                  </a:txBody>
                  <a:tcPr marL="0" marR="0" marT="72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993594562"/>
                  </a:ext>
                </a:extLst>
              </a:tr>
              <a:tr h="24357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デバイス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4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PC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931917948"/>
                  </a:ext>
                </a:extLst>
              </a:tr>
              <a:tr h="26838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掲載面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4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ファイナンス　トップ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787314208"/>
                  </a:ext>
                </a:extLst>
              </a:tr>
              <a:tr h="37985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掲載場所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ファイナンスのトップページ全体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 b="0" i="0" kern="1200" noProof="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0" i="0" kern="1200" noProof="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ファイナンスのトップページ</a:t>
                      </a:r>
                      <a:endParaRPr kumimoji="1" lang="ja-JP" altLang="en-US" dirty="0"/>
                    </a:p>
                  </a:txBody>
                  <a:tcPr marT="72000" marB="36000" anchor="ctr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066738162"/>
                  </a:ext>
                </a:extLst>
              </a:tr>
              <a:tr h="379855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掲載期間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4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</a:rPr>
                        <a:t>2026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</a:rPr>
                        <a:t>年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</a:rPr>
                        <a:t>9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</a:rPr>
                        <a:t>月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</a:rPr>
                        <a:t>1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</a:rPr>
                        <a:t>日（火）～　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</a:rPr>
                        <a:t>2027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</a:rPr>
                        <a:t>年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</a:rPr>
                        <a:t>3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</a:rPr>
                        <a:t>月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</a:rPr>
                        <a:t>31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</a:rPr>
                        <a:t>日（水）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3873533"/>
                  </a:ext>
                </a:extLst>
              </a:tr>
              <a:tr h="24357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購入期間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zh-TW" sz="900" b="0" i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7</a:t>
                      </a:r>
                      <a:r>
                        <a:rPr kumimoji="1" lang="zh-TW" altLang="en-US" sz="900" b="0" i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日間～</a:t>
                      </a:r>
                      <a:r>
                        <a:rPr kumimoji="1" lang="en-US" altLang="zh-TW" sz="900" b="0" i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31</a:t>
                      </a:r>
                      <a:r>
                        <a:rPr kumimoji="1" lang="zh-TW" altLang="en-US" sz="900" b="0" i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日間 </a:t>
                      </a:r>
                      <a:r>
                        <a:rPr kumimoji="1" lang="en-US" altLang="zh-TW" sz="900" b="0" i="0" kern="1200" dirty="0">
                          <a:solidFill>
                            <a:srgbClr val="002A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※1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zh-TW" sz="900" b="0" i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5</a:t>
                      </a:r>
                      <a:r>
                        <a:rPr kumimoji="1" lang="zh-TW" altLang="en-US" sz="900" b="0" i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日間～</a:t>
                      </a:r>
                      <a:r>
                        <a:rPr kumimoji="1" lang="en-US" altLang="zh-TW" sz="900" b="0" i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31</a:t>
                      </a:r>
                      <a:r>
                        <a:rPr kumimoji="1" lang="zh-TW" altLang="en-US" sz="900" b="0" i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日間 </a:t>
                      </a:r>
                      <a:r>
                        <a:rPr kumimoji="1" lang="en-US" altLang="zh-TW" sz="900" b="0" i="0" kern="1200" dirty="0">
                          <a:solidFill>
                            <a:srgbClr val="002A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※2</a:t>
                      </a:r>
                      <a:endParaRPr kumimoji="1" lang="ja-JP" altLang="en-US" dirty="0">
                        <a:solidFill>
                          <a:srgbClr val="002AFF"/>
                        </a:solidFill>
                      </a:endParaRPr>
                    </a:p>
                  </a:txBody>
                  <a:tcPr marT="72000" marB="36000" anchor="ctr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967014782"/>
                  </a:ext>
                </a:extLst>
              </a:tr>
              <a:tr h="24357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料金タイプ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4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kern="1200" dirty="0" err="1">
                          <a:solidFill>
                            <a:srgbClr val="0D0D0D"/>
                          </a:solidFill>
                          <a:latin typeface="Meiryo"/>
                          <a:ea typeface="Meiryo"/>
                          <a:cs typeface="+mn-cs"/>
                        </a:rPr>
                        <a:t>vimps</a:t>
                      </a:r>
                      <a:r>
                        <a:rPr kumimoji="1" lang="ja-JP" altLang="en-US" sz="900" b="0" i="0" kern="1200" dirty="0">
                          <a:solidFill>
                            <a:srgbClr val="0D0D0D"/>
                          </a:solidFill>
                          <a:latin typeface="Meiryo"/>
                          <a:ea typeface="Meiryo"/>
                          <a:cs typeface="+mn-cs"/>
                        </a:rPr>
                        <a:t>購入型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750538939"/>
                  </a:ext>
                </a:extLst>
              </a:tr>
              <a:tr h="24357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最低購入価格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kern="1200" dirty="0">
                          <a:solidFill>
                            <a:srgbClr val="0D0D0D"/>
                          </a:solidFill>
                          <a:latin typeface="Meiryo"/>
                          <a:ea typeface="Meiryo"/>
                          <a:cs typeface="+mn-cs"/>
                        </a:rPr>
                        <a:t>4,000,000</a:t>
                      </a:r>
                      <a:r>
                        <a:rPr kumimoji="1" lang="ja-JP" altLang="en-US" sz="900" b="0" i="0" kern="1200" dirty="0">
                          <a:solidFill>
                            <a:srgbClr val="0D0D0D"/>
                          </a:solidFill>
                          <a:latin typeface="Meiryo"/>
                          <a:ea typeface="Meiryo"/>
                          <a:cs typeface="+mn-cs"/>
                        </a:rPr>
                        <a:t>円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 b="0" i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500,000</a:t>
                      </a:r>
                      <a:r>
                        <a:rPr kumimoji="1" lang="ja-JP" altLang="en-US" sz="900" b="0" i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円</a:t>
                      </a:r>
                      <a:endParaRPr kumimoji="1" lang="ja-JP" altLang="en-US" dirty="0"/>
                    </a:p>
                  </a:txBody>
                  <a:tcPr marT="72000" marB="36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381913646"/>
                  </a:ext>
                </a:extLst>
              </a:tr>
              <a:tr h="24357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基本料金（</a:t>
                      </a:r>
                      <a:r>
                        <a:rPr kumimoji="1" lang="en-US" altLang="ja-JP" sz="900" b="0" i="0" kern="1200" dirty="0" err="1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vCPM</a:t>
                      </a: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）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kern="1200" dirty="0">
                          <a:solidFill>
                            <a:srgbClr val="0D0D0D"/>
                          </a:solidFill>
                          <a:latin typeface="Meiryo"/>
                          <a:ea typeface="Meiryo"/>
                          <a:cs typeface="+mn-cs"/>
                        </a:rPr>
                        <a:t>960</a:t>
                      </a:r>
                      <a:r>
                        <a:rPr kumimoji="1" lang="ja-JP" altLang="en-US" sz="900" b="0" i="0" kern="1200" dirty="0">
                          <a:solidFill>
                            <a:srgbClr val="0D0D0D"/>
                          </a:solidFill>
                          <a:latin typeface="Meiryo"/>
                          <a:ea typeface="Meiryo"/>
                          <a:cs typeface="+mn-cs"/>
                        </a:rPr>
                        <a:t>円 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900" b="0" i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900" b="0" i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/6</a:t>
                      </a:r>
                      <a:r>
                        <a:rPr kumimoji="1" lang="ja-JP" altLang="en-US" sz="900" b="0" i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b="0" i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5</a:t>
                      </a:r>
                      <a:r>
                        <a:rPr kumimoji="1" lang="ja-JP" altLang="en-US" sz="900" b="0" i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b="0" i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400</a:t>
                      </a:r>
                      <a:r>
                        <a:rPr kumimoji="1" lang="ja-JP" altLang="en-US" sz="900" b="0" i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円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900" b="0" i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900" b="0" i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</a:t>
                      </a:r>
                      <a:r>
                        <a:rPr kumimoji="1" lang="ja-JP" altLang="en-US" sz="900" b="0" i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b="0" i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1</a:t>
                      </a:r>
                      <a:r>
                        <a:rPr kumimoji="1" lang="ja-JP" altLang="en-US" sz="900" b="0" i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b="0" i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400</a:t>
                      </a:r>
                      <a:r>
                        <a:rPr kumimoji="1" lang="ja-JP" altLang="en-US" sz="900" b="0" i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円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900" b="0" i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900" b="0" i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</a:t>
                      </a:r>
                      <a:r>
                        <a:rPr kumimoji="1" lang="ja-JP" altLang="en-US" sz="900" b="0" i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b="0" i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</a:t>
                      </a:r>
                      <a:r>
                        <a:rPr kumimoji="1" lang="ja-JP" altLang="en-US" sz="900" b="0" i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b="0" i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480</a:t>
                      </a:r>
                      <a:r>
                        <a:rPr kumimoji="1" lang="ja-JP" altLang="en-US" sz="900" b="0" i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円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kern="1200" dirty="0">
                          <a:solidFill>
                            <a:srgbClr val="002A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※3</a:t>
                      </a:r>
                      <a:endParaRPr kumimoji="1" lang="ja-JP" altLang="en-US" dirty="0">
                        <a:solidFill>
                          <a:srgbClr val="002AFF"/>
                        </a:solidFill>
                      </a:endParaRPr>
                    </a:p>
                  </a:txBody>
                  <a:tcPr marT="72000" marB="36000" anchor="ctr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4014462905"/>
                  </a:ext>
                </a:extLst>
              </a:tr>
              <a:tr h="24357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想定</a:t>
                      </a:r>
                      <a:r>
                        <a:rPr kumimoji="1" lang="en-US" altLang="ja-JP" sz="900" b="0" i="0" kern="1200" dirty="0" err="1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vimps</a:t>
                      </a: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（枠配信のみ）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kern="1200" dirty="0">
                          <a:solidFill>
                            <a:srgbClr val="0D0D0D"/>
                          </a:solidFill>
                          <a:latin typeface="Meiryo"/>
                          <a:ea typeface="Meiryo"/>
                          <a:cs typeface="+mn-cs"/>
                        </a:rPr>
                        <a:t>-</a:t>
                      </a:r>
                      <a:endParaRPr kumimoji="1" lang="ja-JP" altLang="en-US" sz="900" b="0" i="0" kern="120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T="72000" marB="36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 b="0" i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 dirty="0"/>
                    </a:p>
                  </a:txBody>
                  <a:tcPr marT="72000" marB="36000" anchor="ctr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988356064"/>
                  </a:ext>
                </a:extLst>
              </a:tr>
            </a:tbl>
          </a:graphicData>
        </a:graphic>
      </p:graphicFrame>
      <p:sp>
        <p:nvSpPr>
          <p:cNvPr id="16" name="円/楕円 19">
            <a:extLst>
              <a:ext uri="{FF2B5EF4-FFF2-40B4-BE49-F238E27FC236}">
                <a16:creationId xmlns:a16="http://schemas.microsoft.com/office/drawing/2014/main" id="{6CCE4C8C-7067-F3A2-0F38-05B215BA6D3C}"/>
              </a:ext>
            </a:extLst>
          </p:cNvPr>
          <p:cNvSpPr>
            <a:spLocks noChangeAspect="1"/>
          </p:cNvSpPr>
          <p:nvPr/>
        </p:nvSpPr>
        <p:spPr>
          <a:xfrm>
            <a:off x="6251273" y="2299466"/>
            <a:ext cx="180000" cy="180000"/>
          </a:xfrm>
          <a:prstGeom prst="ellipse">
            <a:avLst/>
          </a:prstGeom>
          <a:solidFill>
            <a:srgbClr val="000048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900" b="1" kern="0" dirty="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C</a:t>
            </a:r>
            <a:endParaRPr kumimoji="0" lang="ja-JP" altLang="en-US" sz="900" b="1" kern="0" dirty="0">
              <a:solidFill>
                <a:srgbClr val="FFFFFF"/>
              </a:solidFill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6CB579B5-4FF6-27CB-8470-FA0DCEC4AFDA}"/>
              </a:ext>
            </a:extLst>
          </p:cNvPr>
          <p:cNvSpPr/>
          <p:nvPr/>
        </p:nvSpPr>
        <p:spPr>
          <a:xfrm>
            <a:off x="339864" y="5956526"/>
            <a:ext cx="4158652" cy="355482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700" kern="0" dirty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※SP</a:t>
            </a:r>
            <a:r>
              <a:rPr kumimoji="0" lang="ja-JP" altLang="en-US" sz="700" kern="0" dirty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はスマートフォン、</a:t>
            </a:r>
            <a:r>
              <a:rPr kumimoji="0" lang="en-US" altLang="ja-JP" sz="700" kern="0" dirty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PC</a:t>
            </a:r>
            <a:r>
              <a:rPr kumimoji="0" lang="ja-JP" altLang="en-US" sz="700" kern="0" dirty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はパソコン、</a:t>
            </a:r>
            <a:r>
              <a:rPr kumimoji="0" lang="en-US" altLang="ja-JP" sz="700" kern="0" dirty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MD</a:t>
            </a:r>
            <a:r>
              <a:rPr kumimoji="0" lang="ja-JP" altLang="en-US" sz="700" kern="0" dirty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はマルチデバイスの略称です。</a:t>
            </a:r>
            <a:endParaRPr kumimoji="0" lang="en-US" altLang="ja-JP" sz="700" kern="0" dirty="0">
              <a:solidFill>
                <a:srgbClr val="0D0D0D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700" kern="0" dirty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 </a:t>
            </a:r>
            <a:r>
              <a:rPr kumimoji="0" lang="en-US" altLang="ja-JP" sz="700" kern="0" dirty="0" err="1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vCPM</a:t>
            </a:r>
            <a:r>
              <a:rPr kumimoji="0" lang="ja-JP" altLang="en-US" sz="700" kern="0" dirty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はビューアブルインプレッション</a:t>
            </a:r>
            <a:r>
              <a:rPr kumimoji="0" lang="en-US" altLang="ja-JP" sz="700" kern="0" dirty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1,000</a:t>
            </a:r>
            <a:r>
              <a:rPr kumimoji="0" lang="ja-JP" altLang="en-US" sz="700" kern="0" dirty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回あたりにかかる見込み広告費用です。 </a:t>
            </a:r>
            <a:endParaRPr kumimoji="0" lang="en-US" altLang="ja-JP" sz="700" kern="0" dirty="0">
              <a:solidFill>
                <a:srgbClr val="0D0D0D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700" kern="0" dirty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 </a:t>
            </a:r>
            <a:r>
              <a:rPr kumimoji="0" lang="en-US" altLang="ja-JP" sz="700" kern="0" dirty="0" err="1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vimps</a:t>
            </a:r>
            <a:r>
              <a:rPr kumimoji="0" lang="ja-JP" altLang="en-US" sz="700" kern="0" dirty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はビューアブルインプレッションの略称です。</a:t>
            </a:r>
            <a:endParaRPr kumimoji="0" lang="en-US" altLang="ja-JP" sz="700" kern="0" dirty="0">
              <a:solidFill>
                <a:srgbClr val="0D0D0D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8" name="円/楕円 19">
            <a:extLst>
              <a:ext uri="{FF2B5EF4-FFF2-40B4-BE49-F238E27FC236}">
                <a16:creationId xmlns:a16="http://schemas.microsoft.com/office/drawing/2014/main" id="{E14D7B50-74A4-B709-62FA-87EC475068BC}"/>
              </a:ext>
            </a:extLst>
          </p:cNvPr>
          <p:cNvSpPr>
            <a:spLocks noChangeAspect="1"/>
          </p:cNvSpPr>
          <p:nvPr/>
        </p:nvSpPr>
        <p:spPr>
          <a:xfrm>
            <a:off x="8469295" y="2299466"/>
            <a:ext cx="180000" cy="180000"/>
          </a:xfrm>
          <a:prstGeom prst="ellipse">
            <a:avLst/>
          </a:prstGeom>
          <a:solidFill>
            <a:srgbClr val="000048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900" b="1" kern="0" dirty="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D</a:t>
            </a:r>
            <a:endParaRPr kumimoji="0" lang="ja-JP" altLang="en-US" sz="900" b="1" kern="0" dirty="0">
              <a:solidFill>
                <a:srgbClr val="FFFFFF"/>
              </a:solidFill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19" name="円/楕円 19">
            <a:extLst>
              <a:ext uri="{FF2B5EF4-FFF2-40B4-BE49-F238E27FC236}">
                <a16:creationId xmlns:a16="http://schemas.microsoft.com/office/drawing/2014/main" id="{702C47D7-7501-C50B-7E50-15911A266753}"/>
              </a:ext>
            </a:extLst>
          </p:cNvPr>
          <p:cNvSpPr>
            <a:spLocks noChangeAspect="1"/>
          </p:cNvSpPr>
          <p:nvPr/>
        </p:nvSpPr>
        <p:spPr>
          <a:xfrm>
            <a:off x="9670833" y="2299466"/>
            <a:ext cx="180000" cy="180000"/>
          </a:xfrm>
          <a:prstGeom prst="ellipse">
            <a:avLst/>
          </a:prstGeom>
          <a:solidFill>
            <a:srgbClr val="000048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900" b="1" kern="0" dirty="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E</a:t>
            </a:r>
            <a:endParaRPr kumimoji="0" lang="ja-JP" altLang="en-US" sz="900" b="1" kern="0" dirty="0">
              <a:solidFill>
                <a:srgbClr val="FFFFFF"/>
              </a:solidFill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20" name="円/楕円 19">
            <a:extLst>
              <a:ext uri="{FF2B5EF4-FFF2-40B4-BE49-F238E27FC236}">
                <a16:creationId xmlns:a16="http://schemas.microsoft.com/office/drawing/2014/main" id="{E0FF1014-D91A-2E7E-E7D8-616A906286BA}"/>
              </a:ext>
            </a:extLst>
          </p:cNvPr>
          <p:cNvSpPr>
            <a:spLocks noChangeAspect="1"/>
          </p:cNvSpPr>
          <p:nvPr/>
        </p:nvSpPr>
        <p:spPr>
          <a:xfrm>
            <a:off x="10999962" y="2299466"/>
            <a:ext cx="180000" cy="180000"/>
          </a:xfrm>
          <a:prstGeom prst="ellipse">
            <a:avLst/>
          </a:prstGeom>
          <a:solidFill>
            <a:srgbClr val="000048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900" b="1" kern="0" dirty="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F</a:t>
            </a:r>
            <a:endParaRPr kumimoji="0" lang="ja-JP" altLang="en-US" sz="900" b="1" kern="0" dirty="0">
              <a:solidFill>
                <a:srgbClr val="FFFFFF"/>
              </a:solidFill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A9B9034E-05B5-C822-51D1-9C7F6AD09FBE}"/>
              </a:ext>
            </a:extLst>
          </p:cNvPr>
          <p:cNvSpPr/>
          <p:nvPr/>
        </p:nvSpPr>
        <p:spPr>
          <a:xfrm>
            <a:off x="5031121" y="5954317"/>
            <a:ext cx="6469720" cy="406265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800" kern="0" dirty="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※1  5</a:t>
            </a:r>
            <a:r>
              <a:rPr kumimoji="0" lang="ja-JP" altLang="en-US" sz="800" kern="0" dirty="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日間～</a:t>
            </a:r>
            <a:r>
              <a:rPr kumimoji="0" lang="en-US" altLang="ja-JP" sz="800" kern="0" dirty="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kumimoji="0" lang="ja-JP" altLang="en-US" sz="800" kern="0" dirty="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日間での掲載も可能ですが、予約時のシミュレーション</a:t>
            </a:r>
            <a:r>
              <a:rPr kumimoji="0" lang="en-US" altLang="ja-JP" sz="800" kern="0" dirty="0" err="1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vimps</a:t>
            </a:r>
            <a:r>
              <a:rPr kumimoji="0" lang="ja-JP" altLang="en-US" sz="800" kern="0" dirty="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を下回る場合がありますので、</a:t>
            </a:r>
            <a:r>
              <a:rPr kumimoji="0" lang="en-US" altLang="ja-JP" sz="800" kern="0" dirty="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kumimoji="0" lang="ja-JP" altLang="en-US" sz="800" kern="0" dirty="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日間以上の掲載を推奨します。</a:t>
            </a:r>
            <a:endParaRPr kumimoji="0" lang="en-US" altLang="ja-JP" sz="800" kern="0" dirty="0">
              <a:solidFill>
                <a:srgbClr val="002AFF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800" kern="0" dirty="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※2</a:t>
            </a:r>
            <a:r>
              <a:rPr kumimoji="0" lang="ja-JP" altLang="en-US" sz="800" kern="0" dirty="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 </a:t>
            </a:r>
            <a:r>
              <a:rPr kumimoji="0" lang="en-US" altLang="ja-JP" sz="800" kern="0" dirty="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</a:t>
            </a:r>
            <a:r>
              <a:rPr kumimoji="0" lang="ja-JP" altLang="en-US" sz="800" kern="0" dirty="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日間～</a:t>
            </a:r>
            <a:r>
              <a:rPr kumimoji="0" lang="en-US" altLang="ja-JP" sz="800" kern="0" dirty="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4</a:t>
            </a:r>
            <a:r>
              <a:rPr kumimoji="0" lang="ja-JP" altLang="en-US" sz="800" kern="0" dirty="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日間での掲載も可能ですが、予約時のシミュレーション</a:t>
            </a:r>
            <a:r>
              <a:rPr kumimoji="0" lang="en-US" altLang="ja-JP" sz="800" kern="0" dirty="0" err="1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vimps</a:t>
            </a:r>
            <a:r>
              <a:rPr kumimoji="0" lang="ja-JP" altLang="en-US" sz="800" kern="0" dirty="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を下回る場合がありますので、</a:t>
            </a:r>
            <a:r>
              <a:rPr kumimoji="0" lang="en-US" altLang="ja-JP" sz="800" kern="0" dirty="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kumimoji="0" lang="ja-JP" altLang="en-US" sz="800" kern="0" dirty="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日間以上の掲載を推奨します。</a:t>
            </a:r>
            <a:endParaRPr kumimoji="0" lang="en-US" altLang="ja-JP" sz="800" kern="0" dirty="0">
              <a:solidFill>
                <a:srgbClr val="002AFF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800" kern="0" dirty="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※3</a:t>
            </a:r>
            <a:r>
              <a:rPr kumimoji="0" lang="ja-JP" altLang="en-US" sz="800" kern="0" dirty="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キャンペーン予約時に複数のアスペクト比を選択した場合は、金額の高い</a:t>
            </a:r>
            <a:r>
              <a:rPr kumimoji="0" lang="en-US" altLang="ja-JP" sz="800" kern="0" dirty="0" err="1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vCPM</a:t>
            </a:r>
            <a:r>
              <a:rPr kumimoji="0" lang="ja-JP" altLang="en-US" sz="800" kern="0" dirty="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を適用します。</a:t>
            </a:r>
            <a:endParaRPr kumimoji="0" lang="en-US" altLang="ja-JP" sz="800" kern="0" dirty="0">
              <a:solidFill>
                <a:srgbClr val="002AFF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806776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A41CD7-2B34-A43E-EF0D-261AE44501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プレースホルダー 2">
            <a:extLst>
              <a:ext uri="{FF2B5EF4-FFF2-40B4-BE49-F238E27FC236}">
                <a16:creationId xmlns:a16="http://schemas.microsoft.com/office/drawing/2014/main" id="{6D7D8D64-EAB5-3730-8D7A-668ADE39E081}"/>
              </a:ext>
            </a:extLst>
          </p:cNvPr>
          <p:cNvSpPr txBox="1">
            <a:spLocks/>
          </p:cNvSpPr>
          <p:nvPr/>
        </p:nvSpPr>
        <p:spPr>
          <a:xfrm>
            <a:off x="595671" y="81412"/>
            <a:ext cx="866756" cy="410840"/>
          </a:xfrm>
          <a:prstGeom prst="rect">
            <a:avLst/>
          </a:prstGeom>
        </p:spPr>
        <p:txBody>
          <a:bodyPr lIns="0" tIns="36000" rIns="0" bIns="0" anchor="ctr"/>
          <a:lstStyle>
            <a:lvl1pPr marL="171450" indent="-171450" algn="ctr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900" kern="1200" spc="-15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900" b="0" i="0" u="none" strike="noStrike" kern="1200" cap="none" spc="-15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商品スペック</a:t>
            </a:r>
          </a:p>
        </p:txBody>
      </p:sp>
      <p:pic>
        <p:nvPicPr>
          <p:cNvPr id="8" name="図プレースホルダー 12" descr="アイコン&#10;&#10;自動的に生成された説明">
            <a:extLst>
              <a:ext uri="{FF2B5EF4-FFF2-40B4-BE49-F238E27FC236}">
                <a16:creationId xmlns:a16="http://schemas.microsoft.com/office/drawing/2014/main" id="{9B0E39F4-7F17-37C1-6FE2-7E094FBED84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609" y="31805"/>
            <a:ext cx="498782" cy="497680"/>
          </a:xfrm>
          <a:prstGeom prst="rect">
            <a:avLst/>
          </a:prstGeom>
        </p:spPr>
      </p:pic>
      <p:sp>
        <p:nvSpPr>
          <p:cNvPr id="2" name="角丸四角形 4">
            <a:extLst>
              <a:ext uri="{FF2B5EF4-FFF2-40B4-BE49-F238E27FC236}">
                <a16:creationId xmlns:a16="http://schemas.microsoft.com/office/drawing/2014/main" id="{9435B462-7E45-9B21-F693-0CBC7EBD05D6}"/>
              </a:ext>
            </a:extLst>
          </p:cNvPr>
          <p:cNvSpPr/>
          <p:nvPr/>
        </p:nvSpPr>
        <p:spPr>
          <a:xfrm>
            <a:off x="1717542" y="202787"/>
            <a:ext cx="1724158" cy="40431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3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ターゲティング設定</a:t>
            </a:r>
          </a:p>
        </p:txBody>
      </p:sp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99CA47EE-A6CD-4063-B7E0-2C3D25F7925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8163116"/>
              </p:ext>
            </p:extLst>
          </p:nvPr>
        </p:nvGraphicFramePr>
        <p:xfrm>
          <a:off x="339865" y="893882"/>
          <a:ext cx="11523059" cy="4149339"/>
        </p:xfrm>
        <a:graphic>
          <a:graphicData uri="http://schemas.openxmlformats.org/drawingml/2006/table">
            <a:tbl>
              <a:tblPr firstCol="1" bandRow="1"/>
              <a:tblGrid>
                <a:gridCol w="2245315">
                  <a:extLst>
                    <a:ext uri="{9D8B030D-6E8A-4147-A177-3AD203B41FA5}">
                      <a16:colId xmlns:a16="http://schemas.microsoft.com/office/drawing/2014/main" val="792911817"/>
                    </a:ext>
                  </a:extLst>
                </a:gridCol>
                <a:gridCol w="2781522">
                  <a:extLst>
                    <a:ext uri="{9D8B030D-6E8A-4147-A177-3AD203B41FA5}">
                      <a16:colId xmlns:a16="http://schemas.microsoft.com/office/drawing/2014/main" val="2515137241"/>
                    </a:ext>
                  </a:extLst>
                </a:gridCol>
                <a:gridCol w="3906694">
                  <a:extLst>
                    <a:ext uri="{9D8B030D-6E8A-4147-A177-3AD203B41FA5}">
                      <a16:colId xmlns:a16="http://schemas.microsoft.com/office/drawing/2014/main" val="598637953"/>
                    </a:ext>
                  </a:extLst>
                </a:gridCol>
                <a:gridCol w="2589528">
                  <a:extLst>
                    <a:ext uri="{9D8B030D-6E8A-4147-A177-3AD203B41FA5}">
                      <a16:colId xmlns:a16="http://schemas.microsoft.com/office/drawing/2014/main" val="56015879"/>
                    </a:ext>
                  </a:extLst>
                </a:gridCol>
              </a:tblGrid>
              <a:tr h="46525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50" b="1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ターゲティング</a:t>
                      </a:r>
                    </a:p>
                  </a:txBody>
                  <a:tcPr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50" b="1" kern="1200" dirty="0" err="1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vCPM</a:t>
                      </a:r>
                      <a:endParaRPr kumimoji="1" lang="en-US" altLang="ja-JP" sz="1050" b="1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105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掛け率</a:t>
                      </a:r>
                      <a:endParaRPr kumimoji="1" lang="en-US" altLang="ja-JP" sz="1050" b="1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45720" marR="4572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Yahoo!</a:t>
                      </a:r>
                      <a:r>
                        <a:rPr kumimoji="1" lang="ja-JP" altLang="en-US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ファイナンス　トップ　</a:t>
                      </a:r>
                    </a:p>
                    <a:p>
                      <a:pPr algn="ctr"/>
                      <a:r>
                        <a:rPr kumimoji="1" lang="ja-JP" altLang="en-US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トップインパクト　プライムディスプレイ　ダブルサイズ　</a:t>
                      </a:r>
                      <a:r>
                        <a:rPr kumimoji="1" lang="en-US" altLang="ja-JP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PC</a:t>
                      </a:r>
                    </a:p>
                  </a:txBody>
                  <a:tcPr marL="45720" marR="4572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Yahoo!</a:t>
                      </a:r>
                      <a:r>
                        <a:rPr kumimoji="1" lang="ja-JP" altLang="en-US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ファイナンス　トップ</a:t>
                      </a:r>
                    </a:p>
                    <a:p>
                      <a:pPr algn="ctr"/>
                      <a:r>
                        <a:rPr kumimoji="1" lang="ja-JP" altLang="en-US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プライムディスプレイ　</a:t>
                      </a:r>
                      <a:r>
                        <a:rPr kumimoji="1" lang="en-US" altLang="ja-JP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PC</a:t>
                      </a:r>
                    </a:p>
                  </a:txBody>
                  <a:tcPr marL="45720" marR="4572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7335041"/>
                  </a:ext>
                </a:extLst>
              </a:tr>
              <a:tr h="388447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5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性別</a:t>
                      </a:r>
                    </a:p>
                  </a:txBody>
                  <a:tcPr marT="46800" marB="4680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5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1.2</a:t>
                      </a:r>
                      <a:r>
                        <a:rPr kumimoji="1" lang="ja-JP" altLang="en-US" sz="105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</a:p>
                  </a:txBody>
                  <a:tcPr marL="163440" marR="16344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</a:p>
                  </a:txBody>
                  <a:tcPr marL="163440" marR="163440" marT="46800" marB="4680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</a:p>
                  </a:txBody>
                  <a:tcPr marL="163440" marR="163440" marT="46800" marB="4680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434171"/>
                  </a:ext>
                </a:extLst>
              </a:tr>
              <a:tr h="388447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5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年齢</a:t>
                      </a:r>
                    </a:p>
                  </a:txBody>
                  <a:tcPr marT="46800" marB="4680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1.2</a:t>
                      </a:r>
                      <a:r>
                        <a:rPr kumimoji="1" lang="ja-JP" altLang="en-US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  <a:endParaRPr kumimoji="1" lang="ja-JP" altLang="en-US" sz="105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</a:p>
                  </a:txBody>
                  <a:tcPr marL="163440" marR="163440" marT="46800" marB="4680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</a:p>
                  </a:txBody>
                  <a:tcPr marL="163440" marR="163440" marT="46800" marB="4680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1917948"/>
                  </a:ext>
                </a:extLst>
              </a:tr>
              <a:tr h="40575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5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地域</a:t>
                      </a:r>
                      <a:endParaRPr kumimoji="1" lang="en-US" altLang="ja-JP" sz="1050" b="0" kern="120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5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（都道府県）</a:t>
                      </a:r>
                    </a:p>
                  </a:txBody>
                  <a:tcPr marT="46800" marB="4680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1.2</a:t>
                      </a:r>
                      <a:r>
                        <a:rPr kumimoji="1" lang="ja-JP" altLang="en-US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  <a:endParaRPr kumimoji="1" lang="ja-JP" altLang="en-US" sz="105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400" b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</a:p>
                  </a:txBody>
                  <a:tcPr marL="163440" marR="163440" marT="46800" marB="4680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</a:p>
                  </a:txBody>
                  <a:tcPr marL="163440" marR="163440" marT="46800" marB="4680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098080"/>
                  </a:ext>
                </a:extLst>
              </a:tr>
              <a:tr h="40575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5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地域</a:t>
                      </a:r>
                      <a:endParaRPr kumimoji="1" lang="en-US" altLang="ja-JP" sz="1050" b="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ctr"/>
                      <a:r>
                        <a:rPr kumimoji="1" lang="ja-JP" altLang="en-US" sz="105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（市区郡）</a:t>
                      </a:r>
                    </a:p>
                  </a:txBody>
                  <a:tcPr marT="46800" marB="4680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1.5</a:t>
                      </a:r>
                      <a:r>
                        <a:rPr kumimoji="1" lang="ja-JP" altLang="en-US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  <a:endParaRPr kumimoji="1" lang="ja-JP" altLang="en-US" sz="105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400" b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 sz="1400" b="0" kern="1200" dirty="0">
                        <a:solidFill>
                          <a:srgbClr val="0D0D0D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marT="46800" marB="4680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400" b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 sz="1400" b="0" kern="1200" dirty="0">
                        <a:solidFill>
                          <a:srgbClr val="0D0D0D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marT="46800" marB="4680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3668774"/>
                  </a:ext>
                </a:extLst>
              </a:tr>
              <a:tr h="388447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5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曜日・</a:t>
                      </a:r>
                      <a:r>
                        <a:rPr kumimoji="1" lang="ja-JP" altLang="en-US" sz="1050" b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時間帯</a:t>
                      </a:r>
                    </a:p>
                  </a:txBody>
                  <a:tcPr marT="46800" marB="4680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1.2</a:t>
                      </a:r>
                      <a:r>
                        <a:rPr kumimoji="1" lang="ja-JP" altLang="en-US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  <a:endParaRPr kumimoji="1" lang="ja-JP" altLang="en-US" sz="105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400" b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 sz="1400" b="0" kern="1200" dirty="0">
                        <a:solidFill>
                          <a:srgbClr val="0D0D0D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marT="46800" marB="4680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400" b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</a:p>
                  </a:txBody>
                  <a:tcPr marL="163440" marR="163440" marT="46800" marB="4680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6559465"/>
                  </a:ext>
                </a:extLst>
              </a:tr>
              <a:tr h="405750">
                <a:tc row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オーディエンスリスト</a:t>
                      </a:r>
                      <a:endParaRPr kumimoji="1" lang="ja-JP" altLang="en-US" sz="11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46800" marB="4680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興味関心、購買</a:t>
                      </a:r>
                      <a:endParaRPr kumimoji="1" lang="en-US" altLang="ja-JP" sz="105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意向、属性・ライフ</a:t>
                      </a:r>
                      <a:endParaRPr kumimoji="1" lang="en-US" altLang="ja-JP" sz="105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イベント</a:t>
                      </a:r>
                      <a:r>
                        <a:rPr kumimoji="1" lang="en-US" altLang="ja-JP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※</a:t>
                      </a:r>
                      <a:r>
                        <a:rPr kumimoji="1" lang="ja-JP" altLang="en-US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１</a:t>
                      </a:r>
                      <a:endParaRPr kumimoji="1" lang="en-US" altLang="ja-JP" sz="105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配信：</a:t>
                      </a:r>
                      <a:r>
                        <a:rPr kumimoji="1" lang="en-US" altLang="ja-JP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1.5</a:t>
                      </a:r>
                      <a:r>
                        <a:rPr kumimoji="1" lang="ja-JP" altLang="en-US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  <a:endParaRPr kumimoji="1" lang="en-US" altLang="ja-JP" sz="105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除外：</a:t>
                      </a:r>
                      <a:r>
                        <a:rPr kumimoji="1" lang="en-US" altLang="ja-JP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1.1</a:t>
                      </a:r>
                      <a:r>
                        <a:rPr kumimoji="1" lang="ja-JP" altLang="en-US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倍</a:t>
                      </a:r>
                    </a:p>
                  </a:txBody>
                  <a:tcPr marL="163440" marR="16344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</a:p>
                  </a:txBody>
                  <a:tcPr marL="163440" marR="163440" marT="46800" marB="4680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</a:p>
                  </a:txBody>
                  <a:tcPr marL="163440" marR="163440" marT="46800" marB="4680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7014782"/>
                  </a:ext>
                </a:extLst>
              </a:tr>
              <a:tr h="405750">
                <a:tc vMerge="1"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5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オーディエンスリスト</a:t>
                      </a:r>
                      <a:br>
                        <a:rPr kumimoji="1" lang="en-US" altLang="ja-JP" sz="105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</a:br>
                      <a:r>
                        <a:rPr kumimoji="1" lang="ja-JP" altLang="en-US" sz="105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（ヤフー提供）</a:t>
                      </a:r>
                      <a:r>
                        <a:rPr kumimoji="1" lang="en-US" altLang="ja-JP" sz="10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※2</a:t>
                      </a:r>
                      <a:endParaRPr kumimoji="1" lang="ja-JP" altLang="en-US" sz="1100" b="0" kern="120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46800" marB="4680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LINE</a:t>
                      </a:r>
                      <a:r>
                        <a:rPr kumimoji="1" lang="ja-JP" altLang="en-US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ヤフー提供（共通オーディエンス）</a:t>
                      </a:r>
                      <a:r>
                        <a:rPr kumimoji="1" lang="en-US" altLang="ja-JP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※1</a:t>
                      </a:r>
                      <a:r>
                        <a:rPr kumimoji="1" lang="ja-JP" altLang="en-US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リスト参照</a:t>
                      </a:r>
                      <a:endParaRPr kumimoji="1" lang="ja-JP" altLang="en-US" sz="105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</a:p>
                  </a:txBody>
                  <a:tcPr marL="163440" marR="163440" marT="46800" marB="4680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</a:p>
                  </a:txBody>
                  <a:tcPr marL="163440" marR="163440" marT="46800" marB="4680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0538939"/>
                  </a:ext>
                </a:extLst>
              </a:tr>
              <a:tr h="388447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50" b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フリークエンシー</a:t>
                      </a:r>
                    </a:p>
                  </a:txBody>
                  <a:tcPr marT="46800" marB="4680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1.0</a:t>
                      </a:r>
                      <a:r>
                        <a:rPr kumimoji="1" lang="ja-JP" altLang="en-US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  <a:endParaRPr kumimoji="1" lang="ja-JP" altLang="en-US" sz="105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400" b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 sz="1400" b="0" kern="1200" dirty="0">
                        <a:solidFill>
                          <a:srgbClr val="0D0D0D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marT="46800" marB="4680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marT="46800" marB="4680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6108755"/>
                  </a:ext>
                </a:extLst>
              </a:tr>
            </a:tbl>
          </a:graphicData>
        </a:graphic>
      </p:graphicFrame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4BB2D1D4-E231-2C04-0E5F-4AF2847DD1F6}"/>
              </a:ext>
            </a:extLst>
          </p:cNvPr>
          <p:cNvSpPr txBox="1"/>
          <p:nvPr/>
        </p:nvSpPr>
        <p:spPr>
          <a:xfrm>
            <a:off x="306000" y="5043221"/>
            <a:ext cx="11199519" cy="150656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 lvl="0">
              <a:defRPr lang="ja-JP"/>
            </a:defPPr>
            <a:lvl1pPr marL="0" lvl="1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2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3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4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900" b="1" dirty="0">
                <a:solidFill>
                  <a:srgbClr val="0D0D0D"/>
                </a:solidFill>
                <a:latin typeface="メイリオ" panose="020B0604030504040204" pitchFamily="50" charset="-128"/>
              </a:rPr>
              <a:t>【</a:t>
            </a:r>
            <a:r>
              <a:rPr lang="ja-JP" altLang="en-US" sz="900" b="1" dirty="0">
                <a:solidFill>
                  <a:srgbClr val="0D0D0D"/>
                </a:solidFill>
                <a:latin typeface="メイリオ" panose="020B0604030504040204" pitchFamily="50" charset="-128"/>
              </a:rPr>
              <a:t>注意事項</a:t>
            </a:r>
            <a:r>
              <a:rPr lang="en-US" altLang="ja-JP" sz="900" b="1" dirty="0">
                <a:solidFill>
                  <a:srgbClr val="0D0D0D"/>
                </a:solidFill>
                <a:latin typeface="メイリオ" panose="020B0604030504040204" pitchFamily="50" charset="-128"/>
              </a:rPr>
              <a:t>】</a:t>
            </a:r>
            <a:r>
              <a:rPr lang="ja-JP" altLang="en-US" sz="900" b="1" dirty="0">
                <a:solidFill>
                  <a:srgbClr val="0D0D0D"/>
                </a:solidFill>
                <a:latin typeface="メイリオ" panose="020B0604030504040204" pitchFamily="50" charset="-128"/>
              </a:rPr>
              <a:t>こちらの商品は、ターゲティング設定不可です。</a:t>
            </a:r>
            <a:r>
              <a:rPr lang="en-US" altLang="ja-JP" sz="800" dirty="0">
                <a:solidFill>
                  <a:srgbClr val="0D0D0D"/>
                </a:solidFill>
                <a:latin typeface="メイリオ" panose="020B0604030504040204" pitchFamily="50" charset="-128"/>
              </a:rPr>
              <a:t>※SP</a:t>
            </a:r>
            <a:r>
              <a:rPr lang="ja-JP" altLang="en-US" sz="800" dirty="0">
                <a:solidFill>
                  <a:srgbClr val="0D0D0D"/>
                </a:solidFill>
                <a:latin typeface="メイリオ" panose="020B0604030504040204" pitchFamily="50" charset="-128"/>
              </a:rPr>
              <a:t>はスマートフォン、</a:t>
            </a:r>
            <a:r>
              <a:rPr lang="en-US" altLang="ja-JP" sz="800" dirty="0">
                <a:solidFill>
                  <a:srgbClr val="0D0D0D"/>
                </a:solidFill>
                <a:latin typeface="メイリオ" panose="020B0604030504040204" pitchFamily="50" charset="-128"/>
              </a:rPr>
              <a:t>PC</a:t>
            </a:r>
            <a:r>
              <a:rPr lang="ja-JP" altLang="en-US" sz="800" dirty="0">
                <a:solidFill>
                  <a:srgbClr val="0D0D0D"/>
                </a:solidFill>
                <a:latin typeface="メイリオ" panose="020B0604030504040204" pitchFamily="50" charset="-128"/>
              </a:rPr>
              <a:t>はパソコン、</a:t>
            </a:r>
            <a:r>
              <a:rPr lang="en-US" altLang="ja-JP" sz="800" dirty="0">
                <a:solidFill>
                  <a:srgbClr val="0D0D0D"/>
                </a:solidFill>
                <a:latin typeface="メイリオ" panose="020B0604030504040204" pitchFamily="50" charset="-128"/>
              </a:rPr>
              <a:t>MD</a:t>
            </a:r>
            <a:r>
              <a:rPr lang="ja-JP" altLang="en-US" sz="800" dirty="0">
                <a:solidFill>
                  <a:srgbClr val="0D0D0D"/>
                </a:solidFill>
                <a:latin typeface="メイリオ" panose="020B0604030504040204" pitchFamily="50" charset="-128"/>
              </a:rPr>
              <a:t>はマルチデバイスの略称です。</a:t>
            </a: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※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上記表の「●」がターゲティング設定可になります。</a:t>
            </a: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※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年齢は以下の区分で指定が可能です。</a:t>
            </a: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18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歳～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19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歳 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/ 20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歳～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24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歳 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/ 25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歳～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29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歳 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/ 30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歳～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34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歳 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/ 35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歳～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39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歳 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/ 40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歳～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44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歳 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/ 45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歳～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49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歳 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/ 50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歳～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54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歳 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/ 55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歳～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59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歳 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/ 60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歳～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64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歳 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/ 65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歳～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69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歳 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/ 70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歳以上</a:t>
            </a: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※</a:t>
            </a:r>
            <a:r>
              <a:rPr lang="en-US" altLang="ja-JP" sz="800" dirty="0" err="1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vCPM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は「基本料金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×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ターゲティングごとに設定されている掛け率」（小数点以下切り捨て）によって決定されます。</a:t>
            </a: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※</a:t>
            </a:r>
            <a:r>
              <a:rPr lang="en-US" altLang="ja-JP" sz="800" dirty="0" err="1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vCPM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掛け率の最大値は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1.5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倍になります。</a:t>
            </a: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例：性別、年齢、オーディエンスリスト（興味関心、購買意向、属性・ライフイベント）を設定した場合、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1.2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倍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× 1.2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倍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× 1.5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倍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=2.16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倍となりますが、最大値が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1.5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倍のため、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1.5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倍で設定可能となります。</a:t>
            </a: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※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オーディエンスリストを複数選択した場合、</a:t>
            </a:r>
            <a:r>
              <a:rPr lang="en-US" altLang="ja-JP" sz="800" dirty="0" err="1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vCPM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掛け率は高い方が選択されます。</a:t>
            </a: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※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「枠購入型」や「時間帯ジャック購入型」配信商品の場合は、ターゲティング項目ごとの「</a:t>
            </a:r>
            <a:r>
              <a:rPr lang="en-US" altLang="ja-JP" sz="800" dirty="0" err="1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vCPM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掛け率」を含んだ金額を記載しています。</a:t>
            </a: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※SP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はスマートフォン、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PC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はパソコン、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MD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はマルチデバイスの略称です。</a:t>
            </a: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※1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　オーディエンスリストの詳細は、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LINE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ヤフー広告 ヘルプを参照してください。 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https://ads-help.yahoo-net.jp/s/article/H000044833?language=ja</a:t>
            </a:r>
          </a:p>
        </p:txBody>
      </p:sp>
      <p:sp>
        <p:nvSpPr>
          <p:cNvPr id="4" name="テキスト プレースホルダー 35">
            <a:extLst>
              <a:ext uri="{FF2B5EF4-FFF2-40B4-BE49-F238E27FC236}">
                <a16:creationId xmlns:a16="http://schemas.microsoft.com/office/drawing/2014/main" id="{78C405A3-E272-EC9A-3678-E14F47AF54FD}"/>
              </a:ext>
            </a:extLst>
          </p:cNvPr>
          <p:cNvSpPr txBox="1">
            <a:spLocks noGrp="1"/>
          </p:cNvSpPr>
          <p:nvPr>
            <p:ph type="body" sz="quarter" idx="10"/>
          </p:nvPr>
        </p:nvSpPr>
        <p:spPr>
          <a:xfrm>
            <a:off x="3657076" y="252412"/>
            <a:ext cx="5368395" cy="338543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ja-JP" sz="2000" dirty="0">
                <a:solidFill>
                  <a:srgbClr val="000048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PC</a:t>
            </a:r>
            <a:r>
              <a:rPr lang="ja-JP" altLang="en-US" sz="2000" dirty="0">
                <a:solidFill>
                  <a:srgbClr val="000048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商品</a:t>
            </a:r>
          </a:p>
        </p:txBody>
      </p:sp>
    </p:spTree>
    <p:extLst>
      <p:ext uri="{BB962C8B-B14F-4D97-AF65-F5344CB8AC3E}">
        <p14:creationId xmlns:p14="http://schemas.microsoft.com/office/powerpoint/2010/main" val="11371448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B45461-2631-3437-2C01-997C4364F3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テキスト プレースホルダー 7">
            <a:extLst>
              <a:ext uri="{FF2B5EF4-FFF2-40B4-BE49-F238E27FC236}">
                <a16:creationId xmlns:a16="http://schemas.microsoft.com/office/drawing/2014/main" id="{9AE427A3-8BCD-9B8E-D6F1-1D18E955979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altLang="ja-JP" dirty="0"/>
              <a:t>03</a:t>
            </a:r>
            <a:endParaRPr lang="ja-JP" altLang="en-US" dirty="0"/>
          </a:p>
        </p:txBody>
      </p:sp>
      <p:pic>
        <p:nvPicPr>
          <p:cNvPr id="5" name="図プレースホルダー 10" descr="アイコン&#10;&#10;自動的に生成された説明">
            <a:extLst>
              <a:ext uri="{FF2B5EF4-FFF2-40B4-BE49-F238E27FC236}">
                <a16:creationId xmlns:a16="http://schemas.microsoft.com/office/drawing/2014/main" id="{7D1464C7-B92E-DA22-09D4-44BACFF620A7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900" b="3900"/>
          <a:stretch/>
        </p:blipFill>
        <p:spPr>
          <a:xfrm>
            <a:off x="5302859" y="2995886"/>
            <a:ext cx="1586282" cy="1464484"/>
          </a:xfrm>
        </p:spPr>
      </p:pic>
      <p:sp>
        <p:nvSpPr>
          <p:cNvPr id="4" name="テキスト プレースホルダー 2">
            <a:extLst>
              <a:ext uri="{FF2B5EF4-FFF2-40B4-BE49-F238E27FC236}">
                <a16:creationId xmlns:a16="http://schemas.microsoft.com/office/drawing/2014/main" id="{479C523D-F488-767B-61FA-D76CFA734A4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124200" y="4786187"/>
            <a:ext cx="5943600" cy="543702"/>
          </a:xfrm>
        </p:spPr>
        <p:txBody>
          <a:bodyPr/>
          <a:lstStyle/>
          <a:p>
            <a:r>
              <a:rPr kumimoji="1" lang="ja-JP" altLang="en-US" dirty="0"/>
              <a:t>その他・注意事項</a:t>
            </a:r>
          </a:p>
        </p:txBody>
      </p:sp>
    </p:spTree>
    <p:extLst>
      <p:ext uri="{BB962C8B-B14F-4D97-AF65-F5344CB8AC3E}">
        <p14:creationId xmlns:p14="http://schemas.microsoft.com/office/powerpoint/2010/main" val="24000169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F0AE8F-DB31-27FC-ED7C-66F10017CF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プレースホルダー 6">
            <a:extLst>
              <a:ext uri="{FF2B5EF4-FFF2-40B4-BE49-F238E27FC236}">
                <a16:creationId xmlns:a16="http://schemas.microsoft.com/office/drawing/2014/main" id="{46FCCDBC-3840-60B4-AC5C-5DB09054DF51}"/>
              </a:ext>
            </a:extLst>
          </p:cNvPr>
          <p:cNvSpPr txBox="1">
            <a:spLocks/>
          </p:cNvSpPr>
          <p:nvPr/>
        </p:nvSpPr>
        <p:spPr>
          <a:xfrm>
            <a:off x="595671" y="81412"/>
            <a:ext cx="866756" cy="410840"/>
          </a:xfrm>
          <a:prstGeom prst="rect">
            <a:avLst/>
          </a:prstGeom>
        </p:spPr>
        <p:txBody>
          <a:bodyPr lIns="0" tIns="36000" rIns="0" bIns="0" anchor="ctr"/>
          <a:lstStyle>
            <a:lvl1pPr marL="171450" indent="-171450" algn="ctr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900" kern="1200" spc="-15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900" b="0" i="0" u="none" strike="noStrike" kern="1200" cap="none" spc="-15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その他・注意事項</a:t>
            </a:r>
            <a:endParaRPr kumimoji="1" lang="ja-JP" altLang="en-US" sz="900" b="0" i="0" u="none" strike="noStrike" kern="1200" cap="none" spc="-15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pic>
        <p:nvPicPr>
          <p:cNvPr id="7" name="図プレースホルダー 8" descr="アイコン&#10;&#10;自動的に生成された説明">
            <a:extLst>
              <a:ext uri="{FF2B5EF4-FFF2-40B4-BE49-F238E27FC236}">
                <a16:creationId xmlns:a16="http://schemas.microsoft.com/office/drawing/2014/main" id="{0DDFCAE6-4D7F-A788-A788-3420E3419F7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609" y="31805"/>
            <a:ext cx="498782" cy="497680"/>
          </a:xfrm>
          <a:prstGeom prst="rect">
            <a:avLst/>
          </a:prstGeom>
        </p:spPr>
      </p:pic>
      <p:sp>
        <p:nvSpPr>
          <p:cNvPr id="13" name="テキスト プレースホルダー 1">
            <a:extLst>
              <a:ext uri="{FF2B5EF4-FFF2-40B4-BE49-F238E27FC236}">
                <a16:creationId xmlns:a16="http://schemas.microsoft.com/office/drawing/2014/main" id="{61226C90-A808-04C3-E63B-F1C400B3605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887808" y="252000"/>
            <a:ext cx="8136904" cy="335028"/>
          </a:xfrm>
        </p:spPr>
        <p:txBody>
          <a:bodyPr/>
          <a:lstStyle/>
          <a:p>
            <a:r>
              <a:rPr lang="ja-JP" altLang="en-US" dirty="0">
                <a:solidFill>
                  <a:srgbClr val="000048"/>
                </a:solidFill>
              </a:rPr>
              <a:t>掲載制限カテゴリー</a:t>
            </a:r>
            <a:endParaRPr kumimoji="1" lang="ja-JP" altLang="en-US" dirty="0">
              <a:solidFill>
                <a:srgbClr val="000048"/>
              </a:solidFill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15DA21F6-FB29-1744-C733-F1B3AF519666}"/>
              </a:ext>
            </a:extLst>
          </p:cNvPr>
          <p:cNvSpPr/>
          <p:nvPr/>
        </p:nvSpPr>
        <p:spPr>
          <a:xfrm>
            <a:off x="7735365" y="6304488"/>
            <a:ext cx="4183422" cy="4062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</a:t>
            </a:r>
            <a:r>
              <a:rPr kumimoji="0" lang="ja-JP" altLang="en-US" sz="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　　  </a:t>
            </a:r>
            <a:r>
              <a:rPr kumimoji="0" lang="ja-JP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の枠はホワイトリストで一部プロモーションで掲載可となる場合があります。</a:t>
            </a:r>
            <a:br>
              <a:rPr kumimoji="0" lang="en-US" altLang="ja-JP" sz="800" b="0" i="0" u="none" strike="noStrike" kern="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</a:br>
            <a:r>
              <a:rPr kumimoji="0" lang="en-US" altLang="ja-JP" sz="800" b="0" i="0" u="none" strike="noStrike" kern="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 </a:t>
            </a:r>
            <a:r>
              <a:rPr kumimoji="0" lang="ja-JP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印のないカテゴリーは制限なしとなります。</a:t>
            </a:r>
            <a:endParaRPr kumimoji="0" lang="en-US" altLang="ja-JP" sz="800" b="0" i="0" u="none" strike="noStrike" kern="0" cap="none" spc="0" normalizeH="0" baseline="0" noProof="0" dirty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800" b="0" i="0" u="none" strike="noStrike" kern="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 SP</a:t>
            </a:r>
            <a:r>
              <a:rPr kumimoji="0" lang="ja-JP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はスマートフォン、 </a:t>
            </a:r>
            <a:r>
              <a:rPr kumimoji="0" lang="en-US" altLang="ja-JP" sz="800" b="0" i="0" u="none" strike="noStrike" kern="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PC</a:t>
            </a:r>
            <a:r>
              <a:rPr kumimoji="0" lang="ja-JP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はパソコン、</a:t>
            </a:r>
            <a:r>
              <a:rPr kumimoji="0" lang="en-US" altLang="ja-JP" sz="800" b="0" i="0" u="none" strike="noStrike" kern="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MD</a:t>
            </a:r>
            <a:r>
              <a:rPr kumimoji="0" lang="ja-JP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はマルチデバイスの略称です。</a:t>
            </a:r>
            <a:endParaRPr kumimoji="0" lang="en-US" altLang="ja-JP" sz="800" b="0" i="0" u="none" strike="noStrike" kern="0" cap="none" spc="0" normalizeH="0" baseline="0" noProof="0" dirty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11C990CC-C268-2EF8-01C1-DEB71A0D8E58}"/>
              </a:ext>
            </a:extLst>
          </p:cNvPr>
          <p:cNvSpPr/>
          <p:nvPr/>
        </p:nvSpPr>
        <p:spPr>
          <a:xfrm>
            <a:off x="7880629" y="6315667"/>
            <a:ext cx="190338" cy="115018"/>
          </a:xfrm>
          <a:prstGeom prst="rect">
            <a:avLst/>
          </a:prstGeom>
          <a:solidFill>
            <a:srgbClr val="002AFF">
              <a:alpha val="9804"/>
            </a:srgb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graphicFrame>
        <p:nvGraphicFramePr>
          <p:cNvPr id="16" name="表 15">
            <a:extLst>
              <a:ext uri="{FF2B5EF4-FFF2-40B4-BE49-F238E27FC236}">
                <a16:creationId xmlns:a16="http://schemas.microsoft.com/office/drawing/2014/main" id="{0D53300D-F0FB-9A7C-929A-B69E0C5220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7059380"/>
              </p:ext>
            </p:extLst>
          </p:nvPr>
        </p:nvGraphicFramePr>
        <p:xfrm>
          <a:off x="479425" y="785697"/>
          <a:ext cx="11321512" cy="5497200"/>
        </p:xfrm>
        <a:graphic>
          <a:graphicData uri="http://schemas.openxmlformats.org/drawingml/2006/table">
            <a:tbl>
              <a:tblPr firstCol="1" bandRow="1"/>
              <a:tblGrid>
                <a:gridCol w="3822920">
                  <a:extLst>
                    <a:ext uri="{9D8B030D-6E8A-4147-A177-3AD203B41FA5}">
                      <a16:colId xmlns:a16="http://schemas.microsoft.com/office/drawing/2014/main" val="792911817"/>
                    </a:ext>
                  </a:extLst>
                </a:gridCol>
                <a:gridCol w="1736146">
                  <a:extLst>
                    <a:ext uri="{9D8B030D-6E8A-4147-A177-3AD203B41FA5}">
                      <a16:colId xmlns:a16="http://schemas.microsoft.com/office/drawing/2014/main" val="3057805663"/>
                    </a:ext>
                  </a:extLst>
                </a:gridCol>
                <a:gridCol w="1535501">
                  <a:extLst>
                    <a:ext uri="{9D8B030D-6E8A-4147-A177-3AD203B41FA5}">
                      <a16:colId xmlns:a16="http://schemas.microsoft.com/office/drawing/2014/main" val="3345382056"/>
                    </a:ext>
                  </a:extLst>
                </a:gridCol>
                <a:gridCol w="2458529">
                  <a:extLst>
                    <a:ext uri="{9D8B030D-6E8A-4147-A177-3AD203B41FA5}">
                      <a16:colId xmlns:a16="http://schemas.microsoft.com/office/drawing/2014/main" val="3596031468"/>
                    </a:ext>
                  </a:extLst>
                </a:gridCol>
                <a:gridCol w="1768416">
                  <a:extLst>
                    <a:ext uri="{9D8B030D-6E8A-4147-A177-3AD203B41FA5}">
                      <a16:colId xmlns:a16="http://schemas.microsoft.com/office/drawing/2014/main" val="1060437688"/>
                    </a:ext>
                  </a:extLst>
                </a:gridCol>
              </a:tblGrid>
              <a:tr h="342594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1" dirty="0">
                          <a:solidFill>
                            <a:schemeClr val="bg1"/>
                          </a:solidFill>
                        </a:rPr>
                        <a:t>カテゴリー名</a:t>
                      </a:r>
                      <a:endParaRPr kumimoji="1" lang="ja-JP" altLang="en-US" sz="900" b="1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8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8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ファイナンス　</a:t>
                      </a:r>
                      <a:endParaRPr kumimoji="1" lang="en-US" altLang="ja-JP" sz="800" b="1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8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トップ　トップパネル</a:t>
                      </a:r>
                    </a:p>
                    <a:p>
                      <a:pPr algn="ctr"/>
                      <a:r>
                        <a:rPr kumimoji="1" lang="ja-JP" altLang="en-US" sz="8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8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16</a:t>
                      </a:r>
                      <a:r>
                        <a:rPr kumimoji="1" lang="ja-JP" altLang="en-US" sz="8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8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5</a:t>
                      </a:r>
                      <a:r>
                        <a:rPr kumimoji="1" lang="ja-JP" altLang="en-US" sz="8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）</a:t>
                      </a:r>
                      <a:r>
                        <a:rPr kumimoji="1" lang="en-US" altLang="ja-JP" sz="8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8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ファイナンス　</a:t>
                      </a:r>
                      <a:endParaRPr kumimoji="1" lang="en-US" altLang="ja-JP" sz="800" b="1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8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トップ　トップパネル</a:t>
                      </a:r>
                    </a:p>
                    <a:p>
                      <a:pPr algn="ctr"/>
                      <a:r>
                        <a:rPr kumimoji="1" lang="ja-JP" altLang="en-US" sz="8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8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16</a:t>
                      </a:r>
                      <a:r>
                        <a:rPr kumimoji="1" lang="ja-JP" altLang="en-US" sz="8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8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9</a:t>
                      </a:r>
                      <a:r>
                        <a:rPr kumimoji="1" lang="ja-JP" altLang="en-US" sz="8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）</a:t>
                      </a:r>
                      <a:r>
                        <a:rPr kumimoji="1" lang="en-US" altLang="ja-JP" sz="8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8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ファイナンス　</a:t>
                      </a:r>
                    </a:p>
                    <a:p>
                      <a:pPr algn="ctr"/>
                      <a:r>
                        <a:rPr kumimoji="1" lang="ja-JP" altLang="en-US" sz="8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トップ　トップインパクト　</a:t>
                      </a:r>
                    </a:p>
                    <a:p>
                      <a:pPr algn="ctr"/>
                      <a:r>
                        <a:rPr kumimoji="1" lang="ja-JP" altLang="en-US" sz="8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プライムディスプレイ　ダブルサイズ　</a:t>
                      </a:r>
                      <a:r>
                        <a:rPr kumimoji="1" lang="en-US" altLang="ja-JP" sz="8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PC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8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ファイナンス　</a:t>
                      </a:r>
                    </a:p>
                    <a:p>
                      <a:pPr algn="ctr"/>
                      <a:r>
                        <a:rPr kumimoji="1" lang="ja-JP" altLang="en-US" sz="8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トップ　</a:t>
                      </a:r>
                    </a:p>
                    <a:p>
                      <a:pPr algn="ctr"/>
                      <a:r>
                        <a:rPr kumimoji="1" lang="ja-JP" altLang="en-US" sz="8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プライムディスプレイ　</a:t>
                      </a:r>
                      <a:r>
                        <a:rPr kumimoji="1" lang="en-US" altLang="ja-JP" sz="8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PC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7335041"/>
                  </a:ext>
                </a:extLst>
              </a:tr>
              <a:tr h="25200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アルコール飲料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700" b="1" u="none" strike="noStrike" dirty="0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7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9804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9047038"/>
                  </a:ext>
                </a:extLst>
              </a:tr>
              <a:tr h="25200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宝くじ（国内）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700" b="1" u="none" strike="noStrike" dirty="0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7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9804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067978"/>
                  </a:ext>
                </a:extLst>
              </a:tr>
              <a:tr h="25200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公営ギャンブル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7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7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9804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6567869"/>
                  </a:ext>
                </a:extLst>
              </a:tr>
              <a:tr h="25200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ギャンブル（公営競技除く）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rgbClr val="002AFF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900" b="1" i="0" u="none" strike="noStrike" dirty="0">
                        <a:solidFill>
                          <a:srgbClr val="002AFF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900" b="1" i="0" u="none" strike="noStrike" dirty="0">
                        <a:solidFill>
                          <a:srgbClr val="002AFF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900" b="1" i="0" u="none" strike="noStrike" dirty="0">
                        <a:solidFill>
                          <a:srgbClr val="002AFF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7268695"/>
                  </a:ext>
                </a:extLst>
              </a:tr>
              <a:tr h="25200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パチンコ・スロット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rgbClr val="002AFF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900" b="1" i="0" u="none" strike="noStrike" dirty="0">
                        <a:solidFill>
                          <a:srgbClr val="002AFF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900" b="1" i="0" u="none" strike="noStrike" dirty="0">
                        <a:solidFill>
                          <a:srgbClr val="002AFF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900" b="1" i="0" u="none" strike="noStrike" dirty="0">
                        <a:solidFill>
                          <a:srgbClr val="002AFF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8964"/>
                  </a:ext>
                </a:extLst>
              </a:tr>
              <a:tr h="25200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銀行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0117590"/>
                  </a:ext>
                </a:extLst>
              </a:tr>
              <a:tr h="25200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金融サービス・情報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1138105"/>
                  </a:ext>
                </a:extLst>
              </a:tr>
              <a:tr h="25200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クレジットカード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4366260"/>
                  </a:ext>
                </a:extLst>
              </a:tr>
              <a:tr h="25200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ローン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4750592"/>
                  </a:ext>
                </a:extLst>
              </a:tr>
              <a:tr h="25200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消費者金融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1219410"/>
                  </a:ext>
                </a:extLst>
              </a:tr>
              <a:tr h="25200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消費者向無担保貸金業者（銀行グループ・上場企業を除く）、商工ローン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7840892"/>
                  </a:ext>
                </a:extLst>
              </a:tr>
              <a:tr h="25200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保険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2025979"/>
                  </a:ext>
                </a:extLst>
              </a:tr>
              <a:tr h="25200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証券・投資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7669965"/>
                  </a:ext>
                </a:extLst>
              </a:tr>
              <a:tr h="25200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法務・税務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1516483"/>
                  </a:ext>
                </a:extLst>
              </a:tr>
              <a:tr h="25200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zh-TW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医療（保険外治療）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1199972"/>
                  </a:ext>
                </a:extLst>
              </a:tr>
              <a:tr h="25200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レーシック・美容整形・美容外科・美容皮膚科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rgbClr val="002AFF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900" b="1" i="0" u="none" strike="noStrike" dirty="0">
                        <a:solidFill>
                          <a:srgbClr val="002AFF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900" b="1" i="0" u="none" strike="noStrike" dirty="0">
                        <a:solidFill>
                          <a:srgbClr val="002AFF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900" b="1" i="0" u="none" strike="noStrike" dirty="0">
                        <a:solidFill>
                          <a:srgbClr val="002AFF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9615484"/>
                  </a:ext>
                </a:extLst>
              </a:tr>
              <a:tr h="25200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美容エステティックサロン（医療脱毛・増毛育毛サービス除く）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4959637"/>
                  </a:ext>
                </a:extLst>
              </a:tr>
              <a:tr h="25200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発毛・育毛・増毛・かつらサービス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rgbClr val="002AFF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900" b="1" i="0" u="none" strike="noStrike" dirty="0">
                        <a:solidFill>
                          <a:srgbClr val="002AFF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900" b="1" i="0" u="none" strike="noStrike" dirty="0">
                        <a:solidFill>
                          <a:srgbClr val="002AFF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900" b="1" i="0" u="none" strike="noStrike" dirty="0">
                        <a:solidFill>
                          <a:srgbClr val="002AFF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2951679"/>
                  </a:ext>
                </a:extLst>
              </a:tr>
              <a:tr h="25200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妊娠・不妊情報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4083045"/>
                  </a:ext>
                </a:extLst>
              </a:tr>
              <a:tr h="25200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治験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58584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22346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C14422-46A7-89E3-B895-66CD251F4B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プレースホルダー 6">
            <a:extLst>
              <a:ext uri="{FF2B5EF4-FFF2-40B4-BE49-F238E27FC236}">
                <a16:creationId xmlns:a16="http://schemas.microsoft.com/office/drawing/2014/main" id="{6C738611-1061-C9E8-910C-4EC4888C5BA1}"/>
              </a:ext>
            </a:extLst>
          </p:cNvPr>
          <p:cNvSpPr txBox="1">
            <a:spLocks/>
          </p:cNvSpPr>
          <p:nvPr/>
        </p:nvSpPr>
        <p:spPr>
          <a:xfrm>
            <a:off x="595671" y="81412"/>
            <a:ext cx="866756" cy="410840"/>
          </a:xfrm>
          <a:prstGeom prst="rect">
            <a:avLst/>
          </a:prstGeom>
        </p:spPr>
        <p:txBody>
          <a:bodyPr lIns="0" tIns="36000" rIns="0" bIns="0" anchor="ctr"/>
          <a:lstStyle>
            <a:lvl1pPr marL="171450" indent="-171450" algn="ctr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900" kern="1200" spc="-15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900" b="0" i="0" u="none" strike="noStrike" kern="1200" cap="none" spc="-15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その他・注意事項</a:t>
            </a:r>
            <a:endParaRPr kumimoji="1" lang="ja-JP" altLang="en-US" sz="900" b="0" i="0" u="none" strike="noStrike" kern="1200" cap="none" spc="-15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pic>
        <p:nvPicPr>
          <p:cNvPr id="7" name="図プレースホルダー 8" descr="アイコン&#10;&#10;自動的に生成された説明">
            <a:extLst>
              <a:ext uri="{FF2B5EF4-FFF2-40B4-BE49-F238E27FC236}">
                <a16:creationId xmlns:a16="http://schemas.microsoft.com/office/drawing/2014/main" id="{346B93E3-0994-7D84-29B7-74D20A8180C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609" y="31805"/>
            <a:ext cx="498782" cy="497680"/>
          </a:xfrm>
          <a:prstGeom prst="rect">
            <a:avLst/>
          </a:prstGeom>
        </p:spPr>
      </p:pic>
      <p:sp>
        <p:nvSpPr>
          <p:cNvPr id="13" name="テキスト プレースホルダー 1">
            <a:extLst>
              <a:ext uri="{FF2B5EF4-FFF2-40B4-BE49-F238E27FC236}">
                <a16:creationId xmlns:a16="http://schemas.microsoft.com/office/drawing/2014/main" id="{5D48ABA8-1C4B-9912-CC58-81DEFCE2955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887808" y="252000"/>
            <a:ext cx="8136904" cy="335028"/>
          </a:xfrm>
        </p:spPr>
        <p:txBody>
          <a:bodyPr/>
          <a:lstStyle/>
          <a:p>
            <a:r>
              <a:rPr lang="ja-JP" altLang="en-US" dirty="0">
                <a:solidFill>
                  <a:srgbClr val="000048"/>
                </a:solidFill>
              </a:rPr>
              <a:t>掲載制限カテゴリー</a:t>
            </a:r>
            <a:endParaRPr kumimoji="1" lang="ja-JP" altLang="en-US" dirty="0">
              <a:solidFill>
                <a:srgbClr val="000048"/>
              </a:solidFill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7C3D4B74-0521-607C-0B07-B63BC9996901}"/>
              </a:ext>
            </a:extLst>
          </p:cNvPr>
          <p:cNvSpPr/>
          <p:nvPr/>
        </p:nvSpPr>
        <p:spPr>
          <a:xfrm>
            <a:off x="7735365" y="6304488"/>
            <a:ext cx="4183422" cy="4062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</a:t>
            </a:r>
            <a:r>
              <a:rPr kumimoji="0" lang="ja-JP" altLang="en-US" sz="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　　  </a:t>
            </a:r>
            <a:r>
              <a:rPr kumimoji="0" lang="ja-JP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の枠はホワイトリストで一部プロモーションで掲載可となる場合があります。</a:t>
            </a:r>
            <a:br>
              <a:rPr kumimoji="0" lang="en-US" altLang="ja-JP" sz="800" b="0" i="0" u="none" strike="noStrike" kern="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</a:br>
            <a:r>
              <a:rPr kumimoji="0" lang="en-US" altLang="ja-JP" sz="800" b="0" i="0" u="none" strike="noStrike" kern="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 </a:t>
            </a:r>
            <a:r>
              <a:rPr kumimoji="0" lang="ja-JP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印のないカテゴリーは制限なしとなります。</a:t>
            </a:r>
            <a:endParaRPr kumimoji="0" lang="en-US" altLang="ja-JP" sz="800" b="0" i="0" u="none" strike="noStrike" kern="0" cap="none" spc="0" normalizeH="0" baseline="0" noProof="0" dirty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800" b="0" i="0" u="none" strike="noStrike" kern="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 SP</a:t>
            </a:r>
            <a:r>
              <a:rPr kumimoji="0" lang="ja-JP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はスマートフォン、 </a:t>
            </a:r>
            <a:r>
              <a:rPr kumimoji="0" lang="en-US" altLang="ja-JP" sz="800" b="0" i="0" u="none" strike="noStrike" kern="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PC</a:t>
            </a:r>
            <a:r>
              <a:rPr kumimoji="0" lang="ja-JP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はパソコン、</a:t>
            </a:r>
            <a:r>
              <a:rPr kumimoji="0" lang="en-US" altLang="ja-JP" sz="800" b="0" i="0" u="none" strike="noStrike" kern="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MD</a:t>
            </a:r>
            <a:r>
              <a:rPr kumimoji="0" lang="ja-JP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はマルチデバイスの略称です。</a:t>
            </a:r>
            <a:endParaRPr kumimoji="0" lang="en-US" altLang="ja-JP" sz="800" b="0" i="0" u="none" strike="noStrike" kern="0" cap="none" spc="0" normalizeH="0" baseline="0" noProof="0" dirty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24E9DBA9-9DBC-074D-FFC5-ED5F5FEC8F32}"/>
              </a:ext>
            </a:extLst>
          </p:cNvPr>
          <p:cNvSpPr/>
          <p:nvPr/>
        </p:nvSpPr>
        <p:spPr>
          <a:xfrm>
            <a:off x="7880629" y="6315667"/>
            <a:ext cx="190338" cy="115018"/>
          </a:xfrm>
          <a:prstGeom prst="rect">
            <a:avLst/>
          </a:prstGeom>
          <a:solidFill>
            <a:srgbClr val="002AFF">
              <a:alpha val="9804"/>
            </a:srgb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graphicFrame>
        <p:nvGraphicFramePr>
          <p:cNvPr id="16" name="表 15">
            <a:extLst>
              <a:ext uri="{FF2B5EF4-FFF2-40B4-BE49-F238E27FC236}">
                <a16:creationId xmlns:a16="http://schemas.microsoft.com/office/drawing/2014/main" id="{883E76B4-63F9-42B3-0E30-E07B44CAA9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9407548"/>
              </p:ext>
            </p:extLst>
          </p:nvPr>
        </p:nvGraphicFramePr>
        <p:xfrm>
          <a:off x="479425" y="785697"/>
          <a:ext cx="11321512" cy="5317200"/>
        </p:xfrm>
        <a:graphic>
          <a:graphicData uri="http://schemas.openxmlformats.org/drawingml/2006/table">
            <a:tbl>
              <a:tblPr firstCol="1" bandRow="1"/>
              <a:tblGrid>
                <a:gridCol w="3822920">
                  <a:extLst>
                    <a:ext uri="{9D8B030D-6E8A-4147-A177-3AD203B41FA5}">
                      <a16:colId xmlns:a16="http://schemas.microsoft.com/office/drawing/2014/main" val="792911817"/>
                    </a:ext>
                  </a:extLst>
                </a:gridCol>
                <a:gridCol w="1736146">
                  <a:extLst>
                    <a:ext uri="{9D8B030D-6E8A-4147-A177-3AD203B41FA5}">
                      <a16:colId xmlns:a16="http://schemas.microsoft.com/office/drawing/2014/main" val="3057805663"/>
                    </a:ext>
                  </a:extLst>
                </a:gridCol>
                <a:gridCol w="1535501">
                  <a:extLst>
                    <a:ext uri="{9D8B030D-6E8A-4147-A177-3AD203B41FA5}">
                      <a16:colId xmlns:a16="http://schemas.microsoft.com/office/drawing/2014/main" val="3345382056"/>
                    </a:ext>
                  </a:extLst>
                </a:gridCol>
                <a:gridCol w="2458529">
                  <a:extLst>
                    <a:ext uri="{9D8B030D-6E8A-4147-A177-3AD203B41FA5}">
                      <a16:colId xmlns:a16="http://schemas.microsoft.com/office/drawing/2014/main" val="3596031468"/>
                    </a:ext>
                  </a:extLst>
                </a:gridCol>
                <a:gridCol w="1768416">
                  <a:extLst>
                    <a:ext uri="{9D8B030D-6E8A-4147-A177-3AD203B41FA5}">
                      <a16:colId xmlns:a16="http://schemas.microsoft.com/office/drawing/2014/main" val="1060437688"/>
                    </a:ext>
                  </a:extLst>
                </a:gridCol>
              </a:tblGrid>
              <a:tr h="342594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1" dirty="0">
                          <a:solidFill>
                            <a:schemeClr val="bg1"/>
                          </a:solidFill>
                        </a:rPr>
                        <a:t>カテゴリー名</a:t>
                      </a:r>
                      <a:endParaRPr kumimoji="1" lang="ja-JP" altLang="en-US" sz="900" b="1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8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8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ファイナンス　</a:t>
                      </a:r>
                      <a:endParaRPr kumimoji="1" lang="en-US" altLang="ja-JP" sz="800" b="1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8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トップ　トップパネル</a:t>
                      </a:r>
                    </a:p>
                    <a:p>
                      <a:pPr algn="ctr"/>
                      <a:r>
                        <a:rPr kumimoji="1" lang="ja-JP" altLang="en-US" sz="8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8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16</a:t>
                      </a:r>
                      <a:r>
                        <a:rPr kumimoji="1" lang="ja-JP" altLang="en-US" sz="8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8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5</a:t>
                      </a:r>
                      <a:r>
                        <a:rPr kumimoji="1" lang="ja-JP" altLang="en-US" sz="8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）</a:t>
                      </a:r>
                      <a:r>
                        <a:rPr kumimoji="1" lang="en-US" altLang="ja-JP" sz="8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8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ファイナンス　</a:t>
                      </a:r>
                      <a:endParaRPr kumimoji="1" lang="en-US" altLang="ja-JP" sz="800" b="1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8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トップ　トップパネル</a:t>
                      </a:r>
                    </a:p>
                    <a:p>
                      <a:pPr algn="ctr"/>
                      <a:r>
                        <a:rPr kumimoji="1" lang="ja-JP" altLang="en-US" sz="8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8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16</a:t>
                      </a:r>
                      <a:r>
                        <a:rPr kumimoji="1" lang="ja-JP" altLang="en-US" sz="8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8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9</a:t>
                      </a:r>
                      <a:r>
                        <a:rPr kumimoji="1" lang="ja-JP" altLang="en-US" sz="8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）</a:t>
                      </a:r>
                      <a:r>
                        <a:rPr kumimoji="1" lang="en-US" altLang="ja-JP" sz="8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8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ファイナンス　</a:t>
                      </a:r>
                    </a:p>
                    <a:p>
                      <a:pPr algn="ctr"/>
                      <a:r>
                        <a:rPr kumimoji="1" lang="ja-JP" altLang="en-US" sz="8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トップ　トップインパクト　</a:t>
                      </a:r>
                    </a:p>
                    <a:p>
                      <a:pPr algn="ctr"/>
                      <a:r>
                        <a:rPr kumimoji="1" lang="ja-JP" altLang="en-US" sz="8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プライムディスプレイ　ダブルサイズ　</a:t>
                      </a:r>
                      <a:r>
                        <a:rPr kumimoji="1" lang="en-US" altLang="ja-JP" sz="8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PC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8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8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ファイナンス　</a:t>
                      </a:r>
                    </a:p>
                    <a:p>
                      <a:pPr algn="ctr"/>
                      <a:r>
                        <a:rPr kumimoji="1" lang="ja-JP" altLang="en-US" sz="8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トップ　</a:t>
                      </a:r>
                    </a:p>
                    <a:p>
                      <a:pPr algn="ctr"/>
                      <a:r>
                        <a:rPr kumimoji="1" lang="ja-JP" altLang="en-US" sz="8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プライムディスプレイ　</a:t>
                      </a:r>
                      <a:r>
                        <a:rPr kumimoji="1" lang="en-US" altLang="ja-JP" sz="8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PC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7335041"/>
                  </a:ext>
                </a:extLst>
              </a:tr>
              <a:tr h="32400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性に関する薬・商品・情報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700" b="1" u="none" strike="noStrike" dirty="0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7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9804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9047038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850" b="0" i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性的部位治療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700" b="1" u="none" strike="noStrike" dirty="0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7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9804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067978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850" b="0" i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性を連想させるクリエイティブ（デジタルエンターテインメント）</a:t>
                      </a: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r>
                        <a:rPr lang="en-US" altLang="ja-JP" sz="900" b="1" i="0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1" i="0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9804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r>
                        <a:rPr lang="en-US" altLang="ja-JP" sz="900" b="1" i="0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1" i="0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9804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6567869"/>
                  </a:ext>
                </a:extLst>
              </a:tr>
              <a:tr h="32400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健康・美容食品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rgbClr val="002AFF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900" b="1" i="0" u="none" strike="noStrike" dirty="0">
                        <a:solidFill>
                          <a:srgbClr val="002AFF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900" b="1" i="0" u="none" strike="noStrike" dirty="0">
                        <a:solidFill>
                          <a:srgbClr val="002AFF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900" b="1" i="0" u="none" strike="noStrike" dirty="0">
                        <a:solidFill>
                          <a:srgbClr val="002AFF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7268695"/>
                  </a:ext>
                </a:extLst>
              </a:tr>
              <a:tr h="32400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健康器具・雑貨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rgbClr val="002AFF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900" b="1" i="0" u="none" strike="noStrike" dirty="0">
                        <a:solidFill>
                          <a:srgbClr val="002AFF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900" b="1" i="0" u="none" strike="noStrike" dirty="0">
                        <a:solidFill>
                          <a:srgbClr val="002AFF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900" b="1" i="0" u="none" strike="noStrike" dirty="0">
                        <a:solidFill>
                          <a:srgbClr val="002AFF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8964"/>
                  </a:ext>
                </a:extLst>
              </a:tr>
              <a:tr h="32400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恋愛</a:t>
                      </a:r>
                      <a:r>
                        <a:rPr lang="en-US" altLang="ja-JP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/</a:t>
                      </a:r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結婚情報・サービス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0117590"/>
                  </a:ext>
                </a:extLst>
              </a:tr>
              <a:tr h="32400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恋愛・結婚情報（出会い系サイト、結婚紹介、インターネット異性紹介業</a:t>
                      </a:r>
                      <a:r>
                        <a:rPr lang="en-US" altLang="ja-JP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)</a:t>
                      </a:r>
                      <a:endParaRPr lang="en-US" altLang="ja-JP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1138105"/>
                  </a:ext>
                </a:extLst>
              </a:tr>
              <a:tr h="32400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占い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4366260"/>
                  </a:ext>
                </a:extLst>
              </a:tr>
              <a:tr h="32400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zh-TW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能力開発関連商品</a:t>
                      </a:r>
                      <a:endParaRPr lang="zh-TW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4750592"/>
                  </a:ext>
                </a:extLst>
              </a:tr>
              <a:tr h="32400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探偵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1219410"/>
                  </a:ext>
                </a:extLst>
              </a:tr>
              <a:tr h="32400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葬祭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7840892"/>
                  </a:ext>
                </a:extLst>
              </a:tr>
              <a:tr h="32400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宗教団体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2025979"/>
                  </a:ext>
                </a:extLst>
              </a:tr>
              <a:tr h="32400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団体による意見広告、主観的な意見を強く伝えるもの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7669965"/>
                  </a:ext>
                </a:extLst>
              </a:tr>
              <a:tr h="324000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i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加熱式たばこ</a:t>
                      </a: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1516483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850" b="0" i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電子たばこ</a:t>
                      </a: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r>
                        <a:rPr lang="en-US" altLang="ja-JP" sz="900" b="1" i="0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1" i="0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r>
                        <a:rPr lang="en-US" altLang="ja-JP" sz="900" b="1" i="0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1" i="0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11999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548648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CFA8DE-9CC6-8B23-3FCD-3F0AAF3F7C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プレースホルダー 6">
            <a:extLst>
              <a:ext uri="{FF2B5EF4-FFF2-40B4-BE49-F238E27FC236}">
                <a16:creationId xmlns:a16="http://schemas.microsoft.com/office/drawing/2014/main" id="{FDECBDB2-598C-C275-86DA-F806CE7D0B78}"/>
              </a:ext>
            </a:extLst>
          </p:cNvPr>
          <p:cNvSpPr txBox="1">
            <a:spLocks/>
          </p:cNvSpPr>
          <p:nvPr/>
        </p:nvSpPr>
        <p:spPr>
          <a:xfrm>
            <a:off x="595671" y="81412"/>
            <a:ext cx="866756" cy="410840"/>
          </a:xfrm>
          <a:prstGeom prst="rect">
            <a:avLst/>
          </a:prstGeom>
        </p:spPr>
        <p:txBody>
          <a:bodyPr lIns="0" tIns="36000" rIns="0" bIns="0" anchor="ctr"/>
          <a:lstStyle>
            <a:lvl1pPr marL="171450" indent="-171450" algn="ctr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900" kern="1200" spc="-15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900" b="0" i="0" u="none" strike="noStrike" kern="1200" cap="none" spc="-15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その他・注意事項</a:t>
            </a:r>
            <a:endParaRPr kumimoji="1" lang="ja-JP" altLang="en-US" sz="900" b="0" i="0" u="none" strike="noStrike" kern="1200" cap="none" spc="-15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pic>
        <p:nvPicPr>
          <p:cNvPr id="7" name="図プレースホルダー 8" descr="アイコン&#10;&#10;自動的に生成された説明">
            <a:extLst>
              <a:ext uri="{FF2B5EF4-FFF2-40B4-BE49-F238E27FC236}">
                <a16:creationId xmlns:a16="http://schemas.microsoft.com/office/drawing/2014/main" id="{475C7351-E1DE-C691-1C06-331FC75589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609" y="31805"/>
            <a:ext cx="498782" cy="497680"/>
          </a:xfrm>
          <a:prstGeom prst="rect">
            <a:avLst/>
          </a:prstGeom>
        </p:spPr>
      </p:pic>
      <p:sp>
        <p:nvSpPr>
          <p:cNvPr id="13" name="テキスト プレースホルダー 1">
            <a:extLst>
              <a:ext uri="{FF2B5EF4-FFF2-40B4-BE49-F238E27FC236}">
                <a16:creationId xmlns:a16="http://schemas.microsoft.com/office/drawing/2014/main" id="{ABAEDD4E-C642-41D3-593D-2271B479DE6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887808" y="252000"/>
            <a:ext cx="8136904" cy="335028"/>
          </a:xfrm>
        </p:spPr>
        <p:txBody>
          <a:bodyPr/>
          <a:lstStyle/>
          <a:p>
            <a:r>
              <a:rPr lang="ja-JP" altLang="en-US" dirty="0">
                <a:solidFill>
                  <a:srgbClr val="000048"/>
                </a:solidFill>
              </a:rPr>
              <a:t>掲載制限カテゴリー</a:t>
            </a:r>
            <a:endParaRPr kumimoji="1" lang="ja-JP" altLang="en-US" dirty="0">
              <a:solidFill>
                <a:srgbClr val="000048"/>
              </a:solidFill>
            </a:endParaRPr>
          </a:p>
        </p:txBody>
      </p:sp>
      <p:graphicFrame>
        <p:nvGraphicFramePr>
          <p:cNvPr id="2" name="表 1">
            <a:extLst>
              <a:ext uri="{FF2B5EF4-FFF2-40B4-BE49-F238E27FC236}">
                <a16:creationId xmlns:a16="http://schemas.microsoft.com/office/drawing/2014/main" id="{5D3D9B77-A695-FEEC-C415-67DE00663E62}"/>
              </a:ext>
            </a:extLst>
          </p:cNvPr>
          <p:cNvGraphicFramePr>
            <a:graphicFrameLocks noGrp="1"/>
          </p:cNvGraphicFramePr>
          <p:nvPr/>
        </p:nvGraphicFramePr>
        <p:xfrm>
          <a:off x="479425" y="3277514"/>
          <a:ext cx="11248747" cy="1185970"/>
        </p:xfrm>
        <a:graphic>
          <a:graphicData uri="http://schemas.openxmlformats.org/drawingml/2006/table">
            <a:tbl>
              <a:tblPr firstCol="1" bandRow="1"/>
              <a:tblGrid>
                <a:gridCol w="865192">
                  <a:extLst>
                    <a:ext uri="{9D8B030D-6E8A-4147-A177-3AD203B41FA5}">
                      <a16:colId xmlns:a16="http://schemas.microsoft.com/office/drawing/2014/main" val="3608287535"/>
                    </a:ext>
                  </a:extLst>
                </a:gridCol>
                <a:gridCol w="1240642">
                  <a:extLst>
                    <a:ext uri="{9D8B030D-6E8A-4147-A177-3AD203B41FA5}">
                      <a16:colId xmlns:a16="http://schemas.microsoft.com/office/drawing/2014/main" val="135909385"/>
                    </a:ext>
                  </a:extLst>
                </a:gridCol>
                <a:gridCol w="4839269">
                  <a:extLst>
                    <a:ext uri="{9D8B030D-6E8A-4147-A177-3AD203B41FA5}">
                      <a16:colId xmlns:a16="http://schemas.microsoft.com/office/drawing/2014/main" val="2591893762"/>
                    </a:ext>
                  </a:extLst>
                </a:gridCol>
                <a:gridCol w="1232453">
                  <a:extLst>
                    <a:ext uri="{9D8B030D-6E8A-4147-A177-3AD203B41FA5}">
                      <a16:colId xmlns:a16="http://schemas.microsoft.com/office/drawing/2014/main" val="664908994"/>
                    </a:ext>
                  </a:extLst>
                </a:gridCol>
                <a:gridCol w="1212574">
                  <a:extLst>
                    <a:ext uri="{9D8B030D-6E8A-4147-A177-3AD203B41FA5}">
                      <a16:colId xmlns:a16="http://schemas.microsoft.com/office/drawing/2014/main" val="1931427765"/>
                    </a:ext>
                  </a:extLst>
                </a:gridCol>
                <a:gridCol w="1858617">
                  <a:extLst>
                    <a:ext uri="{9D8B030D-6E8A-4147-A177-3AD203B41FA5}">
                      <a16:colId xmlns:a16="http://schemas.microsoft.com/office/drawing/2014/main" val="2760754859"/>
                    </a:ext>
                  </a:extLst>
                </a:gridCol>
              </a:tblGrid>
              <a:tr h="46705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問い合わせ</a:t>
                      </a:r>
                      <a:endParaRPr kumimoji="1" lang="en-US" altLang="ja-JP" sz="1000" b="1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内容</a:t>
                      </a:r>
                      <a:endParaRPr kumimoji="1" lang="en-US" altLang="ja-JP" sz="1000" b="1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45720" marR="45720" marT="0" marB="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項目</a:t>
                      </a:r>
                    </a:p>
                  </a:txBody>
                  <a:tcPr marL="45720" marR="45720" marT="0" marB="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詳細</a:t>
                      </a:r>
                    </a:p>
                  </a:txBody>
                  <a:tcPr marL="45720" marR="45720" marT="0" marB="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必須</a:t>
                      </a:r>
                      <a:r>
                        <a:rPr kumimoji="1" lang="en-US" altLang="ja-JP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任意</a:t>
                      </a:r>
                    </a:p>
                  </a:txBody>
                  <a:tcPr marL="45720" marR="45720" marT="0" marB="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AFF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期日</a:t>
                      </a:r>
                    </a:p>
                  </a:txBody>
                  <a:tcPr marL="45720" marR="45720" marT="0" marB="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審査依頼フォーム</a:t>
                      </a:r>
                    </a:p>
                  </a:txBody>
                  <a:tcPr marL="45720" marR="45720" marT="0" marB="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7335041"/>
                  </a:ext>
                </a:extLst>
              </a:tr>
              <a:tr h="63243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 noProof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掲載制限</a:t>
                      </a:r>
                      <a:endParaRPr kumimoji="1" lang="en-US" altLang="ja-JP" sz="1000" b="0" i="0" kern="1200" noProof="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08000" marR="108000" marT="108000" marB="10800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10000"/>
                        </a:lnSpc>
                      </a:pPr>
                      <a:r>
                        <a:rPr kumimoji="1" lang="ja-JP" altLang="en-US" sz="1000" b="0" i="0" kern="1200" noProof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掲載制限</a:t>
                      </a:r>
                      <a:endParaRPr kumimoji="1" lang="en-US" altLang="ja-JP" sz="1000" b="0" i="0" kern="1200" noProof="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>
                        <a:lnSpc>
                          <a:spcPct val="110000"/>
                        </a:lnSpc>
                      </a:pPr>
                      <a:r>
                        <a:rPr kumimoji="1" lang="ja-JP" altLang="en-US" sz="1000" b="0" i="0" kern="1200" noProof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カテゴリー</a:t>
                      </a:r>
                      <a:endParaRPr kumimoji="1" lang="ja-JP" altLang="en-US" sz="1000" b="0" i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08000" marR="108000" marT="108000" marB="10800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23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noProof="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「掲載制限に該当する広告内容」の判断</a:t>
                      </a:r>
                      <a:endParaRPr kumimoji="1" lang="en-US" altLang="ja-JP" sz="1000" b="0" kern="1200" noProof="0" dirty="0">
                        <a:solidFill>
                          <a:srgbClr val="0D0D0D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l" defTabSz="914423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kern="1200" noProof="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</a:t>
                      </a:r>
                      <a:r>
                        <a:rPr kumimoji="1" lang="ja-JP" altLang="en-US" sz="1000" b="0" kern="1200" noProof="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掲載制限カテゴリーの確認の場合に選択。</a:t>
                      </a:r>
                      <a:r>
                        <a:rPr kumimoji="1" lang="ja-JP" altLang="en-US" sz="1000" b="0" kern="1200" noProof="0" dirty="0">
                          <a:solidFill>
                            <a:srgbClr val="002A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判断にはリンク先サイトが必要</a:t>
                      </a:r>
                      <a:r>
                        <a:rPr kumimoji="1" lang="ja-JP" altLang="en-US" sz="1000" b="0" kern="1200" noProof="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となり、クリエイティブのみでは判断できかねます。</a:t>
                      </a:r>
                    </a:p>
                  </a:txBody>
                  <a:tcPr marL="108000" marR="108000" marT="108000" marB="10800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470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10000"/>
                        </a:lnSpc>
                      </a:pPr>
                      <a:r>
                        <a:rPr kumimoji="1" lang="ja-JP" altLang="en-US" sz="1000" b="1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任意</a:t>
                      </a:r>
                    </a:p>
                  </a:txBody>
                  <a:tcPr marL="108000" marR="108000" marT="108000" marB="10800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AFF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100" b="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掲載に間に合うよう適宜</a:t>
                      </a:r>
                      <a:endParaRPr kumimoji="1" lang="en-US" altLang="ja-JP" sz="1100" b="0" kern="1200" noProof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63440" marR="16344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71450" marR="0" lvl="0" indent="-171450" algn="l" defTabSz="914423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Tx/>
                        <a:buFont typeface="Wingdings" pitchFamily="2" charset="2"/>
                        <a:buChar char="n"/>
                        <a:tabLst/>
                        <a:defRPr/>
                      </a:pPr>
                      <a:r>
                        <a:rPr kumimoji="1" lang="ja-JP" altLang="en-US" sz="1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hlinkClick r:id="rId3"/>
                        </a:rPr>
                        <a:t>掲載制限カテゴリー確認　依頼フォーム</a:t>
                      </a:r>
                      <a:br>
                        <a:rPr kumimoji="1" lang="en-US" altLang="ja-JP" sz="1000" b="0" dirty="0"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</a:br>
                      <a:endParaRPr lang="en-US" altLang="ja-JP" sz="1000" b="0" dirty="0"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08000" marR="108000" marT="108000" marB="10800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509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3668774"/>
                  </a:ext>
                </a:extLst>
              </a:tr>
            </a:tbl>
          </a:graphicData>
        </a:graphic>
      </p:graphicFrame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A2FA6B53-EC21-3006-7EA0-979FDAC3BE84}"/>
              </a:ext>
            </a:extLst>
          </p:cNvPr>
          <p:cNvSpPr txBox="1"/>
          <p:nvPr/>
        </p:nvSpPr>
        <p:spPr>
          <a:xfrm>
            <a:off x="479425" y="1089025"/>
            <a:ext cx="11233150" cy="21328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ja-JP" altLang="en-US" sz="1400" dirty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広告主様の訴求したい商品</a:t>
            </a:r>
            <a:r>
              <a:rPr lang="en-US" altLang="ja-JP" sz="1400" dirty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400" dirty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サービスが掲載制限カテゴリーに該当する場合、掲載を制限させていただくことがあります。</a:t>
            </a:r>
            <a:br>
              <a:rPr lang="en-US" altLang="ja-JP" sz="1400" dirty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400" dirty="0">
                <a:solidFill>
                  <a:srgbClr val="000000"/>
                </a:solidFill>
                <a:latin typeface="Calibri" panose="020F0502020204030204"/>
                <a:ea typeface="メイリオ" panose="020B0604030504040204" pitchFamily="50" charset="-128"/>
              </a:rPr>
              <a:t>ディスプレイ広告（予約型）の掲載制限に関わる各カテゴリーの定義は</a:t>
            </a:r>
            <a:r>
              <a:rPr lang="ja-JP" altLang="en-US" sz="1400" dirty="0">
                <a:solidFill>
                  <a:srgbClr val="000000"/>
                </a:solidFill>
                <a:latin typeface="Calibri" panose="020F0502020204030204"/>
                <a:ea typeface="メイリオ" panose="020B0604030504040204" pitchFamily="50" charset="-128"/>
                <a:hlinkClick r:id="rId4"/>
              </a:rPr>
              <a:t>掲載制限カテゴリー定義</a:t>
            </a:r>
            <a:r>
              <a:rPr lang="ja-JP" altLang="en-US" sz="1400" dirty="0">
                <a:solidFill>
                  <a:srgbClr val="000000"/>
                </a:solidFill>
                <a:latin typeface="Calibri" panose="020F0502020204030204"/>
                <a:ea typeface="メイリオ" panose="020B0604030504040204" pitchFamily="50" charset="-128"/>
              </a:rPr>
              <a:t> を参照ください。</a:t>
            </a:r>
            <a:endParaRPr lang="en-US" altLang="ja-JP" sz="1100" dirty="0">
              <a:solidFill>
                <a:srgbClr val="0D0D0D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en-US" altLang="ja-JP" sz="1400" dirty="0">
              <a:solidFill>
                <a:srgbClr val="0D0D0D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ja-JP" altLang="en-US" sz="1400" dirty="0">
                <a:solidFill>
                  <a:srgbClr val="000000"/>
                </a:solidFill>
                <a:latin typeface="Calibri" panose="020F0502020204030204"/>
                <a:ea typeface="メイリオ" panose="020B0604030504040204" pitchFamily="50" charset="-128"/>
              </a:rPr>
              <a:t>該当の可否について判断が難しい場合には、</a:t>
            </a:r>
            <a:r>
              <a:rPr lang="ja-JP" altLang="en-US" sz="1400" dirty="0">
                <a:solidFill>
                  <a:srgbClr val="FF0000"/>
                </a:solidFill>
                <a:latin typeface="Calibri" panose="020F0502020204030204"/>
                <a:ea typeface="メイリオ" panose="020B0604030504040204" pitchFamily="50" charset="-128"/>
                <a:hlinkClick r:id="rId3"/>
              </a:rPr>
              <a:t>事前確認用フォーム</a:t>
            </a:r>
            <a:r>
              <a:rPr lang="ja-JP" altLang="en-US" sz="1400" dirty="0">
                <a:solidFill>
                  <a:srgbClr val="000000"/>
                </a:solidFill>
                <a:latin typeface="Calibri" panose="020F0502020204030204"/>
                <a:ea typeface="メイリオ" panose="020B0604030504040204" pitchFamily="50" charset="-128"/>
              </a:rPr>
              <a:t>をご利用ください（審査目安：</a:t>
            </a:r>
            <a:r>
              <a:rPr lang="en-US" altLang="ja-JP" sz="1400" dirty="0">
                <a:solidFill>
                  <a:srgbClr val="000000"/>
                </a:solidFill>
                <a:latin typeface="Calibri" panose="020F0502020204030204"/>
                <a:ea typeface="メイリオ" panose="020B0604030504040204" pitchFamily="50" charset="-128"/>
              </a:rPr>
              <a:t>3</a:t>
            </a:r>
            <a:r>
              <a:rPr lang="ja-JP" altLang="en-US" sz="1400" dirty="0">
                <a:solidFill>
                  <a:srgbClr val="000000"/>
                </a:solidFill>
                <a:latin typeface="Calibri" panose="020F0502020204030204"/>
                <a:ea typeface="メイリオ" panose="020B0604030504040204" pitchFamily="50" charset="-128"/>
              </a:rPr>
              <a:t>営業日）。</a:t>
            </a:r>
            <a:endParaRPr lang="en-US" altLang="ja-JP" sz="1400" dirty="0">
              <a:solidFill>
                <a:srgbClr val="000000"/>
              </a:solidFill>
              <a:latin typeface="Calibri" panose="020F0502020204030204"/>
              <a:ea typeface="メイリオ" panose="020B0604030504040204" pitchFamily="50" charset="-128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br>
              <a:rPr lang="ja-JP" altLang="en-US" sz="1400" dirty="0">
                <a:solidFill>
                  <a:srgbClr val="000000"/>
                </a:solidFill>
                <a:latin typeface="Calibri" panose="020F0502020204030204"/>
                <a:ea typeface="メイリオ" panose="020B0604030504040204" pitchFamily="50" charset="-128"/>
              </a:rPr>
            </a:br>
            <a:r>
              <a:rPr lang="ja-JP" altLang="en-US" sz="1400" dirty="0">
                <a:solidFill>
                  <a:srgbClr val="000000"/>
                </a:solidFill>
                <a:latin typeface="Calibri" panose="020F0502020204030204"/>
                <a:ea typeface="メイリオ" panose="020B0604030504040204" pitchFamily="50" charset="-128"/>
              </a:rPr>
              <a:t>掲載制限カテゴリーに該当すると判断できる場合は本フォームでの確認依頼は不要です。判断に迷う場合に限りご利用ください。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ja-JP" altLang="en-US" sz="1400" dirty="0">
                <a:solidFill>
                  <a:srgbClr val="000000"/>
                </a:solidFill>
                <a:latin typeface="Calibri" panose="020F0502020204030204"/>
                <a:ea typeface="メイリオ" panose="020B0604030504040204" pitchFamily="50" charset="-128"/>
              </a:rPr>
              <a:t>掲載面・広告商品ごとの掲載制限や事前提案可否は本フォームにおける確認の対象外です。</a:t>
            </a:r>
            <a:endParaRPr lang="en-US" altLang="ja-JP" sz="1400" dirty="0">
              <a:solidFill>
                <a:srgbClr val="000000"/>
              </a:solidFill>
              <a:latin typeface="Calibri" panose="020F0502020204030204"/>
              <a:ea typeface="メイリオ" panose="020B0604030504040204" pitchFamily="50" charset="-128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altLang="ja-JP" sz="1400" dirty="0">
              <a:solidFill>
                <a:srgbClr val="000000"/>
              </a:solidFill>
              <a:latin typeface="Calibri" panose="020F0502020204030204"/>
              <a:ea typeface="メイリオ" panose="020B0604030504040204" pitchFamily="50" charset="-128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altLang="ja-JP" sz="1400" dirty="0">
              <a:solidFill>
                <a:srgbClr val="000000"/>
              </a:solidFill>
              <a:latin typeface="Calibri" panose="020F0502020204030204"/>
              <a:ea typeface="メイリオ" panose="020B0604030504040204" pitchFamily="50" charset="-128"/>
            </a:endParaRPr>
          </a:p>
        </p:txBody>
      </p:sp>
      <p:sp>
        <p:nvSpPr>
          <p:cNvPr id="4" name="テキスト プレースホルダー 10">
            <a:extLst>
              <a:ext uri="{FF2B5EF4-FFF2-40B4-BE49-F238E27FC236}">
                <a16:creationId xmlns:a16="http://schemas.microsoft.com/office/drawing/2014/main" id="{1CE1CDF4-54E6-23EF-B17A-9F7DAEC41FD9}"/>
              </a:ext>
            </a:extLst>
          </p:cNvPr>
          <p:cNvSpPr txBox="1">
            <a:spLocks/>
          </p:cNvSpPr>
          <p:nvPr/>
        </p:nvSpPr>
        <p:spPr>
          <a:xfrm>
            <a:off x="2146044" y="4883979"/>
            <a:ext cx="9972335" cy="1224000"/>
          </a:xfrm>
          <a:prstGeom prst="rect">
            <a:avLst/>
          </a:prstGeom>
        </p:spPr>
        <p:txBody>
          <a:bodyPr lIns="0" tIns="36000" rIns="0" bIns="0" anchor="ctr"/>
          <a:lstStyle>
            <a:lvl1pPr marL="0" indent="0" algn="l" defTabSz="914423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900" kern="1200" spc="-15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69" indent="-285757" algn="l" defTabSz="91442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22" indent="0" algn="l" defTabSz="914423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4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3pPr>
            <a:lvl4pPr marL="1600240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4pPr>
            <a:lvl5pPr marL="1828846" indent="0" algn="l" defTabSz="914423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5pPr>
            <a:lvl6pPr marL="2514663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7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1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予約時に登録いただいた掲載制限の内容と、入稿後の広告カテゴリー審査に差異がある場合「カテゴリー差分」のメールが送付されます。</a:t>
            </a:r>
            <a:endParaRPr lang="en-US" altLang="ja-JP" sz="1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必ずご確認いただきますようお願いします。</a:t>
            </a:r>
          </a:p>
          <a:p>
            <a:pPr defTabSz="91440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/>
            </a:pPr>
            <a:endParaRPr lang="ja-JP" dirty="0">
              <a:cs typeface="Calibri" panose="020F0502020204030204"/>
            </a:endParaRPr>
          </a:p>
        </p:txBody>
      </p:sp>
      <p:pic>
        <p:nvPicPr>
          <p:cNvPr id="5" name="図プレースホルダー 10" descr="アイコン&#10;&#10;自動的に生成された説明">
            <a:extLst>
              <a:ext uri="{FF2B5EF4-FFF2-40B4-BE49-F238E27FC236}">
                <a16:creationId xmlns:a16="http://schemas.microsoft.com/office/drawing/2014/main" id="{55BE6426-5608-C60B-AC86-FD1F5C08867B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900" b="3900"/>
          <a:stretch/>
        </p:blipFill>
        <p:spPr>
          <a:xfrm>
            <a:off x="1094919" y="4964710"/>
            <a:ext cx="970646" cy="896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3962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BF6915-C272-D983-E899-562A810633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プレースホルダー 6">
            <a:extLst>
              <a:ext uri="{FF2B5EF4-FFF2-40B4-BE49-F238E27FC236}">
                <a16:creationId xmlns:a16="http://schemas.microsoft.com/office/drawing/2014/main" id="{33283212-4F29-B55F-BD59-81FC7A1D3757}"/>
              </a:ext>
            </a:extLst>
          </p:cNvPr>
          <p:cNvSpPr txBox="1">
            <a:spLocks/>
          </p:cNvSpPr>
          <p:nvPr/>
        </p:nvSpPr>
        <p:spPr>
          <a:xfrm>
            <a:off x="595671" y="81412"/>
            <a:ext cx="866756" cy="410840"/>
          </a:xfrm>
          <a:prstGeom prst="rect">
            <a:avLst/>
          </a:prstGeom>
        </p:spPr>
        <p:txBody>
          <a:bodyPr lIns="0" tIns="36000" rIns="0" bIns="0" anchor="ctr"/>
          <a:lstStyle>
            <a:lvl1pPr marL="171450" indent="-171450" algn="ctr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900" kern="1200" spc="-15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900" b="0" i="0" u="none" strike="noStrike" kern="1200" cap="none" spc="-15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その他・注意事項</a:t>
            </a:r>
            <a:endParaRPr kumimoji="1" lang="ja-JP" altLang="en-US" sz="900" b="0" i="0" u="none" strike="noStrike" kern="1200" cap="none" spc="-15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pic>
        <p:nvPicPr>
          <p:cNvPr id="7" name="図プレースホルダー 8" descr="アイコン&#10;&#10;自動的に生成された説明">
            <a:extLst>
              <a:ext uri="{FF2B5EF4-FFF2-40B4-BE49-F238E27FC236}">
                <a16:creationId xmlns:a16="http://schemas.microsoft.com/office/drawing/2014/main" id="{3E4CF4C3-23F3-1247-DCCB-C0131889F8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609" y="31805"/>
            <a:ext cx="498782" cy="497680"/>
          </a:xfrm>
          <a:prstGeom prst="rect">
            <a:avLst/>
          </a:prstGeom>
        </p:spPr>
      </p:pic>
      <p:sp>
        <p:nvSpPr>
          <p:cNvPr id="13" name="テキスト プレースホルダー 1">
            <a:extLst>
              <a:ext uri="{FF2B5EF4-FFF2-40B4-BE49-F238E27FC236}">
                <a16:creationId xmlns:a16="http://schemas.microsoft.com/office/drawing/2014/main" id="{F76FCA2A-A4DA-BE6A-FED8-865B1328677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887808" y="252000"/>
            <a:ext cx="8136904" cy="335028"/>
          </a:xfrm>
        </p:spPr>
        <p:txBody>
          <a:bodyPr/>
          <a:lstStyle/>
          <a:p>
            <a:r>
              <a:rPr lang="ja-JP" altLang="en-US" dirty="0"/>
              <a:t>入稿前審査</a:t>
            </a:r>
            <a:endParaRPr lang="ja-JP" altLang="en-US" sz="1600" dirty="0">
              <a:solidFill>
                <a:schemeClr val="accent6"/>
              </a:solidFill>
            </a:endParaRPr>
          </a:p>
        </p:txBody>
      </p:sp>
      <p:graphicFrame>
        <p:nvGraphicFramePr>
          <p:cNvPr id="8" name="表 7">
            <a:extLst>
              <a:ext uri="{FF2B5EF4-FFF2-40B4-BE49-F238E27FC236}">
                <a16:creationId xmlns:a16="http://schemas.microsoft.com/office/drawing/2014/main" id="{4D285855-9DB4-7B15-873D-C0B8CE8E5C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8089505"/>
              </p:ext>
            </p:extLst>
          </p:nvPr>
        </p:nvGraphicFramePr>
        <p:xfrm>
          <a:off x="479425" y="1800164"/>
          <a:ext cx="11248747" cy="3759162"/>
        </p:xfrm>
        <a:graphic>
          <a:graphicData uri="http://schemas.openxmlformats.org/drawingml/2006/table">
            <a:tbl>
              <a:tblPr firstCol="1" bandRow="1"/>
              <a:tblGrid>
                <a:gridCol w="865192">
                  <a:extLst>
                    <a:ext uri="{9D8B030D-6E8A-4147-A177-3AD203B41FA5}">
                      <a16:colId xmlns:a16="http://schemas.microsoft.com/office/drawing/2014/main" val="3608287535"/>
                    </a:ext>
                  </a:extLst>
                </a:gridCol>
                <a:gridCol w="1240642">
                  <a:extLst>
                    <a:ext uri="{9D8B030D-6E8A-4147-A177-3AD203B41FA5}">
                      <a16:colId xmlns:a16="http://schemas.microsoft.com/office/drawing/2014/main" val="135909385"/>
                    </a:ext>
                  </a:extLst>
                </a:gridCol>
                <a:gridCol w="4839269">
                  <a:extLst>
                    <a:ext uri="{9D8B030D-6E8A-4147-A177-3AD203B41FA5}">
                      <a16:colId xmlns:a16="http://schemas.microsoft.com/office/drawing/2014/main" val="2591893762"/>
                    </a:ext>
                  </a:extLst>
                </a:gridCol>
                <a:gridCol w="1232453">
                  <a:extLst>
                    <a:ext uri="{9D8B030D-6E8A-4147-A177-3AD203B41FA5}">
                      <a16:colId xmlns:a16="http://schemas.microsoft.com/office/drawing/2014/main" val="664908994"/>
                    </a:ext>
                  </a:extLst>
                </a:gridCol>
                <a:gridCol w="1212574">
                  <a:extLst>
                    <a:ext uri="{9D8B030D-6E8A-4147-A177-3AD203B41FA5}">
                      <a16:colId xmlns:a16="http://schemas.microsoft.com/office/drawing/2014/main" val="1931427765"/>
                    </a:ext>
                  </a:extLst>
                </a:gridCol>
                <a:gridCol w="1858617">
                  <a:extLst>
                    <a:ext uri="{9D8B030D-6E8A-4147-A177-3AD203B41FA5}">
                      <a16:colId xmlns:a16="http://schemas.microsoft.com/office/drawing/2014/main" val="2760754859"/>
                    </a:ext>
                  </a:extLst>
                </a:gridCol>
              </a:tblGrid>
              <a:tr h="46705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問い合わせ</a:t>
                      </a:r>
                      <a:endParaRPr kumimoji="1" lang="en-US" altLang="ja-JP" sz="1000" b="1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内容</a:t>
                      </a:r>
                      <a:endParaRPr kumimoji="1" lang="en-US" altLang="ja-JP" sz="1000" b="1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45720" marR="45720" marT="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項目</a:t>
                      </a:r>
                    </a:p>
                  </a:txBody>
                  <a:tcPr marL="45720" marR="45720" marT="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詳細</a:t>
                      </a:r>
                    </a:p>
                  </a:txBody>
                  <a:tcPr marL="45720" marR="45720" marT="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 dirty="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必須</a:t>
                      </a:r>
                      <a:r>
                        <a:rPr kumimoji="1" lang="en-US" altLang="ja-JP" sz="1000" b="1" kern="1200" dirty="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/</a:t>
                      </a:r>
                      <a:r>
                        <a:rPr kumimoji="1" lang="ja-JP" altLang="en-US" sz="1000" b="1" kern="1200" dirty="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任意</a:t>
                      </a:r>
                    </a:p>
                  </a:txBody>
                  <a:tcPr marL="45720" marR="45720" marT="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AFF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期日</a:t>
                      </a:r>
                    </a:p>
                  </a:txBody>
                  <a:tcPr marL="45720" marR="45720" marT="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審査依頼フォーム</a:t>
                      </a:r>
                    </a:p>
                  </a:txBody>
                  <a:tcPr marL="45720" marR="45720" marT="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7335041"/>
                  </a:ext>
                </a:extLst>
              </a:tr>
              <a:tr h="615498">
                <a:tc rowSpan="3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 noProof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広告掲載</a:t>
                      </a:r>
                      <a:endParaRPr kumimoji="1" lang="en-US" altLang="ja-JP" sz="1000" b="0" i="0" kern="1200" noProof="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 noProof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基準</a:t>
                      </a:r>
                      <a:endParaRPr kumimoji="1" lang="ja-JP" altLang="en-US" sz="1000" b="0" i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ブランドリフト</a:t>
                      </a:r>
                      <a:endParaRPr kumimoji="1" lang="en-US" altLang="ja-JP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調査種別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23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・ブランドリフト調査（調査種別：</a:t>
                      </a:r>
                      <a:r>
                        <a:rPr kumimoji="1" lang="ja-JP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2AFF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比較検討</a:t>
                      </a:r>
                      <a:r>
                        <a:rPr kumimoji="1" lang="ja-JP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）</a:t>
                      </a:r>
                      <a:endParaRPr kumimoji="1" lang="en-US" altLang="ja-JP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l" defTabSz="914423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</a:t>
                      </a:r>
                      <a:r>
                        <a:rPr kumimoji="1" lang="ja-JP" altLang="en-US" sz="1000" b="1" i="0" kern="1200" dirty="0">
                          <a:solidFill>
                            <a:srgbClr val="0D0D0D"/>
                          </a:solidFill>
                          <a:effectLst/>
                          <a:latin typeface="Calibri" panose="020F0502020204030204"/>
                          <a:ea typeface="+mn-ea"/>
                          <a:cs typeface="+mn-cs"/>
                        </a:rPr>
                        <a:t>ブランドパネルが対象です。</a:t>
                      </a:r>
                      <a:r>
                        <a:rPr kumimoji="1" lang="ja-JP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紐づく広告が分からないと判断できない部分もあるため、任意で一緒に設問文もつけてください。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470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2AFF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必須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</a:t>
                      </a:r>
                      <a:r>
                        <a:rPr kumimoji="1" lang="ja-JP" altLang="en-US" sz="1000" b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「比較検討」</a:t>
                      </a:r>
                      <a:endParaRPr kumimoji="1" lang="en-US" altLang="ja-JP" sz="1000" b="0" kern="1200" dirty="0">
                        <a:solidFill>
                          <a:srgbClr val="0D0D0D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以外は任意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AFF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10000"/>
                        </a:lnSpc>
                      </a:pPr>
                      <a:r>
                        <a:rPr kumimoji="1" lang="ja-JP" altLang="en-US" sz="1000" b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掲載に間に合うよう適宜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470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71450" marR="0" lvl="0" indent="-17145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Tx/>
                        <a:buFont typeface="Wingdings" pitchFamily="2" charset="2"/>
                        <a:buChar char="n"/>
                        <a:tabLst/>
                        <a:defRPr/>
                      </a:pPr>
                      <a:r>
                        <a:rPr kumimoji="1" lang="ja-JP" altLang="en-US" sz="1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/>
                          <a:ea typeface="Meiryo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ブランドリフト調査</a:t>
                      </a:r>
                      <a:br>
                        <a:rPr kumimoji="1" lang="en-US" altLang="ja-JP" sz="1000" b="0" dirty="0">
                          <a:solidFill>
                            <a:srgbClr val="595959"/>
                          </a:solidFill>
                          <a:latin typeface="Meiryo"/>
                          <a:ea typeface="Meiryo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</a:br>
                      <a:r>
                        <a:rPr kumimoji="1" lang="ja-JP" altLang="en-US" sz="1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/>
                          <a:ea typeface="Meiryo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入稿前審査依頼フォーム</a:t>
                      </a:r>
                      <a:endParaRPr lang="en-US" altLang="ja-JP" sz="1000" b="0" dirty="0">
                        <a:latin typeface="Meiryo"/>
                        <a:ea typeface="Meiryo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470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6591261"/>
                  </a:ext>
                </a:extLst>
              </a:tr>
              <a:tr h="913384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100" b="1" kern="12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63440" marR="1634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</a:t>
                      </a:r>
                      <a:endParaRPr kumimoji="1" lang="en-US" altLang="ja-JP" sz="1000" b="0" i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フォーマット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10000"/>
                        </a:lnSpc>
                      </a:pPr>
                      <a:r>
                        <a:rPr kumimoji="1" lang="ja-JP" altLang="en-US" sz="1000" b="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・広告タイプ：予約型専用広告（ブランド</a:t>
                      </a:r>
                      <a:r>
                        <a:rPr kumimoji="1" lang="ja-JP" altLang="en-US" sz="1000" b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パネル クインティ、ブランドパネル トップカバー、</a:t>
                      </a:r>
                      <a:r>
                        <a:rPr kumimoji="1" lang="en-US" altLang="ja-JP" sz="1000" b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Talk Head View</a:t>
                      </a:r>
                      <a:r>
                        <a:rPr kumimoji="1" lang="ja-JP" altLang="en-US" sz="1000" b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1000" b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Premium</a:t>
                      </a:r>
                      <a:r>
                        <a:rPr kumimoji="1" lang="ja-JP" altLang="en-US" sz="1000" b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含む）を除く。）</a:t>
                      </a:r>
                      <a:endParaRPr kumimoji="1" lang="en-US" altLang="ja-JP" sz="1000" b="0" kern="1200" dirty="0">
                        <a:solidFill>
                          <a:srgbClr val="0D0D0D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l">
                        <a:lnSpc>
                          <a:spcPct val="110000"/>
                        </a:lnSpc>
                      </a:pPr>
                      <a:r>
                        <a:rPr kumimoji="1" lang="en-US" altLang="ja-JP" sz="1000" b="0" dirty="0">
                          <a:solidFill>
                            <a:srgbClr val="0D0D0D"/>
                          </a:solidFill>
                          <a:latin typeface="Meiryo"/>
                          <a:ea typeface="Meiryo"/>
                        </a:rPr>
                        <a:t>※</a:t>
                      </a:r>
                      <a:r>
                        <a:rPr lang="en-US" sz="1000" b="0" i="0" u="none" strike="noStrike" noProof="0" dirty="0" err="1">
                          <a:solidFill>
                            <a:srgbClr val="0D0D0D"/>
                          </a:solidFill>
                          <a:latin typeface="Meiryo"/>
                        </a:rPr>
                        <a:t>ブランドパネル</a:t>
                      </a:r>
                      <a:r>
                        <a:rPr lang="en-US" sz="1000" b="0" i="0" u="none" strike="noStrike" noProof="0" dirty="0">
                          <a:solidFill>
                            <a:srgbClr val="0D0D0D"/>
                          </a:solidFill>
                          <a:latin typeface="Meiryo"/>
                        </a:rPr>
                        <a:t>　</a:t>
                      </a:r>
                      <a:r>
                        <a:rPr lang="en-US" sz="1000" b="0" i="0" u="none" strike="noStrike" noProof="0" dirty="0" err="1">
                          <a:solidFill>
                            <a:srgbClr val="0D0D0D"/>
                          </a:solidFill>
                          <a:latin typeface="Meiryo"/>
                        </a:rPr>
                        <a:t>トップインパクト、パノラマ、トピックスPRなどの予約型専用広告が対象です。予約型専用広告の詳細は入稿規定をご確認ください</a:t>
                      </a:r>
                      <a:r>
                        <a:rPr lang="en-US" sz="1000" b="0" i="0" u="none" strike="noStrike" noProof="0" dirty="0">
                          <a:solidFill>
                            <a:srgbClr val="0D0D0D"/>
                          </a:solidFill>
                          <a:latin typeface="Meiryo"/>
                        </a:rPr>
                        <a:t>。</a:t>
                      </a:r>
                      <a:endParaRPr lang="ja-JP" altLang="en-US" sz="1000" b="0" dirty="0">
                        <a:solidFill>
                          <a:srgbClr val="0D0D0D"/>
                        </a:solidFill>
                        <a:latin typeface="Meiryo"/>
                        <a:ea typeface="Meiryo"/>
                      </a:endParaRPr>
                    </a:p>
                    <a:p>
                      <a:pPr algn="l">
                        <a:lnSpc>
                          <a:spcPct val="110000"/>
                        </a:lnSpc>
                      </a:pPr>
                      <a:r>
                        <a:rPr kumimoji="1" lang="en-US" altLang="ja-JP" sz="1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/>
                          <a:ea typeface="Meiryo"/>
                          <a:hlinkClick r:id="rId4"/>
                        </a:rPr>
                        <a:t>https://ads-help.yahoo-net.jp/s/article/H000044534</a:t>
                      </a:r>
                      <a:endParaRPr kumimoji="1" lang="en-US" altLang="ja-JP" sz="1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/>
                        <a:ea typeface="Meiryo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470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 dirty="0">
                          <a:solidFill>
                            <a:srgbClr val="002A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必須</a:t>
                      </a:r>
                      <a:endParaRPr kumimoji="1" lang="en-US" altLang="ja-JP" sz="1000" b="1" kern="1200" dirty="0">
                        <a:solidFill>
                          <a:srgbClr val="002A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AFF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-JP" sz="1000" b="0" i="0" u="none" strike="noStrike" noProof="0" dirty="0">
                          <a:solidFill>
                            <a:srgbClr val="0D0D0D"/>
                          </a:solidFill>
                          <a:latin typeface="Meiryo"/>
                          <a:ea typeface="Meiryo"/>
                        </a:rPr>
                        <a:t>掲載反映日の</a:t>
                      </a:r>
                      <a:endParaRPr lang="ja-JP" dirty="0"/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-JP" sz="1000" b="0" i="0" u="none" strike="noStrike" noProof="0" dirty="0">
                          <a:solidFill>
                            <a:srgbClr val="002AFF"/>
                          </a:solidFill>
                          <a:latin typeface="Meiryo"/>
                          <a:ea typeface="Meiryo"/>
                        </a:rPr>
                        <a:t>11営業日前</a:t>
                      </a:r>
                      <a:r>
                        <a:rPr lang="ja-JP" sz="1000" b="0" i="0" u="none" strike="noStrike" noProof="0" dirty="0">
                          <a:solidFill>
                            <a:srgbClr val="0D0D0D"/>
                          </a:solidFill>
                          <a:latin typeface="Meiryo"/>
                          <a:ea typeface="Meiryo"/>
                        </a:rPr>
                        <a:t>まで</a:t>
                      </a:r>
                      <a:endParaRPr lang="ja-JP" dirty="0"/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-JP" sz="1000" b="0" i="0" u="none" strike="noStrike" noProof="0" dirty="0">
                          <a:solidFill>
                            <a:srgbClr val="0D0D0D"/>
                          </a:solidFill>
                          <a:latin typeface="Meiryo"/>
                          <a:ea typeface="Meiryo"/>
                        </a:rPr>
                        <a:t>（トピックスPRは7営業日前まで）</a:t>
                      </a:r>
                      <a:endParaRPr lang="ja-JP" dirty="0"/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4706"/>
                      </a:srgbClr>
                    </a:solidFill>
                  </a:tcPr>
                </a:tc>
                <a:tc rowSpan="3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71450" indent="-171450">
                        <a:lnSpc>
                          <a:spcPct val="110000"/>
                        </a:lnSpc>
                        <a:buClr>
                          <a:schemeClr val="accent5"/>
                        </a:buClr>
                        <a:buFont typeface="Wingdings" pitchFamily="2" charset="2"/>
                        <a:buChar char="n"/>
                      </a:pPr>
                      <a:r>
                        <a:rPr kumimoji="1" lang="ja-JP" altLang="en-US" sz="1000" b="0" u="non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/>
                          <a:ea typeface="Meiryo"/>
                          <a:hlinkClick r:id="rId5"/>
                        </a:rPr>
                        <a:t>ディスプレイ広告（予約型）入稿前審査依頼フォーム</a:t>
                      </a:r>
                      <a:endParaRPr kumimoji="1" lang="en-US" altLang="ja-JP" sz="1000" b="0" u="non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/>
                        <a:ea typeface="Meiryo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470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434171"/>
                  </a:ext>
                </a:extLst>
              </a:tr>
              <a:tr h="632432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100" b="1" kern="12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63440" marR="1634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base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ja-JP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訴求する</a:t>
                      </a:r>
                      <a:endParaRPr kumimoji="1" lang="en-US" altLang="ja-JP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23" rtl="0" eaLnBrk="1" fontAlgn="base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ja-JP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商品・サービス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10000"/>
                        </a:lnSpc>
                      </a:pPr>
                      <a:r>
                        <a:rPr kumimoji="1" lang="ja-JP" altLang="en-US" sz="1000" b="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薬機、医療、宗教・選挙・政党・意見広告・募金・寄付金の募集</a:t>
                      </a:r>
                      <a:endParaRPr kumimoji="1" lang="en-US" altLang="ja-JP" sz="1000" b="0" dirty="0">
                        <a:solidFill>
                          <a:srgbClr val="0D0D0D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l">
                        <a:lnSpc>
                          <a:spcPct val="110000"/>
                        </a:lnSpc>
                      </a:pPr>
                      <a:r>
                        <a:rPr kumimoji="1" lang="en-US" altLang="ja-JP" sz="1000" b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</a:t>
                      </a:r>
                      <a:r>
                        <a:rPr kumimoji="1" lang="ja-JP" altLang="en-US" sz="1000" b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広告フォーマットを問わず、</a:t>
                      </a:r>
                      <a:r>
                        <a:rPr kumimoji="1" lang="ja-JP" altLang="en-US" sz="1000" b="0" kern="1200" dirty="0">
                          <a:solidFill>
                            <a:srgbClr val="002A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リンク先・クリエイティブすべて審査対象</a:t>
                      </a:r>
                      <a:r>
                        <a:rPr kumimoji="1" lang="ja-JP" altLang="en-US" sz="1000" b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です。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470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10000"/>
                        </a:lnSpc>
                      </a:pPr>
                      <a:r>
                        <a:rPr kumimoji="1" lang="ja-JP" altLang="en-US" sz="1000" b="1" dirty="0">
                          <a:solidFill>
                            <a:srgbClr val="002A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必須</a:t>
                      </a:r>
                      <a:endParaRPr kumimoji="1" lang="en-US" altLang="ja-JP" sz="1000" b="1" dirty="0">
                        <a:solidFill>
                          <a:srgbClr val="002A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AFF">
                        <a:alpha val="10196"/>
                      </a:srgbClr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10000"/>
                        </a:lnSpc>
                      </a:pPr>
                      <a:r>
                        <a:rPr kumimoji="1" lang="ja-JP" altLang="en-US" sz="1000" b="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掲載に間に合うよう適宜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4706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179388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ja-JP" sz="11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>
                            <a:lumMod val="65000"/>
                            <a:lumOff val="35000"/>
                          </a:srgbClr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63440" marR="163440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931917948"/>
                  </a:ext>
                </a:extLst>
              </a:tr>
              <a:tr h="782044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公開前</a:t>
                      </a:r>
                      <a:endParaRPr kumimoji="1" lang="en-US" altLang="ja-JP" sz="1000" b="0" i="0" kern="120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サイト</a:t>
                      </a:r>
                      <a:endParaRPr kumimoji="1" lang="en-US" altLang="ja-JP" sz="1000" b="0" i="0" kern="120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審査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サイト状況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10000"/>
                        </a:lnSpc>
                      </a:pPr>
                      <a:r>
                        <a:rPr kumimoji="1" lang="ja-JP" altLang="en-US" sz="1000" b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公開前サイト</a:t>
                      </a:r>
                      <a:endParaRPr kumimoji="1" lang="en-US" altLang="ja-JP" sz="1000" b="0" kern="1200" dirty="0">
                        <a:solidFill>
                          <a:srgbClr val="0D0D0D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l">
                        <a:lnSpc>
                          <a:spcPct val="110000"/>
                        </a:lnSpc>
                      </a:pPr>
                      <a:r>
                        <a:rPr kumimoji="1" lang="en-US" altLang="ja-JP" sz="1000" b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</a:t>
                      </a:r>
                      <a:r>
                        <a:rPr kumimoji="1" lang="ja-JP" altLang="en-US" sz="1000" b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広告管理ツールに広告を入稿する時点で、リンク先</a:t>
                      </a:r>
                      <a:r>
                        <a:rPr kumimoji="1" lang="en-US" altLang="ja-JP" sz="1000" b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URL</a:t>
                      </a:r>
                      <a:r>
                        <a:rPr kumimoji="1" lang="ja-JP" altLang="en-US" sz="1000" b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が未公開または未完成の場合に必要な審査です。</a:t>
                      </a:r>
                      <a:r>
                        <a:rPr kumimoji="1" lang="ja-JP" altLang="en-US" sz="1000" b="0" kern="1200" dirty="0">
                          <a:solidFill>
                            <a:srgbClr val="002A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審査には更新後のテストサイトまたはキャプチャ、掲載開始日とリンク先更新日時が必要</a:t>
                      </a:r>
                      <a:r>
                        <a:rPr kumimoji="1" lang="ja-JP" altLang="en-US" sz="1000" b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です。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470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 dirty="0">
                          <a:solidFill>
                            <a:srgbClr val="002A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必須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AFF">
                        <a:alpha val="10196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100" b="0" kern="12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63440" marR="163440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050" b="1" kern="12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63440" marR="163440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66098080"/>
                  </a:ext>
                </a:extLst>
              </a:tr>
            </a:tbl>
          </a:graphicData>
        </a:graphic>
      </p:graphicFrame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0AAFF70F-70A6-96C7-8397-1D3A7221D266}"/>
              </a:ext>
            </a:extLst>
          </p:cNvPr>
          <p:cNvSpPr txBox="1"/>
          <p:nvPr/>
        </p:nvSpPr>
        <p:spPr>
          <a:xfrm>
            <a:off x="479425" y="1089025"/>
            <a:ext cx="11233150" cy="5439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ja-JP" altLang="en-US" sz="1400" dirty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広告掲載内容により入稿前審査が必須となる場合があります。掲載予定の内容に応じてフォームよりご依頼ください。</a:t>
            </a:r>
            <a:endParaRPr lang="en-US" altLang="ja-JP" sz="1400" dirty="0">
              <a:solidFill>
                <a:srgbClr val="0D0D0D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ja-JP" altLang="en-US" sz="1400" dirty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なお、審査には</a:t>
            </a:r>
            <a:r>
              <a:rPr lang="en-US" altLang="ja-JP" sz="1400" dirty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400" dirty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営業日程度かかります。</a:t>
            </a:r>
            <a:endParaRPr lang="en-US" altLang="ja-JP" sz="1400" dirty="0">
              <a:solidFill>
                <a:srgbClr val="0D0D0D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688514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テキスト プレースホルダー 12">
            <a:extLst>
              <a:ext uri="{FF2B5EF4-FFF2-40B4-BE49-F238E27FC236}">
                <a16:creationId xmlns:a16="http://schemas.microsoft.com/office/drawing/2014/main" id="{4DF4F3F0-E8BD-8F2D-CCD2-D48FEAC059C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92500" lnSpcReduction="10000"/>
          </a:bodyPr>
          <a:lstStyle/>
          <a:p>
            <a:r>
              <a:rPr lang="ja-JP" altLang="en-US" dirty="0"/>
              <a:t>概要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F7C2E434-12F9-9A31-7E21-8AD25620251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ja-JP" altLang="en-US" dirty="0">
                <a:latin typeface="+mn-ea"/>
              </a:rPr>
              <a:t>商品スペック</a:t>
            </a:r>
            <a:endParaRPr lang="ja-JP" altLang="en-US" sz="1800" b="1" dirty="0">
              <a:latin typeface="+mn-ea"/>
              <a:ea typeface="+mn-ea"/>
            </a:endParaRPr>
          </a:p>
        </p:txBody>
      </p:sp>
      <p:sp>
        <p:nvSpPr>
          <p:cNvPr id="8" name="テキスト プレースホルダー 2">
            <a:extLst>
              <a:ext uri="{FF2B5EF4-FFF2-40B4-BE49-F238E27FC236}">
                <a16:creationId xmlns:a16="http://schemas.microsoft.com/office/drawing/2014/main" id="{FB8049C5-D72D-E36E-C0D1-3DA158057634}"/>
              </a:ext>
            </a:extLst>
          </p:cNvPr>
          <p:cNvSpPr txBox="1">
            <a:spLocks/>
          </p:cNvSpPr>
          <p:nvPr/>
        </p:nvSpPr>
        <p:spPr>
          <a:xfrm>
            <a:off x="1943922" y="3429000"/>
            <a:ext cx="5414600" cy="360040"/>
          </a:xfrm>
          <a:prstGeom prst="rect">
            <a:avLst/>
          </a:prstGeom>
        </p:spPr>
        <p:txBody>
          <a:bodyPr tIns="90000">
            <a:normAutofit fontScale="92500"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18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ja-JP" altLang="en-US" dirty="0">
                <a:latin typeface="+mn-ea"/>
              </a:rPr>
              <a:t>その他・注意事項</a:t>
            </a:r>
          </a:p>
        </p:txBody>
      </p:sp>
    </p:spTree>
    <p:extLst>
      <p:ext uri="{BB962C8B-B14F-4D97-AF65-F5344CB8AC3E}">
        <p14:creationId xmlns:p14="http://schemas.microsoft.com/office/powerpoint/2010/main" val="272002473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表 53">
            <a:extLst>
              <a:ext uri="{FF2B5EF4-FFF2-40B4-BE49-F238E27FC236}">
                <a16:creationId xmlns:a16="http://schemas.microsoft.com/office/drawing/2014/main" id="{141A91E3-8B91-DFE2-B30F-9775B676A79F}"/>
              </a:ext>
            </a:extLst>
          </p:cNvPr>
          <p:cNvGraphicFramePr>
            <a:graphicFrameLocks noGrp="1"/>
          </p:cNvGraphicFramePr>
          <p:nvPr/>
        </p:nvGraphicFramePr>
        <p:xfrm>
          <a:off x="1142999" y="4587870"/>
          <a:ext cx="10569576" cy="1728466"/>
        </p:xfrm>
        <a:graphic>
          <a:graphicData uri="http://schemas.openxmlformats.org/drawingml/2006/table">
            <a:tbl>
              <a:tblPr/>
              <a:tblGrid>
                <a:gridCol w="1761596">
                  <a:extLst>
                    <a:ext uri="{9D8B030D-6E8A-4147-A177-3AD203B41FA5}">
                      <a16:colId xmlns:a16="http://schemas.microsoft.com/office/drawing/2014/main" val="3007989207"/>
                    </a:ext>
                  </a:extLst>
                </a:gridCol>
                <a:gridCol w="1761596">
                  <a:extLst>
                    <a:ext uri="{9D8B030D-6E8A-4147-A177-3AD203B41FA5}">
                      <a16:colId xmlns:a16="http://schemas.microsoft.com/office/drawing/2014/main" val="3282382162"/>
                    </a:ext>
                  </a:extLst>
                </a:gridCol>
                <a:gridCol w="1761596">
                  <a:extLst>
                    <a:ext uri="{9D8B030D-6E8A-4147-A177-3AD203B41FA5}">
                      <a16:colId xmlns:a16="http://schemas.microsoft.com/office/drawing/2014/main" val="330142892"/>
                    </a:ext>
                  </a:extLst>
                </a:gridCol>
                <a:gridCol w="1761596">
                  <a:extLst>
                    <a:ext uri="{9D8B030D-6E8A-4147-A177-3AD203B41FA5}">
                      <a16:colId xmlns:a16="http://schemas.microsoft.com/office/drawing/2014/main" val="3920659603"/>
                    </a:ext>
                  </a:extLst>
                </a:gridCol>
                <a:gridCol w="1761596">
                  <a:extLst>
                    <a:ext uri="{9D8B030D-6E8A-4147-A177-3AD203B41FA5}">
                      <a16:colId xmlns:a16="http://schemas.microsoft.com/office/drawing/2014/main" val="2765025768"/>
                    </a:ext>
                  </a:extLst>
                </a:gridCol>
                <a:gridCol w="1761596">
                  <a:extLst>
                    <a:ext uri="{9D8B030D-6E8A-4147-A177-3AD203B41FA5}">
                      <a16:colId xmlns:a16="http://schemas.microsoft.com/office/drawing/2014/main" val="1569845138"/>
                    </a:ext>
                  </a:extLst>
                </a:gridCol>
              </a:tblGrid>
              <a:tr h="86423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12700" cmpd="sng"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AFF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3680638"/>
                  </a:ext>
                </a:extLst>
              </a:tr>
              <a:tr h="86423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12700" cmpd="sng"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AFF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6453627"/>
                  </a:ext>
                </a:extLst>
              </a:tr>
            </a:tbl>
          </a:graphicData>
        </a:graphic>
      </p:graphicFrame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C365993D-FAA5-CC30-C802-28A86A51A9D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0" indent="0">
              <a:buNone/>
            </a:pPr>
            <a:r>
              <a:rPr lang="ja-JP" altLang="en-US"/>
              <a:t>その他・注意事項</a:t>
            </a:r>
          </a:p>
        </p:txBody>
      </p:sp>
      <p:pic>
        <p:nvPicPr>
          <p:cNvPr id="8" name="図プレースホルダー 7" descr="アイコン&#10;&#10;自動的に生成された説明">
            <a:extLst>
              <a:ext uri="{FF2B5EF4-FFF2-40B4-BE49-F238E27FC236}">
                <a16:creationId xmlns:a16="http://schemas.microsoft.com/office/drawing/2014/main" id="{9CEFE3F4-E92C-D328-FF27-10DF9A46BF9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/>
      </p:pic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6486B363-8A60-7EB7-29F3-D45CCF22E2F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>
                <a:latin typeface="+mn-ea"/>
              </a:rPr>
              <a:t>既存リリース商品と掲載期間が重複している場合</a:t>
            </a:r>
          </a:p>
        </p:txBody>
      </p:sp>
      <p:graphicFrame>
        <p:nvGraphicFramePr>
          <p:cNvPr id="42" name="表 53">
            <a:extLst>
              <a:ext uri="{FF2B5EF4-FFF2-40B4-BE49-F238E27FC236}">
                <a16:creationId xmlns:a16="http://schemas.microsoft.com/office/drawing/2014/main" id="{00E2FCC9-FB3B-CB8D-EB26-43176CB69B93}"/>
              </a:ext>
            </a:extLst>
          </p:cNvPr>
          <p:cNvGraphicFramePr>
            <a:graphicFrameLocks noGrp="1"/>
          </p:cNvGraphicFramePr>
          <p:nvPr/>
        </p:nvGraphicFramePr>
        <p:xfrm>
          <a:off x="1142999" y="2180441"/>
          <a:ext cx="10569576" cy="2303562"/>
        </p:xfrm>
        <a:graphic>
          <a:graphicData uri="http://schemas.openxmlformats.org/drawingml/2006/table">
            <a:tbl>
              <a:tblPr/>
              <a:tblGrid>
                <a:gridCol w="1761596">
                  <a:extLst>
                    <a:ext uri="{9D8B030D-6E8A-4147-A177-3AD203B41FA5}">
                      <a16:colId xmlns:a16="http://schemas.microsoft.com/office/drawing/2014/main" val="3007989207"/>
                    </a:ext>
                  </a:extLst>
                </a:gridCol>
                <a:gridCol w="1761596">
                  <a:extLst>
                    <a:ext uri="{9D8B030D-6E8A-4147-A177-3AD203B41FA5}">
                      <a16:colId xmlns:a16="http://schemas.microsoft.com/office/drawing/2014/main" val="3282382162"/>
                    </a:ext>
                  </a:extLst>
                </a:gridCol>
                <a:gridCol w="1761596">
                  <a:extLst>
                    <a:ext uri="{9D8B030D-6E8A-4147-A177-3AD203B41FA5}">
                      <a16:colId xmlns:a16="http://schemas.microsoft.com/office/drawing/2014/main" val="330142892"/>
                    </a:ext>
                  </a:extLst>
                </a:gridCol>
                <a:gridCol w="1761596">
                  <a:extLst>
                    <a:ext uri="{9D8B030D-6E8A-4147-A177-3AD203B41FA5}">
                      <a16:colId xmlns:a16="http://schemas.microsoft.com/office/drawing/2014/main" val="3920659603"/>
                    </a:ext>
                  </a:extLst>
                </a:gridCol>
                <a:gridCol w="1761596">
                  <a:extLst>
                    <a:ext uri="{9D8B030D-6E8A-4147-A177-3AD203B41FA5}">
                      <a16:colId xmlns:a16="http://schemas.microsoft.com/office/drawing/2014/main" val="2765025768"/>
                    </a:ext>
                  </a:extLst>
                </a:gridCol>
                <a:gridCol w="1761596">
                  <a:extLst>
                    <a:ext uri="{9D8B030D-6E8A-4147-A177-3AD203B41FA5}">
                      <a16:colId xmlns:a16="http://schemas.microsoft.com/office/drawing/2014/main" val="1569845138"/>
                    </a:ext>
                  </a:extLst>
                </a:gridCol>
              </a:tblGrid>
              <a:tr h="115178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12700" cmpd="sng"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>
                        <a:highlight>
                          <a:srgbClr val="FCEDED"/>
                        </a:highlight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AFF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>
                        <a:highlight>
                          <a:srgbClr val="FCEDED"/>
                        </a:highlight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>
                        <a:highlight>
                          <a:srgbClr val="FCEDED"/>
                        </a:highlight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>
                        <a:highlight>
                          <a:srgbClr val="FCEDED"/>
                        </a:highlight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3680638"/>
                  </a:ext>
                </a:extLst>
              </a:tr>
              <a:tr h="115178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>
                        <a:highlight>
                          <a:srgbClr val="FCEDED"/>
                        </a:highlight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12700" cmpd="sng"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>
                        <a:highlight>
                          <a:srgbClr val="FCEDED"/>
                        </a:highlight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>
                        <a:highlight>
                          <a:srgbClr val="FCEDED"/>
                        </a:highlight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AFF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>
                        <a:highlight>
                          <a:srgbClr val="FCEDED"/>
                        </a:highlight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>
                        <a:highlight>
                          <a:srgbClr val="FCEDED"/>
                        </a:highlight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>
                        <a:highlight>
                          <a:srgbClr val="FCEDED"/>
                        </a:highlight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6453627"/>
                  </a:ext>
                </a:extLst>
              </a:tr>
            </a:tbl>
          </a:graphicData>
        </a:graphic>
      </p:graphicFrame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92BB0683-0904-43D1-F9F7-B65A7C54D3B8}"/>
              </a:ext>
            </a:extLst>
          </p:cNvPr>
          <p:cNvSpPr txBox="1"/>
          <p:nvPr/>
        </p:nvSpPr>
        <p:spPr>
          <a:xfrm>
            <a:off x="479425" y="1089025"/>
            <a:ext cx="11233150" cy="8240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ja-JP" altLang="en-US" sz="140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既存リリース商品から商品スペックに変更がない場合など、既存リリース期間から続けて広告掲載できるよう</a:t>
            </a:r>
            <a:endParaRPr lang="en-US" altLang="ja-JP" sz="1400">
              <a:solidFill>
                <a:srgbClr val="0D0D0D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30000"/>
              </a:lnSpc>
            </a:pPr>
            <a:r>
              <a:rPr lang="ja-JP" altLang="en-US" sz="140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商品掲載期間を</a:t>
            </a:r>
            <a:r>
              <a:rPr lang="en-US" altLang="ja-JP" sz="140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40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カ月間重複して商品をリリースする場合があります。</a:t>
            </a:r>
            <a:endParaRPr lang="en-US" altLang="ja-JP" sz="1400">
              <a:solidFill>
                <a:srgbClr val="0D0D0D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30000"/>
              </a:lnSpc>
            </a:pPr>
            <a:r>
              <a:rPr lang="ja-JP" altLang="en-US" sz="140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広告掲載できる商品スペックに違いはありませんので、広告掲載期間に応じた商品をご利用ください。</a:t>
            </a:r>
            <a:endParaRPr lang="en-US" altLang="ja-JP" sz="1400">
              <a:solidFill>
                <a:srgbClr val="0D0D0D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45" name="ホームベース 44">
            <a:extLst>
              <a:ext uri="{FF2B5EF4-FFF2-40B4-BE49-F238E27FC236}">
                <a16:creationId xmlns:a16="http://schemas.microsoft.com/office/drawing/2014/main" id="{75A5B4F0-45AD-3387-E65E-BA85E55A8C7D}"/>
              </a:ext>
            </a:extLst>
          </p:cNvPr>
          <p:cNvSpPr/>
          <p:nvPr/>
        </p:nvSpPr>
        <p:spPr>
          <a:xfrm>
            <a:off x="4652717" y="3530276"/>
            <a:ext cx="7059848" cy="792000"/>
          </a:xfrm>
          <a:prstGeom prst="homePlate">
            <a:avLst/>
          </a:prstGeom>
          <a:solidFill>
            <a:srgbClr val="000048"/>
          </a:solidFill>
          <a:ln w="127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10800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4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6" name="角丸四角形 45">
            <a:extLst>
              <a:ext uri="{FF2B5EF4-FFF2-40B4-BE49-F238E27FC236}">
                <a16:creationId xmlns:a16="http://schemas.microsoft.com/office/drawing/2014/main" id="{8A9C289E-5AC3-76F8-C308-754645F2ACDD}"/>
              </a:ext>
            </a:extLst>
          </p:cNvPr>
          <p:cNvSpPr/>
          <p:nvPr/>
        </p:nvSpPr>
        <p:spPr>
          <a:xfrm>
            <a:off x="6745349" y="3743183"/>
            <a:ext cx="2874584" cy="366186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587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none" lIns="0" tIns="36000" rIns="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300" normalizeH="0" baseline="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</a:rPr>
              <a:t>最新リリース商品掲載期間</a:t>
            </a:r>
          </a:p>
        </p:txBody>
      </p:sp>
      <p:sp>
        <p:nvSpPr>
          <p:cNvPr id="50" name="ホームベース 49">
            <a:extLst>
              <a:ext uri="{FF2B5EF4-FFF2-40B4-BE49-F238E27FC236}">
                <a16:creationId xmlns:a16="http://schemas.microsoft.com/office/drawing/2014/main" id="{BF5BE84F-A917-BD10-3914-3473FFCCCD6D}"/>
              </a:ext>
            </a:extLst>
          </p:cNvPr>
          <p:cNvSpPr/>
          <p:nvPr/>
        </p:nvSpPr>
        <p:spPr>
          <a:xfrm>
            <a:off x="1142999" y="2702687"/>
            <a:ext cx="5284787" cy="792000"/>
          </a:xfrm>
          <a:prstGeom prst="homePlate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10800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400" b="1" i="0" u="none" strike="noStrike" kern="0" cap="none" spc="0" normalizeH="0" baseline="0" noProof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1" name="角丸四角形 50">
            <a:extLst>
              <a:ext uri="{FF2B5EF4-FFF2-40B4-BE49-F238E27FC236}">
                <a16:creationId xmlns:a16="http://schemas.microsoft.com/office/drawing/2014/main" id="{31822A12-133F-DD99-154D-97E66BCC4B9B}"/>
              </a:ext>
            </a:extLst>
          </p:cNvPr>
          <p:cNvSpPr/>
          <p:nvPr/>
        </p:nvSpPr>
        <p:spPr>
          <a:xfrm>
            <a:off x="1529740" y="2896523"/>
            <a:ext cx="2798158" cy="366186"/>
          </a:xfrm>
          <a:prstGeom prst="roundRect">
            <a:avLst>
              <a:gd name="adj" fmla="val 50000"/>
            </a:avLst>
          </a:prstGeom>
          <a:solidFill>
            <a:srgbClr val="999999"/>
          </a:solidFill>
          <a:ln w="1587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none" lIns="0" tIns="36000" rIns="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</a:rPr>
              <a:t>既存リリース商品掲載期間</a:t>
            </a:r>
          </a:p>
        </p:txBody>
      </p:sp>
      <p:sp>
        <p:nvSpPr>
          <p:cNvPr id="53" name="三角形 52">
            <a:extLst>
              <a:ext uri="{FF2B5EF4-FFF2-40B4-BE49-F238E27FC236}">
                <a16:creationId xmlns:a16="http://schemas.microsoft.com/office/drawing/2014/main" id="{D54E4386-9824-9042-392B-0EB0F71D0213}"/>
              </a:ext>
            </a:extLst>
          </p:cNvPr>
          <p:cNvSpPr>
            <a:spLocks noChangeAspect="1"/>
          </p:cNvSpPr>
          <p:nvPr/>
        </p:nvSpPr>
        <p:spPr>
          <a:xfrm rot="10800000">
            <a:off x="6337785" y="2016200"/>
            <a:ext cx="180000" cy="155173"/>
          </a:xfrm>
          <a:prstGeom prst="triangle">
            <a:avLst/>
          </a:prstGeom>
          <a:solidFill>
            <a:srgbClr val="002AFF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34" charset="-128"/>
              <a:cs typeface="+mn-cs"/>
            </a:endParaRPr>
          </a:p>
        </p:txBody>
      </p: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291DC1A5-5EDE-C90C-00FF-ED1DD2A1A4F2}"/>
              </a:ext>
            </a:extLst>
          </p:cNvPr>
          <p:cNvCxnSpPr>
            <a:cxnSpLocks/>
          </p:cNvCxnSpPr>
          <p:nvPr/>
        </p:nvCxnSpPr>
        <p:spPr>
          <a:xfrm>
            <a:off x="4652717" y="2202017"/>
            <a:ext cx="0" cy="4112792"/>
          </a:xfrm>
          <a:prstGeom prst="line">
            <a:avLst/>
          </a:prstGeom>
          <a:noFill/>
          <a:ln w="31750" cap="flat" cmpd="sng" algn="ctr">
            <a:solidFill>
              <a:srgbClr val="002AFF"/>
            </a:solidFill>
            <a:prstDash val="sysDash"/>
          </a:ln>
          <a:effectLst/>
        </p:spPr>
      </p:cxnSp>
      <p:sp>
        <p:nvSpPr>
          <p:cNvPr id="11" name="三角形 52">
            <a:extLst>
              <a:ext uri="{FF2B5EF4-FFF2-40B4-BE49-F238E27FC236}">
                <a16:creationId xmlns:a16="http://schemas.microsoft.com/office/drawing/2014/main" id="{6D118FB0-877B-3234-ACE3-2C9D38E0C187}"/>
              </a:ext>
            </a:extLst>
          </p:cNvPr>
          <p:cNvSpPr>
            <a:spLocks noChangeAspect="1"/>
          </p:cNvSpPr>
          <p:nvPr/>
        </p:nvSpPr>
        <p:spPr>
          <a:xfrm rot="10800000">
            <a:off x="4562717" y="2016200"/>
            <a:ext cx="180000" cy="155173"/>
          </a:xfrm>
          <a:prstGeom prst="triangle">
            <a:avLst/>
          </a:prstGeom>
          <a:solidFill>
            <a:srgbClr val="002AFF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DDE71A84-A620-EECC-70E1-235522634CAD}"/>
              </a:ext>
            </a:extLst>
          </p:cNvPr>
          <p:cNvSpPr txBox="1"/>
          <p:nvPr/>
        </p:nvSpPr>
        <p:spPr>
          <a:xfrm>
            <a:off x="4572656" y="2277546"/>
            <a:ext cx="20168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600" b="1">
                <a:solidFill>
                  <a:srgbClr val="002AFF"/>
                </a:solidFill>
              </a:rPr>
              <a:t>重複期間</a:t>
            </a:r>
            <a:r>
              <a:rPr lang="ja-JP" altLang="en-US" sz="1200" b="1">
                <a:solidFill>
                  <a:srgbClr val="002AFF"/>
                </a:solidFill>
              </a:rPr>
              <a:t>（</a:t>
            </a:r>
            <a:r>
              <a:rPr lang="en-US" altLang="ja-JP" sz="1200" b="1">
                <a:solidFill>
                  <a:srgbClr val="002AFF"/>
                </a:solidFill>
              </a:rPr>
              <a:t>1</a:t>
            </a:r>
            <a:r>
              <a:rPr lang="ja-JP" altLang="en-US" sz="1200" b="1">
                <a:solidFill>
                  <a:srgbClr val="002AFF"/>
                </a:solidFill>
              </a:rPr>
              <a:t>カ月間）</a:t>
            </a:r>
            <a:endParaRPr kumimoji="1" lang="ja-JP" altLang="en-US" sz="1200" b="1">
              <a:solidFill>
                <a:srgbClr val="002AFF"/>
              </a:solidFill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A303A285-8EA9-A026-2E6A-9D903814EA3D}"/>
              </a:ext>
            </a:extLst>
          </p:cNvPr>
          <p:cNvSpPr txBox="1"/>
          <p:nvPr/>
        </p:nvSpPr>
        <p:spPr>
          <a:xfrm>
            <a:off x="3170583" y="4676428"/>
            <a:ext cx="2067339" cy="461665"/>
          </a:xfrm>
          <a:prstGeom prst="homePlate">
            <a:avLst/>
          </a:prstGeom>
          <a:solidFill>
            <a:srgbClr val="999999"/>
          </a:solidFill>
        </p:spPr>
        <p:txBody>
          <a:bodyPr wrap="square" rtlCol="0">
            <a:spAutoFit/>
          </a:bodyPr>
          <a:lstStyle/>
          <a:p>
            <a:pPr algn="l"/>
            <a:r>
              <a:rPr kumimoji="1" lang="ja-JP" altLang="en-US" sz="1200">
                <a:solidFill>
                  <a:schemeClr val="bg1"/>
                </a:solidFill>
              </a:rPr>
              <a:t>重複期間より前に</a:t>
            </a:r>
            <a:endParaRPr kumimoji="1" lang="en-US" altLang="ja-JP" sz="1200">
              <a:solidFill>
                <a:schemeClr val="bg1"/>
              </a:solidFill>
            </a:endParaRPr>
          </a:p>
          <a:p>
            <a:pPr algn="l"/>
            <a:r>
              <a:rPr kumimoji="1" lang="ja-JP" altLang="en-US" sz="1200">
                <a:solidFill>
                  <a:schemeClr val="bg1"/>
                </a:solidFill>
              </a:rPr>
              <a:t>広告掲載を開始する場合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F7DF037D-B038-9FF6-0666-EF19D558BABF}"/>
              </a:ext>
            </a:extLst>
          </p:cNvPr>
          <p:cNvSpPr txBox="1"/>
          <p:nvPr/>
        </p:nvSpPr>
        <p:spPr>
          <a:xfrm>
            <a:off x="4805118" y="5226650"/>
            <a:ext cx="1551929" cy="461665"/>
          </a:xfrm>
          <a:prstGeom prst="homePlate">
            <a:avLst/>
          </a:prstGeom>
          <a:solidFill>
            <a:srgbClr val="002AFF"/>
          </a:solidFill>
        </p:spPr>
        <p:txBody>
          <a:bodyPr wrap="square" rtlCol="0">
            <a:spAutoFit/>
          </a:bodyPr>
          <a:lstStyle/>
          <a:p>
            <a:pPr algn="l"/>
            <a:r>
              <a:rPr kumimoji="1" lang="ja-JP" altLang="en-US" sz="1200">
                <a:solidFill>
                  <a:schemeClr val="bg1"/>
                </a:solidFill>
              </a:rPr>
              <a:t>重複期間内で</a:t>
            </a:r>
            <a:endParaRPr kumimoji="1" lang="en-US" altLang="ja-JP" sz="1200">
              <a:solidFill>
                <a:schemeClr val="bg1"/>
              </a:solidFill>
              <a:highlight>
                <a:srgbClr val="002AFF"/>
              </a:highlight>
            </a:endParaRPr>
          </a:p>
          <a:p>
            <a:pPr algn="l"/>
            <a:r>
              <a:rPr kumimoji="1" lang="ja-JP" altLang="en-US" sz="1200">
                <a:solidFill>
                  <a:schemeClr val="bg1"/>
                </a:solidFill>
              </a:rPr>
              <a:t>広告掲載する場合</a:t>
            </a:r>
          </a:p>
        </p:txBody>
      </p:sp>
      <p:sp>
        <p:nvSpPr>
          <p:cNvPr id="28" name="三角形 52">
            <a:extLst>
              <a:ext uri="{FF2B5EF4-FFF2-40B4-BE49-F238E27FC236}">
                <a16:creationId xmlns:a16="http://schemas.microsoft.com/office/drawing/2014/main" id="{6595496A-5EEA-F73C-118F-B5207794B2A4}"/>
              </a:ext>
            </a:extLst>
          </p:cNvPr>
          <p:cNvSpPr>
            <a:spLocks noChangeAspect="1"/>
          </p:cNvSpPr>
          <p:nvPr/>
        </p:nvSpPr>
        <p:spPr>
          <a:xfrm>
            <a:off x="4562717" y="6334687"/>
            <a:ext cx="180000" cy="155173"/>
          </a:xfrm>
          <a:prstGeom prst="triangle">
            <a:avLst/>
          </a:prstGeom>
          <a:solidFill>
            <a:srgbClr val="002AFF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29" name="三角形 52">
            <a:extLst>
              <a:ext uri="{FF2B5EF4-FFF2-40B4-BE49-F238E27FC236}">
                <a16:creationId xmlns:a16="http://schemas.microsoft.com/office/drawing/2014/main" id="{43D08C0A-2D85-C089-DE09-EABA754A8204}"/>
              </a:ext>
            </a:extLst>
          </p:cNvPr>
          <p:cNvSpPr>
            <a:spLocks noChangeAspect="1"/>
          </p:cNvSpPr>
          <p:nvPr/>
        </p:nvSpPr>
        <p:spPr>
          <a:xfrm>
            <a:off x="6337785" y="6334687"/>
            <a:ext cx="180000" cy="155173"/>
          </a:xfrm>
          <a:prstGeom prst="triangle">
            <a:avLst/>
          </a:prstGeom>
          <a:solidFill>
            <a:srgbClr val="002AFF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836D721A-966B-13DE-8B6C-3FCF0EAE4137}"/>
              </a:ext>
            </a:extLst>
          </p:cNvPr>
          <p:cNvSpPr/>
          <p:nvPr/>
        </p:nvSpPr>
        <p:spPr>
          <a:xfrm>
            <a:off x="479424" y="4587870"/>
            <a:ext cx="553694" cy="1726939"/>
          </a:xfrm>
          <a:prstGeom prst="rect">
            <a:avLst/>
          </a:prstGeom>
          <a:solidFill>
            <a:srgbClr val="000048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eaVert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ja-JP" altLang="en-US" b="1">
                <a:solidFill>
                  <a:schemeClr val="bg1"/>
                </a:solidFill>
              </a:rPr>
              <a:t>広告掲載期間</a:t>
            </a:r>
          </a:p>
        </p:txBody>
      </p: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2CEB067C-A9F4-DFE7-EB25-26D4AB59FAD8}"/>
              </a:ext>
            </a:extLst>
          </p:cNvPr>
          <p:cNvCxnSpPr>
            <a:cxnSpLocks/>
          </p:cNvCxnSpPr>
          <p:nvPr/>
        </p:nvCxnSpPr>
        <p:spPr>
          <a:xfrm>
            <a:off x="6427785" y="2202017"/>
            <a:ext cx="0" cy="4112792"/>
          </a:xfrm>
          <a:prstGeom prst="line">
            <a:avLst/>
          </a:prstGeom>
          <a:noFill/>
          <a:ln w="31750" cap="flat" cmpd="sng" algn="ctr">
            <a:solidFill>
              <a:srgbClr val="002AFF"/>
            </a:solidFill>
            <a:prstDash val="sysDash"/>
          </a:ln>
          <a:effectLst/>
        </p:spPr>
      </p:cxn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F17DC0DF-54F4-6EBE-5C32-43387C97B100}"/>
              </a:ext>
            </a:extLst>
          </p:cNvPr>
          <p:cNvSpPr/>
          <p:nvPr/>
        </p:nvSpPr>
        <p:spPr>
          <a:xfrm>
            <a:off x="479423" y="2202017"/>
            <a:ext cx="553695" cy="2281986"/>
          </a:xfrm>
          <a:prstGeom prst="rect">
            <a:avLst/>
          </a:prstGeom>
          <a:solidFill>
            <a:srgbClr val="000048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eaVert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ja-JP" altLang="en-US" b="1">
                <a:solidFill>
                  <a:schemeClr val="bg1"/>
                </a:solidFill>
              </a:rPr>
              <a:t>商品掲載期間</a:t>
            </a: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4743C06D-8E29-9498-7B16-F7E691C6AC01}"/>
              </a:ext>
            </a:extLst>
          </p:cNvPr>
          <p:cNvSpPr txBox="1"/>
          <p:nvPr/>
        </p:nvSpPr>
        <p:spPr>
          <a:xfrm>
            <a:off x="5430625" y="5785098"/>
            <a:ext cx="2067339" cy="461665"/>
          </a:xfrm>
          <a:prstGeom prst="homePlate">
            <a:avLst/>
          </a:prstGeom>
          <a:solidFill>
            <a:srgbClr val="000048"/>
          </a:solidFill>
        </p:spPr>
        <p:txBody>
          <a:bodyPr wrap="square" rtlCol="0">
            <a:spAutoFit/>
          </a:bodyPr>
          <a:lstStyle/>
          <a:p>
            <a:pPr algn="l"/>
            <a:r>
              <a:rPr kumimoji="1" lang="ja-JP" altLang="en-US" sz="1200">
                <a:solidFill>
                  <a:schemeClr val="bg1"/>
                </a:solidFill>
              </a:rPr>
              <a:t>重複期間より後に</a:t>
            </a:r>
            <a:endParaRPr kumimoji="1" lang="en-US" altLang="ja-JP" sz="1200">
              <a:solidFill>
                <a:schemeClr val="bg1"/>
              </a:solidFill>
            </a:endParaRPr>
          </a:p>
          <a:p>
            <a:pPr algn="l"/>
            <a:r>
              <a:rPr kumimoji="1" lang="ja-JP" altLang="en-US" sz="1200">
                <a:solidFill>
                  <a:schemeClr val="bg1"/>
                </a:solidFill>
              </a:rPr>
              <a:t>広告掲載を終了する場合</a:t>
            </a: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C71DDE5F-9E9B-56D1-05FC-FCB76059538C}"/>
              </a:ext>
            </a:extLst>
          </p:cNvPr>
          <p:cNvSpPr txBox="1"/>
          <p:nvPr/>
        </p:nvSpPr>
        <p:spPr>
          <a:xfrm>
            <a:off x="5257801" y="4753371"/>
            <a:ext cx="3089308" cy="307777"/>
          </a:xfrm>
          <a:prstGeom prst="rect">
            <a:avLst/>
          </a:prstGeom>
          <a:solidFill>
            <a:srgbClr val="FFFFFF">
              <a:alpha val="80000"/>
            </a:srgbClr>
          </a:solidFill>
        </p:spPr>
        <p:txBody>
          <a:bodyPr wrap="square" rtlCol="0">
            <a:spAutoFit/>
          </a:bodyPr>
          <a:lstStyle/>
          <a:p>
            <a:pPr algn="l"/>
            <a:r>
              <a:rPr kumimoji="1" lang="ja-JP" altLang="en-US" sz="1400">
                <a:solidFill>
                  <a:srgbClr val="0D0D0D"/>
                </a:solidFill>
              </a:rPr>
              <a:t>既存リリース商品をご利用ください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714A8531-1501-5773-BD94-0B00B1515487}"/>
              </a:ext>
            </a:extLst>
          </p:cNvPr>
          <p:cNvSpPr txBox="1"/>
          <p:nvPr/>
        </p:nvSpPr>
        <p:spPr>
          <a:xfrm>
            <a:off x="6427785" y="5192290"/>
            <a:ext cx="5289543" cy="461665"/>
          </a:xfrm>
          <a:prstGeom prst="rect">
            <a:avLst/>
          </a:prstGeom>
          <a:solidFill>
            <a:srgbClr val="FFFFFF">
              <a:alpha val="80000"/>
            </a:srgbClr>
          </a:solidFill>
        </p:spPr>
        <p:txBody>
          <a:bodyPr wrap="square" rtlCol="0">
            <a:spAutoFit/>
          </a:bodyPr>
          <a:lstStyle/>
          <a:p>
            <a:pPr algn="l"/>
            <a:r>
              <a:rPr lang="ja-JP" altLang="en-US" sz="1200">
                <a:solidFill>
                  <a:srgbClr val="0D0D0D"/>
                </a:solidFill>
              </a:rPr>
              <a:t>既存</a:t>
            </a:r>
            <a:r>
              <a:rPr kumimoji="1" lang="ja-JP" altLang="en-US" sz="1200">
                <a:solidFill>
                  <a:srgbClr val="0D0D0D"/>
                </a:solidFill>
              </a:rPr>
              <a:t>リリース商品、最新リリース商品のどちらもご利用いただけます</a:t>
            </a:r>
            <a:endParaRPr kumimoji="1" lang="en-US" altLang="ja-JP" sz="1200">
              <a:solidFill>
                <a:srgbClr val="0D0D0D"/>
              </a:solidFill>
            </a:endParaRPr>
          </a:p>
          <a:p>
            <a:pPr algn="l"/>
            <a:r>
              <a:rPr lang="ja-JP" altLang="en-US" sz="1200">
                <a:solidFill>
                  <a:srgbClr val="0D0D0D"/>
                </a:solidFill>
              </a:rPr>
              <a:t>（広告掲載できる商品スペックに違いはありません）</a:t>
            </a:r>
            <a:endParaRPr kumimoji="1" lang="ja-JP" altLang="en-US" sz="1200">
              <a:solidFill>
                <a:srgbClr val="0D0D0D"/>
              </a:solidFill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DAD1BD45-DCF7-9CA4-7D31-4C9591E43040}"/>
              </a:ext>
            </a:extLst>
          </p:cNvPr>
          <p:cNvSpPr txBox="1"/>
          <p:nvPr/>
        </p:nvSpPr>
        <p:spPr>
          <a:xfrm>
            <a:off x="7517842" y="5862041"/>
            <a:ext cx="3077271" cy="307777"/>
          </a:xfrm>
          <a:prstGeom prst="rect">
            <a:avLst/>
          </a:prstGeom>
          <a:solidFill>
            <a:srgbClr val="FFFFFF">
              <a:alpha val="80000"/>
            </a:srgbClr>
          </a:solidFill>
        </p:spPr>
        <p:txBody>
          <a:bodyPr wrap="square" rtlCol="0">
            <a:spAutoFit/>
          </a:bodyPr>
          <a:lstStyle/>
          <a:p>
            <a:pPr algn="l"/>
            <a:r>
              <a:rPr kumimoji="1" lang="ja-JP" altLang="en-US" sz="1400">
                <a:solidFill>
                  <a:srgbClr val="0D0D0D"/>
                </a:solidFill>
              </a:rPr>
              <a:t>最新リリース商品をご利用ください</a:t>
            </a:r>
          </a:p>
        </p:txBody>
      </p:sp>
    </p:spTree>
    <p:extLst>
      <p:ext uri="{BB962C8B-B14F-4D97-AF65-F5344CB8AC3E}">
        <p14:creationId xmlns:p14="http://schemas.microsoft.com/office/powerpoint/2010/main" val="165663074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8A68EF-DC5C-AB93-DE10-2EA8A583C6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プレースホルダー 6">
            <a:extLst>
              <a:ext uri="{FF2B5EF4-FFF2-40B4-BE49-F238E27FC236}">
                <a16:creationId xmlns:a16="http://schemas.microsoft.com/office/drawing/2014/main" id="{35A69CDE-F32F-78D0-DF7B-437CC62968D5}"/>
              </a:ext>
            </a:extLst>
          </p:cNvPr>
          <p:cNvSpPr txBox="1">
            <a:spLocks/>
          </p:cNvSpPr>
          <p:nvPr/>
        </p:nvSpPr>
        <p:spPr>
          <a:xfrm>
            <a:off x="595671" y="81412"/>
            <a:ext cx="866756" cy="410840"/>
          </a:xfrm>
          <a:prstGeom prst="rect">
            <a:avLst/>
          </a:prstGeom>
        </p:spPr>
        <p:txBody>
          <a:bodyPr lIns="0" tIns="36000" rIns="0" bIns="0" anchor="ctr"/>
          <a:lstStyle>
            <a:lvl1pPr marL="171450" indent="-171450" algn="ctr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900" kern="1200" spc="-15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900" b="0" i="0" u="none" strike="noStrike" kern="1200" cap="none" spc="-15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その他・注意事項</a:t>
            </a:r>
            <a:endParaRPr kumimoji="1" lang="ja-JP" altLang="en-US" sz="900" b="0" i="0" u="none" strike="noStrike" kern="1200" cap="none" spc="-15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pic>
        <p:nvPicPr>
          <p:cNvPr id="7" name="図プレースホルダー 8" descr="アイコン&#10;&#10;自動的に生成された説明">
            <a:extLst>
              <a:ext uri="{FF2B5EF4-FFF2-40B4-BE49-F238E27FC236}">
                <a16:creationId xmlns:a16="http://schemas.microsoft.com/office/drawing/2014/main" id="{2A4C2231-C84D-D16D-782D-B75C91CD14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609" y="31805"/>
            <a:ext cx="498782" cy="497680"/>
          </a:xfrm>
          <a:prstGeom prst="rect">
            <a:avLst/>
          </a:prstGeom>
        </p:spPr>
      </p:pic>
      <p:sp>
        <p:nvSpPr>
          <p:cNvPr id="13" name="テキスト プレースホルダー 1">
            <a:extLst>
              <a:ext uri="{FF2B5EF4-FFF2-40B4-BE49-F238E27FC236}">
                <a16:creationId xmlns:a16="http://schemas.microsoft.com/office/drawing/2014/main" id="{79424EAB-DC9A-DA1A-4AFD-B2CB3D04566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887808" y="252000"/>
            <a:ext cx="8136904" cy="335028"/>
          </a:xfrm>
        </p:spPr>
        <p:txBody>
          <a:bodyPr/>
          <a:lstStyle/>
          <a:p>
            <a:r>
              <a:rPr lang="ja-JP" altLang="en-US" sz="1600" dirty="0"/>
              <a:t>ディスプレイ広告（予約型）　共通免責事項・注意事項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DC5270F-F64D-D0AA-74E7-6BDB63CEB232}"/>
              </a:ext>
            </a:extLst>
          </p:cNvPr>
          <p:cNvSpPr txBox="1"/>
          <p:nvPr/>
        </p:nvSpPr>
        <p:spPr>
          <a:xfrm>
            <a:off x="479425" y="1089025"/>
            <a:ext cx="11233149" cy="27007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kumimoji="0" lang="ja-JP" altLang="en-US" sz="1400" kern="0" dirty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本資料に記載の免責事項・注意事項のほか、広告取扱基本規定、広告掲載基準、入稿規定など各種規約、ガイドライン、ヘルプにも</a:t>
            </a:r>
            <a:br>
              <a:rPr kumimoji="0" lang="en-US" altLang="ja-JP" sz="1400" kern="0" dirty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kumimoji="0" lang="ja-JP" altLang="en-US" sz="1400" kern="0" dirty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ディスプレイ広告（予約型）に関する共通免責事項・注意事項があります。併せてご確認ください。</a:t>
            </a:r>
            <a:endParaRPr kumimoji="0" lang="en-US" altLang="ja-JP" sz="1400" kern="0" dirty="0">
              <a:solidFill>
                <a:srgbClr val="0D0D0D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742950" lvl="1" indent="-28575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n"/>
              <a:defRPr/>
            </a:pPr>
            <a:r>
              <a:rPr lang="ja-JP" altLang="en-US" sz="1400" dirty="0">
                <a:solidFill>
                  <a:srgbClr val="0D0D0D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ガイドライン・規約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	</a:t>
            </a:r>
            <a:r>
              <a:rPr lang="en-US" altLang="ja-JP" sz="1400" dirty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hlinkClick r:id="rId3"/>
              </a:rPr>
              <a:t>https://www.lycbiz.com/jp/download/yahoo/</a:t>
            </a:r>
            <a:br>
              <a:rPr lang="en-US" altLang="ja-JP" sz="1400" dirty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ja-JP" altLang="en-US" sz="1400" dirty="0">
                <a:solidFill>
                  <a:srgbClr val="1D1C1D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　　　　　　　　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	</a:t>
            </a:r>
            <a:r>
              <a:rPr lang="en-US" altLang="ja-JP" sz="1400" dirty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hlinkClick r:id="rId4"/>
              </a:rPr>
              <a:t>https://www.lycbiz.com/jp/terms-and-policies/yahoo/</a:t>
            </a:r>
            <a:endParaRPr lang="en-US" altLang="ja-JP" sz="1400" dirty="0">
              <a:solidFill>
                <a:srgbClr val="00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742950" lvl="1" indent="-28575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n"/>
              <a:defRPr/>
            </a:pPr>
            <a:r>
              <a:rPr lang="en-US" altLang="ja-JP" sz="1400" dirty="0">
                <a:solidFill>
                  <a:srgbClr val="0D0D0D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LINE</a:t>
            </a:r>
            <a:r>
              <a:rPr lang="ja-JP" altLang="en-US" sz="1400" dirty="0">
                <a:solidFill>
                  <a:srgbClr val="0D0D0D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ヤフー広告 ヘルプ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	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メイリオ" panose="020B0604030504040204" pitchFamily="50" charset="-128"/>
                <a:ea typeface="メイリオ" panose="020B0604030504040204" pitchFamily="50" charset="-128"/>
                <a:hlinkClick r:id="rId5"/>
              </a:rPr>
              <a:t>https://ads-help.yahoo-net.jp/</a:t>
            </a:r>
            <a:b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                                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メイリオ" panose="020B0604030504040204" pitchFamily="50" charset="-128"/>
                <a:ea typeface="メイリオ" panose="020B0604030504040204" pitchFamily="50" charset="-128"/>
                <a:hlinkClick r:id="rId6"/>
              </a:rPr>
              <a:t>https://ads-help.yahoo-net.jp/s/article/H000044533</a:t>
            </a:r>
            <a:endParaRPr kumimoji="0" lang="en-US" altLang="ja-JP" sz="1400" kern="0" dirty="0">
              <a:solidFill>
                <a:srgbClr val="0D0D0D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lvl="1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/>
            </a:pPr>
            <a:endParaRPr kumimoji="0" lang="en-US" altLang="ja-JP" sz="1400" kern="0" dirty="0">
              <a:solidFill>
                <a:srgbClr val="0D0D0D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lvl="1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/>
            </a:pPr>
            <a:endParaRPr kumimoji="0" lang="en-US" altLang="ja-JP" sz="1400" kern="0" dirty="0">
              <a:solidFill>
                <a:srgbClr val="0D0D0D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lvl="1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kumimoji="0" lang="en-US" altLang="ja-JP" sz="1400" kern="0" dirty="0">
                <a:solidFill>
                  <a:srgbClr val="0D0D0D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kumimoji="0" lang="ja-JP" altLang="en-US" sz="1400" kern="0" dirty="0">
                <a:solidFill>
                  <a:srgbClr val="0D0D0D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資料やツールに明示されている場合を除き、表示金額は消費税を含んでおりません。</a:t>
            </a:r>
            <a:endParaRPr kumimoji="0" lang="en-US" altLang="ja-JP" sz="1400" kern="0" dirty="0">
              <a:solidFill>
                <a:srgbClr val="0D0D0D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9076356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A1A2AF-BFFE-9C05-14BA-9B616038F5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プレースホルダー 6">
            <a:extLst>
              <a:ext uri="{FF2B5EF4-FFF2-40B4-BE49-F238E27FC236}">
                <a16:creationId xmlns:a16="http://schemas.microsoft.com/office/drawing/2014/main" id="{33C28088-887D-2EA9-37A2-54BF49E52460}"/>
              </a:ext>
            </a:extLst>
          </p:cNvPr>
          <p:cNvSpPr txBox="1">
            <a:spLocks/>
          </p:cNvSpPr>
          <p:nvPr/>
        </p:nvSpPr>
        <p:spPr>
          <a:xfrm>
            <a:off x="595671" y="81412"/>
            <a:ext cx="866756" cy="410840"/>
          </a:xfrm>
          <a:prstGeom prst="rect">
            <a:avLst/>
          </a:prstGeom>
        </p:spPr>
        <p:txBody>
          <a:bodyPr lIns="0" tIns="36000" rIns="0" bIns="0" anchor="ctr"/>
          <a:lstStyle>
            <a:lvl1pPr marL="171450" indent="-171450" algn="ctr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900" kern="1200" spc="-15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900" b="0" i="0" u="none" strike="noStrike" kern="1200" cap="none" spc="-15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その他・注意事項</a:t>
            </a:r>
            <a:endParaRPr kumimoji="1" lang="ja-JP" altLang="en-US" sz="900" b="0" i="0" u="none" strike="noStrike" kern="1200" cap="none" spc="-15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pic>
        <p:nvPicPr>
          <p:cNvPr id="7" name="図プレースホルダー 8" descr="アイコン&#10;&#10;自動的に生成された説明">
            <a:extLst>
              <a:ext uri="{FF2B5EF4-FFF2-40B4-BE49-F238E27FC236}">
                <a16:creationId xmlns:a16="http://schemas.microsoft.com/office/drawing/2014/main" id="{041F822F-2EDB-C567-AFA7-5070412F7BA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609" y="31805"/>
            <a:ext cx="498782" cy="497680"/>
          </a:xfrm>
          <a:prstGeom prst="rect">
            <a:avLst/>
          </a:prstGeom>
        </p:spPr>
      </p:pic>
      <p:sp>
        <p:nvSpPr>
          <p:cNvPr id="13" name="テキスト プレースホルダー 1">
            <a:extLst>
              <a:ext uri="{FF2B5EF4-FFF2-40B4-BE49-F238E27FC236}">
                <a16:creationId xmlns:a16="http://schemas.microsoft.com/office/drawing/2014/main" id="{1A5D6781-5978-B78C-DF0F-DFC9C14AB58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887808" y="252000"/>
            <a:ext cx="8136904" cy="335028"/>
          </a:xfrm>
        </p:spPr>
        <p:txBody>
          <a:bodyPr/>
          <a:lstStyle/>
          <a:p>
            <a:r>
              <a:rPr lang="ja-JP" altLang="en-US" sz="1600" dirty="0"/>
              <a:t>よくあるお問い合わせ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137D67BC-2F99-54F7-60FB-134977932BB3}"/>
              </a:ext>
            </a:extLst>
          </p:cNvPr>
          <p:cNvSpPr txBox="1"/>
          <p:nvPr/>
        </p:nvSpPr>
        <p:spPr>
          <a:xfrm>
            <a:off x="479425" y="907917"/>
            <a:ext cx="11233150" cy="14357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kumimoji="0" lang="ja-JP" altLang="en-US" sz="1400" kern="0" dirty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よくあるお問い合わせのみ記載しております。ヘルプ、お問い合わせ窓口も併せてご利用ください。</a:t>
            </a:r>
            <a:endParaRPr kumimoji="0" lang="en-US" altLang="ja-JP" sz="1400" kern="0" dirty="0">
              <a:solidFill>
                <a:srgbClr val="0D0D0D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742950" lvl="1" indent="-28575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n"/>
              <a:defRPr/>
            </a:pPr>
            <a:r>
              <a:rPr kumimoji="0" lang="en-US" altLang="ja-JP" sz="1400" kern="0" dirty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LINE</a:t>
            </a:r>
            <a:r>
              <a:rPr kumimoji="0" lang="ja-JP" altLang="en-US" sz="1400" kern="0" dirty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ヤフー広告 ヘルプ</a:t>
            </a:r>
            <a:r>
              <a:rPr kumimoji="0" lang="en-US" altLang="ja-JP" sz="1400" kern="0" dirty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	</a:t>
            </a:r>
            <a:br>
              <a:rPr kumimoji="0" lang="en-US" altLang="ja-JP" sz="1400" kern="0" dirty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  <a:hlinkClick r:id="rId3"/>
              </a:rPr>
              <a:t>https://ads-help.yahoo-net.jp/</a:t>
            </a:r>
            <a:endParaRPr kumimoji="0" lang="en-US" altLang="ja-JP" sz="1400" kern="0" dirty="0">
              <a:solidFill>
                <a:srgbClr val="0D0D0D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742950" lvl="1" indent="-28575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n"/>
              <a:defRPr/>
            </a:pPr>
            <a:r>
              <a:rPr kumimoji="0" lang="en-US" altLang="ja-JP" sz="1400" kern="0" dirty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LINE</a:t>
            </a:r>
            <a:r>
              <a:rPr kumimoji="0" lang="ja-JP" altLang="en-US" sz="1400" kern="0" dirty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ヤフー広告をご利用中のお客様専用問い合わせ</a:t>
            </a:r>
            <a:br>
              <a:rPr kumimoji="0" lang="en-US" altLang="ja-JP" sz="1400" kern="0" dirty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en-US" altLang="ja-JP" sz="1400" b="0" i="0" u="none" strike="noStrike" dirty="0">
                <a:solidFill>
                  <a:srgbClr val="002BAD"/>
                </a:solidFill>
                <a:effectLst/>
                <a:latin typeface="メイリオ" panose="020B0604030504040204" pitchFamily="50" charset="-128"/>
                <a:ea typeface="メイリオ" panose="020B0604030504040204" pitchFamily="50" charset="-128"/>
                <a:hlinkClick r:id="rId4"/>
              </a:rPr>
              <a:t>https://www.lycbiz.com/jp/contact/support/ly-ads/</a:t>
            </a: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aphicFrame>
        <p:nvGraphicFramePr>
          <p:cNvPr id="4" name="表 4">
            <a:extLst>
              <a:ext uri="{FF2B5EF4-FFF2-40B4-BE49-F238E27FC236}">
                <a16:creationId xmlns:a16="http://schemas.microsoft.com/office/drawing/2014/main" id="{D60E8229-3AB4-190C-B0C2-879DB15544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665819"/>
              </p:ext>
            </p:extLst>
          </p:nvPr>
        </p:nvGraphicFramePr>
        <p:xfrm>
          <a:off x="479425" y="2567278"/>
          <a:ext cx="11233150" cy="3733800"/>
        </p:xfrm>
        <a:graphic>
          <a:graphicData uri="http://schemas.openxmlformats.org/drawingml/2006/table">
            <a:tbl>
              <a:tblPr firstRow="1" bandRow="1"/>
              <a:tblGrid>
                <a:gridCol w="394530">
                  <a:extLst>
                    <a:ext uri="{9D8B030D-6E8A-4147-A177-3AD203B41FA5}">
                      <a16:colId xmlns:a16="http://schemas.microsoft.com/office/drawing/2014/main" val="4185285779"/>
                    </a:ext>
                  </a:extLst>
                </a:gridCol>
                <a:gridCol w="10838620">
                  <a:extLst>
                    <a:ext uri="{9D8B030D-6E8A-4147-A177-3AD203B41FA5}">
                      <a16:colId xmlns:a16="http://schemas.microsoft.com/office/drawing/2014/main" val="1625250384"/>
                    </a:ext>
                  </a:extLst>
                </a:gridCol>
              </a:tblGrid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kumimoji="1" lang="en-US" altLang="ja-JP" b="1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Q</a:t>
                      </a:r>
                      <a:endParaRPr kumimoji="1" lang="ja-JP" altLang="en-US" b="1">
                        <a:solidFill>
                          <a:srgbClr val="0D0D0D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468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kumimoji="1" lang="ja-JP" altLang="en-US" sz="1400" b="1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ディスプレイ広告（予約型）の導入事例を教えてください。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9912571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kumimoji="1" lang="en-US" altLang="ja-JP" b="1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A</a:t>
                      </a:r>
                      <a:endParaRPr kumimoji="1" lang="ja-JP" altLang="en-US" b="1">
                        <a:solidFill>
                          <a:srgbClr val="0D0D0D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468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kumimoji="1" lang="ja-JP" altLang="en-US" sz="14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エージェンシーポータルに資料をご用意しております。広告活用のための資料もご用意しておりますのでご確認ください。</a:t>
                      </a:r>
                      <a:endParaRPr kumimoji="1" lang="en-US" altLang="ja-JP" sz="1400" dirty="0">
                        <a:solidFill>
                          <a:srgbClr val="0D0D0D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  <a:p>
                      <a:pPr marL="285750" indent="-285750">
                        <a:lnSpc>
                          <a:spcPct val="100000"/>
                        </a:lnSpc>
                        <a:buFont typeface="Wingdings" panose="05000000000000000000" pitchFamily="2" charset="2"/>
                        <a:buChar char="n"/>
                      </a:pPr>
                      <a:r>
                        <a:rPr kumimoji="1" lang="ja-JP" altLang="en-US" sz="14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</a:rPr>
                        <a:t>ディスプレイ広告（予約型）販促情報一覧</a:t>
                      </a:r>
                      <a:br>
                        <a:rPr kumimoji="1" lang="en-US" altLang="ja-JP" sz="14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</a:rPr>
                      </a:br>
                      <a:r>
                        <a:rPr kumimoji="1" lang="en-US" altLang="ja-JP" sz="1400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+mn-ea"/>
                          <a:hlinkClick r:id="rId5"/>
                        </a:rPr>
                        <a:t>https://portal.yadui.business.yahoo.co.jp/agencyportal/30335704/</a:t>
                      </a:r>
                      <a:endParaRPr kumimoji="1" lang="ja-JP" altLang="en-US" sz="1400" dirty="0">
                        <a:solidFill>
                          <a:srgbClr val="0D0D0D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54953531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kumimoji="1" lang="en-US" altLang="ja-JP" b="1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Q</a:t>
                      </a:r>
                      <a:endParaRPr kumimoji="1" lang="ja-JP" altLang="en-US" b="1">
                        <a:solidFill>
                          <a:srgbClr val="0D0D0D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46800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kumimoji="1" lang="ja-JP" altLang="en-US" sz="1400" b="1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○○という内容の広告は掲載できますか？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18023675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kumimoji="1" lang="en-US" altLang="ja-JP" b="1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A</a:t>
                      </a:r>
                      <a:endParaRPr kumimoji="1" lang="ja-JP" altLang="en-US" b="1">
                        <a:solidFill>
                          <a:srgbClr val="0D0D0D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468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kumimoji="1" lang="ja-JP" altLang="en-US" sz="14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プロモーション内容や広告リンク先も含めて掲載制限、販売制限、広告掲載基準に該当、違反しないかご確認ください。判断に迷う場合は依頼フォームよりご確認ください。</a:t>
                      </a:r>
                      <a:endParaRPr kumimoji="1" lang="en-US" altLang="ja-JP" sz="1400" dirty="0">
                        <a:solidFill>
                          <a:srgbClr val="0D0D0D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  <a:p>
                      <a:pPr marL="285750" indent="-285750">
                        <a:lnSpc>
                          <a:spcPct val="100000"/>
                        </a:lnSpc>
                        <a:buFont typeface="Wingdings" panose="05000000000000000000" pitchFamily="2" charset="2"/>
                        <a:buChar char="n"/>
                      </a:pPr>
                      <a:r>
                        <a:rPr kumimoji="1" lang="ja-JP" altLang="en-US" sz="14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</a:rPr>
                        <a:t>掲載制限カテゴリー確認依頼フォーム</a:t>
                      </a:r>
                      <a:br>
                        <a:rPr kumimoji="1" lang="en-US" altLang="ja-JP" sz="1400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+mn-ea"/>
                        </a:rPr>
                      </a:br>
                      <a:r>
                        <a:rPr kumimoji="1" lang="en-US" altLang="ja-JP" sz="1400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+mn-ea"/>
                          <a:hlinkClick r:id="rId6"/>
                        </a:rPr>
                        <a:t>https://form-business.yahoo.co.jp/claris/enqueteForm?inquiry_type=placement_restrictions</a:t>
                      </a:r>
                      <a:endParaRPr kumimoji="1" lang="en-US" altLang="ja-JP" sz="1400" dirty="0">
                        <a:solidFill>
                          <a:srgbClr val="595959"/>
                        </a:solidFill>
                        <a:latin typeface="メイリオ" panose="020B0604030504040204" pitchFamily="50" charset="-128"/>
                        <a:ea typeface="+mn-ea"/>
                      </a:endParaRPr>
                    </a:p>
                    <a:p>
                      <a:pPr marL="285750" indent="-285750">
                        <a:buFont typeface="Wingdings" panose="05000000000000000000" pitchFamily="2" charset="2"/>
                        <a:buChar char="n"/>
                      </a:pPr>
                      <a:r>
                        <a:rPr kumimoji="1" lang="ja-JP" altLang="en-US" sz="14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</a:rPr>
                        <a:t>ディスプレイ広告（予約型） 入稿前審査依頼フォーム</a:t>
                      </a:r>
                      <a:br>
                        <a:rPr kumimoji="1" lang="en-US" altLang="ja-JP" sz="1400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+mn-ea"/>
                        </a:rPr>
                      </a:br>
                      <a:r>
                        <a:rPr kumimoji="1" lang="en-US" altLang="ja-JP" sz="1400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+mn-ea"/>
                          <a:hlinkClick r:id="rId7"/>
                        </a:rPr>
                        <a:t>https://form-business.yahoo.co.jp/claris/enqueteForm?inquiry_type=guaranteed_review</a:t>
                      </a:r>
                      <a:endParaRPr kumimoji="1" lang="ja-JP" altLang="en-US" sz="1400" dirty="0">
                        <a:solidFill>
                          <a:srgbClr val="595959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1573111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kumimoji="1" lang="en-US" altLang="ja-JP" b="1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Q</a:t>
                      </a:r>
                      <a:endParaRPr kumimoji="1" lang="ja-JP" altLang="en-US" b="1">
                        <a:solidFill>
                          <a:srgbClr val="0D0D0D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46800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kumimoji="1" lang="ja-JP" altLang="en-US" sz="1400" b="1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キャンペーン作成で商品の掲載期間の途中から先の日付が選択できません。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59265478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kumimoji="1" lang="en-US" altLang="ja-JP" b="1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A</a:t>
                      </a:r>
                      <a:endParaRPr kumimoji="1" lang="ja-JP" altLang="en-US" b="1">
                        <a:solidFill>
                          <a:srgbClr val="0D0D0D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4680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kumimoji="1" lang="ja-JP" altLang="en-US" sz="14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商品の掲載期間が半年の場合、在庫確認・シミュレーションの実行日から起算して</a:t>
                      </a:r>
                      <a:r>
                        <a:rPr kumimoji="1" lang="en-US" altLang="ja-JP" sz="14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181</a:t>
                      </a:r>
                      <a:r>
                        <a:rPr kumimoji="1" lang="ja-JP" altLang="en-US" sz="14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日目以降の日付は指定できず、在庫は確認できません。また、</a:t>
                      </a:r>
                      <a:r>
                        <a:rPr kumimoji="1" lang="en-US" altLang="ja-JP" sz="14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181</a:t>
                      </a:r>
                      <a:r>
                        <a:rPr kumimoji="1" lang="ja-JP" altLang="en-US" sz="14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日目以降の予約もできません。在庫確認・シミュレーションと予約のタイミングにご注意ください。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4763252"/>
                  </a:ext>
                </a:extLst>
              </a:tr>
            </a:tbl>
          </a:graphicData>
        </a:graphic>
      </p:graphicFrame>
      <p:cxnSp>
        <p:nvCxnSpPr>
          <p:cNvPr id="5" name="直線コネクタ 4">
            <a:extLst>
              <a:ext uri="{FF2B5EF4-FFF2-40B4-BE49-F238E27FC236}">
                <a16:creationId xmlns:a16="http://schemas.microsoft.com/office/drawing/2014/main" id="{35DBA05C-FB0B-ABF4-2168-45F4DC1D86E2}"/>
              </a:ext>
            </a:extLst>
          </p:cNvPr>
          <p:cNvCxnSpPr/>
          <p:nvPr/>
        </p:nvCxnSpPr>
        <p:spPr>
          <a:xfrm>
            <a:off x="479425" y="3683000"/>
            <a:ext cx="11233150" cy="0"/>
          </a:xfrm>
          <a:prstGeom prst="line">
            <a:avLst/>
          </a:prstGeom>
          <a:noFill/>
          <a:ln w="6350" cap="flat" cmpd="sng" algn="ctr">
            <a:solidFill>
              <a:srgbClr val="00003E">
                <a:alpha val="10196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cxnSp>
      <p:cxnSp>
        <p:nvCxnSpPr>
          <p:cNvPr id="8" name="直線コネクタ 7">
            <a:extLst>
              <a:ext uri="{FF2B5EF4-FFF2-40B4-BE49-F238E27FC236}">
                <a16:creationId xmlns:a16="http://schemas.microsoft.com/office/drawing/2014/main" id="{368F32C1-DB10-FF72-231A-E4E821BD1EAF}"/>
              </a:ext>
            </a:extLst>
          </p:cNvPr>
          <p:cNvCxnSpPr/>
          <p:nvPr/>
        </p:nvCxnSpPr>
        <p:spPr>
          <a:xfrm>
            <a:off x="492125" y="5384800"/>
            <a:ext cx="11233150" cy="0"/>
          </a:xfrm>
          <a:prstGeom prst="line">
            <a:avLst/>
          </a:prstGeom>
          <a:noFill/>
          <a:ln w="6350" cap="flat" cmpd="sng" algn="ctr">
            <a:solidFill>
              <a:srgbClr val="00003E">
                <a:alpha val="10196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326625460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03187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プレースホルダー 10">
            <a:extLst>
              <a:ext uri="{FF2B5EF4-FFF2-40B4-BE49-F238E27FC236}">
                <a16:creationId xmlns:a16="http://schemas.microsoft.com/office/drawing/2014/main" id="{83FBD00F-77AA-93C7-31A2-FA74AFB2399E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/>
          <a:srcRect t="137" b="137"/>
          <a:stretch/>
        </p:blipFill>
        <p:spPr>
          <a:solidFill>
            <a:srgbClr val="FFFFFF"/>
          </a:solidFill>
        </p:spPr>
      </p:pic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24A29292-73BA-9A2F-5F05-E36BF8F774F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ja-JP" altLang="en-US" dirty="0"/>
              <a:t>概要</a:t>
            </a:r>
            <a:endParaRPr kumimoji="1" lang="ja-JP" altLang="en-US" dirty="0"/>
          </a:p>
        </p:txBody>
      </p:sp>
      <p:sp>
        <p:nvSpPr>
          <p:cNvPr id="8" name="テキスト プレースホルダー 7">
            <a:extLst>
              <a:ext uri="{FF2B5EF4-FFF2-40B4-BE49-F238E27FC236}">
                <a16:creationId xmlns:a16="http://schemas.microsoft.com/office/drawing/2014/main" id="{E674F640-62D4-F9A0-1F1C-08F19ECDCC0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altLang="ja-JP" dirty="0"/>
              <a:t>01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6153478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04871123-58EC-38C7-510E-1AE2E9D4739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>
              <a:defRPr/>
            </a:pPr>
            <a:r>
              <a:rPr lang="ja-JP" altLang="en-US" dirty="0"/>
              <a:t>この資料について</a:t>
            </a:r>
          </a:p>
        </p:txBody>
      </p:sp>
      <p:sp>
        <p:nvSpPr>
          <p:cNvPr id="6" name="テキスト プレースホルダー 5">
            <a:extLst>
              <a:ext uri="{FF2B5EF4-FFF2-40B4-BE49-F238E27FC236}">
                <a16:creationId xmlns:a16="http://schemas.microsoft.com/office/drawing/2014/main" id="{E42F28FB-EB91-1ECF-3548-F0E5DE789368}"/>
              </a:ext>
            </a:extLst>
          </p:cNvPr>
          <p:cNvSpPr txBox="1">
            <a:spLocks/>
          </p:cNvSpPr>
          <p:nvPr/>
        </p:nvSpPr>
        <p:spPr>
          <a:xfrm>
            <a:off x="595671" y="81412"/>
            <a:ext cx="498782" cy="410840"/>
          </a:xfrm>
          <a:prstGeom prst="rect">
            <a:avLst/>
          </a:prstGeom>
        </p:spPr>
        <p:txBody>
          <a:bodyPr lIns="0" tIns="36000" rIns="0" bIns="0" anchor="ctr"/>
          <a:lstStyle>
            <a:lvl1pPr marL="171450" indent="-171450" algn="ctr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900" kern="1200" spc="-15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900" b="0" i="0" u="none" strike="noStrike" kern="1200" cap="none" spc="-15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概要</a:t>
            </a:r>
          </a:p>
        </p:txBody>
      </p:sp>
      <p:pic>
        <p:nvPicPr>
          <p:cNvPr id="7" name="図プレースホルダー 8" descr="アイコン&#10;&#10;自動的に生成された説明">
            <a:extLst>
              <a:ext uri="{FF2B5EF4-FFF2-40B4-BE49-F238E27FC236}">
                <a16:creationId xmlns:a16="http://schemas.microsoft.com/office/drawing/2014/main" id="{9A74C0EE-3031-5F64-7DD4-9AD8C76FF1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609" y="31805"/>
            <a:ext cx="498782" cy="497680"/>
          </a:xfrm>
          <a:prstGeom prst="rect">
            <a:avLst/>
          </a:prstGeom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FDC0E71C-C6E4-BF44-C55A-7C06F1EF29AE}"/>
              </a:ext>
            </a:extLst>
          </p:cNvPr>
          <p:cNvSpPr txBox="1"/>
          <p:nvPr/>
        </p:nvSpPr>
        <p:spPr>
          <a:xfrm>
            <a:off x="557172" y="1063276"/>
            <a:ext cx="10798175" cy="3016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ja-JP" altLang="en-US" sz="1600" dirty="0">
                <a:solidFill>
                  <a:srgbClr val="0D0D0D"/>
                </a:solidFill>
                <a:latin typeface="Meiryo" panose="020B0604030504040204" pitchFamily="34" charset="-128"/>
              </a:rPr>
              <a:t>本資料は</a:t>
            </a:r>
            <a:r>
              <a:rPr lang="en-US" altLang="ja-JP" sz="1600" dirty="0">
                <a:solidFill>
                  <a:srgbClr val="0D0D0D"/>
                </a:solidFill>
                <a:latin typeface="Meiryo" panose="020B0604030504040204" pitchFamily="34" charset="-128"/>
              </a:rPr>
              <a:t>Yahoo!</a:t>
            </a:r>
            <a:r>
              <a:rPr lang="ja-JP" altLang="en-US" sz="1600" dirty="0">
                <a:solidFill>
                  <a:srgbClr val="0D0D0D"/>
                </a:solidFill>
                <a:latin typeface="Meiryo" panose="020B0604030504040204" pitchFamily="34" charset="-128"/>
              </a:rPr>
              <a:t>ファイナンスのセールスシートです。その他商品のセールスシートや販促資料は下記をご覧ください</a:t>
            </a:r>
            <a:endParaRPr lang="en-US" altLang="ja-JP" sz="1600" dirty="0">
              <a:solidFill>
                <a:srgbClr val="0D0D0D"/>
              </a:solidFill>
              <a:latin typeface="Meiryo" panose="020B0604030504040204" pitchFamily="34" charset="-128"/>
            </a:endParaRPr>
          </a:p>
        </p:txBody>
      </p:sp>
      <p:graphicFrame>
        <p:nvGraphicFramePr>
          <p:cNvPr id="8" name="表 4">
            <a:extLst>
              <a:ext uri="{FF2B5EF4-FFF2-40B4-BE49-F238E27FC236}">
                <a16:creationId xmlns:a16="http://schemas.microsoft.com/office/drawing/2014/main" id="{C6FAE239-7433-4BA0-B9C1-0701274ED9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3868091"/>
              </p:ext>
            </p:extLst>
          </p:nvPr>
        </p:nvGraphicFramePr>
        <p:xfrm>
          <a:off x="479425" y="1661538"/>
          <a:ext cx="11371022" cy="3520546"/>
        </p:xfrm>
        <a:graphic>
          <a:graphicData uri="http://schemas.openxmlformats.org/drawingml/2006/table">
            <a:tbl>
              <a:tblPr/>
              <a:tblGrid>
                <a:gridCol w="4692938">
                  <a:extLst>
                    <a:ext uri="{9D8B030D-6E8A-4147-A177-3AD203B41FA5}">
                      <a16:colId xmlns:a16="http://schemas.microsoft.com/office/drawing/2014/main" val="606051176"/>
                    </a:ext>
                  </a:extLst>
                </a:gridCol>
                <a:gridCol w="6678084">
                  <a:extLst>
                    <a:ext uri="{9D8B030D-6E8A-4147-A177-3AD203B41FA5}">
                      <a16:colId xmlns:a16="http://schemas.microsoft.com/office/drawing/2014/main" val="687840856"/>
                    </a:ext>
                  </a:extLst>
                </a:gridCol>
              </a:tblGrid>
              <a:tr h="505692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kumimoji="1" lang="ja-JP" altLang="en-US" sz="1000" b="1" i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ドキュメント</a:t>
                      </a:r>
                    </a:p>
                  </a:txBody>
                  <a:tcPr marL="144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kumimoji="1" lang="en-US" altLang="ja-JP" sz="1000" b="1" i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URL</a:t>
                      </a:r>
                      <a:endParaRPr kumimoji="1" lang="ja-JP" altLang="en-US" sz="1000" b="1" i="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44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7350027"/>
                  </a:ext>
                </a:extLst>
              </a:tr>
              <a:tr h="504597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kumimoji="1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LINE</a:t>
                      </a: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ヤフー広告 ディスプレイ広告（予約型）　</a:t>
                      </a:r>
                      <a:endParaRPr kumimoji="1" lang="en-US" altLang="ja-JP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r>
                        <a:rPr kumimoji="1" lang="en-US" altLang="ja-JP" sz="1000" b="1" i="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Yahoo!</a:t>
                      </a:r>
                      <a:r>
                        <a:rPr kumimoji="1" lang="ja-JP" altLang="en-US" sz="1000" b="1" i="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ファイナンス　セールスシート</a:t>
                      </a:r>
                    </a:p>
                  </a:txBody>
                  <a:tcPr marL="144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9804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kumimoji="1" lang="ja-JP" altLang="en-US" sz="1000" b="1" i="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こちらの資料</a:t>
                      </a:r>
                    </a:p>
                  </a:txBody>
                  <a:tcPr marL="144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9804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1320354"/>
                  </a:ext>
                </a:extLst>
              </a:tr>
              <a:tr h="504597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LINE</a:t>
                      </a: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ヤフー広告 ディスプレイ広告（予約型）　</a:t>
                      </a:r>
                      <a:endParaRPr kumimoji="1" lang="en-US" altLang="ja-JP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i="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その他商品セールスシート一覧</a:t>
                      </a:r>
                      <a:endParaRPr kumimoji="1" lang="en-US" altLang="ja-JP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44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9804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kumimoji="1" lang="en-US" altLang="ja-JP" sz="1000" b="0" i="0" dirty="0">
                          <a:solidFill>
                            <a:srgbClr val="002A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https://portal.yadui.business.yahoo.co.jp/agencyportal/873240/</a:t>
                      </a:r>
                      <a:r>
                        <a:rPr kumimoji="1" lang="en-US" altLang="ja-JP" sz="1000" b="0" i="0" dirty="0">
                          <a:solidFill>
                            <a:srgbClr val="002A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 </a:t>
                      </a:r>
                      <a:r>
                        <a:rPr kumimoji="1" lang="ja-JP" altLang="en-US" sz="1000" b="0" i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（エージェンシーポータル）</a:t>
                      </a:r>
                    </a:p>
                    <a:p>
                      <a:r>
                        <a:rPr kumimoji="1" lang="en-US" altLang="ja-JP" sz="1000" b="0" i="0" kern="1200" dirty="0">
                          <a:solidFill>
                            <a:srgbClr val="002A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https://www.lycbiz.com/jp/download/</a:t>
                      </a:r>
                      <a:r>
                        <a:rPr kumimoji="1" lang="en-US" altLang="ja-JP" sz="1000" b="0" i="0" kern="1200" dirty="0">
                          <a:solidFill>
                            <a:srgbClr val="002A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 </a:t>
                      </a:r>
                      <a:r>
                        <a:rPr kumimoji="1" lang="ja-JP" altLang="en-US" sz="1000" b="0" i="0" kern="1200" dirty="0">
                          <a:solidFill>
                            <a:schemeClr val="tx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1000" b="0" i="0" kern="1200" dirty="0">
                          <a:solidFill>
                            <a:schemeClr val="tx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LINE</a:t>
                      </a:r>
                      <a:r>
                        <a:rPr kumimoji="1" lang="ja-JP" altLang="en-US" sz="1000" b="0" i="0" kern="1200" dirty="0">
                          <a:solidFill>
                            <a:schemeClr val="tx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ヤフー </a:t>
                      </a:r>
                      <a:r>
                        <a:rPr kumimoji="1" lang="en-US" altLang="ja-JP" sz="1000" b="0" i="0" kern="1200" dirty="0">
                          <a:solidFill>
                            <a:schemeClr val="tx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for Business</a:t>
                      </a:r>
                      <a:r>
                        <a:rPr kumimoji="1" lang="ja-JP" altLang="en-US" sz="1000" b="0" i="0" kern="1200" dirty="0">
                          <a:solidFill>
                            <a:schemeClr val="tx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）</a:t>
                      </a:r>
                      <a:endParaRPr kumimoji="1" lang="ja-JP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44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9804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7711322"/>
                  </a:ext>
                </a:extLst>
              </a:tr>
              <a:tr h="498233">
                <a:tc>
                  <a:txBody>
                    <a:bodyPr/>
                    <a:lstStyle/>
                    <a:p>
                      <a:r>
                        <a:rPr kumimoji="1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LINE</a:t>
                      </a: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ヤフー広告 ディスプレイ広告（予約型）　フォーマットガイド</a:t>
                      </a:r>
                      <a:endParaRPr kumimoji="1" lang="ja-JP" altLang="en-US" dirty="0"/>
                    </a:p>
                  </a:txBody>
                  <a:tcPr marL="144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9804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4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https://portal.yadui.business.yahoo.co.jp/agencyportal/30335704/</a:t>
                      </a:r>
                      <a:r>
                        <a:rPr kumimoji="1" lang="en-US" altLang="ja-JP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4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 </a:t>
                      </a:r>
                      <a:r>
                        <a:rPr kumimoji="1" lang="ja-JP" altLang="en-US" sz="1000" b="0" i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（</a:t>
                      </a:r>
                      <a:r>
                        <a:rPr kumimoji="1" lang="ja-JP" altLang="en-US" sz="1000" b="0" i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エージェンシーポータル）</a:t>
                      </a:r>
                      <a:endParaRPr kumimoji="1" lang="en-US" altLang="ja-JP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44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9804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0708088"/>
                  </a:ext>
                </a:extLst>
              </a:tr>
              <a:tr h="498233">
                <a:tc>
                  <a:txBody>
                    <a:bodyPr/>
                    <a:lstStyle/>
                    <a:p>
                      <a:r>
                        <a:rPr kumimoji="1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LINE</a:t>
                      </a: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ヤフー広告 ディスプレイ広告（予約型）　事例カタログ</a:t>
                      </a:r>
                      <a:endParaRPr kumimoji="1" lang="ja-JP" altLang="en-US" dirty="0"/>
                    </a:p>
                  </a:txBody>
                  <a:tcPr marL="144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9804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0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44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3E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7975986"/>
                  </a:ext>
                </a:extLst>
              </a:tr>
              <a:tr h="1009194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LINE</a:t>
                      </a: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ヤフー 媒体資料</a:t>
                      </a:r>
                    </a:p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 JAPAN </a:t>
                      </a: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サービス媒体資料</a:t>
                      </a:r>
                      <a:endParaRPr kumimoji="1" lang="en-US" altLang="ja-JP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44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9804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i="0" kern="1200" dirty="0">
                          <a:solidFill>
                            <a:srgbClr val="002A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https://www.lycbiz.com/jp/download/</a:t>
                      </a:r>
                      <a:r>
                        <a:rPr kumimoji="1" lang="en-US" altLang="ja-JP" sz="1000" b="0" i="0" kern="1200" dirty="0">
                          <a:solidFill>
                            <a:srgbClr val="002A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 </a:t>
                      </a:r>
                      <a:r>
                        <a:rPr kumimoji="1" lang="ja-JP" altLang="en-US" sz="1000" b="0" i="0" kern="1200" dirty="0">
                          <a:solidFill>
                            <a:schemeClr val="tx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1000" b="0" i="0" kern="1200" dirty="0">
                          <a:solidFill>
                            <a:schemeClr val="tx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LINE</a:t>
                      </a:r>
                      <a:r>
                        <a:rPr kumimoji="1" lang="ja-JP" altLang="en-US" sz="1000" b="0" i="0" kern="1200" dirty="0">
                          <a:solidFill>
                            <a:schemeClr val="tx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ヤフー </a:t>
                      </a:r>
                      <a:r>
                        <a:rPr kumimoji="1" lang="en-US" altLang="ja-JP" sz="1000" b="0" i="0" kern="1200" dirty="0">
                          <a:solidFill>
                            <a:schemeClr val="tx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for Business</a:t>
                      </a:r>
                      <a:r>
                        <a:rPr kumimoji="1" lang="ja-JP" altLang="en-US" sz="1000" b="0" i="0" kern="1200" dirty="0">
                          <a:solidFill>
                            <a:schemeClr val="tx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）</a:t>
                      </a:r>
                      <a:endParaRPr kumimoji="1" lang="ja-JP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44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9804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01231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06879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1F786E-33B8-5B43-3D0E-069EBEACAC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プレースホルダー 5">
            <a:extLst>
              <a:ext uri="{FF2B5EF4-FFF2-40B4-BE49-F238E27FC236}">
                <a16:creationId xmlns:a16="http://schemas.microsoft.com/office/drawing/2014/main" id="{E83382DD-0571-1D23-5663-0D9B9F789F4C}"/>
              </a:ext>
            </a:extLst>
          </p:cNvPr>
          <p:cNvSpPr txBox="1">
            <a:spLocks/>
          </p:cNvSpPr>
          <p:nvPr/>
        </p:nvSpPr>
        <p:spPr>
          <a:xfrm>
            <a:off x="595671" y="81412"/>
            <a:ext cx="498782" cy="410840"/>
          </a:xfrm>
          <a:prstGeom prst="rect">
            <a:avLst/>
          </a:prstGeom>
        </p:spPr>
        <p:txBody>
          <a:bodyPr lIns="0" tIns="36000" rIns="0" bIns="0" anchor="ctr"/>
          <a:lstStyle>
            <a:lvl1pPr marL="171450" indent="-171450" algn="ctr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900" kern="1200" spc="-15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900" b="0" i="0" u="none" strike="noStrike" kern="1200" cap="none" spc="-15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概要</a:t>
            </a:r>
          </a:p>
        </p:txBody>
      </p:sp>
      <p:pic>
        <p:nvPicPr>
          <p:cNvPr id="7" name="図プレースホルダー 8" descr="アイコン&#10;&#10;自動的に生成された説明">
            <a:extLst>
              <a:ext uri="{FF2B5EF4-FFF2-40B4-BE49-F238E27FC236}">
                <a16:creationId xmlns:a16="http://schemas.microsoft.com/office/drawing/2014/main" id="{4D1749B8-C299-07C5-D7CD-0AA731D0DD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609" y="31805"/>
            <a:ext cx="498782" cy="497680"/>
          </a:xfrm>
          <a:prstGeom prst="rect">
            <a:avLst/>
          </a:prstGeom>
        </p:spPr>
      </p:pic>
      <p:sp>
        <p:nvSpPr>
          <p:cNvPr id="14" name="テキスト プレースホルダー 1">
            <a:extLst>
              <a:ext uri="{FF2B5EF4-FFF2-40B4-BE49-F238E27FC236}">
                <a16:creationId xmlns:a16="http://schemas.microsoft.com/office/drawing/2014/main" id="{10520842-9572-15A2-E8CB-A109CF290E74}"/>
              </a:ext>
            </a:extLst>
          </p:cNvPr>
          <p:cNvSpPr txBox="1">
            <a:spLocks noGrp="1"/>
          </p:cNvSpPr>
          <p:nvPr>
            <p:ph type="body" sz="quarter" idx="10"/>
          </p:nvPr>
        </p:nvSpPr>
        <p:spPr>
          <a:xfrm>
            <a:off x="1887538" y="252413"/>
            <a:ext cx="8137525" cy="334962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 defTabSz="914423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b="1" i="0" kern="120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1pPr>
            <a:lvl2pPr marL="742969" indent="-285757" algn="l" defTabSz="91442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22" indent="0" algn="l" defTabSz="914423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4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3pPr>
            <a:lvl4pPr marL="1600240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4pPr>
            <a:lvl5pPr marL="1828846" indent="0" algn="l" defTabSz="914423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5pPr>
            <a:lvl6pPr marL="2514663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7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ja-JP" dirty="0">
                <a:solidFill>
                  <a:srgbClr val="000048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Yahoo!</a:t>
            </a:r>
            <a:r>
              <a:rPr kumimoji="1" lang="ja-JP" altLang="en-US" dirty="0">
                <a:solidFill>
                  <a:srgbClr val="000048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ファイナンス　</a:t>
            </a:r>
            <a:endParaRPr kumimoji="1" lang="en-US" altLang="ja-JP" dirty="0">
              <a:solidFill>
                <a:srgbClr val="000048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kumimoji="1" lang="en-US" altLang="ja-JP" dirty="0">
                <a:solidFill>
                  <a:srgbClr val="000048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2026</a:t>
            </a:r>
            <a:r>
              <a:rPr kumimoji="1" lang="ja-JP" altLang="en-US" dirty="0">
                <a:solidFill>
                  <a:srgbClr val="000048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年</a:t>
            </a:r>
            <a:r>
              <a:rPr kumimoji="1" lang="en-US" altLang="ja-JP" dirty="0">
                <a:solidFill>
                  <a:srgbClr val="000048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9</a:t>
            </a:r>
            <a:r>
              <a:rPr kumimoji="1" lang="ja-JP" altLang="en-US" dirty="0">
                <a:solidFill>
                  <a:srgbClr val="000048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月～</a:t>
            </a:r>
            <a:r>
              <a:rPr kumimoji="1" lang="en-US" altLang="ja-JP" dirty="0">
                <a:solidFill>
                  <a:srgbClr val="000048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2027</a:t>
            </a:r>
            <a:r>
              <a:rPr kumimoji="1" lang="ja-JP" altLang="en-US" dirty="0">
                <a:solidFill>
                  <a:srgbClr val="000048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年</a:t>
            </a:r>
            <a:r>
              <a:rPr kumimoji="1" lang="en-US" altLang="ja-JP" dirty="0">
                <a:solidFill>
                  <a:srgbClr val="000048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kumimoji="1" lang="ja-JP" altLang="en-US" dirty="0">
                <a:solidFill>
                  <a:srgbClr val="000048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月商品 変更点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9BC6A4C6-D4D4-AD25-EF7B-6AD8938C66CA}"/>
              </a:ext>
            </a:extLst>
          </p:cNvPr>
          <p:cNvSpPr txBox="1"/>
          <p:nvPr/>
        </p:nvSpPr>
        <p:spPr>
          <a:xfrm>
            <a:off x="6261519" y="587375"/>
            <a:ext cx="3422412" cy="15234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※Yahoo!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ファイナンス（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2026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年</a:t>
            </a:r>
            <a:r>
              <a:rPr lang="en-US" altLang="ja-JP" sz="900" dirty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月～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2026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年</a:t>
            </a:r>
            <a:r>
              <a:rPr lang="en-US" altLang="ja-JP" sz="900" dirty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9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月）からの変更点</a:t>
            </a:r>
          </a:p>
        </p:txBody>
      </p:sp>
      <p:sp>
        <p:nvSpPr>
          <p:cNvPr id="2" name="角丸四角形 3">
            <a:extLst>
              <a:ext uri="{FF2B5EF4-FFF2-40B4-BE49-F238E27FC236}">
                <a16:creationId xmlns:a16="http://schemas.microsoft.com/office/drawing/2014/main" id="{6AB87EB4-7513-663E-0403-14EFECACC9FA}"/>
              </a:ext>
            </a:extLst>
          </p:cNvPr>
          <p:cNvSpPr/>
          <p:nvPr/>
        </p:nvSpPr>
        <p:spPr>
          <a:xfrm>
            <a:off x="479425" y="2910397"/>
            <a:ext cx="11233150" cy="645319"/>
          </a:xfrm>
          <a:prstGeom prst="roundRect">
            <a:avLst>
              <a:gd name="adj" fmla="val 8047"/>
            </a:avLst>
          </a:prstGeom>
          <a:noFill/>
          <a:ln w="15875">
            <a:noFill/>
          </a:ln>
        </p:spPr>
        <p:txBody>
          <a:bodyPr wrap="square" lIns="0" tIns="0" rIns="0" bIns="0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2000" b="1" spc="300" dirty="0">
                <a:solidFill>
                  <a:srgbClr val="0D0C0D"/>
                </a:solidFill>
                <a:latin typeface="Meiryo"/>
                <a:ea typeface="Meiryo"/>
              </a:rPr>
              <a:t>掲載期間</a:t>
            </a:r>
            <a:r>
              <a:rPr lang="en-US" altLang="ja-JP" sz="2000" b="1" spc="300" dirty="0">
                <a:solidFill>
                  <a:srgbClr val="0D0C0D"/>
                </a:solidFill>
                <a:latin typeface="Meiryo"/>
                <a:ea typeface="Meiryo"/>
              </a:rPr>
              <a:t>2026年9月30日</a:t>
            </a:r>
            <a:r>
              <a:rPr lang="ja-JP" altLang="en-US" sz="2000" b="1" spc="300" dirty="0">
                <a:solidFill>
                  <a:srgbClr val="0D0C0D"/>
                </a:solidFill>
                <a:latin typeface="Meiryo"/>
                <a:ea typeface="Meiryo"/>
              </a:rPr>
              <a:t>までの商品がご好評につき、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2000" b="1" spc="300" dirty="0">
                <a:solidFill>
                  <a:srgbClr val="0D0C0D"/>
                </a:solidFill>
                <a:latin typeface="Meiryo"/>
                <a:ea typeface="Meiryo"/>
              </a:rPr>
              <a:t>掲載期間のみ変更した商品を</a:t>
            </a:r>
            <a:r>
              <a:rPr lang="en-US" altLang="ja-JP" sz="2000" b="1" spc="300" dirty="0">
                <a:solidFill>
                  <a:srgbClr val="0D0C0D"/>
                </a:solidFill>
                <a:latin typeface="Meiryo"/>
                <a:ea typeface="Meiryo"/>
              </a:rPr>
              <a:t>2026年7月29日</a:t>
            </a:r>
            <a:r>
              <a:rPr lang="ja-JP" altLang="en-US" sz="2000" b="1" spc="300" dirty="0">
                <a:solidFill>
                  <a:srgbClr val="0D0C0D"/>
                </a:solidFill>
                <a:latin typeface="Meiryo"/>
                <a:ea typeface="Meiryo"/>
              </a:rPr>
              <a:t>に新たにリリースしました。</a:t>
            </a:r>
            <a:endParaRPr lang="en-US" altLang="ja-JP" sz="2000" b="1" spc="300" dirty="0">
              <a:solidFill>
                <a:srgbClr val="0D0C0D"/>
              </a:solidFill>
              <a:latin typeface="Meiryo"/>
              <a:ea typeface="Meiryo"/>
            </a:endParaRPr>
          </a:p>
        </p:txBody>
      </p:sp>
    </p:spTree>
    <p:extLst>
      <p:ext uri="{BB962C8B-B14F-4D97-AF65-F5344CB8AC3E}">
        <p14:creationId xmlns:p14="http://schemas.microsoft.com/office/powerpoint/2010/main" val="3191074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71B379-B7C3-C662-85F5-28D3F6CB8F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61F1F439-316F-C51E-E417-93F266FB0B0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ja-JP" altLang="en-US" dirty="0"/>
              <a:t>商品スペック</a:t>
            </a:r>
            <a:endParaRPr kumimoji="1" lang="ja-JP" altLang="en-US" dirty="0"/>
          </a:p>
        </p:txBody>
      </p:sp>
      <p:sp>
        <p:nvSpPr>
          <p:cNvPr id="8" name="テキスト プレースホルダー 7">
            <a:extLst>
              <a:ext uri="{FF2B5EF4-FFF2-40B4-BE49-F238E27FC236}">
                <a16:creationId xmlns:a16="http://schemas.microsoft.com/office/drawing/2014/main" id="{FE69C2E0-C32E-FD04-F975-121BD3AD0951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altLang="ja-JP" dirty="0"/>
              <a:t>02</a:t>
            </a:r>
            <a:endParaRPr lang="ja-JP" altLang="en-US" dirty="0"/>
          </a:p>
        </p:txBody>
      </p:sp>
      <p:pic>
        <p:nvPicPr>
          <p:cNvPr id="7" name="図プレースホルダー 9" descr="アイコン&#10;&#10;自動的に生成された説明">
            <a:extLst>
              <a:ext uri="{FF2B5EF4-FFF2-40B4-BE49-F238E27FC236}">
                <a16:creationId xmlns:a16="http://schemas.microsoft.com/office/drawing/2014/main" id="{9D8706D8-12D4-D54D-6658-B4BAA5A5B115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900" b="3900"/>
          <a:stretch/>
        </p:blipFill>
        <p:spPr>
          <a:xfrm>
            <a:off x="5302859" y="3110988"/>
            <a:ext cx="1586282" cy="1464484"/>
          </a:xfrm>
        </p:spPr>
      </p:pic>
    </p:spTree>
    <p:extLst>
      <p:ext uri="{BB962C8B-B14F-4D97-AF65-F5344CB8AC3E}">
        <p14:creationId xmlns:p14="http://schemas.microsoft.com/office/powerpoint/2010/main" val="4625950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61AD5C-A0C1-1467-5476-DE925CF5ED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BE9F69D5-38BD-F86C-F972-15A38DD0711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>
              <a:defRPr/>
            </a:pPr>
            <a:r>
              <a:rPr lang="ja-JP" altLang="en-US" dirty="0"/>
              <a:t>商品一覧</a:t>
            </a:r>
          </a:p>
        </p:txBody>
      </p:sp>
      <p:sp>
        <p:nvSpPr>
          <p:cNvPr id="5" name="テキスト プレースホルダー 2">
            <a:extLst>
              <a:ext uri="{FF2B5EF4-FFF2-40B4-BE49-F238E27FC236}">
                <a16:creationId xmlns:a16="http://schemas.microsoft.com/office/drawing/2014/main" id="{EFCDBD29-1EF3-F677-EBCD-4361A0722908}"/>
              </a:ext>
            </a:extLst>
          </p:cNvPr>
          <p:cNvSpPr txBox="1">
            <a:spLocks/>
          </p:cNvSpPr>
          <p:nvPr/>
        </p:nvSpPr>
        <p:spPr>
          <a:xfrm>
            <a:off x="595671" y="81412"/>
            <a:ext cx="866756" cy="410840"/>
          </a:xfrm>
          <a:prstGeom prst="rect">
            <a:avLst/>
          </a:prstGeom>
        </p:spPr>
        <p:txBody>
          <a:bodyPr lIns="0" tIns="36000" rIns="0" bIns="0" anchor="ctr"/>
          <a:lstStyle>
            <a:lvl1pPr marL="171450" indent="-171450" algn="ctr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900" kern="1200" spc="-15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900" b="0" i="0" u="none" strike="noStrike" kern="1200" cap="none" spc="-15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商品スペック</a:t>
            </a:r>
          </a:p>
        </p:txBody>
      </p:sp>
      <p:pic>
        <p:nvPicPr>
          <p:cNvPr id="8" name="図プレースホルダー 12" descr="アイコン&#10;&#10;自動的に生成された説明">
            <a:extLst>
              <a:ext uri="{FF2B5EF4-FFF2-40B4-BE49-F238E27FC236}">
                <a16:creationId xmlns:a16="http://schemas.microsoft.com/office/drawing/2014/main" id="{E1F8F9CD-4B27-3344-6962-F4FB4503D4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609" y="31805"/>
            <a:ext cx="498782" cy="497680"/>
          </a:xfrm>
          <a:prstGeom prst="rect">
            <a:avLst/>
          </a:prstGeom>
        </p:spPr>
      </p:pic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98CC2D8F-73A4-CBDB-91E7-7EBF97A0F5E5}"/>
              </a:ext>
            </a:extLst>
          </p:cNvPr>
          <p:cNvSpPr txBox="1"/>
          <p:nvPr/>
        </p:nvSpPr>
        <p:spPr>
          <a:xfrm>
            <a:off x="447648" y="1069716"/>
            <a:ext cx="957706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この資料に掲載している商品一覧</a:t>
            </a:r>
            <a:endParaRPr lang="en-US" altLang="ja-JP">
              <a:solidFill>
                <a:srgbClr val="0D0D0D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pic>
        <p:nvPicPr>
          <p:cNvPr id="12" name="図 11">
            <a:extLst>
              <a:ext uri="{FF2B5EF4-FFF2-40B4-BE49-F238E27FC236}">
                <a16:creationId xmlns:a16="http://schemas.microsoft.com/office/drawing/2014/main" id="{0117170B-8092-B76A-4A13-2CADE17543E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2393" y="1834970"/>
            <a:ext cx="288000" cy="520176"/>
          </a:xfrm>
          <a:prstGeom prst="rect">
            <a:avLst/>
          </a:prstGeom>
        </p:spPr>
      </p:pic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8331F63C-0339-B128-8E63-22D4A07AD478}"/>
              </a:ext>
            </a:extLst>
          </p:cNvPr>
          <p:cNvSpPr txBox="1"/>
          <p:nvPr/>
        </p:nvSpPr>
        <p:spPr>
          <a:xfrm>
            <a:off x="2120900" y="1950491"/>
            <a:ext cx="12255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ja-JP" altLang="en-US" sz="1000" b="1" dirty="0">
                <a:solidFill>
                  <a:srgbClr val="FFFFFF"/>
                </a:solidFill>
                <a:latin typeface="Calibri" panose="020F0502020204030204"/>
                <a:ea typeface="メイリオ" panose="020B0604030504040204" pitchFamily="50" charset="-128"/>
              </a:rPr>
              <a:t>スマートフォン</a:t>
            </a:r>
          </a:p>
        </p:txBody>
      </p:sp>
      <p:pic>
        <p:nvPicPr>
          <p:cNvPr id="18" name="図 17">
            <a:extLst>
              <a:ext uri="{FF2B5EF4-FFF2-40B4-BE49-F238E27FC236}">
                <a16:creationId xmlns:a16="http://schemas.microsoft.com/office/drawing/2014/main" id="{46E466A9-370D-7E4C-8724-E30760F08A6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2393" y="1690510"/>
            <a:ext cx="288000" cy="520176"/>
          </a:xfrm>
          <a:prstGeom prst="rect">
            <a:avLst/>
          </a:prstGeom>
        </p:spPr>
      </p:pic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1EC0A544-81F1-AA27-8DEF-FF295FB92434}"/>
              </a:ext>
            </a:extLst>
          </p:cNvPr>
          <p:cNvSpPr txBox="1"/>
          <p:nvPr/>
        </p:nvSpPr>
        <p:spPr>
          <a:xfrm>
            <a:off x="2120900" y="1806031"/>
            <a:ext cx="12255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ja-JP" altLang="en-US" sz="1000" b="1" dirty="0">
                <a:solidFill>
                  <a:srgbClr val="FFFFFF"/>
                </a:solidFill>
                <a:latin typeface="Calibri" panose="020F0502020204030204"/>
                <a:ea typeface="メイリオ" panose="020B0604030504040204" pitchFamily="50" charset="-128"/>
              </a:rPr>
              <a:t>スマートフォン</a:t>
            </a:r>
          </a:p>
        </p:txBody>
      </p:sp>
      <p:graphicFrame>
        <p:nvGraphicFramePr>
          <p:cNvPr id="2" name="表 4">
            <a:extLst>
              <a:ext uri="{FF2B5EF4-FFF2-40B4-BE49-F238E27FC236}">
                <a16:creationId xmlns:a16="http://schemas.microsoft.com/office/drawing/2014/main" id="{69AC1476-6E14-395C-2E78-DBCA1BB142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1075298"/>
              </p:ext>
            </p:extLst>
          </p:nvPr>
        </p:nvGraphicFramePr>
        <p:xfrm>
          <a:off x="479425" y="1816674"/>
          <a:ext cx="11233150" cy="35311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393084">
                  <a:extLst>
                    <a:ext uri="{9D8B030D-6E8A-4147-A177-3AD203B41FA5}">
                      <a16:colId xmlns:a16="http://schemas.microsoft.com/office/drawing/2014/main" val="984914608"/>
                    </a:ext>
                  </a:extLst>
                </a:gridCol>
                <a:gridCol w="6899203">
                  <a:extLst>
                    <a:ext uri="{9D8B030D-6E8A-4147-A177-3AD203B41FA5}">
                      <a16:colId xmlns:a16="http://schemas.microsoft.com/office/drawing/2014/main" val="606051176"/>
                    </a:ext>
                  </a:extLst>
                </a:gridCol>
                <a:gridCol w="1940863">
                  <a:extLst>
                    <a:ext uri="{9D8B030D-6E8A-4147-A177-3AD203B41FA5}">
                      <a16:colId xmlns:a16="http://schemas.microsoft.com/office/drawing/2014/main" val="3805149580"/>
                    </a:ext>
                  </a:extLst>
                </a:gridCol>
              </a:tblGrid>
              <a:tr h="537246">
                <a:tc gridSpan="2"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 spc="3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商品区分</a:t>
                      </a:r>
                      <a:endParaRPr kumimoji="1" lang="ja-JP" altLang="en-US" sz="1000" b="1" i="0" spc="3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0" marR="0"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0048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kumimoji="1" lang="ja-JP" altLang="en-US" sz="1600" b="1" i="0">
                          <a:solidFill>
                            <a:schemeClr val="accent3"/>
                          </a:solidFill>
                          <a:latin typeface="Yu Gothic" panose="020B0400000000000000" pitchFamily="34" charset="-128"/>
                          <a:ea typeface="Yu Gothic" panose="020B0400000000000000" pitchFamily="34" charset="-128"/>
                        </a:rPr>
                        <a:t>商品区分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 spc="3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ページ数</a:t>
                      </a:r>
                      <a:endParaRPr kumimoji="1" lang="ja-JP" altLang="en-US" sz="1000" b="1" i="0" spc="3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4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7350027"/>
                  </a:ext>
                </a:extLst>
              </a:tr>
              <a:tr h="997978"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000" b="1" i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スマートフォン</a:t>
                      </a:r>
                    </a:p>
                  </a:txBody>
                  <a:tcPr marL="1007999" marR="0" marT="0" marB="0"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050" b="1" i="0" dirty="0">
                          <a:solidFill>
                            <a:srgbClr val="0D0C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トップパネル</a:t>
                      </a:r>
                    </a:p>
                  </a:txBody>
                  <a:tcPr marL="14400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50" b="0" i="0" dirty="0">
                          <a:solidFill>
                            <a:srgbClr val="0D0C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P.8</a:t>
                      </a:r>
                      <a:endParaRPr kumimoji="1" lang="ja-JP" altLang="en-US" sz="1050" b="0" i="0" dirty="0">
                        <a:solidFill>
                          <a:srgbClr val="0D0C0D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4400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1320354"/>
                  </a:ext>
                </a:extLst>
              </a:tr>
              <a:tr h="997978">
                <a:tc rowSpan="2">
                  <a:txBody>
                    <a:bodyPr/>
                    <a:lstStyle/>
                    <a:p>
                      <a:pPr algn="l"/>
                      <a:r>
                        <a:rPr kumimoji="1" lang="en-US" altLang="ja-JP" sz="1000" b="1" i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PC</a:t>
                      </a:r>
                      <a:endParaRPr kumimoji="1" lang="ja-JP" altLang="en-US" sz="1000" b="1" i="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368000" marR="0" marT="216000" marB="144000"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050" b="1" i="0" dirty="0">
                          <a:solidFill>
                            <a:srgbClr val="0D0C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トップインパクト　プライムディスプレイ　ダブルサイズ</a:t>
                      </a:r>
                    </a:p>
                  </a:txBody>
                  <a:tcPr marL="14400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C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P.11</a:t>
                      </a:r>
                    </a:p>
                  </a:txBody>
                  <a:tcPr marL="14400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4139763"/>
                  </a:ext>
                </a:extLst>
              </a:tr>
              <a:tr h="997978">
                <a:tc vMerge="1">
                  <a:txBody>
                    <a:bodyPr/>
                    <a:lstStyle/>
                    <a:p>
                      <a:pPr algn="l"/>
                      <a:endParaRPr kumimoji="1" lang="ja-JP" altLang="en-US" sz="1000" b="1" i="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368000" marR="0" marT="216000" marB="144000"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3E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050" b="1" i="0" dirty="0">
                          <a:solidFill>
                            <a:srgbClr val="0D0C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プライムディスプレイ</a:t>
                      </a:r>
                    </a:p>
                  </a:txBody>
                  <a:tcPr marL="14400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C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P.12</a:t>
                      </a:r>
                    </a:p>
                  </a:txBody>
                  <a:tcPr marL="14400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6631615"/>
                  </a:ext>
                </a:extLst>
              </a:tr>
            </a:tbl>
          </a:graphicData>
        </a:graphic>
      </p:graphicFrame>
      <p:pic>
        <p:nvPicPr>
          <p:cNvPr id="3" name="図 2">
            <a:extLst>
              <a:ext uri="{FF2B5EF4-FFF2-40B4-BE49-F238E27FC236}">
                <a16:creationId xmlns:a16="http://schemas.microsoft.com/office/drawing/2014/main" id="{FECA45CB-DF80-D987-1565-AE20F44945C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226" y="2595923"/>
            <a:ext cx="288000" cy="520176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A0B4EC99-177D-FC1D-CB0A-2011EAFA2E5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3600" y="4186351"/>
            <a:ext cx="575621" cy="475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6444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FBF616-FF6D-BEA2-AEFC-BE26F9B125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プレースホルダー 2">
            <a:extLst>
              <a:ext uri="{FF2B5EF4-FFF2-40B4-BE49-F238E27FC236}">
                <a16:creationId xmlns:a16="http://schemas.microsoft.com/office/drawing/2014/main" id="{3CC3364D-F092-B9E3-EED3-ED61C48AD6DA}"/>
              </a:ext>
            </a:extLst>
          </p:cNvPr>
          <p:cNvSpPr txBox="1">
            <a:spLocks/>
          </p:cNvSpPr>
          <p:nvPr/>
        </p:nvSpPr>
        <p:spPr>
          <a:xfrm>
            <a:off x="595671" y="81412"/>
            <a:ext cx="866756" cy="410840"/>
          </a:xfrm>
          <a:prstGeom prst="rect">
            <a:avLst/>
          </a:prstGeom>
        </p:spPr>
        <p:txBody>
          <a:bodyPr lIns="0" tIns="36000" rIns="0" bIns="0" anchor="ctr"/>
          <a:lstStyle>
            <a:lvl1pPr marL="171450" indent="-171450" algn="ctr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900" kern="1200" spc="-15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900" b="0" i="0" u="none" strike="noStrike" kern="1200" cap="none" spc="-15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商品スペック</a:t>
            </a:r>
          </a:p>
        </p:txBody>
      </p:sp>
      <p:pic>
        <p:nvPicPr>
          <p:cNvPr id="8" name="図プレースホルダー 12" descr="アイコン&#10;&#10;自動的に生成された説明">
            <a:extLst>
              <a:ext uri="{FF2B5EF4-FFF2-40B4-BE49-F238E27FC236}">
                <a16:creationId xmlns:a16="http://schemas.microsoft.com/office/drawing/2014/main" id="{50D6169B-7B26-6AA9-D002-D381CD66ABB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609" y="31805"/>
            <a:ext cx="498782" cy="497680"/>
          </a:xfrm>
          <a:prstGeom prst="rect">
            <a:avLst/>
          </a:prstGeom>
        </p:spPr>
      </p:pic>
      <p:sp>
        <p:nvSpPr>
          <p:cNvPr id="7" name="角丸四角形 3">
            <a:extLst>
              <a:ext uri="{FF2B5EF4-FFF2-40B4-BE49-F238E27FC236}">
                <a16:creationId xmlns:a16="http://schemas.microsoft.com/office/drawing/2014/main" id="{EF05F99E-D94B-ED09-1102-B9E53C3BD34F}"/>
              </a:ext>
            </a:extLst>
          </p:cNvPr>
          <p:cNvSpPr/>
          <p:nvPr/>
        </p:nvSpPr>
        <p:spPr>
          <a:xfrm>
            <a:off x="1817843" y="186644"/>
            <a:ext cx="1474299" cy="40431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3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商品イメージ</a:t>
            </a: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3D8E057E-6617-EFC5-DC33-2913CCE2F4CE}"/>
              </a:ext>
            </a:extLst>
          </p:cNvPr>
          <p:cNvSpPr/>
          <p:nvPr/>
        </p:nvSpPr>
        <p:spPr>
          <a:xfrm>
            <a:off x="434975" y="6013853"/>
            <a:ext cx="4543231" cy="215444"/>
          </a:xfrm>
          <a:prstGeom prst="rect">
            <a:avLst/>
          </a:prstGeom>
        </p:spPr>
        <p:txBody>
          <a:bodyPr wrap="none" lIns="91440" tIns="45720" rIns="91440" bIns="45720" anchor="t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800" kern="0" dirty="0">
                <a:solidFill>
                  <a:srgbClr val="0D0D0D"/>
                </a:solidFill>
                <a:latin typeface="Meiryo"/>
                <a:ea typeface="Meiryo"/>
              </a:rPr>
              <a:t>・入稿規定（</a:t>
            </a:r>
            <a:r>
              <a:rPr kumimoji="0" lang="en-US" altLang="ja-JP" sz="800" kern="0" dirty="0">
                <a:solidFill>
                  <a:srgbClr val="0D0D0D"/>
                </a:solidFill>
                <a:latin typeface="Meiryo"/>
                <a:ea typeface="Meiryo"/>
              </a:rPr>
              <a:t>web</a:t>
            </a:r>
            <a:r>
              <a:rPr kumimoji="0" lang="ja-JP" altLang="en-US" sz="800" kern="0" dirty="0">
                <a:solidFill>
                  <a:srgbClr val="0D0D0D"/>
                </a:solidFill>
                <a:latin typeface="Meiryo"/>
                <a:ea typeface="Meiryo"/>
              </a:rPr>
              <a:t>）：</a:t>
            </a:r>
            <a:r>
              <a:rPr kumimoji="0" lang="ja-JP" altLang="en-US" sz="800" kern="0" dirty="0">
                <a:solidFill>
                  <a:srgbClr val="0D0D0D"/>
                </a:solidFill>
                <a:latin typeface="Meiryo"/>
                <a:ea typeface="Meiryo"/>
                <a:hlinkClick r:id="rId3"/>
              </a:rPr>
              <a:t>https://ads-help.yahoo-net.jp/s/article/H000044930?language=ja</a:t>
            </a:r>
            <a:endParaRPr lang="en-US" altLang="ja-JP" sz="800" kern="0" dirty="0">
              <a:solidFill>
                <a:srgbClr val="0D0D0D"/>
              </a:solidFill>
              <a:latin typeface="Meiryo UI"/>
              <a:ea typeface="Meiryo UI"/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A388E5E4-8C34-7ED8-BC2F-2A7DBEBC41E7}"/>
              </a:ext>
            </a:extLst>
          </p:cNvPr>
          <p:cNvSpPr/>
          <p:nvPr/>
        </p:nvSpPr>
        <p:spPr>
          <a:xfrm>
            <a:off x="8404158" y="6121575"/>
            <a:ext cx="3152589" cy="1384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900" dirty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900" dirty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コンテンツページは予告なく変更されることがあります。</a:t>
            </a:r>
          </a:p>
        </p:txBody>
      </p:sp>
      <p:sp>
        <p:nvSpPr>
          <p:cNvPr id="18" name="テキスト プレースホルダー 1">
            <a:extLst>
              <a:ext uri="{FF2B5EF4-FFF2-40B4-BE49-F238E27FC236}">
                <a16:creationId xmlns:a16="http://schemas.microsoft.com/office/drawing/2014/main" id="{AB14B68E-E82F-2A17-6178-C6F4FF9D9BA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507058" y="252000"/>
            <a:ext cx="3913223" cy="335028"/>
          </a:xfrm>
        </p:spPr>
        <p:txBody>
          <a:bodyPr/>
          <a:lstStyle/>
          <a:p>
            <a:r>
              <a:rPr lang="ja-JP" altLang="en-US" dirty="0">
                <a:solidFill>
                  <a:srgbClr val="000048"/>
                </a:solidFill>
              </a:rPr>
              <a:t>スマートフォン商品</a:t>
            </a:r>
          </a:p>
        </p:txBody>
      </p:sp>
      <p:pic>
        <p:nvPicPr>
          <p:cNvPr id="2" name="図 1" descr="グラフィカル ユーザー インターフェイス, Web サイト&#10;&#10;自動的に生成された説明">
            <a:extLst>
              <a:ext uri="{FF2B5EF4-FFF2-40B4-BE49-F238E27FC236}">
                <a16:creationId xmlns:a16="http://schemas.microsoft.com/office/drawing/2014/main" id="{1AD962D1-1A2F-EBC4-FC55-94221DAAE71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6000" y="1666800"/>
            <a:ext cx="2545200" cy="4216676"/>
          </a:xfrm>
          <a:prstGeom prst="rect">
            <a:avLst/>
          </a:prstGeom>
        </p:spPr>
      </p:pic>
      <p:pic>
        <p:nvPicPr>
          <p:cNvPr id="3" name="図 2" descr="グラフィカル ユーザー インターフェイス, Web サイト&#10;&#10;自動的に生成された説明">
            <a:extLst>
              <a:ext uri="{FF2B5EF4-FFF2-40B4-BE49-F238E27FC236}">
                <a16:creationId xmlns:a16="http://schemas.microsoft.com/office/drawing/2014/main" id="{B13DC21E-23DD-0854-9041-D7E0A40B9AA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23"/>
          <a:stretch/>
        </p:blipFill>
        <p:spPr>
          <a:xfrm>
            <a:off x="2970000" y="1710000"/>
            <a:ext cx="2520000" cy="4163356"/>
          </a:xfrm>
          <a:prstGeom prst="rect">
            <a:avLst/>
          </a:prstGeom>
        </p:spPr>
      </p:pic>
      <p:sp>
        <p:nvSpPr>
          <p:cNvPr id="4" name="角丸四角形 37">
            <a:extLst>
              <a:ext uri="{FF2B5EF4-FFF2-40B4-BE49-F238E27FC236}">
                <a16:creationId xmlns:a16="http://schemas.microsoft.com/office/drawing/2014/main" id="{77B99748-4716-923A-C1CF-C5E98FDE4BBD}"/>
              </a:ext>
            </a:extLst>
          </p:cNvPr>
          <p:cNvSpPr/>
          <p:nvPr/>
        </p:nvSpPr>
        <p:spPr>
          <a:xfrm>
            <a:off x="443702" y="3122679"/>
            <a:ext cx="2186675" cy="692904"/>
          </a:xfrm>
          <a:prstGeom prst="roundRect">
            <a:avLst>
              <a:gd name="adj" fmla="val 8489"/>
            </a:avLst>
          </a:prstGeom>
          <a:solidFill>
            <a:srgbClr val="000048">
              <a:alpha val="40000"/>
            </a:srgbClr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none" lIns="0" tIns="4680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Segoe UI" panose="020B0502040204020203" pitchFamily="34" charset="0"/>
              </a:rPr>
              <a:t>バナー</a:t>
            </a:r>
            <a:r>
              <a:rPr kumimoji="0" lang="en-US" altLang="ja-JP" sz="1200" b="1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Segoe UI" panose="020B0502040204020203" pitchFamily="34" charset="0"/>
              </a:rPr>
              <a:t>/</a:t>
            </a:r>
            <a:r>
              <a:rPr kumimoji="0" lang="ja-JP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Segoe UI" panose="020B0502040204020203" pitchFamily="34" charset="0"/>
              </a:rPr>
              <a:t>画像</a:t>
            </a:r>
            <a:r>
              <a:rPr kumimoji="0" lang="en-US" altLang="ja-JP" sz="1200" b="1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Segoe UI" panose="020B0502040204020203" pitchFamily="34" charset="0"/>
              </a:rPr>
              <a:t>/16</a:t>
            </a:r>
            <a:r>
              <a:rPr kumimoji="0" lang="ja-JP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Segoe UI" panose="020B0502040204020203" pitchFamily="34" charset="0"/>
              </a:rPr>
              <a:t>：</a:t>
            </a:r>
            <a:r>
              <a:rPr kumimoji="0" lang="en-US" altLang="ja-JP" sz="1200" b="1" i="0" u="none" strike="noStrike" kern="0" cap="none" spc="0" normalizeH="0" baseline="0" noProof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Segoe UI" panose="020B0502040204020203" pitchFamily="34" charset="0"/>
              </a:rPr>
              <a:t>5</a:t>
            </a:r>
            <a:endParaRPr kumimoji="0" lang="en-US" altLang="ja-JP" sz="1200" b="1" i="0" u="none" strike="noStrike" kern="0" cap="none" spc="0" normalizeH="0" baseline="0" noProof="0" dirty="0">
              <a:ln>
                <a:noFill/>
              </a:ln>
              <a:solidFill>
                <a:srgbClr val="FFFFFF">
                  <a:lumMod val="9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50" charset="-128"/>
              <a:cs typeface="Segoe UI" panose="020B0502040204020203" pitchFamily="34" charset="0"/>
            </a:endParaRPr>
          </a:p>
        </p:txBody>
      </p:sp>
      <p:sp>
        <p:nvSpPr>
          <p:cNvPr id="6" name="円/楕円 38">
            <a:extLst>
              <a:ext uri="{FF2B5EF4-FFF2-40B4-BE49-F238E27FC236}">
                <a16:creationId xmlns:a16="http://schemas.microsoft.com/office/drawing/2014/main" id="{714AAB13-9104-260A-7EA6-8737090E1532}"/>
              </a:ext>
            </a:extLst>
          </p:cNvPr>
          <p:cNvSpPr>
            <a:spLocks noChangeAspect="1"/>
          </p:cNvSpPr>
          <p:nvPr/>
        </p:nvSpPr>
        <p:spPr>
          <a:xfrm>
            <a:off x="191702" y="3217131"/>
            <a:ext cx="504000" cy="504000"/>
          </a:xfrm>
          <a:prstGeom prst="ellipse">
            <a:avLst/>
          </a:prstGeom>
          <a:solidFill>
            <a:srgbClr val="000048"/>
          </a:solidFill>
          <a:ln w="9525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Segoe UI" panose="020B0502040204020203" pitchFamily="34" charset="0"/>
              </a:rPr>
              <a:t>A</a:t>
            </a:r>
            <a:endParaRPr kumimoji="0" lang="ja-JP" altLang="en-US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50" charset="-128"/>
              <a:cs typeface="Segoe UI" panose="020B0502040204020203" pitchFamily="34" charset="0"/>
            </a:endParaRP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FEA892B4-06B4-C985-7970-32D9D2B1FD0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393"/>
          <a:stretch/>
        </p:blipFill>
        <p:spPr>
          <a:xfrm>
            <a:off x="2745751" y="1491283"/>
            <a:ext cx="2974331" cy="4387068"/>
          </a:xfrm>
          <a:prstGeom prst="rect">
            <a:avLst/>
          </a:prstGeom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CEB6447E-C95F-A331-2C81-42410477EC1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393"/>
          <a:stretch/>
        </p:blipFill>
        <p:spPr>
          <a:xfrm>
            <a:off x="8270512" y="1486288"/>
            <a:ext cx="2974331" cy="4387068"/>
          </a:xfrm>
          <a:prstGeom prst="rect">
            <a:avLst/>
          </a:prstGeom>
        </p:spPr>
      </p:pic>
      <p:sp>
        <p:nvSpPr>
          <p:cNvPr id="11" name="角丸四角形 46">
            <a:extLst>
              <a:ext uri="{FF2B5EF4-FFF2-40B4-BE49-F238E27FC236}">
                <a16:creationId xmlns:a16="http://schemas.microsoft.com/office/drawing/2014/main" id="{29EF6986-657C-BBC0-9893-36B729AE3D1D}"/>
              </a:ext>
            </a:extLst>
          </p:cNvPr>
          <p:cNvSpPr/>
          <p:nvPr/>
        </p:nvSpPr>
        <p:spPr>
          <a:xfrm>
            <a:off x="510528" y="2459118"/>
            <a:ext cx="2119849" cy="399529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2700" cap="flat" cmpd="sng" algn="ctr">
            <a:solidFill>
              <a:srgbClr val="0D0D0D"/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400" b="1" kern="0" spc="600" dirty="0">
                <a:solidFill>
                  <a:srgbClr val="0D0D0D"/>
                </a:solidFill>
                <a:latin typeface="Meiryo" panose="020B0604030504040204" pitchFamily="34" charset="-128"/>
                <a:ea typeface="メイリオ" panose="020B0604030504040204" pitchFamily="50" charset="-128"/>
              </a:rPr>
              <a:t>WEB</a:t>
            </a:r>
            <a:endParaRPr kumimoji="0" lang="ja-JP" altLang="en-US" sz="1400" b="1" kern="0" spc="600" dirty="0">
              <a:solidFill>
                <a:srgbClr val="0D0D0D"/>
              </a:solidFill>
              <a:latin typeface="Meiryo" panose="020B0604030504040204" pitchFamily="34" charset="-128"/>
              <a:ea typeface="メイリオ" panose="020B0604030504040204" pitchFamily="50" charset="-128"/>
            </a:endParaRPr>
          </a:p>
        </p:txBody>
      </p:sp>
      <p:sp>
        <p:nvSpPr>
          <p:cNvPr id="12" name="角丸四角形 37">
            <a:extLst>
              <a:ext uri="{FF2B5EF4-FFF2-40B4-BE49-F238E27FC236}">
                <a16:creationId xmlns:a16="http://schemas.microsoft.com/office/drawing/2014/main" id="{1D047659-F843-E51D-E6F3-90A65B048E57}"/>
              </a:ext>
            </a:extLst>
          </p:cNvPr>
          <p:cNvSpPr/>
          <p:nvPr/>
        </p:nvSpPr>
        <p:spPr>
          <a:xfrm>
            <a:off x="5874264" y="3122679"/>
            <a:ext cx="2186675" cy="692904"/>
          </a:xfrm>
          <a:prstGeom prst="roundRect">
            <a:avLst>
              <a:gd name="adj" fmla="val 8489"/>
            </a:avLst>
          </a:prstGeom>
          <a:solidFill>
            <a:srgbClr val="000048">
              <a:alpha val="40000"/>
            </a:srgbClr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none" lIns="0" tIns="4680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Segoe UI" panose="020B0502040204020203" pitchFamily="34" charset="0"/>
              </a:rPr>
              <a:t>バナー</a:t>
            </a:r>
            <a:r>
              <a:rPr kumimoji="0" lang="en-US" altLang="ja-JP" sz="1200" b="1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Segoe UI" panose="020B0502040204020203" pitchFamily="34" charset="0"/>
              </a:rPr>
              <a:t>/</a:t>
            </a:r>
            <a:r>
              <a:rPr kumimoji="0" lang="ja-JP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Segoe UI" panose="020B0502040204020203" pitchFamily="34" charset="0"/>
              </a:rPr>
              <a:t>画像</a:t>
            </a:r>
            <a:r>
              <a:rPr kumimoji="0" lang="en-US" altLang="ja-JP" sz="1200" b="1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Segoe UI" panose="020B0502040204020203" pitchFamily="34" charset="0"/>
              </a:rPr>
              <a:t>/16</a:t>
            </a:r>
            <a:r>
              <a:rPr kumimoji="0" lang="ja-JP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Segoe UI" panose="020B0502040204020203" pitchFamily="34" charset="0"/>
              </a:rPr>
              <a:t>：</a:t>
            </a:r>
            <a:r>
              <a:rPr kumimoji="0" lang="en-US" altLang="ja-JP" sz="1200" b="1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Segoe UI" panose="020B0502040204020203" pitchFamily="34" charset="0"/>
              </a:rPr>
              <a:t>9</a:t>
            </a:r>
          </a:p>
        </p:txBody>
      </p:sp>
      <p:sp>
        <p:nvSpPr>
          <p:cNvPr id="13" name="角丸四角形 46">
            <a:extLst>
              <a:ext uri="{FF2B5EF4-FFF2-40B4-BE49-F238E27FC236}">
                <a16:creationId xmlns:a16="http://schemas.microsoft.com/office/drawing/2014/main" id="{FCBC3FC4-54EC-2F4C-2BE7-C4C73E9F199F}"/>
              </a:ext>
            </a:extLst>
          </p:cNvPr>
          <p:cNvSpPr/>
          <p:nvPr/>
        </p:nvSpPr>
        <p:spPr>
          <a:xfrm>
            <a:off x="5941090" y="2459118"/>
            <a:ext cx="2119849" cy="399529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2700" cap="flat" cmpd="sng" algn="ctr">
            <a:solidFill>
              <a:srgbClr val="0D0D0D"/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400" b="1" kern="0" spc="600" dirty="0">
                <a:solidFill>
                  <a:srgbClr val="0D0D0D"/>
                </a:solidFill>
                <a:latin typeface="Meiryo" panose="020B0604030504040204" pitchFamily="34" charset="-128"/>
                <a:ea typeface="メイリオ" panose="020B0604030504040204" pitchFamily="50" charset="-128"/>
              </a:rPr>
              <a:t>WEB</a:t>
            </a:r>
            <a:endParaRPr kumimoji="0" lang="ja-JP" altLang="en-US" sz="1400" b="1" kern="0" spc="600" dirty="0">
              <a:solidFill>
                <a:srgbClr val="0D0D0D"/>
              </a:solidFill>
              <a:latin typeface="Meiryo" panose="020B0604030504040204" pitchFamily="34" charset="-128"/>
              <a:ea typeface="メイリオ" panose="020B0604030504040204" pitchFamily="50" charset="-128"/>
            </a:endParaRPr>
          </a:p>
        </p:txBody>
      </p:sp>
      <p:sp>
        <p:nvSpPr>
          <p:cNvPr id="14" name="円/楕円 38">
            <a:extLst>
              <a:ext uri="{FF2B5EF4-FFF2-40B4-BE49-F238E27FC236}">
                <a16:creationId xmlns:a16="http://schemas.microsoft.com/office/drawing/2014/main" id="{98254F7C-75E3-2E7F-D154-7B3131FF2FCA}"/>
              </a:ext>
            </a:extLst>
          </p:cNvPr>
          <p:cNvSpPr>
            <a:spLocks noChangeAspect="1"/>
          </p:cNvSpPr>
          <p:nvPr/>
        </p:nvSpPr>
        <p:spPr>
          <a:xfrm>
            <a:off x="5689090" y="3218400"/>
            <a:ext cx="504000" cy="504000"/>
          </a:xfrm>
          <a:prstGeom prst="ellipse">
            <a:avLst/>
          </a:prstGeom>
          <a:solidFill>
            <a:srgbClr val="000048"/>
          </a:solidFill>
          <a:ln w="9525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Segoe UI" panose="020B0502040204020203" pitchFamily="34" charset="0"/>
              </a:rPr>
              <a:t>B</a:t>
            </a:r>
            <a:endParaRPr kumimoji="0" lang="ja-JP" altLang="en-US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50" charset="-128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2852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EB693B-8ED3-DE4B-A1B6-AD34D3E218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プレースホルダー 2">
            <a:extLst>
              <a:ext uri="{FF2B5EF4-FFF2-40B4-BE49-F238E27FC236}">
                <a16:creationId xmlns:a16="http://schemas.microsoft.com/office/drawing/2014/main" id="{9C1A1EEC-5C70-78B9-67DB-EE855516FBA0}"/>
              </a:ext>
            </a:extLst>
          </p:cNvPr>
          <p:cNvSpPr txBox="1">
            <a:spLocks/>
          </p:cNvSpPr>
          <p:nvPr/>
        </p:nvSpPr>
        <p:spPr>
          <a:xfrm>
            <a:off x="595671" y="81412"/>
            <a:ext cx="866756" cy="410840"/>
          </a:xfrm>
          <a:prstGeom prst="rect">
            <a:avLst/>
          </a:prstGeom>
        </p:spPr>
        <p:txBody>
          <a:bodyPr lIns="0" tIns="36000" rIns="0" bIns="0" anchor="ctr"/>
          <a:lstStyle>
            <a:lvl1pPr marL="171450" indent="-171450" algn="ctr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900" kern="1200" spc="-15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900" b="0" i="0" u="none" strike="noStrike" kern="1200" cap="none" spc="-15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商品スペック</a:t>
            </a:r>
          </a:p>
        </p:txBody>
      </p:sp>
      <p:pic>
        <p:nvPicPr>
          <p:cNvPr id="8" name="図プレースホルダー 12" descr="アイコン&#10;&#10;自動的に生成された説明">
            <a:extLst>
              <a:ext uri="{FF2B5EF4-FFF2-40B4-BE49-F238E27FC236}">
                <a16:creationId xmlns:a16="http://schemas.microsoft.com/office/drawing/2014/main" id="{F185ACA2-1F69-0599-D838-50C47273AC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609" y="31805"/>
            <a:ext cx="498782" cy="497680"/>
          </a:xfrm>
          <a:prstGeom prst="rect">
            <a:avLst/>
          </a:prstGeom>
        </p:spPr>
      </p:pic>
      <p:sp>
        <p:nvSpPr>
          <p:cNvPr id="9" name="角丸四角形 3">
            <a:extLst>
              <a:ext uri="{FF2B5EF4-FFF2-40B4-BE49-F238E27FC236}">
                <a16:creationId xmlns:a16="http://schemas.microsoft.com/office/drawing/2014/main" id="{A3C85714-1249-F83F-B14A-026638F01BDE}"/>
              </a:ext>
            </a:extLst>
          </p:cNvPr>
          <p:cNvSpPr/>
          <p:nvPr/>
        </p:nvSpPr>
        <p:spPr>
          <a:xfrm>
            <a:off x="1817843" y="186644"/>
            <a:ext cx="1474299" cy="40431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00003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商品一覧</a:t>
            </a:r>
          </a:p>
        </p:txBody>
      </p:sp>
      <p:sp>
        <p:nvSpPr>
          <p:cNvPr id="4" name="テキスト プレースホルダー 1">
            <a:extLst>
              <a:ext uri="{FF2B5EF4-FFF2-40B4-BE49-F238E27FC236}">
                <a16:creationId xmlns:a16="http://schemas.microsoft.com/office/drawing/2014/main" id="{2358BDE7-4DDE-5A21-7878-018EE0DA509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424508" y="252000"/>
            <a:ext cx="6278292" cy="335028"/>
          </a:xfrm>
        </p:spPr>
        <p:txBody>
          <a:bodyPr/>
          <a:lstStyle/>
          <a:p>
            <a:r>
              <a:rPr lang="ja-JP" altLang="en-US" dirty="0">
                <a:solidFill>
                  <a:srgbClr val="000048"/>
                </a:solidFill>
              </a:rPr>
              <a:t>スマートフォン商品</a:t>
            </a:r>
          </a:p>
        </p:txBody>
      </p:sp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8DD80740-D763-AC8E-9FFD-6C1B72F42E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4327259"/>
              </p:ext>
            </p:extLst>
          </p:nvPr>
        </p:nvGraphicFramePr>
        <p:xfrm>
          <a:off x="339866" y="1006477"/>
          <a:ext cx="11506875" cy="4575142"/>
        </p:xfrm>
        <a:graphic>
          <a:graphicData uri="http://schemas.openxmlformats.org/drawingml/2006/table">
            <a:tbl>
              <a:tblPr firstCol="1" bandRow="1"/>
              <a:tblGrid>
                <a:gridCol w="2936486">
                  <a:extLst>
                    <a:ext uri="{9D8B030D-6E8A-4147-A177-3AD203B41FA5}">
                      <a16:colId xmlns:a16="http://schemas.microsoft.com/office/drawing/2014/main" val="792911817"/>
                    </a:ext>
                  </a:extLst>
                </a:gridCol>
                <a:gridCol w="1316525">
                  <a:extLst>
                    <a:ext uri="{9D8B030D-6E8A-4147-A177-3AD203B41FA5}">
                      <a16:colId xmlns:a16="http://schemas.microsoft.com/office/drawing/2014/main" val="1525620392"/>
                    </a:ext>
                  </a:extLst>
                </a:gridCol>
                <a:gridCol w="2660596">
                  <a:extLst>
                    <a:ext uri="{9D8B030D-6E8A-4147-A177-3AD203B41FA5}">
                      <a16:colId xmlns:a16="http://schemas.microsoft.com/office/drawing/2014/main" val="3835180974"/>
                    </a:ext>
                  </a:extLst>
                </a:gridCol>
                <a:gridCol w="1467741">
                  <a:extLst>
                    <a:ext uri="{9D8B030D-6E8A-4147-A177-3AD203B41FA5}">
                      <a16:colId xmlns:a16="http://schemas.microsoft.com/office/drawing/2014/main" val="3615895197"/>
                    </a:ext>
                  </a:extLst>
                </a:gridCol>
                <a:gridCol w="3125527">
                  <a:extLst>
                    <a:ext uri="{9D8B030D-6E8A-4147-A177-3AD203B41FA5}">
                      <a16:colId xmlns:a16="http://schemas.microsoft.com/office/drawing/2014/main" val="360912566"/>
                    </a:ext>
                  </a:extLst>
                </a:gridCol>
              </a:tblGrid>
              <a:tr h="39560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50" b="1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商品名</a:t>
                      </a:r>
                    </a:p>
                  </a:txBody>
                  <a:tcPr marT="7200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3E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50" b="1" kern="1200" dirty="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Yahoo!</a:t>
                      </a:r>
                      <a:r>
                        <a:rPr kumimoji="1" lang="ja-JP" altLang="en-US" sz="1050" b="1" kern="1200" dirty="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ファイナンス　トップ</a:t>
                      </a:r>
                    </a:p>
                    <a:p>
                      <a:pPr algn="ctr"/>
                      <a:r>
                        <a:rPr kumimoji="1" lang="ja-JP" altLang="en-US" sz="1050" b="1" kern="1200" dirty="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　トップパネル（</a:t>
                      </a:r>
                      <a:r>
                        <a:rPr kumimoji="1" lang="en-US" altLang="ja-JP" sz="1050" b="1" kern="1200" dirty="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16</a:t>
                      </a:r>
                      <a:r>
                        <a:rPr kumimoji="1" lang="ja-JP" altLang="en-US" sz="1050" b="1" kern="1200" dirty="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：</a:t>
                      </a:r>
                      <a:r>
                        <a:rPr kumimoji="1" lang="en-US" altLang="ja-JP" sz="1050" b="1" kern="1200" dirty="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5</a:t>
                      </a:r>
                      <a:r>
                        <a:rPr kumimoji="1" lang="ja-JP" altLang="en-US" sz="1050" b="1" kern="1200" dirty="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）　</a:t>
                      </a:r>
                      <a:r>
                        <a:rPr kumimoji="1" lang="en-US" altLang="ja-JP" sz="1050" b="1" kern="1200" dirty="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SP</a:t>
                      </a:r>
                    </a:p>
                  </a:txBody>
                  <a:tcPr marT="3600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3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5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105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ファイナンス　トップ</a:t>
                      </a:r>
                      <a:endParaRPr kumimoji="1" lang="en-US" altLang="ja-JP" sz="105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105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トップパネル（</a:t>
                      </a:r>
                      <a:r>
                        <a:rPr kumimoji="1" lang="en-US" altLang="ja-JP" sz="105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16</a:t>
                      </a:r>
                      <a:r>
                        <a:rPr kumimoji="1" lang="ja-JP" altLang="en-US" sz="105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105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9</a:t>
                      </a:r>
                      <a:r>
                        <a:rPr kumimoji="1" lang="ja-JP" altLang="en-US" sz="105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）　</a:t>
                      </a:r>
                      <a:r>
                        <a:rPr kumimoji="1" lang="en-US" altLang="ja-JP" sz="105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endParaRPr kumimoji="1" lang="ja-JP" altLang="en-US" sz="1050" dirty="0"/>
                    </a:p>
                  </a:txBody>
                  <a:tcPr marT="3600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3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117335041"/>
                  </a:ext>
                </a:extLst>
              </a:tr>
              <a:tr h="29095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リリース種別</a:t>
                      </a:r>
                      <a:r>
                        <a:rPr kumimoji="1" lang="en-US" altLang="ja-JP" sz="9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商品</a:t>
                      </a:r>
                      <a:r>
                        <a:rPr kumimoji="1" lang="en-US" altLang="ja-JP" sz="9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ID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3E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5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継続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3E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kern="1200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1000011182</a:t>
                      </a:r>
                    </a:p>
                  </a:txBody>
                  <a:tcPr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3E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5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継続</a:t>
                      </a:r>
                    </a:p>
                  </a:txBody>
                  <a:tcPr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3E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kern="1200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1000011181</a:t>
                      </a:r>
                    </a:p>
                  </a:txBody>
                  <a:tcPr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3E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5075111"/>
                  </a:ext>
                </a:extLst>
              </a:tr>
              <a:tr h="29095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予約開始日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3E">
                        <a:alpha val="60000"/>
                      </a:srgbClr>
                    </a:solidFill>
                  </a:tcPr>
                </a:tc>
                <a:tc gridSpan="4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marL="0" marR="0" lvl="0" indent="0" algn="ctr" defTabSz="914423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kumimoji="1" lang="en-US" altLang="ja-JP" sz="1050" b="0" i="0" u="none" strike="noStrike" kern="1200" noProof="0" dirty="0">
                          <a:solidFill>
                            <a:srgbClr val="0D0D0D"/>
                          </a:solidFill>
                          <a:latin typeface="Meiryo"/>
                        </a:rPr>
                        <a:t>2026</a:t>
                      </a:r>
                      <a:r>
                        <a:rPr kumimoji="1" lang="ja-JP" altLang="en-US" sz="1050" b="0" i="0" u="none" strike="noStrike" kern="1200" noProof="0" dirty="0">
                          <a:solidFill>
                            <a:srgbClr val="0D0D0D"/>
                          </a:solidFill>
                          <a:latin typeface="Meiryo"/>
                        </a:rPr>
                        <a:t>年</a:t>
                      </a:r>
                      <a:r>
                        <a:rPr kumimoji="1" lang="en-US" altLang="ja-JP" sz="1050" b="0" i="0" u="none" strike="noStrike" kern="1200" noProof="0" dirty="0">
                          <a:solidFill>
                            <a:srgbClr val="0D0D0D"/>
                          </a:solidFill>
                          <a:latin typeface="Meiryo"/>
                        </a:rPr>
                        <a:t>8</a:t>
                      </a:r>
                      <a:r>
                        <a:rPr kumimoji="1" lang="ja-JP" altLang="en-US" sz="1050" b="0" i="0" u="none" strike="noStrike" kern="1200" noProof="0" dirty="0">
                          <a:solidFill>
                            <a:srgbClr val="0D0D0D"/>
                          </a:solidFill>
                          <a:latin typeface="Meiryo"/>
                        </a:rPr>
                        <a:t>月</a:t>
                      </a:r>
                      <a:r>
                        <a:rPr kumimoji="1" lang="en-US" altLang="ja-JP" sz="1050" b="0" i="0" u="none" strike="noStrike" kern="1200" noProof="0" dirty="0">
                          <a:solidFill>
                            <a:srgbClr val="0D0D0D"/>
                          </a:solidFill>
                          <a:latin typeface="Meiryo"/>
                        </a:rPr>
                        <a:t>13</a:t>
                      </a:r>
                      <a:r>
                        <a:rPr kumimoji="1" lang="ja-JP" altLang="en-US" sz="1050" b="0" i="0" u="none" strike="noStrike" kern="1200" noProof="0" dirty="0">
                          <a:solidFill>
                            <a:srgbClr val="0D0D0D"/>
                          </a:solidFill>
                          <a:latin typeface="Meiryo"/>
                        </a:rPr>
                        <a:t>日</a:t>
                      </a:r>
                      <a:r>
                        <a:rPr kumimoji="1" lang="en-US" altLang="ja-JP" sz="1050" b="0" i="0" u="none" strike="noStrike" kern="1200" noProof="0" dirty="0">
                          <a:solidFill>
                            <a:srgbClr val="0D0D0D"/>
                          </a:solidFill>
                          <a:latin typeface="Meiryo"/>
                        </a:rPr>
                        <a:t>(</a:t>
                      </a:r>
                      <a:r>
                        <a:rPr kumimoji="1" lang="ja-JP" altLang="en-US" sz="1050" b="0" i="0" u="none" strike="noStrike" kern="1200" noProof="0" dirty="0">
                          <a:solidFill>
                            <a:srgbClr val="0D0D0D"/>
                          </a:solidFill>
                          <a:latin typeface="Meiryo"/>
                        </a:rPr>
                        <a:t>木</a:t>
                      </a:r>
                      <a:r>
                        <a:rPr kumimoji="1" lang="en-US" altLang="ja-JP" sz="1050" b="0" i="0" u="none" strike="noStrike" kern="1200" noProof="0" dirty="0">
                          <a:solidFill>
                            <a:srgbClr val="0D0D0D"/>
                          </a:solidFill>
                          <a:latin typeface="Meiryo"/>
                        </a:rPr>
                        <a:t>)</a:t>
                      </a:r>
                    </a:p>
                  </a:txBody>
                  <a:tcPr marT="3600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3E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800" kern="12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777446988"/>
                  </a:ext>
                </a:extLst>
              </a:tr>
              <a:tr h="29095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入稿前審査対象</a:t>
                      </a:r>
                      <a:endParaRPr kumimoji="1" lang="en-US" altLang="ja-JP" sz="9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3E">
                        <a:alpha val="60000"/>
                      </a:srgbClr>
                    </a:solidFill>
                  </a:tcPr>
                </a:tc>
                <a:tc gridSpan="4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i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</a:p>
                  </a:txBody>
                  <a:tcPr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3E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900" b="0" i="0" kern="1200" dirty="0">
                        <a:solidFill>
                          <a:srgbClr val="0D0D0D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3E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112060797"/>
                  </a:ext>
                </a:extLst>
              </a:tr>
              <a:tr h="290950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広告タイプ</a:t>
                      </a:r>
                      <a:r>
                        <a:rPr kumimoji="1" lang="en-US" altLang="ja-JP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メインメディアの形式</a:t>
                      </a:r>
                      <a:r>
                        <a:rPr kumimoji="1" lang="en-US" altLang="ja-JP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アスペクト比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3E">
                        <a:alpha val="60000"/>
                      </a:srgb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50" b="0" i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1050" b="0" i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1050" b="0" i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1050" b="0" i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/16</a:t>
                      </a:r>
                      <a:r>
                        <a:rPr kumimoji="1" lang="ja-JP" altLang="en-US" sz="1050" b="0" i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1050" b="0" i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5</a:t>
                      </a:r>
                    </a:p>
                  </a:txBody>
                  <a:tcPr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3E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50" b="0" i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1050" b="0" i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1050" b="0" i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1050" b="0" i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/16</a:t>
                      </a:r>
                      <a:r>
                        <a:rPr kumimoji="1" lang="ja-JP" altLang="en-US" sz="1050" b="0" i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1050" b="0" i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9</a:t>
                      </a:r>
                    </a:p>
                  </a:txBody>
                  <a:tcPr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3E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54898480"/>
                  </a:ext>
                </a:extLst>
              </a:tr>
              <a:tr h="290950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動画</a:t>
                      </a:r>
                      <a:r>
                        <a:rPr kumimoji="1" lang="en-US" altLang="ja-JP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/16</a:t>
                      </a: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9</a:t>
                      </a: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　タップ後の動作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3E">
                        <a:alpha val="60000"/>
                      </a:srgbClr>
                    </a:solidFill>
                  </a:tcPr>
                </a:tc>
                <a:tc gridSpan="4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ja-JP" sz="1050" b="0" i="0" kern="1200" dirty="0">
                          <a:solidFill>
                            <a:srgbClr val="0D0D0D"/>
                          </a:solidFill>
                          <a:latin typeface="Meiryo"/>
                          <a:ea typeface="Meiryo"/>
                          <a:cs typeface="+mn-cs"/>
                        </a:rPr>
                        <a:t>‐</a:t>
                      </a:r>
                    </a:p>
                  </a:txBody>
                  <a:tcPr marT="3600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3E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674522507"/>
                  </a:ext>
                </a:extLst>
              </a:tr>
              <a:tr h="29095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デバイス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3E">
                        <a:alpha val="60000"/>
                      </a:srgbClr>
                    </a:solidFill>
                  </a:tcPr>
                </a:tc>
                <a:tc gridSpan="4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50" kern="1200" dirty="0">
                          <a:solidFill>
                            <a:srgbClr val="0D0D0D"/>
                          </a:solidFill>
                          <a:latin typeface="Meiryo"/>
                          <a:ea typeface="Meiryo"/>
                          <a:cs typeface="+mn-cs"/>
                        </a:rPr>
                        <a:t>スマートフォン（ウェブ）</a:t>
                      </a:r>
                      <a:r>
                        <a:rPr kumimoji="1" lang="en-US" altLang="zh-TW" sz="1050" kern="1200" dirty="0">
                          <a:solidFill>
                            <a:srgbClr val="002A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</a:t>
                      </a:r>
                      <a:r>
                        <a:rPr kumimoji="1" lang="en-US" altLang="ja-JP" sz="1050" kern="1200" dirty="0">
                          <a:solidFill>
                            <a:srgbClr val="002A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1</a:t>
                      </a:r>
                      <a:endParaRPr kumimoji="1" lang="ja-JP" altLang="en-US" sz="1050" kern="1200" dirty="0">
                        <a:solidFill>
                          <a:srgbClr val="002AFF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T="3600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3E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>
                            <a:lumMod val="65000"/>
                            <a:lumOff val="35000"/>
                          </a:prstClr>
                        </a:solidFill>
                        <a:effectLst/>
                        <a:uLnTx/>
                        <a:uFillTx/>
                        <a:latin typeface="メイリオ"/>
                        <a:ea typeface="メイリオ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931917948"/>
                  </a:ext>
                </a:extLst>
              </a:tr>
              <a:tr h="29095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掲載面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3E">
                        <a:alpha val="60000"/>
                      </a:srgbClr>
                    </a:solidFill>
                  </a:tcPr>
                </a:tc>
                <a:tc gridSpan="4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50" b="0" i="0" kern="1200" dirty="0">
                          <a:solidFill>
                            <a:srgbClr val="0D0D0D"/>
                          </a:solidFill>
                          <a:latin typeface="Meiryo"/>
                          <a:ea typeface="Meiryo"/>
                          <a:cs typeface="+mn-cs"/>
                        </a:rPr>
                        <a:t>Yahoo!</a:t>
                      </a:r>
                      <a:r>
                        <a:rPr kumimoji="1" lang="ja-JP" altLang="en-US" sz="1050" b="0" i="0" kern="1200" dirty="0">
                          <a:solidFill>
                            <a:srgbClr val="0D0D0D"/>
                          </a:solidFill>
                          <a:latin typeface="Meiryo"/>
                          <a:ea typeface="Meiryo"/>
                          <a:cs typeface="+mn-cs"/>
                        </a:rPr>
                        <a:t>ファイナンス　トップ</a:t>
                      </a:r>
                    </a:p>
                  </a:txBody>
                  <a:tcPr marT="3600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3E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800" kern="12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787314208"/>
                  </a:ext>
                </a:extLst>
              </a:tr>
              <a:tr h="29095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掲載場所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3E">
                        <a:alpha val="60000"/>
                      </a:srgbClr>
                    </a:solidFill>
                  </a:tcPr>
                </a:tc>
                <a:tc gridSpan="4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marL="0" marR="0" lvl="0" indent="0" algn="ctr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ja-JP" sz="1050" kern="1200" dirty="0">
                          <a:solidFill>
                            <a:srgbClr val="0D0D0D"/>
                          </a:solidFill>
                          <a:latin typeface="Meiryo"/>
                          <a:ea typeface="Meiryo"/>
                          <a:cs typeface="+mn-cs"/>
                        </a:rPr>
                        <a:t>Yahoo!</a:t>
                      </a:r>
                      <a:r>
                        <a:rPr kumimoji="1" lang="ja-JP" altLang="en-US" sz="1050" kern="1200" dirty="0">
                          <a:solidFill>
                            <a:srgbClr val="0D0D0D"/>
                          </a:solidFill>
                          <a:latin typeface="Meiryo"/>
                          <a:ea typeface="Meiryo"/>
                          <a:cs typeface="+mn-cs"/>
                        </a:rPr>
                        <a:t>ファイナンスのトップページの上部</a:t>
                      </a:r>
                    </a:p>
                  </a:txBody>
                  <a:tcPr marT="3600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3E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>
                            <a:lumMod val="65000"/>
                            <a:lumOff val="35000"/>
                          </a:prstClr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066738162"/>
                  </a:ext>
                </a:extLst>
              </a:tr>
              <a:tr h="29095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掲載期間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3E">
                        <a:alpha val="60000"/>
                      </a:srgbClr>
                    </a:solidFill>
                  </a:tcPr>
                </a:tc>
                <a:tc gridSpan="4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kumimoji="1" lang="en-US" altLang="ja-JP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</a:rPr>
                        <a:t>2026</a:t>
                      </a:r>
                      <a:r>
                        <a:rPr kumimoji="1" lang="ja-JP" altLang="en-US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</a:rPr>
                        <a:t>年</a:t>
                      </a:r>
                      <a:r>
                        <a:rPr kumimoji="1" lang="en-US" altLang="ja-JP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</a:rPr>
                        <a:t>9</a:t>
                      </a:r>
                      <a:r>
                        <a:rPr kumimoji="1" lang="ja-JP" altLang="en-US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</a:rPr>
                        <a:t>月</a:t>
                      </a:r>
                      <a:r>
                        <a:rPr kumimoji="1" lang="en-US" altLang="ja-JP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</a:rPr>
                        <a:t>1</a:t>
                      </a:r>
                      <a:r>
                        <a:rPr kumimoji="1" lang="ja-JP" altLang="en-US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</a:rPr>
                        <a:t>日（火）～　</a:t>
                      </a:r>
                      <a:r>
                        <a:rPr kumimoji="1" lang="en-US" altLang="ja-JP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</a:rPr>
                        <a:t>2027</a:t>
                      </a:r>
                      <a:r>
                        <a:rPr kumimoji="1" lang="ja-JP" altLang="en-US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</a:rPr>
                        <a:t>年</a:t>
                      </a:r>
                      <a:r>
                        <a:rPr kumimoji="1" lang="en-US" altLang="ja-JP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</a:rPr>
                        <a:t>3</a:t>
                      </a:r>
                      <a:r>
                        <a:rPr kumimoji="1" lang="ja-JP" altLang="en-US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</a:rPr>
                        <a:t>月</a:t>
                      </a:r>
                      <a:r>
                        <a:rPr kumimoji="1" lang="en-US" altLang="ja-JP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</a:rPr>
                        <a:t>31</a:t>
                      </a:r>
                      <a:r>
                        <a:rPr kumimoji="1" lang="ja-JP" altLang="en-US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</a:rPr>
                        <a:t>日（水）</a:t>
                      </a:r>
                    </a:p>
                  </a:txBody>
                  <a:tcPr marT="3600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3E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800" kern="12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463668774"/>
                  </a:ext>
                </a:extLst>
              </a:tr>
              <a:tr h="29095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購入期間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3E">
                        <a:alpha val="60000"/>
                      </a:srgbClr>
                    </a:solidFill>
                  </a:tcPr>
                </a:tc>
                <a:tc gridSpan="4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en-US" altLang="zh-TW" sz="105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7</a:t>
                      </a:r>
                      <a:r>
                        <a:rPr kumimoji="1" lang="zh-TW" altLang="en-US" sz="105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日間～</a:t>
                      </a:r>
                      <a:r>
                        <a:rPr kumimoji="1" lang="en-US" altLang="zh-TW" sz="105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31</a:t>
                      </a:r>
                      <a:r>
                        <a:rPr kumimoji="1" lang="zh-TW" altLang="en-US" sz="105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日間 </a:t>
                      </a:r>
                      <a:r>
                        <a:rPr kumimoji="1" lang="en-US" altLang="zh-TW" sz="1050" kern="1200" dirty="0">
                          <a:solidFill>
                            <a:srgbClr val="002A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</a:t>
                      </a:r>
                      <a:r>
                        <a:rPr kumimoji="1" lang="en-US" altLang="ja-JP" sz="1050" kern="1200" dirty="0">
                          <a:solidFill>
                            <a:srgbClr val="002A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</a:t>
                      </a:r>
                      <a:endParaRPr kumimoji="1" lang="en-US" altLang="zh-TW" sz="1050" kern="1200" dirty="0">
                        <a:solidFill>
                          <a:srgbClr val="002A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3600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3E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>
                            <a:lumMod val="65000"/>
                            <a:lumOff val="35000"/>
                          </a:prstClr>
                        </a:solidFill>
                        <a:effectLst/>
                        <a:uLnTx/>
                        <a:uFillTx/>
                        <a:latin typeface="メイリオ"/>
                        <a:ea typeface="メイリオ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967014782"/>
                  </a:ext>
                </a:extLst>
              </a:tr>
              <a:tr h="24342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料金タイプ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3E">
                        <a:alpha val="60000"/>
                      </a:srgbClr>
                    </a:solidFill>
                  </a:tcPr>
                </a:tc>
                <a:tc gridSpan="4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ja-JP" sz="1050" kern="1200" dirty="0" err="1">
                          <a:solidFill>
                            <a:srgbClr val="0D0D0D"/>
                          </a:solidFill>
                          <a:latin typeface="Meiryo"/>
                          <a:ea typeface="Meiryo"/>
                          <a:cs typeface="+mn-cs"/>
                        </a:rPr>
                        <a:t>vimps</a:t>
                      </a:r>
                      <a:r>
                        <a:rPr kumimoji="1" lang="ja-JP" altLang="en-US" sz="1050" kern="1200" dirty="0">
                          <a:solidFill>
                            <a:srgbClr val="0D0D0D"/>
                          </a:solidFill>
                          <a:latin typeface="Meiryo"/>
                          <a:ea typeface="Meiryo"/>
                          <a:cs typeface="+mn-cs"/>
                        </a:rPr>
                        <a:t>購入型</a:t>
                      </a:r>
                    </a:p>
                  </a:txBody>
                  <a:tcPr marT="3600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3E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800" kern="12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750538939"/>
                  </a:ext>
                </a:extLst>
              </a:tr>
              <a:tr h="367834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zh-TW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最低購入価格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3E">
                        <a:alpha val="60000"/>
                      </a:srgb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i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900,000</a:t>
                      </a:r>
                      <a:r>
                        <a:rPr kumimoji="1" lang="ja-JP" altLang="en-US" sz="1050" b="0" i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円</a:t>
                      </a:r>
                    </a:p>
                  </a:txBody>
                  <a:tcPr marT="3600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3E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50" kern="1200" dirty="0">
                          <a:solidFill>
                            <a:srgbClr val="0D0D0D"/>
                          </a:solidFill>
                          <a:latin typeface="Meiryo"/>
                          <a:ea typeface="Meiryo"/>
                          <a:cs typeface="+mn-cs"/>
                        </a:rPr>
                        <a:t>1,000,000</a:t>
                      </a:r>
                      <a:r>
                        <a:rPr kumimoji="1" lang="ja-JP" altLang="en-US" sz="1050" kern="1200" dirty="0">
                          <a:solidFill>
                            <a:srgbClr val="0D0D0D"/>
                          </a:solidFill>
                          <a:latin typeface="Meiryo"/>
                          <a:ea typeface="Meiryo"/>
                          <a:cs typeface="+mn-cs"/>
                        </a:rPr>
                        <a:t>円</a:t>
                      </a:r>
                    </a:p>
                  </a:txBody>
                  <a:tcPr marT="3600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3E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266612101"/>
                  </a:ext>
                </a:extLst>
              </a:tr>
              <a:tr h="367834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基本料金（</a:t>
                      </a:r>
                      <a:r>
                        <a:rPr kumimoji="1" lang="en-US" altLang="ja-JP" sz="900" b="0" kern="1200" err="1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vCPM</a:t>
                      </a:r>
                      <a:r>
                        <a:rPr kumimoji="1" lang="ja-JP" altLang="en-US" sz="9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）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3E">
                        <a:alpha val="60000"/>
                      </a:srgb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i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330</a:t>
                      </a:r>
                      <a:r>
                        <a:rPr kumimoji="1" lang="ja-JP" altLang="en-US" sz="1050" b="0" i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円</a:t>
                      </a:r>
                    </a:p>
                  </a:txBody>
                  <a:tcPr marT="3600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3E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50" kern="1200" dirty="0">
                          <a:solidFill>
                            <a:srgbClr val="0D0D0D"/>
                          </a:solidFill>
                          <a:latin typeface="Meiryo"/>
                          <a:ea typeface="Meiryo"/>
                          <a:cs typeface="+mn-cs"/>
                        </a:rPr>
                        <a:t>396</a:t>
                      </a:r>
                      <a:r>
                        <a:rPr kumimoji="1" lang="ja-JP" altLang="en-US" sz="1050" kern="1200" dirty="0">
                          <a:solidFill>
                            <a:srgbClr val="0D0D0D"/>
                          </a:solidFill>
                          <a:latin typeface="Meiryo"/>
                          <a:ea typeface="Meiryo"/>
                          <a:cs typeface="+mn-cs"/>
                        </a:rPr>
                        <a:t>円</a:t>
                      </a:r>
                    </a:p>
                  </a:txBody>
                  <a:tcPr marT="3600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3E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4014462905"/>
                  </a:ext>
                </a:extLst>
              </a:tr>
              <a:tr h="29095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想定</a:t>
                      </a:r>
                      <a:r>
                        <a:rPr kumimoji="1" lang="en-US" altLang="ja-JP" sz="900" b="0" kern="1200" dirty="0" err="1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vimps</a:t>
                      </a: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（枠配信のみ）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3E">
                        <a:alpha val="60000"/>
                      </a:srgb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i="0" kern="1200">
                          <a:solidFill>
                            <a:srgbClr val="0D0D0D"/>
                          </a:solidFill>
                          <a:latin typeface="Meiryo"/>
                          <a:ea typeface="Meiryo"/>
                          <a:cs typeface="+mn-cs"/>
                        </a:rPr>
                        <a:t>-</a:t>
                      </a:r>
                      <a:endParaRPr kumimoji="1" lang="ja-JP" altLang="en-US" sz="1050" b="0" i="0" kern="120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T="3600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3E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50" b="0" i="0" dirty="0">
                          <a:solidFill>
                            <a:srgbClr val="0D0D0D"/>
                          </a:solidFill>
                          <a:latin typeface="Meiryo"/>
                          <a:ea typeface="Meiryo"/>
                        </a:rPr>
                        <a:t>-</a:t>
                      </a:r>
                      <a:endParaRPr kumimoji="1" lang="ja-JP" altLang="en-US" sz="1050" b="0" i="0" dirty="0">
                        <a:solidFill>
                          <a:srgbClr val="0D0D0D"/>
                        </a:solidFill>
                        <a:latin typeface="Meiryo"/>
                        <a:ea typeface="Meiryo"/>
                      </a:endParaRPr>
                    </a:p>
                  </a:txBody>
                  <a:tcPr marT="3600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3E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788352744"/>
                  </a:ext>
                </a:extLst>
              </a:tr>
            </a:tbl>
          </a:graphicData>
        </a:graphic>
      </p:graphicFrame>
      <p:sp>
        <p:nvSpPr>
          <p:cNvPr id="7" name="円/楕円 23">
            <a:extLst>
              <a:ext uri="{FF2B5EF4-FFF2-40B4-BE49-F238E27FC236}">
                <a16:creationId xmlns:a16="http://schemas.microsoft.com/office/drawing/2014/main" id="{23AA1095-3F34-39EA-3630-DFDDAAC2FDDD}"/>
              </a:ext>
            </a:extLst>
          </p:cNvPr>
          <p:cNvSpPr>
            <a:spLocks noChangeAspect="1"/>
          </p:cNvSpPr>
          <p:nvPr/>
        </p:nvSpPr>
        <p:spPr>
          <a:xfrm>
            <a:off x="5953943" y="2319920"/>
            <a:ext cx="180000" cy="180000"/>
          </a:xfrm>
          <a:prstGeom prst="ellipse">
            <a:avLst/>
          </a:prstGeom>
          <a:solidFill>
            <a:srgbClr val="000048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900" b="1" kern="0" dirty="0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</a:t>
            </a:r>
            <a:endParaRPr kumimoji="0" lang="ja-JP" altLang="en-US" sz="900" b="1" kern="0" dirty="0">
              <a:solidFill>
                <a:srgbClr val="FFFFFF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2B78C3BA-E3BE-0788-0278-9CEE50207AE4}"/>
              </a:ext>
            </a:extLst>
          </p:cNvPr>
          <p:cNvSpPr/>
          <p:nvPr/>
        </p:nvSpPr>
        <p:spPr>
          <a:xfrm>
            <a:off x="339866" y="5667119"/>
            <a:ext cx="4190250" cy="541687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800" kern="0" dirty="0">
                <a:solidFill>
                  <a:srgbClr val="0D0D0D"/>
                </a:solidFill>
                <a:latin typeface="Meiryo"/>
                <a:ea typeface="Meiryo"/>
              </a:rPr>
              <a:t>※SP</a:t>
            </a:r>
            <a:r>
              <a:rPr kumimoji="0" lang="ja-JP" altLang="en-US" sz="800" kern="0" dirty="0">
                <a:solidFill>
                  <a:srgbClr val="0D0D0D"/>
                </a:solidFill>
                <a:latin typeface="Meiryo"/>
                <a:ea typeface="Meiryo"/>
              </a:rPr>
              <a:t>はスマートフォン、</a:t>
            </a:r>
            <a:r>
              <a:rPr kumimoji="0" lang="en-US" sz="800" kern="0" dirty="0">
                <a:solidFill>
                  <a:srgbClr val="0D0D0D"/>
                </a:solidFill>
                <a:latin typeface="Meiryo"/>
                <a:ea typeface="Calibri" panose="020F0502020204030204"/>
              </a:rPr>
              <a:t>PC</a:t>
            </a:r>
            <a:r>
              <a:rPr kumimoji="0" lang="ja-JP" altLang="en-US" sz="800" kern="0" dirty="0">
                <a:solidFill>
                  <a:srgbClr val="0D0D0D"/>
                </a:solidFill>
                <a:latin typeface="Meiryo"/>
                <a:ea typeface="Meiryo"/>
              </a:rPr>
              <a:t>はパソコン、</a:t>
            </a:r>
            <a:r>
              <a:rPr kumimoji="0" lang="en-US" altLang="ja-JP" sz="800" kern="0" dirty="0">
                <a:solidFill>
                  <a:srgbClr val="0D0D0D"/>
                </a:solidFill>
                <a:latin typeface="Meiryo"/>
                <a:ea typeface="Calibri" panose="020F0502020204030204"/>
              </a:rPr>
              <a:t>MD</a:t>
            </a:r>
            <a:r>
              <a:rPr kumimoji="0" lang="ja-JP" altLang="en-US" sz="800" kern="0" dirty="0">
                <a:solidFill>
                  <a:srgbClr val="0D0D0D"/>
                </a:solidFill>
                <a:latin typeface="Meiryo"/>
                <a:ea typeface="Meiryo"/>
              </a:rPr>
              <a:t>はマルチデバイスの略称です。　</a:t>
            </a:r>
            <a:endParaRPr lang="en-US" altLang="ja-JP" sz="800" kern="0" dirty="0">
              <a:solidFill>
                <a:srgbClr val="0D0D0D"/>
              </a:solidFill>
              <a:latin typeface="Meiryo"/>
              <a:ea typeface="Meiryo"/>
            </a:endParaRPr>
          </a:p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800" kern="0" dirty="0">
                <a:solidFill>
                  <a:srgbClr val="0D0D0D"/>
                </a:solidFill>
                <a:latin typeface="Meiryo"/>
                <a:ea typeface="Meiryo"/>
              </a:rPr>
              <a:t>※</a:t>
            </a:r>
            <a:r>
              <a:rPr kumimoji="0" lang="en-US" altLang="ja-JP" sz="800" kern="0" dirty="0" err="1">
                <a:solidFill>
                  <a:srgbClr val="0D0D0D"/>
                </a:solidFill>
                <a:latin typeface="Meiryo"/>
                <a:ea typeface="Meiryo"/>
              </a:rPr>
              <a:t>vCPM</a:t>
            </a:r>
            <a:r>
              <a:rPr kumimoji="0" lang="ja-JP" altLang="en-US" sz="800" kern="0" dirty="0">
                <a:solidFill>
                  <a:srgbClr val="0D0D0D"/>
                </a:solidFill>
                <a:latin typeface="Meiryo"/>
                <a:ea typeface="Meiryo"/>
              </a:rPr>
              <a:t>はビューアブルインプレッション</a:t>
            </a:r>
            <a:r>
              <a:rPr kumimoji="0" lang="en-US" altLang="ja-JP" sz="800" kern="0" dirty="0">
                <a:solidFill>
                  <a:srgbClr val="0D0D0D"/>
                </a:solidFill>
                <a:latin typeface="Meiryo"/>
                <a:ea typeface="Meiryo"/>
              </a:rPr>
              <a:t>1,000</a:t>
            </a:r>
            <a:r>
              <a:rPr kumimoji="0" lang="ja-JP" altLang="en-US" sz="800" kern="0" dirty="0">
                <a:solidFill>
                  <a:srgbClr val="0D0D0D"/>
                </a:solidFill>
                <a:latin typeface="Meiryo"/>
                <a:ea typeface="Meiryo"/>
              </a:rPr>
              <a:t>回あたりにかかる見込み広告費用です。 </a:t>
            </a:r>
            <a:endParaRPr lang="en-US" altLang="ja-JP" sz="800" kern="0" dirty="0">
              <a:solidFill>
                <a:srgbClr val="0D0D0D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800" kern="0" dirty="0">
                <a:solidFill>
                  <a:srgbClr val="0D0D0D"/>
                </a:solidFill>
                <a:latin typeface="Meiryo"/>
                <a:ea typeface="Meiryo"/>
              </a:rPr>
              <a:t>※</a:t>
            </a:r>
            <a:r>
              <a:rPr kumimoji="0" lang="en-US" altLang="ja-JP" sz="800" kern="0" dirty="0" err="1">
                <a:solidFill>
                  <a:srgbClr val="0D0D0D"/>
                </a:solidFill>
                <a:latin typeface="Meiryo"/>
                <a:ea typeface="Meiryo"/>
              </a:rPr>
              <a:t>vimps</a:t>
            </a:r>
            <a:r>
              <a:rPr kumimoji="0" lang="ja-JP" altLang="en-US" sz="800" kern="0" dirty="0">
                <a:solidFill>
                  <a:srgbClr val="0D0D0D"/>
                </a:solidFill>
                <a:latin typeface="Meiryo"/>
                <a:ea typeface="Meiryo"/>
              </a:rPr>
              <a:t>はビューアブルインプレッションの略称です。</a:t>
            </a:r>
            <a:br>
              <a:rPr lang="en-US" altLang="ja-JP" sz="800" kern="0" dirty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endParaRPr lang="en-US" altLang="ja-JP" sz="800" kern="0" dirty="0">
              <a:solidFill>
                <a:srgbClr val="0D0D0D"/>
              </a:solidFill>
              <a:latin typeface="Meiryo"/>
              <a:ea typeface="Meiryo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77CABB0B-CBB4-818B-E649-D215319BD39B}"/>
              </a:ext>
            </a:extLst>
          </p:cNvPr>
          <p:cNvSpPr/>
          <p:nvPr/>
        </p:nvSpPr>
        <p:spPr>
          <a:xfrm>
            <a:off x="5210794" y="5886560"/>
            <a:ext cx="6501780" cy="135422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800" kern="0" dirty="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※2</a:t>
            </a:r>
            <a:r>
              <a:rPr kumimoji="0" lang="ja-JP" altLang="en-US" sz="800" kern="0" dirty="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</a:t>
            </a:r>
            <a:r>
              <a:rPr kumimoji="0" lang="en-US" altLang="ja-JP" sz="800" kern="0" dirty="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kumimoji="0" lang="ja-JP" altLang="en-US" sz="800" kern="0" dirty="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日間～</a:t>
            </a:r>
            <a:r>
              <a:rPr kumimoji="0" lang="en-US" altLang="ja-JP" sz="800" kern="0" dirty="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kumimoji="0" lang="ja-JP" altLang="en-US" sz="800" kern="0" dirty="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日間での掲載も可能ですが、予約時のシミュレーション</a:t>
            </a:r>
            <a:r>
              <a:rPr kumimoji="0" lang="en-US" altLang="ja-JP" sz="800" kern="0" dirty="0" err="1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vimps</a:t>
            </a:r>
            <a:r>
              <a:rPr kumimoji="0" lang="ja-JP" altLang="en-US" sz="800" kern="0" dirty="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を下回る場合がありますので、</a:t>
            </a:r>
            <a:r>
              <a:rPr kumimoji="0" lang="en-US" altLang="ja-JP" sz="800" kern="0" dirty="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kumimoji="0" lang="ja-JP" altLang="en-US" sz="800" kern="0" dirty="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日間以上の掲載を推奨します。</a:t>
            </a:r>
          </a:p>
        </p:txBody>
      </p:sp>
      <p:sp>
        <p:nvSpPr>
          <p:cNvPr id="12" name="円/楕円 23">
            <a:extLst>
              <a:ext uri="{FF2B5EF4-FFF2-40B4-BE49-F238E27FC236}">
                <a16:creationId xmlns:a16="http://schemas.microsoft.com/office/drawing/2014/main" id="{69A42BAC-669C-B34D-64F0-EB61F981EE05}"/>
              </a:ext>
            </a:extLst>
          </p:cNvPr>
          <p:cNvSpPr>
            <a:spLocks noChangeAspect="1"/>
          </p:cNvSpPr>
          <p:nvPr/>
        </p:nvSpPr>
        <p:spPr>
          <a:xfrm>
            <a:off x="10208046" y="2319920"/>
            <a:ext cx="180000" cy="180000"/>
          </a:xfrm>
          <a:prstGeom prst="ellipse">
            <a:avLst/>
          </a:prstGeom>
          <a:solidFill>
            <a:srgbClr val="000048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900" b="1" kern="0" dirty="0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</a:t>
            </a:r>
            <a:endParaRPr kumimoji="0" lang="ja-JP" altLang="en-US" sz="900" b="1" kern="0" dirty="0">
              <a:solidFill>
                <a:srgbClr val="FFFFFF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DCF21029-25AD-570B-7B14-A9EF5B9AA1C7}"/>
              </a:ext>
            </a:extLst>
          </p:cNvPr>
          <p:cNvSpPr/>
          <p:nvPr/>
        </p:nvSpPr>
        <p:spPr>
          <a:xfrm>
            <a:off x="5210794" y="5716101"/>
            <a:ext cx="3244478" cy="135422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800" kern="0" dirty="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※1</a:t>
            </a:r>
            <a:r>
              <a:rPr kumimoji="0" lang="ja-JP" altLang="en-US" sz="800" kern="0" dirty="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</a:t>
            </a:r>
            <a:r>
              <a:rPr lang="ja-JP" altLang="en-US" sz="800" dirty="0">
                <a:solidFill>
                  <a:srgbClr val="002AFF"/>
                </a:solidFill>
                <a:latin typeface="NotoSansJP"/>
                <a:ea typeface="メイリオ" panose="020B0604030504040204" pitchFamily="50" charset="-128"/>
              </a:rPr>
              <a:t>アプリでコンテンツが表示された場合にも広告が表示されます。</a:t>
            </a:r>
            <a:endParaRPr kumimoji="0" lang="ja-JP" altLang="en-US" sz="800" kern="0" dirty="0">
              <a:solidFill>
                <a:srgbClr val="002AFF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3776258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旧CBCレイアウト（広告主・代理店限定）">
  <a:themeElements>
    <a:clrScheme name="CBC">
      <a:dk1>
        <a:srgbClr val="000000"/>
      </a:dk1>
      <a:lt1>
        <a:srgbClr val="FFFFFF"/>
      </a:lt1>
      <a:dk2>
        <a:srgbClr val="0D0D0D"/>
      </a:dk2>
      <a:lt2>
        <a:srgbClr val="FFFFFF"/>
      </a:lt2>
      <a:accent1>
        <a:srgbClr val="000048"/>
      </a:accent1>
      <a:accent2>
        <a:srgbClr val="06C755"/>
      </a:accent2>
      <a:accent3>
        <a:srgbClr val="FF0033"/>
      </a:accent3>
      <a:accent4>
        <a:srgbClr val="002AFF"/>
      </a:accent4>
      <a:accent5>
        <a:srgbClr val="A9A9A9"/>
      </a:accent5>
      <a:accent6>
        <a:srgbClr val="D5D5D5"/>
      </a:accent6>
      <a:hlink>
        <a:srgbClr val="0563C1"/>
      </a:hlink>
      <a:folHlink>
        <a:srgbClr val="EAEAEA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CBCレイアウト">
  <a:themeElements>
    <a:clrScheme name="CBC">
      <a:dk1>
        <a:srgbClr val="000000"/>
      </a:dk1>
      <a:lt1>
        <a:srgbClr val="FFFFFF"/>
      </a:lt1>
      <a:dk2>
        <a:srgbClr val="0D0D0D"/>
      </a:dk2>
      <a:lt2>
        <a:srgbClr val="FFFFFF"/>
      </a:lt2>
      <a:accent1>
        <a:srgbClr val="000048"/>
      </a:accent1>
      <a:accent2>
        <a:srgbClr val="06C755"/>
      </a:accent2>
      <a:accent3>
        <a:srgbClr val="FF0033"/>
      </a:accent3>
      <a:accent4>
        <a:srgbClr val="002AFF"/>
      </a:accent4>
      <a:accent5>
        <a:srgbClr val="A9A9A9"/>
      </a:accent5>
      <a:accent6>
        <a:srgbClr val="D5D5D5"/>
      </a:accent6>
      <a:hlink>
        <a:srgbClr val="0563C1"/>
      </a:hlink>
      <a:folHlink>
        <a:srgbClr val="EAEAEA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CBCレイアウト（広告主・代理店限定）">
  <a:themeElements>
    <a:clrScheme name="CBC">
      <a:dk1>
        <a:srgbClr val="000000"/>
      </a:dk1>
      <a:lt1>
        <a:srgbClr val="FFFFFF"/>
      </a:lt1>
      <a:dk2>
        <a:srgbClr val="0D0D0D"/>
      </a:dk2>
      <a:lt2>
        <a:srgbClr val="FFFFFF"/>
      </a:lt2>
      <a:accent1>
        <a:srgbClr val="000048"/>
      </a:accent1>
      <a:accent2>
        <a:srgbClr val="06C755"/>
      </a:accent2>
      <a:accent3>
        <a:srgbClr val="FF0033"/>
      </a:accent3>
      <a:accent4>
        <a:srgbClr val="002AFF"/>
      </a:accent4>
      <a:accent5>
        <a:srgbClr val="A9A9A9"/>
      </a:accent5>
      <a:accent6>
        <a:srgbClr val="D5D5D5"/>
      </a:accent6>
      <a:hlink>
        <a:srgbClr val="0563C1"/>
      </a:hlink>
      <a:folHlink>
        <a:srgbClr val="EAEAEA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31070</TotalTime>
  <Words>3468</Words>
  <Application>Microsoft Office PowerPoint</Application>
  <PresentationFormat>ワイド画面</PresentationFormat>
  <Paragraphs>510</Paragraphs>
  <Slides>23</Slides>
  <Notes>1</Notes>
  <HiddenSlides>0</HiddenSlides>
  <MMClips>0</MMClips>
  <ScaleCrop>false</ScaleCrop>
  <HeadingPairs>
    <vt:vector size="8" baseType="variant">
      <vt:variant>
        <vt:lpstr>使用されているフォント</vt:lpstr>
      </vt:variant>
      <vt:variant>
        <vt:i4>9</vt:i4>
      </vt:variant>
      <vt:variant>
        <vt:lpstr>テーマ</vt:lpstr>
      </vt:variant>
      <vt:variant>
        <vt:i4>3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23</vt:i4>
      </vt:variant>
    </vt:vector>
  </HeadingPairs>
  <TitlesOfParts>
    <vt:vector size="36" baseType="lpstr">
      <vt:lpstr>Meiryo UI</vt:lpstr>
      <vt:lpstr>NotoSansJP</vt:lpstr>
      <vt:lpstr>メイリオ</vt:lpstr>
      <vt:lpstr>メイリオ</vt:lpstr>
      <vt:lpstr>メイリオ 本文</vt:lpstr>
      <vt:lpstr>Arial</vt:lpstr>
      <vt:lpstr>Calibri</vt:lpstr>
      <vt:lpstr>Segoe UI</vt:lpstr>
      <vt:lpstr>Wingdings</vt:lpstr>
      <vt:lpstr>旧CBCレイアウト（広告主・代理店限定）</vt:lpstr>
      <vt:lpstr>CBCレイアウト</vt:lpstr>
      <vt:lpstr>CBCレイアウト（広告主・代理店限定）</vt:lpstr>
      <vt:lpstr>think-cellスライド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中根めぐ美</dc:creator>
  <cp:lastModifiedBy>平井 祐子</cp:lastModifiedBy>
  <cp:revision>529</cp:revision>
  <dcterms:created xsi:type="dcterms:W3CDTF">2023-12-19T04:51:39Z</dcterms:created>
  <dcterms:modified xsi:type="dcterms:W3CDTF">2026-07-13T04:19:59Z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defa4170-0d19-0005-0004-bc88714345d2_Enabled">
    <vt:lpwstr>true</vt:lpwstr>
  </property>
  <property fmtid="{D5CDD505-2E9C-101B-9397-08002B2CF9AE}" pid="3" name="MSIP_Label_defa4170-0d19-0005-0004-bc88714345d2_SetDate">
    <vt:lpwstr>2024-12-09T10:06:27Z</vt:lpwstr>
  </property>
  <property fmtid="{D5CDD505-2E9C-101B-9397-08002B2CF9AE}" pid="4" name="MSIP_Label_defa4170-0d19-0005-0004-bc88714345d2_Method">
    <vt:lpwstr>Standard</vt:lpwstr>
  </property>
  <property fmtid="{D5CDD505-2E9C-101B-9397-08002B2CF9AE}" pid="5" name="MSIP_Label_defa4170-0d19-0005-0004-bc88714345d2_Name">
    <vt:lpwstr>defa4170-0d19-0005-0004-bc88714345d2</vt:lpwstr>
  </property>
  <property fmtid="{D5CDD505-2E9C-101B-9397-08002B2CF9AE}" pid="6" name="MSIP_Label_defa4170-0d19-0005-0004-bc88714345d2_SiteId">
    <vt:lpwstr>d8c9785c-7bbf-4b6c-bf29-15e4982bfb86</vt:lpwstr>
  </property>
  <property fmtid="{D5CDD505-2E9C-101B-9397-08002B2CF9AE}" pid="7" name="MSIP_Label_defa4170-0d19-0005-0004-bc88714345d2_ActionId">
    <vt:lpwstr>94134af2-6eab-4cb2-bb90-ea6d823ac536</vt:lpwstr>
  </property>
  <property fmtid="{D5CDD505-2E9C-101B-9397-08002B2CF9AE}" pid="8" name="MSIP_Label_defa4170-0d19-0005-0004-bc88714345d2_ContentBits">
    <vt:lpwstr>0</vt:lpwstr>
  </property>
</Properties>
</file>