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tags/tag12.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53" r:id="rId1"/>
    <p:sldMasterId id="2147484466" r:id="rId2"/>
    <p:sldMasterId id="2147484478" r:id="rId3"/>
    <p:sldMasterId id="2147484486" r:id="rId4"/>
  </p:sldMasterIdLst>
  <p:notesMasterIdLst>
    <p:notesMasterId r:id="rId33"/>
  </p:notesMasterIdLst>
  <p:handoutMasterIdLst>
    <p:handoutMasterId r:id="rId34"/>
  </p:handoutMasterIdLst>
  <p:sldIdLst>
    <p:sldId id="700" r:id="rId5"/>
    <p:sldId id="623" r:id="rId6"/>
    <p:sldId id="624" r:id="rId7"/>
    <p:sldId id="446" r:id="rId8"/>
    <p:sldId id="2146849012" r:id="rId9"/>
    <p:sldId id="2146849220" r:id="rId10"/>
    <p:sldId id="2146849013" r:id="rId11"/>
    <p:sldId id="2146849014" r:id="rId12"/>
    <p:sldId id="2146849029" r:id="rId13"/>
    <p:sldId id="2146849051" r:id="rId14"/>
    <p:sldId id="2146849216" r:id="rId15"/>
    <p:sldId id="2146849019" r:id="rId16"/>
    <p:sldId id="2146849021" r:id="rId17"/>
    <p:sldId id="2146849207" r:id="rId18"/>
    <p:sldId id="2146849208" r:id="rId19"/>
    <p:sldId id="2146849218" r:id="rId20"/>
    <p:sldId id="2146849209" r:id="rId21"/>
    <p:sldId id="2146849211" r:id="rId22"/>
    <p:sldId id="2146849212" r:id="rId23"/>
    <p:sldId id="2146849219" r:id="rId24"/>
    <p:sldId id="2146849023" r:id="rId25"/>
    <p:sldId id="2146849024" r:id="rId26"/>
    <p:sldId id="2146849025" r:id="rId27"/>
    <p:sldId id="2146849026" r:id="rId28"/>
    <p:sldId id="2146849217" r:id="rId29"/>
    <p:sldId id="2146849144" r:id="rId30"/>
    <p:sldId id="2146849028" r:id="rId31"/>
    <p:sldId id="448" r:id="rId32"/>
  </p:sldIdLst>
  <p:sldSz cx="12192000" cy="6858000"/>
  <p:notesSz cx="6858000" cy="9144000"/>
  <p:custDataLst>
    <p:tags r:id="rId35"/>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000048"/>
    <a:srgbClr val="ACACC2"/>
    <a:srgbClr val="002AFF"/>
    <a:srgbClr val="000041"/>
    <a:srgbClr val="49497A"/>
    <a:srgbClr val="DEDEE5"/>
    <a:srgbClr val="2B2B5D"/>
    <a:srgbClr val="464675"/>
    <a:srgbClr val="7B7B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A3F9CD-D9B0-4642-AC0F-98B1D36011C8}" v="3" dt="2026-05-18T02:21:03.26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29" autoAdjust="0"/>
    <p:restoredTop sz="96354"/>
  </p:normalViewPr>
  <p:slideViewPr>
    <p:cSldViewPr snapToGrid="0">
      <p:cViewPr varScale="1">
        <p:scale>
          <a:sx n="93" d="100"/>
          <a:sy n="93" d="100"/>
        </p:scale>
        <p:origin x="72" y="220"/>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notesViewPr>
    <p:cSldViewPr snapToGrid="0">
      <p:cViewPr varScale="1">
        <p:scale>
          <a:sx n="89" d="100"/>
          <a:sy n="89" d="100"/>
        </p:scale>
        <p:origin x="1650"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zone Yuko （小曽根祐子）" userId="7815483560_tp_box_2" providerId="OAuth2" clId="{9D3F3C96-46F0-4A69-B082-E038EE86BD3E}"/>
    <pc:docChg chg="modSld">
      <pc:chgData name="Ozone Yuko （小曽根祐子）" userId="7815483560_tp_box_2" providerId="OAuth2" clId="{9D3F3C96-46F0-4A69-B082-E038EE86BD3E}" dt="2026-05-18T02:32:04.047" v="5" actId="20577"/>
      <pc:docMkLst>
        <pc:docMk/>
      </pc:docMkLst>
      <pc:sldChg chg="modSp mod">
        <pc:chgData name="Ozone Yuko （小曽根祐子）" userId="7815483560_tp_box_2" providerId="OAuth2" clId="{9D3F3C96-46F0-4A69-B082-E038EE86BD3E}" dt="2026-05-18T02:20:17.538" v="1" actId="20577"/>
        <pc:sldMkLst>
          <pc:docMk/>
          <pc:sldMk cId="1874644466" sldId="2146849014"/>
        </pc:sldMkLst>
        <pc:graphicFrameChg chg="modGraphic">
          <ac:chgData name="Ozone Yuko （小曽根祐子）" userId="7815483560_tp_box_2" providerId="OAuth2" clId="{9D3F3C96-46F0-4A69-B082-E038EE86BD3E}" dt="2026-05-18T02:20:17.538" v="1" actId="20577"/>
          <ac:graphicFrameMkLst>
            <pc:docMk/>
            <pc:sldMk cId="1874644466" sldId="2146849014"/>
            <ac:graphicFrameMk id="9" creationId="{E6BA39B9-7328-72BF-C0AF-C7A0E74F2BD6}"/>
          </ac:graphicFrameMkLst>
        </pc:graphicFrameChg>
      </pc:sldChg>
      <pc:sldChg chg="modSp mod">
        <pc:chgData name="Ozone Yuko （小曽根祐子）" userId="7815483560_tp_box_2" providerId="OAuth2" clId="{9D3F3C96-46F0-4A69-B082-E038EE86BD3E}" dt="2026-05-18T02:32:04.047" v="5" actId="20577"/>
        <pc:sldMkLst>
          <pc:docMk/>
          <pc:sldMk cId="794987261" sldId="2146849216"/>
        </pc:sldMkLst>
        <pc:graphicFrameChg chg="mod modGraphic">
          <ac:chgData name="Ozone Yuko （小曽根祐子）" userId="7815483560_tp_box_2" providerId="OAuth2" clId="{9D3F3C96-46F0-4A69-B082-E038EE86BD3E}" dt="2026-05-18T02:32:04.047" v="5" actId="20577"/>
          <ac:graphicFrameMkLst>
            <pc:docMk/>
            <pc:sldMk cId="794987261" sldId="2146849216"/>
            <ac:graphicFrameMk id="7" creationId="{75FB288D-CCB7-7578-F6BF-845B922FA85C}"/>
          </ac:graphicFrameMkLst>
        </pc:graphicFrameChg>
      </pc:sldChg>
    </pc:docChg>
  </pc:docChgLst>
  <pc:docChgLst>
    <pc:chgData name="Yamamoto Rena (山本 玲奈)" userId="XqfmoCvGAzExMoimfih8jxm38Qp/ZaiTVmy1xF1xw7E=" providerId="None" clId="Web-{480CE1E6-9BC6-4E77-A3F0-3EAEA8477F13}"/>
    <pc:docChg chg="modSld">
      <pc:chgData name="Yamamoto Rena (山本 玲奈)" userId="XqfmoCvGAzExMoimfih8jxm38Qp/ZaiTVmy1xF1xw7E=" providerId="None" clId="Web-{480CE1E6-9BC6-4E77-A3F0-3EAEA8477F13}" dt="2026-04-27T02:02:43.934" v="25"/>
      <pc:docMkLst>
        <pc:docMk/>
      </pc:docMkLst>
      <pc:sldChg chg="modSp">
        <pc:chgData name="Yamamoto Rena (山本 玲奈)" userId="XqfmoCvGAzExMoimfih8jxm38Qp/ZaiTVmy1xF1xw7E=" providerId="None" clId="Web-{480CE1E6-9BC6-4E77-A3F0-3EAEA8477F13}" dt="2026-04-27T02:02:43.934" v="25"/>
        <pc:sldMkLst>
          <pc:docMk/>
          <pc:sldMk cId="794987261" sldId="2146849216"/>
        </pc:sldMkLst>
        <pc:graphicFrameChg chg="mod modGraphic">
          <ac:chgData name="Yamamoto Rena (山本 玲奈)" userId="XqfmoCvGAzExMoimfih8jxm38Qp/ZaiTVmy1xF1xw7E=" providerId="None" clId="Web-{480CE1E6-9BC6-4E77-A3F0-3EAEA8477F13}" dt="2026-04-27T02:02:43.934" v="25"/>
          <ac:graphicFrameMkLst>
            <pc:docMk/>
            <pc:sldMk cId="794987261" sldId="2146849216"/>
            <ac:graphicFrameMk id="7" creationId="{75FB288D-CCB7-7578-F6BF-845B922FA85C}"/>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05/18/2026</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05/18/2026</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tags" Target="../tags/tag5.xml"/><Relationship Id="rId5" Type="http://schemas.openxmlformats.org/officeDocument/2006/relationships/image" Target="../media/image14.png"/><Relationship Id="rId4" Type="http://schemas.openxmlformats.org/officeDocument/2006/relationships/image" Target="../media/image13.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image" Target="../media/image15.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3.xml"/><Relationship Id="rId1" Type="http://schemas.openxmlformats.org/officeDocument/2006/relationships/tags" Target="../tags/tag9.xml"/><Relationship Id="rId5" Type="http://schemas.openxmlformats.org/officeDocument/2006/relationships/image" Target="../media/image14.png"/><Relationship Id="rId4" Type="http://schemas.openxmlformats.org/officeDocument/2006/relationships/image" Target="../media/image17.emf"/></Relationships>
</file>

<file path=ppt/slideLayouts/_rels/slideLayout2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image" Target="../media/image18.emf"/></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9.emf"/></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emf"/><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9022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2"/>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0" name="テキスト プレースホルダー 10">
            <a:extLst>
              <a:ext uri="{FF2B5EF4-FFF2-40B4-BE49-F238E27FC236}">
                <a16:creationId xmlns:a16="http://schemas.microsoft.com/office/drawing/2014/main" id="{51F1BAB4-BF47-3B73-61AB-48C73A07D72A}"/>
              </a:ext>
            </a:extLst>
          </p:cNvPr>
          <p:cNvSpPr>
            <a:spLocks noGrp="1"/>
          </p:cNvSpPr>
          <p:nvPr>
            <p:ph type="body" sz="quarter" idx="13"/>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490929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482888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06516415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71606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1460036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95433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5">
            <a:extLst>
              <a:ext uri="{FF2B5EF4-FFF2-40B4-BE49-F238E27FC236}">
                <a16:creationId xmlns:a16="http://schemas.microsoft.com/office/drawing/2014/main" id="{D0619A66-CC94-F64F-DA26-0FF8A23AF3EA}"/>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5" name="グラフィックス 2">
            <a:extLst>
              <a:ext uri="{FF2B5EF4-FFF2-40B4-BE49-F238E27FC236}">
                <a16:creationId xmlns:a16="http://schemas.microsoft.com/office/drawing/2014/main" id="{8D9B3208-C845-2C86-CEFC-EAC3C8484BF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8888537"/>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49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141318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chemeClr val="accent1"/>
                </a:solidFill>
                <a:latin typeface="+mn-ea"/>
                <a:ea typeface="+mn-ea"/>
                <a:cs typeface="Segoe UI" panose="020B0502040204020203" pitchFamily="34" charset="0"/>
              </a:rPr>
              <a:t>CONTENTS</a:t>
            </a:r>
            <a:endParaRPr kumimoji="1" lang="ja-JP" altLang="en-US" sz="2400" b="1" i="0" dirty="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0325822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chemeClr val="accent1"/>
                </a:solidFill>
                <a:latin typeface="+mn-ea"/>
                <a:ea typeface="+mn-ea"/>
                <a:cs typeface="Segoe UI" panose="020B0502040204020203" pitchFamily="34" charset="0"/>
              </a:rPr>
              <a:t>CONTENTS</a:t>
            </a:r>
            <a:endParaRPr kumimoji="1" lang="ja-JP" altLang="en-US" sz="2400" b="1" i="0" dirty="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34468082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20654E43-7CF4-6954-D935-4A0B614FF5A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21264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040452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948389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7862532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広告主・代理店限定）">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userDrawn="1">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84C091A5-862A-9941-5642-C4E70B372A8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279544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561450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userDrawn="1">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3091799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90194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26597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spTree>
    <p:extLst>
      <p:ext uri="{BB962C8B-B14F-4D97-AF65-F5344CB8AC3E}">
        <p14:creationId xmlns:p14="http://schemas.microsoft.com/office/powerpoint/2010/main" val="6350981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48"/>
                </a:solidFill>
                <a:latin typeface="メイリオ" panose="020B0604030504040204" pitchFamily="50" charset="-128"/>
                <a:ea typeface="メイリオ" panose="020B0604030504040204" pitchFamily="50" charset="-128"/>
              </a:rPr>
              <a:t>Yahoo!</a:t>
            </a:r>
            <a:r>
              <a:rPr lang="ja-JP" altLang="en-US" sz="1600" b="1">
                <a:solidFill>
                  <a:srgbClr val="000048"/>
                </a:solidFill>
                <a:latin typeface="メイリオ" panose="020B0604030504040204" pitchFamily="50" charset="-128"/>
                <a:ea typeface="メイリオ" panose="020B0604030504040204" pitchFamily="50" charset="-128"/>
              </a:rPr>
              <a:t>広告　ディスプレイ広告（予約型）</a:t>
            </a:r>
          </a:p>
        </p:txBody>
      </p:sp>
    </p:spTree>
    <p:extLst>
      <p:ext uri="{BB962C8B-B14F-4D97-AF65-F5344CB8AC3E}">
        <p14:creationId xmlns:p14="http://schemas.microsoft.com/office/powerpoint/2010/main" val="34431902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48"/>
                </a:solidFill>
                <a:latin typeface="+mn-ea"/>
                <a:ea typeface="+mn-ea"/>
                <a:cs typeface="Segoe UI" panose="020B0502040204020203" pitchFamily="34" charset="0"/>
              </a:rPr>
              <a:t>CONTENTS</a:t>
            </a:r>
            <a:endParaRPr kumimoji="1" lang="ja-JP" altLang="en-US" sz="2400" b="1" i="0">
              <a:solidFill>
                <a:srgbClr val="000048"/>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rgbClr val="000048"/>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00048"/>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48"/>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48"/>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48"/>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48"/>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6501492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48"/>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48"/>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6551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48"/>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7737915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525246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149729233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708512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6160722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99617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877551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a:extLst>
              <a:ext uri="{FF2B5EF4-FFF2-40B4-BE49-F238E27FC236}">
                <a16:creationId xmlns:a16="http://schemas.microsoft.com/office/drawing/2014/main" id="{673D12C0-BFE1-CD53-B1BE-B00929101C1A}"/>
              </a:ext>
            </a:extLst>
          </p:cNvPr>
          <p:cNvPicPr>
            <a:picLocks noChangeAspect="1"/>
          </p:cNvPicPr>
          <p:nvPr userDrawn="1"/>
        </p:nvPicPr>
        <p:blipFill>
          <a:blip r:embed="rId3"/>
          <a:srcRect t="71" b="71"/>
          <a:stretch/>
        </p:blipFill>
        <p:spPr>
          <a:xfrm>
            <a:off x="36095" y="40530"/>
            <a:ext cx="490419" cy="452763"/>
          </a:xfrm>
          <a:prstGeom prst="rect">
            <a:avLst/>
          </a:prstGeom>
        </p:spPr>
      </p:pic>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1789500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a:t>01</a:t>
            </a:r>
            <a:endParaRPr kumimoji="1" lang="ja-JP" altLang="en-US"/>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20654E43-7CF4-6954-D935-4A0B614FF5A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69967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8422505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chemeClr val="accent1"/>
                </a:solidFill>
                <a:latin typeface="+mn-ea"/>
                <a:ea typeface="+mn-ea"/>
                <a:cs typeface="Segoe UI" panose="020B0502040204020203" pitchFamily="34" charset="0"/>
              </a:rPr>
              <a:t>CONTENTS</a:t>
            </a:r>
            <a:endParaRPr kumimoji="1" lang="ja-JP" altLang="en-US" sz="2400" b="1" i="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1540645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
        <p:nvSpPr>
          <p:cNvPr id="3" name="テキスト プレースホルダー 10">
            <a:extLst>
              <a:ext uri="{FF2B5EF4-FFF2-40B4-BE49-F238E27FC236}">
                <a16:creationId xmlns:a16="http://schemas.microsoft.com/office/drawing/2014/main" id="{34CDCB4D-B3FE-5512-1AD8-8FC091FB7A34}"/>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83109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
        <p:nvSpPr>
          <p:cNvPr id="3" name="テキスト プレースホルダー 10">
            <a:extLst>
              <a:ext uri="{FF2B5EF4-FFF2-40B4-BE49-F238E27FC236}">
                <a16:creationId xmlns:a16="http://schemas.microsoft.com/office/drawing/2014/main" id="{95397C94-8D81-3AA4-47A1-27CC660D24D7}"/>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09691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
        <p:nvSpPr>
          <p:cNvPr id="3" name="テキスト プレースホルダー 10">
            <a:extLst>
              <a:ext uri="{FF2B5EF4-FFF2-40B4-BE49-F238E27FC236}">
                <a16:creationId xmlns:a16="http://schemas.microsoft.com/office/drawing/2014/main" id="{BC5DC8DD-FDC6-A8B5-8C59-D99344C84D25}"/>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86240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2"/>
                </a:solidFill>
              </a:rPr>
              <a:t>実施フロー</a:t>
            </a:r>
          </a:p>
        </p:txBody>
      </p:sp>
      <p:sp>
        <p:nvSpPr>
          <p:cNvPr id="3" name="テキスト プレースホルダー 10">
            <a:extLst>
              <a:ext uri="{FF2B5EF4-FFF2-40B4-BE49-F238E27FC236}">
                <a16:creationId xmlns:a16="http://schemas.microsoft.com/office/drawing/2014/main" id="{5F8EFFDA-09AC-475F-DDAA-47D7F2B111E9}"/>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3060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タイトル+コピーライト+ページ番号（広告主・代理店限定）">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プレースホルダー 8" descr="アイコン&#10;&#10;自動的に生成された説明">
            <a:extLst>
              <a:ext uri="{FF2B5EF4-FFF2-40B4-BE49-F238E27FC236}">
                <a16:creationId xmlns:a16="http://schemas.microsoft.com/office/drawing/2014/main" id="{3D4B3C0F-D350-D314-423E-99559A59D8B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60467" y="37992"/>
            <a:ext cx="498475" cy="498475"/>
          </a:xfrm>
          <a:prstGeom prst="rect">
            <a:avLst/>
          </a:prstGeom>
        </p:spPr>
      </p:pic>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
        <p:nvSpPr>
          <p:cNvPr id="8" name="テキスト プレースホルダー 10">
            <a:extLst>
              <a:ext uri="{FF2B5EF4-FFF2-40B4-BE49-F238E27FC236}">
                <a16:creationId xmlns:a16="http://schemas.microsoft.com/office/drawing/2014/main" id="{4B10FDEC-7075-BB0D-498B-CA043596B5A0}"/>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508255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ags" Target="../tags/tag3.xml"/><Relationship Id="rId18" Type="http://schemas.openxmlformats.org/officeDocument/2006/relationships/image" Target="../media/image1.emf"/><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17" Type="http://schemas.openxmlformats.org/officeDocument/2006/relationships/oleObject" Target="../embeddings/oleObject1.bin"/><Relationship Id="rId2" Type="http://schemas.openxmlformats.org/officeDocument/2006/relationships/slideLayout" Target="../slideLayouts/slideLayout14.xml"/><Relationship Id="rId16" Type="http://schemas.openxmlformats.org/officeDocument/2006/relationships/image" Target="../media/image12.emf"/><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oleObject" Target="../embeddings/oleObject2.bin"/><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4.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slideLayout" Target="../slideLayouts/slideLayout26.xml"/><Relationship Id="rId7"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image" Target="../media/image1.emf"/><Relationship Id="rId4" Type="http://schemas.openxmlformats.org/officeDocument/2006/relationships/slideLayout" Target="../slideLayouts/slideLayout27.xml"/><Relationship Id="rId9" Type="http://schemas.openxmlformats.org/officeDocument/2006/relationships/oleObject" Target="../embeddings/oleObject1.bin"/></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image" Target="../media/image20.emf"/><Relationship Id="rId2" Type="http://schemas.openxmlformats.org/officeDocument/2006/relationships/slideLayout" Target="../slideLayouts/slideLayout31.xml"/><Relationship Id="rId16" Type="http://schemas.openxmlformats.org/officeDocument/2006/relationships/oleObject" Target="../embeddings/oleObject9.bin"/><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tags" Target="../tags/tag12.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14"/>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5" imgW="7772400" imgH="10058400" progId="TCLayout.ActiveDocument.1">
                  <p:embed/>
                </p:oleObj>
              </mc:Choice>
              <mc:Fallback>
                <p:oleObj name="think-cellスライド" r:id="rId15"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6"/>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207521595"/>
      </p:ext>
    </p:extLst>
  </p:cSld>
  <p:clrMap bg1="lt1" tx1="dk1" bg2="lt2" tx2="dk2" accent1="accent1" accent2="accent2" accent3="accent3" accent4="accent4" accent5="accent5" accent6="accent6" hlink="hlink" folHlink="folHlink"/>
  <p:sldLayoutIdLst>
    <p:sldLayoutId id="2147484454" r:id="rId1"/>
    <p:sldLayoutId id="2147484443" r:id="rId2"/>
    <p:sldLayoutId id="2147484462" r:id="rId3"/>
    <p:sldLayoutId id="2147484450" r:id="rId4"/>
    <p:sldLayoutId id="2147484465" r:id="rId5"/>
    <p:sldLayoutId id="2147484446" r:id="rId6"/>
    <p:sldLayoutId id="2147484447" r:id="rId7"/>
    <p:sldLayoutId id="2147484448" r:id="rId8"/>
    <p:sldLayoutId id="2147484449" r:id="rId9"/>
    <p:sldLayoutId id="2147484463" r:id="rId10"/>
    <p:sldLayoutId id="2147484431" r:id="rId11"/>
    <p:sldLayoutId id="2147484459"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p:custDataLst>
              <p:tags r:id="rId13"/>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5" imgW="7772400" imgH="10058400" progId="TCLayout.ActiveDocument.1">
                  <p:embed/>
                </p:oleObj>
              </mc:Choice>
              <mc:Fallback>
                <p:oleObj name="think-cellスライド" r:id="rId15"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6"/>
                      <a:stretch>
                        <a:fillRect/>
                      </a:stretch>
                    </p:blipFill>
                    <p:spPr>
                      <a:xfrm>
                        <a:off x="1588" y="1588"/>
                        <a:ext cx="1227"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0CAB8BD8-5148-6D38-9C09-17B77DDEF5F7}"/>
              </a:ext>
            </a:extLst>
          </p:cNvPr>
          <p:cNvGraphicFramePr>
            <a:graphicFrameLocks noChangeAspect="1"/>
          </p:cNvGraphicFramePr>
          <p:nvPr userDrawn="1">
            <p:custDataLst>
              <p:tags r:id="rId14"/>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7" imgW="7772400" imgH="10058400" progId="TCLayout.ActiveDocument.1">
                  <p:embed/>
                </p:oleObj>
              </mc:Choice>
              <mc:Fallback>
                <p:oleObj name="think-cellスライド" r:id="rId17" imgW="7772400" imgH="10058400" progId="TCLayout.ActiveDocument.1">
                  <p:embed/>
                  <p:pic>
                    <p:nvPicPr>
                      <p:cNvPr id="3" name="think-cell data - do not delete" hidden="1">
                        <a:extLst>
                          <a:ext uri="{FF2B5EF4-FFF2-40B4-BE49-F238E27FC236}">
                            <a16:creationId xmlns:a16="http://schemas.microsoft.com/office/drawing/2014/main" id="{0CAB8BD8-5148-6D38-9C09-17B77DDEF5F7}"/>
                          </a:ext>
                        </a:extLst>
                      </p:cNvPr>
                      <p:cNvPicPr/>
                      <p:nvPr/>
                    </p:nvPicPr>
                    <p:blipFill>
                      <a:blip r:embed="rId18"/>
                      <a:stretch>
                        <a:fillRect/>
                      </a:stretch>
                    </p:blipFill>
                    <p:spPr>
                      <a:xfrm>
                        <a:off x="1588" y="1588"/>
                        <a:ext cx="1227" cy="1588"/>
                      </a:xfrm>
                      <a:prstGeom prst="rect">
                        <a:avLst/>
                      </a:prstGeom>
                    </p:spPr>
                  </p:pic>
                </p:oleObj>
              </mc:Fallback>
            </mc:AlternateContent>
          </a:graphicData>
        </a:graphic>
      </p:graphicFrame>
      <p:sp>
        <p:nvSpPr>
          <p:cNvPr id="4" name="角丸四角形 1">
            <a:extLst>
              <a:ext uri="{FF2B5EF4-FFF2-40B4-BE49-F238E27FC236}">
                <a16:creationId xmlns:a16="http://schemas.microsoft.com/office/drawing/2014/main" id="{F3427FF8-BEDB-2FB2-C29A-750AF9D3D70B}"/>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623112995"/>
      </p:ext>
    </p:extLst>
  </p:cSld>
  <p:clrMap bg1="lt1" tx1="dk1" bg2="lt2" tx2="dk2" accent1="accent1" accent2="accent2" accent3="accent3" accent4="accent4" accent5="accent5" accent6="accent6" hlink="hlink" folHlink="folHlink"/>
  <p:sldLayoutIdLst>
    <p:sldLayoutId id="2147484467" r:id="rId1"/>
    <p:sldLayoutId id="2147484468" r:id="rId2"/>
    <p:sldLayoutId id="2147484469" r:id="rId3"/>
    <p:sldLayoutId id="2147484470" r:id="rId4"/>
    <p:sldLayoutId id="2147484471" r:id="rId5"/>
    <p:sldLayoutId id="2147484472" r:id="rId6"/>
    <p:sldLayoutId id="2147484473" r:id="rId7"/>
    <p:sldLayoutId id="2147484474" r:id="rId8"/>
    <p:sldLayoutId id="2147484475" r:id="rId9"/>
    <p:sldLayoutId id="2147484476" r:id="rId10"/>
    <p:sldLayoutId id="2147484477"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p:custDataLst>
              <p:tags r:id="rId8"/>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51990210"/>
      </p:ext>
    </p:extLst>
  </p:cSld>
  <p:clrMap bg1="lt1" tx1="dk1" bg2="lt2" tx2="dk2" accent1="accent1" accent2="accent2" accent3="accent3" accent4="accent4" accent5="accent5" accent6="accent6" hlink="hlink" folHlink="folHlink"/>
  <p:sldLayoutIdLst>
    <p:sldLayoutId id="2147484479" r:id="rId1"/>
    <p:sldLayoutId id="2147484480" r:id="rId2"/>
    <p:sldLayoutId id="2147484481" r:id="rId3"/>
    <p:sldLayoutId id="2147484482" r:id="rId4"/>
    <p:sldLayoutId id="2147484483" r:id="rId5"/>
    <p:sldLayoutId id="2147484484"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5"/>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6" imgW="7772400" imgH="10058400" progId="TCLayout.ActiveDocument.1">
                  <p:embed/>
                </p:oleObj>
              </mc:Choice>
              <mc:Fallback>
                <p:oleObj name="think-cell スライド" r:id="rId16"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7"/>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973470900"/>
      </p:ext>
    </p:extLst>
  </p:cSld>
  <p:clrMap bg1="lt1" tx1="dk1" bg2="lt2" tx2="dk2" accent1="accent1" accent2="accent2" accent3="accent3" accent4="accent4" accent5="accent5" accent6="accent6" hlink="hlink" folHlink="folHlink"/>
  <p:sldLayoutIdLst>
    <p:sldLayoutId id="2147484487" r:id="rId1"/>
    <p:sldLayoutId id="2147484488" r:id="rId2"/>
    <p:sldLayoutId id="2147484489" r:id="rId3"/>
    <p:sldLayoutId id="2147484490" r:id="rId4"/>
    <p:sldLayoutId id="2147484491" r:id="rId5"/>
    <p:sldLayoutId id="2147484492" r:id="rId6"/>
    <p:sldLayoutId id="2147484493" r:id="rId7"/>
    <p:sldLayoutId id="2147484494" r:id="rId8"/>
    <p:sldLayoutId id="2147484495" r:id="rId9"/>
    <p:sldLayoutId id="2147484496" r:id="rId10"/>
    <p:sldLayoutId id="2147484497" r:id="rId11"/>
    <p:sldLayoutId id="2147484498" r:id="rId12"/>
    <p:sldLayoutId id="2147484499" r:id="rId13"/>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8.png"/><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0.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image" Target="../media/image32.tiff"/><Relationship Id="rId7" Type="http://schemas.openxmlformats.org/officeDocument/2006/relationships/image" Target="../media/image36.jpg"/><Relationship Id="rId2" Type="http://schemas.openxmlformats.org/officeDocument/2006/relationships/image" Target="../media/image31.png"/><Relationship Id="rId1" Type="http://schemas.openxmlformats.org/officeDocument/2006/relationships/slideLayout" Target="../slideLayouts/slideLayout22.xml"/><Relationship Id="rId6" Type="http://schemas.openxmlformats.org/officeDocument/2006/relationships/image" Target="../media/image35.tiff"/><Relationship Id="rId11" Type="http://schemas.openxmlformats.org/officeDocument/2006/relationships/image" Target="../media/image28.png"/><Relationship Id="rId5" Type="http://schemas.openxmlformats.org/officeDocument/2006/relationships/image" Target="../media/image34.tiff"/><Relationship Id="rId10" Type="http://schemas.openxmlformats.org/officeDocument/2006/relationships/image" Target="../media/image39.tiff"/><Relationship Id="rId4" Type="http://schemas.openxmlformats.org/officeDocument/2006/relationships/image" Target="../media/image33.tiff"/><Relationship Id="rId9" Type="http://schemas.openxmlformats.org/officeDocument/2006/relationships/image" Target="../media/image38.tiff"/></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hyperlink" Target="https://www.lycbiz.com/sites/default/files/media/jp/docs/process-manager/LINE%20Biz-Process%20Manager_Manual.pdf" TargetMode="External"/><Relationship Id="rId2" Type="http://schemas.openxmlformats.org/officeDocument/2006/relationships/image" Target="../media/image31.png"/><Relationship Id="rId1" Type="http://schemas.openxmlformats.org/officeDocument/2006/relationships/slideLayout" Target="../slideLayouts/slideLayout2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31.png"/><Relationship Id="rId1" Type="http://schemas.openxmlformats.org/officeDocument/2006/relationships/slideLayout" Target="../slideLayouts/slideLayout2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hyperlink" Target="https://ads-help.yahoo-net.jp/s/article/H000045741?language=ja#lntp" TargetMode="External"/><Relationship Id="rId7" Type="http://schemas.openxmlformats.org/officeDocument/2006/relationships/image" Target="../media/image51.png"/><Relationship Id="rId2" Type="http://schemas.openxmlformats.org/officeDocument/2006/relationships/image" Target="../media/image31.png"/><Relationship Id="rId1" Type="http://schemas.openxmlformats.org/officeDocument/2006/relationships/slideLayout" Target="../slideLayouts/slideLayout2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hyperlink" Target="https://form-business.yahoo.co.jp/claris/enqueteForm?inquiry_type=placement_restrictions" TargetMode="External"/><Relationship Id="rId2" Type="http://schemas.openxmlformats.org/officeDocument/2006/relationships/image" Target="../media/image31.png"/><Relationship Id="rId1" Type="http://schemas.openxmlformats.org/officeDocument/2006/relationships/slideLayout" Target="../slideLayouts/slideLayout22.xml"/><Relationship Id="rId6" Type="http://schemas.microsoft.com/office/2007/relationships/hdphoto" Target="../media/hdphoto2.wdp"/><Relationship Id="rId5" Type="http://schemas.openxmlformats.org/officeDocument/2006/relationships/image" Target="../media/image30.png"/><Relationship Id="rId4" Type="http://schemas.openxmlformats.org/officeDocument/2006/relationships/hyperlink" Target="https://ads-help.yahoo-net.jp/s/article/H000044278?language=ja"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form-business.yahoo.co.jp/claris/enqueteForm?inquiry_type=bls_review" TargetMode="External"/><Relationship Id="rId2" Type="http://schemas.openxmlformats.org/officeDocument/2006/relationships/image" Target="../media/image31.png"/><Relationship Id="rId1" Type="http://schemas.openxmlformats.org/officeDocument/2006/relationships/slideLayout" Target="../slideLayouts/slideLayout22.xm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ads-help.yahoo-net.jp/s/article/H000044534"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hyperlink" Target="https://www.lycbiz.com/jp/download/yahoo/" TargetMode="External"/><Relationship Id="rId7" Type="http://schemas.openxmlformats.org/officeDocument/2006/relationships/hyperlink" Target="https://ads-help.yahoo-net.jp/s/article/H000044404?language=ja" TargetMode="External"/><Relationship Id="rId2" Type="http://schemas.openxmlformats.org/officeDocument/2006/relationships/image" Target="../media/image31.png"/><Relationship Id="rId1" Type="http://schemas.openxmlformats.org/officeDocument/2006/relationships/slideLayout" Target="../slideLayouts/slideLayout22.xml"/><Relationship Id="rId6" Type="http://schemas.openxmlformats.org/officeDocument/2006/relationships/hyperlink" Target="https://ads-help.yahoo-net.jp/s/article/H000044533" TargetMode="External"/><Relationship Id="rId5" Type="http://schemas.openxmlformats.org/officeDocument/2006/relationships/hyperlink" Target="https://ads-help.yahoo-net.jp/" TargetMode="External"/><Relationship Id="rId4" Type="http://schemas.openxmlformats.org/officeDocument/2006/relationships/hyperlink" Target="https://www.lycbiz.com/jp/terms-and-policies/yahoo/"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portal.yadui.business.yahoo.co.jp/agencyportal/30335704/" TargetMode="External"/><Relationship Id="rId7" Type="http://schemas.openxmlformats.org/officeDocument/2006/relationships/hyperlink" Target="https://www.lycbiz.com/jp/contact/support/ly-ads/" TargetMode="External"/><Relationship Id="rId2" Type="http://schemas.openxmlformats.org/officeDocument/2006/relationships/image" Target="../media/image31.png"/><Relationship Id="rId1" Type="http://schemas.openxmlformats.org/officeDocument/2006/relationships/slideLayout" Target="../slideLayouts/slideLayout22.xml"/><Relationship Id="rId6" Type="http://schemas.openxmlformats.org/officeDocument/2006/relationships/hyperlink" Target="https://ads-help.yahoo-net.jp/"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2" Type="http://schemas.openxmlformats.org/officeDocument/2006/relationships/image" Target="../media/image25.png"/><Relationship Id="rId1" Type="http://schemas.openxmlformats.org/officeDocument/2006/relationships/slideLayout" Target="../slideLayouts/slideLayout22.xml"/><Relationship Id="rId5" Type="http://schemas.openxmlformats.org/officeDocument/2006/relationships/hyperlink" Target="https://portal.yadui.business.yahoo.co.jp/agencyportal/30335704/" TargetMode="External"/><Relationship Id="rId4" Type="http://schemas.openxmlformats.org/officeDocument/2006/relationships/hyperlink" Target="https://www.lycbiz.com/jp/download/"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6.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hyperlink" Target="https://ads-help.yahoo-net.jp/s/article/H000044930?language=ja" TargetMode="External"/><Relationship Id="rId2" Type="http://schemas.openxmlformats.org/officeDocument/2006/relationships/image" Target="../media/image8.png"/><Relationship Id="rId1" Type="http://schemas.openxmlformats.org/officeDocument/2006/relationships/slideLayout" Target="../slideLayouts/slideLayout22.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63EEF-140C-2162-B5B8-84689BC727D4}"/>
            </a:ext>
          </a:extLst>
        </p:cNvPr>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C4168BCF-89ED-50DE-A3BB-87B89E3AE521}"/>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lvl="0" eaLnBrk="0" fontAlgn="base" hangingPunct="0">
              <a:spcAft>
                <a:spcPct val="0"/>
              </a:spcAft>
              <a:defRPr/>
            </a:pPr>
            <a:r>
              <a:rPr lang="en-US" altLang="ja-JP" sz="3600" dirty="0">
                <a:cs typeface="Segoe UI" panose="020B0502040204020203" pitchFamily="34" charset="0"/>
              </a:rPr>
              <a:t>LINE NEWS Top Ad</a:t>
            </a:r>
          </a:p>
          <a:p>
            <a:pPr lvl="0" eaLnBrk="0" fontAlgn="base" hangingPunct="0">
              <a:spcAft>
                <a:spcPct val="0"/>
              </a:spcAft>
              <a:defRPr/>
            </a:pPr>
            <a:r>
              <a:rPr lang="en-US" altLang="ja-JP" sz="3600" dirty="0">
                <a:cs typeface="Segoe UI" panose="020B0502040204020203" pitchFamily="34" charset="0"/>
              </a:rPr>
              <a:t>2026</a:t>
            </a:r>
            <a:r>
              <a:rPr lang="ja-JP" altLang="en-US" sz="3600" dirty="0">
                <a:cs typeface="Segoe UI" panose="020B0502040204020203" pitchFamily="34" charset="0"/>
              </a:rPr>
              <a:t>年</a:t>
            </a:r>
            <a:r>
              <a:rPr lang="en-US" altLang="ja-JP" sz="3600" dirty="0">
                <a:cs typeface="Segoe UI" panose="020B0502040204020203" pitchFamily="34" charset="0"/>
              </a:rPr>
              <a:t>7</a:t>
            </a:r>
            <a:r>
              <a:rPr lang="ja-JP" altLang="en-US" sz="3600" dirty="0">
                <a:cs typeface="Segoe UI" panose="020B0502040204020203" pitchFamily="34" charset="0"/>
              </a:rPr>
              <a:t>月～</a:t>
            </a:r>
            <a:r>
              <a:rPr lang="en-US" altLang="ja-JP" sz="3600" dirty="0">
                <a:cs typeface="Segoe UI" panose="020B0502040204020203" pitchFamily="34" charset="0"/>
              </a:rPr>
              <a:t>2026</a:t>
            </a:r>
            <a:r>
              <a:rPr lang="ja-JP" altLang="en-US" sz="3600" dirty="0">
                <a:cs typeface="Segoe UI" panose="020B0502040204020203" pitchFamily="34" charset="0"/>
              </a:rPr>
              <a:t>年</a:t>
            </a:r>
            <a:r>
              <a:rPr lang="en-US" altLang="ja-JP" sz="3600" dirty="0">
                <a:cs typeface="Segoe UI" panose="020B0502040204020203" pitchFamily="34" charset="0"/>
              </a:rPr>
              <a:t>9</a:t>
            </a:r>
            <a:r>
              <a:rPr lang="ja-JP" altLang="en-US" sz="3600" dirty="0">
                <a:cs typeface="Segoe UI" panose="020B0502040204020203" pitchFamily="34" charset="0"/>
              </a:rPr>
              <a:t>月　</a:t>
            </a:r>
            <a:r>
              <a:rPr lang="ja-JP" altLang="en-US" sz="3600" dirty="0"/>
              <a:t>セールスシート</a:t>
            </a:r>
            <a:endParaRPr lang="ja-JP" altLang="en-US" sz="3600" dirty="0">
              <a:latin typeface="メイリオ" panose="020B0604030504040204" pitchFamily="34" charset="-128"/>
              <a:ea typeface="メイリオ" panose="020B0604030504040204" pitchFamily="34" charset="-128"/>
            </a:endParaRPr>
          </a:p>
        </p:txBody>
      </p:sp>
      <p:sp>
        <p:nvSpPr>
          <p:cNvPr id="10243" name="テキスト プレースホルダー 6">
            <a:extLst>
              <a:ext uri="{FF2B5EF4-FFF2-40B4-BE49-F238E27FC236}">
                <a16:creationId xmlns:a16="http://schemas.microsoft.com/office/drawing/2014/main" id="{A17FE010-CFC4-317C-67A3-712AEE309A1A}"/>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2026/5/27</a:t>
            </a:r>
          </a:p>
        </p:txBody>
      </p:sp>
      <p:sp>
        <p:nvSpPr>
          <p:cNvPr id="10241" name="テキスト プレースホルダー 4">
            <a:extLst>
              <a:ext uri="{FF2B5EF4-FFF2-40B4-BE49-F238E27FC236}">
                <a16:creationId xmlns:a16="http://schemas.microsoft.com/office/drawing/2014/main" id="{4B52A993-85D1-4A95-482B-EAA616AD5A0A}"/>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8F503E33-092C-1411-F35C-9F93EA5A24E2}"/>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eaLnBrk="1" fontAlgn="auto" hangingPunct="1">
              <a:lnSpc>
                <a:spcPct val="120000"/>
              </a:lnSpc>
              <a:spcBef>
                <a:spcPts val="0"/>
              </a:spcBef>
              <a:spcAft>
                <a:spcPts val="0"/>
              </a:spcAft>
              <a:defRPr/>
            </a:pPr>
            <a:r>
              <a:rPr lang="en-US" altLang="ja-JP" sz="1200" b="1" dirty="0">
                <a:solidFill>
                  <a:schemeClr val="accent1"/>
                </a:solidFill>
                <a:latin typeface="メイリオ" panose="020B0604030504040204" pitchFamily="34" charset="-128"/>
                <a:ea typeface="メイリオ" panose="020B0604030504040204" pitchFamily="34" charset="-128"/>
              </a:rPr>
              <a:t>LINE</a:t>
            </a:r>
            <a:r>
              <a:rPr lang="ja-JP" altLang="en-US" sz="1200" b="1" dirty="0">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Tree>
    <p:extLst>
      <p:ext uri="{BB962C8B-B14F-4D97-AF65-F5344CB8AC3E}">
        <p14:creationId xmlns:p14="http://schemas.microsoft.com/office/powerpoint/2010/main" val="180700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F23D14-E27E-401B-BE89-BA20B5D47C59}"/>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EB86CF47-BB94-137E-1639-90303FC7D1C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7C843D19-3276-0834-4C8E-B095B9A5CB1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角丸四角形 3">
            <a:extLst>
              <a:ext uri="{FF2B5EF4-FFF2-40B4-BE49-F238E27FC236}">
                <a16:creationId xmlns:a16="http://schemas.microsoft.com/office/drawing/2014/main" id="{4898613D-5625-17ED-DDDE-7DA0E4DD57AA}"/>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挙動説明</a:t>
            </a:r>
          </a:p>
        </p:txBody>
      </p:sp>
      <p:sp>
        <p:nvSpPr>
          <p:cNvPr id="7" name="テキスト プレースホルダー 21">
            <a:extLst>
              <a:ext uri="{FF2B5EF4-FFF2-40B4-BE49-F238E27FC236}">
                <a16:creationId xmlns:a16="http://schemas.microsoft.com/office/drawing/2014/main" id="{C934C27F-965C-E0B8-47DE-8C51821153E6}"/>
              </a:ext>
            </a:extLst>
          </p:cNvPr>
          <p:cNvSpPr>
            <a:spLocks noGrp="1"/>
          </p:cNvSpPr>
          <p:nvPr>
            <p:ph type="body" sz="quarter" idx="10"/>
          </p:nvPr>
        </p:nvSpPr>
        <p:spPr>
          <a:xfrm>
            <a:off x="3383211" y="279947"/>
            <a:ext cx="5089438" cy="338956"/>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9" name="片側の 2 つの角を丸めた四角形 18">
            <a:extLst>
              <a:ext uri="{FF2B5EF4-FFF2-40B4-BE49-F238E27FC236}">
                <a16:creationId xmlns:a16="http://schemas.microsoft.com/office/drawing/2014/main" id="{5932CAC8-5B89-8F33-3982-A286C96B2016}"/>
              </a:ext>
            </a:extLst>
          </p:cNvPr>
          <p:cNvSpPr/>
          <p:nvPr/>
        </p:nvSpPr>
        <p:spPr>
          <a:xfrm>
            <a:off x="3383211" y="1170466"/>
            <a:ext cx="5452347" cy="595851"/>
          </a:xfrm>
          <a:prstGeom prst="round2SameRect">
            <a:avLst>
              <a:gd name="adj1" fmla="val 20214"/>
              <a:gd name="adj2" fmla="val 0"/>
            </a:avLst>
          </a:prstGeom>
          <a:solidFill>
            <a:srgbClr val="000048"/>
          </a:solidFill>
          <a:ln w="25400" cap="flat" cmpd="sng" algn="ctr">
            <a:noFill/>
            <a:prstDash val="solid"/>
          </a:ln>
          <a:effectLst/>
        </p:spPr>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動画をフルスクリーンで再生する</a:t>
            </a: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 (for view)</a:t>
            </a:r>
          </a:p>
        </p:txBody>
      </p:sp>
      <p:sp>
        <p:nvSpPr>
          <p:cNvPr id="10" name="片側の 2 つの角を丸めた四角形 19">
            <a:extLst>
              <a:ext uri="{FF2B5EF4-FFF2-40B4-BE49-F238E27FC236}">
                <a16:creationId xmlns:a16="http://schemas.microsoft.com/office/drawing/2014/main" id="{29F53F03-4E4B-E355-E616-26E627DA2D68}"/>
              </a:ext>
            </a:extLst>
          </p:cNvPr>
          <p:cNvSpPr/>
          <p:nvPr/>
        </p:nvSpPr>
        <p:spPr>
          <a:xfrm>
            <a:off x="3383378" y="1170466"/>
            <a:ext cx="5452347"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0" name="テキスト ボックス 19">
            <a:extLst>
              <a:ext uri="{FF2B5EF4-FFF2-40B4-BE49-F238E27FC236}">
                <a16:creationId xmlns:a16="http://schemas.microsoft.com/office/drawing/2014/main" id="{FE29547F-C74B-D4A0-6BE0-C329BAE63C7E}"/>
              </a:ext>
            </a:extLst>
          </p:cNvPr>
          <p:cNvSpPr txBox="1"/>
          <p:nvPr/>
        </p:nvSpPr>
        <p:spPr>
          <a:xfrm>
            <a:off x="6492435" y="2986340"/>
            <a:ext cx="200913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バナーをタップすると</a:t>
            </a:r>
            <a:endParaRPr kumimoji="1" lang="en-US" altLang="ja-JP" sz="1400" b="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フルスクリーンの動画プレイヤーで動画が再生される</a:t>
            </a:r>
          </a:p>
        </p:txBody>
      </p:sp>
      <p:sp>
        <p:nvSpPr>
          <p:cNvPr id="31" name="正方形/長方形 30">
            <a:extLst>
              <a:ext uri="{FF2B5EF4-FFF2-40B4-BE49-F238E27FC236}">
                <a16:creationId xmlns:a16="http://schemas.microsoft.com/office/drawing/2014/main" id="{C6783A95-7B3C-4678-94AE-DD787014697F}"/>
              </a:ext>
            </a:extLst>
          </p:cNvPr>
          <p:cNvSpPr/>
          <p:nvPr/>
        </p:nvSpPr>
        <p:spPr>
          <a:xfrm>
            <a:off x="8054893" y="5996806"/>
            <a:ext cx="3116238" cy="138499"/>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pic>
        <p:nvPicPr>
          <p:cNvPr id="2" name="図 1">
            <a:extLst>
              <a:ext uri="{FF2B5EF4-FFF2-40B4-BE49-F238E27FC236}">
                <a16:creationId xmlns:a16="http://schemas.microsoft.com/office/drawing/2014/main" id="{9B155F58-55B1-66A8-D583-7684B36AD3BA}"/>
              </a:ext>
            </a:extLst>
          </p:cNvPr>
          <p:cNvPicPr>
            <a:picLocks noChangeAspect="1"/>
          </p:cNvPicPr>
          <p:nvPr/>
        </p:nvPicPr>
        <p:blipFill>
          <a:blip r:embed="rId3"/>
          <a:stretch>
            <a:fillRect/>
          </a:stretch>
        </p:blipFill>
        <p:spPr>
          <a:xfrm>
            <a:off x="3694698" y="1997825"/>
            <a:ext cx="1492860" cy="2106109"/>
          </a:xfrm>
          <a:prstGeom prst="rect">
            <a:avLst/>
          </a:prstGeom>
        </p:spPr>
      </p:pic>
      <p:pic>
        <p:nvPicPr>
          <p:cNvPr id="124" name="図 123">
            <a:extLst>
              <a:ext uri="{FF2B5EF4-FFF2-40B4-BE49-F238E27FC236}">
                <a16:creationId xmlns:a16="http://schemas.microsoft.com/office/drawing/2014/main" id="{1CD5F466-3D10-65CF-3C1D-992569553B48}"/>
              </a:ext>
            </a:extLst>
          </p:cNvPr>
          <p:cNvPicPr>
            <a:picLocks noChangeAspect="1"/>
          </p:cNvPicPr>
          <p:nvPr/>
        </p:nvPicPr>
        <p:blipFill>
          <a:blip r:embed="rId4"/>
          <a:stretch>
            <a:fillRect/>
          </a:stretch>
        </p:blipFill>
        <p:spPr>
          <a:xfrm>
            <a:off x="4854653" y="2181506"/>
            <a:ext cx="1510367" cy="3132000"/>
          </a:xfrm>
          <a:prstGeom prst="rect">
            <a:avLst/>
          </a:prstGeom>
        </p:spPr>
      </p:pic>
    </p:spTree>
    <p:extLst>
      <p:ext uri="{BB962C8B-B14F-4D97-AF65-F5344CB8AC3E}">
        <p14:creationId xmlns:p14="http://schemas.microsoft.com/office/powerpoint/2010/main" val="1224096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2EB78-0AC0-87BA-DC96-1D45A3F47FA5}"/>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DC61C264-F93A-0B39-7D8E-54B4803A28A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7E7EDA7-FC2D-30D8-F9FA-642607F5716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正方形/長方形 5">
            <a:extLst>
              <a:ext uri="{FF2B5EF4-FFF2-40B4-BE49-F238E27FC236}">
                <a16:creationId xmlns:a16="http://schemas.microsoft.com/office/drawing/2014/main" id="{62F2E5C0-0A18-E1EE-E245-EF0E344CD717}"/>
              </a:ext>
            </a:extLst>
          </p:cNvPr>
          <p:cNvSpPr/>
          <p:nvPr/>
        </p:nvSpPr>
        <p:spPr>
          <a:xfrm>
            <a:off x="434975" y="5873818"/>
            <a:ext cx="9820652" cy="461665"/>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lang="en-US" altLang="ja-JP" sz="800" b="0" i="0" u="none" strike="noStrike" kern="0" cap="none" spc="0" normalizeH="0" baseline="0" noProof="0" dirty="0">
                <a:ln>
                  <a:noFill/>
                </a:ln>
                <a:solidFill>
                  <a:srgbClr val="0D0D0D"/>
                </a:solidFill>
                <a:effectLst/>
                <a:uLnTx/>
                <a:uFillTx/>
                <a:latin typeface="Meiryo"/>
                <a:ea typeface="Meiryo"/>
              </a:rPr>
              <a:t>※SP</a:t>
            </a:r>
            <a:r>
              <a:rPr lang="ja-JP" altLang="en-US" sz="800" b="0" i="0" u="none" strike="noStrike" kern="0" cap="none" spc="0" normalizeH="0" baseline="0" noProof="0" dirty="0">
                <a:ln>
                  <a:noFill/>
                </a:ln>
                <a:solidFill>
                  <a:srgbClr val="0D0D0D"/>
                </a:solidFill>
                <a:effectLst/>
                <a:uLnTx/>
                <a:uFillTx/>
                <a:latin typeface="Meiryo"/>
                <a:ea typeface="Meiryo"/>
              </a:rPr>
              <a:t>はスマートフォン、</a:t>
            </a:r>
            <a:r>
              <a:rPr lang="en-US" altLang="ja-JP" sz="800" b="0" i="0" u="none" strike="noStrike" kern="0" cap="none" spc="0" normalizeH="0" baseline="0" noProof="0" dirty="0">
                <a:ln>
                  <a:noFill/>
                </a:ln>
                <a:solidFill>
                  <a:srgbClr val="0D0D0D"/>
                </a:solidFill>
                <a:effectLst/>
                <a:uLnTx/>
                <a:uFillTx/>
                <a:latin typeface="Meiryo"/>
                <a:ea typeface="Meiryo"/>
              </a:rPr>
              <a:t>PC</a:t>
            </a:r>
            <a:r>
              <a:rPr lang="ja-JP" altLang="en-US" sz="800" b="0" i="0" u="none" strike="noStrike" kern="0" cap="none" spc="0" normalizeH="0" baseline="0" noProof="0" dirty="0">
                <a:ln>
                  <a:noFill/>
                </a:ln>
                <a:solidFill>
                  <a:srgbClr val="0D0D0D"/>
                </a:solidFill>
                <a:effectLst/>
                <a:uLnTx/>
                <a:uFillTx/>
                <a:latin typeface="Meiryo"/>
                <a:ea typeface="Meiryo"/>
              </a:rPr>
              <a:t>はパソコン、</a:t>
            </a:r>
            <a:r>
              <a:rPr lang="en-US" altLang="ja-JP" sz="800" b="0" i="0" u="none" strike="noStrike" kern="0" cap="none" spc="0" normalizeH="0" baseline="0" noProof="0" dirty="0">
                <a:ln>
                  <a:noFill/>
                </a:ln>
                <a:solidFill>
                  <a:srgbClr val="0D0D0D"/>
                </a:solidFill>
                <a:effectLst/>
                <a:uLnTx/>
                <a:uFillTx/>
                <a:latin typeface="Meiryo"/>
                <a:ea typeface="Meiryo"/>
              </a:rPr>
              <a:t>MD</a:t>
            </a:r>
            <a:r>
              <a:rPr lang="ja-JP" altLang="en-US" sz="800" b="0" i="0" u="none" strike="noStrike" kern="0" cap="none" spc="0" normalizeH="0" baseline="0" noProof="0" dirty="0">
                <a:ln>
                  <a:noFill/>
                </a:ln>
                <a:solidFill>
                  <a:srgbClr val="0D0D0D"/>
                </a:solidFill>
                <a:effectLst/>
                <a:uLnTx/>
                <a:uFillTx/>
                <a:latin typeface="Meiryo"/>
                <a:ea typeface="Meiryo"/>
              </a:rPr>
              <a:t>はマルチデバイスの略称です。</a:t>
            </a:r>
          </a:p>
          <a:p>
            <a:pPr marL="0" marR="0" lvl="0" indent="0" defTabSz="914400" eaLnBrk="1" fontAlgn="auto" latinLnBrk="0" hangingPunct="1">
              <a:spcBef>
                <a:spcPts val="0"/>
              </a:spcBef>
              <a:spcAft>
                <a:spcPts val="0"/>
              </a:spcAft>
              <a:buClrTx/>
              <a:buSzTx/>
              <a:buFontTx/>
              <a:buNone/>
              <a:tabLst/>
              <a:defRPr/>
            </a:pPr>
            <a:r>
              <a:rPr lang="en-US" altLang="ja-JP" sz="800" b="0" i="0" u="none" strike="noStrike" kern="0" cap="none" spc="0" normalizeH="0" baseline="0" noProof="0" dirty="0">
                <a:ln>
                  <a:noFill/>
                </a:ln>
                <a:solidFill>
                  <a:srgbClr val="0D0D0D"/>
                </a:solidFill>
                <a:effectLst/>
                <a:uLnTx/>
                <a:uFillTx/>
                <a:latin typeface="Meiryo"/>
                <a:ea typeface="Meiryo"/>
              </a:rPr>
              <a:t>※</a:t>
            </a:r>
            <a:r>
              <a:rPr lang="en-US" altLang="ja-JP" sz="800" b="0" i="0" u="none" strike="noStrike" kern="0" cap="none" spc="0" normalizeH="0" baseline="0" noProof="0" dirty="0" err="1">
                <a:ln>
                  <a:noFill/>
                </a:ln>
                <a:solidFill>
                  <a:srgbClr val="0D0D0D"/>
                </a:solidFill>
                <a:effectLst/>
                <a:uLnTx/>
                <a:uFillTx/>
                <a:latin typeface="Meiryo"/>
                <a:ea typeface="Meiryo"/>
              </a:rPr>
              <a:t>vCPM</a:t>
            </a:r>
            <a:r>
              <a:rPr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a:t>
            </a:r>
            <a:r>
              <a:rPr lang="en-US" altLang="ja-JP" sz="800" b="0" i="0" u="none" strike="noStrike" kern="0" cap="none" spc="0" normalizeH="0" baseline="0" noProof="0" dirty="0">
                <a:ln>
                  <a:noFill/>
                </a:ln>
                <a:solidFill>
                  <a:srgbClr val="0D0D0D"/>
                </a:solidFill>
                <a:effectLst/>
                <a:uLnTx/>
                <a:uFillTx/>
                <a:latin typeface="Meiryo"/>
                <a:ea typeface="Meiryo"/>
              </a:rPr>
              <a:t>1,000</a:t>
            </a:r>
            <a:r>
              <a:rPr lang="ja-JP" altLang="en-US" sz="800" b="0" i="0" u="none" strike="noStrike" kern="0" cap="none" spc="0" normalizeH="0" baseline="0" noProof="0" dirty="0">
                <a:ln>
                  <a:noFill/>
                </a:ln>
                <a:solidFill>
                  <a:srgbClr val="0D0D0D"/>
                </a:solidFill>
                <a:effectLst/>
                <a:uLnTx/>
                <a:uFillTx/>
                <a:latin typeface="Meiryo"/>
                <a:ea typeface="Meiryo"/>
              </a:rPr>
              <a:t>回あたりにかかる見込み広告費用です。 </a:t>
            </a:r>
          </a:p>
          <a:p>
            <a:pPr marL="0" marR="0" lvl="0" indent="0" defTabSz="914400" eaLnBrk="1" fontAlgn="auto" latinLnBrk="0" hangingPunct="1">
              <a:spcBef>
                <a:spcPts val="0"/>
              </a:spcBef>
              <a:spcAft>
                <a:spcPts val="0"/>
              </a:spcAft>
              <a:buClrTx/>
              <a:buSzTx/>
              <a:buFontTx/>
              <a:buNone/>
              <a:tabLst/>
              <a:defRPr/>
            </a:pPr>
            <a:r>
              <a:rPr lang="en-US" altLang="ja-JP" sz="800" b="0" i="0" u="none" strike="noStrike" kern="0" cap="none" spc="0" normalizeH="0" baseline="0" noProof="0" dirty="0">
                <a:ln>
                  <a:noFill/>
                </a:ln>
                <a:solidFill>
                  <a:srgbClr val="0D0D0D"/>
                </a:solidFill>
                <a:effectLst/>
                <a:uLnTx/>
                <a:uFillTx/>
                <a:latin typeface="Meiryo"/>
                <a:ea typeface="Meiryo"/>
              </a:rPr>
              <a:t>※</a:t>
            </a:r>
            <a:r>
              <a:rPr lang="en-US" altLang="ja-JP" sz="800" b="0" i="0" u="none" strike="noStrike" kern="0" cap="none" spc="0" normalizeH="0" baseline="0" noProof="0" dirty="0" err="1">
                <a:ln>
                  <a:noFill/>
                </a:ln>
                <a:solidFill>
                  <a:srgbClr val="0D0D0D"/>
                </a:solidFill>
                <a:effectLst/>
                <a:uLnTx/>
                <a:uFillTx/>
                <a:latin typeface="Meiryo"/>
                <a:ea typeface="Meiryo"/>
              </a:rPr>
              <a:t>vimps</a:t>
            </a:r>
            <a:r>
              <a:rPr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dirty="0">
              <a:ln>
                <a:noFill/>
              </a:ln>
              <a:solidFill>
                <a:srgbClr val="0D0D0D"/>
              </a:solidFill>
              <a:effectLst/>
              <a:uLnTx/>
              <a:uFillTx/>
              <a:latin typeface="Meiryo"/>
              <a:ea typeface="Meiryo"/>
            </a:endParaRPr>
          </a:p>
        </p:txBody>
      </p:sp>
      <p:sp>
        <p:nvSpPr>
          <p:cNvPr id="9" name="角丸四角形 3">
            <a:extLst>
              <a:ext uri="{FF2B5EF4-FFF2-40B4-BE49-F238E27FC236}">
                <a16:creationId xmlns:a16="http://schemas.microsoft.com/office/drawing/2014/main" id="{556DB938-A1F8-0BE2-F834-59DA5A9DF1F9}"/>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12" name="テキスト プレースホルダー 35">
            <a:extLst>
              <a:ext uri="{FF2B5EF4-FFF2-40B4-BE49-F238E27FC236}">
                <a16:creationId xmlns:a16="http://schemas.microsoft.com/office/drawing/2014/main" id="{B174CCBB-97AA-2F08-2DFF-EA8BBB33B4BF}"/>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LINE NEWS Top Ad</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SP</a:t>
            </a:r>
            <a:endParaRPr lang="ja-JP" altLang="en-US" sz="2000" dirty="0">
              <a:solidFill>
                <a:srgbClr val="000048"/>
              </a:solidFill>
              <a:highlight>
                <a:srgbClr val="AAAAAF"/>
              </a:highlight>
              <a:latin typeface="Meiryo" panose="020B0604030504040204" pitchFamily="50" charset="-128"/>
              <a:ea typeface="Meiryo" panose="020B0604030504040204" pitchFamily="50" charset="-128"/>
            </a:endParaRPr>
          </a:p>
        </p:txBody>
      </p:sp>
      <p:graphicFrame>
        <p:nvGraphicFramePr>
          <p:cNvPr id="7" name="表 6">
            <a:extLst>
              <a:ext uri="{FF2B5EF4-FFF2-40B4-BE49-F238E27FC236}">
                <a16:creationId xmlns:a16="http://schemas.microsoft.com/office/drawing/2014/main" id="{75FB288D-CCB7-7578-F6BF-845B922FA85C}"/>
              </a:ext>
            </a:extLst>
          </p:cNvPr>
          <p:cNvGraphicFramePr>
            <a:graphicFrameLocks noGrp="1"/>
          </p:cNvGraphicFramePr>
          <p:nvPr>
            <p:extLst>
              <p:ext uri="{D42A27DB-BD31-4B8C-83A1-F6EECF244321}">
                <p14:modId xmlns:p14="http://schemas.microsoft.com/office/powerpoint/2010/main" val="343279974"/>
              </p:ext>
            </p:extLst>
          </p:nvPr>
        </p:nvGraphicFramePr>
        <p:xfrm>
          <a:off x="338329" y="993777"/>
          <a:ext cx="11565189" cy="4902213"/>
        </p:xfrm>
        <a:graphic>
          <a:graphicData uri="http://schemas.openxmlformats.org/drawingml/2006/table">
            <a:tbl>
              <a:tblPr firstCol="1" bandRow="1"/>
              <a:tblGrid>
                <a:gridCol w="2310331">
                  <a:extLst>
                    <a:ext uri="{9D8B030D-6E8A-4147-A177-3AD203B41FA5}">
                      <a16:colId xmlns:a16="http://schemas.microsoft.com/office/drawing/2014/main" val="792911817"/>
                    </a:ext>
                  </a:extLst>
                </a:gridCol>
                <a:gridCol w="1035799">
                  <a:extLst>
                    <a:ext uri="{9D8B030D-6E8A-4147-A177-3AD203B41FA5}">
                      <a16:colId xmlns:a16="http://schemas.microsoft.com/office/drawing/2014/main" val="1525620392"/>
                    </a:ext>
                  </a:extLst>
                </a:gridCol>
                <a:gridCol w="1941334">
                  <a:extLst>
                    <a:ext uri="{9D8B030D-6E8A-4147-A177-3AD203B41FA5}">
                      <a16:colId xmlns:a16="http://schemas.microsoft.com/office/drawing/2014/main" val="3835180974"/>
                    </a:ext>
                  </a:extLst>
                </a:gridCol>
                <a:gridCol w="984539">
                  <a:extLst>
                    <a:ext uri="{9D8B030D-6E8A-4147-A177-3AD203B41FA5}">
                      <a16:colId xmlns:a16="http://schemas.microsoft.com/office/drawing/2014/main" val="3503184436"/>
                    </a:ext>
                  </a:extLst>
                </a:gridCol>
                <a:gridCol w="2109025">
                  <a:extLst>
                    <a:ext uri="{9D8B030D-6E8A-4147-A177-3AD203B41FA5}">
                      <a16:colId xmlns:a16="http://schemas.microsoft.com/office/drawing/2014/main" val="360912566"/>
                    </a:ext>
                  </a:extLst>
                </a:gridCol>
                <a:gridCol w="1209058">
                  <a:extLst>
                    <a:ext uri="{9D8B030D-6E8A-4147-A177-3AD203B41FA5}">
                      <a16:colId xmlns:a16="http://schemas.microsoft.com/office/drawing/2014/main" val="765909680"/>
                    </a:ext>
                  </a:extLst>
                </a:gridCol>
                <a:gridCol w="1975103">
                  <a:extLst>
                    <a:ext uri="{9D8B030D-6E8A-4147-A177-3AD203B41FA5}">
                      <a16:colId xmlns:a16="http://schemas.microsoft.com/office/drawing/2014/main" val="3658776351"/>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1" i="0" kern="1200" dirty="0">
                          <a:solidFill>
                            <a:schemeClr val="bg1"/>
                          </a:solidFill>
                          <a:latin typeface="Meiryo"/>
                          <a:ea typeface="Meiryo"/>
                          <a:cs typeface="+mn-cs"/>
                        </a:rPr>
                        <a:t>LINE NEWS Top Ad</a:t>
                      </a:r>
                      <a:r>
                        <a:rPr kumimoji="1" lang="ja-JP" altLang="en-US" sz="1050" b="1" i="0" kern="1200" dirty="0">
                          <a:solidFill>
                            <a:schemeClr val="bg1"/>
                          </a:solidFill>
                          <a:latin typeface="Meiryo"/>
                          <a:ea typeface="Meiryo"/>
                          <a:cs typeface="+mn-cs"/>
                        </a:rPr>
                        <a:t>　</a:t>
                      </a:r>
                      <a:r>
                        <a:rPr kumimoji="1" lang="en-US" altLang="ja-JP" sz="1050" b="1" i="0" kern="1200" dirty="0">
                          <a:solidFill>
                            <a:schemeClr val="bg1"/>
                          </a:solidFill>
                          <a:latin typeface="Meiryo"/>
                          <a:ea typeface="Meiryo"/>
                          <a:cs typeface="+mn-cs"/>
                        </a:rPr>
                        <a:t>SP</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1" i="0" kern="1200" dirty="0">
                          <a:solidFill>
                            <a:schemeClr val="bg1"/>
                          </a:solidFill>
                          <a:latin typeface="Meiryo"/>
                          <a:ea typeface="Meiryo"/>
                          <a:cs typeface="+mn-cs"/>
                        </a:rPr>
                        <a:t>LINE NEWS Top Ad</a:t>
                      </a:r>
                      <a:r>
                        <a:rPr kumimoji="1" lang="ja-JP" altLang="en-US" sz="1050" b="1" i="0" kern="1200" dirty="0">
                          <a:solidFill>
                            <a:schemeClr val="bg1"/>
                          </a:solidFill>
                          <a:latin typeface="Meiryo"/>
                          <a:ea typeface="Meiryo"/>
                          <a:cs typeface="+mn-cs"/>
                        </a:rPr>
                        <a:t>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（都道府県）</a:t>
                      </a:r>
                      <a:endParaRPr kumimoji="1" lang="en-US" altLang="ja-JP" sz="1050" b="1" i="0" kern="1200" dirty="0">
                        <a:solidFill>
                          <a:schemeClr val="bg1"/>
                        </a:solidFill>
                        <a:latin typeface="Meiryo"/>
                        <a:ea typeface="Meiryo"/>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kern="1200" dirty="0">
                          <a:solidFill>
                            <a:schemeClr val="bg1"/>
                          </a:solidFill>
                          <a:latin typeface="Meiryo"/>
                          <a:ea typeface="Meiryo"/>
                          <a:cs typeface="+mn-cs"/>
                        </a:rPr>
                        <a:t>LINE NEWS Top Ad</a:t>
                      </a:r>
                      <a:r>
                        <a:rPr kumimoji="1" lang="ja-JP" altLang="en-US" sz="1050" b="1" i="0" kern="1200" dirty="0">
                          <a:solidFill>
                            <a:schemeClr val="bg1"/>
                          </a:solidFill>
                          <a:latin typeface="Meiryo"/>
                          <a:ea typeface="Meiryo"/>
                          <a:cs typeface="+mn-cs"/>
                        </a:rPr>
                        <a:t>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（市区郡）</a:t>
                      </a:r>
                      <a:endParaRPr kumimoji="1" lang="en-US" altLang="ja-JP" sz="1050" b="1" i="0" kern="1200" dirty="0">
                        <a:solidFill>
                          <a:schemeClr val="bg1"/>
                        </a:solidFill>
                        <a:latin typeface="Meiryo"/>
                        <a:ea typeface="Meiryo"/>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dirty="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rgbClr val="0D0D0D"/>
                          </a:solidFill>
                          <a:latin typeface="Meiryo"/>
                          <a:ea typeface="Meiryo"/>
                        </a:rPr>
                        <a:t>新規</a:t>
                      </a:r>
                    </a:p>
                  </a:txBody>
                  <a:tcPr marT="36000" marB="0"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1000014303</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dirty="0">
                          <a:solidFill>
                            <a:srgbClr val="0D0D0D"/>
                          </a:solidFill>
                          <a:latin typeface="Meiryo"/>
                          <a:ea typeface="Meiryo"/>
                        </a:rPr>
                        <a:t>新規</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a:ea typeface="Meiryo"/>
                          <a:cs typeface="+mn-cs"/>
                        </a:rPr>
                        <a:t>1000014284</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mpd="sng">
                      <a:noFill/>
                      <a:prstDash val="soli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dirty="0">
                          <a:solidFill>
                            <a:srgbClr val="0D0D0D"/>
                          </a:solidFill>
                          <a:latin typeface="Meiryo"/>
                          <a:ea typeface="Meiryo"/>
                        </a:rPr>
                        <a:t>新規</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1000014304</a:t>
                      </a:r>
                      <a:endParaRPr kumimoji="1" lang="en-US" altLang="ja-JP" sz="1050" b="0" i="0" kern="1200" dirty="0">
                        <a:solidFill>
                          <a:srgbClr val="0D0D0D"/>
                        </a:solidFill>
                        <a:latin typeface="Meiryo"/>
                        <a:ea typeface="Meiryo"/>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mpd="sng">
                      <a:noFill/>
                      <a:prstDash val="soli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2026</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年</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6</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月</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11</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日</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木</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2700" cmpd="sng">
                      <a:noFill/>
                      <a:prstDash val="soli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algn="ctr"/>
                      <a:endParaRPr kumimoji="1" lang="en-US" altLang="ja-JP" sz="1050" dirty="0">
                        <a:latin typeface="メイリオ" panose="020B0604030504040204" pitchFamily="50" charset="-128"/>
                        <a:ea typeface="メイリオ" panose="020B0604030504040204" pitchFamily="50" charset="-128"/>
                      </a:endParaRPr>
                    </a:p>
                  </a:txBody>
                  <a:tcPr marT="36000" marB="0" anchor="ctr">
                    <a:lnL w="19050" cap="flat" cmpd="sng" algn="ctr">
                      <a:solidFill>
                        <a:srgbClr val="FFFFFF"/>
                      </a:solidFill>
                      <a:prstDash val="solid"/>
                      <a:round/>
                      <a:headEnd type="none" w="med" len="med"/>
                      <a:tailEnd type="none" w="med" len="med"/>
                    </a:lnL>
                    <a:lnR w="12700" cmpd="sng">
                      <a:noFill/>
                      <a:prstDash val="soli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dirty="0"/>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mn-ea"/>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mn-ea"/>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363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dirty="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dirty="0">
                          <a:solidFill>
                            <a:srgbClr val="0D0D0D"/>
                          </a:solidFill>
                          <a:latin typeface="Meiryo"/>
                          <a:ea typeface="Meiryo"/>
                          <a:cs typeface="+mn-cs"/>
                        </a:rPr>
                        <a:t>バナー</a:t>
                      </a:r>
                      <a:r>
                        <a:rPr kumimoji="1" lang="en-US" altLang="ja-JP" sz="1050" kern="1200" dirty="0">
                          <a:solidFill>
                            <a:srgbClr val="0D0D0D"/>
                          </a:solidFill>
                          <a:latin typeface="Meiryo"/>
                          <a:ea typeface="Meiryo"/>
                          <a:cs typeface="+mn-cs"/>
                        </a:rPr>
                        <a:t>/</a:t>
                      </a:r>
                      <a:r>
                        <a:rPr kumimoji="1" lang="ja-JP" altLang="en-US" sz="1050" kern="1200" dirty="0">
                          <a:solidFill>
                            <a:srgbClr val="0D0D0D"/>
                          </a:solidFill>
                          <a:latin typeface="Meiryo"/>
                          <a:ea typeface="Meiryo"/>
                          <a:cs typeface="+mn-cs"/>
                        </a:rPr>
                        <a:t>画像</a:t>
                      </a:r>
                      <a:r>
                        <a:rPr kumimoji="1" lang="en-US" altLang="ja-JP" sz="1050" kern="1200" dirty="0">
                          <a:solidFill>
                            <a:srgbClr val="0D0D0D"/>
                          </a:solidFill>
                          <a:latin typeface="Meiryo"/>
                          <a:ea typeface="Meiryo"/>
                          <a:cs typeface="+mn-cs"/>
                        </a:rPr>
                        <a:t>/16</a:t>
                      </a:r>
                      <a:r>
                        <a:rPr kumimoji="1" lang="ja-JP" altLang="en-US" sz="1050" kern="1200" dirty="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9</a:t>
                      </a:r>
                    </a:p>
                    <a:p>
                      <a:pPr algn="ctr"/>
                      <a:r>
                        <a:rPr kumimoji="1" lang="ja-JP" altLang="en-US" sz="1050" kern="1200" dirty="0">
                          <a:solidFill>
                            <a:srgbClr val="0D0D0D"/>
                          </a:solidFill>
                          <a:latin typeface="Meiryo"/>
                          <a:ea typeface="Meiryo"/>
                          <a:cs typeface="+mn-cs"/>
                        </a:rPr>
                        <a:t>バナー</a:t>
                      </a:r>
                      <a:r>
                        <a:rPr kumimoji="1" lang="en-US" altLang="ja-JP" sz="1050" kern="1200" dirty="0">
                          <a:solidFill>
                            <a:srgbClr val="0D0D0D"/>
                          </a:solidFill>
                          <a:latin typeface="Meiryo"/>
                          <a:ea typeface="Meiryo"/>
                          <a:cs typeface="+mn-cs"/>
                        </a:rPr>
                        <a:t>/</a:t>
                      </a:r>
                      <a:r>
                        <a:rPr kumimoji="1" lang="ja-JP" altLang="en-US" sz="1050" kern="1200" dirty="0">
                          <a:solidFill>
                            <a:srgbClr val="0D0D0D"/>
                          </a:solidFill>
                          <a:latin typeface="Meiryo"/>
                          <a:ea typeface="Meiryo"/>
                          <a:cs typeface="+mn-cs"/>
                        </a:rPr>
                        <a:t>動画</a:t>
                      </a:r>
                      <a:r>
                        <a:rPr kumimoji="1" lang="en-US" altLang="ja-JP" sz="1050" kern="1200" dirty="0">
                          <a:solidFill>
                            <a:srgbClr val="0D0D0D"/>
                          </a:solidFill>
                          <a:latin typeface="Meiryo"/>
                          <a:ea typeface="Meiryo"/>
                          <a:cs typeface="+mn-cs"/>
                        </a:rPr>
                        <a:t>/16</a:t>
                      </a:r>
                      <a:r>
                        <a:rPr kumimoji="1" lang="ja-JP" altLang="en-US" sz="1050" kern="1200" dirty="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9</a:t>
                      </a:r>
                      <a:endParaRPr kumimoji="1" lang="en-US" altLang="ja-JP" sz="1050" b="0" i="0" kern="1200" dirty="0">
                        <a:solidFill>
                          <a:srgbClr val="0D0D0D"/>
                        </a:solidFill>
                        <a:latin typeface="Meiryo"/>
                        <a:ea typeface="Meiryo"/>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dirty="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dirty="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dirty="0">
                          <a:solidFill>
                            <a:schemeClr val="bg1"/>
                          </a:solidFill>
                          <a:latin typeface="Meiryo"/>
                          <a:ea typeface="Meiryo"/>
                          <a:cs typeface="+mn-cs"/>
                        </a:rPr>
                        <a:t>広告　</a:t>
                      </a:r>
                      <a:endParaRPr kumimoji="1" lang="en-US" altLang="ja-JP" sz="900" b="0" kern="1200" dirty="0">
                        <a:solidFill>
                          <a:schemeClr val="bg1"/>
                        </a:solidFill>
                        <a:latin typeface="Meiryo"/>
                        <a:ea typeface="Meiryo"/>
                        <a:cs typeface="+mn-cs"/>
                      </a:endParaRPr>
                    </a:p>
                    <a:p>
                      <a:pPr algn="ctr"/>
                      <a:r>
                        <a:rPr kumimoji="1" lang="ja-JP" altLang="en-US" sz="900" b="0" kern="1200" dirty="0">
                          <a:solidFill>
                            <a:schemeClr val="bg1"/>
                          </a:solidFill>
                          <a:latin typeface="Meiryo"/>
                          <a:ea typeface="Meiryo"/>
                          <a:cs typeface="+mn-cs"/>
                        </a:rPr>
                        <a:t>タップ後の動作</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mn-lt"/>
                          <a:ea typeface="+mn-ea"/>
                          <a:cs typeface="+mn-cs"/>
                        </a:rPr>
                        <a:t>動画をフルスクリーンで再生する（</a:t>
                      </a:r>
                      <a:r>
                        <a:rPr kumimoji="1" lang="en-US" altLang="ja-JP" sz="1050" kern="1200" dirty="0">
                          <a:solidFill>
                            <a:srgbClr val="0D0D0D"/>
                          </a:solidFill>
                          <a:latin typeface="+mn-lt"/>
                          <a:ea typeface="+mn-ea"/>
                          <a:cs typeface="+mn-cs"/>
                        </a:rPr>
                        <a:t>for view</a:t>
                      </a:r>
                      <a:r>
                        <a:rPr kumimoji="1" lang="ja-JP" altLang="en-US" sz="1050" kern="1200" dirty="0">
                          <a:solidFill>
                            <a:srgbClr val="0D0D0D"/>
                          </a:solidFill>
                          <a:latin typeface="+mn-lt"/>
                          <a:ea typeface="+mn-ea"/>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スマートフォン（アプリ）</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a:ea typeface="メイリオ"/>
                          <a:cs typeface="+mn-cs"/>
                        </a:rPr>
                        <a:t>LINE NEWS Top Ad</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b="0" i="0" kern="1200" dirty="0">
                          <a:solidFill>
                            <a:srgbClr val="0D0D0D"/>
                          </a:solidFill>
                          <a:latin typeface="メイリオ"/>
                          <a:ea typeface="メイリオ"/>
                          <a:cs typeface="+mn-cs"/>
                        </a:rPr>
                        <a:t>LINE </a:t>
                      </a:r>
                      <a:r>
                        <a:rPr kumimoji="1" lang="en-US" altLang="ja-JP" sz="1050" b="0" i="0" kern="1200" dirty="0" err="1">
                          <a:solidFill>
                            <a:srgbClr val="0D0D0D"/>
                          </a:solidFill>
                          <a:latin typeface="メイリオ"/>
                          <a:ea typeface="メイリオ"/>
                          <a:cs typeface="+mn-cs"/>
                        </a:rPr>
                        <a:t>NEWS</a:t>
                      </a:r>
                      <a:r>
                        <a:rPr lang="en-US" altLang="ja-JP" sz="1050" b="0" i="0" kern="1200" dirty="0" err="1">
                          <a:solidFill>
                            <a:srgbClr val="0D0D0D"/>
                          </a:solidFill>
                          <a:latin typeface="メイリオ"/>
                          <a:ea typeface="メイリオ"/>
                          <a:cs typeface="+mn-cs"/>
                        </a:rPr>
                        <a:t>面</a:t>
                      </a:r>
                      <a:r>
                        <a:rPr lang="en-US" altLang="ja-JP" sz="1050" b="0" i="0" kern="1200" dirty="0">
                          <a:solidFill>
                            <a:srgbClr val="0D0D0D"/>
                          </a:solidFill>
                          <a:latin typeface="メイリオ"/>
                          <a:ea typeface="メイリオ"/>
                          <a:cs typeface="+mn-cs"/>
                        </a:rPr>
                        <a:t> </a:t>
                      </a:r>
                      <a:r>
                        <a:rPr lang="en-US" altLang="ja-JP" sz="1050" b="0" i="0" kern="1200" dirty="0" err="1">
                          <a:solidFill>
                            <a:srgbClr val="0D0D0D"/>
                          </a:solidFill>
                          <a:latin typeface="メイリオ"/>
                          <a:ea typeface="メイリオ"/>
                          <a:cs typeface="+mn-cs"/>
                        </a:rPr>
                        <a:t>全タブのファーストビュ</a:t>
                      </a:r>
                      <a:r>
                        <a:rPr lang="en-US" altLang="ja-JP" sz="1050" b="0" i="0" kern="1200" dirty="0">
                          <a:solidFill>
                            <a:srgbClr val="0D0D0D"/>
                          </a:solidFill>
                          <a:latin typeface="メイリオ"/>
                          <a:ea typeface="メイリオ"/>
                          <a:cs typeface="+mn-cs"/>
                        </a:rPr>
                        <a:t>ー</a:t>
                      </a:r>
                      <a:endParaRPr kumimoji="1" lang="en-US" altLang="ja-JP" sz="1050" b="0" i="0" kern="1200" dirty="0">
                        <a:solidFill>
                          <a:srgbClr val="0D0D0D"/>
                        </a:solidFill>
                        <a:latin typeface="メイリオ"/>
                        <a:ea typeface="メイリオ"/>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2026</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年</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7</a:t>
                      </a:r>
                      <a:r>
                        <a:rPr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月</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日</a:t>
                      </a:r>
                      <a:r>
                        <a:rPr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（水）</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　</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2026</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年</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9</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月</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30</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日（</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水</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日間～</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31</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日間</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err="1">
                          <a:solidFill>
                            <a:srgbClr val="0D0D0D"/>
                          </a:solidFill>
                          <a:latin typeface="メイリオ"/>
                          <a:ea typeface="メイリオ"/>
                          <a:cs typeface="+mn-cs"/>
                        </a:rPr>
                        <a:t>vimps</a:t>
                      </a:r>
                      <a:r>
                        <a:rPr kumimoji="1" lang="ja-JP" altLang="en-US" sz="1050" b="0" i="0" kern="1200">
                          <a:solidFill>
                            <a:srgbClr val="0D0D0D"/>
                          </a:solidFill>
                          <a:latin typeface="メイリオ"/>
                          <a:ea typeface="メイリオ"/>
                          <a:cs typeface="+mn-cs"/>
                        </a:rPr>
                        <a:t>購入型</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50" dirty="0">
                          <a:solidFill>
                            <a:srgbClr val="0D0D0D"/>
                          </a:solidFill>
                          <a:latin typeface="Meiryo"/>
                          <a:ea typeface="Meiryo"/>
                        </a:rPr>
                        <a:t>3,000,000</a:t>
                      </a:r>
                      <a:r>
                        <a:rPr kumimoji="1" lang="ja-JP" altLang="en-US" sz="1050" dirty="0">
                          <a:solidFill>
                            <a:srgbClr val="0D0D0D"/>
                          </a:solidFill>
                          <a:latin typeface="Meiryo"/>
                          <a:ea typeface="Meiryo"/>
                        </a:rPr>
                        <a:t>円</a:t>
                      </a:r>
                      <a:endParaRPr kumimoji="1" lang="en-US" altLang="ja-JP" sz="1050" dirty="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Meiryo"/>
                          <a:ea typeface="Meiryo"/>
                          <a:cs typeface="+mn-cs"/>
                        </a:rPr>
                        <a:t>300,000</a:t>
                      </a:r>
                      <a:r>
                        <a:rPr kumimoji="1" lang="ja-JP" altLang="en-US" sz="1050" kern="1200" dirty="0">
                          <a:solidFill>
                            <a:srgbClr val="0D0D0D"/>
                          </a:solidFill>
                          <a:latin typeface="Meiryo"/>
                          <a:ea typeface="Meiryo"/>
                          <a:cs typeface="+mn-cs"/>
                        </a:rPr>
                        <a:t>円</a:t>
                      </a:r>
                      <a:endParaRPr kumimoji="1" lang="en-US" altLang="ja-JP" sz="1050" kern="1200" dirty="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Meiryo"/>
                          <a:ea typeface="Meiryo"/>
                          <a:cs typeface="+mn-cs"/>
                        </a:rPr>
                        <a:t>100,000</a:t>
                      </a:r>
                      <a:r>
                        <a:rPr kumimoji="1" lang="ja-JP" altLang="en-US" sz="1050" kern="1200" dirty="0">
                          <a:solidFill>
                            <a:srgbClr val="0D0D0D"/>
                          </a:solidFill>
                          <a:latin typeface="Meiryo"/>
                          <a:ea typeface="Meiryo"/>
                          <a:cs typeface="+mn-cs"/>
                        </a:rPr>
                        <a:t>円</a:t>
                      </a:r>
                      <a:endParaRPr kumimoji="1" lang="en-US" altLang="ja-JP" sz="1050" kern="1200" dirty="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dirty="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dirty="0">
                          <a:solidFill>
                            <a:srgbClr val="0D0D0D"/>
                          </a:solidFill>
                          <a:latin typeface="Meiryo"/>
                          <a:ea typeface="Meiryo"/>
                        </a:rPr>
                        <a:t>960</a:t>
                      </a:r>
                      <a:r>
                        <a:rPr kumimoji="1" lang="ja-JP" altLang="en-US" sz="1050" dirty="0">
                          <a:solidFill>
                            <a:srgbClr val="0D0D0D"/>
                          </a:solidFill>
                          <a:latin typeface="Meiryo"/>
                          <a:ea typeface="Meiryo"/>
                        </a:rPr>
                        <a:t>円</a:t>
                      </a:r>
                      <a:endParaRPr kumimoji="1" lang="en-US" altLang="ja-JP" sz="1050" dirty="0">
                        <a:solidFill>
                          <a:srgbClr val="0D0D0D"/>
                        </a:solidFill>
                        <a:latin typeface="Meiryo"/>
                        <a:ea typeface="Meiryo"/>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050" dirty="0">
                          <a:solidFill>
                            <a:srgbClr val="0D0D0D"/>
                          </a:solidFill>
                          <a:latin typeface="Meiryo"/>
                          <a:ea typeface="Meiryo"/>
                        </a:rPr>
                        <a:t>1,152</a:t>
                      </a:r>
                      <a:r>
                        <a:rPr kumimoji="1" lang="ja-JP" altLang="en-US" sz="1050" dirty="0">
                          <a:solidFill>
                            <a:srgbClr val="0D0D0D"/>
                          </a:solidFill>
                          <a:latin typeface="Meiryo"/>
                          <a:ea typeface="Meiryo"/>
                        </a:rPr>
                        <a:t>円★</a:t>
                      </a:r>
                      <a:endParaRPr kumimoji="1" lang="en-US" altLang="ja-JP" sz="105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960</a:t>
                      </a:r>
                      <a:r>
                        <a:rPr kumimoji="1" lang="ja-JP" altLang="en-US" sz="1050" kern="1200" dirty="0">
                          <a:solidFill>
                            <a:srgbClr val="0D0D0D"/>
                          </a:solidFill>
                          <a:latin typeface="Meiryo"/>
                          <a:ea typeface="Meiryo"/>
                          <a:cs typeface="+mn-cs"/>
                        </a:rPr>
                        <a:t>円</a:t>
                      </a:r>
                      <a:r>
                        <a:rPr kumimoji="1" lang="en-US" altLang="ja-JP" sz="1050" kern="1200" dirty="0">
                          <a:solidFill>
                            <a:srgbClr val="0D0D0D"/>
                          </a:solidFill>
                          <a:latin typeface="Meiryo"/>
                          <a:ea typeface="Meiryo"/>
                          <a:cs typeface="+mn-cs"/>
                        </a:rPr>
                        <a:t>×1.2</a:t>
                      </a:r>
                      <a:r>
                        <a:rPr kumimoji="1" lang="ja-JP" altLang="en-US" sz="1050" kern="1200" dirty="0">
                          <a:solidFill>
                            <a:srgbClr val="0D0D0D"/>
                          </a:solidFill>
                          <a:latin typeface="Meiryo"/>
                          <a:ea typeface="Meiryo"/>
                          <a:cs typeface="+mn-cs"/>
                        </a:rPr>
                        <a:t>倍）</a:t>
                      </a:r>
                      <a:r>
                        <a:rPr kumimoji="1" lang="en-US" altLang="ja-JP" sz="1000" dirty="0">
                          <a:solidFill>
                            <a:srgbClr val="002AFF"/>
                          </a:solidFill>
                          <a:latin typeface="Meiryo"/>
                          <a:ea typeface="Meiryo"/>
                        </a:rPr>
                        <a:t>※1</a:t>
                      </a:r>
                      <a:endParaRPr kumimoji="1" lang="ja-JP" altLang="en-US" sz="1000" kern="1200" dirty="0">
                        <a:solidFill>
                          <a:srgbClr val="002AFF"/>
                        </a:solidFill>
                        <a:latin typeface="Meiryo"/>
                        <a:ea typeface="Meiryo"/>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050" dirty="0">
                          <a:solidFill>
                            <a:srgbClr val="0D0D0D"/>
                          </a:solidFill>
                          <a:latin typeface="Meiryo"/>
                          <a:ea typeface="Meiryo"/>
                        </a:rPr>
                        <a:t>1,440</a:t>
                      </a:r>
                      <a:r>
                        <a:rPr kumimoji="1" lang="ja-JP" altLang="en-US" sz="1050">
                          <a:solidFill>
                            <a:srgbClr val="0D0D0D"/>
                          </a:solidFill>
                          <a:latin typeface="Meiryo"/>
                          <a:ea typeface="Meiryo"/>
                        </a:rPr>
                        <a:t>円</a:t>
                      </a:r>
                      <a:endParaRPr kumimoji="1" lang="en-US" altLang="ja-JP" sz="105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960</a:t>
                      </a:r>
                      <a:r>
                        <a:rPr kumimoji="1" lang="ja-JP" altLang="en-US" sz="1050" kern="1200" dirty="0">
                          <a:solidFill>
                            <a:srgbClr val="0D0D0D"/>
                          </a:solidFill>
                          <a:latin typeface="Meiryo"/>
                          <a:ea typeface="Meiryo"/>
                          <a:cs typeface="+mn-cs"/>
                        </a:rPr>
                        <a:t>円</a:t>
                      </a:r>
                      <a:r>
                        <a:rPr kumimoji="1" lang="en-US" altLang="ja-JP" sz="1050" kern="1200" dirty="0">
                          <a:solidFill>
                            <a:srgbClr val="0D0D0D"/>
                          </a:solidFill>
                          <a:latin typeface="Meiryo"/>
                          <a:ea typeface="Meiryo"/>
                          <a:cs typeface="+mn-cs"/>
                        </a:rPr>
                        <a:t>×1.5</a:t>
                      </a:r>
                      <a:r>
                        <a:rPr kumimoji="1" lang="ja-JP" altLang="en-US" sz="1050" kern="1200" dirty="0">
                          <a:solidFill>
                            <a:srgbClr val="0D0D0D"/>
                          </a:solidFill>
                          <a:latin typeface="Meiryo"/>
                          <a:ea typeface="Meiryo"/>
                          <a:cs typeface="+mn-cs"/>
                        </a:rPr>
                        <a:t>倍）</a:t>
                      </a:r>
                      <a:r>
                        <a:rPr kumimoji="1" lang="en-US" altLang="ja-JP" sz="1000" dirty="0">
                          <a:solidFill>
                            <a:srgbClr val="002AFF"/>
                          </a:solidFill>
                          <a:latin typeface="Meiryo"/>
                          <a:ea typeface="Meiryo"/>
                        </a:rPr>
                        <a:t>※2</a:t>
                      </a:r>
                      <a:endParaRPr kumimoji="1" lang="ja-JP" altLang="en-US" sz="1000" kern="1200" dirty="0">
                        <a:solidFill>
                          <a:srgbClr val="002AFF"/>
                        </a:solidFill>
                        <a:latin typeface="Meiryo"/>
                        <a:ea typeface="Meiryo"/>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0" name="円/楕円 15">
            <a:extLst>
              <a:ext uri="{FF2B5EF4-FFF2-40B4-BE49-F238E27FC236}">
                <a16:creationId xmlns:a16="http://schemas.microsoft.com/office/drawing/2014/main" id="{92330585-F9F7-4589-554C-5ECB7E0D23F8}"/>
              </a:ext>
            </a:extLst>
          </p:cNvPr>
          <p:cNvSpPr>
            <a:spLocks noChangeAspect="1"/>
          </p:cNvSpPr>
          <p:nvPr/>
        </p:nvSpPr>
        <p:spPr>
          <a:xfrm>
            <a:off x="8259210" y="250935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 name="正方形/長方形 1">
            <a:extLst>
              <a:ext uri="{FF2B5EF4-FFF2-40B4-BE49-F238E27FC236}">
                <a16:creationId xmlns:a16="http://schemas.microsoft.com/office/drawing/2014/main" id="{044FE7F9-E81E-F19D-C9A4-09058994BBA6}"/>
              </a:ext>
            </a:extLst>
          </p:cNvPr>
          <p:cNvSpPr/>
          <p:nvPr/>
        </p:nvSpPr>
        <p:spPr>
          <a:xfrm>
            <a:off x="4637615" y="6013583"/>
            <a:ext cx="7314240" cy="270843"/>
          </a:xfrm>
          <a:prstGeom prst="rect">
            <a:avLst/>
          </a:prstGeom>
        </p:spPr>
        <p:txBody>
          <a:bodyPr wrap="square" lIns="0" tIns="0" rIns="0" bIns="0" anchor="t">
            <a:spAutoFit/>
          </a:bodyPr>
          <a:lstStyle/>
          <a:p>
            <a:pPr eaLnBrk="1" fontAlgn="auto" hangingPunct="1">
              <a:lnSpc>
                <a:spcPct val="110000"/>
              </a:lnSpc>
              <a:spcBef>
                <a:spcPts val="0"/>
              </a:spcBef>
              <a:spcAft>
                <a:spcPts val="0"/>
              </a:spcAft>
              <a:defRPr/>
            </a:pPr>
            <a:r>
              <a:rPr kumimoji="0" lang="en-US" altLang="ja-JP" sz="800" kern="0" dirty="0">
                <a:solidFill>
                  <a:srgbClr val="002AFF"/>
                </a:solidFill>
                <a:latin typeface="Meiryo" panose="020B0604030504040204" pitchFamily="34" charset="-128"/>
                <a:ea typeface="Meiryo" panose="020B0604030504040204" pitchFamily="34" charset="-128"/>
              </a:rPr>
              <a:t>※1  </a:t>
            </a:r>
            <a:r>
              <a:rPr kumimoji="0" lang="ja-JP" altLang="en-US" sz="800" kern="0" dirty="0">
                <a:solidFill>
                  <a:srgbClr val="002AFF"/>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002AFF"/>
                </a:solidFill>
                <a:latin typeface="Meiryo" panose="020B0604030504040204" pitchFamily="34" charset="-128"/>
                <a:ea typeface="Meiryo" panose="020B0604030504040204" pitchFamily="34" charset="-128"/>
              </a:rPr>
              <a:t>vCPM</a:t>
            </a:r>
            <a:r>
              <a:rPr kumimoji="0" lang="en-US" altLang="ja-JP" sz="800" kern="0" dirty="0">
                <a:solidFill>
                  <a:srgbClr val="002AFF"/>
                </a:solidFill>
                <a:latin typeface="Meiryo" panose="020B0604030504040204" pitchFamily="34" charset="-128"/>
                <a:ea typeface="Meiryo" panose="020B0604030504040204" pitchFamily="34" charset="-128"/>
              </a:rPr>
              <a:t>(</a:t>
            </a:r>
            <a:r>
              <a:rPr kumimoji="0" lang="ja-JP" altLang="en-US" sz="800" kern="0" dirty="0">
                <a:solidFill>
                  <a:srgbClr val="002AFF"/>
                </a:solidFill>
                <a:latin typeface="Meiryo" panose="020B0604030504040204" pitchFamily="34" charset="-128"/>
                <a:ea typeface="Meiryo" panose="020B0604030504040204" pitchFamily="34" charset="-128"/>
              </a:rPr>
              <a:t>★</a:t>
            </a:r>
            <a:r>
              <a:rPr kumimoji="0" lang="en-US" altLang="ja-JP" sz="800" kern="0" dirty="0">
                <a:solidFill>
                  <a:srgbClr val="002AFF"/>
                </a:solidFill>
                <a:latin typeface="Meiryo" panose="020B0604030504040204" pitchFamily="34" charset="-128"/>
                <a:ea typeface="Meiryo" panose="020B0604030504040204" pitchFamily="34" charset="-128"/>
              </a:rPr>
              <a:t>)</a:t>
            </a:r>
            <a:r>
              <a:rPr kumimoji="0" lang="ja-JP" altLang="en-US" sz="800" kern="0" dirty="0">
                <a:solidFill>
                  <a:srgbClr val="002AFF"/>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002AFF"/>
              </a:solidFill>
              <a:latin typeface="Meiryo" panose="020B0604030504040204" pitchFamily="34" charset="-128"/>
              <a:ea typeface="Meiryo" panose="020B0604030504040204" pitchFamily="34" charset="-128"/>
            </a:endParaRPr>
          </a:p>
          <a:p>
            <a:pPr eaLnBrk="1" fontAlgn="auto" hangingPunct="1">
              <a:lnSpc>
                <a:spcPct val="110000"/>
              </a:lnSpc>
              <a:spcBef>
                <a:spcPts val="0"/>
              </a:spcBef>
              <a:spcAft>
                <a:spcPts val="0"/>
              </a:spcAft>
              <a:defRPr/>
            </a:pPr>
            <a:r>
              <a:rPr kumimoji="0" lang="en-US" altLang="ja-JP" sz="800" kern="0" dirty="0">
                <a:solidFill>
                  <a:srgbClr val="002AFF"/>
                </a:solidFill>
                <a:latin typeface="Meiryo" panose="020B0604030504040204" pitchFamily="34" charset="-128"/>
                <a:ea typeface="Meiryo" panose="020B0604030504040204" pitchFamily="34" charset="-128"/>
              </a:rPr>
              <a:t>※2  </a:t>
            </a:r>
            <a:r>
              <a:rPr lang="ja-JP" altLang="en-US" sz="800" dirty="0">
                <a:solidFill>
                  <a:srgbClr val="002AFF"/>
                </a:solidFill>
                <a:latin typeface="Meiryo" panose="020B0604030504040204" pitchFamily="34" charset="-128"/>
                <a:ea typeface="Meiryo" panose="020B0604030504040204" pitchFamily="34" charset="-128"/>
              </a:rPr>
              <a:t>市区郡指定の掛け率含む。</a:t>
            </a:r>
            <a:endParaRPr lang="en-US" altLang="ja-JP" sz="800" dirty="0">
              <a:solidFill>
                <a:srgbClr val="002AFF"/>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94987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DD24B-DC3D-500E-D7C0-A43DA7109257}"/>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2B28131D-1480-3401-05D1-AF56CAA1C26B}"/>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223FEC8B-A01E-4A6F-5A38-A2B7D6C140D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2" name="テキスト プレースホルダー 35">
            <a:extLst>
              <a:ext uri="{FF2B5EF4-FFF2-40B4-BE49-F238E27FC236}">
                <a16:creationId xmlns:a16="http://schemas.microsoft.com/office/drawing/2014/main" id="{63B2DAEF-6AC5-0751-15B0-C47C071B6162}"/>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LINE NEWS Top Ad</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SP</a:t>
            </a:r>
            <a:endParaRPr lang="ja-JP" altLang="en-US" sz="2000" dirty="0">
              <a:solidFill>
                <a:srgbClr val="000048"/>
              </a:solidFill>
              <a:highlight>
                <a:srgbClr val="AAAAAF"/>
              </a:highlight>
              <a:latin typeface="Meiryo" panose="020B0604030504040204" pitchFamily="50" charset="-128"/>
              <a:ea typeface="Meiryo" panose="020B0604030504040204" pitchFamily="50" charset="-128"/>
            </a:endParaRPr>
          </a:p>
        </p:txBody>
      </p:sp>
      <p:sp>
        <p:nvSpPr>
          <p:cNvPr id="2" name="角丸四角形 4">
            <a:extLst>
              <a:ext uri="{FF2B5EF4-FFF2-40B4-BE49-F238E27FC236}">
                <a16:creationId xmlns:a16="http://schemas.microsoft.com/office/drawing/2014/main" id="{AC22310C-3750-52C5-4D3D-41A484C6B5B5}"/>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1" name="表 10">
            <a:extLst>
              <a:ext uri="{FF2B5EF4-FFF2-40B4-BE49-F238E27FC236}">
                <a16:creationId xmlns:a16="http://schemas.microsoft.com/office/drawing/2014/main" id="{E32B4F43-1AE4-5E89-87FA-92A4F15CD826}"/>
              </a:ext>
            </a:extLst>
          </p:cNvPr>
          <p:cNvGraphicFramePr>
            <a:graphicFrameLocks noGrp="1"/>
          </p:cNvGraphicFramePr>
          <p:nvPr>
            <p:extLst>
              <p:ext uri="{D42A27DB-BD31-4B8C-83A1-F6EECF244321}">
                <p14:modId xmlns:p14="http://schemas.microsoft.com/office/powerpoint/2010/main" val="4147599049"/>
              </p:ext>
            </p:extLst>
          </p:nvPr>
        </p:nvGraphicFramePr>
        <p:xfrm>
          <a:off x="479423" y="960787"/>
          <a:ext cx="10659632" cy="3903185"/>
        </p:xfrm>
        <a:graphic>
          <a:graphicData uri="http://schemas.openxmlformats.org/drawingml/2006/table">
            <a:tbl>
              <a:tblPr bandRow="1"/>
              <a:tblGrid>
                <a:gridCol w="1904302">
                  <a:extLst>
                    <a:ext uri="{9D8B030D-6E8A-4147-A177-3AD203B41FA5}">
                      <a16:colId xmlns:a16="http://schemas.microsoft.com/office/drawing/2014/main" val="792911817"/>
                    </a:ext>
                  </a:extLst>
                </a:gridCol>
                <a:gridCol w="2298219">
                  <a:extLst>
                    <a:ext uri="{9D8B030D-6E8A-4147-A177-3AD203B41FA5}">
                      <a16:colId xmlns:a16="http://schemas.microsoft.com/office/drawing/2014/main" val="2515137241"/>
                    </a:ext>
                  </a:extLst>
                </a:gridCol>
                <a:gridCol w="1993977">
                  <a:extLst>
                    <a:ext uri="{9D8B030D-6E8A-4147-A177-3AD203B41FA5}">
                      <a16:colId xmlns:a16="http://schemas.microsoft.com/office/drawing/2014/main" val="3608287535"/>
                    </a:ext>
                  </a:extLst>
                </a:gridCol>
                <a:gridCol w="2313700">
                  <a:extLst>
                    <a:ext uri="{9D8B030D-6E8A-4147-A177-3AD203B41FA5}">
                      <a16:colId xmlns:a16="http://schemas.microsoft.com/office/drawing/2014/main" val="135909385"/>
                    </a:ext>
                  </a:extLst>
                </a:gridCol>
                <a:gridCol w="2149434">
                  <a:extLst>
                    <a:ext uri="{9D8B030D-6E8A-4147-A177-3AD203B41FA5}">
                      <a16:colId xmlns:a16="http://schemas.microsoft.com/office/drawing/2014/main" val="3135225489"/>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bg1"/>
                          </a:solidFill>
                          <a:latin typeface="Meiryo" panose="020B0604030504040204" pitchFamily="34" charset="-128"/>
                          <a:ea typeface="Meiryo" panose="020B0604030504040204" pitchFamily="34" charset="-128"/>
                        </a:rPr>
                        <a:t>vCPM</a:t>
                      </a:r>
                      <a:endParaRPr kumimoji="1" lang="en-US" altLang="ja-JP" sz="1100" b="1" kern="1200" dirty="0">
                        <a:solidFill>
                          <a:schemeClr val="bg1"/>
                        </a:solidFill>
                        <a:latin typeface="Meiryo" panose="020B0604030504040204" pitchFamily="34" charset="-128"/>
                        <a:ea typeface="Meiryo" panose="020B0604030504040204" pitchFamily="34" charset="-128"/>
                      </a:endParaRPr>
                    </a:p>
                    <a:p>
                      <a:pPr algn="ctr"/>
                      <a:r>
                        <a:rPr kumimoji="1" lang="ja-JP" altLang="en-US" sz="1100" b="1" kern="1200" dirty="0">
                          <a:solidFill>
                            <a:schemeClr val="bg1"/>
                          </a:solidFill>
                          <a:latin typeface="Meiryo" panose="020B0604030504040204" pitchFamily="34" charset="-128"/>
                          <a:ea typeface="Meiryo" panose="020B0604030504040204" pitchFamily="34" charset="-128"/>
                        </a:rPr>
                        <a:t>掛け率</a:t>
                      </a:r>
                      <a:endParaRPr kumimoji="1" lang="en-US" altLang="ja-JP" sz="11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LINE NEWS Top Ad</a:t>
                      </a:r>
                      <a:r>
                        <a:rPr kumimoji="1" lang="ja-JP" altLang="en-US" sz="900" b="1" kern="1200" dirty="0">
                          <a:solidFill>
                            <a:schemeClr val="bg1"/>
                          </a:solidFill>
                          <a:latin typeface="Meiryo" panose="020B0604030504040204" pitchFamily="34" charset="-128"/>
                          <a:ea typeface="Meiryo" panose="020B0604030504040204" pitchFamily="34" charset="-128"/>
                          <a:cs typeface="+mn-cs"/>
                        </a:rPr>
                        <a:t>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SP</a:t>
                      </a: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LINE NEWS Top Ad</a:t>
                      </a: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　</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SP</a:t>
                      </a: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（都道府県）</a:t>
                      </a: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LINE NEWS Top Ad</a:t>
                      </a: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　</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SP</a:t>
                      </a: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（市区郡）</a:t>
                      </a:r>
                    </a:p>
                  </a:txBody>
                  <a:tcPr marL="45720" marR="4572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panose="020B0604030504040204" pitchFamily="34" charset="-128"/>
                          <a:ea typeface="Meiryo" panose="020B0604030504040204" pitchFamily="34" charset="-128"/>
                        </a:rPr>
                        <a:t>1.5</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dirty="0">
                          <a:solidFill>
                            <a:srgbClr val="0D0D0D"/>
                          </a:solidFill>
                          <a:latin typeface="Meiryo" panose="020B0604030504040204" pitchFamily="34" charset="-128"/>
                          <a:ea typeface="Meiryo" panose="020B0604030504040204" pitchFamily="34" charset="-128"/>
                          <a:cs typeface="+mn-cs"/>
                        </a:rPr>
                        <a:t>●</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興味関心、購買</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イベント</a:t>
                      </a:r>
                      <a:r>
                        <a:rPr kumimoji="1" lang="en-US" altLang="ja-JP" sz="900" b="0" kern="1200" dirty="0">
                          <a:solidFill>
                            <a:schemeClr val="bg1"/>
                          </a:solidFill>
                          <a:latin typeface="Meiryo" panose="020B0604030504040204" pitchFamily="34" charset="-128"/>
                          <a:ea typeface="Meiryo" panose="020B0604030504040204" pitchFamily="34" charset="-128"/>
                        </a:rPr>
                        <a:t>※</a:t>
                      </a:r>
                      <a:r>
                        <a:rPr kumimoji="1" lang="ja-JP" altLang="en-US" sz="900" b="0" kern="1200" dirty="0">
                          <a:solidFill>
                            <a:schemeClr val="bg1"/>
                          </a:solidFill>
                          <a:latin typeface="Meiryo" panose="020B0604030504040204" pitchFamily="34" charset="-128"/>
                          <a:ea typeface="Meiryo" panose="020B0604030504040204" pitchFamily="34" charset="-128"/>
                        </a:rPr>
                        <a:t>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配信：</a:t>
                      </a:r>
                      <a:r>
                        <a:rPr kumimoji="1" lang="en-US" altLang="ja-JP" sz="1000" b="0" kern="1200" dirty="0">
                          <a:solidFill>
                            <a:schemeClr val="bg1"/>
                          </a:solidFill>
                          <a:latin typeface="Meiryo" panose="020B0604030504040204" pitchFamily="34" charset="-128"/>
                          <a:ea typeface="Meiryo" panose="020B0604030504040204" pitchFamily="34" charset="-128"/>
                        </a:rPr>
                        <a:t>1.5</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除外：</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1.1</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967014782"/>
                  </a:ext>
                </a:extLst>
              </a:tr>
              <a:tr h="46345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bg1"/>
                          </a:solidFill>
                          <a:latin typeface="Meiryo" panose="020B0604030504040204" pitchFamily="34" charset="-128"/>
                          <a:ea typeface="Meiryo" panose="020B0604030504040204" pitchFamily="34" charset="-128"/>
                        </a:rPr>
                        <a:t>LINE</a:t>
                      </a:r>
                      <a:r>
                        <a:rPr kumimoji="1" lang="ja-JP" altLang="en-US" sz="900" b="0" kern="1200" dirty="0">
                          <a:solidFill>
                            <a:schemeClr val="bg1"/>
                          </a:solidFill>
                          <a:latin typeface="Meiryo" panose="020B0604030504040204" pitchFamily="34" charset="-128"/>
                          <a:ea typeface="Meiryo" panose="020B0604030504040204" pitchFamily="34" charset="-128"/>
                        </a:rPr>
                        <a:t>ヤフー提供</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（共通オーディエンス）</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bg1"/>
                          </a:solidFill>
                          <a:latin typeface="Meiryo" panose="020B0604030504040204" pitchFamily="34" charset="-128"/>
                          <a:ea typeface="Meiryo" panose="020B0604030504040204" pitchFamily="34" charset="-128"/>
                        </a:rPr>
                        <a:t>※1</a:t>
                      </a:r>
                      <a:r>
                        <a:rPr kumimoji="1" lang="ja-JP" altLang="en-US" sz="900" b="0" kern="1200" dirty="0">
                          <a:solidFill>
                            <a:schemeClr val="bg1"/>
                          </a:solidFill>
                          <a:latin typeface="Meiryo" panose="020B0604030504040204" pitchFamily="34" charset="-128"/>
                          <a:ea typeface="Meiryo" panose="020B0604030504040204" pitchFamily="34" charset="-128"/>
                        </a:rPr>
                        <a:t>リスト参照</a:t>
                      </a:r>
                      <a:endParaRPr kumimoji="1" lang="en-US" altLang="ja-JP" sz="900" b="0" kern="1200" dirty="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1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1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1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256108755"/>
                  </a:ext>
                </a:extLst>
              </a:tr>
            </a:tbl>
          </a:graphicData>
        </a:graphic>
      </p:graphicFrame>
      <p:sp>
        <p:nvSpPr>
          <p:cNvPr id="3" name="テキスト ボックス 5">
            <a:extLst>
              <a:ext uri="{FF2B5EF4-FFF2-40B4-BE49-F238E27FC236}">
                <a16:creationId xmlns:a16="http://schemas.microsoft.com/office/drawing/2014/main" id="{A9BD57FE-AB6D-5C52-84D2-615A7D5FBE9A}"/>
              </a:ext>
            </a:extLst>
          </p:cNvPr>
          <p:cNvSpPr txBox="1"/>
          <p:nvPr/>
        </p:nvSpPr>
        <p:spPr>
          <a:xfrm>
            <a:off x="479430" y="4966011"/>
            <a:ext cx="11233147" cy="1615827"/>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3726732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F7C1C-2C1A-F672-7960-AAA4C3D5E42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4C1E265-F595-0C33-6AC6-20BB8B770FA6}"/>
              </a:ext>
            </a:extLst>
          </p:cNvPr>
          <p:cNvSpPr>
            <a:spLocks noGrp="1"/>
          </p:cNvSpPr>
          <p:nvPr>
            <p:ph type="body" sz="quarter" idx="19"/>
          </p:nvPr>
        </p:nvSpPr>
        <p:spPr/>
        <p:txBody>
          <a:bodyPr/>
          <a:lstStyle/>
          <a:p>
            <a:r>
              <a:rPr lang="ja-JP" altLang="en-US" dirty="0"/>
              <a:t>その他・注意事項</a:t>
            </a:r>
          </a:p>
        </p:txBody>
      </p:sp>
      <p:sp>
        <p:nvSpPr>
          <p:cNvPr id="8" name="テキスト プレースホルダー 7">
            <a:extLst>
              <a:ext uri="{FF2B5EF4-FFF2-40B4-BE49-F238E27FC236}">
                <a16:creationId xmlns:a16="http://schemas.microsoft.com/office/drawing/2014/main" id="{47922574-0242-E3B3-E49E-B97A8EEBB3F4}"/>
              </a:ext>
            </a:extLst>
          </p:cNvPr>
          <p:cNvSpPr>
            <a:spLocks noGrp="1"/>
          </p:cNvSpPr>
          <p:nvPr>
            <p:ph type="body" sz="quarter" idx="20"/>
          </p:nvPr>
        </p:nvSpPr>
        <p:spPr/>
        <p:txBody>
          <a:bodyPr/>
          <a:lstStyle/>
          <a:p>
            <a:r>
              <a:rPr lang="en-US" altLang="ja-JP" dirty="0"/>
              <a:t>03</a:t>
            </a:r>
            <a:endParaRPr lang="ja-JP" altLang="en-US" dirty="0"/>
          </a:p>
        </p:txBody>
      </p:sp>
      <p:pic>
        <p:nvPicPr>
          <p:cNvPr id="6" name="図プレースホルダー 10" descr="アイコン&#10;&#10;自動的に生成された説明">
            <a:extLst>
              <a:ext uri="{FF2B5EF4-FFF2-40B4-BE49-F238E27FC236}">
                <a16:creationId xmlns:a16="http://schemas.microsoft.com/office/drawing/2014/main" id="{138ABCF6-FF7B-8E5E-A1FE-B3DFF708F18C}"/>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2995886"/>
            <a:ext cx="1586282" cy="1464484"/>
          </a:xfrm>
        </p:spPr>
      </p:pic>
    </p:spTree>
    <p:extLst>
      <p:ext uri="{BB962C8B-B14F-4D97-AF65-F5344CB8AC3E}">
        <p14:creationId xmlns:p14="http://schemas.microsoft.com/office/powerpoint/2010/main" val="11403434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518BB-C296-5483-166C-ACE4B389B633}"/>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9EC6719-2DDC-B72D-C32B-E2661D72CBE1}"/>
              </a:ext>
            </a:extLst>
          </p:cNvPr>
          <p:cNvSpPr>
            <a:spLocks noGrp="1"/>
          </p:cNvSpPr>
          <p:nvPr>
            <p:ph type="body" sz="quarter" idx="10"/>
          </p:nvPr>
        </p:nvSpPr>
        <p:spPr/>
        <p:txBody>
          <a:bodyPr/>
          <a:lstStyle/>
          <a:p>
            <a:pPr fontAlgn="auto">
              <a:spcAft>
                <a:spcPts val="0"/>
              </a:spcAft>
            </a:pPr>
            <a:r>
              <a:rPr lang="ja-JP" altLang="en-US" sz="2400">
                <a:latin typeface="+mn-ea"/>
              </a:rPr>
              <a:t>ブランドリフトサーベイ</a:t>
            </a:r>
            <a:endParaRPr lang="ja-JP" altLang="en-US" sz="2400" dirty="0">
              <a:latin typeface="+mn-ea"/>
            </a:endParaRPr>
          </a:p>
        </p:txBody>
      </p:sp>
      <p:sp>
        <p:nvSpPr>
          <p:cNvPr id="5" name="テキスト プレースホルダー 6">
            <a:extLst>
              <a:ext uri="{FF2B5EF4-FFF2-40B4-BE49-F238E27FC236}">
                <a16:creationId xmlns:a16="http://schemas.microsoft.com/office/drawing/2014/main" id="{2D614435-275B-6B6F-6B91-9B2C6954FCFA}"/>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25CDC67B-765D-6A17-C546-36B4442E23C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pic>
        <p:nvPicPr>
          <p:cNvPr id="66" name="図 65">
            <a:extLst>
              <a:ext uri="{FF2B5EF4-FFF2-40B4-BE49-F238E27FC236}">
                <a16:creationId xmlns:a16="http://schemas.microsoft.com/office/drawing/2014/main" id="{2CA9C5D3-AF90-632E-0E1E-A0CEA79FFC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99436" y="4192896"/>
            <a:ext cx="303157" cy="303157"/>
          </a:xfrm>
          <a:prstGeom prst="rect">
            <a:avLst/>
          </a:prstGeom>
        </p:spPr>
      </p:pic>
      <p:pic>
        <p:nvPicPr>
          <p:cNvPr id="67" name="図 66">
            <a:extLst>
              <a:ext uri="{FF2B5EF4-FFF2-40B4-BE49-F238E27FC236}">
                <a16:creationId xmlns:a16="http://schemas.microsoft.com/office/drawing/2014/main" id="{AFC57B6A-F035-C384-1108-1F4A5B78C1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34166" y="4192896"/>
            <a:ext cx="303157" cy="303157"/>
          </a:xfrm>
          <a:prstGeom prst="rect">
            <a:avLst/>
          </a:prstGeom>
        </p:spPr>
      </p:pic>
      <p:grpSp>
        <p:nvGrpSpPr>
          <p:cNvPr id="70" name="グループ化 69">
            <a:extLst>
              <a:ext uri="{FF2B5EF4-FFF2-40B4-BE49-F238E27FC236}">
                <a16:creationId xmlns:a16="http://schemas.microsoft.com/office/drawing/2014/main" id="{90A3C79F-2878-30A7-FC23-7EE3D817347C}"/>
              </a:ext>
            </a:extLst>
          </p:cNvPr>
          <p:cNvGrpSpPr/>
          <p:nvPr/>
        </p:nvGrpSpPr>
        <p:grpSpPr>
          <a:xfrm>
            <a:off x="6285766" y="2037712"/>
            <a:ext cx="2501483" cy="2604264"/>
            <a:chOff x="6325317" y="2037712"/>
            <a:chExt cx="2501483" cy="2604264"/>
          </a:xfrm>
        </p:grpSpPr>
        <p:sp>
          <p:nvSpPr>
            <p:cNvPr id="71" name="山形 3">
              <a:extLst>
                <a:ext uri="{FF2B5EF4-FFF2-40B4-BE49-F238E27FC236}">
                  <a16:creationId xmlns:a16="http://schemas.microsoft.com/office/drawing/2014/main" id="{3B3B7DA9-C023-1441-B49E-06578A3BF2A8}"/>
                </a:ext>
              </a:extLst>
            </p:cNvPr>
            <p:cNvSpPr/>
            <p:nvPr/>
          </p:nvSpPr>
          <p:spPr>
            <a:xfrm>
              <a:off x="6325317" y="2037712"/>
              <a:ext cx="2501483" cy="274421"/>
            </a:xfrm>
            <a:prstGeom prst="chevron">
              <a:avLst>
                <a:gd name="adj" fmla="val 314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bg1"/>
                  </a:solidFill>
                  <a:latin typeface="+mn-ea"/>
                  <a:cs typeface="メイリオ" panose="020B0604030504040204" pitchFamily="50" charset="-128"/>
                </a:rPr>
                <a:t>サーベイを実施</a:t>
              </a:r>
              <a:endParaRPr lang="en-US" altLang="ja-JP" sz="1050" b="1" dirty="0">
                <a:solidFill>
                  <a:schemeClr val="bg1"/>
                </a:solidFill>
                <a:latin typeface="+mn-ea"/>
                <a:cs typeface="メイリオ" panose="020B0604030504040204" pitchFamily="50" charset="-128"/>
              </a:endParaRPr>
            </a:p>
          </p:txBody>
        </p:sp>
        <p:sp>
          <p:nvSpPr>
            <p:cNvPr id="72" name="テキスト ボックス 71">
              <a:extLst>
                <a:ext uri="{FF2B5EF4-FFF2-40B4-BE49-F238E27FC236}">
                  <a16:creationId xmlns:a16="http://schemas.microsoft.com/office/drawing/2014/main" id="{72EF5930-BB3C-6A28-2356-BB42903AD4D9}"/>
                </a:ext>
              </a:extLst>
            </p:cNvPr>
            <p:cNvSpPr txBox="1"/>
            <p:nvPr/>
          </p:nvSpPr>
          <p:spPr>
            <a:xfrm>
              <a:off x="6600310" y="4426532"/>
              <a:ext cx="1963999" cy="215444"/>
            </a:xfrm>
            <a:prstGeom prst="rect">
              <a:avLst/>
            </a:prstGeom>
            <a:noFill/>
          </p:spPr>
          <p:txBody>
            <a:bodyPr wrap="none" rtlCol="0">
              <a:spAutoFit/>
            </a:bodyPr>
            <a:lstStyle/>
            <a:p>
              <a:r>
                <a:rPr lang="ja-JP" altLang="en-US" sz="800" dirty="0">
                  <a:solidFill>
                    <a:schemeClr val="tx1">
                      <a:lumMod val="75000"/>
                      <a:lumOff val="25000"/>
                    </a:schemeClr>
                  </a:solidFill>
                  <a:latin typeface="+mn-ea"/>
                  <a:cs typeface="Meiryo" charset="-128"/>
                </a:rPr>
                <a:t>■ブランド認知、好意、利用意向</a:t>
              </a:r>
              <a:r>
                <a:rPr lang="en-US" altLang="ja-JP" sz="800" dirty="0">
                  <a:solidFill>
                    <a:schemeClr val="tx1">
                      <a:lumMod val="75000"/>
                      <a:lumOff val="25000"/>
                    </a:schemeClr>
                  </a:solidFill>
                  <a:latin typeface="+mn-ea"/>
                  <a:cs typeface="Meiryo" charset="-128"/>
                </a:rPr>
                <a:t> </a:t>
              </a:r>
              <a:r>
                <a:rPr lang="ja-JP" altLang="en-US" sz="800" dirty="0">
                  <a:solidFill>
                    <a:schemeClr val="tx1">
                      <a:lumMod val="75000"/>
                      <a:lumOff val="25000"/>
                    </a:schemeClr>
                  </a:solidFill>
                  <a:latin typeface="+mn-ea"/>
                  <a:cs typeface="Meiryo" charset="-128"/>
                </a:rPr>
                <a:t>など</a:t>
              </a:r>
            </a:p>
          </p:txBody>
        </p:sp>
        <p:sp>
          <p:nvSpPr>
            <p:cNvPr id="73" name="テキスト ボックス 72">
              <a:extLst>
                <a:ext uri="{FF2B5EF4-FFF2-40B4-BE49-F238E27FC236}">
                  <a16:creationId xmlns:a16="http://schemas.microsoft.com/office/drawing/2014/main" id="{CB0D11A6-58DD-1184-0E37-78CD732F3588}"/>
                </a:ext>
              </a:extLst>
            </p:cNvPr>
            <p:cNvSpPr txBox="1"/>
            <p:nvPr/>
          </p:nvSpPr>
          <p:spPr>
            <a:xfrm>
              <a:off x="6546774" y="2457972"/>
              <a:ext cx="535724" cy="200055"/>
            </a:xfrm>
            <a:prstGeom prst="rect">
              <a:avLst/>
            </a:prstGeom>
            <a:noFill/>
          </p:spPr>
          <p:txBody>
            <a:bodyPr wrap="none" rtlCol="0">
              <a:spAutoFit/>
            </a:bodyPr>
            <a:lstStyle/>
            <a:p>
              <a:r>
                <a:rPr lang="en-US" altLang="ja-JP" sz="700" b="1" dirty="0">
                  <a:solidFill>
                    <a:schemeClr val="bg1">
                      <a:lumMod val="75000"/>
                    </a:schemeClr>
                  </a:solidFill>
                  <a:latin typeface="+mn-ea"/>
                  <a:cs typeface="Meiryo" charset="-128"/>
                </a:rPr>
                <a:t>Sample</a:t>
              </a:r>
              <a:endParaRPr lang="ja-JP" altLang="en-US" sz="700" b="1" dirty="0">
                <a:solidFill>
                  <a:schemeClr val="bg1">
                    <a:lumMod val="75000"/>
                  </a:schemeClr>
                </a:solidFill>
                <a:latin typeface="+mn-ea"/>
                <a:cs typeface="Meiryo" charset="-128"/>
              </a:endParaRPr>
            </a:p>
          </p:txBody>
        </p:sp>
      </p:grpSp>
      <p:sp>
        <p:nvSpPr>
          <p:cNvPr id="74" name="右矢印 84">
            <a:extLst>
              <a:ext uri="{FF2B5EF4-FFF2-40B4-BE49-F238E27FC236}">
                <a16:creationId xmlns:a16="http://schemas.microsoft.com/office/drawing/2014/main" id="{9AB27CA6-C12E-9574-81F8-7393A49B600E}"/>
              </a:ext>
            </a:extLst>
          </p:cNvPr>
          <p:cNvSpPr/>
          <p:nvPr/>
        </p:nvSpPr>
        <p:spPr>
          <a:xfrm>
            <a:off x="3137696" y="3375754"/>
            <a:ext cx="299258" cy="32034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5" name="右矢印 85">
            <a:extLst>
              <a:ext uri="{FF2B5EF4-FFF2-40B4-BE49-F238E27FC236}">
                <a16:creationId xmlns:a16="http://schemas.microsoft.com/office/drawing/2014/main" id="{245D5A1E-1FF8-11F0-7C27-FADD70ABD3AC}"/>
              </a:ext>
            </a:extLst>
          </p:cNvPr>
          <p:cNvSpPr/>
          <p:nvPr/>
        </p:nvSpPr>
        <p:spPr>
          <a:xfrm>
            <a:off x="5980715" y="3375754"/>
            <a:ext cx="299258" cy="32034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6" name="右矢印 86">
            <a:extLst>
              <a:ext uri="{FF2B5EF4-FFF2-40B4-BE49-F238E27FC236}">
                <a16:creationId xmlns:a16="http://schemas.microsoft.com/office/drawing/2014/main" id="{F2410DF2-6B3C-2355-2DE6-A89E6CFB7E66}"/>
              </a:ext>
            </a:extLst>
          </p:cNvPr>
          <p:cNvSpPr/>
          <p:nvPr/>
        </p:nvSpPr>
        <p:spPr>
          <a:xfrm>
            <a:off x="8835499" y="3375754"/>
            <a:ext cx="299258" cy="32034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aphicFrame>
        <p:nvGraphicFramePr>
          <p:cNvPr id="77" name="表 76">
            <a:extLst>
              <a:ext uri="{FF2B5EF4-FFF2-40B4-BE49-F238E27FC236}">
                <a16:creationId xmlns:a16="http://schemas.microsoft.com/office/drawing/2014/main" id="{C3EB8DC9-CF6D-75C6-30E7-0B70EB39F60D}"/>
              </a:ext>
            </a:extLst>
          </p:cNvPr>
          <p:cNvGraphicFramePr>
            <a:graphicFrameLocks noGrp="1"/>
          </p:cNvGraphicFramePr>
          <p:nvPr/>
        </p:nvGraphicFramePr>
        <p:xfrm>
          <a:off x="587375" y="4961622"/>
          <a:ext cx="11017250" cy="1162563"/>
        </p:xfrm>
        <a:graphic>
          <a:graphicData uri="http://schemas.openxmlformats.org/drawingml/2006/table">
            <a:tbl>
              <a:tblPr firstRow="1" bandRow="1">
                <a:tableStyleId>{5C22544A-7EE6-4342-B048-85BDC9FD1C3A}</a:tableStyleId>
              </a:tblPr>
              <a:tblGrid>
                <a:gridCol w="2226034">
                  <a:extLst>
                    <a:ext uri="{9D8B030D-6E8A-4147-A177-3AD203B41FA5}">
                      <a16:colId xmlns:a16="http://schemas.microsoft.com/office/drawing/2014/main" val="2353183051"/>
                    </a:ext>
                  </a:extLst>
                </a:gridCol>
                <a:gridCol w="8791216">
                  <a:extLst>
                    <a:ext uri="{9D8B030D-6E8A-4147-A177-3AD203B41FA5}">
                      <a16:colId xmlns:a16="http://schemas.microsoft.com/office/drawing/2014/main" val="3267424176"/>
                    </a:ext>
                  </a:extLst>
                </a:gridCol>
              </a:tblGrid>
              <a:tr h="387521">
                <a:tc>
                  <a:txBody>
                    <a:bodyP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商品説明</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marL="0" marR="0" indent="0" algn="l" rtl="0" eaLnBrk="1" fontAlgn="auto" latinLnBrk="1" hangingPunct="1">
                        <a:lnSpc>
                          <a:spcPct val="100000"/>
                        </a:lnSpc>
                        <a:spcBef>
                          <a:spcPts val="0"/>
                        </a:spcBef>
                        <a:spcAft>
                          <a:spcPts val="0"/>
                        </a:spcAft>
                        <a:buClrTx/>
                        <a:buSzTx/>
                        <a:buFontTx/>
                        <a:buNone/>
                      </a:pPr>
                      <a:r>
                        <a:rPr kumimoji="1" lang="ja-JP" altLang="en-US" sz="1050" b="0" dirty="0">
                          <a:solidFill>
                            <a:schemeClr val="tx1">
                              <a:lumMod val="95000"/>
                              <a:lumOff val="5000"/>
                            </a:schemeClr>
                          </a:solidFill>
                          <a:latin typeface="+mj-ea"/>
                          <a:ea typeface="+mj-ea"/>
                          <a:cs typeface="メイリオ" panose="020B0604030504040204" pitchFamily="50" charset="-128"/>
                        </a:rPr>
                        <a:t>該当広告への接触者と非接触者に対し、ブランド認知度・利用経験・利用意向などの項目を</a:t>
                      </a:r>
                      <a:r>
                        <a:rPr lang="ja-JP" altLang="en-US" sz="1050" b="0" dirty="0">
                          <a:solidFill>
                            <a:schemeClr val="tx1">
                              <a:lumMod val="95000"/>
                              <a:lumOff val="5000"/>
                            </a:schemeClr>
                          </a:solidFill>
                          <a:latin typeface="+mj-ea"/>
                          <a:ea typeface="+mj-ea"/>
                          <a:cs typeface="メイリオ" panose="020B0604030504040204" pitchFamily="50" charset="-128"/>
                        </a:rPr>
                        <a:t>設定</a:t>
                      </a:r>
                      <a:r>
                        <a:rPr kumimoji="1" lang="ja-JP" altLang="en-US" sz="1050" b="0" dirty="0">
                          <a:solidFill>
                            <a:schemeClr val="tx1">
                              <a:lumMod val="95000"/>
                              <a:lumOff val="5000"/>
                            </a:schemeClr>
                          </a:solidFill>
                          <a:latin typeface="+mj-ea"/>
                          <a:ea typeface="+mj-ea"/>
                          <a:cs typeface="メイリオ" panose="020B0604030504040204" pitchFamily="50" charset="-128"/>
                        </a:rPr>
                        <a:t>し、</a:t>
                      </a:r>
                      <a:r>
                        <a:rPr lang="ja-JP" altLang="en-US" sz="1050" b="0" dirty="0">
                          <a:solidFill>
                            <a:schemeClr val="tx1">
                              <a:lumMod val="95000"/>
                              <a:lumOff val="5000"/>
                            </a:schemeClr>
                          </a:solidFill>
                          <a:latin typeface="+mj-ea"/>
                          <a:ea typeface="+mj-ea"/>
                          <a:cs typeface="メイリオ" panose="020B0604030504040204" pitchFamily="50" charset="-128"/>
                        </a:rPr>
                        <a:t>アンケート</a:t>
                      </a:r>
                      <a:r>
                        <a:rPr kumimoji="1" lang="ja-JP" altLang="en-US" sz="1050" b="0" dirty="0">
                          <a:solidFill>
                            <a:schemeClr val="tx1">
                              <a:lumMod val="95000"/>
                              <a:lumOff val="5000"/>
                            </a:schemeClr>
                          </a:solidFill>
                          <a:latin typeface="+mj-ea"/>
                          <a:ea typeface="+mj-ea"/>
                          <a:cs typeface="メイリオ" panose="020B0604030504040204" pitchFamily="50" charset="-128"/>
                        </a:rPr>
                        <a:t>調査を実施</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3518034"/>
                  </a:ext>
                </a:extLst>
              </a:tr>
              <a:tr h="387521">
                <a:tc>
                  <a:txBody>
                    <a:bodyPr/>
                    <a:lstStyle/>
                    <a:p>
                      <a:pPr algn="ctr"/>
                      <a:r>
                        <a:rPr lang="ja-JP" altLang="en-US" sz="1050" b="1" dirty="0">
                          <a:solidFill>
                            <a:schemeClr val="bg1"/>
                          </a:solidFill>
                          <a:latin typeface="メイリオ"/>
                          <a:ea typeface="メイリオ"/>
                          <a:cs typeface="メイリオ" panose="020B0604030504040204" pitchFamily="50" charset="-128"/>
                        </a:rPr>
                        <a:t>アンケートの</a:t>
                      </a:r>
                      <a:r>
                        <a:rPr kumimoji="1" lang="ja-JP" altLang="en-US" sz="1050" b="1" dirty="0">
                          <a:solidFill>
                            <a:schemeClr val="bg1"/>
                          </a:solidFill>
                          <a:latin typeface="メイリオ"/>
                          <a:ea typeface="メイリオ"/>
                          <a:cs typeface="メイリオ" panose="020B0604030504040204" pitchFamily="50" charset="-128"/>
                        </a:rPr>
                        <a:t>配信</a:t>
                      </a:r>
                      <a:r>
                        <a:rPr lang="ja-JP" altLang="en-US" sz="1050" b="1" dirty="0">
                          <a:solidFill>
                            <a:schemeClr val="bg1"/>
                          </a:solidFill>
                          <a:latin typeface="メイリオ"/>
                          <a:ea typeface="メイリオ"/>
                          <a:cs typeface="メイリオ" panose="020B0604030504040204" pitchFamily="50" charset="-128"/>
                        </a:rPr>
                        <a:t>方法</a:t>
                      </a:r>
                      <a:endParaRPr kumimoji="1" lang="ja-JP" altLang="en-US" sz="1050" b="1" dirty="0">
                        <a:solidFill>
                          <a:schemeClr val="bg1"/>
                        </a:solidFill>
                        <a:latin typeface="メイリオ"/>
                        <a:ea typeface="メイリオ"/>
                        <a:cs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ja-JP" altLang="en-US" sz="1050" b="0" dirty="0">
                          <a:solidFill>
                            <a:schemeClr val="tx1">
                              <a:lumMod val="95000"/>
                              <a:lumOff val="5000"/>
                            </a:schemeClr>
                          </a:solidFill>
                          <a:latin typeface="+mj-ea"/>
                          <a:ea typeface="+mj-ea"/>
                          <a:cs typeface="メイリオ" panose="020B0604030504040204" pitchFamily="50" charset="-128"/>
                        </a:rPr>
                        <a:t>アンケートモニタの中から</a:t>
                      </a:r>
                      <a:r>
                        <a:rPr lang="ja-JP" sz="1050" b="0" i="0" u="none" strike="noStrike" noProof="0" dirty="0">
                          <a:solidFill>
                            <a:schemeClr val="tx1">
                              <a:lumMod val="95000"/>
                              <a:lumOff val="5000"/>
                            </a:schemeClr>
                          </a:solidFill>
                          <a:latin typeface="+mj-ea"/>
                          <a:ea typeface="+mj-ea"/>
                        </a:rPr>
                        <a:t>広告接触ログの有無でユーザーを</a:t>
                      </a:r>
                      <a:r>
                        <a:rPr lang="ja-JP" altLang="en-US" sz="1050" b="0" i="0" u="none" strike="noStrike" noProof="0" dirty="0">
                          <a:solidFill>
                            <a:schemeClr val="tx1">
                              <a:lumMod val="95000"/>
                              <a:lumOff val="5000"/>
                            </a:schemeClr>
                          </a:solidFill>
                          <a:latin typeface="+mj-ea"/>
                          <a:ea typeface="+mj-ea"/>
                        </a:rPr>
                        <a:t>分類</a:t>
                      </a:r>
                      <a:r>
                        <a:rPr lang="ja-JP" sz="1050" b="0" i="0" u="none" strike="noStrike" noProof="0" dirty="0">
                          <a:solidFill>
                            <a:schemeClr val="tx1">
                              <a:lumMod val="95000"/>
                              <a:lumOff val="5000"/>
                            </a:schemeClr>
                          </a:solidFill>
                          <a:latin typeface="+mj-ea"/>
                          <a:ea typeface="+mj-ea"/>
                        </a:rPr>
                        <a:t>抽出し、対象者に対</a:t>
                      </a:r>
                      <a:r>
                        <a:rPr lang="ja-JP" altLang="en-US" sz="1050" b="0" i="0" u="none" strike="noStrike" noProof="0" dirty="0">
                          <a:solidFill>
                            <a:schemeClr val="tx1">
                              <a:lumMod val="95000"/>
                              <a:lumOff val="5000"/>
                            </a:schemeClr>
                          </a:solidFill>
                          <a:latin typeface="+mj-ea"/>
                          <a:ea typeface="+mj-ea"/>
                        </a:rPr>
                        <a:t>し</a:t>
                      </a:r>
                      <a:r>
                        <a:rPr lang="ja-JP" sz="1050" b="0" i="0" u="none" strike="noStrike" noProof="0" dirty="0">
                          <a:solidFill>
                            <a:schemeClr val="tx1">
                              <a:lumMod val="95000"/>
                              <a:lumOff val="5000"/>
                            </a:schemeClr>
                          </a:solidFill>
                          <a:latin typeface="+mj-ea"/>
                          <a:ea typeface="+mj-ea"/>
                        </a:rPr>
                        <a:t>てLINEリサーチの</a:t>
                      </a:r>
                      <a:r>
                        <a:rPr lang="en-US" altLang="ja-JP" sz="1050" b="0" i="0" u="none" strike="noStrike" noProof="0" dirty="0">
                          <a:solidFill>
                            <a:schemeClr val="tx1">
                              <a:lumMod val="95000"/>
                              <a:lumOff val="5000"/>
                            </a:schemeClr>
                          </a:solidFill>
                          <a:latin typeface="+mj-ea"/>
                          <a:ea typeface="+mj-ea"/>
                        </a:rPr>
                        <a:t>LINE</a:t>
                      </a:r>
                      <a:r>
                        <a:rPr lang="ja-JP" sz="1050" b="0" i="0" u="none" strike="noStrike" noProof="0" dirty="0">
                          <a:solidFill>
                            <a:schemeClr val="tx1">
                              <a:lumMod val="95000"/>
                              <a:lumOff val="5000"/>
                            </a:schemeClr>
                          </a:solidFill>
                          <a:latin typeface="+mj-ea"/>
                          <a:ea typeface="+mj-ea"/>
                        </a:rPr>
                        <a:t>公式</a:t>
                      </a:r>
                      <a:r>
                        <a:rPr lang="ja-JP" altLang="en-US" sz="1050" b="0" i="0" u="none" strike="noStrike" noProof="0" dirty="0">
                          <a:solidFill>
                            <a:schemeClr val="tx1">
                              <a:lumMod val="95000"/>
                              <a:lumOff val="5000"/>
                            </a:schemeClr>
                          </a:solidFill>
                          <a:latin typeface="+mj-ea"/>
                          <a:ea typeface="+mj-ea"/>
                        </a:rPr>
                        <a:t>アカウント</a:t>
                      </a:r>
                      <a:r>
                        <a:rPr lang="ja-JP" sz="1050" b="0" i="0" u="none" strike="noStrike" noProof="0" dirty="0">
                          <a:solidFill>
                            <a:schemeClr val="tx1">
                              <a:lumMod val="95000"/>
                              <a:lumOff val="5000"/>
                            </a:schemeClr>
                          </a:solidFill>
                          <a:latin typeface="+mj-ea"/>
                          <a:ea typeface="+mj-ea"/>
                        </a:rPr>
                        <a:t>か</a:t>
                      </a:r>
                      <a:r>
                        <a:rPr lang="ja-JP" altLang="en-US" sz="1050" b="0" i="0" u="none" strike="noStrike" noProof="0" dirty="0">
                          <a:solidFill>
                            <a:schemeClr val="tx1">
                              <a:lumMod val="95000"/>
                              <a:lumOff val="5000"/>
                            </a:schemeClr>
                          </a:solidFill>
                          <a:latin typeface="+mj-ea"/>
                          <a:ea typeface="+mj-ea"/>
                        </a:rPr>
                        <a:t>ら回答を依頼</a:t>
                      </a:r>
                      <a:endParaRPr kumimoji="1" lang="ja-JP" altLang="en-US" sz="1050" b="0" dirty="0">
                        <a:solidFill>
                          <a:schemeClr val="tx1">
                            <a:lumMod val="95000"/>
                            <a:lumOff val="5000"/>
                          </a:schemeClr>
                        </a:solidFill>
                        <a:latin typeface="+mj-ea"/>
                        <a:ea typeface="+mj-ea"/>
                        <a:cs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37313860"/>
                  </a:ext>
                </a:extLst>
              </a:tr>
              <a:tr h="387521">
                <a:tc>
                  <a:txBody>
                    <a:bodyP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メリット</a:t>
                      </a:r>
                      <a:endParaRPr kumimoji="1" lang="en-US" altLang="ja-JP"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algn="l"/>
                      <a:r>
                        <a:rPr lang="ja-JP" altLang="en-US" sz="1050" b="0" dirty="0">
                          <a:solidFill>
                            <a:schemeClr val="tx1">
                              <a:lumMod val="95000"/>
                              <a:lumOff val="5000"/>
                            </a:schemeClr>
                          </a:solidFill>
                          <a:latin typeface="+mj-ea"/>
                          <a:ea typeface="+mj-ea"/>
                          <a:cs typeface="メイリオ" panose="020B0604030504040204" pitchFamily="50" charset="-128"/>
                        </a:rPr>
                        <a:t>広告接触ログの有無別に</a:t>
                      </a:r>
                      <a:r>
                        <a:rPr kumimoji="1" lang="ja-JP" altLang="en-US" sz="1050" b="0" dirty="0">
                          <a:solidFill>
                            <a:schemeClr val="tx1">
                              <a:lumMod val="95000"/>
                              <a:lumOff val="5000"/>
                            </a:schemeClr>
                          </a:solidFill>
                          <a:latin typeface="+mj-ea"/>
                          <a:ea typeface="+mj-ea"/>
                          <a:cs typeface="メイリオ" panose="020B0604030504040204" pitchFamily="50" charset="-128"/>
                        </a:rPr>
                        <a:t>ユーザーの反応を知ることで</a:t>
                      </a:r>
                      <a:r>
                        <a:rPr lang="ja-JP" altLang="en-US" sz="1050" b="0" dirty="0">
                          <a:solidFill>
                            <a:schemeClr val="tx1">
                              <a:lumMod val="95000"/>
                              <a:lumOff val="5000"/>
                            </a:schemeClr>
                          </a:solidFill>
                          <a:latin typeface="+mj-ea"/>
                          <a:ea typeface="+mj-ea"/>
                          <a:cs typeface="メイリオ" panose="020B0604030504040204" pitchFamily="50" charset="-128"/>
                        </a:rPr>
                        <a:t>、</a:t>
                      </a:r>
                      <a:r>
                        <a:rPr kumimoji="1" lang="ja-JP" altLang="en-US" sz="1050" b="0" dirty="0">
                          <a:solidFill>
                            <a:schemeClr val="tx1">
                              <a:lumMod val="95000"/>
                              <a:lumOff val="5000"/>
                            </a:schemeClr>
                          </a:solidFill>
                          <a:latin typeface="+mj-ea"/>
                          <a:ea typeface="+mj-ea"/>
                          <a:cs typeface="メイリオ" panose="020B0604030504040204" pitchFamily="50" charset="-128"/>
                        </a:rPr>
                        <a:t>広告効果を</a:t>
                      </a:r>
                      <a:r>
                        <a:rPr lang="ja-JP" altLang="en-US" sz="1050" b="0" dirty="0">
                          <a:solidFill>
                            <a:schemeClr val="tx1">
                              <a:lumMod val="95000"/>
                              <a:lumOff val="5000"/>
                            </a:schemeClr>
                          </a:solidFill>
                          <a:latin typeface="+mj-ea"/>
                          <a:ea typeface="+mj-ea"/>
                          <a:cs typeface="メイリオ" panose="020B0604030504040204" pitchFamily="50" charset="-128"/>
                        </a:rPr>
                        <a:t>正確に</a:t>
                      </a:r>
                      <a:r>
                        <a:rPr kumimoji="1" lang="ja-JP" altLang="en-US" sz="1050" b="0" dirty="0">
                          <a:solidFill>
                            <a:schemeClr val="tx1">
                              <a:lumMod val="95000"/>
                              <a:lumOff val="5000"/>
                            </a:schemeClr>
                          </a:solidFill>
                          <a:latin typeface="+mj-ea"/>
                          <a:ea typeface="+mj-ea"/>
                          <a:cs typeface="メイリオ" panose="020B0604030504040204" pitchFamily="50" charset="-128"/>
                        </a:rPr>
                        <a:t>把握し</a:t>
                      </a:r>
                      <a:r>
                        <a:rPr lang="ja-JP" altLang="en-US" sz="1050" b="0" dirty="0">
                          <a:solidFill>
                            <a:schemeClr val="tx1">
                              <a:lumMod val="95000"/>
                              <a:lumOff val="5000"/>
                            </a:schemeClr>
                          </a:solidFill>
                          <a:latin typeface="+mj-ea"/>
                          <a:ea typeface="+mj-ea"/>
                          <a:cs typeface="メイリオ" panose="020B0604030504040204" pitchFamily="50" charset="-128"/>
                        </a:rPr>
                        <a:t>、</a:t>
                      </a:r>
                      <a:r>
                        <a:rPr kumimoji="1" lang="ja-JP" altLang="en-US" sz="1050" b="0" dirty="0">
                          <a:solidFill>
                            <a:schemeClr val="tx1">
                              <a:lumMod val="95000"/>
                              <a:lumOff val="5000"/>
                            </a:schemeClr>
                          </a:solidFill>
                          <a:latin typeface="+mj-ea"/>
                          <a:ea typeface="+mj-ea"/>
                          <a:cs typeface="メイリオ" panose="020B0604030504040204" pitchFamily="50" charset="-128"/>
                        </a:rPr>
                        <a:t>その後のマーケティング活動に活かすことが可能</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712673369"/>
                  </a:ext>
                </a:extLst>
              </a:tr>
            </a:tbl>
          </a:graphicData>
        </a:graphic>
      </p:graphicFrame>
      <p:sp>
        <p:nvSpPr>
          <p:cNvPr id="79" name="テキスト ボックス 78">
            <a:extLst>
              <a:ext uri="{FF2B5EF4-FFF2-40B4-BE49-F238E27FC236}">
                <a16:creationId xmlns:a16="http://schemas.microsoft.com/office/drawing/2014/main" id="{0DDAEC5A-1000-AA84-CEAF-D52F5048D06E}"/>
              </a:ext>
            </a:extLst>
          </p:cNvPr>
          <p:cNvSpPr txBox="1"/>
          <p:nvPr/>
        </p:nvSpPr>
        <p:spPr>
          <a:xfrm>
            <a:off x="528142" y="4709984"/>
            <a:ext cx="2456300" cy="253916"/>
          </a:xfrm>
          <a:prstGeom prst="rect">
            <a:avLst/>
          </a:prstGeom>
          <a:noFill/>
        </p:spPr>
        <p:txBody>
          <a:bodyPr wrap="square" rtlCol="0">
            <a:spAutoFit/>
          </a:bodyPr>
          <a:lstStyle/>
          <a:p>
            <a:r>
              <a:rPr lang="en-US" altLang="ja-JP" sz="1050" b="1" dirty="0">
                <a:solidFill>
                  <a:schemeClr val="tx1">
                    <a:lumMod val="75000"/>
                    <a:lumOff val="25000"/>
                  </a:schemeClr>
                </a:solidFill>
                <a:latin typeface="+mn-ea"/>
                <a:cs typeface="メイリオ" panose="020B0604030504040204" pitchFamily="50" charset="-128"/>
              </a:rPr>
              <a:t>【</a:t>
            </a:r>
            <a:r>
              <a:rPr lang="ja-JP" altLang="en-US" sz="1050" b="1" dirty="0">
                <a:solidFill>
                  <a:schemeClr val="tx1">
                    <a:lumMod val="75000"/>
                    <a:lumOff val="25000"/>
                  </a:schemeClr>
                </a:solidFill>
                <a:latin typeface="+mn-ea"/>
                <a:cs typeface="メイリオ" panose="020B0604030504040204" pitchFamily="50" charset="-128"/>
              </a:rPr>
              <a:t>ブランドリフトサーベイ詳細</a:t>
            </a:r>
            <a:r>
              <a:rPr kumimoji="1" lang="en-US" altLang="ja-JP" sz="1050" b="1" dirty="0">
                <a:solidFill>
                  <a:schemeClr val="tx1">
                    <a:lumMod val="75000"/>
                    <a:lumOff val="25000"/>
                  </a:schemeClr>
                </a:solidFill>
                <a:latin typeface="+mn-ea"/>
                <a:cs typeface="メイリオ" panose="020B0604030504040204" pitchFamily="50" charset="-128"/>
              </a:rPr>
              <a:t>】</a:t>
            </a:r>
            <a:endParaRPr kumimoji="1" lang="ja-JP" altLang="en-US" sz="1050" b="1" dirty="0">
              <a:solidFill>
                <a:schemeClr val="tx1">
                  <a:lumMod val="75000"/>
                  <a:lumOff val="25000"/>
                </a:schemeClr>
              </a:solidFill>
              <a:latin typeface="+mn-ea"/>
              <a:cs typeface="メイリオ" panose="020B0604030504040204" pitchFamily="50" charset="-128"/>
            </a:endParaRPr>
          </a:p>
        </p:txBody>
      </p:sp>
      <p:grpSp>
        <p:nvGrpSpPr>
          <p:cNvPr id="80" name="グループ化 79">
            <a:extLst>
              <a:ext uri="{FF2B5EF4-FFF2-40B4-BE49-F238E27FC236}">
                <a16:creationId xmlns:a16="http://schemas.microsoft.com/office/drawing/2014/main" id="{B6385693-ADE8-FD05-2CF0-049A64368CF8}"/>
              </a:ext>
            </a:extLst>
          </p:cNvPr>
          <p:cNvGrpSpPr/>
          <p:nvPr/>
        </p:nvGrpSpPr>
        <p:grpSpPr>
          <a:xfrm>
            <a:off x="9093499" y="2037712"/>
            <a:ext cx="2501483" cy="2458410"/>
            <a:chOff x="8826799" y="2037712"/>
            <a:chExt cx="2501483" cy="2458410"/>
          </a:xfrm>
        </p:grpSpPr>
        <p:sp>
          <p:nvSpPr>
            <p:cNvPr id="81" name="山形 48">
              <a:extLst>
                <a:ext uri="{FF2B5EF4-FFF2-40B4-BE49-F238E27FC236}">
                  <a16:creationId xmlns:a16="http://schemas.microsoft.com/office/drawing/2014/main" id="{83774FFF-47C3-1D4B-F7D3-190D11E48A74}"/>
                </a:ext>
              </a:extLst>
            </p:cNvPr>
            <p:cNvSpPr/>
            <p:nvPr/>
          </p:nvSpPr>
          <p:spPr>
            <a:xfrm>
              <a:off x="8826799" y="2037712"/>
              <a:ext cx="2501483" cy="274421"/>
            </a:xfrm>
            <a:prstGeom prst="chevron">
              <a:avLst>
                <a:gd name="adj" fmla="val 314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a:solidFill>
                    <a:schemeClr val="bg1"/>
                  </a:solidFill>
                  <a:latin typeface="+mn-ea"/>
                  <a:cs typeface="メイリオ" panose="020B0604030504040204" pitchFamily="50" charset="-128"/>
                </a:rPr>
                <a:t>調査結果を分析</a:t>
              </a:r>
              <a:endParaRPr lang="en-US" altLang="ja-JP" sz="1050" b="1" dirty="0">
                <a:solidFill>
                  <a:schemeClr val="bg1"/>
                </a:solidFill>
                <a:latin typeface="+mn-ea"/>
                <a:cs typeface="メイリオ" panose="020B0604030504040204" pitchFamily="50" charset="-128"/>
              </a:endParaRPr>
            </a:p>
          </p:txBody>
        </p:sp>
        <p:sp>
          <p:nvSpPr>
            <p:cNvPr id="82" name="テキスト ボックス 81">
              <a:extLst>
                <a:ext uri="{FF2B5EF4-FFF2-40B4-BE49-F238E27FC236}">
                  <a16:creationId xmlns:a16="http://schemas.microsoft.com/office/drawing/2014/main" id="{FCF35F6E-7FA6-7C5C-1DDB-10993D9D1DA0}"/>
                </a:ext>
              </a:extLst>
            </p:cNvPr>
            <p:cNvSpPr txBox="1"/>
            <p:nvPr/>
          </p:nvSpPr>
          <p:spPr>
            <a:xfrm>
              <a:off x="9684405" y="2564795"/>
              <a:ext cx="800219" cy="215444"/>
            </a:xfrm>
            <a:prstGeom prst="rect">
              <a:avLst/>
            </a:prstGeom>
            <a:noFill/>
          </p:spPr>
          <p:txBody>
            <a:bodyPr wrap="none" rtlCol="0">
              <a:spAutoFit/>
            </a:bodyPr>
            <a:lstStyle/>
            <a:p>
              <a:r>
                <a:rPr lang="ja-JP" altLang="en-US" sz="800" dirty="0">
                  <a:solidFill>
                    <a:schemeClr val="tx1">
                      <a:lumMod val="75000"/>
                      <a:lumOff val="25000"/>
                    </a:schemeClr>
                  </a:solidFill>
                  <a:latin typeface="+mn-ea"/>
                  <a:cs typeface="Meiryo" charset="-128"/>
                </a:rPr>
                <a:t>＜利用意向＞</a:t>
              </a:r>
            </a:p>
          </p:txBody>
        </p:sp>
        <p:grpSp>
          <p:nvGrpSpPr>
            <p:cNvPr id="83" name="グループ化 82">
              <a:extLst>
                <a:ext uri="{FF2B5EF4-FFF2-40B4-BE49-F238E27FC236}">
                  <a16:creationId xmlns:a16="http://schemas.microsoft.com/office/drawing/2014/main" id="{D7C22397-D310-6C13-4879-449974EAD606}"/>
                </a:ext>
              </a:extLst>
            </p:cNvPr>
            <p:cNvGrpSpPr/>
            <p:nvPr/>
          </p:nvGrpSpPr>
          <p:grpSpPr>
            <a:xfrm>
              <a:off x="9247659" y="2865126"/>
              <a:ext cx="1723945" cy="1630996"/>
              <a:chOff x="9447888" y="2985633"/>
              <a:chExt cx="1382309" cy="1307785"/>
            </a:xfrm>
          </p:grpSpPr>
          <p:sp>
            <p:nvSpPr>
              <p:cNvPr id="85" name="正方形/長方形 84">
                <a:extLst>
                  <a:ext uri="{FF2B5EF4-FFF2-40B4-BE49-F238E27FC236}">
                    <a16:creationId xmlns:a16="http://schemas.microsoft.com/office/drawing/2014/main" id="{D86AD411-4747-CC21-545B-3481A4BCD3DC}"/>
                  </a:ext>
                </a:extLst>
              </p:cNvPr>
              <p:cNvSpPr/>
              <p:nvPr/>
            </p:nvSpPr>
            <p:spPr>
              <a:xfrm>
                <a:off x="10289685" y="2985633"/>
                <a:ext cx="417108" cy="7414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86" name="正方形/長方形 85">
                <a:extLst>
                  <a:ext uri="{FF2B5EF4-FFF2-40B4-BE49-F238E27FC236}">
                    <a16:creationId xmlns:a16="http://schemas.microsoft.com/office/drawing/2014/main" id="{DEE949B7-58F6-2510-381F-A07461264D28}"/>
                  </a:ext>
                </a:extLst>
              </p:cNvPr>
              <p:cNvSpPr/>
              <p:nvPr/>
            </p:nvSpPr>
            <p:spPr>
              <a:xfrm>
                <a:off x="9560763" y="3438158"/>
                <a:ext cx="417108" cy="2889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cxnSp>
            <p:nvCxnSpPr>
              <p:cNvPr id="87" name="直線コネクタ 86">
                <a:extLst>
                  <a:ext uri="{FF2B5EF4-FFF2-40B4-BE49-F238E27FC236}">
                    <a16:creationId xmlns:a16="http://schemas.microsoft.com/office/drawing/2014/main" id="{A4A16AB2-DD0C-D277-FCAB-0BBE04A922AA}"/>
                  </a:ext>
                </a:extLst>
              </p:cNvPr>
              <p:cNvCxnSpPr/>
              <p:nvPr/>
            </p:nvCxnSpPr>
            <p:spPr>
              <a:xfrm>
                <a:off x="9480084" y="3727092"/>
                <a:ext cx="1321664" cy="0"/>
              </a:xfrm>
              <a:prstGeom prst="line">
                <a:avLst/>
              </a:prstGeom>
              <a:ln w="6350">
                <a:solidFill>
                  <a:srgbClr val="BAB9B9"/>
                </a:solidFill>
              </a:ln>
            </p:spPr>
            <p:style>
              <a:lnRef idx="1">
                <a:schemeClr val="accent1"/>
              </a:lnRef>
              <a:fillRef idx="0">
                <a:schemeClr val="accent1"/>
              </a:fillRef>
              <a:effectRef idx="0">
                <a:schemeClr val="accent1"/>
              </a:effectRef>
              <a:fontRef idx="minor">
                <a:schemeClr val="tx1"/>
              </a:fontRef>
            </p:style>
          </p:cxnSp>
          <p:sp>
            <p:nvSpPr>
              <p:cNvPr id="88" name="テキスト ボックス 87">
                <a:extLst>
                  <a:ext uri="{FF2B5EF4-FFF2-40B4-BE49-F238E27FC236}">
                    <a16:creationId xmlns:a16="http://schemas.microsoft.com/office/drawing/2014/main" id="{E5DFCCA5-154E-0B0D-E2E3-36FA515F41A7}"/>
                  </a:ext>
                </a:extLst>
              </p:cNvPr>
              <p:cNvSpPr txBox="1"/>
              <p:nvPr/>
            </p:nvSpPr>
            <p:spPr>
              <a:xfrm>
                <a:off x="10214264" y="3803386"/>
                <a:ext cx="615933" cy="172749"/>
              </a:xfrm>
              <a:prstGeom prst="rect">
                <a:avLst/>
              </a:prstGeom>
              <a:noFill/>
            </p:spPr>
            <p:txBody>
              <a:bodyPr wrap="none" lIns="91440" tIns="45720" rIns="91440" bIns="45720" rtlCol="0" anchor="t">
                <a:spAutoFit/>
              </a:bodyPr>
              <a:lstStyle/>
              <a:p>
                <a:pPr algn="ctr"/>
                <a:r>
                  <a:rPr lang="ja-JP" altLang="en-US" sz="800" dirty="0">
                    <a:solidFill>
                      <a:schemeClr val="tx1">
                        <a:lumMod val="75000"/>
                        <a:lumOff val="25000"/>
                      </a:schemeClr>
                    </a:solidFill>
                    <a:latin typeface="+mj-ea"/>
                    <a:ea typeface="+mj-ea"/>
                    <a:cs typeface="Meiryo" charset="-128"/>
                  </a:rPr>
                  <a:t>広告接触者  </a:t>
                </a:r>
                <a:endParaRPr lang="en-US" altLang="ja-JP" sz="800" dirty="0">
                  <a:solidFill>
                    <a:schemeClr val="tx1">
                      <a:lumMod val="75000"/>
                      <a:lumOff val="25000"/>
                    </a:schemeClr>
                  </a:solidFill>
                  <a:latin typeface="+mj-ea"/>
                  <a:ea typeface="+mj-ea"/>
                  <a:cs typeface="Meiryo" charset="-128"/>
                </a:endParaRPr>
              </a:p>
            </p:txBody>
          </p:sp>
          <p:sp>
            <p:nvSpPr>
              <p:cNvPr id="89" name="テキスト ボックス 88">
                <a:extLst>
                  <a:ext uri="{FF2B5EF4-FFF2-40B4-BE49-F238E27FC236}">
                    <a16:creationId xmlns:a16="http://schemas.microsoft.com/office/drawing/2014/main" id="{98C6FA78-E51A-B763-6CCD-45C46837B0B9}"/>
                  </a:ext>
                </a:extLst>
              </p:cNvPr>
              <p:cNvSpPr txBox="1"/>
              <p:nvPr/>
            </p:nvSpPr>
            <p:spPr>
              <a:xfrm>
                <a:off x="9447888" y="3803386"/>
                <a:ext cx="641639" cy="172749"/>
              </a:xfrm>
              <a:prstGeom prst="rect">
                <a:avLst/>
              </a:prstGeom>
              <a:noFill/>
            </p:spPr>
            <p:txBody>
              <a:bodyPr wrap="none" lIns="91440" tIns="45720" rIns="91440" bIns="45720" rtlCol="0" anchor="t">
                <a:spAutoFit/>
              </a:bodyPr>
              <a:lstStyle/>
              <a:p>
                <a:r>
                  <a:rPr lang="ja-JP" altLang="en-US" sz="800" dirty="0">
                    <a:solidFill>
                      <a:schemeClr val="tx1">
                        <a:lumMod val="75000"/>
                        <a:lumOff val="25000"/>
                      </a:schemeClr>
                    </a:solidFill>
                    <a:latin typeface="+mn-ea"/>
                    <a:cs typeface="Meiryo" charset="-128"/>
                  </a:rPr>
                  <a:t>広告非接触者</a:t>
                </a:r>
                <a:endParaRPr lang="en-US" altLang="ja-JP" sz="800" dirty="0">
                  <a:solidFill>
                    <a:schemeClr val="tx1">
                      <a:lumMod val="75000"/>
                      <a:lumOff val="25000"/>
                    </a:schemeClr>
                  </a:solidFill>
                  <a:latin typeface="+mn-ea"/>
                  <a:cs typeface="Meiryo" charset="-128"/>
                </a:endParaRPr>
              </a:p>
            </p:txBody>
          </p:sp>
          <p:pic>
            <p:nvPicPr>
              <p:cNvPr id="90" name="図 89">
                <a:extLst>
                  <a:ext uri="{FF2B5EF4-FFF2-40B4-BE49-F238E27FC236}">
                    <a16:creationId xmlns:a16="http://schemas.microsoft.com/office/drawing/2014/main" id="{AFF628C1-0CB8-E4ED-2C6F-ECAD482F4CA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69315" y="4038381"/>
                <a:ext cx="253268" cy="253268"/>
              </a:xfrm>
              <a:prstGeom prst="rect">
                <a:avLst/>
              </a:prstGeom>
            </p:spPr>
          </p:pic>
          <p:pic>
            <p:nvPicPr>
              <p:cNvPr id="91" name="図 90">
                <a:extLst>
                  <a:ext uri="{FF2B5EF4-FFF2-40B4-BE49-F238E27FC236}">
                    <a16:creationId xmlns:a16="http://schemas.microsoft.com/office/drawing/2014/main" id="{C2F6149B-CBD9-437E-B0DC-4845F99B3A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25053" y="4040150"/>
                <a:ext cx="253268" cy="253268"/>
              </a:xfrm>
              <a:prstGeom prst="rect">
                <a:avLst/>
              </a:prstGeom>
            </p:spPr>
          </p:pic>
        </p:grpSp>
        <p:cxnSp>
          <p:nvCxnSpPr>
            <p:cNvPr id="84" name="直線矢印コネクタ 83">
              <a:extLst>
                <a:ext uri="{FF2B5EF4-FFF2-40B4-BE49-F238E27FC236}">
                  <a16:creationId xmlns:a16="http://schemas.microsoft.com/office/drawing/2014/main" id="{29DFA98A-46F3-D54E-CEBE-1294D1B22BF3}"/>
                </a:ext>
              </a:extLst>
            </p:cNvPr>
            <p:cNvCxnSpPr>
              <a:cxnSpLocks/>
            </p:cNvCxnSpPr>
            <p:nvPr/>
          </p:nvCxnSpPr>
          <p:spPr>
            <a:xfrm flipV="1">
              <a:off x="9908631" y="2881470"/>
              <a:ext cx="310267" cy="468748"/>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92" name="グループ化 91">
            <a:extLst>
              <a:ext uri="{FF2B5EF4-FFF2-40B4-BE49-F238E27FC236}">
                <a16:creationId xmlns:a16="http://schemas.microsoft.com/office/drawing/2014/main" id="{B2EB01BB-AF6D-7F5C-5B7C-A86E70C4E733}"/>
              </a:ext>
            </a:extLst>
          </p:cNvPr>
          <p:cNvGrpSpPr/>
          <p:nvPr/>
        </p:nvGrpSpPr>
        <p:grpSpPr>
          <a:xfrm>
            <a:off x="6573835" y="2653179"/>
            <a:ext cx="1925345" cy="1712533"/>
            <a:chOff x="6739039" y="2653179"/>
            <a:chExt cx="1925345" cy="1712533"/>
          </a:xfrm>
        </p:grpSpPr>
        <p:pic>
          <p:nvPicPr>
            <p:cNvPr id="93" name="図 92">
              <a:extLst>
                <a:ext uri="{FF2B5EF4-FFF2-40B4-BE49-F238E27FC236}">
                  <a16:creationId xmlns:a16="http://schemas.microsoft.com/office/drawing/2014/main" id="{28011029-2E79-89F4-0B40-4470A877DBE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40699" y="2653179"/>
              <a:ext cx="923685" cy="1712533"/>
            </a:xfrm>
            <a:prstGeom prst="rect">
              <a:avLst/>
            </a:prstGeom>
            <a:ln>
              <a:solidFill>
                <a:schemeClr val="bg2">
                  <a:lumMod val="90000"/>
                </a:schemeClr>
              </a:solidFill>
            </a:ln>
          </p:spPr>
        </p:pic>
        <p:pic>
          <p:nvPicPr>
            <p:cNvPr id="94" name="図 93">
              <a:extLst>
                <a:ext uri="{FF2B5EF4-FFF2-40B4-BE49-F238E27FC236}">
                  <a16:creationId xmlns:a16="http://schemas.microsoft.com/office/drawing/2014/main" id="{E48A94D5-E4B9-D5A7-8988-B5BCA068066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39039" y="2653179"/>
              <a:ext cx="923685" cy="1712533"/>
            </a:xfrm>
            <a:prstGeom prst="rect">
              <a:avLst/>
            </a:prstGeom>
            <a:ln>
              <a:solidFill>
                <a:schemeClr val="bg2">
                  <a:lumMod val="90000"/>
                </a:schemeClr>
              </a:solidFill>
            </a:ln>
          </p:spPr>
        </p:pic>
      </p:grpSp>
      <p:grpSp>
        <p:nvGrpSpPr>
          <p:cNvPr id="95" name="グループ化 94">
            <a:extLst>
              <a:ext uri="{FF2B5EF4-FFF2-40B4-BE49-F238E27FC236}">
                <a16:creationId xmlns:a16="http://schemas.microsoft.com/office/drawing/2014/main" id="{053C8FA4-7425-015F-9C36-29B5B9735E6B}"/>
              </a:ext>
            </a:extLst>
          </p:cNvPr>
          <p:cNvGrpSpPr/>
          <p:nvPr/>
        </p:nvGrpSpPr>
        <p:grpSpPr>
          <a:xfrm>
            <a:off x="595344" y="2050626"/>
            <a:ext cx="2487577" cy="2505533"/>
            <a:chOff x="646620" y="2050626"/>
            <a:chExt cx="2487577" cy="2505533"/>
          </a:xfrm>
        </p:grpSpPr>
        <p:grpSp>
          <p:nvGrpSpPr>
            <p:cNvPr id="96" name="グループ化 95">
              <a:extLst>
                <a:ext uri="{FF2B5EF4-FFF2-40B4-BE49-F238E27FC236}">
                  <a16:creationId xmlns:a16="http://schemas.microsoft.com/office/drawing/2014/main" id="{8F07A72D-42D4-EEA2-50CD-3D41A90C1ACF}"/>
                </a:ext>
              </a:extLst>
            </p:cNvPr>
            <p:cNvGrpSpPr/>
            <p:nvPr/>
          </p:nvGrpSpPr>
          <p:grpSpPr>
            <a:xfrm>
              <a:off x="892007" y="4139680"/>
              <a:ext cx="1996802" cy="416479"/>
              <a:chOff x="884141" y="4139680"/>
              <a:chExt cx="1996802" cy="416479"/>
            </a:xfrm>
          </p:grpSpPr>
          <p:pic>
            <p:nvPicPr>
              <p:cNvPr id="104" name="図 103">
                <a:extLst>
                  <a:ext uri="{FF2B5EF4-FFF2-40B4-BE49-F238E27FC236}">
                    <a16:creationId xmlns:a16="http://schemas.microsoft.com/office/drawing/2014/main" id="{E3716481-0E5B-FB1F-2231-7D3D2B9ED8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4141" y="4139680"/>
                <a:ext cx="403502" cy="403502"/>
              </a:xfrm>
              <a:prstGeom prst="rect">
                <a:avLst/>
              </a:prstGeom>
            </p:spPr>
          </p:pic>
          <p:pic>
            <p:nvPicPr>
              <p:cNvPr id="105" name="図 104">
                <a:extLst>
                  <a:ext uri="{FF2B5EF4-FFF2-40B4-BE49-F238E27FC236}">
                    <a16:creationId xmlns:a16="http://schemas.microsoft.com/office/drawing/2014/main" id="{53086A80-8BA3-FC1B-D024-6C6138CBD3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5241" y="4139680"/>
                <a:ext cx="403502" cy="403502"/>
              </a:xfrm>
              <a:prstGeom prst="rect">
                <a:avLst/>
              </a:prstGeom>
            </p:spPr>
          </p:pic>
          <p:pic>
            <p:nvPicPr>
              <p:cNvPr id="106" name="図 105">
                <a:extLst>
                  <a:ext uri="{FF2B5EF4-FFF2-40B4-BE49-F238E27FC236}">
                    <a16:creationId xmlns:a16="http://schemas.microsoft.com/office/drawing/2014/main" id="{9DF58E40-23E3-112A-674E-01499116C6E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946341" y="4152657"/>
                <a:ext cx="403502" cy="403502"/>
              </a:xfrm>
              <a:prstGeom prst="rect">
                <a:avLst/>
              </a:prstGeom>
            </p:spPr>
          </p:pic>
          <p:pic>
            <p:nvPicPr>
              <p:cNvPr id="107" name="図 106">
                <a:extLst>
                  <a:ext uri="{FF2B5EF4-FFF2-40B4-BE49-F238E27FC236}">
                    <a16:creationId xmlns:a16="http://schemas.microsoft.com/office/drawing/2014/main" id="{402AE76F-6A7E-9FA4-0EF8-FC9ED89F38B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477441" y="4152657"/>
                <a:ext cx="403502" cy="403502"/>
              </a:xfrm>
              <a:prstGeom prst="rect">
                <a:avLst/>
              </a:prstGeom>
            </p:spPr>
          </p:pic>
        </p:grpSp>
        <p:sp>
          <p:nvSpPr>
            <p:cNvPr id="101" name="正方形/長方形 100">
              <a:extLst>
                <a:ext uri="{FF2B5EF4-FFF2-40B4-BE49-F238E27FC236}">
                  <a16:creationId xmlns:a16="http://schemas.microsoft.com/office/drawing/2014/main" id="{D95007A8-4920-603D-4913-689197E4AA77}"/>
                </a:ext>
              </a:extLst>
            </p:cNvPr>
            <p:cNvSpPr/>
            <p:nvPr/>
          </p:nvSpPr>
          <p:spPr>
            <a:xfrm>
              <a:off x="1135087" y="3276656"/>
              <a:ext cx="1510887" cy="325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ホームベース 2">
              <a:extLst>
                <a:ext uri="{FF2B5EF4-FFF2-40B4-BE49-F238E27FC236}">
                  <a16:creationId xmlns:a16="http://schemas.microsoft.com/office/drawing/2014/main" id="{B8B325D2-57C1-0C33-0FDE-1D00AE1ACF84}"/>
                </a:ext>
              </a:extLst>
            </p:cNvPr>
            <p:cNvSpPr/>
            <p:nvPr/>
          </p:nvSpPr>
          <p:spPr>
            <a:xfrm>
              <a:off x="646620" y="2050626"/>
              <a:ext cx="2487577" cy="276203"/>
            </a:xfrm>
            <a:prstGeom prst="homePlate">
              <a:avLst>
                <a:gd name="adj" fmla="val 315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bg1"/>
                  </a:solidFill>
                  <a:latin typeface="+mn-ea"/>
                  <a:cs typeface="メイリオ" panose="020B0604030504040204" pitchFamily="50" charset="-128"/>
                </a:rPr>
                <a:t>広告配信</a:t>
              </a:r>
              <a:endParaRPr lang="en-US" altLang="ja-JP" sz="1050" b="1" dirty="0">
                <a:solidFill>
                  <a:schemeClr val="bg1"/>
                </a:solidFill>
                <a:latin typeface="+mn-ea"/>
                <a:cs typeface="メイリオ" panose="020B0604030504040204" pitchFamily="50" charset="-128"/>
              </a:endParaRPr>
            </a:p>
          </p:txBody>
        </p:sp>
      </p:grpSp>
      <p:grpSp>
        <p:nvGrpSpPr>
          <p:cNvPr id="108" name="グループ化 107">
            <a:extLst>
              <a:ext uri="{FF2B5EF4-FFF2-40B4-BE49-F238E27FC236}">
                <a16:creationId xmlns:a16="http://schemas.microsoft.com/office/drawing/2014/main" id="{56181CAE-18E2-7792-70BE-BF76C6A11645}"/>
              </a:ext>
            </a:extLst>
          </p:cNvPr>
          <p:cNvGrpSpPr/>
          <p:nvPr/>
        </p:nvGrpSpPr>
        <p:grpSpPr>
          <a:xfrm>
            <a:off x="3389171" y="2037712"/>
            <a:ext cx="2590345" cy="2609265"/>
            <a:chOff x="3518787" y="2037712"/>
            <a:chExt cx="2590345" cy="2609265"/>
          </a:xfrm>
        </p:grpSpPr>
        <p:grpSp>
          <p:nvGrpSpPr>
            <p:cNvPr id="109" name="グループ化 108">
              <a:extLst>
                <a:ext uri="{FF2B5EF4-FFF2-40B4-BE49-F238E27FC236}">
                  <a16:creationId xmlns:a16="http://schemas.microsoft.com/office/drawing/2014/main" id="{648902EE-4276-AE40-2A92-A0C2970F0044}"/>
                </a:ext>
              </a:extLst>
            </p:cNvPr>
            <p:cNvGrpSpPr/>
            <p:nvPr/>
          </p:nvGrpSpPr>
          <p:grpSpPr>
            <a:xfrm>
              <a:off x="3518787" y="2596845"/>
              <a:ext cx="2590345" cy="2050132"/>
              <a:chOff x="3534906" y="2596845"/>
              <a:chExt cx="2590345" cy="2050132"/>
            </a:xfrm>
          </p:grpSpPr>
          <p:sp>
            <p:nvSpPr>
              <p:cNvPr id="111" name="テキスト ボックス 110">
                <a:extLst>
                  <a:ext uri="{FF2B5EF4-FFF2-40B4-BE49-F238E27FC236}">
                    <a16:creationId xmlns:a16="http://schemas.microsoft.com/office/drawing/2014/main" id="{DBDB37B4-601C-6610-36E0-F11523079DF8}"/>
                  </a:ext>
                </a:extLst>
              </p:cNvPr>
              <p:cNvSpPr txBox="1"/>
              <p:nvPr/>
            </p:nvSpPr>
            <p:spPr>
              <a:xfrm>
                <a:off x="3563760" y="4431533"/>
                <a:ext cx="800219" cy="215444"/>
              </a:xfrm>
              <a:prstGeom prst="rect">
                <a:avLst/>
              </a:prstGeom>
              <a:noFill/>
            </p:spPr>
            <p:txBody>
              <a:bodyPr wrap="none" rtlCol="0">
                <a:spAutoFit/>
              </a:bodyPr>
              <a:lstStyle/>
              <a:p>
                <a:pPr algn="ctr"/>
                <a:r>
                  <a:rPr lang="ja-JP" altLang="en-US" sz="800" dirty="0">
                    <a:solidFill>
                      <a:schemeClr val="tx1">
                        <a:lumMod val="75000"/>
                        <a:lumOff val="25000"/>
                      </a:schemeClr>
                    </a:solidFill>
                    <a:latin typeface="+mn-ea"/>
                    <a:cs typeface="Meiryo" charset="-128"/>
                  </a:rPr>
                  <a:t>広告非接触者</a:t>
                </a:r>
                <a:endParaRPr lang="en-US" altLang="ja-JP" sz="800" dirty="0">
                  <a:solidFill>
                    <a:schemeClr val="tx1">
                      <a:lumMod val="75000"/>
                      <a:lumOff val="25000"/>
                    </a:schemeClr>
                  </a:solidFill>
                  <a:latin typeface="+mn-ea"/>
                  <a:cs typeface="Meiryo" charset="-128"/>
                </a:endParaRPr>
              </a:p>
            </p:txBody>
          </p:sp>
          <p:sp>
            <p:nvSpPr>
              <p:cNvPr id="112" name="円/楕円 49">
                <a:extLst>
                  <a:ext uri="{FF2B5EF4-FFF2-40B4-BE49-F238E27FC236}">
                    <a16:creationId xmlns:a16="http://schemas.microsoft.com/office/drawing/2014/main" id="{BFB57A8D-CAF5-4BCC-9C77-67DD1F59D744}"/>
                  </a:ext>
                </a:extLst>
              </p:cNvPr>
              <p:cNvSpPr/>
              <p:nvPr/>
            </p:nvSpPr>
            <p:spPr>
              <a:xfrm>
                <a:off x="4097953" y="2596845"/>
                <a:ext cx="1464250" cy="1464248"/>
              </a:xfrm>
              <a:prstGeom prst="ellipse">
                <a:avLst/>
              </a:prstGeom>
              <a:solidFill>
                <a:srgbClr val="00003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13" name="円/楕円 50">
                <a:extLst>
                  <a:ext uri="{FF2B5EF4-FFF2-40B4-BE49-F238E27FC236}">
                    <a16:creationId xmlns:a16="http://schemas.microsoft.com/office/drawing/2014/main" id="{2931F48F-5D4D-356A-9D60-AAAC8C9C149D}"/>
                  </a:ext>
                </a:extLst>
              </p:cNvPr>
              <p:cNvSpPr/>
              <p:nvPr/>
            </p:nvSpPr>
            <p:spPr>
              <a:xfrm>
                <a:off x="4383355" y="2934499"/>
                <a:ext cx="893446" cy="8934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14" name="テキスト ボックス 113">
                <a:extLst>
                  <a:ext uri="{FF2B5EF4-FFF2-40B4-BE49-F238E27FC236}">
                    <a16:creationId xmlns:a16="http://schemas.microsoft.com/office/drawing/2014/main" id="{077B307B-68D6-928C-69FE-17A755B6725E}"/>
                  </a:ext>
                </a:extLst>
              </p:cNvPr>
              <p:cNvSpPr txBox="1"/>
              <p:nvPr/>
            </p:nvSpPr>
            <p:spPr>
              <a:xfrm>
                <a:off x="4298351" y="2715119"/>
                <a:ext cx="1063455" cy="215444"/>
              </a:xfrm>
              <a:prstGeom prst="rect">
                <a:avLst/>
              </a:prstGeom>
              <a:noFill/>
            </p:spPr>
            <p:txBody>
              <a:bodyPr wrap="square" lIns="91440" tIns="45720" rIns="91440" bIns="45720" rtlCol="0" anchor="t">
                <a:spAutoFit/>
              </a:bodyPr>
              <a:lstStyle/>
              <a:p>
                <a:pPr algn="ctr"/>
                <a:r>
                  <a:rPr lang="ja-JP" altLang="en-US" sz="800" b="1" dirty="0">
                    <a:solidFill>
                      <a:srgbClr val="0D0D0D"/>
                    </a:solidFill>
                    <a:latin typeface="+mn-ea"/>
                    <a:cs typeface="Meiryo" charset="-128"/>
                  </a:rPr>
                  <a:t>LINEユーザー</a:t>
                </a:r>
                <a:endParaRPr lang="ja-JP" b="1" dirty="0">
                  <a:solidFill>
                    <a:srgbClr val="0D0D0D"/>
                  </a:solidFill>
                  <a:latin typeface="+mn-ea"/>
                  <a:cs typeface="Arial"/>
                </a:endParaRPr>
              </a:p>
            </p:txBody>
          </p:sp>
          <p:sp>
            <p:nvSpPr>
              <p:cNvPr id="115" name="テキスト ボックス 114">
                <a:extLst>
                  <a:ext uri="{FF2B5EF4-FFF2-40B4-BE49-F238E27FC236}">
                    <a16:creationId xmlns:a16="http://schemas.microsoft.com/office/drawing/2014/main" id="{48D45874-C09F-4EF2-7AFF-83DC63D6AEC1}"/>
                  </a:ext>
                </a:extLst>
              </p:cNvPr>
              <p:cNvSpPr txBox="1"/>
              <p:nvPr/>
            </p:nvSpPr>
            <p:spPr>
              <a:xfrm>
                <a:off x="4481265" y="3059140"/>
                <a:ext cx="697627" cy="584775"/>
              </a:xfrm>
              <a:prstGeom prst="rect">
                <a:avLst/>
              </a:prstGeom>
              <a:noFill/>
            </p:spPr>
            <p:txBody>
              <a:bodyPr wrap="square" lIns="91440" tIns="45720" rIns="91440" bIns="45720" rtlCol="0" anchor="t">
                <a:spAutoFit/>
              </a:bodyPr>
              <a:lstStyle/>
              <a:p>
                <a:pPr algn="ctr"/>
                <a:r>
                  <a:rPr lang="en-US" altLang="ja-JP" sz="800" b="1" dirty="0">
                    <a:solidFill>
                      <a:schemeClr val="bg1"/>
                    </a:solidFill>
                    <a:latin typeface="+mn-ea"/>
                    <a:cs typeface="Meiryo" charset="-128"/>
                  </a:rPr>
                  <a:t>LINE</a:t>
                </a:r>
              </a:p>
              <a:p>
                <a:pPr algn="ctr"/>
                <a:r>
                  <a:rPr lang="ja-JP" altLang="en-US" sz="800" b="1" dirty="0">
                    <a:solidFill>
                      <a:schemeClr val="bg1"/>
                    </a:solidFill>
                    <a:latin typeface="+mn-ea"/>
                    <a:cs typeface="Meiryo" charset="-128"/>
                  </a:rPr>
                  <a:t>リサーチ</a:t>
                </a:r>
                <a:endParaRPr lang="en-US" altLang="ja-JP" sz="800" b="1" dirty="0">
                  <a:solidFill>
                    <a:schemeClr val="bg1"/>
                  </a:solidFill>
                  <a:latin typeface="+mn-ea"/>
                  <a:cs typeface="Meiryo" charset="-128"/>
                </a:endParaRPr>
              </a:p>
              <a:p>
                <a:pPr algn="ctr"/>
                <a:r>
                  <a:rPr lang="ja-JP" altLang="en-US" sz="800" b="1" dirty="0">
                    <a:solidFill>
                      <a:schemeClr val="bg1"/>
                    </a:solidFill>
                    <a:latin typeface="+mn-ea"/>
                    <a:cs typeface="Meiryo" charset="-128"/>
                  </a:rPr>
                  <a:t>アンケート</a:t>
                </a:r>
                <a:endParaRPr lang="en-US" altLang="ja-JP" sz="800" b="1" dirty="0">
                  <a:solidFill>
                    <a:schemeClr val="bg1"/>
                  </a:solidFill>
                  <a:latin typeface="+mn-ea"/>
                  <a:cs typeface="Meiryo" charset="-128"/>
                </a:endParaRPr>
              </a:p>
              <a:p>
                <a:pPr algn="ctr"/>
                <a:r>
                  <a:rPr lang="ja-JP" altLang="en-US" sz="800" b="1" dirty="0">
                    <a:solidFill>
                      <a:schemeClr val="bg1"/>
                    </a:solidFill>
                    <a:latin typeface="+mn-ea"/>
                    <a:cs typeface="Meiryo" charset="-128"/>
                  </a:rPr>
                  <a:t>モニタ</a:t>
                </a:r>
                <a:endParaRPr lang="en-US" altLang="ja-JP" sz="800" b="1" dirty="0">
                  <a:solidFill>
                    <a:schemeClr val="bg1"/>
                  </a:solidFill>
                  <a:latin typeface="+mn-ea"/>
                  <a:cs typeface="Meiryo" charset="-128"/>
                </a:endParaRPr>
              </a:p>
            </p:txBody>
          </p:sp>
          <p:pic>
            <p:nvPicPr>
              <p:cNvPr id="116" name="図 115">
                <a:extLst>
                  <a:ext uri="{FF2B5EF4-FFF2-40B4-BE49-F238E27FC236}">
                    <a16:creationId xmlns:a16="http://schemas.microsoft.com/office/drawing/2014/main" id="{221A253E-815C-3C28-C91C-A415F9FC20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34906" y="3960412"/>
                <a:ext cx="403502" cy="403502"/>
              </a:xfrm>
              <a:prstGeom prst="rect">
                <a:avLst/>
              </a:prstGeom>
            </p:spPr>
          </p:pic>
          <p:pic>
            <p:nvPicPr>
              <p:cNvPr id="117" name="図 116">
                <a:extLst>
                  <a:ext uri="{FF2B5EF4-FFF2-40B4-BE49-F238E27FC236}">
                    <a16:creationId xmlns:a16="http://schemas.microsoft.com/office/drawing/2014/main" id="{E1FB77DE-EE53-BF55-54F4-3C257FDFC3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67915" y="3960412"/>
                <a:ext cx="403502" cy="403502"/>
              </a:xfrm>
              <a:prstGeom prst="rect">
                <a:avLst/>
              </a:prstGeom>
            </p:spPr>
          </p:pic>
          <p:pic>
            <p:nvPicPr>
              <p:cNvPr id="118" name="図 117">
                <a:extLst>
                  <a:ext uri="{FF2B5EF4-FFF2-40B4-BE49-F238E27FC236}">
                    <a16:creationId xmlns:a16="http://schemas.microsoft.com/office/drawing/2014/main" id="{2D355B57-9520-8614-6225-A92EA525D82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90718" y="3964612"/>
                <a:ext cx="403502" cy="403502"/>
              </a:xfrm>
              <a:prstGeom prst="rect">
                <a:avLst/>
              </a:prstGeom>
            </p:spPr>
          </p:pic>
          <p:pic>
            <p:nvPicPr>
              <p:cNvPr id="119" name="図 118">
                <a:extLst>
                  <a:ext uri="{FF2B5EF4-FFF2-40B4-BE49-F238E27FC236}">
                    <a16:creationId xmlns:a16="http://schemas.microsoft.com/office/drawing/2014/main" id="{86068CB1-73C7-CCD8-900F-48F74C60616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721749" y="3966379"/>
                <a:ext cx="403502" cy="403502"/>
              </a:xfrm>
              <a:prstGeom prst="rect">
                <a:avLst/>
              </a:prstGeom>
            </p:spPr>
          </p:pic>
          <p:sp>
            <p:nvSpPr>
              <p:cNvPr id="120" name="テキスト ボックス 119">
                <a:extLst>
                  <a:ext uri="{FF2B5EF4-FFF2-40B4-BE49-F238E27FC236}">
                    <a16:creationId xmlns:a16="http://schemas.microsoft.com/office/drawing/2014/main" id="{C8CD1E45-18A0-EF6B-6060-1D88FC5DA853}"/>
                  </a:ext>
                </a:extLst>
              </p:cNvPr>
              <p:cNvSpPr txBox="1"/>
              <p:nvPr/>
            </p:nvSpPr>
            <p:spPr>
              <a:xfrm>
                <a:off x="5345406" y="4431533"/>
                <a:ext cx="697627" cy="215444"/>
              </a:xfrm>
              <a:prstGeom prst="rect">
                <a:avLst/>
              </a:prstGeom>
              <a:noFill/>
            </p:spPr>
            <p:txBody>
              <a:bodyPr wrap="none" rtlCol="0">
                <a:spAutoFit/>
              </a:bodyPr>
              <a:lstStyle/>
              <a:p>
                <a:pPr algn="ctr"/>
                <a:r>
                  <a:rPr lang="ja-JP" altLang="en-US" sz="800" dirty="0">
                    <a:solidFill>
                      <a:schemeClr val="tx1">
                        <a:lumMod val="75000"/>
                        <a:lumOff val="25000"/>
                      </a:schemeClr>
                    </a:solidFill>
                    <a:latin typeface="+mn-ea"/>
                    <a:cs typeface="Meiryo" charset="-128"/>
                  </a:rPr>
                  <a:t>広告接触者</a:t>
                </a:r>
                <a:endParaRPr lang="en-US" altLang="ja-JP" sz="800" dirty="0">
                  <a:solidFill>
                    <a:schemeClr val="tx1">
                      <a:lumMod val="75000"/>
                      <a:lumOff val="25000"/>
                    </a:schemeClr>
                  </a:solidFill>
                  <a:latin typeface="+mn-ea"/>
                  <a:cs typeface="Meiryo" charset="-128"/>
                </a:endParaRPr>
              </a:p>
            </p:txBody>
          </p:sp>
          <p:cxnSp>
            <p:nvCxnSpPr>
              <p:cNvPr id="121" name="直線コネクタ 120">
                <a:extLst>
                  <a:ext uri="{FF2B5EF4-FFF2-40B4-BE49-F238E27FC236}">
                    <a16:creationId xmlns:a16="http://schemas.microsoft.com/office/drawing/2014/main" id="{E978E550-0337-5E5C-0FFB-BF892430F5D6}"/>
                  </a:ext>
                </a:extLst>
              </p:cNvPr>
              <p:cNvCxnSpPr>
                <a:cxnSpLocks/>
              </p:cNvCxnSpPr>
              <p:nvPr/>
            </p:nvCxnSpPr>
            <p:spPr>
              <a:xfrm flipH="1">
                <a:off x="4242938" y="3697101"/>
                <a:ext cx="267233" cy="240798"/>
              </a:xfrm>
              <a:prstGeom prst="line">
                <a:avLst/>
              </a:prstGeom>
              <a:ln w="19050">
                <a:solidFill>
                  <a:srgbClr val="00003E"/>
                </a:solidFill>
              </a:ln>
            </p:spPr>
            <p:style>
              <a:lnRef idx="1">
                <a:schemeClr val="accent1"/>
              </a:lnRef>
              <a:fillRef idx="0">
                <a:schemeClr val="accent1"/>
              </a:fillRef>
              <a:effectRef idx="0">
                <a:schemeClr val="accent1"/>
              </a:effectRef>
              <a:fontRef idx="minor">
                <a:schemeClr val="tx1"/>
              </a:fontRef>
            </p:style>
          </p:cxnSp>
          <p:cxnSp>
            <p:nvCxnSpPr>
              <p:cNvPr id="122" name="直線コネクタ 121">
                <a:extLst>
                  <a:ext uri="{FF2B5EF4-FFF2-40B4-BE49-F238E27FC236}">
                    <a16:creationId xmlns:a16="http://schemas.microsoft.com/office/drawing/2014/main" id="{E082E7D7-2973-187D-005E-5B85E0819131}"/>
                  </a:ext>
                </a:extLst>
              </p:cNvPr>
              <p:cNvCxnSpPr>
                <a:cxnSpLocks/>
              </p:cNvCxnSpPr>
              <p:nvPr/>
            </p:nvCxnSpPr>
            <p:spPr>
              <a:xfrm>
                <a:off x="5129114" y="3697101"/>
                <a:ext cx="263739" cy="240798"/>
              </a:xfrm>
              <a:prstGeom prst="line">
                <a:avLst/>
              </a:prstGeom>
              <a:ln w="19050">
                <a:solidFill>
                  <a:srgbClr val="00003E"/>
                </a:solidFill>
              </a:ln>
            </p:spPr>
            <p:style>
              <a:lnRef idx="1">
                <a:schemeClr val="accent1"/>
              </a:lnRef>
              <a:fillRef idx="0">
                <a:schemeClr val="accent1"/>
              </a:fillRef>
              <a:effectRef idx="0">
                <a:schemeClr val="accent1"/>
              </a:effectRef>
              <a:fontRef idx="minor">
                <a:schemeClr val="tx1"/>
              </a:fontRef>
            </p:style>
          </p:cxnSp>
        </p:grpSp>
        <p:sp>
          <p:nvSpPr>
            <p:cNvPr id="110" name="山形 3">
              <a:extLst>
                <a:ext uri="{FF2B5EF4-FFF2-40B4-BE49-F238E27FC236}">
                  <a16:creationId xmlns:a16="http://schemas.microsoft.com/office/drawing/2014/main" id="{523554C0-2346-EF7F-9F70-418912967C5E}"/>
                </a:ext>
              </a:extLst>
            </p:cNvPr>
            <p:cNvSpPr/>
            <p:nvPr/>
          </p:nvSpPr>
          <p:spPr>
            <a:xfrm>
              <a:off x="3563218" y="2037712"/>
              <a:ext cx="2501483" cy="274421"/>
            </a:xfrm>
            <a:prstGeom prst="chevron">
              <a:avLst>
                <a:gd name="adj" fmla="val 314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bg1"/>
                  </a:solidFill>
                  <a:latin typeface="+mn-ea"/>
                  <a:cs typeface="メイリオ" panose="020B0604030504040204" pitchFamily="50" charset="-128"/>
                </a:rPr>
                <a:t>広告接触者を抽出</a:t>
              </a:r>
              <a:endParaRPr lang="en-US" altLang="ja-JP" sz="1050" b="1" dirty="0">
                <a:solidFill>
                  <a:schemeClr val="bg1"/>
                </a:solidFill>
                <a:latin typeface="+mn-ea"/>
                <a:cs typeface="メイリオ" panose="020B0604030504040204" pitchFamily="50" charset="-128"/>
              </a:endParaRPr>
            </a:p>
          </p:txBody>
        </p:sp>
      </p:grpSp>
      <p:sp>
        <p:nvSpPr>
          <p:cNvPr id="126" name="テキスト プレースホルダー 3">
            <a:extLst>
              <a:ext uri="{FF2B5EF4-FFF2-40B4-BE49-F238E27FC236}">
                <a16:creationId xmlns:a16="http://schemas.microsoft.com/office/drawing/2014/main" id="{DD588D8F-5C1D-FD59-ABC8-669DF5A23026}"/>
              </a:ext>
            </a:extLst>
          </p:cNvPr>
          <p:cNvSpPr txBox="1">
            <a:spLocks/>
          </p:cNvSpPr>
          <p:nvPr/>
        </p:nvSpPr>
        <p:spPr>
          <a:xfrm>
            <a:off x="567857" y="1104290"/>
            <a:ext cx="11014609" cy="79208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endParaRPr lang="ja-JP" altLang="en-US" dirty="0">
              <a:solidFill>
                <a:srgbClr val="0D0D0D"/>
              </a:solidFill>
              <a:latin typeface="+mn-ea"/>
              <a:ea typeface="+mn-ea"/>
            </a:endParaRPr>
          </a:p>
        </p:txBody>
      </p:sp>
      <p:sp>
        <p:nvSpPr>
          <p:cNvPr id="127" name="テキスト プレースホルダー 2">
            <a:extLst>
              <a:ext uri="{FF2B5EF4-FFF2-40B4-BE49-F238E27FC236}">
                <a16:creationId xmlns:a16="http://schemas.microsoft.com/office/drawing/2014/main" id="{6FDA5BCC-4983-06BB-56C3-C738EB720552}"/>
              </a:ext>
            </a:extLst>
          </p:cNvPr>
          <p:cNvSpPr>
            <a:spLocks noGrp="1"/>
          </p:cNvSpPr>
          <p:nvPr>
            <p:ph type="body" sz="quarter" idx="11"/>
          </p:nvPr>
        </p:nvSpPr>
        <p:spPr>
          <a:xfrm>
            <a:off x="587374" y="1098189"/>
            <a:ext cx="11014609" cy="792088"/>
          </a:xfrm>
        </p:spPr>
        <p:txBody>
          <a:bodyPr/>
          <a:lstStyle/>
          <a:p>
            <a:r>
              <a:rPr lang="ja-JP" altLang="en-US" dirty="0">
                <a:solidFill>
                  <a:schemeClr val="tx1">
                    <a:lumMod val="95000"/>
                    <a:lumOff val="5000"/>
                  </a:schemeClr>
                </a:solidFill>
              </a:rPr>
              <a:t>広告接触の有無でユーザーを分類抽出し、それぞれのユーザーに対して業界最大級のリサーチプラットフォーム</a:t>
            </a:r>
            <a:r>
              <a:rPr lang="en-US" altLang="ja-JP" dirty="0">
                <a:solidFill>
                  <a:schemeClr val="tx1">
                    <a:lumMod val="95000"/>
                    <a:lumOff val="5000"/>
                  </a:schemeClr>
                </a:solidFill>
              </a:rPr>
              <a:t>『LINE</a:t>
            </a:r>
            <a:r>
              <a:rPr lang="ja-JP" altLang="en-US" dirty="0">
                <a:solidFill>
                  <a:schemeClr val="tx1">
                    <a:lumMod val="95000"/>
                    <a:lumOff val="5000"/>
                  </a:schemeClr>
                </a:solidFill>
              </a:rPr>
              <a:t>リサーチ</a:t>
            </a:r>
            <a:r>
              <a:rPr lang="en-US" altLang="ja-JP" dirty="0">
                <a:solidFill>
                  <a:schemeClr val="tx1">
                    <a:lumMod val="95000"/>
                    <a:lumOff val="5000"/>
                  </a:schemeClr>
                </a:solidFill>
              </a:rPr>
              <a:t>』</a:t>
            </a:r>
            <a:r>
              <a:rPr lang="ja-JP" altLang="en-US" dirty="0">
                <a:solidFill>
                  <a:schemeClr val="tx1">
                    <a:lumMod val="95000"/>
                    <a:lumOff val="5000"/>
                  </a:schemeClr>
                </a:solidFill>
              </a:rPr>
              <a:t>を利用して、ブランドリフト調査が実施できます。該当広告への接触者と非接触者に対し、ブランド認知度・利用経験・好意度・利用意向などを聴取することで、広告効果を把握しその後のマーケティング活動に活かすことができます。</a:t>
            </a:r>
            <a:endParaRPr kumimoji="1" lang="ja-JP" altLang="en-US" dirty="0">
              <a:solidFill>
                <a:schemeClr val="tx1">
                  <a:lumMod val="95000"/>
                  <a:lumOff val="5000"/>
                </a:schemeClr>
              </a:solidFill>
            </a:endParaRPr>
          </a:p>
        </p:txBody>
      </p:sp>
      <p:pic>
        <p:nvPicPr>
          <p:cNvPr id="3" name="図 2">
            <a:extLst>
              <a:ext uri="{FF2B5EF4-FFF2-40B4-BE49-F238E27FC236}">
                <a16:creationId xmlns:a16="http://schemas.microsoft.com/office/drawing/2014/main" id="{7A257299-0B59-D2F4-EC90-CD87C5BCF12C}"/>
              </a:ext>
            </a:extLst>
          </p:cNvPr>
          <p:cNvPicPr>
            <a:picLocks noChangeAspect="1"/>
          </p:cNvPicPr>
          <p:nvPr/>
        </p:nvPicPr>
        <p:blipFill>
          <a:blip r:embed="rId11"/>
          <a:srcRect b="35026"/>
          <a:stretch>
            <a:fillRect/>
          </a:stretch>
        </p:blipFill>
        <p:spPr>
          <a:xfrm>
            <a:off x="868452" y="2480654"/>
            <a:ext cx="1768640" cy="1621209"/>
          </a:xfrm>
          <a:prstGeom prst="rect">
            <a:avLst/>
          </a:prstGeom>
        </p:spPr>
      </p:pic>
    </p:spTree>
    <p:extLst>
      <p:ext uri="{BB962C8B-B14F-4D97-AF65-F5344CB8AC3E}">
        <p14:creationId xmlns:p14="http://schemas.microsoft.com/office/powerpoint/2010/main" val="19469547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FCFA0-D0C2-2D75-F6E6-C20C6A105586}"/>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1871C2C-10F4-FC8D-5147-4D4B56815976}"/>
              </a:ext>
            </a:extLst>
          </p:cNvPr>
          <p:cNvSpPr>
            <a:spLocks noGrp="1"/>
          </p:cNvSpPr>
          <p:nvPr>
            <p:ph type="body" sz="quarter" idx="10"/>
          </p:nvPr>
        </p:nvSpPr>
        <p:spPr/>
        <p:txBody>
          <a:bodyPr/>
          <a:lstStyle/>
          <a:p>
            <a:r>
              <a:rPr lang="en-US" altLang="ja-JP" dirty="0">
                <a:latin typeface="Meiryo"/>
                <a:ea typeface="Meiryo"/>
              </a:rPr>
              <a:t>LINE NEWS Top Ad </a:t>
            </a:r>
            <a:r>
              <a:rPr lang="ja-JP" altLang="en-US" dirty="0">
                <a:latin typeface="+mn-ea"/>
              </a:rPr>
              <a:t>ブランドリフトサーベイ 詳細</a:t>
            </a:r>
          </a:p>
        </p:txBody>
      </p:sp>
      <p:sp>
        <p:nvSpPr>
          <p:cNvPr id="5" name="テキスト プレースホルダー 6">
            <a:extLst>
              <a:ext uri="{FF2B5EF4-FFF2-40B4-BE49-F238E27FC236}">
                <a16:creationId xmlns:a16="http://schemas.microsoft.com/office/drawing/2014/main" id="{5C523AE2-6FEF-73A4-0A4F-EF27BB494CDB}"/>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3FB66E85-F410-373E-B8D6-A7C612530E4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2" name="テキスト ボックス 43">
            <a:extLst>
              <a:ext uri="{FF2B5EF4-FFF2-40B4-BE49-F238E27FC236}">
                <a16:creationId xmlns:a16="http://schemas.microsoft.com/office/drawing/2014/main" id="{A87F06EC-F5AB-0086-F2B0-2D4DAE393272}"/>
              </a:ext>
            </a:extLst>
          </p:cNvPr>
          <p:cNvSpPr txBox="1">
            <a:spLocks noChangeArrowheads="1"/>
          </p:cNvSpPr>
          <p:nvPr/>
        </p:nvSpPr>
        <p:spPr bwMode="auto">
          <a:xfrm>
            <a:off x="587376" y="6149690"/>
            <a:ext cx="106703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900" dirty="0">
                <a:solidFill>
                  <a:srgbClr val="0D0D0D"/>
                </a:solidFill>
                <a:latin typeface="+mn-ea"/>
                <a:ea typeface="+mn-ea"/>
                <a:cs typeface="メイリオ" pitchFamily="50" charset="-128"/>
              </a:rPr>
              <a:t>※1 </a:t>
            </a:r>
            <a:r>
              <a:rPr lang="ja-JP" altLang="en-US" sz="900" dirty="0">
                <a:solidFill>
                  <a:srgbClr val="0D0D0D"/>
                </a:solidFill>
                <a:latin typeface="+mn-ea"/>
                <a:ea typeface="+mn-ea"/>
                <a:cs typeface="メイリオ" pitchFamily="50" charset="-128"/>
              </a:rPr>
              <a:t>回収目標数は、回収数を保証するものではありません。十分なサンプルが集まらない場合は、性年代別分析をお出しできない可能性があります。</a:t>
            </a:r>
            <a:endParaRPr lang="en-US" altLang="ja-JP" sz="900" dirty="0">
              <a:solidFill>
                <a:srgbClr val="0D0D0D"/>
              </a:solidFill>
              <a:latin typeface="+mn-ea"/>
              <a:ea typeface="+mn-ea"/>
              <a:cs typeface="メイリオ" pitchFamily="50" charset="-128"/>
            </a:endParaRPr>
          </a:p>
          <a:p>
            <a:pPr>
              <a:spcBef>
                <a:spcPct val="0"/>
              </a:spcBef>
              <a:buNone/>
            </a:pPr>
            <a:r>
              <a:rPr lang="ja-JP" altLang="en-US" sz="900" dirty="0">
                <a:solidFill>
                  <a:srgbClr val="0D0D0D"/>
                </a:solidFill>
                <a:latin typeface="+mn-ea"/>
                <a:ea typeface="+mn-ea"/>
                <a:cs typeface="メイリオ" pitchFamily="50" charset="-128"/>
              </a:rPr>
              <a:t>※</a:t>
            </a:r>
            <a:r>
              <a:rPr lang="en-US" altLang="ja-JP" sz="900" dirty="0">
                <a:solidFill>
                  <a:srgbClr val="0D0D0D"/>
                </a:solidFill>
                <a:latin typeface="+mn-ea"/>
                <a:ea typeface="+mn-ea"/>
                <a:cs typeface="メイリオ" pitchFamily="50" charset="-128"/>
              </a:rPr>
              <a:t>2</a:t>
            </a:r>
            <a:r>
              <a:rPr lang="ja-JP" altLang="en-US" sz="900" dirty="0">
                <a:solidFill>
                  <a:srgbClr val="0D0D0D"/>
                </a:solidFill>
                <a:latin typeface="+mn-ea"/>
                <a:ea typeface="+mn-ea"/>
                <a:cs typeface="メイリオ" pitchFamily="50" charset="-128"/>
              </a:rPr>
              <a:t> ご納品物内では、回収サンプル数</a:t>
            </a:r>
            <a:r>
              <a:rPr lang="en-US" altLang="ja-JP" sz="900" dirty="0">
                <a:solidFill>
                  <a:srgbClr val="0D0D0D"/>
                </a:solidFill>
                <a:latin typeface="+mn-ea"/>
                <a:ea typeface="+mn-ea"/>
                <a:cs typeface="メイリオ" pitchFamily="50" charset="-128"/>
              </a:rPr>
              <a:t>20</a:t>
            </a:r>
            <a:r>
              <a:rPr lang="ja-JP" altLang="en-US" sz="900" dirty="0">
                <a:solidFill>
                  <a:srgbClr val="0D0D0D"/>
                </a:solidFill>
                <a:latin typeface="+mn-ea"/>
                <a:ea typeface="+mn-ea"/>
                <a:cs typeface="メイリオ" pitchFamily="50" charset="-128"/>
              </a:rPr>
              <a:t>未満の数値は個人情報保護の観点から非表示となります。</a:t>
            </a:r>
          </a:p>
        </p:txBody>
      </p:sp>
      <p:graphicFrame>
        <p:nvGraphicFramePr>
          <p:cNvPr id="3" name="表 2">
            <a:extLst>
              <a:ext uri="{FF2B5EF4-FFF2-40B4-BE49-F238E27FC236}">
                <a16:creationId xmlns:a16="http://schemas.microsoft.com/office/drawing/2014/main" id="{C5D27FA1-03DC-2E2A-F7C5-9A198B339B43}"/>
              </a:ext>
            </a:extLst>
          </p:cNvPr>
          <p:cNvGraphicFramePr>
            <a:graphicFrameLocks noGrp="1"/>
          </p:cNvGraphicFramePr>
          <p:nvPr>
            <p:extLst>
              <p:ext uri="{D42A27DB-BD31-4B8C-83A1-F6EECF244321}">
                <p14:modId xmlns:p14="http://schemas.microsoft.com/office/powerpoint/2010/main" val="1362092955"/>
              </p:ext>
            </p:extLst>
          </p:nvPr>
        </p:nvGraphicFramePr>
        <p:xfrm>
          <a:off x="413538" y="1147446"/>
          <a:ext cx="11362281" cy="4932000"/>
        </p:xfrm>
        <a:graphic>
          <a:graphicData uri="http://schemas.openxmlformats.org/drawingml/2006/table">
            <a:tbl>
              <a:tblPr/>
              <a:tblGrid>
                <a:gridCol w="2002281">
                  <a:extLst>
                    <a:ext uri="{9D8B030D-6E8A-4147-A177-3AD203B41FA5}">
                      <a16:colId xmlns:a16="http://schemas.microsoft.com/office/drawing/2014/main" val="585060608"/>
                    </a:ext>
                  </a:extLst>
                </a:gridCol>
                <a:gridCol w="4680000">
                  <a:extLst>
                    <a:ext uri="{9D8B030D-6E8A-4147-A177-3AD203B41FA5}">
                      <a16:colId xmlns:a16="http://schemas.microsoft.com/office/drawing/2014/main" val="1447558988"/>
                    </a:ext>
                  </a:extLst>
                </a:gridCol>
                <a:gridCol w="4680000">
                  <a:extLst>
                    <a:ext uri="{9D8B030D-6E8A-4147-A177-3AD203B41FA5}">
                      <a16:colId xmlns:a16="http://schemas.microsoft.com/office/drawing/2014/main" val="1286335834"/>
                    </a:ext>
                  </a:extLst>
                </a:gridCol>
              </a:tblGrid>
              <a:tr h="396000">
                <a:tc>
                  <a:txBody>
                    <a:bodyPr/>
                    <a:lstStyle/>
                    <a:p>
                      <a:pPr algn="ctr" rtl="0" fontAlgn="ctr"/>
                      <a:r>
                        <a:rPr lang="ja-JP" altLang="en-US" sz="1050" b="1" i="0" u="none" strike="noStrike" dirty="0">
                          <a:solidFill>
                            <a:schemeClr val="bg1"/>
                          </a:solidFill>
                          <a:effectLst/>
                          <a:latin typeface="メイリオ" panose="020B0604030504040204" pitchFamily="50" charset="-128"/>
                          <a:ea typeface="メイリオ" panose="020B0604030504040204" pitchFamily="50" charset="-128"/>
                        </a:rPr>
                        <a:t>調査の仕様</a:t>
                      </a:r>
                    </a:p>
                  </a:txBody>
                  <a:tcPr marL="12700" marR="12700" marT="127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ctr" latinLnBrk="1" hangingPunct="1">
                        <a:lnSpc>
                          <a:spcPct val="100000"/>
                        </a:lnSpc>
                        <a:spcBef>
                          <a:spcPts val="0"/>
                        </a:spcBef>
                        <a:spcAft>
                          <a:spcPts val="0"/>
                        </a:spcAft>
                        <a:buClrTx/>
                        <a:buSzTx/>
                        <a:buFontTx/>
                        <a:buNone/>
                        <a:tabLst/>
                        <a:defRPr/>
                      </a:pPr>
                      <a:r>
                        <a:rPr lang="ja-JP" altLang="en-US" sz="1050" b="1" i="0" u="none" strike="noStrike" kern="1200" dirty="0">
                          <a:solidFill>
                            <a:schemeClr val="bg1"/>
                          </a:solidFill>
                          <a:effectLst/>
                          <a:latin typeface="メイリオ" panose="020B0604030504040204" pitchFamily="50" charset="-128"/>
                          <a:ea typeface="メイリオ" panose="020B0604030504040204" pitchFamily="50" charset="-128"/>
                          <a:cs typeface="+mn-cs"/>
                        </a:rPr>
                        <a:t>ライト版</a:t>
                      </a:r>
                      <a:endParaRPr lang="en-US" altLang="ja-JP" sz="1050" b="1" i="0" u="none" strike="noStrike" kern="1200" dirty="0">
                        <a:solidFill>
                          <a:schemeClr val="bg1"/>
                        </a:solidFill>
                        <a:effectLst/>
                        <a:latin typeface="メイリオ" panose="020B0604030504040204" pitchFamily="50" charset="-128"/>
                        <a:ea typeface="メイリオ" panose="020B0604030504040204" pitchFamily="50" charset="-128"/>
                        <a:cs typeface="+mn-cs"/>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ctr" latinLnBrk="1" hangingPunct="1">
                        <a:lnSpc>
                          <a:spcPct val="100000"/>
                        </a:lnSpc>
                        <a:spcBef>
                          <a:spcPts val="0"/>
                        </a:spcBef>
                        <a:spcAft>
                          <a:spcPts val="0"/>
                        </a:spcAft>
                        <a:buClrTx/>
                        <a:buSzTx/>
                        <a:buFontTx/>
                        <a:buNone/>
                        <a:tabLst/>
                        <a:defRPr/>
                      </a:pPr>
                      <a:r>
                        <a:rPr lang="ja-JP" altLang="en-US" sz="1050" b="1" i="0" u="none" strike="noStrike" kern="1200" dirty="0">
                          <a:solidFill>
                            <a:schemeClr val="bg1"/>
                          </a:solidFill>
                          <a:effectLst/>
                          <a:latin typeface="メイリオ" panose="020B0604030504040204" pitchFamily="50" charset="-128"/>
                          <a:ea typeface="メイリオ" panose="020B0604030504040204" pitchFamily="50" charset="-128"/>
                          <a:cs typeface="+mn-cs"/>
                        </a:rPr>
                        <a:t>プレミアム版</a:t>
                      </a:r>
                      <a:endParaRPr lang="en-US" altLang="ja-JP" sz="1050" b="1" i="0" u="none" strike="noStrike" kern="1200" dirty="0">
                        <a:solidFill>
                          <a:schemeClr val="bg1"/>
                        </a:solidFill>
                        <a:effectLst/>
                        <a:latin typeface="メイリオ" panose="020B0604030504040204" pitchFamily="50" charset="-128"/>
                        <a:ea typeface="メイリオ" panose="020B0604030504040204" pitchFamily="50" charset="-128"/>
                        <a:cs typeface="+mn-cs"/>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372758477"/>
                  </a:ext>
                </a:extLst>
              </a:tr>
              <a:tr h="504000">
                <a:tc>
                  <a:txBody>
                    <a:bodyPr/>
                    <a:lstStyle/>
                    <a:p>
                      <a:pPr marR="0" algn="ctr" rtl="0" fontAlgn="ctr">
                        <a:lnSpc>
                          <a:spcPct val="100000"/>
                        </a:lnSpc>
                        <a:spcBef>
                          <a:spcPts val="0"/>
                        </a:spcBef>
                        <a:spcAft>
                          <a:spcPts val="0"/>
                        </a:spcAft>
                        <a:buClr>
                          <a:srgbClr val="000000"/>
                        </a:buClr>
                        <a:buFont typeface="Arial"/>
                      </a:pPr>
                      <a:r>
                        <a:rPr lang="ja-JP" altLang="en-US" sz="1050" b="1" i="0" u="none" strike="noStrike" cap="none" dirty="0">
                          <a:solidFill>
                            <a:srgbClr val="FFFFFF"/>
                          </a:solidFill>
                          <a:effectLst/>
                          <a:latin typeface="メイリオ" panose="020B0604030504040204" pitchFamily="50" charset="-128"/>
                          <a:ea typeface="メイリオ" panose="020B0604030504040204" pitchFamily="50" charset="-128"/>
                          <a:cs typeface="+mn-cs"/>
                          <a:sym typeface="Arial"/>
                        </a:rPr>
                        <a:t>広告配信期間</a:t>
                      </a:r>
                      <a:endParaRPr lang="en-US" altLang="ja-JP" sz="1050" b="1" i="0" u="none" strike="noStrike" cap="none" dirty="0" err="1">
                        <a:solidFill>
                          <a:srgbClr val="FFFFFF"/>
                        </a:solidFill>
                        <a:effectLst/>
                        <a:latin typeface="メイリオ" panose="020B0604030504040204" pitchFamily="50" charset="-128"/>
                        <a:ea typeface="メイリオ" panose="020B0604030504040204" pitchFamily="50" charset="-128"/>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rtl="0" eaLnBrk="1" fontAlgn="ctr" latinLnBrk="0" hangingPunct="1">
                        <a:lnSpc>
                          <a:spcPct val="100000"/>
                        </a:lnSpc>
                        <a:spcBef>
                          <a:spcPts val="0"/>
                        </a:spcBef>
                        <a:spcAft>
                          <a:spcPts val="0"/>
                        </a:spcAft>
                        <a:buClr>
                          <a:srgbClr val="000000"/>
                        </a:buClr>
                        <a:buSzTx/>
                        <a:buFont typeface="Arial"/>
                        <a:buNone/>
                      </a:pPr>
                      <a:r>
                        <a:rPr lang="en-US" altLang="ja-JP" sz="1050" b="0" i="0" u="none" strike="noStrike" cap="none" dirty="0">
                          <a:solidFill>
                            <a:srgbClr val="0D0D0D"/>
                          </a:solidFill>
                          <a:effectLst/>
                          <a:latin typeface="メイリオ" panose="020B0604030504040204" pitchFamily="50" charset="-128"/>
                          <a:ea typeface="+mn-ea"/>
                          <a:cs typeface="+mn-cs"/>
                          <a:sym typeface="Arial"/>
                        </a:rPr>
                        <a:t>1</a:t>
                      </a:r>
                      <a:r>
                        <a:rPr lang="ja-JP" altLang="en-US" sz="1050" b="0" i="0" u="none" strike="noStrike" cap="none" dirty="0">
                          <a:solidFill>
                            <a:srgbClr val="0D0D0D"/>
                          </a:solidFill>
                          <a:effectLst/>
                          <a:latin typeface="メイリオ" panose="020B0604030504040204" pitchFamily="50" charset="-128"/>
                          <a:ea typeface="+mn-ea"/>
                          <a:cs typeface="+mn-cs"/>
                          <a:sym typeface="Arial"/>
                        </a:rPr>
                        <a:t>～</a:t>
                      </a:r>
                      <a:r>
                        <a:rPr lang="en-US" altLang="ja-JP" sz="1050" b="0" i="0" u="none" strike="noStrike" cap="none" dirty="0">
                          <a:solidFill>
                            <a:srgbClr val="0D0D0D"/>
                          </a:solidFill>
                          <a:effectLst/>
                          <a:latin typeface="メイリオ" panose="020B0604030504040204" pitchFamily="50" charset="-128"/>
                          <a:ea typeface="+mn-ea"/>
                          <a:cs typeface="+mn-cs"/>
                          <a:sym typeface="Arial"/>
                        </a:rPr>
                        <a:t>31</a:t>
                      </a:r>
                      <a:r>
                        <a:rPr lang="ja-JP" altLang="en-US" sz="1050" b="0" i="0" u="none" strike="noStrike" cap="none" dirty="0">
                          <a:solidFill>
                            <a:srgbClr val="0D0D0D"/>
                          </a:solidFill>
                          <a:effectLst/>
                          <a:latin typeface="メイリオ" panose="020B0604030504040204" pitchFamily="50" charset="-128"/>
                          <a:ea typeface="+mn-ea"/>
                          <a:cs typeface="+mn-cs"/>
                          <a:sym typeface="Arial"/>
                        </a:rPr>
                        <a:t>日</a:t>
                      </a:r>
                      <a:endParaRPr lang="en-US" altLang="ja-JP" sz="1050" b="0" i="0" u="none" strike="noStrike" cap="none" dirty="0">
                        <a:solidFill>
                          <a:srgbClr val="0D0D0D"/>
                        </a:solidFill>
                        <a:effectLst/>
                        <a:latin typeface="メイリオ" panose="020B0604030504040204" pitchFamily="50" charset="-128"/>
                        <a:ea typeface="+mn-ea"/>
                        <a:cs typeface="+mn-cs"/>
                        <a:sym typeface="Arial"/>
                      </a:endParaRPr>
                    </a:p>
                    <a:p>
                      <a:pPr marL="0" marR="0" lvl="0" indent="0" algn="ctr" rtl="0" eaLnBrk="1" fontAlgn="ctr" latinLnBrk="0" hangingPunct="1">
                        <a:lnSpc>
                          <a:spcPct val="100000"/>
                        </a:lnSpc>
                        <a:spcBef>
                          <a:spcPts val="0"/>
                        </a:spcBef>
                        <a:spcAft>
                          <a:spcPts val="0"/>
                        </a:spcAft>
                        <a:buClr>
                          <a:srgbClr val="000000"/>
                        </a:buClr>
                        <a:buSzTx/>
                        <a:buFont typeface="Arial"/>
                        <a:buNone/>
                      </a:pPr>
                      <a:r>
                        <a:rPr lang="en-US" altLang="ja-JP" sz="1000" b="0" i="0" u="none" strike="noStrike" cap="none" dirty="0">
                          <a:solidFill>
                            <a:srgbClr val="0D0D0D"/>
                          </a:solidFill>
                          <a:effectLst/>
                          <a:latin typeface="メイリオ" panose="020B0604030504040204" pitchFamily="50" charset="-128"/>
                          <a:ea typeface="+mn-ea"/>
                          <a:cs typeface="+mn-cs"/>
                          <a:sym typeface="Arial"/>
                        </a:rPr>
                        <a:t>※ </a:t>
                      </a:r>
                      <a:r>
                        <a:rPr lang="ja-JP" altLang="en-US" sz="1000" b="0" i="0" u="none" strike="noStrike" cap="none" dirty="0">
                          <a:solidFill>
                            <a:srgbClr val="0D0D0D"/>
                          </a:solidFill>
                          <a:effectLst/>
                          <a:latin typeface="メイリオ" panose="020B0604030504040204" pitchFamily="50" charset="-128"/>
                          <a:ea typeface="+mn-ea"/>
                          <a:cs typeface="+mn-cs"/>
                          <a:sym typeface="Arial"/>
                        </a:rPr>
                        <a:t>調査対象期間は配信期間に準じます。配信期間が長すぎる場合、正確な調査結果をお出しできない可能性があります。</a:t>
                      </a:r>
                      <a:endParaRPr lang="ja-JP" altLang="en-US" sz="1050" b="0" i="0" u="none" strike="noStrike" cap="none" dirty="0">
                        <a:solidFill>
                          <a:srgbClr val="0D0D0D"/>
                        </a:solidFill>
                        <a:effectLst/>
                        <a:latin typeface="メイリオ" panose="020B0604030504040204" pitchFamily="50" charset="-128"/>
                        <a:ea typeface="+mn-ea"/>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hMerge="1">
                  <a:txBody>
                    <a:bodyPr/>
                    <a:lstStyle/>
                    <a:p>
                      <a:endParaRPr kumimoji="1" lang="ja-JP" altLang="en-US"/>
                    </a:p>
                  </a:txBody>
                  <a:tcPr/>
                </a:tc>
                <a:extLst>
                  <a:ext uri="{0D108BD9-81ED-4DB2-BD59-A6C34878D82A}">
                    <a16:rowId xmlns:a16="http://schemas.microsoft.com/office/drawing/2014/main" val="3952811693"/>
                  </a:ext>
                </a:extLst>
              </a:tr>
              <a:tr h="504000">
                <a:tc>
                  <a:txBody>
                    <a:bodyPr/>
                    <a:lstStyle/>
                    <a:p>
                      <a:pPr marR="0" algn="ctr" rtl="0" fontAlgn="ctr">
                        <a:lnSpc>
                          <a:spcPct val="100000"/>
                        </a:lnSpc>
                        <a:spcBef>
                          <a:spcPts val="0"/>
                        </a:spcBef>
                        <a:spcAft>
                          <a:spcPts val="0"/>
                        </a:spcAft>
                        <a:buClr>
                          <a:srgbClr val="000000"/>
                        </a:buClr>
                        <a:buFont typeface="Arial"/>
                      </a:pPr>
                      <a:r>
                        <a:rPr lang="en-US" altLang="ja-JP" sz="1050" b="1" i="0" u="none" strike="noStrike" cap="none" dirty="0" err="1">
                          <a:solidFill>
                            <a:srgbClr val="FFFFFF"/>
                          </a:solidFill>
                          <a:effectLst/>
                          <a:latin typeface="メイリオ" panose="020B0604030504040204" pitchFamily="50" charset="-128"/>
                          <a:ea typeface="メイリオ" panose="020B0604030504040204" pitchFamily="50" charset="-128"/>
                          <a:cs typeface="+mn-cs"/>
                        </a:rPr>
                        <a:t>調査費用</a:t>
                      </a:r>
                      <a:endParaRPr lang="en-US" altLang="ja-JP" sz="1050" b="1" i="0" u="none" strike="noStrike" cap="none" dirty="0" err="1">
                        <a:solidFill>
                          <a:srgbClr val="FFFFFF"/>
                        </a:solidFill>
                        <a:effectLst/>
                        <a:latin typeface="メイリオ" panose="020B0604030504040204" pitchFamily="50" charset="-128"/>
                        <a:ea typeface="メイリオ" panose="020B0604030504040204" pitchFamily="50" charset="-128"/>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rtl="0" eaLnBrk="1" fontAlgn="ctr" latinLnBrk="0" hangingPunct="1">
                        <a:lnSpc>
                          <a:spcPct val="100000"/>
                        </a:lnSpc>
                        <a:spcBef>
                          <a:spcPts val="0"/>
                        </a:spcBef>
                        <a:spcAft>
                          <a:spcPts val="0"/>
                        </a:spcAft>
                        <a:buClr>
                          <a:srgbClr val="000000"/>
                        </a:buClr>
                        <a:buSzTx/>
                        <a:buFont typeface="Arial"/>
                        <a:buNone/>
                      </a:pPr>
                      <a:r>
                        <a:rPr kumimoji="1" lang="ja-JP" altLang="en-US" sz="1050" b="0" i="0" u="none" strike="noStrike" kern="1200" cap="none" dirty="0">
                          <a:solidFill>
                            <a:srgbClr val="0D0D0D"/>
                          </a:solidFill>
                          <a:effectLst/>
                          <a:latin typeface="メイリオ" panose="020B0604030504040204" pitchFamily="50" charset="-128"/>
                          <a:ea typeface="+mn-ea"/>
                          <a:cs typeface="+mn-cs"/>
                        </a:rPr>
                        <a:t>以下出稿金額に含む</a:t>
                      </a:r>
                      <a:endParaRPr kumimoji="1" lang="en-US" altLang="ja-JP" sz="1050" b="0" i="0" u="none" strike="noStrike" kern="1200" cap="none" dirty="0">
                        <a:solidFill>
                          <a:srgbClr val="0D0D0D"/>
                        </a:solidFill>
                        <a:effectLst/>
                        <a:latin typeface="メイリオ" panose="020B0604030504040204" pitchFamily="50" charset="-128"/>
                        <a:ea typeface="+mn-ea"/>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hMerge="1">
                  <a:txBody>
                    <a:bodyPr/>
                    <a:lstStyle/>
                    <a:p>
                      <a:pPr marR="0" algn="ctr" rtl="0" fontAlgn="ctr">
                        <a:lnSpc>
                          <a:spcPct val="100000"/>
                        </a:lnSpc>
                        <a:spcBef>
                          <a:spcPts val="0"/>
                        </a:spcBef>
                        <a:spcAft>
                          <a:spcPts val="0"/>
                        </a:spcAft>
                        <a:buClr>
                          <a:srgbClr val="000000"/>
                        </a:buClr>
                        <a:buFont typeface="Arial"/>
                      </a:pPr>
                      <a:endParaRPr lang="en-US" altLang="ja-JP" sz="1050" b="0" i="0" u="none" strike="noStrike" cap="none" dirty="0">
                        <a:solidFill>
                          <a:schemeClr val="tx1">
                            <a:lumMod val="75000"/>
                            <a:lumOff val="25000"/>
                          </a:schemeClr>
                        </a:solidFill>
                        <a:effectLst/>
                        <a:latin typeface="メイリオ"/>
                        <a:ea typeface="メイリオ"/>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343482901"/>
                  </a:ext>
                </a:extLst>
              </a:tr>
              <a:tr h="504000">
                <a:tc>
                  <a:txBody>
                    <a:bodyPr/>
                    <a:lstStyle/>
                    <a:p>
                      <a:pPr marR="0" algn="ctr" rtl="0" fontAlgn="ctr">
                        <a:lnSpc>
                          <a:spcPct val="100000"/>
                        </a:lnSpc>
                        <a:spcBef>
                          <a:spcPts val="0"/>
                        </a:spcBef>
                        <a:spcAft>
                          <a:spcPts val="0"/>
                        </a:spcAft>
                        <a:buClr>
                          <a:srgbClr val="000000"/>
                        </a:buClr>
                        <a:buFont typeface="Arial"/>
                      </a:pPr>
                      <a:r>
                        <a:rPr lang="ja-JP" altLang="en-US" sz="1050" b="1" i="0" u="none" strike="noStrike" cap="none" dirty="0">
                          <a:solidFill>
                            <a:srgbClr val="FFFFFF"/>
                          </a:solidFill>
                          <a:effectLst/>
                          <a:latin typeface="メイリオ" panose="020B0604030504040204" pitchFamily="50" charset="-128"/>
                          <a:ea typeface="メイリオ" panose="020B0604030504040204" pitchFamily="50" charset="-128"/>
                          <a:cs typeface="+mn-cs"/>
                          <a:sym typeface="Arial"/>
                        </a:rPr>
                        <a:t>付帯条件</a:t>
                      </a:r>
                      <a:endParaRPr lang="en-US" altLang="ja-JP" sz="1050" b="1" i="0" u="none" strike="noStrike" cap="none" dirty="0" err="1">
                        <a:solidFill>
                          <a:srgbClr val="FFFFFF"/>
                        </a:solidFill>
                        <a:effectLst/>
                        <a:latin typeface="メイリオ" panose="020B0604030504040204" pitchFamily="50" charset="-128"/>
                        <a:ea typeface="メイリオ" panose="020B0604030504040204" pitchFamily="50" charset="-128"/>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ja-JP" altLang="en-US" sz="1050" b="0" i="0" u="none" strike="noStrike" cap="none" dirty="0">
                          <a:solidFill>
                            <a:srgbClr val="0D0D0D"/>
                          </a:solidFill>
                          <a:effectLst/>
                          <a:latin typeface="メイリオ" panose="020B0604030504040204" pitchFamily="50" charset="-128"/>
                          <a:ea typeface="+mn-ea"/>
                          <a:cs typeface="+mn-cs"/>
                          <a:sym typeface="Arial"/>
                        </a:rPr>
                        <a:t>出稿金額</a:t>
                      </a:r>
                      <a:r>
                        <a:rPr lang="en-US" altLang="ja-JP" sz="1050" b="0" i="0" u="none" strike="noStrike" cap="none" dirty="0">
                          <a:solidFill>
                            <a:srgbClr val="0D0D0D"/>
                          </a:solidFill>
                          <a:effectLst/>
                          <a:latin typeface="メイリオ" panose="020B0604030504040204" pitchFamily="50" charset="-128"/>
                          <a:ea typeface="+mn-ea"/>
                          <a:cs typeface="+mn-cs"/>
                          <a:sym typeface="Arial"/>
                        </a:rPr>
                        <a:t>500</a:t>
                      </a:r>
                      <a:r>
                        <a:rPr lang="ja-JP" altLang="en-US" sz="1050" b="0" i="0" u="none" strike="noStrike" cap="none" dirty="0">
                          <a:solidFill>
                            <a:srgbClr val="0D0D0D"/>
                          </a:solidFill>
                          <a:effectLst/>
                          <a:latin typeface="メイリオ" panose="020B0604030504040204" pitchFamily="50" charset="-128"/>
                          <a:ea typeface="+mn-ea"/>
                          <a:cs typeface="+mn-cs"/>
                          <a:sym typeface="Arial"/>
                        </a:rPr>
                        <a:t>万円以上</a:t>
                      </a:r>
                      <a:r>
                        <a:rPr lang="en-US" altLang="ja-JP" sz="1050" b="0" i="0" u="none" strike="noStrike" cap="none" dirty="0">
                          <a:solidFill>
                            <a:srgbClr val="0D0D0D"/>
                          </a:solidFill>
                          <a:effectLst/>
                          <a:latin typeface="メイリオ" panose="020B0604030504040204" pitchFamily="50" charset="-128"/>
                          <a:ea typeface="+mn-ea"/>
                          <a:cs typeface="+mn-cs"/>
                          <a:sym typeface="Arial"/>
                        </a:rPr>
                        <a:t>1,000</a:t>
                      </a:r>
                      <a:r>
                        <a:rPr lang="ja-JP" altLang="en-US" sz="1050" b="0" i="0" u="none" strike="noStrike" cap="none" dirty="0">
                          <a:solidFill>
                            <a:srgbClr val="0D0D0D"/>
                          </a:solidFill>
                          <a:effectLst/>
                          <a:latin typeface="メイリオ" panose="020B0604030504040204" pitchFamily="50" charset="-128"/>
                          <a:ea typeface="+mn-ea"/>
                          <a:cs typeface="+mn-cs"/>
                          <a:sym typeface="Arial"/>
                        </a:rPr>
                        <a:t>万円未満</a:t>
                      </a: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ja-JP" altLang="en-US" sz="1050" b="0" i="0" u="none" strike="noStrike" cap="none" dirty="0">
                          <a:solidFill>
                            <a:srgbClr val="0D0D0D"/>
                          </a:solidFill>
                          <a:effectLst/>
                          <a:latin typeface="メイリオ" panose="020B0604030504040204" pitchFamily="50" charset="-128"/>
                          <a:ea typeface="+mn-ea"/>
                          <a:cs typeface="+mn-cs"/>
                          <a:sym typeface="Arial"/>
                        </a:rPr>
                        <a:t>出稿金額</a:t>
                      </a:r>
                      <a:r>
                        <a:rPr lang="en-US" altLang="ja-JP" sz="1050" b="0" i="0" u="none" strike="noStrike" cap="none" dirty="0">
                          <a:solidFill>
                            <a:srgbClr val="0D0D0D"/>
                          </a:solidFill>
                          <a:effectLst/>
                          <a:latin typeface="メイリオ" panose="020B0604030504040204" pitchFamily="50" charset="-128"/>
                          <a:ea typeface="+mn-ea"/>
                          <a:cs typeface="+mn-cs"/>
                          <a:sym typeface="Arial"/>
                        </a:rPr>
                        <a:t>1,000</a:t>
                      </a:r>
                      <a:r>
                        <a:rPr lang="ja-JP" altLang="en-US" sz="1050" b="0" i="0" u="none" strike="noStrike" cap="none" dirty="0">
                          <a:solidFill>
                            <a:srgbClr val="0D0D0D"/>
                          </a:solidFill>
                          <a:effectLst/>
                          <a:latin typeface="メイリオ" panose="020B0604030504040204" pitchFamily="50" charset="-128"/>
                          <a:ea typeface="+mn-ea"/>
                          <a:cs typeface="+mn-cs"/>
                          <a:sym typeface="Arial"/>
                        </a:rPr>
                        <a:t>万円以上</a:t>
                      </a: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extLst>
                  <a:ext uri="{0D108BD9-81ED-4DB2-BD59-A6C34878D82A}">
                    <a16:rowId xmlns:a16="http://schemas.microsoft.com/office/drawing/2014/main" val="3879581679"/>
                  </a:ext>
                </a:extLst>
              </a:tr>
              <a:tr h="504000">
                <a:tc>
                  <a:txBody>
                    <a:bodyPr/>
                    <a:lstStyle/>
                    <a:p>
                      <a:pPr lvl="0" algn="ctr">
                        <a:lnSpc>
                          <a:spcPct val="100000"/>
                        </a:lnSpc>
                        <a:spcBef>
                          <a:spcPts val="0"/>
                        </a:spcBef>
                        <a:spcAft>
                          <a:spcPts val="0"/>
                        </a:spcAft>
                        <a:buNone/>
                      </a:pPr>
                      <a:r>
                        <a:rPr lang="ja-JP" altLang="en-US" sz="1050" b="1" i="0" u="none" strike="noStrike" cap="none" dirty="0">
                          <a:solidFill>
                            <a:schemeClr val="bg1"/>
                          </a:solidFill>
                          <a:effectLst/>
                          <a:latin typeface="メイリオ" panose="020B0604030504040204" pitchFamily="50" charset="-128"/>
                          <a:ea typeface="メイリオ" panose="020B0604030504040204" pitchFamily="50" charset="-128"/>
                          <a:cs typeface="+mn-cs"/>
                        </a:rPr>
                        <a:t>回収サンプル数 </a:t>
                      </a:r>
                      <a:r>
                        <a:rPr lang="ja-JP" altLang="en-US" sz="800" b="1" i="0" u="none" strike="noStrike" cap="none" dirty="0">
                          <a:solidFill>
                            <a:schemeClr val="bg1"/>
                          </a:solidFill>
                          <a:effectLst/>
                          <a:latin typeface="メイリオ" panose="020B0604030504040204" pitchFamily="50" charset="-128"/>
                          <a:ea typeface="メイリオ" panose="020B0604030504040204" pitchFamily="50" charset="-128"/>
                          <a:cs typeface="+mn-cs"/>
                        </a:rPr>
                        <a:t>※</a:t>
                      </a:r>
                      <a:r>
                        <a:rPr lang="en-US" altLang="ja-JP" sz="800" b="1" i="0" u="none" strike="noStrike" cap="none" dirty="0">
                          <a:solidFill>
                            <a:schemeClr val="bg1"/>
                          </a:solidFill>
                          <a:effectLst/>
                          <a:latin typeface="メイリオ" panose="020B0604030504040204" pitchFamily="50" charset="-128"/>
                          <a:ea typeface="メイリオ" panose="020B0604030504040204" pitchFamily="50" charset="-128"/>
                          <a:cs typeface="+mn-cs"/>
                        </a:rPr>
                        <a:t>1</a:t>
                      </a:r>
                      <a:endParaRPr lang="ja-JP" altLang="en-US" sz="800" b="1" i="0" u="none" strike="noStrike" cap="none" dirty="0">
                        <a:solidFill>
                          <a:schemeClr val="bg1"/>
                        </a:solidFill>
                        <a:effectLst/>
                        <a:latin typeface="メイリオ" panose="020B0604030504040204" pitchFamily="50" charset="-128"/>
                        <a:ea typeface="メイリオ" panose="020B0604030504040204" pitchFamily="50" charset="-128"/>
                        <a:cs typeface="+mn-cs"/>
                      </a:endParaRPr>
                    </a:p>
                    <a:p>
                      <a:pPr lvl="0" algn="ctr">
                        <a:lnSpc>
                          <a:spcPct val="100000"/>
                        </a:lnSpc>
                        <a:spcBef>
                          <a:spcPts val="0"/>
                        </a:spcBef>
                        <a:spcAft>
                          <a:spcPts val="0"/>
                        </a:spcAft>
                        <a:buNone/>
                      </a:pPr>
                      <a:r>
                        <a:rPr lang="ja-JP" altLang="en-US" sz="1050" b="1" i="0" u="none" strike="noStrike" cap="none" dirty="0">
                          <a:solidFill>
                            <a:schemeClr val="bg1"/>
                          </a:solidFill>
                          <a:effectLst/>
                          <a:latin typeface="メイリオ" panose="020B0604030504040204" pitchFamily="50" charset="-128"/>
                          <a:ea typeface="メイリオ" panose="020B0604030504040204" pitchFamily="50" charset="-128"/>
                          <a:cs typeface="+mn-cs"/>
                        </a:rPr>
                        <a:t>（回収目標数）</a:t>
                      </a: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R="0" lvl="0" algn="ctr">
                        <a:lnSpc>
                          <a:spcPct val="100000"/>
                        </a:lnSpc>
                        <a:spcBef>
                          <a:spcPts val="0"/>
                        </a:spcBef>
                        <a:spcAft>
                          <a:spcPts val="0"/>
                        </a:spcAft>
                        <a:buNone/>
                      </a:pP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広告接触者＋非接触者</a:t>
                      </a:r>
                    </a:p>
                    <a:p>
                      <a:pPr marR="0" lvl="0" algn="ctr">
                        <a:lnSpc>
                          <a:spcPct val="100000"/>
                        </a:lnSpc>
                        <a:spcBef>
                          <a:spcPts val="0"/>
                        </a:spcBef>
                        <a:spcAft>
                          <a:spcPts val="0"/>
                        </a:spcAft>
                        <a:buNone/>
                      </a:pPr>
                      <a:endParaRPr lang="ja-JP" altLang="en-US" sz="600" b="0" i="0" u="none" strike="noStrike" cap="none" noProof="0" dirty="0">
                        <a:solidFill>
                          <a:srgbClr val="0D0D0D"/>
                        </a:solidFill>
                        <a:effectLst/>
                        <a:latin typeface="メイリオ" panose="020B0604030504040204" pitchFamily="50" charset="-128"/>
                        <a:ea typeface="メイリオ" panose="020B0604030504040204" pitchFamily="50" charset="-128"/>
                      </a:endParaRPr>
                    </a:p>
                    <a:p>
                      <a:pPr marR="0" lvl="0" algn="ctr">
                        <a:lnSpc>
                          <a:spcPct val="100000"/>
                        </a:lnSpc>
                        <a:spcBef>
                          <a:spcPts val="0"/>
                        </a:spcBef>
                        <a:spcAft>
                          <a:spcPts val="0"/>
                        </a:spcAft>
                        <a:buNone/>
                      </a:pP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計 ～</a:t>
                      </a:r>
                      <a:r>
                        <a:rPr 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1,000サンプル</a:t>
                      </a:r>
                      <a:endParaRPr lang="en-US" dirty="0">
                        <a:solidFill>
                          <a:srgbClr val="0D0D0D"/>
                        </a:solidFill>
                        <a:latin typeface="メイリオ" panose="020B0604030504040204" pitchFamily="50" charset="-128"/>
                        <a:ea typeface="メイリオ" panose="020B0604030504040204" pitchFamily="50" charset="-128"/>
                        <a:sym typeface="Arial"/>
                      </a:endParaRP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a:txBody>
                    <a:bodyPr/>
                    <a:lstStyle/>
                    <a:p>
                      <a:pPr marR="0" lvl="0" algn="ctr">
                        <a:lnSpc>
                          <a:spcPct val="100000"/>
                        </a:lnSpc>
                        <a:spcBef>
                          <a:spcPts val="0"/>
                        </a:spcBef>
                        <a:spcAft>
                          <a:spcPts val="0"/>
                        </a:spcAft>
                        <a:buNone/>
                      </a:pP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広告接触者＋非接触者</a:t>
                      </a:r>
                    </a:p>
                    <a:p>
                      <a:pPr marR="0" lvl="0" algn="ctr">
                        <a:lnSpc>
                          <a:spcPct val="100000"/>
                        </a:lnSpc>
                        <a:spcBef>
                          <a:spcPts val="0"/>
                        </a:spcBef>
                        <a:spcAft>
                          <a:spcPts val="0"/>
                        </a:spcAft>
                        <a:buNone/>
                      </a:pPr>
                      <a:endParaRPr lang="ja-JP" altLang="en-US" sz="600" b="0" i="0" u="none" strike="noStrike" cap="none" noProof="0" dirty="0">
                        <a:solidFill>
                          <a:srgbClr val="0D0D0D"/>
                        </a:solidFill>
                        <a:effectLst/>
                        <a:latin typeface="メイリオ" panose="020B0604030504040204" pitchFamily="50" charset="-128"/>
                        <a:ea typeface="メイリオ" panose="020B0604030504040204" pitchFamily="50" charset="-128"/>
                      </a:endParaRPr>
                    </a:p>
                    <a:p>
                      <a:pPr marR="0" lvl="0" algn="ctr">
                        <a:lnSpc>
                          <a:spcPct val="100000"/>
                        </a:lnSpc>
                        <a:spcBef>
                          <a:spcPts val="0"/>
                        </a:spcBef>
                        <a:spcAft>
                          <a:spcPts val="0"/>
                        </a:spcAft>
                        <a:buNone/>
                      </a:pP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計 </a:t>
                      </a:r>
                      <a:r>
                        <a:rPr lang="en-US" altLang="ja-JP" sz="1050" b="0" i="0" u="none" strike="noStrike" cap="none" noProof="0" dirty="0">
                          <a:solidFill>
                            <a:srgbClr val="0D0D0D"/>
                          </a:solidFill>
                          <a:effectLst/>
                          <a:latin typeface="メイリオ" panose="020B0604030504040204" pitchFamily="50" charset="-128"/>
                          <a:ea typeface="メイリオ" panose="020B0604030504040204" pitchFamily="50" charset="-128"/>
                        </a:rPr>
                        <a:t>3</a:t>
                      </a:r>
                      <a:r>
                        <a:rPr 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,000</a:t>
                      </a: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サンプル</a:t>
                      </a:r>
                      <a:endParaRPr kumimoji="1" lang="en-US" dirty="0">
                        <a:solidFill>
                          <a:srgbClr val="0D0D0D"/>
                        </a:solidFill>
                        <a:latin typeface="メイリオ" panose="020B0604030504040204" pitchFamily="50" charset="-128"/>
                        <a:ea typeface="メイリオ" panose="020B0604030504040204" pitchFamily="50" charset="-128"/>
                      </a:endParaRPr>
                    </a:p>
                  </a:txBody>
                  <a:tcPr marL="10362" marR="10362" marT="10362"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extLst>
                  <a:ext uri="{0D108BD9-81ED-4DB2-BD59-A6C34878D82A}">
                    <a16:rowId xmlns:a16="http://schemas.microsoft.com/office/drawing/2014/main" val="1111934764"/>
                  </a:ext>
                </a:extLst>
              </a:tr>
              <a:tr h="504000">
                <a:tc>
                  <a:txBody>
                    <a:bodyPr/>
                    <a:lstStyle/>
                    <a:p>
                      <a:pPr lvl="0" algn="ctr">
                        <a:lnSpc>
                          <a:spcPct val="100000"/>
                        </a:lnSpc>
                        <a:spcBef>
                          <a:spcPts val="0"/>
                        </a:spcBef>
                        <a:spcAft>
                          <a:spcPts val="0"/>
                        </a:spcAft>
                        <a:buNone/>
                      </a:pPr>
                      <a:r>
                        <a:rPr lang="ja-JP" altLang="en-US" sz="1050" b="1" i="0" u="none" strike="noStrike" cap="none" dirty="0">
                          <a:solidFill>
                            <a:schemeClr val="bg1"/>
                          </a:solidFill>
                          <a:effectLst/>
                          <a:latin typeface="メイリオ" panose="020B0604030504040204" pitchFamily="50" charset="-128"/>
                          <a:ea typeface="メイリオ" panose="020B0604030504040204" pitchFamily="50" charset="-128"/>
                          <a:cs typeface="+mn-cs"/>
                        </a:rPr>
                        <a:t>分析軸</a:t>
                      </a: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R="0" lvl="0" algn="ctr">
                        <a:lnSpc>
                          <a:spcPct val="100000"/>
                        </a:lnSpc>
                        <a:spcBef>
                          <a:spcPts val="0"/>
                        </a:spcBef>
                        <a:spcAft>
                          <a:spcPts val="0"/>
                        </a:spcAft>
                        <a:buNone/>
                      </a:pPr>
                      <a:r>
                        <a:rPr lang="ja-JP" altLang="en-US" sz="1050" dirty="0">
                          <a:solidFill>
                            <a:srgbClr val="0D0D0D"/>
                          </a:solidFill>
                          <a:latin typeface="メイリオ" panose="020B0604030504040204" pitchFamily="50" charset="-128"/>
                          <a:ea typeface="+mn-ea"/>
                          <a:sym typeface="Arial"/>
                        </a:rPr>
                        <a:t>全体分析 </a:t>
                      </a:r>
                      <a:r>
                        <a:rPr lang="en-US" altLang="ja-JP" sz="1050" dirty="0">
                          <a:solidFill>
                            <a:srgbClr val="0D0D0D"/>
                          </a:solidFill>
                          <a:latin typeface="メイリオ" panose="020B0604030504040204" pitchFamily="50" charset="-128"/>
                          <a:ea typeface="+mn-ea"/>
                          <a:sym typeface="Arial"/>
                        </a:rPr>
                        <a:t>(</a:t>
                      </a:r>
                      <a:r>
                        <a:rPr lang="ja-JP" altLang="en-US" sz="1050" dirty="0">
                          <a:solidFill>
                            <a:srgbClr val="0D0D0D"/>
                          </a:solidFill>
                          <a:latin typeface="メイリオ" panose="020B0604030504040204" pitchFamily="50" charset="-128"/>
                          <a:ea typeface="+mn-ea"/>
                          <a:sym typeface="Arial"/>
                        </a:rPr>
                        <a:t>広告接触認知</a:t>
                      </a:r>
                      <a:r>
                        <a:rPr lang="en-US" altLang="ja-JP" sz="1050" dirty="0">
                          <a:solidFill>
                            <a:srgbClr val="0D0D0D"/>
                          </a:solidFill>
                          <a:latin typeface="メイリオ" panose="020B0604030504040204" pitchFamily="50" charset="-128"/>
                          <a:ea typeface="+mn-ea"/>
                          <a:sym typeface="Arial"/>
                        </a:rPr>
                        <a:t>/</a:t>
                      </a:r>
                      <a:r>
                        <a:rPr lang="ja-JP" altLang="en-US" sz="1050" dirty="0">
                          <a:solidFill>
                            <a:srgbClr val="0D0D0D"/>
                          </a:solidFill>
                          <a:latin typeface="メイリオ" panose="020B0604030504040204" pitchFamily="50" charset="-128"/>
                          <a:ea typeface="+mn-ea"/>
                          <a:sym typeface="Arial"/>
                        </a:rPr>
                        <a:t>広告接触</a:t>
                      </a:r>
                      <a:r>
                        <a:rPr lang="en-US" altLang="ja-JP" sz="1050" dirty="0">
                          <a:solidFill>
                            <a:srgbClr val="0D0D0D"/>
                          </a:solidFill>
                          <a:latin typeface="メイリオ" panose="020B0604030504040204" pitchFamily="50" charset="-128"/>
                          <a:ea typeface="+mn-ea"/>
                          <a:sym typeface="Arial"/>
                        </a:rPr>
                        <a:t>/</a:t>
                      </a:r>
                      <a:r>
                        <a:rPr lang="ja-JP" altLang="en-US" sz="1050" dirty="0">
                          <a:solidFill>
                            <a:srgbClr val="0D0D0D"/>
                          </a:solidFill>
                          <a:latin typeface="メイリオ" panose="020B0604030504040204" pitchFamily="50" charset="-128"/>
                          <a:ea typeface="+mn-ea"/>
                          <a:sym typeface="Arial"/>
                        </a:rPr>
                        <a:t>非接触</a:t>
                      </a:r>
                      <a:r>
                        <a:rPr lang="en-US" altLang="ja-JP" sz="1050" dirty="0">
                          <a:solidFill>
                            <a:srgbClr val="0D0D0D"/>
                          </a:solidFill>
                          <a:latin typeface="メイリオ" panose="020B0604030504040204" pitchFamily="50" charset="-128"/>
                          <a:ea typeface="+mn-ea"/>
                          <a:sym typeface="Arial"/>
                        </a:rPr>
                        <a:t>) </a:t>
                      </a:r>
                      <a:r>
                        <a:rPr lang="ja-JP" altLang="en-US" sz="1050" dirty="0">
                          <a:solidFill>
                            <a:srgbClr val="0D0D0D"/>
                          </a:solidFill>
                          <a:latin typeface="メイリオ" panose="020B0604030504040204" pitchFamily="50" charset="-128"/>
                          <a:ea typeface="+mn-ea"/>
                          <a:sym typeface="Arial"/>
                        </a:rPr>
                        <a:t> </a:t>
                      </a:r>
                      <a:r>
                        <a:rPr lang="en-US" altLang="ja-JP" sz="1050" dirty="0">
                          <a:solidFill>
                            <a:srgbClr val="0D0D0D"/>
                          </a:solidFill>
                          <a:latin typeface="メイリオ" panose="020B0604030504040204" pitchFamily="50" charset="-128"/>
                          <a:ea typeface="+mn-ea"/>
                          <a:sym typeface="Arial"/>
                        </a:rPr>
                        <a:t>※</a:t>
                      </a:r>
                      <a:r>
                        <a:rPr lang="ja-JP" altLang="en-US" sz="1050" dirty="0">
                          <a:solidFill>
                            <a:srgbClr val="0D0D0D"/>
                          </a:solidFill>
                          <a:latin typeface="メイリオ" panose="020B0604030504040204" pitchFamily="50" charset="-128"/>
                          <a:ea typeface="+mn-ea"/>
                          <a:sym typeface="Arial"/>
                        </a:rPr>
                        <a:t>性年代別分析なし</a:t>
                      </a: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a:txBody>
                    <a:bodyPr/>
                    <a:lstStyle/>
                    <a:p>
                      <a:pPr marR="0" lvl="0" algn="ctr">
                        <a:lnSpc>
                          <a:spcPct val="100000"/>
                        </a:lnSpc>
                        <a:spcBef>
                          <a:spcPts val="0"/>
                        </a:spcBef>
                        <a:spcAft>
                          <a:spcPts val="0"/>
                        </a:spcAft>
                        <a:buNone/>
                      </a:pPr>
                      <a:r>
                        <a:rPr kumimoji="1" lang="ja-JP" altLang="en-US" sz="1050" dirty="0">
                          <a:solidFill>
                            <a:srgbClr val="0D0D0D"/>
                          </a:solidFill>
                          <a:latin typeface="+mn-ea"/>
                          <a:ea typeface="+mn-ea"/>
                        </a:rPr>
                        <a:t>全体分析 </a:t>
                      </a:r>
                      <a:r>
                        <a:rPr kumimoji="1" lang="en-US" altLang="ja-JP" sz="1050" dirty="0">
                          <a:solidFill>
                            <a:srgbClr val="0D0D0D"/>
                          </a:solidFill>
                          <a:latin typeface="+mn-ea"/>
                          <a:ea typeface="+mn-ea"/>
                        </a:rPr>
                        <a:t>(</a:t>
                      </a:r>
                      <a:r>
                        <a:rPr kumimoji="1" lang="zh-TW" altLang="en-US" sz="1050" dirty="0">
                          <a:solidFill>
                            <a:srgbClr val="0D0D0D"/>
                          </a:solidFill>
                          <a:latin typeface="メイリオ" panose="020B0604030504040204" pitchFamily="50" charset="-128"/>
                          <a:ea typeface="メイリオ" panose="020B0604030504040204" pitchFamily="50" charset="-128"/>
                        </a:rPr>
                        <a:t>広告接触認知</a:t>
                      </a:r>
                      <a:r>
                        <a:rPr kumimoji="1" lang="en-US" altLang="zh-TW" sz="1050" dirty="0">
                          <a:solidFill>
                            <a:srgbClr val="0D0D0D"/>
                          </a:solidFill>
                          <a:latin typeface="メイリオ" panose="020B0604030504040204" pitchFamily="50" charset="-128"/>
                          <a:ea typeface="メイリオ" panose="020B0604030504040204" pitchFamily="50" charset="-128"/>
                        </a:rPr>
                        <a:t>/</a:t>
                      </a:r>
                      <a:r>
                        <a:rPr kumimoji="1" lang="zh-TW" altLang="en-US" sz="1050" dirty="0">
                          <a:solidFill>
                            <a:srgbClr val="0D0D0D"/>
                          </a:solidFill>
                          <a:latin typeface="メイリオ" panose="020B0604030504040204" pitchFamily="50" charset="-128"/>
                          <a:ea typeface="メイリオ" panose="020B0604030504040204" pitchFamily="50" charset="-128"/>
                        </a:rPr>
                        <a:t>広告接触</a:t>
                      </a:r>
                      <a:r>
                        <a:rPr kumimoji="1" lang="en-US" altLang="zh-TW" sz="1050" dirty="0">
                          <a:solidFill>
                            <a:srgbClr val="0D0D0D"/>
                          </a:solidFill>
                          <a:latin typeface="メイリオ" panose="020B0604030504040204" pitchFamily="50" charset="-128"/>
                          <a:ea typeface="メイリオ" panose="020B0604030504040204" pitchFamily="50" charset="-128"/>
                        </a:rPr>
                        <a:t>/</a:t>
                      </a:r>
                      <a:r>
                        <a:rPr kumimoji="1" lang="zh-TW" altLang="en-US" sz="1050" dirty="0">
                          <a:solidFill>
                            <a:srgbClr val="0D0D0D"/>
                          </a:solidFill>
                          <a:latin typeface="メイリオ" panose="020B0604030504040204" pitchFamily="50" charset="-128"/>
                          <a:ea typeface="メイリオ" panose="020B0604030504040204" pitchFamily="50" charset="-128"/>
                        </a:rPr>
                        <a:t>非接触</a:t>
                      </a:r>
                      <a:r>
                        <a:rPr kumimoji="1" lang="en-US" altLang="ja-JP" sz="1050" dirty="0">
                          <a:solidFill>
                            <a:srgbClr val="0D0D0D"/>
                          </a:solidFill>
                          <a:latin typeface="+mn-ea"/>
                          <a:ea typeface="+mn-ea"/>
                        </a:rPr>
                        <a:t>) </a:t>
                      </a:r>
                      <a:r>
                        <a:rPr kumimoji="1" lang="ja-JP" altLang="en-US" sz="1050" dirty="0">
                          <a:solidFill>
                            <a:srgbClr val="0D0D0D"/>
                          </a:solidFill>
                          <a:latin typeface="+mn-ea"/>
                          <a:ea typeface="+mn-ea"/>
                        </a:rPr>
                        <a:t>および性年代分析</a:t>
                      </a:r>
                    </a:p>
                    <a:p>
                      <a:pPr marR="0" lvl="0" algn="ctr">
                        <a:lnSpc>
                          <a:spcPct val="100000"/>
                        </a:lnSpc>
                        <a:spcBef>
                          <a:spcPts val="0"/>
                        </a:spcBef>
                        <a:spcAft>
                          <a:spcPts val="0"/>
                        </a:spcAft>
                        <a:buNone/>
                      </a:pPr>
                      <a:r>
                        <a:rPr kumimoji="1" lang="ja-JP" altLang="en-US" sz="900" dirty="0">
                          <a:solidFill>
                            <a:srgbClr val="0D0D0D"/>
                          </a:solidFill>
                          <a:latin typeface="+mn-ea"/>
                          <a:ea typeface="+mn-ea"/>
                        </a:rPr>
                        <a:t>年代：最大</a:t>
                      </a:r>
                      <a:r>
                        <a:rPr kumimoji="1" lang="en-US" altLang="ja-JP" sz="900" dirty="0">
                          <a:solidFill>
                            <a:srgbClr val="0D0D0D"/>
                          </a:solidFill>
                          <a:latin typeface="+mn-ea"/>
                          <a:ea typeface="+mn-ea"/>
                        </a:rPr>
                        <a:t>5</a:t>
                      </a:r>
                      <a:r>
                        <a:rPr kumimoji="1" lang="ja-JP" altLang="en-US" sz="900" dirty="0">
                          <a:solidFill>
                            <a:srgbClr val="0D0D0D"/>
                          </a:solidFill>
                          <a:latin typeface="+mn-ea"/>
                          <a:ea typeface="+mn-ea"/>
                        </a:rPr>
                        <a:t>区分</a:t>
                      </a:r>
                    </a:p>
                    <a:p>
                      <a:pPr marR="0" lvl="0" algn="ctr">
                        <a:lnSpc>
                          <a:spcPct val="100000"/>
                        </a:lnSpc>
                        <a:spcBef>
                          <a:spcPts val="0"/>
                        </a:spcBef>
                        <a:spcAft>
                          <a:spcPts val="0"/>
                        </a:spcAft>
                        <a:buNone/>
                      </a:pPr>
                      <a:r>
                        <a:rPr kumimoji="1" lang="ja-JP" altLang="en-US" sz="900" dirty="0">
                          <a:solidFill>
                            <a:srgbClr val="0D0D0D"/>
                          </a:solidFill>
                          <a:latin typeface="+mn-ea"/>
                          <a:ea typeface="+mn-ea"/>
                        </a:rPr>
                        <a:t>例</a:t>
                      </a:r>
                      <a:r>
                        <a:rPr kumimoji="1" lang="en-US" altLang="ja-JP" sz="900" dirty="0">
                          <a:solidFill>
                            <a:srgbClr val="0D0D0D"/>
                          </a:solidFill>
                          <a:latin typeface="+mn-ea"/>
                          <a:ea typeface="+mn-ea"/>
                        </a:rPr>
                        <a:t>) 15〜19</a:t>
                      </a:r>
                      <a:r>
                        <a:rPr kumimoji="1" lang="ja-JP" altLang="en-US" sz="900" dirty="0">
                          <a:solidFill>
                            <a:srgbClr val="0D0D0D"/>
                          </a:solidFill>
                          <a:latin typeface="+mn-ea"/>
                          <a:ea typeface="+mn-ea"/>
                        </a:rPr>
                        <a:t>歳</a:t>
                      </a:r>
                      <a:r>
                        <a:rPr kumimoji="1" lang="en-US" altLang="ja-JP" sz="900" dirty="0">
                          <a:solidFill>
                            <a:srgbClr val="0D0D0D"/>
                          </a:solidFill>
                          <a:latin typeface="+mn-ea"/>
                          <a:ea typeface="+mn-ea"/>
                        </a:rPr>
                        <a:t>/20〜29</a:t>
                      </a:r>
                      <a:r>
                        <a:rPr kumimoji="1" lang="ja-JP" altLang="en-US" sz="900" dirty="0">
                          <a:solidFill>
                            <a:srgbClr val="0D0D0D"/>
                          </a:solidFill>
                          <a:latin typeface="+mn-ea"/>
                          <a:ea typeface="+mn-ea"/>
                        </a:rPr>
                        <a:t>歳</a:t>
                      </a:r>
                      <a:r>
                        <a:rPr kumimoji="1" lang="en-US" altLang="ja-JP" sz="900" dirty="0">
                          <a:solidFill>
                            <a:srgbClr val="0D0D0D"/>
                          </a:solidFill>
                          <a:latin typeface="+mn-ea"/>
                          <a:ea typeface="+mn-ea"/>
                        </a:rPr>
                        <a:t>/30〜39</a:t>
                      </a:r>
                      <a:r>
                        <a:rPr kumimoji="1" lang="ja-JP" altLang="en-US" sz="900" dirty="0">
                          <a:solidFill>
                            <a:srgbClr val="0D0D0D"/>
                          </a:solidFill>
                          <a:latin typeface="+mn-ea"/>
                          <a:ea typeface="+mn-ea"/>
                        </a:rPr>
                        <a:t>歳</a:t>
                      </a:r>
                      <a:r>
                        <a:rPr kumimoji="1" lang="en-US" altLang="ja-JP" sz="900" dirty="0">
                          <a:solidFill>
                            <a:srgbClr val="0D0D0D"/>
                          </a:solidFill>
                          <a:latin typeface="+mn-ea"/>
                          <a:ea typeface="+mn-ea"/>
                        </a:rPr>
                        <a:t>/40〜49</a:t>
                      </a:r>
                      <a:r>
                        <a:rPr kumimoji="1" lang="ja-JP" altLang="en-US" sz="900" dirty="0">
                          <a:solidFill>
                            <a:srgbClr val="0D0D0D"/>
                          </a:solidFill>
                          <a:latin typeface="+mn-ea"/>
                          <a:ea typeface="+mn-ea"/>
                        </a:rPr>
                        <a:t>歳</a:t>
                      </a:r>
                      <a:r>
                        <a:rPr kumimoji="1" lang="en-US" altLang="ja-JP" sz="900" dirty="0">
                          <a:solidFill>
                            <a:srgbClr val="0D0D0D"/>
                          </a:solidFill>
                          <a:latin typeface="+mn-ea"/>
                          <a:ea typeface="+mn-ea"/>
                        </a:rPr>
                        <a:t>/50</a:t>
                      </a:r>
                      <a:r>
                        <a:rPr kumimoji="1" lang="ja-JP" altLang="en-US" sz="900" dirty="0">
                          <a:solidFill>
                            <a:srgbClr val="0D0D0D"/>
                          </a:solidFill>
                          <a:latin typeface="+mn-ea"/>
                          <a:ea typeface="+mn-ea"/>
                        </a:rPr>
                        <a:t>～</a:t>
                      </a:r>
                      <a:r>
                        <a:rPr kumimoji="1" lang="en-US" altLang="ja-JP" sz="900" dirty="0">
                          <a:solidFill>
                            <a:srgbClr val="0D0D0D"/>
                          </a:solidFill>
                          <a:latin typeface="+mn-ea"/>
                          <a:ea typeface="+mn-ea"/>
                        </a:rPr>
                        <a:t>59</a:t>
                      </a:r>
                      <a:r>
                        <a:rPr kumimoji="1" lang="ja-JP" altLang="en-US" sz="900" dirty="0">
                          <a:solidFill>
                            <a:srgbClr val="0D0D0D"/>
                          </a:solidFill>
                          <a:latin typeface="+mn-ea"/>
                          <a:ea typeface="+mn-ea"/>
                        </a:rPr>
                        <a:t>歳</a:t>
                      </a:r>
                      <a:endParaRPr kumimoji="1" lang="en-US" sz="1050" dirty="0">
                        <a:solidFill>
                          <a:srgbClr val="0D0D0D"/>
                        </a:solidFill>
                        <a:latin typeface="+mn-ea"/>
                        <a:ea typeface="+mn-ea"/>
                      </a:endParaRPr>
                    </a:p>
                  </a:txBody>
                  <a:tcPr marL="10362" marR="10362" marT="10362"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extLst>
                  <a:ext uri="{0D108BD9-81ED-4DB2-BD59-A6C34878D82A}">
                    <a16:rowId xmlns:a16="http://schemas.microsoft.com/office/drawing/2014/main" val="3727408947"/>
                  </a:ext>
                </a:extLst>
              </a:tr>
              <a:tr h="504000">
                <a:tc>
                  <a:txBody>
                    <a:bodyPr/>
                    <a:lstStyle/>
                    <a:p>
                      <a:pPr marR="0" algn="ctr" rtl="0" fontAlgn="ctr">
                        <a:lnSpc>
                          <a:spcPct val="100000"/>
                        </a:lnSpc>
                        <a:spcBef>
                          <a:spcPts val="0"/>
                        </a:spcBef>
                        <a:spcAft>
                          <a:spcPts val="0"/>
                        </a:spcAft>
                        <a:buClr>
                          <a:srgbClr val="000000"/>
                        </a:buClr>
                        <a:buFont typeface="Arial"/>
                      </a:pPr>
                      <a:r>
                        <a:rPr lang="ja-JP" altLang="en-US" sz="1050" b="1" i="0" u="none" strike="noStrike" cap="none" dirty="0">
                          <a:solidFill>
                            <a:schemeClr val="bg1"/>
                          </a:solidFill>
                          <a:effectLst/>
                          <a:latin typeface="メイリオ" panose="020B0604030504040204" pitchFamily="50" charset="-128"/>
                          <a:ea typeface="メイリオ" panose="020B0604030504040204" pitchFamily="50" charset="-128"/>
                          <a:cs typeface="+mn-cs"/>
                          <a:sym typeface="Arial"/>
                        </a:rPr>
                        <a:t>設問数</a:t>
                      </a: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lvl="0" algn="ctr">
                        <a:lnSpc>
                          <a:spcPct val="100000"/>
                        </a:lnSpc>
                        <a:spcBef>
                          <a:spcPts val="0"/>
                        </a:spcBef>
                        <a:spcAft>
                          <a:spcPts val="0"/>
                        </a:spcAft>
                        <a:buNone/>
                      </a:pP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sym typeface="Arial"/>
                        </a:rPr>
                        <a:t>固定</a:t>
                      </a:r>
                      <a:r>
                        <a:rPr lang="en-US" altLang="zh-TW" sz="1050" b="0" i="0" u="none" strike="noStrike" cap="none" noProof="0" dirty="0">
                          <a:solidFill>
                            <a:srgbClr val="0D0D0D"/>
                          </a:solidFill>
                          <a:effectLst/>
                          <a:latin typeface="メイリオ" panose="020B0604030504040204" pitchFamily="50" charset="-128"/>
                          <a:ea typeface="メイリオ" panose="020B0604030504040204" pitchFamily="50" charset="-128"/>
                          <a:sym typeface="Arial"/>
                        </a:rPr>
                        <a:t>3</a:t>
                      </a:r>
                      <a:r>
                        <a:rPr lang="zh-TW"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sym typeface="Arial"/>
                        </a:rPr>
                        <a:t>問</a:t>
                      </a:r>
                      <a:endParaRPr lang="ja-JP" sz="1050" b="0" i="0" u="none" strike="noStrike" cap="none" noProof="0" dirty="0">
                        <a:solidFill>
                          <a:srgbClr val="0D0D0D"/>
                        </a:solidFill>
                        <a:effectLst/>
                        <a:latin typeface="メイリオ" panose="020B0604030504040204" pitchFamily="50" charset="-128"/>
                        <a:ea typeface="メイリオ" panose="020B0604030504040204" pitchFamily="50" charset="-128"/>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a:txBody>
                    <a:bodyPr/>
                    <a:lstStyle/>
                    <a:p>
                      <a:pPr lvl="0" algn="ctr">
                        <a:lnSpc>
                          <a:spcPct val="100000"/>
                        </a:lnSpc>
                        <a:spcBef>
                          <a:spcPts val="0"/>
                        </a:spcBef>
                        <a:spcAft>
                          <a:spcPts val="0"/>
                        </a:spcAft>
                        <a:buNone/>
                      </a:pP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固定</a:t>
                      </a:r>
                      <a:r>
                        <a:rPr lang="en-US" altLang="ja-JP" sz="1050" b="0" i="0" u="none" strike="noStrike" cap="none" noProof="0" dirty="0">
                          <a:solidFill>
                            <a:srgbClr val="0D0D0D"/>
                          </a:solidFill>
                          <a:effectLst/>
                          <a:latin typeface="メイリオ" panose="020B0604030504040204" pitchFamily="50" charset="-128"/>
                          <a:ea typeface="メイリオ" panose="020B0604030504040204" pitchFamily="50" charset="-128"/>
                        </a:rPr>
                        <a:t>5</a:t>
                      </a: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問</a:t>
                      </a:r>
                      <a:endParaRPr lang="ja-JP" sz="1050" b="0" i="0" u="none" strike="noStrike" cap="none" noProof="0" dirty="0">
                        <a:solidFill>
                          <a:srgbClr val="0D0D0D"/>
                        </a:solidFill>
                        <a:effectLst/>
                        <a:latin typeface="メイリオ" panose="020B0604030504040204" pitchFamily="50" charset="-128"/>
                        <a:ea typeface="メイリオ" panose="020B0604030504040204" pitchFamily="50" charset="-128"/>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extLst>
                  <a:ext uri="{0D108BD9-81ED-4DB2-BD59-A6C34878D82A}">
                    <a16:rowId xmlns:a16="http://schemas.microsoft.com/office/drawing/2014/main" val="1965798640"/>
                  </a:ext>
                </a:extLst>
              </a:tr>
              <a:tr h="504000">
                <a:tc>
                  <a:txBody>
                    <a:bodyPr/>
                    <a:lstStyle/>
                    <a:p>
                      <a:pPr marL="0" lvl="0" indent="0" algn="ctr">
                        <a:lnSpc>
                          <a:spcPct val="100000"/>
                        </a:lnSpc>
                        <a:spcBef>
                          <a:spcPts val="0"/>
                        </a:spcBef>
                        <a:spcAft>
                          <a:spcPts val="0"/>
                        </a:spcAft>
                        <a:buNone/>
                      </a:pPr>
                      <a:r>
                        <a:rPr lang="ja-JP" altLang="en-US" sz="1050" b="1" i="0" u="none" strike="noStrike" dirty="0">
                          <a:solidFill>
                            <a:schemeClr val="bg1"/>
                          </a:solidFill>
                          <a:effectLst/>
                          <a:latin typeface="メイリオ" panose="020B0604030504040204" pitchFamily="50" charset="-128"/>
                          <a:ea typeface="メイリオ" panose="020B0604030504040204" pitchFamily="50" charset="-128"/>
                        </a:rPr>
                        <a:t>設問項目</a:t>
                      </a: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lvl="0" algn="ctr">
                        <a:buNone/>
                      </a:pPr>
                      <a:r>
                        <a:rPr lang="ja-JP" sz="1050" b="0" i="0" u="none" strike="noStrike" kern="1200" noProof="0" dirty="0">
                          <a:solidFill>
                            <a:srgbClr val="0D0D0D"/>
                          </a:solidFill>
                          <a:effectLst/>
                          <a:latin typeface="メイリオ" panose="020B0604030504040204" pitchFamily="50" charset="-128"/>
                          <a:ea typeface="メイリオ" panose="020B0604030504040204" pitchFamily="50" charset="-128"/>
                        </a:rPr>
                        <a:t>認知・利用経験、利用意向</a:t>
                      </a:r>
                      <a:r>
                        <a:rPr lang="en-US" altLang="ja-JP" sz="1050" b="0" i="0" u="none" strike="noStrike" kern="1200" noProof="0" dirty="0">
                          <a:solidFill>
                            <a:srgbClr val="0D0D0D"/>
                          </a:solidFill>
                          <a:effectLst/>
                          <a:latin typeface="メイリオ" panose="020B0604030504040204" pitchFamily="50" charset="-128"/>
                          <a:ea typeface="メイリオ" panose="020B0604030504040204" pitchFamily="50" charset="-128"/>
                        </a:rPr>
                        <a:t>/</a:t>
                      </a:r>
                      <a:r>
                        <a:rPr lang="ja-JP" sz="1050" b="0" i="0" u="none" strike="noStrike" kern="1200" noProof="0" dirty="0">
                          <a:solidFill>
                            <a:srgbClr val="0D0D0D"/>
                          </a:solidFill>
                          <a:effectLst/>
                          <a:latin typeface="メイリオ" panose="020B0604030504040204" pitchFamily="50" charset="-128"/>
                          <a:ea typeface="メイリオ" panose="020B0604030504040204" pitchFamily="50" charset="-128"/>
                        </a:rPr>
                        <a:t>推奨意向</a:t>
                      </a:r>
                      <a:r>
                        <a:rPr lang="ja-JP" altLang="en-US" sz="1050" b="0" i="0" u="none" strike="noStrike" kern="1200" noProof="0" dirty="0">
                          <a:solidFill>
                            <a:srgbClr val="0D0D0D"/>
                          </a:solidFill>
                          <a:effectLst/>
                          <a:latin typeface="メイリオ" panose="020B0604030504040204" pitchFamily="50" charset="-128"/>
                          <a:ea typeface="メイリオ" panose="020B0604030504040204" pitchFamily="50" charset="-128"/>
                        </a:rPr>
                        <a:t>、広告認知度</a:t>
                      </a:r>
                      <a:endParaRPr lang="en-US" altLang="ja-JP" sz="1050" b="0" i="0" u="none" strike="noStrike" kern="1200" noProof="0" dirty="0">
                        <a:solidFill>
                          <a:srgbClr val="0D0D0D"/>
                        </a:solidFill>
                        <a:effectLst/>
                        <a:latin typeface="メイリオ" panose="020B0604030504040204" pitchFamily="50" charset="-128"/>
                        <a:ea typeface="メイリオ" panose="020B0604030504040204" pitchFamily="50" charset="-128"/>
                      </a:endParaRPr>
                    </a:p>
                    <a:p>
                      <a:pPr lvl="0" algn="ctr">
                        <a:buNone/>
                      </a:pPr>
                      <a:r>
                        <a:rPr lang="en-US" altLang="ja-JP" sz="800" b="0" i="0" u="none" strike="noStrike" kern="1200" noProof="0" dirty="0">
                          <a:solidFill>
                            <a:srgbClr val="0D0D0D"/>
                          </a:solidFill>
                          <a:effectLst/>
                          <a:latin typeface="メイリオ" panose="020B0604030504040204" pitchFamily="50" charset="-128"/>
                          <a:ea typeface="メイリオ" panose="020B0604030504040204" pitchFamily="50" charset="-128"/>
                        </a:rPr>
                        <a:t>※ </a:t>
                      </a:r>
                      <a:r>
                        <a:rPr lang="ja-JP" sz="800" b="0" i="0" u="none" strike="noStrike" kern="1200" noProof="0" dirty="0">
                          <a:solidFill>
                            <a:srgbClr val="0D0D0D"/>
                          </a:solidFill>
                          <a:effectLst/>
                          <a:latin typeface="メイリオ" panose="020B0604030504040204" pitchFamily="50" charset="-128"/>
                          <a:ea typeface="メイリオ" panose="020B0604030504040204" pitchFamily="50" charset="-128"/>
                        </a:rPr>
                        <a:t>設問項目は固定となっており、商材名称などの可変部以外のご指定はいただけません。</a:t>
                      </a:r>
                      <a:endParaRPr lang="en-US" altLang="ja-JP" sz="800" b="0" i="0" u="none" strike="noStrike" kern="1200" noProof="0" dirty="0">
                        <a:solidFill>
                          <a:srgbClr val="0D0D0D"/>
                        </a:solidFill>
                        <a:effectLst/>
                        <a:latin typeface="メイリオ" panose="020B0604030504040204" pitchFamily="50" charset="-128"/>
                        <a:ea typeface="メイリオ" panose="020B0604030504040204" pitchFamily="50" charset="-128"/>
                      </a:endParaRP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a:txBody>
                    <a:bodyPr/>
                    <a:lstStyle/>
                    <a:p>
                      <a:pPr lvl="0" algn="ctr">
                        <a:buNone/>
                      </a:pPr>
                      <a:r>
                        <a:rPr lang="ja-JP" altLang="ja-JP" sz="1050" b="0" i="0" u="none" strike="noStrike" kern="1200" noProof="0" dirty="0">
                          <a:solidFill>
                            <a:srgbClr val="0D0D0D"/>
                          </a:solidFill>
                          <a:effectLst/>
                          <a:latin typeface="メイリオ" panose="020B0604030504040204" pitchFamily="50" charset="-128"/>
                          <a:ea typeface="+mn-ea"/>
                        </a:rPr>
                        <a:t>助成想起、認知・利用経験、好意度/興味度、利用意向</a:t>
                      </a:r>
                      <a:r>
                        <a:rPr lang="en-US" altLang="ja-JP" sz="1050" b="0" i="0" u="none" strike="noStrike" kern="1200" noProof="0" dirty="0">
                          <a:solidFill>
                            <a:srgbClr val="0D0D0D"/>
                          </a:solidFill>
                          <a:effectLst/>
                          <a:latin typeface="メイリオ" panose="020B0604030504040204" pitchFamily="50" charset="-128"/>
                          <a:ea typeface="+mn-ea"/>
                        </a:rPr>
                        <a:t>/</a:t>
                      </a:r>
                      <a:r>
                        <a:rPr lang="ja-JP" altLang="ja-JP" sz="1050" b="0" i="0" u="none" strike="noStrike" kern="1200" noProof="0" dirty="0">
                          <a:solidFill>
                            <a:srgbClr val="0D0D0D"/>
                          </a:solidFill>
                          <a:effectLst/>
                          <a:latin typeface="メイリオ" panose="020B0604030504040204" pitchFamily="50" charset="-128"/>
                          <a:ea typeface="+mn-ea"/>
                        </a:rPr>
                        <a:t>推奨意向</a:t>
                      </a:r>
                      <a:r>
                        <a:rPr lang="ja-JP" altLang="en-US" sz="1050" b="0" i="0" u="none" strike="noStrike" kern="1200" noProof="0" dirty="0">
                          <a:solidFill>
                            <a:srgbClr val="0D0D0D"/>
                          </a:solidFill>
                          <a:effectLst/>
                          <a:latin typeface="メイリオ" panose="020B0604030504040204" pitchFamily="50" charset="-128"/>
                          <a:ea typeface="+mn-ea"/>
                        </a:rPr>
                        <a:t>、広告認知度</a:t>
                      </a:r>
                      <a:endParaRPr lang="en-US" altLang="ja-JP" sz="1050" b="0" i="0" u="none" strike="noStrike" kern="1200" noProof="0" dirty="0">
                        <a:solidFill>
                          <a:srgbClr val="0D0D0D"/>
                        </a:solidFill>
                        <a:effectLst/>
                        <a:latin typeface="メイリオ" panose="020B0604030504040204" pitchFamily="50" charset="-128"/>
                        <a:ea typeface="+mn-ea"/>
                      </a:endParaRPr>
                    </a:p>
                    <a:p>
                      <a:pPr lvl="0" algn="ctr">
                        <a:buNone/>
                      </a:pPr>
                      <a:r>
                        <a:rPr lang="en-US" altLang="ja-JP" sz="800" b="0" i="0" u="none" strike="noStrike" kern="1200" noProof="0" dirty="0">
                          <a:solidFill>
                            <a:srgbClr val="0D0D0D"/>
                          </a:solidFill>
                          <a:effectLst/>
                          <a:latin typeface="メイリオ" panose="020B0604030504040204" pitchFamily="50" charset="-128"/>
                          <a:ea typeface="+mn-ea"/>
                        </a:rPr>
                        <a:t>※ </a:t>
                      </a:r>
                      <a:r>
                        <a:rPr lang="ja-JP" altLang="ja-JP" sz="800" b="0" i="0" u="none" strike="noStrike" kern="1200" noProof="0" dirty="0">
                          <a:solidFill>
                            <a:srgbClr val="0D0D0D"/>
                          </a:solidFill>
                          <a:effectLst/>
                          <a:latin typeface="メイリオ" panose="020B0604030504040204" pitchFamily="50" charset="-128"/>
                          <a:ea typeface="+mn-ea"/>
                        </a:rPr>
                        <a:t>設問項目は固定となっており、商材名称などの可変部以外のご指定はいただけません。</a:t>
                      </a:r>
                      <a:endParaRPr lang="en-US" altLang="ja-JP" sz="800" b="0" i="0" u="none" strike="noStrike" kern="1200" noProof="0" dirty="0">
                        <a:solidFill>
                          <a:srgbClr val="0D0D0D"/>
                        </a:solidFill>
                        <a:effectLst/>
                        <a:latin typeface="メイリオ" panose="020B0604030504040204" pitchFamily="50" charset="-128"/>
                        <a:ea typeface="+mn-ea"/>
                      </a:endParaRP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extLst>
                  <a:ext uri="{0D108BD9-81ED-4DB2-BD59-A6C34878D82A}">
                    <a16:rowId xmlns:a16="http://schemas.microsoft.com/office/drawing/2014/main" val="1132110580"/>
                  </a:ext>
                </a:extLst>
              </a:tr>
              <a:tr h="504000">
                <a:tc>
                  <a:txBody>
                    <a:bodyPr/>
                    <a:lstStyle/>
                    <a:p>
                      <a:pPr marL="0" marR="0" lvl="0" indent="0" algn="ctr" rtl="0" eaLnBrk="1" fontAlgn="ctr" latinLnBrk="0" hangingPunct="1">
                        <a:lnSpc>
                          <a:spcPct val="100000"/>
                        </a:lnSpc>
                        <a:spcBef>
                          <a:spcPts val="0"/>
                        </a:spcBef>
                        <a:spcAft>
                          <a:spcPts val="0"/>
                        </a:spcAft>
                        <a:buClr>
                          <a:srgbClr val="000000"/>
                        </a:buClr>
                        <a:buSzTx/>
                        <a:buFont typeface="Arial"/>
                        <a:buNone/>
                      </a:pPr>
                      <a:r>
                        <a:rPr lang="ja-JP" altLang="en-US" sz="1050" b="1" i="0" u="none" strike="noStrike" dirty="0">
                          <a:solidFill>
                            <a:schemeClr val="bg1"/>
                          </a:solidFill>
                          <a:effectLst/>
                          <a:latin typeface="メイリオ" panose="020B0604030504040204" pitchFamily="50" charset="-128"/>
                          <a:ea typeface="メイリオ" panose="020B0604030504040204" pitchFamily="50" charset="-128"/>
                        </a:rPr>
                        <a:t>ご納品物 </a:t>
                      </a:r>
                      <a:r>
                        <a:rPr lang="en-US" altLang="ja-JP" sz="800" b="1" i="0" u="none" strike="noStrike" dirty="0">
                          <a:solidFill>
                            <a:schemeClr val="bg1"/>
                          </a:solidFill>
                          <a:effectLst/>
                          <a:latin typeface="メイリオ" panose="020B0604030504040204" pitchFamily="50" charset="-128"/>
                          <a:ea typeface="メイリオ" panose="020B0604030504040204" pitchFamily="50" charset="-128"/>
                        </a:rPr>
                        <a:t>※1</a:t>
                      </a:r>
                      <a:r>
                        <a:rPr lang="ja-JP" altLang="en-US" sz="800" b="1" i="0" u="none" strike="noStrike" dirty="0">
                          <a:solidFill>
                            <a:schemeClr val="bg1"/>
                          </a:solidFill>
                          <a:effectLst/>
                          <a:latin typeface="メイリオ" panose="020B0604030504040204" pitchFamily="50" charset="-128"/>
                          <a:ea typeface="メイリオ" panose="020B0604030504040204" pitchFamily="50" charset="-128"/>
                        </a:rPr>
                        <a:t>※</a:t>
                      </a:r>
                      <a:r>
                        <a:rPr lang="en-US" altLang="ja-JP" sz="800" b="1" i="0" u="none" strike="noStrike" dirty="0">
                          <a:solidFill>
                            <a:schemeClr val="bg1"/>
                          </a:solidFill>
                          <a:effectLst/>
                          <a:latin typeface="メイリオ" panose="020B0604030504040204" pitchFamily="50" charset="-128"/>
                          <a:ea typeface="メイリオ" panose="020B0604030504040204" pitchFamily="50" charset="-128"/>
                        </a:rPr>
                        <a:t>2</a:t>
                      </a:r>
                      <a:endParaRPr lang="ja-JP" altLang="en-US" sz="800" b="1" i="0" u="none" strike="noStrike" dirty="0">
                        <a:solidFill>
                          <a:schemeClr val="bg1"/>
                        </a:solidFill>
                        <a:effectLst/>
                        <a:latin typeface="メイリオ" panose="020B0604030504040204" pitchFamily="50" charset="-128"/>
                        <a:ea typeface="メイリオ" panose="020B0604030504040204" pitchFamily="50" charset="-128"/>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rtl="0" eaLnBrk="1" fontAlgn="ctr" latinLnBrk="0" hangingPunct="1">
                        <a:lnSpc>
                          <a:spcPct val="100000"/>
                        </a:lnSpc>
                        <a:spcBef>
                          <a:spcPts val="0"/>
                        </a:spcBef>
                        <a:spcAft>
                          <a:spcPts val="0"/>
                        </a:spcAft>
                        <a:buClr>
                          <a:srgbClr val="000000"/>
                        </a:buClr>
                        <a:buSzTx/>
                        <a:buFont typeface="Arial"/>
                        <a:buNone/>
                      </a:pPr>
                      <a:r>
                        <a:rPr lang="en-US" altLang="ja-JP" sz="1050" b="0" i="0" u="none" strike="noStrike" kern="1200" dirty="0" err="1">
                          <a:solidFill>
                            <a:srgbClr val="0D0D0D"/>
                          </a:solidFill>
                          <a:effectLst/>
                          <a:latin typeface="メイリオ" panose="020B0604030504040204" pitchFamily="50" charset="-128"/>
                          <a:ea typeface="メイリオ" panose="020B0604030504040204" pitchFamily="50" charset="-128"/>
                          <a:cs typeface="+mn-cs"/>
                        </a:rPr>
                        <a:t>レポート（PDF</a:t>
                      </a:r>
                      <a:r>
                        <a:rPr lang="en-US" altLang="ja-JP" sz="1050" b="0" i="0" u="none" strike="noStrike" kern="1200" dirty="0">
                          <a:solidFill>
                            <a:srgbClr val="0D0D0D"/>
                          </a:solidFill>
                          <a:effectLst/>
                          <a:latin typeface="メイリオ" panose="020B0604030504040204" pitchFamily="50" charset="-128"/>
                          <a:ea typeface="メイリオ" panose="020B0604030504040204" pitchFamily="50" charset="-128"/>
                          <a:cs typeface="+mn-cs"/>
                        </a:rPr>
                        <a:t>）</a:t>
                      </a:r>
                      <a:endParaRPr lang="ja-JP" altLang="en-US" dirty="0">
                        <a:solidFill>
                          <a:srgbClr val="0D0D0D"/>
                        </a:solidFill>
                        <a:latin typeface="メイリオ" panose="020B0604030504040204" pitchFamily="50" charset="-128"/>
                        <a:ea typeface="メイリオ" panose="020B0604030504040204" pitchFamily="50" charset="-128"/>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hMerge="1">
                  <a:txBody>
                    <a:bodyPr/>
                    <a:lstStyle/>
                    <a:p>
                      <a:pPr marL="0" marR="0" lvl="0" indent="0" algn="ctr">
                        <a:lnSpc>
                          <a:spcPct val="100000"/>
                        </a:lnSpc>
                        <a:spcBef>
                          <a:spcPts val="0"/>
                        </a:spcBef>
                        <a:spcAft>
                          <a:spcPts val="0"/>
                        </a:spcAft>
                        <a:buNone/>
                      </a:pPr>
                      <a:endParaRPr lang="zh-TW" altLang="en-US" sz="1050" b="0" i="0" u="none" strike="noStrike" cap="none" noProof="0" dirty="0">
                        <a:solidFill>
                          <a:srgbClr val="0D0D0D"/>
                        </a:solidFill>
                        <a:effectLst/>
                        <a:highlight>
                          <a:srgbClr val="FFFF00"/>
                        </a:highlight>
                        <a:latin typeface="メイリオ" panose="020B0604030504040204" pitchFamily="50" charset="-128"/>
                        <a:ea typeface="メイリオ" panose="020B0604030504040204" pitchFamily="50" charset="-128"/>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703744530"/>
                  </a:ext>
                </a:extLst>
              </a:tr>
              <a:tr h="504000">
                <a:tc>
                  <a:txBody>
                    <a:bodyPr/>
                    <a:lstStyle/>
                    <a:p>
                      <a:pPr marR="0" algn="ctr" rtl="0" fontAlgn="ctr">
                        <a:lnSpc>
                          <a:spcPct val="100000"/>
                        </a:lnSpc>
                        <a:spcBef>
                          <a:spcPts val="0"/>
                        </a:spcBef>
                        <a:spcAft>
                          <a:spcPts val="0"/>
                        </a:spcAft>
                        <a:buClr>
                          <a:srgbClr val="000000"/>
                        </a:buClr>
                        <a:buFont typeface="Arial"/>
                      </a:pPr>
                      <a:r>
                        <a:rPr lang="ja-JP" altLang="en-US" sz="1050" b="1" i="0" u="none" strike="noStrike" cap="none" dirty="0">
                          <a:solidFill>
                            <a:schemeClr val="bg1"/>
                          </a:solidFill>
                          <a:effectLst/>
                          <a:latin typeface="メイリオ" panose="020B0604030504040204" pitchFamily="50" charset="-128"/>
                          <a:ea typeface="メイリオ" panose="020B0604030504040204" pitchFamily="50" charset="-128"/>
                          <a:cs typeface="+mn-cs"/>
                        </a:rPr>
                        <a:t>ご納品日</a:t>
                      </a:r>
                      <a:endParaRPr lang="ja-JP" altLang="en-US" sz="1050" b="1" i="0" u="none" strike="noStrike" cap="none" dirty="0">
                        <a:solidFill>
                          <a:schemeClr val="bg1"/>
                        </a:solidFill>
                        <a:effectLst/>
                        <a:latin typeface="メイリオ" panose="020B0604030504040204" pitchFamily="50" charset="-128"/>
                        <a:ea typeface="メイリオ" panose="020B0604030504040204" pitchFamily="50" charset="-128"/>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R="0" lvl="0" algn="ctr">
                        <a:lnSpc>
                          <a:spcPct val="100000"/>
                        </a:lnSpc>
                        <a:spcBef>
                          <a:spcPts val="0"/>
                        </a:spcBef>
                        <a:spcAft>
                          <a:spcPts val="0"/>
                        </a:spcAft>
                        <a:buNone/>
                      </a:pPr>
                      <a:r>
                        <a:rPr lang="ja-JP" sz="1050" b="0" i="0" u="none" strike="noStrike" cap="none" noProof="0" dirty="0">
                          <a:solidFill>
                            <a:srgbClr val="0D0D0D"/>
                          </a:solidFill>
                          <a:effectLst/>
                          <a:latin typeface="メイリオ" panose="020B0604030504040204" pitchFamily="50" charset="-128"/>
                          <a:ea typeface="メイリオ" panose="020B0604030504040204" pitchFamily="50" charset="-128"/>
                        </a:rPr>
                        <a:t>広告配信終了日の翌営業日から数えて、</a:t>
                      </a:r>
                      <a:r>
                        <a:rPr lang="en-US" altLang="ja-JP" sz="1050" b="0" i="0" u="none" strike="noStrike" cap="none" noProof="0" dirty="0">
                          <a:solidFill>
                            <a:srgbClr val="0D0D0D"/>
                          </a:solidFill>
                          <a:effectLst/>
                          <a:latin typeface="メイリオ" panose="020B0604030504040204" pitchFamily="50" charset="-128"/>
                          <a:ea typeface="メイリオ" panose="020B0604030504040204" pitchFamily="50" charset="-128"/>
                        </a:rPr>
                        <a:t>20</a:t>
                      </a:r>
                      <a:r>
                        <a:rPr lang="ja-JP" sz="1050" b="0" i="0" u="none" strike="noStrike" cap="none" noProof="0" dirty="0">
                          <a:solidFill>
                            <a:srgbClr val="0D0D0D"/>
                          </a:solidFill>
                          <a:effectLst/>
                          <a:latin typeface="メイリオ" panose="020B0604030504040204" pitchFamily="50" charset="-128"/>
                          <a:ea typeface="メイリオ" panose="020B0604030504040204" pitchFamily="50" charset="-128"/>
                        </a:rPr>
                        <a:t>営業日</a:t>
                      </a: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目</a:t>
                      </a:r>
                      <a:endParaRPr lang="ja-JP" dirty="0">
                        <a:solidFill>
                          <a:srgbClr val="0D0D0D"/>
                        </a:solidFill>
                        <a:latin typeface="メイリオ" panose="020B0604030504040204" pitchFamily="50" charset="-128"/>
                        <a:ea typeface="メイリオ" panose="020B0604030504040204" pitchFamily="50" charset="-128"/>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hMerge="1">
                  <a:txBody>
                    <a:bodyPr/>
                    <a:lstStyle/>
                    <a:p>
                      <a:pPr marR="0" algn="ctr" rtl="0" fontAlgn="ctr">
                        <a:lnSpc>
                          <a:spcPct val="100000"/>
                        </a:lnSpc>
                        <a:spcBef>
                          <a:spcPts val="0"/>
                        </a:spcBef>
                        <a:spcAft>
                          <a:spcPts val="0"/>
                        </a:spcAft>
                        <a:buClr>
                          <a:srgbClr val="000000"/>
                        </a:buClr>
                        <a:buFont typeface="Arial"/>
                      </a:pPr>
                      <a:endParaRPr lang="en-US" altLang="ja-JP" sz="1050" b="0" i="0" u="none" strike="noStrike" cap="none" dirty="0">
                        <a:solidFill>
                          <a:schemeClr val="tx1">
                            <a:lumMod val="75000"/>
                            <a:lumOff val="25000"/>
                          </a:schemeClr>
                        </a:solidFill>
                        <a:effectLst/>
                        <a:latin typeface="メイリオ" panose="020B0604030504040204" pitchFamily="50" charset="-128"/>
                        <a:ea typeface="メイリオ" panose="020B0604030504040204" pitchFamily="50" charset="-128"/>
                        <a:cs typeface="+mn-cs"/>
                        <a:sym typeface="Arial"/>
                      </a:endParaRPr>
                    </a:p>
                  </a:txBody>
                  <a:tcPr marL="10364" marR="10364" marT="103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53351813"/>
                  </a:ext>
                </a:extLst>
              </a:tr>
            </a:tbl>
          </a:graphicData>
        </a:graphic>
      </p:graphicFrame>
    </p:spTree>
    <p:extLst>
      <p:ext uri="{BB962C8B-B14F-4D97-AF65-F5344CB8AC3E}">
        <p14:creationId xmlns:p14="http://schemas.microsoft.com/office/powerpoint/2010/main" val="19828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FA738-7EC1-E650-E5DD-4866A5D182D1}"/>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A0B22F1-BBC6-0C54-CCAF-605492FD0DC4}"/>
              </a:ext>
            </a:extLst>
          </p:cNvPr>
          <p:cNvSpPr>
            <a:spLocks noGrp="1"/>
          </p:cNvSpPr>
          <p:nvPr>
            <p:ph type="body" sz="quarter" idx="10"/>
          </p:nvPr>
        </p:nvSpPr>
        <p:spPr/>
        <p:txBody>
          <a:bodyPr/>
          <a:lstStyle/>
          <a:p>
            <a:r>
              <a:rPr lang="ja-JP" altLang="en-US" dirty="0">
                <a:latin typeface="+mn-ea"/>
              </a:rPr>
              <a:t>ブランドリフトサーベイ お申し込み方法</a:t>
            </a:r>
          </a:p>
        </p:txBody>
      </p:sp>
      <p:sp>
        <p:nvSpPr>
          <p:cNvPr id="5" name="テキスト プレースホルダー 6">
            <a:extLst>
              <a:ext uri="{FF2B5EF4-FFF2-40B4-BE49-F238E27FC236}">
                <a16:creationId xmlns:a16="http://schemas.microsoft.com/office/drawing/2014/main" id="{B1CC75E7-326C-9756-7160-04567C05D743}"/>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16AADD14-EC3B-AACA-DC2C-AD6195B5807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3" name="テキスト プレースホルダー 2">
            <a:extLst>
              <a:ext uri="{FF2B5EF4-FFF2-40B4-BE49-F238E27FC236}">
                <a16:creationId xmlns:a16="http://schemas.microsoft.com/office/drawing/2014/main" id="{93396E6B-C830-42F6-79CF-B11BFB701094}"/>
              </a:ext>
            </a:extLst>
          </p:cNvPr>
          <p:cNvSpPr>
            <a:spLocks noGrp="1"/>
          </p:cNvSpPr>
          <p:nvPr>
            <p:ph type="body" sz="quarter" idx="11"/>
          </p:nvPr>
        </p:nvSpPr>
        <p:spPr>
          <a:xfrm>
            <a:off x="587374" y="1098189"/>
            <a:ext cx="11014609" cy="994562"/>
          </a:xfrm>
        </p:spPr>
        <p:txBody>
          <a:bodyPr/>
          <a:lstStyle/>
          <a:p>
            <a:r>
              <a:rPr kumimoji="1" lang="ja-JP" altLang="en-US" dirty="0">
                <a:latin typeface="+mn-ea"/>
                <a:ea typeface="+mn-ea"/>
              </a:rPr>
              <a:t>広告管理ツールより広告キャンペーンを予約いただいた後に、</a:t>
            </a:r>
            <a:r>
              <a:rPr kumimoji="1" lang="en-US" altLang="ja-JP" dirty="0">
                <a:latin typeface="+mn-ea"/>
                <a:ea typeface="+mn-ea"/>
              </a:rPr>
              <a:t>LINE Biz Process Manager</a:t>
            </a:r>
            <a:r>
              <a:rPr kumimoji="1" lang="ja-JP" altLang="en-US" dirty="0">
                <a:latin typeface="+mn-ea"/>
                <a:ea typeface="+mn-ea"/>
              </a:rPr>
              <a:t>（</a:t>
            </a:r>
            <a:r>
              <a:rPr kumimoji="1" lang="en-US" altLang="ja-JP" dirty="0">
                <a:latin typeface="+mn-ea"/>
                <a:ea typeface="+mn-ea"/>
              </a:rPr>
              <a:t>LBPM</a:t>
            </a:r>
            <a:r>
              <a:rPr kumimoji="1" lang="ja-JP" altLang="en-US" dirty="0">
                <a:latin typeface="+mn-ea"/>
                <a:ea typeface="+mn-ea"/>
              </a:rPr>
              <a:t>）</a:t>
            </a:r>
            <a:r>
              <a:rPr kumimoji="1" lang="en-US" altLang="ja-JP" sz="900" dirty="0">
                <a:latin typeface="+mn-ea"/>
                <a:ea typeface="+mn-ea"/>
              </a:rPr>
              <a:t>※1 </a:t>
            </a:r>
            <a:r>
              <a:rPr kumimoji="1" lang="ja-JP" altLang="en-US" dirty="0">
                <a:latin typeface="+mn-ea"/>
                <a:ea typeface="+mn-ea"/>
              </a:rPr>
              <a:t>よりブランドリフトサーベイの</a:t>
            </a:r>
            <a:endParaRPr kumimoji="1" lang="en-US" altLang="ja-JP" dirty="0">
              <a:latin typeface="+mn-ea"/>
              <a:ea typeface="+mn-ea"/>
            </a:endParaRPr>
          </a:p>
          <a:p>
            <a:r>
              <a:rPr lang="ja-JP" altLang="en-US" dirty="0">
                <a:latin typeface="+mn-ea"/>
                <a:ea typeface="+mn-ea"/>
              </a:rPr>
              <a:t>お申し込みを行ってください。</a:t>
            </a:r>
            <a:endParaRPr lang="en-US" altLang="ja-JP" dirty="0">
              <a:latin typeface="+mn-ea"/>
              <a:ea typeface="+mn-ea"/>
            </a:endParaRPr>
          </a:p>
          <a:p>
            <a:r>
              <a:rPr kumimoji="1" lang="en-US" altLang="ja-JP" dirty="0">
                <a:latin typeface="+mn-ea"/>
                <a:ea typeface="+mn-ea"/>
              </a:rPr>
              <a:t>LBPM</a:t>
            </a:r>
            <a:r>
              <a:rPr kumimoji="1" lang="ja-JP" altLang="en-US" dirty="0">
                <a:latin typeface="+mn-ea"/>
                <a:ea typeface="+mn-ea"/>
              </a:rPr>
              <a:t>の操作方法は</a:t>
            </a:r>
            <a:r>
              <a:rPr lang="ja-JP" altLang="en-US" dirty="0">
                <a:solidFill>
                  <a:srgbClr val="0D0D0D"/>
                </a:solidFill>
                <a:latin typeface="+mn-ea"/>
                <a:ea typeface="+mn-ea"/>
              </a:rPr>
              <a:t>マニュアル資料「</a:t>
            </a:r>
            <a:r>
              <a:rPr lang="en-US" altLang="ja-JP" dirty="0">
                <a:solidFill>
                  <a:srgbClr val="0D0D0D"/>
                </a:solidFill>
                <a:latin typeface="+mn-ea"/>
                <a:ea typeface="+mn-ea"/>
                <a:hlinkClick r:id="rId3"/>
              </a:rPr>
              <a:t>LINE Biz Process Manager </a:t>
            </a:r>
            <a:r>
              <a:rPr lang="ja-JP" altLang="en-US" dirty="0">
                <a:solidFill>
                  <a:srgbClr val="0D0D0D"/>
                </a:solidFill>
                <a:latin typeface="+mn-ea"/>
                <a:ea typeface="+mn-ea"/>
                <a:hlinkClick r:id="rId3"/>
              </a:rPr>
              <a:t>操作マニュアル</a:t>
            </a:r>
            <a:r>
              <a:rPr lang="ja-JP" altLang="en-US" dirty="0">
                <a:solidFill>
                  <a:srgbClr val="0D0D0D"/>
                </a:solidFill>
                <a:latin typeface="+mn-ea"/>
                <a:ea typeface="+mn-ea"/>
              </a:rPr>
              <a:t>」も併せてご参照ください。</a:t>
            </a:r>
            <a:endParaRPr kumimoji="1" lang="ja-JP" altLang="en-US" dirty="0">
              <a:latin typeface="+mn-ea"/>
              <a:ea typeface="+mn-ea"/>
            </a:endParaRPr>
          </a:p>
        </p:txBody>
      </p:sp>
      <p:sp>
        <p:nvSpPr>
          <p:cNvPr id="4" name="正方形/長方形 3">
            <a:extLst>
              <a:ext uri="{FF2B5EF4-FFF2-40B4-BE49-F238E27FC236}">
                <a16:creationId xmlns:a16="http://schemas.microsoft.com/office/drawing/2014/main" id="{1035FD9B-2293-7730-32BA-7CB706DB88CD}"/>
              </a:ext>
            </a:extLst>
          </p:cNvPr>
          <p:cNvSpPr/>
          <p:nvPr/>
        </p:nvSpPr>
        <p:spPr>
          <a:xfrm>
            <a:off x="595671" y="2027912"/>
            <a:ext cx="1152000" cy="1152000"/>
          </a:xfrm>
          <a:prstGeom prst="rect">
            <a:avLst/>
          </a:prstGeom>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案件作成</a:t>
            </a:r>
          </a:p>
        </p:txBody>
      </p:sp>
      <p:pic>
        <p:nvPicPr>
          <p:cNvPr id="8" name="図 7" descr="グラフィカル ユーザー インターフェイス, アプリケーション&#10;&#10;AI 生成コンテンツは誤りを含む可能性があります。">
            <a:extLst>
              <a:ext uri="{FF2B5EF4-FFF2-40B4-BE49-F238E27FC236}">
                <a16:creationId xmlns:a16="http://schemas.microsoft.com/office/drawing/2014/main" id="{455A70B1-4752-7842-7B2C-B2B0B826BBE9}"/>
              </a:ext>
            </a:extLst>
          </p:cNvPr>
          <p:cNvPicPr>
            <a:picLocks noChangeAspect="1"/>
          </p:cNvPicPr>
          <p:nvPr/>
        </p:nvPicPr>
        <p:blipFill>
          <a:blip r:embed="rId4"/>
          <a:stretch>
            <a:fillRect/>
          </a:stretch>
        </p:blipFill>
        <p:spPr>
          <a:xfrm>
            <a:off x="7210720" y="2034266"/>
            <a:ext cx="4385609" cy="1329895"/>
          </a:xfrm>
          <a:prstGeom prst="rect">
            <a:avLst/>
          </a:prstGeom>
          <a:ln>
            <a:solidFill>
              <a:schemeClr val="accent5"/>
            </a:solidFill>
          </a:ln>
        </p:spPr>
      </p:pic>
      <p:pic>
        <p:nvPicPr>
          <p:cNvPr id="12" name="図 11" descr="グラフィカル ユーザー インターフェイス, テキスト, アプリケーション, チャットまたはテキスト メッセージ, メール&#10;&#10;AI 生成コンテンツは誤りを含む可能性があります。">
            <a:extLst>
              <a:ext uri="{FF2B5EF4-FFF2-40B4-BE49-F238E27FC236}">
                <a16:creationId xmlns:a16="http://schemas.microsoft.com/office/drawing/2014/main" id="{7E00BBE3-5B52-5099-13C0-312197467B59}"/>
              </a:ext>
            </a:extLst>
          </p:cNvPr>
          <p:cNvPicPr>
            <a:picLocks noChangeAspect="1"/>
          </p:cNvPicPr>
          <p:nvPr/>
        </p:nvPicPr>
        <p:blipFill>
          <a:blip r:embed="rId5"/>
          <a:stretch>
            <a:fillRect/>
          </a:stretch>
        </p:blipFill>
        <p:spPr>
          <a:xfrm>
            <a:off x="7210720" y="3532336"/>
            <a:ext cx="4385609" cy="1196945"/>
          </a:xfrm>
          <a:prstGeom prst="rect">
            <a:avLst/>
          </a:prstGeom>
          <a:ln>
            <a:solidFill>
              <a:schemeClr val="accent5"/>
            </a:solidFill>
          </a:ln>
        </p:spPr>
      </p:pic>
      <p:pic>
        <p:nvPicPr>
          <p:cNvPr id="14" name="図 13"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BA554AA9-EA45-DB1B-40CB-C5F3A4E00178}"/>
              </a:ext>
            </a:extLst>
          </p:cNvPr>
          <p:cNvPicPr>
            <a:picLocks noChangeAspect="1"/>
          </p:cNvPicPr>
          <p:nvPr/>
        </p:nvPicPr>
        <p:blipFill>
          <a:blip r:embed="rId6"/>
          <a:stretch>
            <a:fillRect/>
          </a:stretch>
        </p:blipFill>
        <p:spPr>
          <a:xfrm>
            <a:off x="7210720" y="4897456"/>
            <a:ext cx="4385609" cy="1661693"/>
          </a:xfrm>
          <a:prstGeom prst="rect">
            <a:avLst/>
          </a:prstGeom>
          <a:ln>
            <a:solidFill>
              <a:schemeClr val="accent5"/>
            </a:solidFill>
          </a:ln>
        </p:spPr>
      </p:pic>
      <p:sp>
        <p:nvSpPr>
          <p:cNvPr id="17" name="正方形/長方形 16">
            <a:extLst>
              <a:ext uri="{FF2B5EF4-FFF2-40B4-BE49-F238E27FC236}">
                <a16:creationId xmlns:a16="http://schemas.microsoft.com/office/drawing/2014/main" id="{BC0C1FE1-6E1F-955C-1F07-BEA13999B709}"/>
              </a:ext>
            </a:extLst>
          </p:cNvPr>
          <p:cNvSpPr/>
          <p:nvPr/>
        </p:nvSpPr>
        <p:spPr>
          <a:xfrm>
            <a:off x="595671" y="3345307"/>
            <a:ext cx="1152000" cy="1152000"/>
          </a:xfrm>
          <a:prstGeom prst="rect">
            <a:avLst/>
          </a:prstGeom>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18" name="正方形/長方形 17">
            <a:extLst>
              <a:ext uri="{FF2B5EF4-FFF2-40B4-BE49-F238E27FC236}">
                <a16:creationId xmlns:a16="http://schemas.microsoft.com/office/drawing/2014/main" id="{06B40D84-A822-20E3-136B-481924C1DD64}"/>
              </a:ext>
            </a:extLst>
          </p:cNvPr>
          <p:cNvSpPr/>
          <p:nvPr/>
        </p:nvSpPr>
        <p:spPr>
          <a:xfrm>
            <a:off x="595671" y="4662702"/>
            <a:ext cx="1152000" cy="1152000"/>
          </a:xfrm>
          <a:prstGeom prst="rect">
            <a:avLst/>
          </a:prstGeom>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入稿</a:t>
            </a:r>
          </a:p>
        </p:txBody>
      </p:sp>
      <p:sp>
        <p:nvSpPr>
          <p:cNvPr id="19" name="正方形/長方形 18">
            <a:extLst>
              <a:ext uri="{FF2B5EF4-FFF2-40B4-BE49-F238E27FC236}">
                <a16:creationId xmlns:a16="http://schemas.microsoft.com/office/drawing/2014/main" id="{95CB2F68-219A-BA7A-B254-782122A4CC81}"/>
              </a:ext>
            </a:extLst>
          </p:cNvPr>
          <p:cNvSpPr/>
          <p:nvPr/>
        </p:nvSpPr>
        <p:spPr>
          <a:xfrm>
            <a:off x="1755969" y="2027912"/>
            <a:ext cx="5059610" cy="1152000"/>
          </a:xfrm>
          <a:prstGeom prst="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LBPM</a:t>
            </a: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から案件を新規作成し、「申込商品」から</a:t>
            </a:r>
            <a:br>
              <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1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a:t>
            </a:r>
            <a:r>
              <a:rPr kumimoji="1" lang="en-US" altLang="ja-JP"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1" lang="ja-JP" altLang="en-US"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リサーチ</a:t>
            </a:r>
            <a:r>
              <a:rPr kumimoji="1" lang="ja-JP" altLang="en-US" sz="11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 </a:t>
            </a:r>
            <a:r>
              <a:rPr kumimoji="1" lang="en-US" altLang="ja-JP" sz="11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&gt; </a:t>
            </a:r>
            <a:r>
              <a:rPr kumimoji="1" lang="en-US" altLang="ja-JP"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1" lang="ja-JP" altLang="en-US"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ヤフー広告 ブランドリフトサーベイ</a:t>
            </a:r>
            <a:r>
              <a:rPr kumimoji="1" lang="ja-JP" altLang="en-US" sz="11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a:t>
            </a:r>
            <a:br>
              <a:rPr kumimoji="1" lang="en-US" altLang="ja-JP"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b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を選択してください。</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必要事項を入力し「作成」ボタンを押して案件作成完了です。</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0" name="正方形/長方形 19">
            <a:extLst>
              <a:ext uri="{FF2B5EF4-FFF2-40B4-BE49-F238E27FC236}">
                <a16:creationId xmlns:a16="http://schemas.microsoft.com/office/drawing/2014/main" id="{1247F4C0-26A8-9412-45AA-D5B0E44866AB}"/>
              </a:ext>
            </a:extLst>
          </p:cNvPr>
          <p:cNvSpPr/>
          <p:nvPr/>
        </p:nvSpPr>
        <p:spPr>
          <a:xfrm>
            <a:off x="1755969" y="3345307"/>
            <a:ext cx="5059610" cy="1152000"/>
          </a:xfrm>
          <a:prstGeom prst="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発注期限</a:t>
            </a:r>
            <a:r>
              <a:rPr kumimoji="1" lang="ja-JP" altLang="en-US"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：掲載終了日の前営業日から数えて</a:t>
            </a:r>
            <a:r>
              <a:rPr kumimoji="1" lang="en-US" altLang="ja-JP"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10</a:t>
            </a:r>
            <a:r>
              <a:rPr kumimoji="1" lang="ja-JP" altLang="en-US"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営業日前</a:t>
            </a:r>
            <a:r>
              <a:rPr kumimoji="1" lang="en-US" altLang="ja-JP"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17</a:t>
            </a:r>
            <a:r>
              <a:rPr kumimoji="1" lang="ja-JP" altLang="en-US"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時</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a:t>
            </a: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案件管理画面の進行フローから「発注」ボタンを押してください。</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必要事項を入力し「金額計算へ進む」ボタンを押してください。</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金額</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 </a:t>
            </a: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を確認し「確認画面へ」ボタンを押してください。</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利用規約に同意いただき「発注」ボタンを押して発注申請完了です。</a:t>
            </a: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a:t>
            </a:r>
          </a:p>
        </p:txBody>
      </p:sp>
      <p:sp>
        <p:nvSpPr>
          <p:cNvPr id="21" name="正方形/長方形 20">
            <a:extLst>
              <a:ext uri="{FF2B5EF4-FFF2-40B4-BE49-F238E27FC236}">
                <a16:creationId xmlns:a16="http://schemas.microsoft.com/office/drawing/2014/main" id="{9510C670-3BF0-ECD4-BFE2-7667F73C8BA8}"/>
              </a:ext>
            </a:extLst>
          </p:cNvPr>
          <p:cNvSpPr/>
          <p:nvPr/>
        </p:nvSpPr>
        <p:spPr>
          <a:xfrm>
            <a:off x="1755969" y="4662702"/>
            <a:ext cx="5059610" cy="1152000"/>
          </a:xfrm>
          <a:prstGeom prst="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入稿期限</a:t>
            </a:r>
            <a:r>
              <a:rPr kumimoji="1" lang="ja-JP" altLang="en-US"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：掲載終了日の前営業日から数えて</a:t>
            </a:r>
            <a:r>
              <a:rPr kumimoji="1" lang="en-US" altLang="ja-JP"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10</a:t>
            </a:r>
            <a:r>
              <a:rPr kumimoji="1" lang="ja-JP" altLang="en-US"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営業日前</a:t>
            </a:r>
            <a:r>
              <a:rPr kumimoji="1" lang="en-US" altLang="ja-JP"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17</a:t>
            </a:r>
            <a:r>
              <a:rPr kumimoji="1" lang="ja-JP" altLang="en-US"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時</a:t>
            </a:r>
            <a:r>
              <a:rPr kumimoji="1" lang="ja-JP" altLang="en-US" sz="9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a:t>
            </a: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発注後に案件管理画面に戻り「入稿」ボタンを押してください。</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「入稿用</a:t>
            </a:r>
            <a:r>
              <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Excel</a:t>
            </a: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ファイルダウンロード」から最新の入稿フォーマットを</a:t>
            </a:r>
            <a:br>
              <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ダウンロードし、フォーマット入力のうえ、アップロードしてください。</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「入稿」ボタンを押して入稿申請完了です。</a:t>
            </a: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a:t>
            </a:r>
          </a:p>
        </p:txBody>
      </p:sp>
      <p:sp>
        <p:nvSpPr>
          <p:cNvPr id="22" name="二等辺三角形 21">
            <a:extLst>
              <a:ext uri="{FF2B5EF4-FFF2-40B4-BE49-F238E27FC236}">
                <a16:creationId xmlns:a16="http://schemas.microsoft.com/office/drawing/2014/main" id="{B105083A-BFE3-232B-D455-16694AB96371}"/>
              </a:ext>
            </a:extLst>
          </p:cNvPr>
          <p:cNvSpPr/>
          <p:nvPr/>
        </p:nvSpPr>
        <p:spPr>
          <a:xfrm flipV="1">
            <a:off x="3498235" y="3210762"/>
            <a:ext cx="414779" cy="103695"/>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24" name="二等辺三角形 23">
            <a:extLst>
              <a:ext uri="{FF2B5EF4-FFF2-40B4-BE49-F238E27FC236}">
                <a16:creationId xmlns:a16="http://schemas.microsoft.com/office/drawing/2014/main" id="{CA1E2C01-B995-B486-F788-7727C7C37281}"/>
              </a:ext>
            </a:extLst>
          </p:cNvPr>
          <p:cNvSpPr/>
          <p:nvPr/>
        </p:nvSpPr>
        <p:spPr>
          <a:xfrm flipV="1">
            <a:off x="3498235" y="4537584"/>
            <a:ext cx="414779" cy="103695"/>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A197B430-629F-3287-9254-BF5E5E1CB550}"/>
              </a:ext>
            </a:extLst>
          </p:cNvPr>
          <p:cNvSpPr txBox="1"/>
          <p:nvPr/>
        </p:nvSpPr>
        <p:spPr>
          <a:xfrm>
            <a:off x="595672" y="5833556"/>
            <a:ext cx="6604693" cy="78483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LBPM</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のアカウントをお持ちでない場合、アカウントをお持ちでも申込商品が表示されない場合は弊社営業担当まで</a:t>
            </a:r>
            <a:endPar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お問い合わせください。</a:t>
            </a:r>
            <a:endPar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期限を超えた申請、申請が期限内であっても不備があり期限を超える場合はお申し込みをお断りする場合があります。</a:t>
            </a:r>
            <a:endPar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画面構成上、金額確認を行っていただきますが、調査費用は広告料金に内包しております</a:t>
            </a:r>
            <a:endPar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申請後、弊社担当にて申請内容を確認のうえ受領・承認完了となります。不備がある場合は差し戻しいたします。</a:t>
            </a:r>
            <a:endPar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6" name="正方形/長方形 25">
            <a:extLst>
              <a:ext uri="{FF2B5EF4-FFF2-40B4-BE49-F238E27FC236}">
                <a16:creationId xmlns:a16="http://schemas.microsoft.com/office/drawing/2014/main" id="{682591C3-D9CF-5814-BE89-A5508DE4E773}"/>
              </a:ext>
            </a:extLst>
          </p:cNvPr>
          <p:cNvSpPr/>
          <p:nvPr/>
        </p:nvSpPr>
        <p:spPr>
          <a:xfrm>
            <a:off x="9063181" y="4954019"/>
            <a:ext cx="2475230" cy="1286526"/>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発注画面では</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広告管理ツールより予約いただいた</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・広告メニュー名</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・広告アカウント</a:t>
            </a:r>
            <a:r>
              <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ID</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・広告キャンペーン</a:t>
            </a:r>
            <a:r>
              <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ID</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・広告掲載期間</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を入力してください</a:t>
            </a:r>
          </a:p>
        </p:txBody>
      </p:sp>
    </p:spTree>
    <p:extLst>
      <p:ext uri="{BB962C8B-B14F-4D97-AF65-F5344CB8AC3E}">
        <p14:creationId xmlns:p14="http://schemas.microsoft.com/office/powerpoint/2010/main" val="3903064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FA738-7EC1-E650-E5DD-4866A5D182D1}"/>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A0B22F1-BBC6-0C54-CCAF-605492FD0DC4}"/>
              </a:ext>
            </a:extLst>
          </p:cNvPr>
          <p:cNvSpPr>
            <a:spLocks noGrp="1"/>
          </p:cNvSpPr>
          <p:nvPr>
            <p:ph type="body" sz="quarter" idx="10"/>
          </p:nvPr>
        </p:nvSpPr>
        <p:spPr/>
        <p:txBody>
          <a:bodyPr/>
          <a:lstStyle/>
          <a:p>
            <a:r>
              <a:rPr lang="en-US" altLang="ja-JP" dirty="0">
                <a:latin typeface="Meiryo"/>
                <a:ea typeface="Meiryo"/>
              </a:rPr>
              <a:t>LINE NEWS Top Ad </a:t>
            </a:r>
            <a:r>
              <a:rPr lang="ja-JP" altLang="en-US" dirty="0">
                <a:latin typeface="+mn-ea"/>
              </a:rPr>
              <a:t>ブランドリフトサーベイ 注意事項</a:t>
            </a:r>
          </a:p>
        </p:txBody>
      </p:sp>
      <p:sp>
        <p:nvSpPr>
          <p:cNvPr id="5" name="テキスト プレースホルダー 6">
            <a:extLst>
              <a:ext uri="{FF2B5EF4-FFF2-40B4-BE49-F238E27FC236}">
                <a16:creationId xmlns:a16="http://schemas.microsoft.com/office/drawing/2014/main" id="{B1CC75E7-326C-9756-7160-04567C05D743}"/>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16AADD14-EC3B-AACA-DC2C-AD6195B5807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テキスト プレースホルダー 3">
            <a:extLst>
              <a:ext uri="{FF2B5EF4-FFF2-40B4-BE49-F238E27FC236}">
                <a16:creationId xmlns:a16="http://schemas.microsoft.com/office/drawing/2014/main" id="{F4891DAB-46F4-C875-8D95-EC10914F9DF4}"/>
              </a:ext>
            </a:extLst>
          </p:cNvPr>
          <p:cNvSpPr txBox="1">
            <a:spLocks/>
          </p:cNvSpPr>
          <p:nvPr/>
        </p:nvSpPr>
        <p:spPr>
          <a:xfrm>
            <a:off x="618655" y="766542"/>
            <a:ext cx="11014609" cy="79208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sz="1400" b="0" dirty="0">
                <a:solidFill>
                  <a:schemeClr val="tx1">
                    <a:lumMod val="95000"/>
                    <a:lumOff val="5000"/>
                  </a:schemeClr>
                </a:solidFill>
                <a:latin typeface="+mn-ea"/>
                <a:ea typeface="+mn-ea"/>
              </a:rPr>
              <a:t>ブランドリフトサーベイをご実施いただく場合、下記注意事項のご確認をお願いします。</a:t>
            </a:r>
          </a:p>
        </p:txBody>
      </p:sp>
      <p:sp>
        <p:nvSpPr>
          <p:cNvPr id="10" name="부제 2">
            <a:extLst>
              <a:ext uri="{FF2B5EF4-FFF2-40B4-BE49-F238E27FC236}">
                <a16:creationId xmlns:a16="http://schemas.microsoft.com/office/drawing/2014/main" id="{639A7EB4-FF82-F74F-52D2-8DA9A078F3EC}"/>
              </a:ext>
            </a:extLst>
          </p:cNvPr>
          <p:cNvSpPr txBox="1">
            <a:spLocks/>
          </p:cNvSpPr>
          <p:nvPr/>
        </p:nvSpPr>
        <p:spPr>
          <a:xfrm>
            <a:off x="590837" y="1558630"/>
            <a:ext cx="11042427" cy="47412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Arial"/>
              </a:rPr>
              <a:t>調査対象者は</a:t>
            </a:r>
            <a:r>
              <a:rPr lang="en-US" altLang="ja-JP" sz="1300" dirty="0">
                <a:solidFill>
                  <a:schemeClr val="tx1">
                    <a:lumMod val="95000"/>
                    <a:lumOff val="5000"/>
                  </a:schemeClr>
                </a:solidFill>
                <a:latin typeface="+mn-ea"/>
                <a:cs typeface="Arial"/>
              </a:rPr>
              <a:t>15</a:t>
            </a:r>
            <a:r>
              <a:rPr lang="ja-JP" altLang="en-US" sz="1300" dirty="0">
                <a:solidFill>
                  <a:schemeClr val="tx1">
                    <a:lumMod val="95000"/>
                    <a:lumOff val="5000"/>
                  </a:schemeClr>
                </a:solidFill>
                <a:latin typeface="+mn-ea"/>
                <a:cs typeface="Arial"/>
              </a:rPr>
              <a:t>～</a:t>
            </a:r>
            <a:r>
              <a:rPr lang="en-US" altLang="ja-JP" sz="1300" dirty="0">
                <a:solidFill>
                  <a:schemeClr val="tx1">
                    <a:lumMod val="95000"/>
                    <a:lumOff val="5000"/>
                  </a:schemeClr>
                </a:solidFill>
                <a:latin typeface="+mn-ea"/>
                <a:cs typeface="Arial"/>
              </a:rPr>
              <a:t>69</a:t>
            </a:r>
            <a:r>
              <a:rPr lang="ja-JP" altLang="en-US" sz="1300" dirty="0">
                <a:solidFill>
                  <a:schemeClr val="tx1">
                    <a:lumMod val="95000"/>
                    <a:lumOff val="5000"/>
                  </a:schemeClr>
                </a:solidFill>
                <a:latin typeface="+mn-ea"/>
                <a:cs typeface="Arial"/>
              </a:rPr>
              <a:t>歳の範囲内で、</a:t>
            </a:r>
            <a:r>
              <a:rPr lang="en-US" altLang="ja-JP" sz="1300" dirty="0">
                <a:solidFill>
                  <a:schemeClr val="tx1">
                    <a:lumMod val="95000"/>
                    <a:lumOff val="5000"/>
                  </a:schemeClr>
                </a:solidFill>
                <a:latin typeface="+mn-ea"/>
                <a:cs typeface="Arial"/>
              </a:rPr>
              <a:t>5</a:t>
            </a:r>
            <a:r>
              <a:rPr lang="ja-JP" altLang="en-US" sz="1300" dirty="0">
                <a:solidFill>
                  <a:schemeClr val="tx1">
                    <a:lumMod val="95000"/>
                    <a:lumOff val="5000"/>
                  </a:schemeClr>
                </a:solidFill>
                <a:latin typeface="+mn-ea"/>
                <a:cs typeface="Arial"/>
              </a:rPr>
              <a:t>歳刻みでご指定が可能です。</a:t>
            </a:r>
            <a:r>
              <a:rPr lang="en-US" altLang="ja-JP" sz="1300" dirty="0">
                <a:solidFill>
                  <a:schemeClr val="tx1">
                    <a:lumMod val="95000"/>
                    <a:lumOff val="5000"/>
                  </a:schemeClr>
                </a:solidFill>
                <a:latin typeface="+mn-ea"/>
                <a:cs typeface="Arial"/>
              </a:rPr>
              <a:t>15</a:t>
            </a:r>
            <a:r>
              <a:rPr lang="ja-JP" altLang="en-US" sz="1300" dirty="0">
                <a:solidFill>
                  <a:schemeClr val="tx1">
                    <a:lumMod val="95000"/>
                    <a:lumOff val="5000"/>
                  </a:schemeClr>
                </a:solidFill>
                <a:latin typeface="+mn-ea"/>
                <a:cs typeface="Arial"/>
              </a:rPr>
              <a:t>歳未満や</a:t>
            </a:r>
            <a:r>
              <a:rPr lang="en-US" altLang="ja-JP" sz="1300" dirty="0">
                <a:solidFill>
                  <a:schemeClr val="tx1">
                    <a:lumMod val="95000"/>
                    <a:lumOff val="5000"/>
                  </a:schemeClr>
                </a:solidFill>
                <a:latin typeface="+mn-ea"/>
                <a:cs typeface="Arial"/>
              </a:rPr>
              <a:t>70</a:t>
            </a:r>
            <a:r>
              <a:rPr lang="ja-JP" altLang="en-US" sz="1300" dirty="0">
                <a:solidFill>
                  <a:schemeClr val="tx1">
                    <a:lumMod val="95000"/>
                    <a:lumOff val="5000"/>
                  </a:schemeClr>
                </a:solidFill>
                <a:latin typeface="+mn-ea"/>
                <a:cs typeface="Arial"/>
              </a:rPr>
              <a:t>歳以上は調査対象外となります。また、ご納品物内で使用する性年代の分析軸は、指定された年齢範囲に応じて</a:t>
            </a:r>
            <a:r>
              <a:rPr lang="en-US" altLang="ja-JP" sz="1300" dirty="0">
                <a:solidFill>
                  <a:schemeClr val="tx1">
                    <a:lumMod val="95000"/>
                    <a:lumOff val="5000"/>
                  </a:schemeClr>
                </a:solidFill>
                <a:latin typeface="+mn-ea"/>
                <a:cs typeface="Arial"/>
              </a:rPr>
              <a:t>LINE</a:t>
            </a:r>
            <a:r>
              <a:rPr lang="ja-JP" altLang="en-US" sz="1300" dirty="0">
                <a:solidFill>
                  <a:schemeClr val="tx1">
                    <a:lumMod val="95000"/>
                    <a:lumOff val="5000"/>
                  </a:schemeClr>
                </a:solidFill>
                <a:latin typeface="+mn-ea"/>
                <a:cs typeface="Arial"/>
              </a:rPr>
              <a:t>リサーチ事務局にて決定いたします。性年代別分析の分析粒度のご指定はいただけません。</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ja-JP" sz="1300" dirty="0">
                <a:solidFill>
                  <a:schemeClr val="tx1">
                    <a:lumMod val="95000"/>
                    <a:lumOff val="5000"/>
                  </a:schemeClr>
                </a:solidFill>
                <a:latin typeface="+mn-ea"/>
                <a:cs typeface="Calibri"/>
              </a:rPr>
              <a:t>調査対象条件に指定できるのは、性別・年齢のみとなります。これら以外の属性・カスタムオーディエンス、および広告配信対象外の属性を調査対象条件に指定することはできません。</a:t>
            </a:r>
            <a:endParaRPr lang="en-US" altLang="ja-JP" sz="1300" dirty="0">
              <a:solidFill>
                <a:schemeClr val="tx1">
                  <a:lumMod val="95000"/>
                  <a:lumOff val="5000"/>
                </a:schemeClr>
              </a:solidFill>
              <a:latin typeface="+mn-ea"/>
              <a:cs typeface="Calibri"/>
            </a:endParaRP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Arial"/>
              </a:rPr>
              <a:t>入稿内容に基づき</a:t>
            </a:r>
            <a:r>
              <a:rPr lang="en-US" altLang="ja-JP" sz="1300" dirty="0">
                <a:solidFill>
                  <a:schemeClr val="tx1">
                    <a:lumMod val="95000"/>
                    <a:lumOff val="5000"/>
                  </a:schemeClr>
                </a:solidFill>
                <a:latin typeface="+mn-ea"/>
                <a:cs typeface="Arial"/>
              </a:rPr>
              <a:t>LINE</a:t>
            </a:r>
            <a:r>
              <a:rPr lang="ja-JP" altLang="en-US" sz="1300" dirty="0">
                <a:solidFill>
                  <a:schemeClr val="tx1">
                    <a:lumMod val="95000"/>
                    <a:lumOff val="5000"/>
                  </a:schemeClr>
                </a:solidFill>
                <a:latin typeface="+mn-ea"/>
                <a:cs typeface="Arial"/>
              </a:rPr>
              <a:t>リサーチ事務局にて調査を実施します。調査実施前の内容確認のご連絡はしません。ただし入稿内容の不備や不明点がある場合に限り、ご連絡をさせていただく場合があります。</a:t>
            </a:r>
            <a:br>
              <a:rPr lang="en-US" altLang="ja-JP" sz="1300" dirty="0">
                <a:solidFill>
                  <a:schemeClr val="tx1">
                    <a:lumMod val="95000"/>
                    <a:lumOff val="5000"/>
                  </a:schemeClr>
                </a:solidFill>
                <a:latin typeface="+mn-ea"/>
                <a:cs typeface="Arial"/>
              </a:rPr>
            </a:br>
            <a:r>
              <a:rPr lang="en-US" altLang="ja-JP" sz="1300" dirty="0">
                <a:solidFill>
                  <a:schemeClr val="tx1">
                    <a:lumMod val="95000"/>
                    <a:lumOff val="5000"/>
                  </a:schemeClr>
                </a:solidFill>
                <a:latin typeface="+mn-ea"/>
                <a:cs typeface="Arial"/>
              </a:rPr>
              <a:t>※</a:t>
            </a:r>
            <a:r>
              <a:rPr lang="ja-JP" altLang="en-US" sz="1300" dirty="0">
                <a:solidFill>
                  <a:schemeClr val="tx1">
                    <a:lumMod val="95000"/>
                    <a:lumOff val="5000"/>
                  </a:schemeClr>
                </a:solidFill>
                <a:latin typeface="+mn-ea"/>
                <a:cs typeface="Arial"/>
              </a:rPr>
              <a:t>そのご連絡に対し、既定の期日までにお戻しいただけない場合、後続のスケジュールの後ろ倒し、もしくはキャンセルになります。</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Arial"/>
              </a:rPr>
              <a:t>回収目標数は、回収数を保証するものではありません。十分なサンプルが集まらない場合は、性年代別分析をお出しできない可能性があります。</a:t>
            </a: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Arial"/>
              </a:rPr>
              <a:t>回収サンプル数が</a:t>
            </a:r>
            <a:r>
              <a:rPr lang="en-US" altLang="ja-JP" sz="1300" dirty="0">
                <a:solidFill>
                  <a:schemeClr val="tx1">
                    <a:lumMod val="95000"/>
                    <a:lumOff val="5000"/>
                  </a:schemeClr>
                </a:solidFill>
                <a:latin typeface="+mn-ea"/>
                <a:cs typeface="Arial"/>
              </a:rPr>
              <a:t>100</a:t>
            </a:r>
            <a:r>
              <a:rPr lang="ja-JP" altLang="en-US" sz="1300" dirty="0">
                <a:solidFill>
                  <a:schemeClr val="tx1">
                    <a:lumMod val="95000"/>
                    <a:lumOff val="5000"/>
                  </a:schemeClr>
                </a:solidFill>
                <a:latin typeface="+mn-ea"/>
                <a:cs typeface="Arial"/>
              </a:rPr>
              <a:t>未満は少数サンプル、</a:t>
            </a:r>
            <a:r>
              <a:rPr lang="en-US" altLang="ja-JP" sz="1300" dirty="0">
                <a:solidFill>
                  <a:schemeClr val="tx1">
                    <a:lumMod val="95000"/>
                    <a:lumOff val="5000"/>
                  </a:schemeClr>
                </a:solidFill>
                <a:latin typeface="+mn-ea"/>
                <a:cs typeface="Arial"/>
              </a:rPr>
              <a:t>30</a:t>
            </a:r>
            <a:r>
              <a:rPr lang="ja-JP" altLang="en-US" sz="1300" dirty="0">
                <a:solidFill>
                  <a:schemeClr val="tx1">
                    <a:lumMod val="95000"/>
                    <a:lumOff val="5000"/>
                  </a:schemeClr>
                </a:solidFill>
                <a:latin typeface="+mn-ea"/>
                <a:cs typeface="Arial"/>
              </a:rPr>
              <a:t>未満は不十分サンプルとなり、正確な調査結果をお出しできない可能性があります。またご納品物内では、回収サンプル数</a:t>
            </a:r>
            <a:r>
              <a:rPr lang="en-US" altLang="ja-JP" sz="1300" dirty="0">
                <a:solidFill>
                  <a:schemeClr val="tx1">
                    <a:lumMod val="95000"/>
                    <a:lumOff val="5000"/>
                  </a:schemeClr>
                </a:solidFill>
                <a:latin typeface="+mn-ea"/>
                <a:cs typeface="Arial"/>
              </a:rPr>
              <a:t>20</a:t>
            </a:r>
            <a:r>
              <a:rPr lang="ja-JP" altLang="en-US" sz="1300" dirty="0">
                <a:solidFill>
                  <a:schemeClr val="tx1">
                    <a:lumMod val="95000"/>
                    <a:lumOff val="5000"/>
                  </a:schemeClr>
                </a:solidFill>
                <a:latin typeface="+mn-ea"/>
                <a:cs typeface="Arial"/>
              </a:rPr>
              <a:t>未満の数値は個人情報保護の観点から非表示となります。</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Arial"/>
              </a:rPr>
              <a:t>同時期もしくは近接した時期に同一媒体または他媒体で類似の広告出稿があった場合、正確な調査結果をお出しできない可能性があります。</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Calibri" panose="020F0502020204030204"/>
              </a:rPr>
              <a:t>サンプルは性年代別に均等回収します。ウェイトバック集計は実施しません。</a:t>
            </a:r>
            <a:endParaRPr lang="en-US" altLang="ja-JP" sz="1300" dirty="0">
              <a:solidFill>
                <a:schemeClr val="tx1">
                  <a:lumMod val="95000"/>
                  <a:lumOff val="5000"/>
                </a:schemeClr>
              </a:solidFill>
              <a:latin typeface="+mn-ea"/>
              <a:cs typeface="Calibri" panose="020F0502020204030204"/>
            </a:endParaRP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Calibri"/>
              </a:rPr>
              <a:t>アンケート内で広告画像（クリエイティブ）は提示しません。</a:t>
            </a:r>
            <a:endParaRPr lang="en-US" altLang="ja-JP" sz="1300" dirty="0">
              <a:solidFill>
                <a:schemeClr val="tx1">
                  <a:lumMod val="95000"/>
                  <a:lumOff val="5000"/>
                </a:schemeClr>
              </a:solidFill>
              <a:latin typeface="+mn-ea"/>
              <a:cs typeface="Calibri" panose="020F0502020204030204"/>
            </a:endParaRP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Calibri" panose="020F0502020204030204"/>
              </a:rPr>
              <a:t>クロス集計表・ローデータ・個別識別子および調査レポート内の有意差検定は、納品物に含まれておりません。</a:t>
            </a: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Calibri" panose="020F0502020204030204"/>
              </a:rPr>
              <a:t>調査項目において、</a:t>
            </a:r>
            <a:r>
              <a:rPr lang="en-US" altLang="ja-JP" sz="1300" dirty="0">
                <a:solidFill>
                  <a:schemeClr val="tx1">
                    <a:lumMod val="95000"/>
                    <a:lumOff val="5000"/>
                  </a:schemeClr>
                </a:solidFill>
                <a:latin typeface="+mn-ea"/>
                <a:cs typeface="Calibri" panose="020F0502020204030204"/>
              </a:rPr>
              <a:t>LINE</a:t>
            </a:r>
            <a:r>
              <a:rPr lang="ja-JP" altLang="en-US" sz="1300" dirty="0">
                <a:solidFill>
                  <a:schemeClr val="tx1">
                    <a:lumMod val="95000"/>
                    <a:lumOff val="5000"/>
                  </a:schemeClr>
                </a:solidFill>
                <a:latin typeface="+mn-ea"/>
                <a:cs typeface="Calibri" panose="020F0502020204030204"/>
              </a:rPr>
              <a:t>リサーチの禁止事項に該当する項目は聴取不可となります。</a:t>
            </a: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Calibri" panose="020F0502020204030204"/>
              </a:rPr>
              <a:t>入稿シートの設問リストは、予告なく変更となる可能性があります。</a:t>
            </a: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Calibri" panose="020F0502020204030204"/>
              </a:rPr>
              <a:t>最終的な調査に関するすべての仕様は、</a:t>
            </a:r>
            <a:r>
              <a:rPr lang="en-US" altLang="ja-JP" sz="1300" dirty="0">
                <a:solidFill>
                  <a:schemeClr val="tx1">
                    <a:lumMod val="95000"/>
                    <a:lumOff val="5000"/>
                  </a:schemeClr>
                </a:solidFill>
                <a:latin typeface="+mn-ea"/>
                <a:cs typeface="Calibri" panose="020F0502020204030204"/>
              </a:rPr>
              <a:t>LINE</a:t>
            </a:r>
            <a:r>
              <a:rPr lang="ja-JP" altLang="en-US" sz="1300" dirty="0">
                <a:solidFill>
                  <a:schemeClr val="tx1">
                    <a:lumMod val="95000"/>
                    <a:lumOff val="5000"/>
                  </a:schemeClr>
                </a:solidFill>
                <a:latin typeface="+mn-ea"/>
                <a:cs typeface="Calibri" panose="020F0502020204030204"/>
              </a:rPr>
              <a:t>リサーチ事務局にて確認の上決定となります。</a:t>
            </a:r>
          </a:p>
        </p:txBody>
      </p:sp>
    </p:spTree>
    <p:extLst>
      <p:ext uri="{BB962C8B-B14F-4D97-AF65-F5344CB8AC3E}">
        <p14:creationId xmlns:p14="http://schemas.microsoft.com/office/powerpoint/2010/main" val="2437254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831BA-744D-A913-41E1-0F81CDD92F12}"/>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5A4B4C3-E803-D030-340F-384DD3FA1905}"/>
              </a:ext>
            </a:extLst>
          </p:cNvPr>
          <p:cNvSpPr>
            <a:spLocks noGrp="1"/>
          </p:cNvSpPr>
          <p:nvPr>
            <p:ph type="body" sz="quarter" idx="10"/>
          </p:nvPr>
        </p:nvSpPr>
        <p:spPr/>
        <p:txBody>
          <a:bodyPr/>
          <a:lstStyle/>
          <a:p>
            <a:r>
              <a:rPr lang="ja-JP" altLang="en-US" sz="2400" dirty="0">
                <a:latin typeface="+mn-ea"/>
              </a:rPr>
              <a:t>ブランドリフトサーベイ アンケート設問例</a:t>
            </a:r>
          </a:p>
        </p:txBody>
      </p:sp>
      <p:sp>
        <p:nvSpPr>
          <p:cNvPr id="5" name="テキスト プレースホルダー 6">
            <a:extLst>
              <a:ext uri="{FF2B5EF4-FFF2-40B4-BE49-F238E27FC236}">
                <a16:creationId xmlns:a16="http://schemas.microsoft.com/office/drawing/2014/main" id="{3601CC75-328E-C08D-9C02-5D8746497EF6}"/>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2C89280B-4D6E-A5E1-F915-FB629852FE3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graphicFrame>
        <p:nvGraphicFramePr>
          <p:cNvPr id="3" name="表 2">
            <a:extLst>
              <a:ext uri="{FF2B5EF4-FFF2-40B4-BE49-F238E27FC236}">
                <a16:creationId xmlns:a16="http://schemas.microsoft.com/office/drawing/2014/main" id="{86531CFF-4805-902B-3836-ABF4D55998A9}"/>
              </a:ext>
            </a:extLst>
          </p:cNvPr>
          <p:cNvGraphicFramePr>
            <a:graphicFrameLocks noGrp="1"/>
          </p:cNvGraphicFramePr>
          <p:nvPr>
            <p:extLst>
              <p:ext uri="{D42A27DB-BD31-4B8C-83A1-F6EECF244321}">
                <p14:modId xmlns:p14="http://schemas.microsoft.com/office/powerpoint/2010/main" val="2238880430"/>
              </p:ext>
            </p:extLst>
          </p:nvPr>
        </p:nvGraphicFramePr>
        <p:xfrm>
          <a:off x="586842" y="1158156"/>
          <a:ext cx="11018879" cy="4811600"/>
        </p:xfrm>
        <a:graphic>
          <a:graphicData uri="http://schemas.openxmlformats.org/drawingml/2006/table">
            <a:tbl>
              <a:tblPr firstRow="1" bandRow="1">
                <a:tableStyleId>{5C22544A-7EE6-4342-B048-85BDC9FD1C3A}</a:tableStyleId>
              </a:tblPr>
              <a:tblGrid>
                <a:gridCol w="1186410">
                  <a:extLst>
                    <a:ext uri="{9D8B030D-6E8A-4147-A177-3AD203B41FA5}">
                      <a16:colId xmlns:a16="http://schemas.microsoft.com/office/drawing/2014/main" val="2353183051"/>
                    </a:ext>
                  </a:extLst>
                </a:gridCol>
                <a:gridCol w="1444240">
                  <a:extLst>
                    <a:ext uri="{9D8B030D-6E8A-4147-A177-3AD203B41FA5}">
                      <a16:colId xmlns:a16="http://schemas.microsoft.com/office/drawing/2014/main" val="3267424176"/>
                    </a:ext>
                  </a:extLst>
                </a:gridCol>
                <a:gridCol w="940037">
                  <a:extLst>
                    <a:ext uri="{9D8B030D-6E8A-4147-A177-3AD203B41FA5}">
                      <a16:colId xmlns:a16="http://schemas.microsoft.com/office/drawing/2014/main" val="3264594774"/>
                    </a:ext>
                  </a:extLst>
                </a:gridCol>
                <a:gridCol w="2790202">
                  <a:extLst>
                    <a:ext uri="{9D8B030D-6E8A-4147-A177-3AD203B41FA5}">
                      <a16:colId xmlns:a16="http://schemas.microsoft.com/office/drawing/2014/main" val="1572887948"/>
                    </a:ext>
                  </a:extLst>
                </a:gridCol>
                <a:gridCol w="709301">
                  <a:extLst>
                    <a:ext uri="{9D8B030D-6E8A-4147-A177-3AD203B41FA5}">
                      <a16:colId xmlns:a16="http://schemas.microsoft.com/office/drawing/2014/main" val="285507825"/>
                    </a:ext>
                  </a:extLst>
                </a:gridCol>
                <a:gridCol w="3948689">
                  <a:extLst>
                    <a:ext uri="{9D8B030D-6E8A-4147-A177-3AD203B41FA5}">
                      <a16:colId xmlns:a16="http://schemas.microsoft.com/office/drawing/2014/main" val="3876684048"/>
                    </a:ext>
                  </a:extLst>
                </a:gridCol>
              </a:tblGrid>
              <a:tr h="453600">
                <a:tc>
                  <a:txBody>
                    <a:bodyPr/>
                    <a:lstStyle/>
                    <a:p>
                      <a:pPr algn="ctr"/>
                      <a:r>
                        <a:rPr kumimoji="1" lang="ja-JP" altLang="en-US" sz="1050" b="1" dirty="0">
                          <a:solidFill>
                            <a:schemeClr val="bg1"/>
                          </a:solidFill>
                          <a:latin typeface="Meiryo"/>
                          <a:ea typeface="Meiryo"/>
                          <a:cs typeface="メイリオ" panose="020B0604030504040204" pitchFamily="50" charset="-128"/>
                        </a:rPr>
                        <a:t>調査テーマ</a:t>
                      </a:r>
                    </a:p>
                  </a:txBody>
                  <a:tcPr marL="88751" marR="88751" anchor="ctr">
                    <a:solidFill>
                      <a:schemeClr val="accent1"/>
                    </a:solidFill>
                  </a:tcPr>
                </a:tc>
                <a:tc>
                  <a:txBody>
                    <a:bodyPr/>
                    <a:lstStyle/>
                    <a:p>
                      <a:pPr algn="ctr"/>
                      <a:r>
                        <a:rPr kumimoji="1" lang="ja-JP" altLang="en-US" sz="1050" b="1" dirty="0">
                          <a:solidFill>
                            <a:schemeClr val="bg1"/>
                          </a:solidFill>
                          <a:latin typeface="Meiryo"/>
                          <a:ea typeface="Meiryo"/>
                          <a:cs typeface="メイリオ" panose="020B0604030504040204" pitchFamily="50" charset="-128"/>
                        </a:rPr>
                        <a:t>調査項目</a:t>
                      </a:r>
                      <a:endParaRPr kumimoji="1" lang="en-US" altLang="ja-JP" sz="1050" b="1" dirty="0">
                        <a:solidFill>
                          <a:schemeClr val="bg1"/>
                        </a:solidFill>
                        <a:latin typeface="Meiryo"/>
                        <a:ea typeface="Meiryo"/>
                        <a:cs typeface="メイリオ" panose="020B0604030504040204" pitchFamily="50" charset="-128"/>
                      </a:endParaRPr>
                    </a:p>
                  </a:txBody>
                  <a:tcPr marL="88751" marR="88751" anchor="ctr">
                    <a:solidFill>
                      <a:schemeClr val="accent1"/>
                    </a:solidFill>
                  </a:tcPr>
                </a:tc>
                <a:tc>
                  <a:txBody>
                    <a:bodyPr/>
                    <a:lstStyle/>
                    <a:p>
                      <a:pPr algn="ctr"/>
                      <a:r>
                        <a:rPr lang="ja-JP" sz="1050" dirty="0">
                          <a:latin typeface="Meiryo"/>
                          <a:ea typeface="Meiryo"/>
                        </a:rPr>
                        <a:t>設問区分</a:t>
                      </a:r>
                    </a:p>
                    <a:p>
                      <a:pPr lvl="0" algn="ctr">
                        <a:buNone/>
                      </a:pPr>
                      <a:r>
                        <a:rPr lang="ja-JP" altLang="en-US" sz="1050" dirty="0">
                          <a:latin typeface="Meiryo"/>
                          <a:ea typeface="Meiryo"/>
                        </a:rPr>
                        <a:t>/形式</a:t>
                      </a:r>
                    </a:p>
                  </a:txBody>
                  <a:tcPr marL="88751" marR="88751" anchor="ctr">
                    <a:solidFill>
                      <a:schemeClr val="accent1"/>
                    </a:solidFill>
                  </a:tcPr>
                </a:tc>
                <a:tc>
                  <a:txBody>
                    <a:bodyP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設問文</a:t>
                      </a:r>
                      <a:endParaRPr kumimoji="1" lang="en-US" altLang="ja-JP"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8751" marR="88751" anchor="ctr">
                    <a:solidFill>
                      <a:schemeClr val="accent1"/>
                    </a:solidFill>
                  </a:tcPr>
                </a:tc>
                <a:tc>
                  <a:txBody>
                    <a:bodyP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選択</a:t>
                      </a:r>
                      <a:endParaRPr kumimoji="1" lang="en-US" altLang="ja-JP"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肢数</a:t>
                      </a:r>
                      <a:endParaRPr kumimoji="1" lang="en-US" altLang="ja-JP"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8751" marR="88751" anchor="ctr">
                    <a:solidFill>
                      <a:schemeClr val="accent1"/>
                    </a:solidFill>
                  </a:tcPr>
                </a:tc>
                <a:tc>
                  <a:txBody>
                    <a:bodyP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選択肢例</a:t>
                      </a:r>
                      <a:endParaRPr kumimoji="1" lang="en-US" altLang="ja-JP"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8751" marR="88751" anchor="ctr">
                    <a:solidFill>
                      <a:schemeClr val="accent1"/>
                    </a:solidFill>
                  </a:tcPr>
                </a:tc>
                <a:extLst>
                  <a:ext uri="{0D108BD9-81ED-4DB2-BD59-A6C34878D82A}">
                    <a16:rowId xmlns:a16="http://schemas.microsoft.com/office/drawing/2014/main" val="3173306630"/>
                  </a:ext>
                </a:extLst>
              </a:tr>
              <a:tr h="544750">
                <a:tc rowSpan="7">
                  <a:txBody>
                    <a:bodyPr/>
                    <a:lstStyle/>
                    <a:p>
                      <a:pPr algn="ctr"/>
                      <a:r>
                        <a:rPr kumimoji="1" lang="ja-JP" altLang="en-US" sz="1050" b="1" dirty="0">
                          <a:solidFill>
                            <a:schemeClr val="bg1"/>
                          </a:solidFill>
                          <a:latin typeface="メイリオ"/>
                          <a:ea typeface="メイリオ"/>
                          <a:cs typeface="メイリオ" panose="020B0604030504040204" pitchFamily="50" charset="-128"/>
                        </a:rPr>
                        <a:t>ブランディング指標</a:t>
                      </a:r>
                      <a:endParaRPr kumimoji="1" lang="en-US" altLang="ja-JP" sz="1050" b="1" dirty="0">
                        <a:solidFill>
                          <a:schemeClr val="bg1"/>
                        </a:solidFill>
                        <a:latin typeface="メイリオ" panose="020B0604030504040204" pitchFamily="50" charset="-128"/>
                        <a:ea typeface="メイリオ" panose="020B0604030504040204" pitchFamily="50" charset="-128"/>
                      </a:endParaRPr>
                    </a:p>
                  </a:txBody>
                  <a:tcPr marL="92354" marR="92354" anchor="ctr">
                    <a:solidFill>
                      <a:schemeClr val="accent1"/>
                    </a:solidFill>
                  </a:tcPr>
                </a:tc>
                <a:tc>
                  <a:txBody>
                    <a:bodyPr/>
                    <a:lstStyle/>
                    <a:p>
                      <a:pPr algn="ctr"/>
                      <a:r>
                        <a:rPr kumimoji="1" lang="ja-JP" altLang="en-US" sz="1050" b="1" dirty="0">
                          <a:solidFill>
                            <a:schemeClr val="bg1"/>
                          </a:solidFill>
                          <a:latin typeface="Meiryo"/>
                          <a:ea typeface="Meiryo"/>
                          <a:cs typeface="メイリオ" panose="020B0604030504040204" pitchFamily="50" charset="-128"/>
                        </a:rPr>
                        <a:t>ブランド助成想起</a:t>
                      </a:r>
                      <a:r>
                        <a:rPr lang="ja-JP" altLang="en-US" sz="1050" b="1" dirty="0">
                          <a:solidFill>
                            <a:schemeClr val="bg1"/>
                          </a:solidFill>
                          <a:latin typeface="Meiryo"/>
                          <a:ea typeface="Meiryo"/>
                          <a:cs typeface="メイリオ" panose="020B0604030504040204" pitchFamily="50" charset="-128"/>
                        </a:rPr>
                        <a:t> </a:t>
                      </a:r>
                      <a:endParaRPr kumimoji="1" lang="ja-JP" altLang="en-US" sz="1050" b="1" dirty="0">
                        <a:solidFill>
                          <a:schemeClr val="bg1"/>
                        </a:solidFill>
                        <a:latin typeface="Meiryo"/>
                        <a:ea typeface="Meiryo"/>
                        <a:cs typeface="メイリオ" panose="020B0604030504040204" pitchFamily="50" charset="-128"/>
                      </a:endParaRPr>
                    </a:p>
                  </a:txBody>
                  <a:tcPr marL="88751" marR="88751" anchor="ctr">
                    <a:solidFill>
                      <a:schemeClr val="accent1"/>
                    </a:solidFill>
                  </a:tcPr>
                </a:tc>
                <a:tc rowSpan="2">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いずれか</a:t>
                      </a:r>
                      <a:endPar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p>
                      <a:pPr marL="0" marR="0" lvl="0" indent="0" algn="ctr">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選択</a:t>
                      </a:r>
                    </a:p>
                    <a:p>
                      <a:pPr marL="0" marR="0" lvl="0" indent="0" algn="ctr">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MA</a:t>
                      </a:r>
                      <a:endPar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ja-JP" altLang="en-US" sz="900" b="0" dirty="0">
                          <a:solidFill>
                            <a:schemeClr val="tx1">
                              <a:lumMod val="95000"/>
                              <a:lumOff val="5000"/>
                            </a:schemeClr>
                          </a:solidFill>
                          <a:latin typeface="+mn-ea"/>
                          <a:ea typeface="+mn-ea"/>
                          <a:cs typeface="メイリオ" panose="020B0604030504040204" pitchFamily="50" charset="-128"/>
                        </a:rPr>
                        <a:t>次のうち、知っているブランド</a:t>
                      </a:r>
                      <a:r>
                        <a:rPr kumimoji="1" lang="en-US" altLang="ja-JP" sz="900" b="0" dirty="0">
                          <a:solidFill>
                            <a:schemeClr val="tx1">
                              <a:lumMod val="95000"/>
                              <a:lumOff val="5000"/>
                            </a:schemeClr>
                          </a:solidFill>
                          <a:latin typeface="+mn-ea"/>
                          <a:ea typeface="+mn-ea"/>
                          <a:cs typeface="メイリオ" panose="020B0604030504040204" pitchFamily="50" charset="-128"/>
                        </a:rPr>
                        <a:t>/</a:t>
                      </a:r>
                      <a:r>
                        <a:rPr kumimoji="1" lang="ja-JP" altLang="en-US" sz="900" b="0" dirty="0">
                          <a:solidFill>
                            <a:schemeClr val="tx1">
                              <a:lumMod val="95000"/>
                              <a:lumOff val="5000"/>
                            </a:schemeClr>
                          </a:solidFill>
                          <a:latin typeface="+mn-ea"/>
                          <a:ea typeface="+mn-ea"/>
                          <a:cs typeface="メイリオ" panose="020B0604030504040204" pitchFamily="50" charset="-128"/>
                        </a:rPr>
                        <a:t>サービスは</a:t>
                      </a:r>
                      <a:r>
                        <a:rPr lang="ja-JP" altLang="en-US" sz="900" b="0" dirty="0">
                          <a:solidFill>
                            <a:schemeClr val="tx1">
                              <a:lumMod val="95000"/>
                              <a:lumOff val="5000"/>
                            </a:schemeClr>
                          </a:solidFill>
                          <a:latin typeface="+mn-ea"/>
                          <a:ea typeface="+mn-ea"/>
                          <a:cs typeface="メイリオ" panose="020B0604030504040204" pitchFamily="50" charset="-128"/>
                        </a:rPr>
                        <a:t>？</a:t>
                      </a:r>
                      <a:endParaRPr kumimoji="1" lang="ja-JP" altLang="en-US" sz="900" b="0" dirty="0">
                        <a:solidFill>
                          <a:schemeClr val="tx1">
                            <a:lumMod val="95000"/>
                            <a:lumOff val="5000"/>
                          </a:schemeClr>
                        </a:solidFill>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rtl="0" eaLnBrk="1" fontAlgn="auto" latinLnBrk="1" hangingPunct="1">
                        <a:lnSpc>
                          <a:spcPct val="100000"/>
                        </a:lnSpc>
                        <a:spcBef>
                          <a:spcPts val="0"/>
                        </a:spcBef>
                        <a:spcAft>
                          <a:spcPts val="0"/>
                        </a:spcAft>
                        <a:buClrTx/>
                        <a:buSzTx/>
                        <a:buFontTx/>
                        <a:buNone/>
                      </a:pPr>
                      <a:r>
                        <a:rPr lang="en-US" altLang="ja-JP" sz="900" b="0" i="0" u="none" strike="noStrike" kern="1200" cap="none" spc="0" normalizeH="0" baseline="0" noProof="0" dirty="0" err="1">
                          <a:ln>
                            <a:noFill/>
                          </a:ln>
                          <a:solidFill>
                            <a:schemeClr val="tx1">
                              <a:lumMod val="95000"/>
                              <a:lumOff val="5000"/>
                            </a:schemeClr>
                          </a:solidFill>
                          <a:effectLst/>
                          <a:uLnTx/>
                          <a:uFillTx/>
                          <a:latin typeface="+mn-ea"/>
                          <a:ea typeface="+mn-ea"/>
                          <a:cs typeface="メイリオ" panose="020B0604030504040204" pitchFamily="50" charset="-128"/>
                        </a:rPr>
                        <a:t>商材</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10</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以内</a:t>
                      </a:r>
                      <a:endParaRPr kumimoji="1" lang="ja-JP"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lvl="0" algn="ctr" defTabSz="914400">
                        <a:lnSpc>
                          <a:spcPct val="100000"/>
                        </a:lnSpc>
                        <a:spcBef>
                          <a:spcPts val="0"/>
                        </a:spcBef>
                        <a:spcAft>
                          <a:spcPts val="0"/>
                        </a:spcAft>
                        <a:buNone/>
                        <a:tabLst/>
                        <a:defRPr/>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rPr>
                        <a:t>★広告</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主商</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rPr>
                        <a:t>材★</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a:t>
                      </a: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競合</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rPr>
                        <a:t>A</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rPr>
                        <a:t>～</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rPr>
                        <a:t>I/</a:t>
                      </a:r>
                      <a:r>
                        <a:rPr lang="en-US" altLang="ja-JP" sz="900" b="0" i="0" u="none" strike="noStrike" kern="1200" cap="none" spc="0" normalizeH="0" baseline="0" noProof="0" dirty="0" err="1">
                          <a:ln>
                            <a:noFill/>
                          </a:ln>
                          <a:solidFill>
                            <a:schemeClr val="tx1">
                              <a:lumMod val="95000"/>
                              <a:lumOff val="5000"/>
                            </a:schemeClr>
                          </a:solidFill>
                          <a:effectLst/>
                          <a:uLnTx/>
                          <a:uFillTx/>
                          <a:latin typeface="+mn-ea"/>
                          <a:ea typeface="+mn-ea"/>
                        </a:rPr>
                        <a:t>この中に知っているものはない</a:t>
                      </a:r>
                      <a:endParaRPr lang="ja-JP" altLang="en-US" sz="900" b="0" i="0" u="none" strike="noStrike" kern="1200" cap="none" spc="0" normalizeH="0" baseline="0" noProof="0" dirty="0" err="1">
                        <a:ln>
                          <a:noFill/>
                        </a:ln>
                        <a:solidFill>
                          <a:schemeClr val="tx1">
                            <a:lumMod val="95000"/>
                            <a:lumOff val="5000"/>
                          </a:schemeClr>
                        </a:solidFill>
                        <a:effectLst/>
                        <a:uLnTx/>
                        <a:uFillTx/>
                        <a:latin typeface="+mn-ea"/>
                        <a:ea typeface="+mn-ea"/>
                      </a:endParaRPr>
                    </a:p>
                  </a:txBody>
                  <a:tcPr marL="88751" marR="88751" anchor="ctr">
                    <a:solidFill>
                      <a:schemeClr val="accent1">
                        <a:alpha val="10000"/>
                      </a:schemeClr>
                    </a:solidFill>
                  </a:tcPr>
                </a:tc>
                <a:extLst>
                  <a:ext uri="{0D108BD9-81ED-4DB2-BD59-A6C34878D82A}">
                    <a16:rowId xmlns:a16="http://schemas.microsoft.com/office/drawing/2014/main" val="4230196925"/>
                  </a:ext>
                </a:extLst>
              </a:tr>
              <a:tr h="544750">
                <a:tc vMerge="1">
                  <a:txBody>
                    <a:bodyPr/>
                    <a:lstStyle/>
                    <a:p>
                      <a:pPr algn="ctr"/>
                      <a:endParaRPr kumimoji="1" lang="en-US" altLang="ja-JP" sz="800" b="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solidFill>
                      <a:srgbClr val="B2F3D9"/>
                    </a:solidFill>
                  </a:tcPr>
                </a:tc>
                <a:tc>
                  <a:txBody>
                    <a:bodyPr/>
                    <a:lstStyle/>
                    <a:p>
                      <a:pPr algn="ctr"/>
                      <a:r>
                        <a:rPr kumimoji="1" lang="ja-JP" altLang="en-US" sz="1050" b="1" dirty="0">
                          <a:solidFill>
                            <a:schemeClr val="bg1"/>
                          </a:solidFill>
                          <a:latin typeface="Meiryo"/>
                          <a:ea typeface="Meiryo"/>
                          <a:cs typeface="メイリオ" panose="020B0604030504040204" pitchFamily="50" charset="-128"/>
                        </a:rPr>
                        <a:t>ブランド助成想起</a:t>
                      </a:r>
                      <a:endParaRPr kumimoji="1" lang="en-US" altLang="ja-JP" sz="1050" b="1" dirty="0">
                        <a:solidFill>
                          <a:schemeClr val="bg1"/>
                        </a:solidFill>
                        <a:latin typeface="Meiryo"/>
                        <a:ea typeface="Meiryo"/>
                        <a:cs typeface="メイリオ" panose="020B0604030504040204" pitchFamily="50" charset="-128"/>
                      </a:endParaRPr>
                    </a:p>
                    <a:p>
                      <a:pPr algn="ctr"/>
                      <a:r>
                        <a:rPr lang="ja-JP" altLang="en-US" sz="1050" b="1" dirty="0">
                          <a:solidFill>
                            <a:schemeClr val="bg1"/>
                          </a:solidFill>
                          <a:latin typeface="Meiryo"/>
                          <a:ea typeface="Meiryo"/>
                          <a:cs typeface="メイリオ" panose="020B0604030504040204" pitchFamily="50" charset="-128"/>
                        </a:rPr>
                        <a:t> </a:t>
                      </a:r>
                      <a:r>
                        <a:rPr kumimoji="1" lang="en-US" altLang="ja-JP" sz="1050" b="1" dirty="0">
                          <a:solidFill>
                            <a:schemeClr val="bg1"/>
                          </a:solidFill>
                          <a:latin typeface="Meiryo"/>
                          <a:ea typeface="メイリオ"/>
                          <a:cs typeface="メイリオ" panose="020B0604030504040204" pitchFamily="50" charset="-128"/>
                        </a:rPr>
                        <a:t>(</a:t>
                      </a:r>
                      <a:r>
                        <a:rPr kumimoji="1" lang="ja-JP" altLang="en-US" sz="1050" b="1" dirty="0">
                          <a:solidFill>
                            <a:schemeClr val="bg1"/>
                          </a:solidFill>
                          <a:latin typeface="Meiryo"/>
                          <a:ea typeface="Meiryo"/>
                          <a:cs typeface="メイリオ" panose="020B0604030504040204" pitchFamily="50" charset="-128"/>
                        </a:rPr>
                        <a:t>特定キーワード</a:t>
                      </a:r>
                      <a:r>
                        <a:rPr kumimoji="1" lang="en-US" altLang="ja-JP" sz="1050" b="1" dirty="0">
                          <a:solidFill>
                            <a:schemeClr val="bg1"/>
                          </a:solidFill>
                          <a:latin typeface="Meiryo"/>
                          <a:ea typeface="メイリオ"/>
                          <a:cs typeface="メイリオ" panose="020B0604030504040204" pitchFamily="50" charset="-128"/>
                        </a:rPr>
                        <a:t>)</a:t>
                      </a:r>
                      <a:endParaRPr kumimoji="1" lang="ja-JP" altLang="en-US" sz="1050" b="1" dirty="0">
                        <a:solidFill>
                          <a:schemeClr val="bg1"/>
                        </a:solidFill>
                        <a:latin typeface="Meiryo"/>
                        <a:ea typeface="メイリオ"/>
                        <a:cs typeface="メイリオ" panose="020B0604030504040204" pitchFamily="50" charset="-128"/>
                      </a:endParaRPr>
                    </a:p>
                  </a:txBody>
                  <a:tcPr marL="88751" marR="88751" anchor="ctr">
                    <a:solidFill>
                      <a:schemeClr val="accent1"/>
                    </a:solidFill>
                  </a:tcPr>
                </a:tc>
                <a:tc v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solidFill>
                        <a:effectLst/>
                        <a:uLnTx/>
                        <a:uFillTx/>
                        <a:latin typeface="Meiryo"/>
                        <a:ea typeface="Meiryo"/>
                        <a:cs typeface="メイリオ" panose="020B0604030504040204" pitchFamily="50" charset="-128"/>
                      </a:endParaRPr>
                    </a:p>
                  </a:txBody>
                  <a:tcPr marL="88751" marR="88751" anchor="ctr">
                    <a:solidFill>
                      <a:schemeClr val="bg1">
                        <a:lumMod val="95000"/>
                        <a:alpha val="31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ja-JP" altLang="en-US" sz="900" b="0" dirty="0">
                          <a:solidFill>
                            <a:schemeClr val="tx1">
                              <a:lumMod val="95000"/>
                              <a:lumOff val="5000"/>
                            </a:schemeClr>
                          </a:solidFill>
                          <a:latin typeface="+mn-ea"/>
                          <a:ea typeface="+mn-ea"/>
                          <a:cs typeface="メイリオ" panose="020B0604030504040204" pitchFamily="50" charset="-128"/>
                        </a:rPr>
                        <a:t>△△と聞いて、思い浮かぶブランド</a:t>
                      </a:r>
                      <a:r>
                        <a:rPr kumimoji="1" lang="en-US" altLang="ja-JP" sz="900" b="0" dirty="0">
                          <a:solidFill>
                            <a:schemeClr val="tx1">
                              <a:lumMod val="95000"/>
                              <a:lumOff val="5000"/>
                            </a:schemeClr>
                          </a:solidFill>
                          <a:latin typeface="+mn-ea"/>
                          <a:ea typeface="+mn-ea"/>
                          <a:cs typeface="メイリオ" panose="020B0604030504040204" pitchFamily="50" charset="-128"/>
                        </a:rPr>
                        <a:t>/</a:t>
                      </a:r>
                      <a:r>
                        <a:rPr kumimoji="1" lang="ja-JP" altLang="en-US" sz="900" b="0" dirty="0">
                          <a:solidFill>
                            <a:schemeClr val="tx1">
                              <a:lumMod val="95000"/>
                              <a:lumOff val="5000"/>
                            </a:schemeClr>
                          </a:solidFill>
                          <a:latin typeface="+mn-ea"/>
                          <a:ea typeface="+mn-ea"/>
                          <a:cs typeface="メイリオ" panose="020B0604030504040204" pitchFamily="50" charset="-128"/>
                        </a:rPr>
                        <a:t>サービスは</a:t>
                      </a:r>
                      <a:r>
                        <a:rPr lang="ja-JP" altLang="en-US" sz="900" b="0" dirty="0">
                          <a:solidFill>
                            <a:schemeClr val="tx1">
                              <a:lumMod val="95000"/>
                              <a:lumOff val="5000"/>
                            </a:schemeClr>
                          </a:solidFill>
                          <a:latin typeface="+mn-ea"/>
                          <a:ea typeface="+mn-ea"/>
                          <a:cs typeface="メイリオ" panose="020B0604030504040204" pitchFamily="50" charset="-128"/>
                        </a:rPr>
                        <a:t>？</a:t>
                      </a:r>
                      <a:endParaRPr kumimoji="1" lang="en-US" altLang="ja-JP" sz="900" b="0" dirty="0">
                        <a:solidFill>
                          <a:schemeClr val="tx1">
                            <a:lumMod val="95000"/>
                            <a:lumOff val="5000"/>
                          </a:schemeClr>
                        </a:solidFill>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rtl="0" eaLnBrk="1" fontAlgn="auto" latinLnBrk="1" hangingPunct="1">
                        <a:lnSpc>
                          <a:spcPct val="100000"/>
                        </a:lnSpc>
                        <a:spcBef>
                          <a:spcPts val="0"/>
                        </a:spcBef>
                        <a:spcAft>
                          <a:spcPts val="0"/>
                        </a:spcAft>
                        <a:buClrTx/>
                        <a:buSzTx/>
                        <a:buFontTx/>
                        <a:buNone/>
                      </a:pPr>
                      <a:r>
                        <a:rPr lang="en-US" altLang="ja-JP" sz="900" b="0" i="0" u="none" strike="noStrike" kern="1200" cap="none" spc="0" normalizeH="0" baseline="0" noProof="0" dirty="0" err="1">
                          <a:ln>
                            <a:noFill/>
                          </a:ln>
                          <a:solidFill>
                            <a:schemeClr val="tx1">
                              <a:lumMod val="95000"/>
                              <a:lumOff val="5000"/>
                            </a:schemeClr>
                          </a:solidFill>
                          <a:effectLst/>
                          <a:uLnTx/>
                          <a:uFillTx/>
                          <a:latin typeface="+mn-ea"/>
                          <a:ea typeface="+mn-ea"/>
                          <a:cs typeface="メイリオ" panose="020B0604030504040204" pitchFamily="50" charset="-128"/>
                        </a:rPr>
                        <a:t>商材</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10</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以内</a:t>
                      </a:r>
                      <a:endPar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a:lnSpc>
                          <a:spcPct val="100000"/>
                        </a:lnSpc>
                        <a:spcBef>
                          <a:spcPts val="0"/>
                        </a:spcBef>
                        <a:spcAft>
                          <a:spcPts val="0"/>
                        </a:spcAft>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★広告主商材★/</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競合</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A～I/</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あてはまるものはない</a:t>
                      </a:r>
                      <a:endParaRPr kumimoji="1" lang="ja-JP" altLang="en-US" dirty="0">
                        <a:solidFill>
                          <a:schemeClr val="tx1">
                            <a:lumMod val="95000"/>
                            <a:lumOff val="5000"/>
                          </a:schemeClr>
                        </a:solidFill>
                        <a:latin typeface="+mn-ea"/>
                        <a:ea typeface="+mn-ea"/>
                      </a:endParaRPr>
                    </a:p>
                  </a:txBody>
                  <a:tcPr marL="88751" marR="88751" anchor="ctr">
                    <a:solidFill>
                      <a:schemeClr val="accent1">
                        <a:alpha val="10000"/>
                      </a:schemeClr>
                    </a:solidFill>
                  </a:tcPr>
                </a:tc>
                <a:extLst>
                  <a:ext uri="{0D108BD9-81ED-4DB2-BD59-A6C34878D82A}">
                    <a16:rowId xmlns:a16="http://schemas.microsoft.com/office/drawing/2014/main" val="646509418"/>
                  </a:ext>
                </a:extLst>
              </a:tr>
              <a:tr h="544750">
                <a:tc vMerge="1">
                  <a:txBody>
                    <a:bodyPr/>
                    <a:lstStyle/>
                    <a:p>
                      <a:endParaRPr kumimoji="1" lang="ja-JP" altLang="en-US"/>
                    </a:p>
                  </a:txBody>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1" lang="ja-JP" altLang="en-US" sz="1050" b="1" dirty="0">
                          <a:solidFill>
                            <a:schemeClr val="bg1"/>
                          </a:solidFill>
                          <a:latin typeface="Meiryo"/>
                          <a:ea typeface="Meiryo"/>
                          <a:cs typeface="メイリオ" panose="020B0604030504040204" pitchFamily="50" charset="-128"/>
                        </a:rPr>
                        <a:t>ブランド認知</a:t>
                      </a:r>
                      <a:r>
                        <a:rPr lang="ja-JP" altLang="en-US" sz="1050" b="1" dirty="0">
                          <a:solidFill>
                            <a:schemeClr val="bg1"/>
                          </a:solidFill>
                          <a:latin typeface="Meiryo"/>
                          <a:ea typeface="Meiryo"/>
                          <a:cs typeface="メイリオ" panose="020B0604030504040204" pitchFamily="50" charset="-128"/>
                        </a:rPr>
                        <a:t>・</a:t>
                      </a:r>
                      <a:endParaRPr kumimoji="1" lang="en-US" altLang="ja-JP" sz="1050" b="1" dirty="0">
                        <a:solidFill>
                          <a:schemeClr val="bg1"/>
                        </a:solidFill>
                        <a:latin typeface="Meiryo"/>
                        <a:ea typeface="Meiryo"/>
                        <a:cs typeface="メイリオ" panose="020B0604030504040204" pitchFamily="50" charset="-128"/>
                      </a:endParaRPr>
                    </a:p>
                    <a:p>
                      <a:pPr marL="0" marR="0" indent="0" algn="ctr" defTabSz="914400" rtl="0" eaLnBrk="1" fontAlgn="auto" latinLnBrk="1" hangingPunct="1">
                        <a:lnSpc>
                          <a:spcPct val="100000"/>
                        </a:lnSpc>
                        <a:spcBef>
                          <a:spcPts val="0"/>
                        </a:spcBef>
                        <a:spcAft>
                          <a:spcPts val="0"/>
                        </a:spcAft>
                        <a:buClrTx/>
                        <a:buSzTx/>
                        <a:buFontTx/>
                        <a:buNone/>
                        <a:tabLst/>
                        <a:defRPr/>
                      </a:pPr>
                      <a:r>
                        <a:rPr kumimoji="1" lang="ja-JP" altLang="en-US" sz="1050" b="1" dirty="0">
                          <a:solidFill>
                            <a:schemeClr val="bg1"/>
                          </a:solidFill>
                          <a:latin typeface="Meiryo"/>
                          <a:ea typeface="Meiryo"/>
                          <a:cs typeface="メイリオ" panose="020B0604030504040204" pitchFamily="50" charset="-128"/>
                        </a:rPr>
                        <a:t>利用経験</a:t>
                      </a:r>
                    </a:p>
                  </a:txBody>
                  <a:tcPr marL="88751" marR="88751" anchor="c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ja-JP" altLang="en-US" sz="900" b="0" dirty="0">
                          <a:solidFill>
                            <a:schemeClr val="tx1">
                              <a:lumMod val="95000"/>
                              <a:lumOff val="5000"/>
                            </a:schemeClr>
                          </a:solidFill>
                          <a:latin typeface="+mn-ea"/>
                          <a:ea typeface="+mn-ea"/>
                          <a:cs typeface="メイリオ" panose="020B0604030504040204" pitchFamily="50" charset="-128"/>
                        </a:rPr>
                        <a:t>SA</a:t>
                      </a:r>
                    </a:p>
                  </a:txBody>
                  <a:tcPr marL="88751" marR="88751" anchor="ctr">
                    <a:solidFill>
                      <a:schemeClr val="accent1">
                        <a:alpha val="10000"/>
                      </a:schemeClr>
                    </a:solidFill>
                  </a:tcPr>
                </a:tc>
                <a:tc>
                  <a:txBody>
                    <a:bodyPr/>
                    <a:lstStyle/>
                    <a:p>
                      <a:pPr marL="0" marR="0" lvl="0" indent="0" algn="ctr">
                        <a:lnSpc>
                          <a:spcPct val="100000"/>
                        </a:lnSpc>
                        <a:spcBef>
                          <a:spcPts val="0"/>
                        </a:spcBef>
                        <a:spcAft>
                          <a:spcPts val="0"/>
                        </a:spcAft>
                        <a:buNone/>
                      </a:pPr>
                      <a:r>
                        <a:rPr lang="ja-JP" sz="900" b="0" i="0" u="none" strike="noStrike" noProof="0" dirty="0">
                          <a:solidFill>
                            <a:schemeClr val="tx1">
                              <a:lumMod val="95000"/>
                              <a:lumOff val="5000"/>
                            </a:schemeClr>
                          </a:solidFill>
                          <a:latin typeface="+mn-ea"/>
                          <a:ea typeface="+mn-ea"/>
                        </a:rPr>
                        <a:t>★広告主商材★をどのくらい知っていますか？</a:t>
                      </a:r>
                      <a:br>
                        <a:rPr lang="ja-JP" altLang="en-US" sz="900" b="0" i="0" u="none" strike="noStrike" noProof="0" dirty="0">
                          <a:solidFill>
                            <a:schemeClr val="tx1">
                              <a:lumMod val="95000"/>
                              <a:lumOff val="5000"/>
                            </a:schemeClr>
                          </a:solidFill>
                          <a:latin typeface="+mn-ea"/>
                          <a:ea typeface="+mn-ea"/>
                        </a:rPr>
                      </a:br>
                      <a:r>
                        <a:rPr lang="ja-JP" sz="900" b="0" i="0" u="none" strike="noStrike" noProof="0" dirty="0">
                          <a:solidFill>
                            <a:schemeClr val="tx1">
                              <a:lumMod val="95000"/>
                              <a:lumOff val="5000"/>
                            </a:schemeClr>
                          </a:solidFill>
                          <a:latin typeface="+mn-ea"/>
                          <a:ea typeface="+mn-ea"/>
                        </a:rPr>
                        <a:t>知っている方は、使ったことがありますか？</a:t>
                      </a:r>
                    </a:p>
                    <a:p>
                      <a:pPr marL="0" marR="0" lvl="0" indent="0" algn="ctr">
                        <a:lnSpc>
                          <a:spcPct val="100000"/>
                        </a:lnSpc>
                        <a:spcBef>
                          <a:spcPts val="0"/>
                        </a:spcBef>
                        <a:spcAft>
                          <a:spcPts val="0"/>
                        </a:spcAft>
                        <a:buNone/>
                      </a:pPr>
                      <a:r>
                        <a:rPr lang="ja-JP" altLang="en-US" sz="900" b="0" i="0" u="none" strike="noStrike" noProof="0" dirty="0">
                          <a:solidFill>
                            <a:schemeClr val="tx1">
                              <a:lumMod val="95000"/>
                              <a:lumOff val="5000"/>
                            </a:schemeClr>
                          </a:solidFill>
                          <a:latin typeface="+mn-ea"/>
                          <a:ea typeface="+mn-ea"/>
                        </a:rPr>
                        <a:t>（「使った」には商材に応じた文言を選択）</a:t>
                      </a:r>
                      <a:endParaRPr lang="ja-JP" sz="900" b="0" i="0" u="none" strike="noStrike" noProof="0"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1" lang="en-US" altLang="ja-JP" sz="900" b="0" dirty="0">
                          <a:solidFill>
                            <a:schemeClr val="tx1">
                              <a:lumMod val="95000"/>
                              <a:lumOff val="5000"/>
                            </a:schemeClr>
                          </a:solidFill>
                          <a:latin typeface="+mn-ea"/>
                          <a:ea typeface="+mn-ea"/>
                          <a:cs typeface="メイリオ" panose="020B0604030504040204" pitchFamily="50" charset="-128"/>
                        </a:rPr>
                        <a:t>5</a:t>
                      </a:r>
                      <a:endParaRPr kumimoji="1" lang="ja-JP" altLang="en-US" sz="900" b="0" dirty="0">
                        <a:solidFill>
                          <a:schemeClr val="tx1">
                            <a:lumMod val="95000"/>
                            <a:lumOff val="5000"/>
                          </a:schemeClr>
                        </a:solidFill>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indent="0" algn="ctr" rtl="0" eaLnBrk="1" fontAlgn="auto" latinLnBrk="1" hangingPunct="1">
                        <a:lnSpc>
                          <a:spcPct val="100000"/>
                        </a:lnSpc>
                        <a:spcBef>
                          <a:spcPts val="0"/>
                        </a:spcBef>
                        <a:spcAft>
                          <a:spcPts val="0"/>
                        </a:spcAft>
                        <a:buClrTx/>
                        <a:buSzTx/>
                        <a:buFontTx/>
                        <a:buNone/>
                      </a:pPr>
                      <a:r>
                        <a:rPr kumimoji="1" lang="ja-JP" altLang="en-US" sz="900" b="0" dirty="0">
                          <a:solidFill>
                            <a:schemeClr val="tx1">
                              <a:lumMod val="95000"/>
                              <a:lumOff val="5000"/>
                            </a:schemeClr>
                          </a:solidFill>
                          <a:latin typeface="+mn-ea"/>
                          <a:ea typeface="+mn-ea"/>
                          <a:cs typeface="メイリオ" panose="020B0604030504040204" pitchFamily="50" charset="-128"/>
                        </a:rPr>
                        <a:t>使っ</a:t>
                      </a:r>
                      <a:r>
                        <a:rPr lang="ja-JP" altLang="en-US" sz="900" b="0" dirty="0">
                          <a:solidFill>
                            <a:schemeClr val="tx1">
                              <a:lumMod val="95000"/>
                              <a:lumOff val="5000"/>
                            </a:schemeClr>
                          </a:solidFill>
                          <a:latin typeface="+mn-ea"/>
                          <a:ea typeface="+mn-ea"/>
                          <a:cs typeface="メイリオ" panose="020B0604030504040204" pitchFamily="50" charset="-128"/>
                        </a:rPr>
                        <a:t>ている</a:t>
                      </a:r>
                      <a:r>
                        <a:rPr kumimoji="1" lang="en-US" altLang="ja-JP" sz="900" b="0" dirty="0">
                          <a:solidFill>
                            <a:schemeClr val="tx1">
                              <a:lumMod val="95000"/>
                              <a:lumOff val="5000"/>
                            </a:schemeClr>
                          </a:solidFill>
                          <a:latin typeface="+mn-ea"/>
                          <a:ea typeface="+mn-ea"/>
                          <a:cs typeface="メイリオ" panose="020B0604030504040204" pitchFamily="50" charset="-128"/>
                        </a:rPr>
                        <a:t>/</a:t>
                      </a:r>
                      <a:r>
                        <a:rPr kumimoji="1" lang="ja-JP" altLang="en-US" sz="900" b="0" dirty="0">
                          <a:solidFill>
                            <a:schemeClr val="tx1">
                              <a:lumMod val="95000"/>
                              <a:lumOff val="5000"/>
                            </a:schemeClr>
                          </a:solidFill>
                          <a:latin typeface="+mn-ea"/>
                          <a:ea typeface="+mn-ea"/>
                          <a:cs typeface="メイリオ" panose="020B0604030504040204" pitchFamily="50" charset="-128"/>
                        </a:rPr>
                        <a:t>使ったことはないが、よく知っている</a:t>
                      </a:r>
                      <a:r>
                        <a:rPr kumimoji="1" lang="en-US" altLang="ja-JP" sz="900" b="0" dirty="0">
                          <a:solidFill>
                            <a:schemeClr val="tx1">
                              <a:lumMod val="95000"/>
                              <a:lumOff val="5000"/>
                            </a:schemeClr>
                          </a:solidFill>
                          <a:latin typeface="+mn-ea"/>
                          <a:ea typeface="+mn-ea"/>
                          <a:cs typeface="メイリオ" panose="020B0604030504040204" pitchFamily="50" charset="-128"/>
                        </a:rPr>
                        <a:t>/</a:t>
                      </a:r>
                      <a:r>
                        <a:rPr kumimoji="1" lang="ja-JP" altLang="en-US" sz="900" b="0" dirty="0">
                          <a:solidFill>
                            <a:schemeClr val="tx1">
                              <a:lumMod val="95000"/>
                              <a:lumOff val="5000"/>
                            </a:schemeClr>
                          </a:solidFill>
                          <a:latin typeface="+mn-ea"/>
                          <a:ea typeface="+mn-ea"/>
                          <a:cs typeface="メイリオ" panose="020B0604030504040204" pitchFamily="50" charset="-128"/>
                        </a:rPr>
                        <a:t>使ったことはないが、ある程度知っている</a:t>
                      </a:r>
                      <a:r>
                        <a:rPr kumimoji="1" lang="en-US" altLang="ja-JP" sz="900" b="0" dirty="0">
                          <a:solidFill>
                            <a:schemeClr val="tx1">
                              <a:lumMod val="95000"/>
                              <a:lumOff val="5000"/>
                            </a:schemeClr>
                          </a:solidFill>
                          <a:latin typeface="+mn-ea"/>
                          <a:ea typeface="+mn-ea"/>
                          <a:cs typeface="メイリオ" panose="020B0604030504040204" pitchFamily="50" charset="-128"/>
                        </a:rPr>
                        <a:t>/</a:t>
                      </a:r>
                      <a:r>
                        <a:rPr kumimoji="1" lang="ja-JP" altLang="en-US" sz="900" b="0" dirty="0">
                          <a:solidFill>
                            <a:schemeClr val="tx1">
                              <a:lumMod val="95000"/>
                              <a:lumOff val="5000"/>
                            </a:schemeClr>
                          </a:solidFill>
                          <a:latin typeface="+mn-ea"/>
                          <a:ea typeface="+mn-ea"/>
                          <a:cs typeface="メイリオ" panose="020B0604030504040204" pitchFamily="50" charset="-128"/>
                        </a:rPr>
                        <a:t>名前を聞いたことがある程度</a:t>
                      </a:r>
                      <a:r>
                        <a:rPr kumimoji="1" lang="en-US" altLang="ja-JP" sz="900" b="0" dirty="0">
                          <a:solidFill>
                            <a:schemeClr val="tx1">
                              <a:lumMod val="95000"/>
                              <a:lumOff val="5000"/>
                            </a:schemeClr>
                          </a:solidFill>
                          <a:latin typeface="+mn-ea"/>
                          <a:ea typeface="+mn-ea"/>
                          <a:cs typeface="メイリオ" panose="020B0604030504040204" pitchFamily="50" charset="-128"/>
                        </a:rPr>
                        <a:t>/</a:t>
                      </a:r>
                      <a:r>
                        <a:rPr kumimoji="1" lang="ja-JP" altLang="en-US" sz="900" b="0" dirty="0">
                          <a:solidFill>
                            <a:schemeClr val="tx1">
                              <a:lumMod val="95000"/>
                              <a:lumOff val="5000"/>
                            </a:schemeClr>
                          </a:solidFill>
                          <a:latin typeface="+mn-ea"/>
                          <a:ea typeface="+mn-ea"/>
                          <a:cs typeface="メイリオ" panose="020B0604030504040204" pitchFamily="50" charset="-128"/>
                        </a:rPr>
                        <a:t>まったく知らない</a:t>
                      </a:r>
                      <a:endParaRPr kumimoji="1" lang="en-US" altLang="ja-JP" sz="900" b="0" dirty="0">
                        <a:solidFill>
                          <a:schemeClr val="tx1">
                            <a:lumMod val="95000"/>
                            <a:lumOff val="5000"/>
                          </a:schemeClr>
                        </a:solidFill>
                        <a:latin typeface="+mn-ea"/>
                        <a:ea typeface="+mn-ea"/>
                        <a:cs typeface="メイリオ" panose="020B0604030504040204" pitchFamily="50" charset="-128"/>
                      </a:endParaRPr>
                    </a:p>
                  </a:txBody>
                  <a:tcPr marL="88751" marR="88751" anchor="ctr">
                    <a:solidFill>
                      <a:schemeClr val="accent1">
                        <a:alpha val="10000"/>
                      </a:schemeClr>
                    </a:solidFill>
                  </a:tcPr>
                </a:tc>
                <a:extLst>
                  <a:ext uri="{0D108BD9-81ED-4DB2-BD59-A6C34878D82A}">
                    <a16:rowId xmlns:a16="http://schemas.microsoft.com/office/drawing/2014/main" val="1827038653"/>
                  </a:ext>
                </a:extLst>
              </a:tr>
              <a:tr h="544750">
                <a:tc vMerge="1">
                  <a:txBody>
                    <a:bodyPr/>
                    <a:lstStyle/>
                    <a:p>
                      <a:pPr algn="ctr"/>
                      <a:endParaRPr kumimoji="1" lang="en-US" altLang="ja-JP" sz="800" b="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solidFill>
                      <a:srgbClr val="B2F3D9"/>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1" lang="ja-JP" altLang="en-US" sz="1050" b="1" dirty="0">
                          <a:solidFill>
                            <a:schemeClr val="bg1"/>
                          </a:solidFill>
                          <a:latin typeface="Meiryo"/>
                          <a:ea typeface="Meiryo"/>
                          <a:cs typeface="メイリオ" panose="020B0604030504040204" pitchFamily="50" charset="-128"/>
                        </a:rPr>
                        <a:t>ブランド好意度</a:t>
                      </a:r>
                    </a:p>
                  </a:txBody>
                  <a:tcPr marL="88751" marR="88751" anchor="ctr">
                    <a:solidFill>
                      <a:schemeClr val="accent1"/>
                    </a:solidFill>
                  </a:tcPr>
                </a:tc>
                <a:tc rowSpan="2">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いずれか</a:t>
                      </a:r>
                      <a:endPar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p>
                      <a:pPr marL="0" marR="0" lvl="0" indent="0" algn="ctr">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選択</a:t>
                      </a:r>
                    </a:p>
                    <a:p>
                      <a:pPr marL="0" marR="0" lvl="0" indent="0" algn="ctr">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SA</a:t>
                      </a:r>
                      <a:endParaRPr lang="ja-JP" altLang="en-US" sz="900" b="0"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lvl="0" indent="0" algn="ctr" defTabSz="914400">
                        <a:lnSpc>
                          <a:spcPct val="100000"/>
                        </a:lnSpc>
                        <a:spcBef>
                          <a:spcPts val="0"/>
                        </a:spcBef>
                        <a:spcAft>
                          <a:spcPts val="0"/>
                        </a:spcAft>
                        <a:buNone/>
                        <a:tabLst/>
                        <a:defRPr/>
                      </a:pP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★広告主商材★</a:t>
                      </a: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を</a:t>
                      </a:r>
                      <a:b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rPr>
                      </a:b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どのくらい好きですか</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a:t>
                      </a:r>
                      <a:endParaRPr kumimoji="1" lang="ja-JP"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5</a:t>
                      </a:r>
                      <a:endPar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rtl="0" eaLnBrk="1" fontAlgn="auto" latinLnBrk="1" hangingPunct="1">
                        <a:lnSpc>
                          <a:spcPct val="100000"/>
                        </a:lnSpc>
                        <a:spcBef>
                          <a:spcPts val="0"/>
                        </a:spcBef>
                        <a:spcAft>
                          <a:spcPts val="0"/>
                        </a:spcAft>
                        <a:buClrTx/>
                        <a:buSzTx/>
                        <a:buFontTx/>
                        <a:buNone/>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とても好き</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やや好き</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どちらともいえない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p>
                    <a:p>
                      <a:pPr marL="0" marR="0" lvl="0" indent="0" algn="ctr" defTabSz="914400" rtl="0" eaLnBrk="1" fontAlgn="auto" latinLnBrk="1"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あまり好きでない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まったく好きでない</a:t>
                      </a:r>
                    </a:p>
                  </a:txBody>
                  <a:tcPr marL="88751" marR="88751" anchor="ctr">
                    <a:solidFill>
                      <a:schemeClr val="accent1">
                        <a:alpha val="10000"/>
                      </a:schemeClr>
                    </a:solidFill>
                  </a:tcPr>
                </a:tc>
                <a:extLst>
                  <a:ext uri="{0D108BD9-81ED-4DB2-BD59-A6C34878D82A}">
                    <a16:rowId xmlns:a16="http://schemas.microsoft.com/office/drawing/2014/main" val="316769316"/>
                  </a:ext>
                </a:extLst>
              </a:tr>
              <a:tr h="544750">
                <a:tc vMerge="1">
                  <a:txBody>
                    <a:bodyPr/>
                    <a:lstStyle/>
                    <a:p>
                      <a:pPr algn="ctr"/>
                      <a:endParaRPr kumimoji="1" lang="en-US" altLang="ja-JP" sz="800" b="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solidFill>
                      <a:srgbClr val="B2F3D9"/>
                    </a:solidFill>
                  </a:tcPr>
                </a:tc>
                <a:tc>
                  <a:txBody>
                    <a:bodyPr/>
                    <a:lstStyle/>
                    <a:p>
                      <a:pPr algn="ctr"/>
                      <a:r>
                        <a:rPr kumimoji="1" lang="ja-JP" altLang="en-US" sz="1050" b="1" dirty="0">
                          <a:solidFill>
                            <a:schemeClr val="bg1"/>
                          </a:solidFill>
                          <a:latin typeface="Meiryo"/>
                          <a:ea typeface="Meiryo"/>
                          <a:cs typeface="メイリオ" panose="020B0604030504040204" pitchFamily="50" charset="-128"/>
                        </a:rPr>
                        <a:t>ブランド興味度</a:t>
                      </a:r>
                      <a:endParaRPr kumimoji="1" lang="en-US" altLang="ja-JP" sz="1050" b="1" dirty="0">
                        <a:solidFill>
                          <a:schemeClr val="bg1"/>
                        </a:solidFill>
                        <a:latin typeface="Meiryo"/>
                        <a:ea typeface="Meiryo"/>
                        <a:cs typeface="メイリオ" panose="020B0604030504040204" pitchFamily="50" charset="-128"/>
                      </a:endParaRPr>
                    </a:p>
                  </a:txBody>
                  <a:tcPr marL="88751" marR="88751" anchor="ctr">
                    <a:solidFill>
                      <a:schemeClr val="accent1"/>
                    </a:solidFill>
                  </a:tcPr>
                </a:tc>
                <a:tc vMerge="1">
                  <a:txBody>
                    <a:bodyPr/>
                    <a:lstStyle/>
                    <a:p>
                      <a:endParaRPr dirty="0"/>
                    </a:p>
                  </a:txBody>
                  <a:tcPr marL="88751" marR="88751" anchor="ctr">
                    <a:solidFill>
                      <a:schemeClr val="bg1">
                        <a:lumMod val="95000"/>
                        <a:alpha val="31000"/>
                      </a:schemeClr>
                    </a:solidFill>
                  </a:tcPr>
                </a:tc>
                <a:tc>
                  <a:txBody>
                    <a:bodyPr/>
                    <a:lstStyle/>
                    <a:p>
                      <a:pPr marL="0" marR="0" lvl="0" indent="0" algn="ctr" defTabSz="914400">
                        <a:lnSpc>
                          <a:spcPct val="100000"/>
                        </a:lnSpc>
                        <a:spcBef>
                          <a:spcPts val="0"/>
                        </a:spcBef>
                        <a:spcAft>
                          <a:spcPts val="0"/>
                        </a:spcAft>
                        <a:buNone/>
                        <a:tabLst/>
                        <a:defRPr/>
                      </a:pP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★広告主商材★</a:t>
                      </a: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に</a:t>
                      </a:r>
                      <a:endPar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endParaRPr>
                    </a:p>
                    <a:p>
                      <a:pPr marL="0" marR="0" lvl="0" indent="0" algn="ctr" defTabSz="914400">
                        <a:lnSpc>
                          <a:spcPct val="100000"/>
                        </a:lnSpc>
                        <a:spcBef>
                          <a:spcPts val="0"/>
                        </a:spcBef>
                        <a:spcAft>
                          <a:spcPts val="0"/>
                        </a:spcAft>
                        <a:buNone/>
                        <a:tabLst/>
                        <a:defRPr/>
                      </a:pP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どのくらい興味がありますか</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a:t>
                      </a:r>
                      <a:endParaRPr kumimoji="1" lang="ja-JP" altLang="en-US"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5</a:t>
                      </a:r>
                      <a:endPar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rtl="0" eaLnBrk="1" fontAlgn="auto" latinLnBrk="1" hangingPunct="1">
                        <a:lnSpc>
                          <a:spcPct val="100000"/>
                        </a:lnSpc>
                        <a:spcBef>
                          <a:spcPts val="0"/>
                        </a:spcBef>
                        <a:spcAft>
                          <a:spcPts val="0"/>
                        </a:spcAft>
                        <a:buClrTx/>
                        <a:buSzTx/>
                        <a:buFontTx/>
                        <a:buNone/>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とても興味がある</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やや興味がある</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どちらともいえない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あまり興味がない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まったく興味がない</a:t>
                      </a:r>
                    </a:p>
                  </a:txBody>
                  <a:tcPr marL="88751" marR="88751" anchor="ctr">
                    <a:solidFill>
                      <a:schemeClr val="accent1">
                        <a:alpha val="10000"/>
                      </a:schemeClr>
                    </a:solidFill>
                  </a:tcPr>
                </a:tc>
                <a:extLst>
                  <a:ext uri="{0D108BD9-81ED-4DB2-BD59-A6C34878D82A}">
                    <a16:rowId xmlns:a16="http://schemas.microsoft.com/office/drawing/2014/main" val="3373913666"/>
                  </a:ext>
                </a:extLst>
              </a:tr>
              <a:tr h="544750">
                <a:tc vMerge="1">
                  <a:txBody>
                    <a:bodyP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メディア利用状況</a:t>
                      </a:r>
                      <a:endParaRPr kumimoji="1" lang="en-US" altLang="ja-JP"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solidFill>
                      <a:srgbClr val="07B53B"/>
                    </a:solidFill>
                  </a:tcPr>
                </a:tc>
                <a:tc>
                  <a:txBody>
                    <a:bodyPr/>
                    <a:lstStyle/>
                    <a:p>
                      <a:pPr algn="ctr"/>
                      <a:r>
                        <a:rPr kumimoji="1" lang="ja-JP" altLang="en-US" sz="1050" b="1" dirty="0">
                          <a:solidFill>
                            <a:schemeClr val="bg1"/>
                          </a:solidFill>
                          <a:latin typeface="Meiryo"/>
                          <a:ea typeface="Meiryo"/>
                          <a:cs typeface="メイリオ" panose="020B0604030504040204" pitchFamily="50" charset="-128"/>
                        </a:rPr>
                        <a:t>ブランド利用意向</a:t>
                      </a:r>
                    </a:p>
                  </a:txBody>
                  <a:tcPr marL="88751" marR="88751" anchor="ctr">
                    <a:solidFill>
                      <a:schemeClr val="accent1"/>
                    </a:solidFill>
                  </a:tcPr>
                </a:tc>
                <a:tc rowSpan="2">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いずれか</a:t>
                      </a:r>
                      <a:endPar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p>
                      <a:pPr marL="0" marR="0" lvl="0" indent="0" algn="ctr">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選択</a:t>
                      </a:r>
                    </a:p>
                    <a:p>
                      <a:pPr marL="0" marR="0" lvl="0" indent="0" algn="ctr">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SA</a:t>
                      </a:r>
                      <a:endParaRPr lang="ja-JP" altLang="en-US" sz="900" b="0"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lvl="0" indent="0" algn="ctr" defTabSz="914400">
                        <a:lnSpc>
                          <a:spcPct val="100000"/>
                        </a:lnSpc>
                        <a:spcBef>
                          <a:spcPts val="0"/>
                        </a:spcBef>
                        <a:spcAft>
                          <a:spcPts val="0"/>
                        </a:spcAft>
                        <a:buNone/>
                        <a:tabLst/>
                        <a:defRPr/>
                      </a:pPr>
                      <a:r>
                        <a:rPr kumimoji="1" lang="ja-JP" altLang="en-US" sz="900" b="0" i="0" u="none" strike="noStrike" noProof="0" dirty="0">
                          <a:solidFill>
                            <a:schemeClr val="tx1">
                              <a:lumMod val="95000"/>
                              <a:lumOff val="5000"/>
                            </a:schemeClr>
                          </a:solidFill>
                          <a:latin typeface="+mn-ea"/>
                          <a:ea typeface="+mn-ea"/>
                        </a:rPr>
                        <a:t>今後、</a:t>
                      </a:r>
                      <a:r>
                        <a:rPr lang="en-US" altLang="ja-JP" sz="900" b="0" i="0" u="none" strike="noStrike" noProof="0" dirty="0">
                          <a:solidFill>
                            <a:schemeClr val="tx1">
                              <a:lumMod val="95000"/>
                              <a:lumOff val="5000"/>
                            </a:schemeClr>
                          </a:solidFill>
                          <a:latin typeface="+mn-ea"/>
                          <a:ea typeface="+mn-ea"/>
                        </a:rPr>
                        <a:t>★</a:t>
                      </a:r>
                      <a:r>
                        <a:rPr lang="ja-JP" altLang="en-US" sz="900" b="0" i="0" u="none" strike="noStrike" noProof="0" dirty="0">
                          <a:solidFill>
                            <a:schemeClr val="tx1">
                              <a:lumMod val="95000"/>
                              <a:lumOff val="5000"/>
                            </a:schemeClr>
                          </a:solidFill>
                          <a:latin typeface="+mn-ea"/>
                          <a:ea typeface="+mn-ea"/>
                        </a:rPr>
                        <a:t>広告主商材</a:t>
                      </a:r>
                      <a:r>
                        <a:rPr lang="en-US" altLang="ja-JP" sz="900" b="0" i="0" u="none" strike="noStrike" noProof="0" dirty="0">
                          <a:solidFill>
                            <a:schemeClr val="tx1">
                              <a:lumMod val="95000"/>
                              <a:lumOff val="5000"/>
                            </a:schemeClr>
                          </a:solidFill>
                          <a:latin typeface="+mn-ea"/>
                          <a:ea typeface="+mn-ea"/>
                        </a:rPr>
                        <a:t>★</a:t>
                      </a:r>
                      <a:r>
                        <a:rPr lang="ja-JP" altLang="en-US" sz="900" b="0" i="0" u="none" strike="noStrike" noProof="0" dirty="0">
                          <a:solidFill>
                            <a:schemeClr val="tx1">
                              <a:lumMod val="95000"/>
                              <a:lumOff val="5000"/>
                            </a:schemeClr>
                          </a:solidFill>
                          <a:latin typeface="+mn-ea"/>
                          <a:ea typeface="+mn-ea"/>
                        </a:rPr>
                        <a:t>を</a:t>
                      </a:r>
                      <a:endParaRPr lang="en-US" altLang="ja-JP" sz="900" b="0" i="0" u="none" strike="noStrike" noProof="0" dirty="0">
                        <a:solidFill>
                          <a:schemeClr val="tx1">
                            <a:lumMod val="95000"/>
                            <a:lumOff val="5000"/>
                          </a:schemeClr>
                        </a:solidFill>
                        <a:latin typeface="+mn-ea"/>
                        <a:ea typeface="+mn-ea"/>
                      </a:endParaRPr>
                    </a:p>
                    <a:p>
                      <a:pPr marL="0" marR="0" lvl="0" indent="0" algn="ctr" defTabSz="914400">
                        <a:lnSpc>
                          <a:spcPct val="100000"/>
                        </a:lnSpc>
                        <a:spcBef>
                          <a:spcPts val="0"/>
                        </a:spcBef>
                        <a:spcAft>
                          <a:spcPts val="0"/>
                        </a:spcAft>
                        <a:buNone/>
                        <a:tabLst/>
                        <a:defRPr/>
                      </a:pPr>
                      <a:r>
                        <a:rPr lang="ja-JP" altLang="en-US" sz="900" b="0" i="0" u="none" strike="noStrike" noProof="0" dirty="0">
                          <a:solidFill>
                            <a:schemeClr val="tx1">
                              <a:lumMod val="95000"/>
                              <a:lumOff val="5000"/>
                            </a:schemeClr>
                          </a:solidFill>
                          <a:latin typeface="+mn-ea"/>
                          <a:ea typeface="+mn-ea"/>
                        </a:rPr>
                        <a:t>どのくらい使いたいと思いますか？</a:t>
                      </a:r>
                      <a:endParaRPr kumimoji="1" lang="ja-JP"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5</a:t>
                      </a:r>
                      <a:endPar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rtl="0" eaLnBrk="1" fontAlgn="auto" latinLnBrk="1" hangingPunct="1">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とても使い</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たい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やや</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使いたい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どちらともいえない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あまり</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使いたくない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まったく</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使いたくない</a:t>
                      </a:r>
                      <a:endPar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extLst>
                  <a:ext uri="{0D108BD9-81ED-4DB2-BD59-A6C34878D82A}">
                    <a16:rowId xmlns:a16="http://schemas.microsoft.com/office/drawing/2014/main" val="742819188"/>
                  </a:ext>
                </a:extLst>
              </a:tr>
              <a:tr h="544750">
                <a:tc vMerge="1">
                  <a:txBody>
                    <a:bodyPr/>
                    <a:lstStyle/>
                    <a:p>
                      <a:pPr algn="ctr"/>
                      <a:endParaRPr kumimoji="1" lang="en-US" altLang="ja-JP" sz="800" b="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solidFill>
                      <a:srgbClr val="B2F3D9"/>
                    </a:solidFill>
                  </a:tcPr>
                </a:tc>
                <a:tc>
                  <a:txBody>
                    <a:bodyPr/>
                    <a:lstStyle/>
                    <a:p>
                      <a:pPr algn="ctr"/>
                      <a:r>
                        <a:rPr kumimoji="1" lang="ja-JP" altLang="en-US" sz="1050" b="1" dirty="0">
                          <a:solidFill>
                            <a:schemeClr val="bg1"/>
                          </a:solidFill>
                          <a:latin typeface="Meiryo"/>
                          <a:ea typeface="Meiryo"/>
                          <a:cs typeface="メイリオ" panose="020B0604030504040204" pitchFamily="50" charset="-128"/>
                        </a:rPr>
                        <a:t>ブランド推奨意向</a:t>
                      </a:r>
                    </a:p>
                  </a:txBody>
                  <a:tcPr marL="88751" marR="88751" anchor="ctr">
                    <a:solidFill>
                      <a:schemeClr val="accent1"/>
                    </a:solidFill>
                  </a:tcPr>
                </a:tc>
                <a:tc v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solidFill>
                        <a:effectLst/>
                        <a:uLnTx/>
                        <a:uFillTx/>
                        <a:latin typeface="Meiryo"/>
                        <a:ea typeface="Meiryo"/>
                        <a:cs typeface="メイリオ" panose="020B0604030504040204" pitchFamily="50" charset="-128"/>
                      </a:endParaRPr>
                    </a:p>
                  </a:txBody>
                  <a:tcPr marL="88751" marR="88751" anchor="ctr">
                    <a:solidFill>
                      <a:schemeClr val="bg1">
                        <a:lumMod val="95000"/>
                        <a:alpha val="31000"/>
                      </a:schemeClr>
                    </a:solidFill>
                  </a:tcPr>
                </a:tc>
                <a:tc>
                  <a:txBody>
                    <a:bodyPr/>
                    <a:lstStyle/>
                    <a:p>
                      <a:pPr marL="0" marR="0" lvl="0" indent="0" algn="ctr">
                        <a:lnSpc>
                          <a:spcPct val="100000"/>
                        </a:lnSpc>
                        <a:spcBef>
                          <a:spcPts val="0"/>
                        </a:spcBef>
                        <a:spcAft>
                          <a:spcPts val="0"/>
                        </a:spcAft>
                        <a:buNone/>
                      </a:pP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家族や友だち</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・知り合いに、★広告主商材★</a:t>
                      </a: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を</a:t>
                      </a:r>
                      <a:endParaRPr lang="ja-JP" altLang="en-US" dirty="0">
                        <a:solidFill>
                          <a:schemeClr val="tx1">
                            <a:lumMod val="95000"/>
                            <a:lumOff val="5000"/>
                          </a:schemeClr>
                        </a:solidFill>
                        <a:latin typeface="+mn-ea"/>
                        <a:ea typeface="+mn-ea"/>
                      </a:endParaRPr>
                    </a:p>
                    <a:p>
                      <a:pPr marL="0" marR="0" lvl="0" indent="0" algn="ctr">
                        <a:lnSpc>
                          <a:spcPct val="100000"/>
                        </a:lnSpc>
                        <a:spcBef>
                          <a:spcPts val="0"/>
                        </a:spcBef>
                        <a:spcAft>
                          <a:spcPts val="0"/>
                        </a:spcAft>
                        <a:buNone/>
                      </a:pP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どの</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くらい</a:t>
                      </a: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すすめたいと思いますか</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a:t>
                      </a:r>
                      <a:endParaRPr kumimoji="1" lang="ja-JP"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5</a:t>
                      </a:r>
                      <a:endParaRPr kumimoji="1" lang="ja-JP" altLang="en-US" sz="900" b="0" i="0" u="none" strike="noStrike" kern="1200" cap="none" spc="0" normalizeH="0" baseline="0" noProof="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とてもすすめたい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ややすすめたい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endPar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p>
                      <a:pPr marL="0" marR="0" lvl="0" indent="0" algn="ctr" rtl="0" eaLnBrk="1" fontAlgn="auto" latinLnBrk="1" hangingPunct="1">
                        <a:lnSpc>
                          <a:spcPct val="100000"/>
                        </a:lnSpc>
                        <a:spcBef>
                          <a:spcPts val="0"/>
                        </a:spcBef>
                        <a:spcAft>
                          <a:spcPts val="0"/>
                        </a:spcAft>
                        <a:buClrTx/>
                        <a:buSzTx/>
                        <a:buFontTx/>
                        <a:buNone/>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どちらともいえない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あまりすすめた</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くない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まったくすすめた</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くない</a:t>
                      </a:r>
                      <a:endPar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extLst>
                  <a:ext uri="{0D108BD9-81ED-4DB2-BD59-A6C34878D82A}">
                    <a16:rowId xmlns:a16="http://schemas.microsoft.com/office/drawing/2014/main" val="916650875"/>
                  </a:ext>
                </a:extLst>
              </a:tr>
              <a:tr h="544750">
                <a:tc>
                  <a:txBody>
                    <a:bodyPr/>
                    <a:lstStyle/>
                    <a:p>
                      <a:pPr algn="ctr"/>
                      <a:r>
                        <a:rPr kumimoji="1" lang="ja-JP" altLang="en-US" sz="1050" b="1" dirty="0">
                          <a:solidFill>
                            <a:schemeClr val="bg1"/>
                          </a:solidFill>
                          <a:latin typeface="メイリオ" panose="020B0604030504040204" pitchFamily="50" charset="-128"/>
                          <a:ea typeface="+mn-ea"/>
                        </a:rPr>
                        <a:t>広告認知度</a:t>
                      </a:r>
                      <a:endParaRPr kumimoji="1" lang="en-US" altLang="ja-JP" sz="1050" b="1" dirty="0">
                        <a:solidFill>
                          <a:schemeClr val="bg1"/>
                        </a:solidFill>
                        <a:latin typeface="メイリオ" panose="020B0604030504040204" pitchFamily="50" charset="-128"/>
                        <a:ea typeface="メイリオ" panose="020B0604030504040204" pitchFamily="50" charset="-128"/>
                      </a:endParaRPr>
                    </a:p>
                  </a:txBody>
                  <a:tcPr marL="92354" marR="92354" anchor="c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latin typeface="メイリオ"/>
                          <a:ea typeface="メイリオ"/>
                          <a:cs typeface="メイリオ" panose="020B0604030504040204" pitchFamily="50" charset="-128"/>
                        </a:rPr>
                        <a:t>広告認知度</a:t>
                      </a:r>
                      <a:endParaRPr kumimoji="1" lang="en-US" altLang="ja-JP" sz="1050" b="1" dirty="0">
                        <a:solidFill>
                          <a:schemeClr val="bg1"/>
                        </a:solidFill>
                        <a:latin typeface="メイリオ"/>
                        <a:ea typeface="メイリオ"/>
                        <a:cs typeface="メイリオ" panose="020B0604030504040204" pitchFamily="50" charset="-128"/>
                      </a:endParaRPr>
                    </a:p>
                  </a:txBody>
                  <a:tcPr marL="88751" marR="88751" anchor="c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ja-JP" altLang="en-US" sz="900" b="0" dirty="0">
                          <a:solidFill>
                            <a:schemeClr val="tx1">
                              <a:lumMod val="95000"/>
                              <a:lumOff val="5000"/>
                            </a:schemeClr>
                          </a:solidFill>
                          <a:latin typeface="+mn-ea"/>
                          <a:ea typeface="+mn-ea"/>
                          <a:cs typeface="メイリオ" panose="020B0604030504040204" pitchFamily="50" charset="-128"/>
                        </a:rPr>
                        <a:t>SA</a:t>
                      </a:r>
                      <a:endParaRPr kumimoji="1" lang="en-US" altLang="ja-JP" sz="900" b="0" dirty="0">
                        <a:solidFill>
                          <a:schemeClr val="tx1">
                            <a:lumMod val="95000"/>
                            <a:lumOff val="5000"/>
                          </a:schemeClr>
                        </a:solidFill>
                        <a:latin typeface="+mn-ea"/>
                        <a:ea typeface="+mn-ea"/>
                        <a:cs typeface="メイリオ" panose="020B0604030504040204" pitchFamily="50" charset="-128"/>
                      </a:endParaRPr>
                    </a:p>
                  </a:txBody>
                  <a:tcPr anchor="ctr">
                    <a:solidFill>
                      <a:schemeClr val="accent1">
                        <a:alpha val="10000"/>
                      </a:schemeClr>
                    </a:solidFill>
                  </a:tcPr>
                </a:tc>
                <a:tc>
                  <a:txBody>
                    <a:bodyPr/>
                    <a:lstStyle/>
                    <a:p>
                      <a:pPr marL="0" marR="0" lvl="0" indent="0" algn="ctr" rtl="0" eaLnBrk="1" fontAlgn="auto" latinLnBrk="1" hangingPunct="1">
                        <a:lnSpc>
                          <a:spcPct val="100000"/>
                        </a:lnSpc>
                        <a:spcBef>
                          <a:spcPts val="0"/>
                        </a:spcBef>
                        <a:spcAft>
                          <a:spcPts val="0"/>
                        </a:spcAft>
                        <a:buClrTx/>
                        <a:buSzTx/>
                        <a:buFontTx/>
                        <a:buNone/>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◇月◇日 </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 </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～◇月◇日 </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 </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の間に、</a:t>
                      </a:r>
                      <a:endPar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p>
                      <a:pPr marL="0" marR="0" lvl="0" indent="0" algn="ctr" rtl="0" eaLnBrk="1" fontAlgn="auto" latinLnBrk="1" hangingPunct="1">
                        <a:lnSpc>
                          <a:spcPct val="100000"/>
                        </a:lnSpc>
                        <a:spcBef>
                          <a:spcPts val="0"/>
                        </a:spcBef>
                        <a:spcAft>
                          <a:spcPts val="0"/>
                        </a:spcAft>
                        <a:buClrTx/>
                        <a:buSzTx/>
                        <a:buFontTx/>
                        <a:buNone/>
                      </a:pP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LINE</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のトークリスト画面の赤枠部分で、</a:t>
                      </a:r>
                      <a:endPar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p>
                      <a:pPr marL="0" marR="0" lvl="0" indent="0" algn="ctr" rtl="0" eaLnBrk="1" fontAlgn="auto" latinLnBrk="1" hangingPunct="1">
                        <a:lnSpc>
                          <a:spcPct val="100000"/>
                        </a:lnSpc>
                        <a:spcBef>
                          <a:spcPts val="0"/>
                        </a:spcBef>
                        <a:spcAft>
                          <a:spcPts val="0"/>
                        </a:spcAft>
                        <a:buClrTx/>
                        <a:buSzTx/>
                        <a:buFontTx/>
                        <a:buNone/>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★広告主商材★の広告を見ましたか？</a:t>
                      </a:r>
                      <a:endPar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anchor="ctr">
                    <a:solidFill>
                      <a:schemeClr val="accent1">
                        <a:alpha val="10000"/>
                      </a:schemeClr>
                    </a:solidFill>
                  </a:tcPr>
                </a:tc>
                <a:tc>
                  <a:txBody>
                    <a:bodyPr/>
                    <a:lstStyle/>
                    <a:p>
                      <a:pPr algn="ctr"/>
                      <a:r>
                        <a:rPr kumimoji="1" lang="en-US" altLang="ja-JP" sz="900" b="0" dirty="0">
                          <a:solidFill>
                            <a:schemeClr val="tx1">
                              <a:lumMod val="95000"/>
                              <a:lumOff val="5000"/>
                            </a:schemeClr>
                          </a:solidFill>
                          <a:latin typeface="+mn-ea"/>
                          <a:ea typeface="+mn-ea"/>
                          <a:cs typeface="メイリオ" panose="020B0604030504040204" pitchFamily="50" charset="-128"/>
                        </a:rPr>
                        <a:t>3</a:t>
                      </a:r>
                      <a:endParaRPr kumimoji="1" lang="ja-JP" altLang="en-US" sz="900" b="0" dirty="0">
                        <a:solidFill>
                          <a:schemeClr val="tx1">
                            <a:lumMod val="95000"/>
                            <a:lumOff val="5000"/>
                          </a:schemeClr>
                        </a:solidFill>
                        <a:latin typeface="+mn-ea"/>
                        <a:ea typeface="+mn-ea"/>
                        <a:cs typeface="メイリオ" panose="020B0604030504040204" pitchFamily="50" charset="-128"/>
                      </a:endParaRPr>
                    </a:p>
                  </a:txBody>
                  <a:tcPr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確かに見た</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見たような気がする</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見ていない</a:t>
                      </a:r>
                    </a:p>
                  </a:txBody>
                  <a:tcPr anchor="ctr">
                    <a:solidFill>
                      <a:schemeClr val="accent1">
                        <a:alpha val="10000"/>
                      </a:schemeClr>
                    </a:solidFill>
                  </a:tcPr>
                </a:tc>
                <a:extLst>
                  <a:ext uri="{0D108BD9-81ED-4DB2-BD59-A6C34878D82A}">
                    <a16:rowId xmlns:a16="http://schemas.microsoft.com/office/drawing/2014/main" val="1952144971"/>
                  </a:ext>
                </a:extLst>
              </a:tr>
            </a:tbl>
          </a:graphicData>
        </a:graphic>
      </p:graphicFrame>
      <p:sp>
        <p:nvSpPr>
          <p:cNvPr id="4" name="テキスト ボックス 43">
            <a:extLst>
              <a:ext uri="{FF2B5EF4-FFF2-40B4-BE49-F238E27FC236}">
                <a16:creationId xmlns:a16="http://schemas.microsoft.com/office/drawing/2014/main" id="{E93115D5-0973-6E0F-0C22-2A30251F7013}"/>
              </a:ext>
            </a:extLst>
          </p:cNvPr>
          <p:cNvSpPr txBox="1">
            <a:spLocks noChangeArrowheads="1"/>
          </p:cNvSpPr>
          <p:nvPr/>
        </p:nvSpPr>
        <p:spPr bwMode="auto">
          <a:xfrm>
            <a:off x="586842" y="6159400"/>
            <a:ext cx="1067031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900" dirty="0">
                <a:solidFill>
                  <a:schemeClr val="tx1">
                    <a:lumMod val="95000"/>
                    <a:lumOff val="5000"/>
                  </a:schemeClr>
                </a:solidFill>
                <a:latin typeface="+mn-ea"/>
                <a:ea typeface="+mn-ea"/>
                <a:cs typeface="メイリオ" pitchFamily="50" charset="-128"/>
              </a:rPr>
              <a:t>※ </a:t>
            </a:r>
            <a:r>
              <a:rPr lang="ja-JP" altLang="en-US" sz="900" dirty="0">
                <a:solidFill>
                  <a:schemeClr val="tx1">
                    <a:lumMod val="95000"/>
                    <a:lumOff val="5000"/>
                  </a:schemeClr>
                </a:solidFill>
                <a:latin typeface="+mn-ea"/>
                <a:ea typeface="+mn-ea"/>
                <a:cs typeface="メイリオ" pitchFamily="50" charset="-128"/>
              </a:rPr>
              <a:t>アンケート内の文言は商材に応じて回答のしやすさを考慮し、適宜変更する場合があります。</a:t>
            </a:r>
          </a:p>
        </p:txBody>
      </p:sp>
      <p:sp>
        <p:nvSpPr>
          <p:cNvPr id="7" name="正方形/長方形 6">
            <a:extLst>
              <a:ext uri="{FF2B5EF4-FFF2-40B4-BE49-F238E27FC236}">
                <a16:creationId xmlns:a16="http://schemas.microsoft.com/office/drawing/2014/main" id="{DBFF075E-CF73-8A56-A0DB-720179FD4C5E}"/>
              </a:ext>
            </a:extLst>
          </p:cNvPr>
          <p:cNvSpPr/>
          <p:nvPr/>
        </p:nvSpPr>
        <p:spPr>
          <a:xfrm>
            <a:off x="3206076" y="1636191"/>
            <a:ext cx="8390007" cy="1048015"/>
          </a:xfrm>
          <a:prstGeom prst="rect">
            <a:avLst/>
          </a:prstGeom>
          <a:no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正方形/長方形 7">
            <a:extLst>
              <a:ext uri="{FF2B5EF4-FFF2-40B4-BE49-F238E27FC236}">
                <a16:creationId xmlns:a16="http://schemas.microsoft.com/office/drawing/2014/main" id="{66DB72A9-1477-7098-DC7D-DAB8DF4C505C}"/>
              </a:ext>
            </a:extLst>
          </p:cNvPr>
          <p:cNvSpPr/>
          <p:nvPr/>
        </p:nvSpPr>
        <p:spPr>
          <a:xfrm>
            <a:off x="3210993" y="3263428"/>
            <a:ext cx="8390007" cy="1048015"/>
          </a:xfrm>
          <a:prstGeom prst="rect">
            <a:avLst/>
          </a:prstGeom>
          <a:no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06CE580E-95D1-94F8-3437-9F2CB0BE2E8C}"/>
              </a:ext>
            </a:extLst>
          </p:cNvPr>
          <p:cNvSpPr/>
          <p:nvPr/>
        </p:nvSpPr>
        <p:spPr>
          <a:xfrm>
            <a:off x="3210013" y="4353820"/>
            <a:ext cx="8390007" cy="1048015"/>
          </a:xfrm>
          <a:prstGeom prst="rect">
            <a:avLst/>
          </a:prstGeom>
          <a:no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正方形/長方形 12">
            <a:extLst>
              <a:ext uri="{FF2B5EF4-FFF2-40B4-BE49-F238E27FC236}">
                <a16:creationId xmlns:a16="http://schemas.microsoft.com/office/drawing/2014/main" id="{9200C2F3-33E5-9232-9208-84836950E47D}"/>
              </a:ext>
            </a:extLst>
          </p:cNvPr>
          <p:cNvSpPr/>
          <p:nvPr/>
        </p:nvSpPr>
        <p:spPr>
          <a:xfrm>
            <a:off x="3210993" y="2720690"/>
            <a:ext cx="8390007" cy="500361"/>
          </a:xfrm>
          <a:prstGeom prst="rect">
            <a:avLst/>
          </a:prstGeom>
          <a:no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301C9C8A-B612-5409-7580-ED3F1F0283AC}"/>
              </a:ext>
            </a:extLst>
          </p:cNvPr>
          <p:cNvSpPr/>
          <p:nvPr/>
        </p:nvSpPr>
        <p:spPr>
          <a:xfrm>
            <a:off x="3215911" y="5451118"/>
            <a:ext cx="8390007" cy="500361"/>
          </a:xfrm>
          <a:prstGeom prst="rect">
            <a:avLst/>
          </a:prstGeom>
          <a:no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314625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2DF1E-0FA3-B785-03E2-F8434FC8BAE6}"/>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AB0D7AC-90E6-20E7-FED3-502DE3621C49}"/>
              </a:ext>
            </a:extLst>
          </p:cNvPr>
          <p:cNvSpPr>
            <a:spLocks noGrp="1"/>
          </p:cNvSpPr>
          <p:nvPr>
            <p:ph type="body" sz="quarter" idx="10"/>
          </p:nvPr>
        </p:nvSpPr>
        <p:spPr/>
        <p:txBody>
          <a:bodyPr/>
          <a:lstStyle/>
          <a:p>
            <a:r>
              <a:rPr lang="ja-JP" altLang="en-US" sz="2400" dirty="0">
                <a:latin typeface="+mn-ea"/>
              </a:rPr>
              <a:t>ブランドリフトサーベイ ご納品物イメージ</a:t>
            </a:r>
          </a:p>
        </p:txBody>
      </p:sp>
      <p:sp>
        <p:nvSpPr>
          <p:cNvPr id="5" name="テキスト プレースホルダー 6">
            <a:extLst>
              <a:ext uri="{FF2B5EF4-FFF2-40B4-BE49-F238E27FC236}">
                <a16:creationId xmlns:a16="http://schemas.microsoft.com/office/drawing/2014/main" id="{89C198F1-F006-D163-B83B-D1D4B096891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A72E619A-2B68-2822-5B94-BA596909F6C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pic>
        <p:nvPicPr>
          <p:cNvPr id="9" name="図 8">
            <a:extLst>
              <a:ext uri="{FF2B5EF4-FFF2-40B4-BE49-F238E27FC236}">
                <a16:creationId xmlns:a16="http://schemas.microsoft.com/office/drawing/2014/main" id="{E5D4AFD2-7AE7-E9E5-7882-F42189FF9F7D}"/>
              </a:ext>
            </a:extLst>
          </p:cNvPr>
          <p:cNvPicPr>
            <a:picLocks noChangeAspect="1"/>
          </p:cNvPicPr>
          <p:nvPr/>
        </p:nvPicPr>
        <p:blipFill>
          <a:blip r:embed="rId3"/>
          <a:stretch>
            <a:fillRect/>
          </a:stretch>
        </p:blipFill>
        <p:spPr>
          <a:xfrm>
            <a:off x="7837643" y="4414494"/>
            <a:ext cx="3254689" cy="1828800"/>
          </a:xfrm>
          <a:prstGeom prst="rect">
            <a:avLst/>
          </a:prstGeom>
          <a:ln>
            <a:solidFill>
              <a:schemeClr val="bg1">
                <a:lumMod val="75000"/>
              </a:schemeClr>
            </a:solidFill>
          </a:ln>
        </p:spPr>
      </p:pic>
      <p:pic>
        <p:nvPicPr>
          <p:cNvPr id="10" name="図 9">
            <a:extLst>
              <a:ext uri="{FF2B5EF4-FFF2-40B4-BE49-F238E27FC236}">
                <a16:creationId xmlns:a16="http://schemas.microsoft.com/office/drawing/2014/main" id="{2F83696A-E78A-720B-633E-E1779639537D}"/>
              </a:ext>
            </a:extLst>
          </p:cNvPr>
          <p:cNvPicPr>
            <a:picLocks noChangeAspect="1"/>
          </p:cNvPicPr>
          <p:nvPr/>
        </p:nvPicPr>
        <p:blipFill>
          <a:blip r:embed="rId4"/>
          <a:stretch>
            <a:fillRect/>
          </a:stretch>
        </p:blipFill>
        <p:spPr>
          <a:xfrm>
            <a:off x="4293869" y="4412991"/>
            <a:ext cx="3253229" cy="1828800"/>
          </a:xfrm>
          <a:prstGeom prst="rect">
            <a:avLst/>
          </a:prstGeom>
          <a:ln>
            <a:solidFill>
              <a:schemeClr val="bg1">
                <a:lumMod val="75000"/>
              </a:schemeClr>
            </a:solidFill>
          </a:ln>
        </p:spPr>
      </p:pic>
      <p:pic>
        <p:nvPicPr>
          <p:cNvPr id="11" name="図 10">
            <a:extLst>
              <a:ext uri="{FF2B5EF4-FFF2-40B4-BE49-F238E27FC236}">
                <a16:creationId xmlns:a16="http://schemas.microsoft.com/office/drawing/2014/main" id="{4B80CC9E-2D32-B5BB-DC7D-F547AB6103AC}"/>
              </a:ext>
            </a:extLst>
          </p:cNvPr>
          <p:cNvPicPr>
            <a:picLocks noChangeAspect="1"/>
          </p:cNvPicPr>
          <p:nvPr/>
        </p:nvPicPr>
        <p:blipFill>
          <a:blip r:embed="rId5"/>
          <a:stretch>
            <a:fillRect/>
          </a:stretch>
        </p:blipFill>
        <p:spPr>
          <a:xfrm>
            <a:off x="4259816" y="2163889"/>
            <a:ext cx="3256731" cy="1828800"/>
          </a:xfrm>
          <a:prstGeom prst="rect">
            <a:avLst/>
          </a:prstGeom>
          <a:ln>
            <a:solidFill>
              <a:schemeClr val="bg1">
                <a:lumMod val="75000"/>
              </a:schemeClr>
            </a:solidFill>
          </a:ln>
        </p:spPr>
      </p:pic>
      <p:pic>
        <p:nvPicPr>
          <p:cNvPr id="12" name="図 11">
            <a:extLst>
              <a:ext uri="{FF2B5EF4-FFF2-40B4-BE49-F238E27FC236}">
                <a16:creationId xmlns:a16="http://schemas.microsoft.com/office/drawing/2014/main" id="{4CEC5C6C-BDBE-934F-76A1-F931420BA7D1}"/>
              </a:ext>
            </a:extLst>
          </p:cNvPr>
          <p:cNvPicPr>
            <a:picLocks noChangeAspect="1"/>
          </p:cNvPicPr>
          <p:nvPr/>
        </p:nvPicPr>
        <p:blipFill>
          <a:blip r:embed="rId6"/>
          <a:stretch>
            <a:fillRect/>
          </a:stretch>
        </p:blipFill>
        <p:spPr>
          <a:xfrm>
            <a:off x="700923" y="2164357"/>
            <a:ext cx="3268854" cy="1828800"/>
          </a:xfrm>
          <a:prstGeom prst="rect">
            <a:avLst/>
          </a:prstGeom>
          <a:ln>
            <a:solidFill>
              <a:schemeClr val="bg1">
                <a:lumMod val="75000"/>
              </a:schemeClr>
            </a:solidFill>
          </a:ln>
        </p:spPr>
      </p:pic>
      <p:sp>
        <p:nvSpPr>
          <p:cNvPr id="14" name="テキスト ボックス 13">
            <a:extLst>
              <a:ext uri="{FF2B5EF4-FFF2-40B4-BE49-F238E27FC236}">
                <a16:creationId xmlns:a16="http://schemas.microsoft.com/office/drawing/2014/main" id="{3DF02A16-7352-5C55-64C7-80A468717E7D}"/>
              </a:ext>
            </a:extLst>
          </p:cNvPr>
          <p:cNvSpPr txBox="1">
            <a:spLocks noChangeArrowheads="1"/>
          </p:cNvSpPr>
          <p:nvPr/>
        </p:nvSpPr>
        <p:spPr bwMode="auto">
          <a:xfrm>
            <a:off x="2659261" y="1863706"/>
            <a:ext cx="2874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a:buNone/>
            </a:pPr>
            <a:r>
              <a:rPr lang="ja-JP" altLang="en-US" sz="1200" b="1" dirty="0">
                <a:solidFill>
                  <a:srgbClr val="00003E"/>
                </a:solidFill>
                <a:latin typeface="+mn-ea"/>
                <a:ea typeface="+mn-ea"/>
                <a:cs typeface="メイリオ" panose="020B0604030504040204" pitchFamily="50" charset="-128"/>
              </a:rPr>
              <a:t>サマリ</a:t>
            </a:r>
          </a:p>
        </p:txBody>
      </p:sp>
      <p:sp>
        <p:nvSpPr>
          <p:cNvPr id="15" name="テキスト ボックス 14">
            <a:extLst>
              <a:ext uri="{FF2B5EF4-FFF2-40B4-BE49-F238E27FC236}">
                <a16:creationId xmlns:a16="http://schemas.microsoft.com/office/drawing/2014/main" id="{1B90F4F9-562D-6388-57F4-3F9FE8B99151}"/>
              </a:ext>
            </a:extLst>
          </p:cNvPr>
          <p:cNvSpPr txBox="1">
            <a:spLocks noChangeArrowheads="1"/>
          </p:cNvSpPr>
          <p:nvPr/>
        </p:nvSpPr>
        <p:spPr bwMode="auto">
          <a:xfrm>
            <a:off x="6745955" y="4116943"/>
            <a:ext cx="1882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a:buNone/>
            </a:pPr>
            <a:r>
              <a:rPr lang="ja-JP" altLang="en-US" sz="1200" b="1" dirty="0">
                <a:solidFill>
                  <a:srgbClr val="00003E"/>
                </a:solidFill>
                <a:latin typeface="+mn-ea"/>
                <a:ea typeface="+mn-ea"/>
              </a:rPr>
              <a:t>ブランドリフト効果</a:t>
            </a:r>
            <a:endParaRPr kumimoji="0" lang="ja-JP" altLang="en-US" sz="1200" b="1" dirty="0">
              <a:solidFill>
                <a:srgbClr val="00003E"/>
              </a:solidFill>
              <a:latin typeface="+mn-ea"/>
              <a:ea typeface="+mn-ea"/>
              <a:cs typeface="メイリオ" panose="020B0604030504040204" pitchFamily="50" charset="-128"/>
            </a:endParaRPr>
          </a:p>
        </p:txBody>
      </p:sp>
      <p:sp>
        <p:nvSpPr>
          <p:cNvPr id="16" name="テキスト ボックス 15">
            <a:extLst>
              <a:ext uri="{FF2B5EF4-FFF2-40B4-BE49-F238E27FC236}">
                <a16:creationId xmlns:a16="http://schemas.microsoft.com/office/drawing/2014/main" id="{169E67A8-D642-3F6D-83BA-E6987E1965E6}"/>
              </a:ext>
            </a:extLst>
          </p:cNvPr>
          <p:cNvSpPr txBox="1">
            <a:spLocks noChangeArrowheads="1"/>
          </p:cNvSpPr>
          <p:nvPr/>
        </p:nvSpPr>
        <p:spPr bwMode="auto">
          <a:xfrm>
            <a:off x="1624711" y="4116994"/>
            <a:ext cx="14564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a:buNone/>
            </a:pPr>
            <a:r>
              <a:rPr lang="ja-JP" altLang="en-US" sz="1200" b="1">
                <a:solidFill>
                  <a:srgbClr val="00003E"/>
                </a:solidFill>
                <a:latin typeface="+mn-ea"/>
                <a:ea typeface="+mn-ea"/>
              </a:rPr>
              <a:t>広告の認知状況</a:t>
            </a:r>
            <a:endParaRPr kumimoji="0" lang="ja-JP" altLang="en-US" sz="1200" b="1" dirty="0">
              <a:solidFill>
                <a:srgbClr val="00003E"/>
              </a:solidFill>
              <a:latin typeface="+mn-ea"/>
              <a:ea typeface="+mn-ea"/>
              <a:cs typeface="メイリオ" panose="020B0604030504040204" pitchFamily="50" charset="-128"/>
            </a:endParaRPr>
          </a:p>
        </p:txBody>
      </p:sp>
      <p:pic>
        <p:nvPicPr>
          <p:cNvPr id="17" name="図 16">
            <a:extLst>
              <a:ext uri="{FF2B5EF4-FFF2-40B4-BE49-F238E27FC236}">
                <a16:creationId xmlns:a16="http://schemas.microsoft.com/office/drawing/2014/main" id="{1B0BA670-05CB-C5A3-2AB9-137E300148DF}"/>
              </a:ext>
            </a:extLst>
          </p:cNvPr>
          <p:cNvPicPr>
            <a:picLocks noChangeAspect="1"/>
          </p:cNvPicPr>
          <p:nvPr/>
        </p:nvPicPr>
        <p:blipFill>
          <a:blip r:embed="rId7"/>
          <a:stretch>
            <a:fillRect/>
          </a:stretch>
        </p:blipFill>
        <p:spPr>
          <a:xfrm>
            <a:off x="700923" y="4416116"/>
            <a:ext cx="3260489" cy="1828800"/>
          </a:xfrm>
          <a:prstGeom prst="rect">
            <a:avLst/>
          </a:prstGeom>
          <a:ln>
            <a:solidFill>
              <a:schemeClr val="bg1">
                <a:lumMod val="75000"/>
              </a:schemeClr>
            </a:solidFill>
          </a:ln>
        </p:spPr>
      </p:pic>
      <p:sp>
        <p:nvSpPr>
          <p:cNvPr id="19" name="テキスト ボックス 18">
            <a:extLst>
              <a:ext uri="{FF2B5EF4-FFF2-40B4-BE49-F238E27FC236}">
                <a16:creationId xmlns:a16="http://schemas.microsoft.com/office/drawing/2014/main" id="{5C11B2C3-C174-9D1B-0966-48DD4464FE59}"/>
              </a:ext>
            </a:extLst>
          </p:cNvPr>
          <p:cNvSpPr txBox="1"/>
          <p:nvPr/>
        </p:nvSpPr>
        <p:spPr>
          <a:xfrm>
            <a:off x="595671" y="1071478"/>
            <a:ext cx="11154118" cy="307777"/>
          </a:xfrm>
          <a:prstGeom prst="rect">
            <a:avLst/>
          </a:prstGeom>
          <a:noFill/>
        </p:spPr>
        <p:txBody>
          <a:bodyPr wrap="square">
            <a:spAutoFit/>
          </a:bodyPr>
          <a:lstStyle/>
          <a:p>
            <a:r>
              <a:rPr lang="ja-JP" altLang="en-US" sz="1400" dirty="0">
                <a:solidFill>
                  <a:schemeClr val="tx1">
                    <a:lumMod val="95000"/>
                    <a:lumOff val="5000"/>
                  </a:schemeClr>
                </a:solidFill>
                <a:latin typeface="+mn-ea"/>
                <a:ea typeface="+mn-ea"/>
              </a:rPr>
              <a:t>調査レポートでは、各調査設問の全体のリフト効果、および各調査設問におけるリフト効果などをご報告します。</a:t>
            </a:r>
            <a:endParaRPr lang="en-US" altLang="ja-JP" sz="1400" dirty="0">
              <a:solidFill>
                <a:schemeClr val="tx1">
                  <a:lumMod val="95000"/>
                  <a:lumOff val="5000"/>
                </a:schemeClr>
              </a:solidFill>
              <a:latin typeface="+mn-ea"/>
              <a:ea typeface="+mn-ea"/>
            </a:endParaRPr>
          </a:p>
        </p:txBody>
      </p:sp>
    </p:spTree>
    <p:extLst>
      <p:ext uri="{BB962C8B-B14F-4D97-AF65-F5344CB8AC3E}">
        <p14:creationId xmlns:p14="http://schemas.microsoft.com/office/powerpoint/2010/main" val="160474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12">
            <a:extLst>
              <a:ext uri="{FF2B5EF4-FFF2-40B4-BE49-F238E27FC236}">
                <a16:creationId xmlns:a16="http://schemas.microsoft.com/office/drawing/2014/main" id="{4DF4F3F0-E8BD-8F2D-CCD2-D48FEAC059CC}"/>
              </a:ext>
            </a:extLst>
          </p:cNvPr>
          <p:cNvSpPr>
            <a:spLocks noGrp="1"/>
          </p:cNvSpPr>
          <p:nvPr>
            <p:ph type="body" sz="quarter" idx="14"/>
          </p:nvPr>
        </p:nvSpPr>
        <p:spPr/>
        <p:txBody>
          <a:bodyPr>
            <a:normAutofit fontScale="92500" lnSpcReduction="10000"/>
          </a:bodyPr>
          <a:lstStyle/>
          <a:p>
            <a:r>
              <a:rPr lang="ja-JP" altLang="en-US" dirty="0"/>
              <a:t>概要</a:t>
            </a: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p:txBody>
          <a:bodyPr>
            <a:normAutofit fontScale="92500" lnSpcReduction="10000"/>
          </a:bodyPr>
          <a:lstStyle/>
          <a:p>
            <a:pPr marL="0" indent="0">
              <a:buNone/>
            </a:pPr>
            <a:r>
              <a:rPr lang="ja-JP" altLang="en-US" dirty="0">
                <a:latin typeface="+mn-ea"/>
              </a:rPr>
              <a:t>商品スペック</a:t>
            </a:r>
            <a:endParaRPr lang="ja-JP" altLang="en-US" sz="1800" b="1" dirty="0">
              <a:latin typeface="+mn-ea"/>
              <a:ea typeface="+mn-ea"/>
            </a:endParaRPr>
          </a:p>
        </p:txBody>
      </p:sp>
      <p:sp>
        <p:nvSpPr>
          <p:cNvPr id="18" name="テキスト プレースホルダー 17">
            <a:extLst>
              <a:ext uri="{FF2B5EF4-FFF2-40B4-BE49-F238E27FC236}">
                <a16:creationId xmlns:a16="http://schemas.microsoft.com/office/drawing/2014/main" id="{FBA0ED09-3BFD-6B31-F9F6-FEA28588925B}"/>
              </a:ext>
            </a:extLst>
          </p:cNvPr>
          <p:cNvSpPr>
            <a:spLocks noGrp="1"/>
          </p:cNvSpPr>
          <p:nvPr>
            <p:ph type="body" sz="quarter" idx="16"/>
          </p:nvPr>
        </p:nvSpPr>
        <p:spPr/>
        <p:txBody>
          <a:bodyPr>
            <a:normAutofit fontScale="92500" lnSpcReduction="10000"/>
          </a:bodyPr>
          <a:lstStyle/>
          <a:p>
            <a:r>
              <a:rPr lang="ja-JP" altLang="en-US" dirty="0"/>
              <a:t>その他・注意事項</a:t>
            </a: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29116-A307-9BD1-0867-FF1B2B48569D}"/>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6C0D2CE-4896-864B-FEC2-98CA8440A443}"/>
              </a:ext>
            </a:extLst>
          </p:cNvPr>
          <p:cNvSpPr>
            <a:spLocks noGrp="1"/>
          </p:cNvSpPr>
          <p:nvPr>
            <p:ph type="body" sz="quarter" idx="10"/>
          </p:nvPr>
        </p:nvSpPr>
        <p:spPr/>
        <p:txBody>
          <a:bodyPr/>
          <a:lstStyle/>
          <a:p>
            <a:pPr fontAlgn="auto">
              <a:spcAft>
                <a:spcPts val="0"/>
              </a:spcAft>
            </a:pPr>
            <a:r>
              <a:rPr lang="ja-JP" altLang="en-US" sz="2400" dirty="0">
                <a:latin typeface="+mj-ea"/>
                <a:cs typeface="メイリオ" panose="020B0604030504040204" pitchFamily="50" charset="-128"/>
              </a:rPr>
              <a:t>広告内の固定表示要素について</a:t>
            </a:r>
            <a:endParaRPr lang="ja-JP" altLang="en-US" sz="2400" dirty="0">
              <a:latin typeface="+mn-ea"/>
            </a:endParaRPr>
          </a:p>
        </p:txBody>
      </p:sp>
      <p:sp>
        <p:nvSpPr>
          <p:cNvPr id="5" name="テキスト プレースホルダー 6">
            <a:extLst>
              <a:ext uri="{FF2B5EF4-FFF2-40B4-BE49-F238E27FC236}">
                <a16:creationId xmlns:a16="http://schemas.microsoft.com/office/drawing/2014/main" id="{B02C5526-342F-9F50-D4CD-B2C91E2256CD}"/>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AEB88D5D-6BFA-E96C-7A95-358CF2E2921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26" name="テキスト プレースホルダー 3">
            <a:extLst>
              <a:ext uri="{FF2B5EF4-FFF2-40B4-BE49-F238E27FC236}">
                <a16:creationId xmlns:a16="http://schemas.microsoft.com/office/drawing/2014/main" id="{D03C6E0D-3A57-3925-C5E4-F9D256939078}"/>
              </a:ext>
            </a:extLst>
          </p:cNvPr>
          <p:cNvSpPr txBox="1">
            <a:spLocks/>
          </p:cNvSpPr>
          <p:nvPr/>
        </p:nvSpPr>
        <p:spPr>
          <a:xfrm>
            <a:off x="567857" y="1104290"/>
            <a:ext cx="11014609" cy="79208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endParaRPr lang="ja-JP" altLang="en-US" dirty="0">
              <a:solidFill>
                <a:srgbClr val="0D0D0D"/>
              </a:solidFill>
              <a:latin typeface="+mn-ea"/>
              <a:ea typeface="+mn-ea"/>
            </a:endParaRPr>
          </a:p>
        </p:txBody>
      </p:sp>
      <p:sp>
        <p:nvSpPr>
          <p:cNvPr id="127" name="テキスト プレースホルダー 2">
            <a:extLst>
              <a:ext uri="{FF2B5EF4-FFF2-40B4-BE49-F238E27FC236}">
                <a16:creationId xmlns:a16="http://schemas.microsoft.com/office/drawing/2014/main" id="{E69CAB2D-9CE9-BE54-CA7A-4174755CD2CC}"/>
              </a:ext>
            </a:extLst>
          </p:cNvPr>
          <p:cNvSpPr>
            <a:spLocks noGrp="1"/>
          </p:cNvSpPr>
          <p:nvPr>
            <p:ph type="body" sz="quarter" idx="11"/>
          </p:nvPr>
        </p:nvSpPr>
        <p:spPr>
          <a:xfrm>
            <a:off x="587374" y="1098189"/>
            <a:ext cx="11218546" cy="792088"/>
          </a:xfrm>
        </p:spPr>
        <p:txBody>
          <a:bodyPr/>
          <a:lstStyle/>
          <a:p>
            <a:r>
              <a:rPr lang="ja-JP" altLang="en-US" dirty="0">
                <a:latin typeface="Meiryo"/>
                <a:ea typeface="Meiryo"/>
              </a:rPr>
              <a:t>クリエイティブ内のテキストやタレントの顔などが固定表示要素と重ならないよう留意しクリエイティブを作成いただくことを推奨します。</a:t>
            </a:r>
            <a:endParaRPr lang="ja-JP" altLang="ja-JP" dirty="0">
              <a:latin typeface="Meiryo"/>
              <a:ea typeface="Meiryo"/>
            </a:endParaRPr>
          </a:p>
        </p:txBody>
      </p:sp>
      <p:sp>
        <p:nvSpPr>
          <p:cNvPr id="8" name="ホームベース 2">
            <a:extLst>
              <a:ext uri="{FF2B5EF4-FFF2-40B4-BE49-F238E27FC236}">
                <a16:creationId xmlns:a16="http://schemas.microsoft.com/office/drawing/2014/main" id="{6BB5CB54-1A62-19DB-D97F-5355D481C4E9}"/>
              </a:ext>
            </a:extLst>
          </p:cNvPr>
          <p:cNvSpPr/>
          <p:nvPr/>
        </p:nvSpPr>
        <p:spPr>
          <a:xfrm>
            <a:off x="3510423" y="1657587"/>
            <a:ext cx="2253760" cy="293825"/>
          </a:xfrm>
          <a:prstGeom prst="homePlat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bg1"/>
                </a:solidFill>
                <a:latin typeface="+mn-ea"/>
                <a:cs typeface="メイリオ" panose="020B0604030504040204" pitchFamily="50" charset="-128"/>
              </a:rPr>
              <a:t>画像</a:t>
            </a:r>
            <a:endParaRPr lang="en-US" altLang="ja-JP" sz="1050" b="1" dirty="0">
              <a:solidFill>
                <a:schemeClr val="bg1"/>
              </a:solidFill>
              <a:latin typeface="+mn-ea"/>
              <a:cs typeface="メイリオ" panose="020B0604030504040204" pitchFamily="50" charset="-128"/>
            </a:endParaRPr>
          </a:p>
        </p:txBody>
      </p:sp>
      <p:sp>
        <p:nvSpPr>
          <p:cNvPr id="132" name="テキスト ボックス 43">
            <a:extLst>
              <a:ext uri="{FF2B5EF4-FFF2-40B4-BE49-F238E27FC236}">
                <a16:creationId xmlns:a16="http://schemas.microsoft.com/office/drawing/2014/main" id="{6C91C509-E11D-D46C-F7CB-F50AE589B7B6}"/>
              </a:ext>
            </a:extLst>
          </p:cNvPr>
          <p:cNvSpPr txBox="1">
            <a:spLocks noChangeArrowheads="1"/>
          </p:cNvSpPr>
          <p:nvPr/>
        </p:nvSpPr>
        <p:spPr bwMode="auto">
          <a:xfrm>
            <a:off x="578094" y="5884184"/>
            <a:ext cx="1074428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ja-JP" altLang="en-US" sz="10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クリエイティブ内の要素は端末により変動します</a:t>
            </a:r>
            <a:r>
              <a:rPr lang="ja-JP" altLang="en-US" sz="1000" dirty="0">
                <a:solidFill>
                  <a:schemeClr val="tx1">
                    <a:lumMod val="75000"/>
                    <a:lumOff val="25000"/>
                  </a:schemeClr>
                </a:solidFill>
                <a:latin typeface="Meiryo" panose="020B0604030504040204" pitchFamily="34" charset="-128"/>
                <a:ea typeface="Meiryo" panose="020B0604030504040204" pitchFamily="34" charset="-128"/>
              </a:rPr>
              <a:t>。固定表示要素ぎりぎりの位置にテキスト・字幕やタレントの顔を配置することは推奨しておりません。</a:t>
            </a: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endParaRPr>
          </a:p>
          <a:p>
            <a:pPr>
              <a:spcBef>
                <a:spcPct val="0"/>
              </a:spcBef>
              <a:buNone/>
            </a:pPr>
            <a:r>
              <a:rPr lang="en-US" altLang="ja-JP" sz="10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dirty="0">
                <a:solidFill>
                  <a:schemeClr val="tx1">
                    <a:lumMod val="75000"/>
                    <a:lumOff val="25000"/>
                  </a:schemeClr>
                </a:solidFill>
                <a:latin typeface="Meiryo" panose="020B0604030504040204" pitchFamily="34" charset="-128"/>
                <a:ea typeface="Meiryo" panose="020B0604030504040204" pitchFamily="34" charset="-128"/>
              </a:rPr>
              <a:t>広告マークの位置</a:t>
            </a:r>
            <a:r>
              <a:rPr lang="ja-JP" altLang="en-US" sz="1000" dirty="0">
                <a:latin typeface="Meiryo"/>
                <a:ea typeface="Meiryo"/>
              </a:rPr>
              <a:t>はユーザーの</a:t>
            </a:r>
            <a:r>
              <a:rPr lang="en-US" altLang="ja-JP" sz="1000" dirty="0">
                <a:latin typeface="Meiryo"/>
                <a:ea typeface="Meiryo"/>
              </a:rPr>
              <a:t>LINE</a:t>
            </a:r>
            <a:r>
              <a:rPr lang="ja-JP" altLang="en-US" sz="1000" dirty="0">
                <a:latin typeface="Meiryo"/>
                <a:ea typeface="Meiryo"/>
              </a:rPr>
              <a:t> バージョン、端末サイズや設定によって異なる場合があります。表示位置を保証するものではありません。</a:t>
            </a:r>
            <a:endParaRPr lang="en-US" altLang="ja-JP" sz="1000" dirty="0">
              <a:latin typeface="Meiryo"/>
              <a:ea typeface="Meiryo"/>
            </a:endParaRPr>
          </a:p>
          <a:p>
            <a:pPr>
              <a:spcBef>
                <a:spcPct val="0"/>
              </a:spcBef>
              <a:buNone/>
            </a:pPr>
            <a:r>
              <a:rPr lang="en-US" altLang="ja-JP" sz="1000" dirty="0">
                <a:latin typeface="Meiryo"/>
                <a:ea typeface="Meiryo"/>
              </a:rPr>
              <a:t>※</a:t>
            </a:r>
            <a:r>
              <a:rPr lang="ja-JP" altLang="en-US" sz="1000" dirty="0">
                <a:latin typeface="Meiryo"/>
                <a:ea typeface="Meiryo"/>
              </a:rPr>
              <a:t>入稿規定の詳細は </a:t>
            </a:r>
            <a:r>
              <a:rPr lang="en-US" altLang="ja-JP" sz="1000" dirty="0">
                <a:latin typeface="Meiryo"/>
                <a:ea typeface="Meiryo"/>
                <a:hlinkClick r:id="rId3"/>
              </a:rPr>
              <a:t>https://ads-help.yahoo-net.jp/s/article/H000045741?language=ja#lntp</a:t>
            </a:r>
            <a:r>
              <a:rPr lang="en-US" altLang="ja-JP" sz="1000" dirty="0">
                <a:latin typeface="Meiryo"/>
                <a:ea typeface="Meiryo"/>
              </a:rPr>
              <a:t> </a:t>
            </a:r>
            <a:r>
              <a:rPr lang="ja-JP" altLang="en-US" sz="1000" dirty="0">
                <a:latin typeface="Meiryo"/>
                <a:ea typeface="Meiryo"/>
              </a:rPr>
              <a:t>よりご確認ください。</a:t>
            </a:r>
            <a:endParaRPr lang="ja-JP" altLang="ja-JP" sz="1000" dirty="0">
              <a:latin typeface="Meiryo"/>
              <a:ea typeface="Meiryo"/>
            </a:endParaRPr>
          </a:p>
        </p:txBody>
      </p:sp>
      <p:sp>
        <p:nvSpPr>
          <p:cNvPr id="139" name="ホームベース 2">
            <a:extLst>
              <a:ext uri="{FF2B5EF4-FFF2-40B4-BE49-F238E27FC236}">
                <a16:creationId xmlns:a16="http://schemas.microsoft.com/office/drawing/2014/main" id="{58454162-3535-2D56-A2F3-DB8262FD5A0C}"/>
              </a:ext>
            </a:extLst>
          </p:cNvPr>
          <p:cNvSpPr/>
          <p:nvPr/>
        </p:nvSpPr>
        <p:spPr>
          <a:xfrm>
            <a:off x="9022960" y="1656844"/>
            <a:ext cx="2253760" cy="293825"/>
          </a:xfrm>
          <a:prstGeom prst="homePlat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bg1"/>
                </a:solidFill>
                <a:latin typeface="+mn-ea"/>
                <a:cs typeface="メイリオ" panose="020B0604030504040204" pitchFamily="50" charset="-128"/>
              </a:rPr>
              <a:t>動画</a:t>
            </a:r>
            <a:endParaRPr lang="en-US" altLang="ja-JP" sz="1050" b="1" dirty="0">
              <a:solidFill>
                <a:schemeClr val="bg1"/>
              </a:solidFill>
              <a:latin typeface="+mn-ea"/>
              <a:cs typeface="メイリオ" panose="020B0604030504040204" pitchFamily="50" charset="-128"/>
            </a:endParaRPr>
          </a:p>
        </p:txBody>
      </p:sp>
      <p:pic>
        <p:nvPicPr>
          <p:cNvPr id="43" name="図 42">
            <a:extLst>
              <a:ext uri="{FF2B5EF4-FFF2-40B4-BE49-F238E27FC236}">
                <a16:creationId xmlns:a16="http://schemas.microsoft.com/office/drawing/2014/main" id="{B6FFB143-C51C-B3A9-B0D4-4666B78AD7C6}"/>
              </a:ext>
            </a:extLst>
          </p:cNvPr>
          <p:cNvPicPr>
            <a:picLocks noChangeAspect="1"/>
          </p:cNvPicPr>
          <p:nvPr/>
        </p:nvPicPr>
        <p:blipFill>
          <a:blip r:embed="rId4"/>
          <a:stretch>
            <a:fillRect/>
          </a:stretch>
        </p:blipFill>
        <p:spPr>
          <a:xfrm>
            <a:off x="3402756" y="2144398"/>
            <a:ext cx="2469094" cy="3481118"/>
          </a:xfrm>
          <a:prstGeom prst="rect">
            <a:avLst/>
          </a:prstGeom>
        </p:spPr>
      </p:pic>
      <p:pic>
        <p:nvPicPr>
          <p:cNvPr id="49" name="図 48">
            <a:extLst>
              <a:ext uri="{FF2B5EF4-FFF2-40B4-BE49-F238E27FC236}">
                <a16:creationId xmlns:a16="http://schemas.microsoft.com/office/drawing/2014/main" id="{11E7D0C5-FDA9-EAC7-432D-F135A92FCCFC}"/>
              </a:ext>
            </a:extLst>
          </p:cNvPr>
          <p:cNvPicPr>
            <a:picLocks noChangeAspect="1"/>
          </p:cNvPicPr>
          <p:nvPr/>
        </p:nvPicPr>
        <p:blipFill>
          <a:blip r:embed="rId4"/>
          <a:stretch>
            <a:fillRect/>
          </a:stretch>
        </p:blipFill>
        <p:spPr>
          <a:xfrm>
            <a:off x="8915293" y="2144398"/>
            <a:ext cx="2469094" cy="3481118"/>
          </a:xfrm>
          <a:prstGeom prst="rect">
            <a:avLst/>
          </a:prstGeom>
        </p:spPr>
      </p:pic>
      <p:sp>
        <p:nvSpPr>
          <p:cNvPr id="12" name="四角形吹き出し 137">
            <a:extLst>
              <a:ext uri="{FF2B5EF4-FFF2-40B4-BE49-F238E27FC236}">
                <a16:creationId xmlns:a16="http://schemas.microsoft.com/office/drawing/2014/main" id="{018A73DD-B8E9-36F0-20EF-7840FE6AEAA4}"/>
              </a:ext>
            </a:extLst>
          </p:cNvPr>
          <p:cNvSpPr/>
          <p:nvPr/>
        </p:nvSpPr>
        <p:spPr>
          <a:xfrm>
            <a:off x="555391" y="3051124"/>
            <a:ext cx="2139790" cy="1466167"/>
          </a:xfrm>
          <a:prstGeom prst="wedgeRectCallout">
            <a:avLst>
              <a:gd name="adj1" fmla="val 99925"/>
              <a:gd name="adj2" fmla="val -26847"/>
            </a:avLst>
          </a:prstGeom>
          <a:ln w="38100">
            <a:solidFill>
              <a:schemeClr val="bg2">
                <a:lumMod val="75000"/>
              </a:schemeClr>
            </a:solidFill>
            <a:headEnd type="none"/>
            <a:tailEnd type="none"/>
          </a:ln>
        </p:spPr>
        <p:style>
          <a:lnRef idx="2">
            <a:schemeClr val="accent1"/>
          </a:lnRef>
          <a:fillRef idx="1">
            <a:schemeClr val="lt1"/>
          </a:fillRef>
          <a:effectRef idx="0">
            <a:schemeClr val="accent1"/>
          </a:effectRef>
          <a:fontRef idx="minor">
            <a:schemeClr val="dk1"/>
          </a:fontRef>
        </p:style>
        <p:txBody>
          <a:bodyPr rtlCol="0" anchor="t"/>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endParaRPr lang="ja-JP" altLang="en-US" sz="8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正方形/長方形 12">
            <a:extLst>
              <a:ext uri="{FF2B5EF4-FFF2-40B4-BE49-F238E27FC236}">
                <a16:creationId xmlns:a16="http://schemas.microsoft.com/office/drawing/2014/main" id="{17F21AEA-CFF9-55EE-3196-AEE7BE29C7AA}"/>
              </a:ext>
            </a:extLst>
          </p:cNvPr>
          <p:cNvSpPr/>
          <p:nvPr/>
        </p:nvSpPr>
        <p:spPr>
          <a:xfrm>
            <a:off x="527975" y="3234054"/>
            <a:ext cx="2505161" cy="230832"/>
          </a:xfrm>
          <a:prstGeom prst="rect">
            <a:avLst/>
          </a:prstGeom>
        </p:spPr>
        <p:txBody>
          <a:bodyPr wrap="square">
            <a:spAutoFit/>
          </a:bodyPr>
          <a:lstStyle/>
          <a:p>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「インフォメーションアイコン」表示</a:t>
            </a:r>
          </a:p>
        </p:txBody>
      </p:sp>
      <p:grpSp>
        <p:nvGrpSpPr>
          <p:cNvPr id="14" name="グループ化 13">
            <a:extLst>
              <a:ext uri="{FF2B5EF4-FFF2-40B4-BE49-F238E27FC236}">
                <a16:creationId xmlns:a16="http://schemas.microsoft.com/office/drawing/2014/main" id="{AC830E4D-B96E-7BBC-EB3B-59F1071D6921}"/>
              </a:ext>
            </a:extLst>
          </p:cNvPr>
          <p:cNvGrpSpPr/>
          <p:nvPr/>
        </p:nvGrpSpPr>
        <p:grpSpPr>
          <a:xfrm>
            <a:off x="957058" y="3649457"/>
            <a:ext cx="1325118" cy="610981"/>
            <a:chOff x="1728165" y="3027209"/>
            <a:chExt cx="1193008" cy="547793"/>
          </a:xfrm>
        </p:grpSpPr>
        <p:cxnSp>
          <p:nvCxnSpPr>
            <p:cNvPr id="25" name="直線矢印コネクタ 24">
              <a:extLst>
                <a:ext uri="{FF2B5EF4-FFF2-40B4-BE49-F238E27FC236}">
                  <a16:creationId xmlns:a16="http://schemas.microsoft.com/office/drawing/2014/main" id="{20FB1B9D-D09F-1A37-610A-5834F2BB89AB}"/>
                </a:ext>
              </a:extLst>
            </p:cNvPr>
            <p:cNvCxnSpPr>
              <a:cxnSpLocks/>
            </p:cNvCxnSpPr>
            <p:nvPr/>
          </p:nvCxnSpPr>
          <p:spPr>
            <a:xfrm flipH="1">
              <a:off x="1728165" y="3326928"/>
              <a:ext cx="560539" cy="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6" name="正方形/長方形 25">
              <a:extLst>
                <a:ext uri="{FF2B5EF4-FFF2-40B4-BE49-F238E27FC236}">
                  <a16:creationId xmlns:a16="http://schemas.microsoft.com/office/drawing/2014/main" id="{81AFE0D7-4EAD-82B1-D8D5-05E22209E3F3}"/>
                </a:ext>
              </a:extLst>
            </p:cNvPr>
            <p:cNvSpPr/>
            <p:nvPr/>
          </p:nvSpPr>
          <p:spPr>
            <a:xfrm>
              <a:off x="1800623" y="3359558"/>
              <a:ext cx="516631" cy="215444"/>
            </a:xfrm>
            <a:prstGeom prst="rect">
              <a:avLst/>
            </a:prstGeom>
            <a:ln>
              <a:noFill/>
            </a:ln>
          </p:spPr>
          <p:txBody>
            <a:bodyPr wrap="square">
              <a:spAutoFit/>
            </a:bodyPr>
            <a:lstStyle/>
            <a:p>
              <a:r>
                <a:rPr lang="en-US" altLang="ja-JP" sz="800" dirty="0">
                  <a:solidFill>
                    <a:schemeClr val="bg1"/>
                  </a:solidFill>
                </a:rPr>
                <a:t>168px</a:t>
              </a:r>
              <a:endParaRPr lang="ja-JP" altLang="en-US" sz="800" dirty="0">
                <a:solidFill>
                  <a:schemeClr val="bg1"/>
                </a:solidFill>
              </a:endParaRPr>
            </a:p>
          </p:txBody>
        </p:sp>
        <p:cxnSp>
          <p:nvCxnSpPr>
            <p:cNvPr id="27" name="直線矢印コネクタ 26">
              <a:extLst>
                <a:ext uri="{FF2B5EF4-FFF2-40B4-BE49-F238E27FC236}">
                  <a16:creationId xmlns:a16="http://schemas.microsoft.com/office/drawing/2014/main" id="{8D0EDD01-12F3-B7D6-700D-68ECED8A6829}"/>
                </a:ext>
              </a:extLst>
            </p:cNvPr>
            <p:cNvCxnSpPr>
              <a:cxnSpLocks/>
            </p:cNvCxnSpPr>
            <p:nvPr/>
          </p:nvCxnSpPr>
          <p:spPr>
            <a:xfrm flipV="1">
              <a:off x="2396087" y="3033219"/>
              <a:ext cx="0" cy="232605"/>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8" name="正方形/長方形 27">
              <a:extLst>
                <a:ext uri="{FF2B5EF4-FFF2-40B4-BE49-F238E27FC236}">
                  <a16:creationId xmlns:a16="http://schemas.microsoft.com/office/drawing/2014/main" id="{C2783580-577B-8A0F-5AB0-6A2765853F4F}"/>
                </a:ext>
              </a:extLst>
            </p:cNvPr>
            <p:cNvSpPr/>
            <p:nvPr/>
          </p:nvSpPr>
          <p:spPr>
            <a:xfrm>
              <a:off x="2404542" y="3027209"/>
              <a:ext cx="516631" cy="215444"/>
            </a:xfrm>
            <a:prstGeom prst="rect">
              <a:avLst/>
            </a:prstGeom>
            <a:ln>
              <a:noFill/>
            </a:ln>
          </p:spPr>
          <p:txBody>
            <a:bodyPr wrap="square">
              <a:spAutoFit/>
            </a:bodyPr>
            <a:lstStyle/>
            <a:p>
              <a:r>
                <a:rPr lang="en-US" altLang="ja-JP" sz="800" dirty="0">
                  <a:solidFill>
                    <a:schemeClr val="bg1"/>
                  </a:solidFill>
                </a:rPr>
                <a:t>60px</a:t>
              </a:r>
              <a:endParaRPr lang="ja-JP" altLang="en-US" sz="800" dirty="0">
                <a:solidFill>
                  <a:schemeClr val="bg1"/>
                </a:solidFill>
              </a:endParaRPr>
            </a:p>
          </p:txBody>
        </p:sp>
      </p:grpSp>
      <p:pic>
        <p:nvPicPr>
          <p:cNvPr id="15" name="図 14">
            <a:extLst>
              <a:ext uri="{FF2B5EF4-FFF2-40B4-BE49-F238E27FC236}">
                <a16:creationId xmlns:a16="http://schemas.microsoft.com/office/drawing/2014/main" id="{6DF6F26C-A31D-06E6-9D3A-6F493C75C945}"/>
              </a:ext>
            </a:extLst>
          </p:cNvPr>
          <p:cNvPicPr>
            <a:picLocks noChangeAspect="1"/>
          </p:cNvPicPr>
          <p:nvPr/>
        </p:nvPicPr>
        <p:blipFill>
          <a:blip r:embed="rId5"/>
          <a:stretch>
            <a:fillRect/>
          </a:stretch>
        </p:blipFill>
        <p:spPr>
          <a:xfrm>
            <a:off x="869353" y="3514996"/>
            <a:ext cx="1448315" cy="774099"/>
          </a:xfrm>
          <a:prstGeom prst="rect">
            <a:avLst/>
          </a:prstGeom>
        </p:spPr>
      </p:pic>
      <p:pic>
        <p:nvPicPr>
          <p:cNvPr id="16" name="図 15" descr="テキスト&#10;&#10;AI 生成コンテンツは誤りを含む可能性があります。">
            <a:extLst>
              <a:ext uri="{FF2B5EF4-FFF2-40B4-BE49-F238E27FC236}">
                <a16:creationId xmlns:a16="http://schemas.microsoft.com/office/drawing/2014/main" id="{68EE0718-2D6F-83EA-51CA-1F9FEE04BD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5449" y="3748346"/>
            <a:ext cx="683831" cy="243140"/>
          </a:xfrm>
          <a:prstGeom prst="rect">
            <a:avLst/>
          </a:prstGeom>
        </p:spPr>
      </p:pic>
      <p:cxnSp>
        <p:nvCxnSpPr>
          <p:cNvPr id="17" name="直線矢印コネクタ 16">
            <a:extLst>
              <a:ext uri="{FF2B5EF4-FFF2-40B4-BE49-F238E27FC236}">
                <a16:creationId xmlns:a16="http://schemas.microsoft.com/office/drawing/2014/main" id="{0CDBA489-29D8-318C-7B2A-7A8B487C88F0}"/>
              </a:ext>
            </a:extLst>
          </p:cNvPr>
          <p:cNvCxnSpPr>
            <a:cxnSpLocks/>
          </p:cNvCxnSpPr>
          <p:nvPr/>
        </p:nvCxnSpPr>
        <p:spPr>
          <a:xfrm>
            <a:off x="1096237" y="4020143"/>
            <a:ext cx="683831" cy="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9B5CA7E9-2009-FAFA-B1E7-F040EA35A4B7}"/>
              </a:ext>
            </a:extLst>
          </p:cNvPr>
          <p:cNvCxnSpPr>
            <a:cxnSpLocks/>
          </p:cNvCxnSpPr>
          <p:nvPr/>
        </p:nvCxnSpPr>
        <p:spPr>
          <a:xfrm>
            <a:off x="1868811" y="3746592"/>
            <a:ext cx="0" cy="24314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DD432C89-2618-C50C-D2C8-6FF162F6E064}"/>
              </a:ext>
            </a:extLst>
          </p:cNvPr>
          <p:cNvSpPr/>
          <p:nvPr/>
        </p:nvSpPr>
        <p:spPr>
          <a:xfrm>
            <a:off x="1820015" y="3773664"/>
            <a:ext cx="516631" cy="215444"/>
          </a:xfrm>
          <a:prstGeom prst="rect">
            <a:avLst/>
          </a:prstGeom>
          <a:ln>
            <a:noFill/>
          </a:ln>
        </p:spPr>
        <p:txBody>
          <a:bodyPr wrap="square">
            <a:spAutoFit/>
          </a:bodyPr>
          <a:lstStyle/>
          <a:p>
            <a:r>
              <a:rPr lang="en-US" altLang="ja-JP" sz="800" dirty="0">
                <a:solidFill>
                  <a:schemeClr val="bg1"/>
                </a:solidFill>
              </a:rPr>
              <a:t>16pt</a:t>
            </a:r>
            <a:endParaRPr lang="ja-JP" altLang="en-US" sz="800" dirty="0">
              <a:solidFill>
                <a:schemeClr val="bg1"/>
              </a:solidFill>
            </a:endParaRPr>
          </a:p>
        </p:txBody>
      </p:sp>
      <p:sp>
        <p:nvSpPr>
          <p:cNvPr id="20" name="正方形/長方形 19">
            <a:extLst>
              <a:ext uri="{FF2B5EF4-FFF2-40B4-BE49-F238E27FC236}">
                <a16:creationId xmlns:a16="http://schemas.microsoft.com/office/drawing/2014/main" id="{4E771E4E-4683-C148-7BF3-70917A5420AB}"/>
              </a:ext>
            </a:extLst>
          </p:cNvPr>
          <p:cNvSpPr/>
          <p:nvPr/>
        </p:nvSpPr>
        <p:spPr>
          <a:xfrm>
            <a:off x="1213628" y="4024812"/>
            <a:ext cx="683829" cy="215444"/>
          </a:xfrm>
          <a:prstGeom prst="rect">
            <a:avLst/>
          </a:prstGeom>
          <a:ln>
            <a:noFill/>
          </a:ln>
        </p:spPr>
        <p:txBody>
          <a:bodyPr wrap="square">
            <a:spAutoFit/>
          </a:bodyPr>
          <a:lstStyle/>
          <a:p>
            <a:r>
              <a:rPr lang="en-US" altLang="ja-JP" sz="800" dirty="0">
                <a:solidFill>
                  <a:schemeClr val="bg1"/>
                </a:solidFill>
              </a:rPr>
              <a:t>46pt</a:t>
            </a:r>
            <a:endParaRPr lang="ja-JP" altLang="en-US" sz="800" dirty="0">
              <a:solidFill>
                <a:schemeClr val="bg1"/>
              </a:solidFill>
            </a:endParaRPr>
          </a:p>
        </p:txBody>
      </p:sp>
      <p:cxnSp>
        <p:nvCxnSpPr>
          <p:cNvPr id="21" name="直線矢印コネクタ 20">
            <a:extLst>
              <a:ext uri="{FF2B5EF4-FFF2-40B4-BE49-F238E27FC236}">
                <a16:creationId xmlns:a16="http://schemas.microsoft.com/office/drawing/2014/main" id="{7F680FF9-CCB9-756F-1619-42E1F3419E34}"/>
              </a:ext>
            </a:extLst>
          </p:cNvPr>
          <p:cNvCxnSpPr>
            <a:cxnSpLocks/>
          </p:cNvCxnSpPr>
          <p:nvPr/>
        </p:nvCxnSpPr>
        <p:spPr>
          <a:xfrm flipH="1">
            <a:off x="1875517" y="3608295"/>
            <a:ext cx="1759" cy="17943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2" name="正方形/長方形 21">
            <a:extLst>
              <a:ext uri="{FF2B5EF4-FFF2-40B4-BE49-F238E27FC236}">
                <a16:creationId xmlns:a16="http://schemas.microsoft.com/office/drawing/2014/main" id="{940F6D17-A277-E78D-70FA-FDEBC672712B}"/>
              </a:ext>
            </a:extLst>
          </p:cNvPr>
          <p:cNvSpPr/>
          <p:nvPr/>
        </p:nvSpPr>
        <p:spPr>
          <a:xfrm>
            <a:off x="1851071" y="3614805"/>
            <a:ext cx="516631" cy="215444"/>
          </a:xfrm>
          <a:prstGeom prst="rect">
            <a:avLst/>
          </a:prstGeom>
          <a:ln>
            <a:noFill/>
          </a:ln>
        </p:spPr>
        <p:txBody>
          <a:bodyPr wrap="square">
            <a:spAutoFit/>
          </a:bodyPr>
          <a:lstStyle/>
          <a:p>
            <a:r>
              <a:rPr lang="en-US" altLang="ja-JP" sz="800" dirty="0">
                <a:solidFill>
                  <a:schemeClr val="bg1"/>
                </a:solidFill>
              </a:rPr>
              <a:t>9pt</a:t>
            </a:r>
            <a:endParaRPr lang="ja-JP" altLang="en-US" sz="800" dirty="0">
              <a:solidFill>
                <a:schemeClr val="bg1"/>
              </a:solidFill>
            </a:endParaRPr>
          </a:p>
        </p:txBody>
      </p:sp>
      <p:cxnSp>
        <p:nvCxnSpPr>
          <p:cNvPr id="23" name="直線矢印コネクタ 22">
            <a:extLst>
              <a:ext uri="{FF2B5EF4-FFF2-40B4-BE49-F238E27FC236}">
                <a16:creationId xmlns:a16="http://schemas.microsoft.com/office/drawing/2014/main" id="{D17AEAAF-2D74-E578-4E59-8A34F1CD22F7}"/>
              </a:ext>
            </a:extLst>
          </p:cNvPr>
          <p:cNvCxnSpPr>
            <a:cxnSpLocks/>
          </p:cNvCxnSpPr>
          <p:nvPr/>
        </p:nvCxnSpPr>
        <p:spPr>
          <a:xfrm>
            <a:off x="976070" y="4020143"/>
            <a:ext cx="192175" cy="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4" name="正方形/長方形 23">
            <a:extLst>
              <a:ext uri="{FF2B5EF4-FFF2-40B4-BE49-F238E27FC236}">
                <a16:creationId xmlns:a16="http://schemas.microsoft.com/office/drawing/2014/main" id="{E5C773E3-EC8A-7A14-5188-AE14E1A40371}"/>
              </a:ext>
            </a:extLst>
          </p:cNvPr>
          <p:cNvSpPr/>
          <p:nvPr/>
        </p:nvSpPr>
        <p:spPr>
          <a:xfrm>
            <a:off x="920757" y="4025550"/>
            <a:ext cx="516631" cy="215444"/>
          </a:xfrm>
          <a:prstGeom prst="rect">
            <a:avLst/>
          </a:prstGeom>
          <a:ln>
            <a:noFill/>
          </a:ln>
        </p:spPr>
        <p:txBody>
          <a:bodyPr wrap="square">
            <a:spAutoFit/>
          </a:bodyPr>
          <a:lstStyle/>
          <a:p>
            <a:r>
              <a:rPr lang="en-US" altLang="ja-JP" sz="800" dirty="0">
                <a:solidFill>
                  <a:schemeClr val="bg1"/>
                </a:solidFill>
              </a:rPr>
              <a:t>9pt</a:t>
            </a:r>
            <a:endParaRPr lang="ja-JP" altLang="en-US" sz="800" dirty="0">
              <a:solidFill>
                <a:schemeClr val="bg1"/>
              </a:solidFill>
            </a:endParaRPr>
          </a:p>
        </p:txBody>
      </p:sp>
      <p:sp>
        <p:nvSpPr>
          <p:cNvPr id="52" name="テキスト ボックス 51">
            <a:extLst>
              <a:ext uri="{FF2B5EF4-FFF2-40B4-BE49-F238E27FC236}">
                <a16:creationId xmlns:a16="http://schemas.microsoft.com/office/drawing/2014/main" id="{01F8BE71-6155-C66B-89E8-4A251FC7B67F}"/>
              </a:ext>
            </a:extLst>
          </p:cNvPr>
          <p:cNvSpPr txBox="1"/>
          <p:nvPr/>
        </p:nvSpPr>
        <p:spPr>
          <a:xfrm>
            <a:off x="9494211" y="3328972"/>
            <a:ext cx="1209658" cy="200055"/>
          </a:xfrm>
          <a:prstGeom prst="rect">
            <a:avLst/>
          </a:prstGeom>
          <a:noFill/>
        </p:spPr>
        <p:txBody>
          <a:bodyPr wrap="square" rtlCol="0">
            <a:spAutoFit/>
          </a:bodyPr>
          <a:lstStyle/>
          <a:p>
            <a:r>
              <a:rPr kumimoji="1" lang="ja-JP" altLang="en-US" sz="7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詳細はこちら</a:t>
            </a:r>
            <a:r>
              <a:rPr kumimoji="1" lang="en-US" altLang="ja-JP" sz="7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&gt;</a:t>
            </a:r>
            <a:endParaRPr kumimoji="1" lang="ja-JP" altLang="en-US" sz="7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2" name="四角形吹き出し 137">
            <a:extLst>
              <a:ext uri="{FF2B5EF4-FFF2-40B4-BE49-F238E27FC236}">
                <a16:creationId xmlns:a16="http://schemas.microsoft.com/office/drawing/2014/main" id="{9A606B93-1A75-D4EE-8078-3C5A7C8B6A4A}"/>
              </a:ext>
            </a:extLst>
          </p:cNvPr>
          <p:cNvSpPr/>
          <p:nvPr/>
        </p:nvSpPr>
        <p:spPr>
          <a:xfrm>
            <a:off x="6052614" y="3057776"/>
            <a:ext cx="2123440" cy="1087504"/>
          </a:xfrm>
          <a:prstGeom prst="wedgeRectCallout">
            <a:avLst>
              <a:gd name="adj1" fmla="val 99925"/>
              <a:gd name="adj2" fmla="val -26847"/>
            </a:avLst>
          </a:prstGeom>
          <a:ln w="38100">
            <a:solidFill>
              <a:schemeClr val="bg2">
                <a:lumMod val="75000"/>
              </a:schemeClr>
            </a:solidFill>
            <a:headEnd type="none"/>
            <a:tailEnd type="none"/>
          </a:ln>
        </p:spPr>
        <p:style>
          <a:lnRef idx="2">
            <a:schemeClr val="accent1"/>
          </a:lnRef>
          <a:fillRef idx="1">
            <a:schemeClr val="lt1"/>
          </a:fillRef>
          <a:effectRef idx="0">
            <a:schemeClr val="accent1"/>
          </a:effectRef>
          <a:fontRef idx="minor">
            <a:schemeClr val="dk1"/>
          </a:fontRef>
        </p:style>
        <p:txBody>
          <a:bodyPr rtlCol="0" anchor="t"/>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endParaRPr lang="ja-JP" altLang="en-US" sz="8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82AD600D-F6D4-17D8-1E9B-1AB9C880E8B5}"/>
              </a:ext>
            </a:extLst>
          </p:cNvPr>
          <p:cNvSpPr/>
          <p:nvPr/>
        </p:nvSpPr>
        <p:spPr>
          <a:xfrm>
            <a:off x="6085113" y="3211867"/>
            <a:ext cx="2042883" cy="230832"/>
          </a:xfrm>
          <a:prstGeom prst="rect">
            <a:avLst/>
          </a:prstGeom>
        </p:spPr>
        <p:txBody>
          <a:bodyPr wrap="square" lIns="91440" tIns="45720" rIns="91440" bIns="45720" anchor="t">
            <a:spAutoFit/>
          </a:bodyPr>
          <a:lstStyle/>
          <a:p>
            <a:r>
              <a:rPr lang="ja-JP" altLang="en-US" sz="900" dirty="0">
                <a:latin typeface="メイリオ"/>
                <a:ea typeface="メイリオ"/>
                <a:cs typeface="メイリオ" panose="020B0604030504040204" pitchFamily="50" charset="-128"/>
              </a:rPr>
              <a:t>「詳細はこちら」ボタン表示</a:t>
            </a:r>
          </a:p>
        </p:txBody>
      </p:sp>
      <p:pic>
        <p:nvPicPr>
          <p:cNvPr id="76" name="図 75" descr="ロゴ&#10;&#10;AI 生成コンテンツは誤りを含む可能性があります。">
            <a:extLst>
              <a:ext uri="{FF2B5EF4-FFF2-40B4-BE49-F238E27FC236}">
                <a16:creationId xmlns:a16="http://schemas.microsoft.com/office/drawing/2014/main" id="{1CC57281-DEBE-05E8-BFE7-73F3FA704A6F}"/>
              </a:ext>
            </a:extLst>
          </p:cNvPr>
          <p:cNvPicPr>
            <a:picLocks noChangeAspect="1"/>
          </p:cNvPicPr>
          <p:nvPr/>
        </p:nvPicPr>
        <p:blipFill>
          <a:blip r:embed="rId7"/>
          <a:stretch>
            <a:fillRect/>
          </a:stretch>
        </p:blipFill>
        <p:spPr>
          <a:xfrm>
            <a:off x="6135140" y="3505359"/>
            <a:ext cx="1858034" cy="489259"/>
          </a:xfrm>
          <a:prstGeom prst="rect">
            <a:avLst/>
          </a:prstGeom>
        </p:spPr>
      </p:pic>
      <p:cxnSp>
        <p:nvCxnSpPr>
          <p:cNvPr id="77" name="直線矢印コネクタ 76">
            <a:extLst>
              <a:ext uri="{FF2B5EF4-FFF2-40B4-BE49-F238E27FC236}">
                <a16:creationId xmlns:a16="http://schemas.microsoft.com/office/drawing/2014/main" id="{6A4AEE94-48D0-9FB3-99F8-DEFC97D84517}"/>
              </a:ext>
            </a:extLst>
          </p:cNvPr>
          <p:cNvCxnSpPr>
            <a:cxnSpLocks/>
          </p:cNvCxnSpPr>
          <p:nvPr/>
        </p:nvCxnSpPr>
        <p:spPr>
          <a:xfrm>
            <a:off x="6826698" y="3841919"/>
            <a:ext cx="851256" cy="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8" name="正方形/長方形 77">
            <a:extLst>
              <a:ext uri="{FF2B5EF4-FFF2-40B4-BE49-F238E27FC236}">
                <a16:creationId xmlns:a16="http://schemas.microsoft.com/office/drawing/2014/main" id="{DD3B947F-1DFE-95C4-266B-3531B0B2D868}"/>
              </a:ext>
            </a:extLst>
          </p:cNvPr>
          <p:cNvSpPr/>
          <p:nvPr/>
        </p:nvSpPr>
        <p:spPr>
          <a:xfrm>
            <a:off x="7053592" y="3826912"/>
            <a:ext cx="566878" cy="215444"/>
          </a:xfrm>
          <a:prstGeom prst="rect">
            <a:avLst/>
          </a:prstGeom>
          <a:ln>
            <a:noFill/>
          </a:ln>
        </p:spPr>
        <p:txBody>
          <a:bodyPr wrap="square">
            <a:spAutoFit/>
          </a:bodyPr>
          <a:lstStyle/>
          <a:p>
            <a:r>
              <a:rPr lang="en-US" altLang="ja-JP" sz="800" dirty="0">
                <a:solidFill>
                  <a:schemeClr val="bg1"/>
                </a:solidFill>
              </a:rPr>
              <a:t>82pt</a:t>
            </a:r>
            <a:endParaRPr lang="ja-JP" altLang="en-US" sz="800" dirty="0">
              <a:solidFill>
                <a:schemeClr val="bg1"/>
              </a:solidFill>
            </a:endParaRPr>
          </a:p>
        </p:txBody>
      </p:sp>
      <p:cxnSp>
        <p:nvCxnSpPr>
          <p:cNvPr id="79" name="直線矢印コネクタ 78">
            <a:extLst>
              <a:ext uri="{FF2B5EF4-FFF2-40B4-BE49-F238E27FC236}">
                <a16:creationId xmlns:a16="http://schemas.microsoft.com/office/drawing/2014/main" id="{7C147779-6329-3377-AA29-AADE097A197A}"/>
              </a:ext>
            </a:extLst>
          </p:cNvPr>
          <p:cNvCxnSpPr>
            <a:cxnSpLocks/>
          </p:cNvCxnSpPr>
          <p:nvPr/>
        </p:nvCxnSpPr>
        <p:spPr>
          <a:xfrm flipV="1">
            <a:off x="7716249" y="3596142"/>
            <a:ext cx="0" cy="23077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80" name="正方形/長方形 79">
            <a:extLst>
              <a:ext uri="{FF2B5EF4-FFF2-40B4-BE49-F238E27FC236}">
                <a16:creationId xmlns:a16="http://schemas.microsoft.com/office/drawing/2014/main" id="{8700901B-7E07-625A-DCE0-60CFD034DCFA}"/>
              </a:ext>
            </a:extLst>
          </p:cNvPr>
          <p:cNvSpPr/>
          <p:nvPr/>
        </p:nvSpPr>
        <p:spPr>
          <a:xfrm>
            <a:off x="7669338" y="3618912"/>
            <a:ext cx="566878" cy="215444"/>
          </a:xfrm>
          <a:prstGeom prst="rect">
            <a:avLst/>
          </a:prstGeom>
          <a:ln>
            <a:noFill/>
          </a:ln>
        </p:spPr>
        <p:txBody>
          <a:bodyPr wrap="square">
            <a:spAutoFit/>
          </a:bodyPr>
          <a:lstStyle/>
          <a:p>
            <a:r>
              <a:rPr lang="en-US" altLang="ja-JP" sz="800" dirty="0">
                <a:solidFill>
                  <a:schemeClr val="bg1"/>
                </a:solidFill>
              </a:rPr>
              <a:t>18pt</a:t>
            </a:r>
            <a:endParaRPr lang="ja-JP" altLang="en-US" sz="800" dirty="0">
              <a:solidFill>
                <a:schemeClr val="bg1"/>
              </a:solidFill>
            </a:endParaRPr>
          </a:p>
        </p:txBody>
      </p:sp>
    </p:spTree>
    <p:extLst>
      <p:ext uri="{BB962C8B-B14F-4D97-AF65-F5344CB8AC3E}">
        <p14:creationId xmlns:p14="http://schemas.microsoft.com/office/powerpoint/2010/main" val="34972985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0AE8F-DB31-27FC-ED7C-66F10017CF9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46FCCDBC-3840-60B4-AC5C-5DB09054DF5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0DDFCAE6-4D7F-A788-A788-3420E3419F7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61226C90-A808-04C3-E63B-F1C400B3605B}"/>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sp>
        <p:nvSpPr>
          <p:cNvPr id="14" name="正方形/長方形 13">
            <a:extLst>
              <a:ext uri="{FF2B5EF4-FFF2-40B4-BE49-F238E27FC236}">
                <a16:creationId xmlns:a16="http://schemas.microsoft.com/office/drawing/2014/main" id="{15DA21F6-FB29-1744-C733-F1B3AF519666}"/>
              </a:ext>
            </a:extLst>
          </p:cNvPr>
          <p:cNvSpPr/>
          <p:nvPr/>
        </p:nvSpPr>
        <p:spPr>
          <a:xfrm>
            <a:off x="7735365" y="6304488"/>
            <a:ext cx="4183422" cy="406265"/>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の枠はホワイトリストで一部プロモーションで掲載可となる場合があります。</a:t>
            </a:r>
            <a:b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b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SP</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 </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15" name="正方形/長方形 14">
            <a:extLst>
              <a:ext uri="{FF2B5EF4-FFF2-40B4-BE49-F238E27FC236}">
                <a16:creationId xmlns:a16="http://schemas.microsoft.com/office/drawing/2014/main" id="{11C990CC-C268-2EF8-01C1-DEB71A0D8E58}"/>
              </a:ext>
            </a:extLst>
          </p:cNvPr>
          <p:cNvSpPr/>
          <p:nvPr/>
        </p:nvSpPr>
        <p:spPr>
          <a:xfrm>
            <a:off x="7880629" y="6315667"/>
            <a:ext cx="190338" cy="115018"/>
          </a:xfrm>
          <a:prstGeom prst="rect">
            <a:avLst/>
          </a:prstGeom>
          <a:solidFill>
            <a:srgbClr val="002AFF">
              <a:alpha val="980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graphicFrame>
        <p:nvGraphicFramePr>
          <p:cNvPr id="16" name="表 15">
            <a:extLst>
              <a:ext uri="{FF2B5EF4-FFF2-40B4-BE49-F238E27FC236}">
                <a16:creationId xmlns:a16="http://schemas.microsoft.com/office/drawing/2014/main" id="{0D53300D-F0FB-9A7C-929A-B69E0C522074}"/>
              </a:ext>
            </a:extLst>
          </p:cNvPr>
          <p:cNvGraphicFramePr>
            <a:graphicFrameLocks noGrp="1"/>
          </p:cNvGraphicFramePr>
          <p:nvPr>
            <p:extLst>
              <p:ext uri="{D42A27DB-BD31-4B8C-83A1-F6EECF244321}">
                <p14:modId xmlns:p14="http://schemas.microsoft.com/office/powerpoint/2010/main" val="307630336"/>
              </p:ext>
            </p:extLst>
          </p:nvPr>
        </p:nvGraphicFramePr>
        <p:xfrm>
          <a:off x="479425" y="785697"/>
          <a:ext cx="8570641" cy="5382594"/>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4320000">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latin typeface="Meiryo" panose="020B0604030504040204" pitchFamily="34" charset="-128"/>
                          <a:ea typeface="Meiryo" panose="020B0604030504040204" pitchFamily="34" charset="-128"/>
                          <a:cs typeface="+mn-cs"/>
                        </a:rPr>
                        <a:t>LINE NEWS Top Ad</a:t>
                      </a:r>
                      <a:r>
                        <a:rPr kumimoji="1" lang="ja-JP" altLang="en-US" sz="800" b="1" kern="1200" dirty="0">
                          <a:solidFill>
                            <a:schemeClr val="bg1"/>
                          </a:solidFill>
                          <a:latin typeface="Meiryo" panose="020B0604030504040204" pitchFamily="34" charset="-128"/>
                          <a:ea typeface="Meiryo" panose="020B0604030504040204" pitchFamily="34" charset="-128"/>
                          <a:cs typeface="+mn-cs"/>
                        </a:rPr>
                        <a:t>　</a:t>
                      </a:r>
                      <a:r>
                        <a:rPr kumimoji="1" lang="en-US" altLang="ja-JP" sz="800" b="1" kern="1200" dirty="0">
                          <a:solidFill>
                            <a:schemeClr val="bg1"/>
                          </a:solidFill>
                          <a:latin typeface="Meiryo" panose="020B0604030504040204" pitchFamily="34" charset="-128"/>
                          <a:ea typeface="Meiryo" panose="020B0604030504040204" pitchFamily="34" charset="-128"/>
                          <a:cs typeface="+mn-cs"/>
                        </a:rPr>
                        <a:t>SP</a:t>
                      </a:r>
                    </a:p>
                    <a:p>
                      <a:pPr algn="ctr"/>
                      <a:r>
                        <a:rPr kumimoji="1" lang="ja-JP" altLang="en-US" sz="800" b="1" kern="1200" dirty="0">
                          <a:solidFill>
                            <a:schemeClr val="bg1"/>
                          </a:solidFill>
                          <a:latin typeface="Meiryo" panose="020B0604030504040204" pitchFamily="34" charset="-128"/>
                          <a:ea typeface="Meiryo" panose="020B0604030504040204" pitchFamily="34" charset="-128"/>
                          <a:cs typeface="+mn-cs"/>
                        </a:rPr>
                        <a:t>関連商品</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09047038"/>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8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205067978"/>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8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71656786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6726869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28964"/>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50117590"/>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41138105"/>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94366260"/>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34750592"/>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601219410"/>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97840892"/>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2025979"/>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4766996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51516483"/>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251199972"/>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479615484"/>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14959637"/>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36295167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59408304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45858479"/>
                  </a:ext>
                </a:extLst>
              </a:tr>
            </a:tbl>
          </a:graphicData>
        </a:graphic>
      </p:graphicFrame>
    </p:spTree>
    <p:extLst>
      <p:ext uri="{BB962C8B-B14F-4D97-AF65-F5344CB8AC3E}">
        <p14:creationId xmlns:p14="http://schemas.microsoft.com/office/powerpoint/2010/main" val="446833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190B9-D4D0-0FC5-1A25-FD73EC5F6466}"/>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7804D8CA-2B43-EA7C-7F27-2A88FC4838FC}"/>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3B02FE39-F2E5-6EEE-8C31-3FC41FA41A7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2385C3EE-3077-82ED-4FBE-3BC673B60587}"/>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sp>
        <p:nvSpPr>
          <p:cNvPr id="14" name="正方形/長方形 13">
            <a:extLst>
              <a:ext uri="{FF2B5EF4-FFF2-40B4-BE49-F238E27FC236}">
                <a16:creationId xmlns:a16="http://schemas.microsoft.com/office/drawing/2014/main" id="{24B0DA6D-6347-755D-0ABB-9F33E55C2FA2}"/>
              </a:ext>
            </a:extLst>
          </p:cNvPr>
          <p:cNvSpPr/>
          <p:nvPr/>
        </p:nvSpPr>
        <p:spPr>
          <a:xfrm>
            <a:off x="7735365" y="6304488"/>
            <a:ext cx="4183422" cy="406265"/>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の枠はホワイトリストで一部プロモーションで掲載可となる場合があります。</a:t>
            </a:r>
            <a:b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b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SP</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 </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15" name="正方形/長方形 14">
            <a:extLst>
              <a:ext uri="{FF2B5EF4-FFF2-40B4-BE49-F238E27FC236}">
                <a16:creationId xmlns:a16="http://schemas.microsoft.com/office/drawing/2014/main" id="{4F575651-7C0A-281A-B3EE-B63D6F4599AE}"/>
              </a:ext>
            </a:extLst>
          </p:cNvPr>
          <p:cNvSpPr/>
          <p:nvPr/>
        </p:nvSpPr>
        <p:spPr>
          <a:xfrm>
            <a:off x="7880629" y="6315667"/>
            <a:ext cx="190338" cy="115018"/>
          </a:xfrm>
          <a:prstGeom prst="rect">
            <a:avLst/>
          </a:prstGeom>
          <a:solidFill>
            <a:srgbClr val="002AFF">
              <a:alpha val="980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graphicFrame>
        <p:nvGraphicFramePr>
          <p:cNvPr id="16" name="表 15">
            <a:extLst>
              <a:ext uri="{FF2B5EF4-FFF2-40B4-BE49-F238E27FC236}">
                <a16:creationId xmlns:a16="http://schemas.microsoft.com/office/drawing/2014/main" id="{524C3614-0E90-0E0A-5C04-110B9EB1BE29}"/>
              </a:ext>
            </a:extLst>
          </p:cNvPr>
          <p:cNvGraphicFramePr>
            <a:graphicFrameLocks noGrp="1"/>
          </p:cNvGraphicFramePr>
          <p:nvPr>
            <p:extLst>
              <p:ext uri="{D42A27DB-BD31-4B8C-83A1-F6EECF244321}">
                <p14:modId xmlns:p14="http://schemas.microsoft.com/office/powerpoint/2010/main" val="1021979101"/>
              </p:ext>
            </p:extLst>
          </p:nvPr>
        </p:nvGraphicFramePr>
        <p:xfrm>
          <a:off x="479425" y="785697"/>
          <a:ext cx="8570641" cy="5202594"/>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4320000">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latin typeface="Meiryo" panose="020B0604030504040204" pitchFamily="34" charset="-128"/>
                          <a:ea typeface="Meiryo" panose="020B0604030504040204" pitchFamily="34" charset="-128"/>
                          <a:cs typeface="+mn-cs"/>
                        </a:rPr>
                        <a:t>LINE NEWS Top Ad</a:t>
                      </a:r>
                      <a:r>
                        <a:rPr kumimoji="1" lang="ja-JP" altLang="en-US" sz="800" b="1" kern="1200" dirty="0">
                          <a:solidFill>
                            <a:schemeClr val="bg1"/>
                          </a:solidFill>
                          <a:latin typeface="Meiryo" panose="020B0604030504040204" pitchFamily="34" charset="-128"/>
                          <a:ea typeface="Meiryo" panose="020B0604030504040204" pitchFamily="34" charset="-128"/>
                          <a:cs typeface="+mn-cs"/>
                        </a:rPr>
                        <a:t>　</a:t>
                      </a:r>
                      <a:r>
                        <a:rPr kumimoji="1" lang="en-US" altLang="ja-JP" sz="800" b="1" kern="1200" dirty="0">
                          <a:solidFill>
                            <a:schemeClr val="bg1"/>
                          </a:solidFill>
                          <a:latin typeface="Meiryo" panose="020B0604030504040204" pitchFamily="34" charset="-128"/>
                          <a:ea typeface="Meiryo" panose="020B0604030504040204" pitchFamily="34" charset="-128"/>
                          <a:cs typeface="+mn-cs"/>
                        </a:rPr>
                        <a:t>SP</a:t>
                      </a:r>
                    </a:p>
                    <a:p>
                      <a:pPr algn="ctr"/>
                      <a:r>
                        <a:rPr kumimoji="1" lang="ja-JP" altLang="en-US" sz="800" b="1" kern="1200" dirty="0">
                          <a:solidFill>
                            <a:schemeClr val="bg1"/>
                          </a:solidFill>
                          <a:latin typeface="Meiryo" panose="020B0604030504040204" pitchFamily="34" charset="-128"/>
                          <a:ea typeface="Meiryo" panose="020B0604030504040204" pitchFamily="34" charset="-128"/>
                          <a:cs typeface="+mn-cs"/>
                        </a:rPr>
                        <a:t>関連商品</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98764397"/>
                  </a:ext>
                </a:extLst>
              </a:tr>
              <a:tr h="324000">
                <a:tc>
                  <a:txBody>
                    <a:bodyPr/>
                    <a:lstStyle/>
                    <a:p>
                      <a:pPr algn="l" fontAlgn="ctr"/>
                      <a:r>
                        <a:rPr lang="zh-TW" altLang="en-US" sz="850" b="0" i="0" u="none" strike="noStrike" dirty="0">
                          <a:solidFill>
                            <a:schemeClr val="bg1"/>
                          </a:solidFill>
                          <a:effectLst/>
                          <a:latin typeface="Meiryo" panose="020B0604030504040204" pitchFamily="34" charset="-128"/>
                          <a:ea typeface="Meiryo" panose="020B0604030504040204" pitchFamily="34" charset="-128"/>
                        </a:rPr>
                        <a:t>性的部位治療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8395334"/>
                  </a:ext>
                </a:extLst>
              </a:tr>
              <a:tr h="324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性を連想させるクリエイティブ（デジタルエンターテインメント）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14556426"/>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45162569"/>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78296829"/>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327458966"/>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3799200"/>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812486826"/>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24464143"/>
                  </a:ext>
                </a:extLst>
              </a:tr>
              <a:tr h="324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49541065"/>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940608094"/>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40765094"/>
                  </a:ext>
                </a:extLst>
              </a:tr>
              <a:tr h="32400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加熱式たばこ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980348530"/>
                  </a:ext>
                </a:extLst>
              </a:tr>
              <a:tr h="324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電子たばこ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7254590"/>
                  </a:ext>
                </a:extLst>
              </a:tr>
            </a:tbl>
          </a:graphicData>
        </a:graphic>
      </p:graphicFrame>
    </p:spTree>
    <p:extLst>
      <p:ext uri="{BB962C8B-B14F-4D97-AF65-F5344CB8AC3E}">
        <p14:creationId xmlns:p14="http://schemas.microsoft.com/office/powerpoint/2010/main" val="20900415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FA8DE-9CC6-8B23-3FCD-3F0AAF3F7CD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FDECBDB2-598C-C275-86DA-F806CE7D0B7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475C7351-E1DE-C691-1C06-331FC75589E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ABAEDD4E-C642-41D3-593D-2271B479DE62}"/>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graphicFrame>
        <p:nvGraphicFramePr>
          <p:cNvPr id="2" name="表 1">
            <a:extLst>
              <a:ext uri="{FF2B5EF4-FFF2-40B4-BE49-F238E27FC236}">
                <a16:creationId xmlns:a16="http://schemas.microsoft.com/office/drawing/2014/main" id="{5D3D9B77-A695-FEEC-C415-67DE00663E62}"/>
              </a:ext>
            </a:extLst>
          </p:cNvPr>
          <p:cNvGraphicFramePr>
            <a:graphicFrameLocks noGrp="1"/>
          </p:cNvGraphicFramePr>
          <p:nvPr>
            <p:extLst>
              <p:ext uri="{D42A27DB-BD31-4B8C-83A1-F6EECF244321}">
                <p14:modId xmlns:p14="http://schemas.microsoft.com/office/powerpoint/2010/main" val="2292253615"/>
              </p:ext>
            </p:extLst>
          </p:nvPr>
        </p:nvGraphicFramePr>
        <p:xfrm>
          <a:off x="479425" y="3277514"/>
          <a:ext cx="11248747" cy="1185970"/>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rgbClr val="002AFF"/>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a:solidFill>
                            <a:srgbClr val="0D0D0D"/>
                          </a:solidFill>
                          <a:latin typeface="Meiryo" panose="020B0604030504040204" pitchFamily="34" charset="-128"/>
                          <a:ea typeface="Meiryo" panose="020B0604030504040204" pitchFamily="34" charset="-128"/>
                          <a:cs typeface="+mn-cs"/>
                        </a:rPr>
                        <a:t>任意</a:t>
                      </a: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0" dirty="0">
                          <a:solidFill>
                            <a:srgbClr val="0D0D0D"/>
                          </a:solidFill>
                          <a:latin typeface="Meiryo" panose="020B0604030504040204" pitchFamily="34" charset="-128"/>
                          <a:ea typeface="Meiryo" panose="020B0604030504040204" pitchFamily="34" charset="-128"/>
                        </a:rPr>
                        <a:t>掲載に間に合うよう適宜</a:t>
                      </a: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3"/>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5098"/>
                      </a:srgbClr>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A2FA6B53-EC21-3006-7EA0-979FDAC3BE84}"/>
              </a:ext>
            </a:extLst>
          </p:cNvPr>
          <p:cNvSpPr txBox="1"/>
          <p:nvPr/>
        </p:nvSpPr>
        <p:spPr>
          <a:xfrm>
            <a:off x="479425" y="1089025"/>
            <a:ext cx="11233150" cy="2132892"/>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dirty="0">
                <a:solidFill>
                  <a:schemeClr val="tx1">
                    <a:lumMod val="95000"/>
                    <a:lumOff val="5000"/>
                  </a:schemeClr>
                </a:solidFill>
                <a:latin typeface="+mn-ea"/>
                <a:ea typeface="+mn-ea"/>
              </a:rPr>
              <a:t>広告主様の訴求したい商品</a:t>
            </a:r>
            <a:r>
              <a:rPr lang="en-US" altLang="ja-JP" sz="1400" dirty="0">
                <a:solidFill>
                  <a:schemeClr val="tx1">
                    <a:lumMod val="95000"/>
                    <a:lumOff val="5000"/>
                  </a:schemeClr>
                </a:solidFill>
                <a:latin typeface="+mn-ea"/>
                <a:ea typeface="+mn-ea"/>
              </a:rPr>
              <a:t>/</a:t>
            </a:r>
            <a:r>
              <a:rPr lang="ja-JP" altLang="en-US" sz="1400" dirty="0">
                <a:solidFill>
                  <a:schemeClr val="tx1">
                    <a:lumMod val="95000"/>
                    <a:lumOff val="5000"/>
                  </a:schemeClr>
                </a:solidFill>
                <a:latin typeface="+mn-ea"/>
                <a:ea typeface="+mn-ea"/>
              </a:rPr>
              <a:t>サービスが掲載制限カテゴリーに該当する場合、掲載を制限させていただくことがあります。</a:t>
            </a:r>
            <a:br>
              <a:rPr lang="en-US" altLang="ja-JP" sz="1400" dirty="0">
                <a:solidFill>
                  <a:srgbClr val="0D0D0D"/>
                </a:solidFill>
                <a:latin typeface="+mn-ea"/>
                <a:ea typeface="+mn-ea"/>
              </a:rPr>
            </a:br>
            <a:r>
              <a:rPr lang="ja-JP" altLang="en-US" sz="1400" dirty="0">
                <a:solidFill>
                  <a:schemeClr val="tx1">
                    <a:lumMod val="95000"/>
                    <a:lumOff val="5000"/>
                  </a:schemeClr>
                </a:solidFill>
                <a:latin typeface="+mn-ea"/>
                <a:ea typeface="+mn-ea"/>
              </a:rPr>
              <a:t>ディスプレイ広告（予約型）の掲載制限に関わる各カテゴリーの定義は</a:t>
            </a:r>
            <a:r>
              <a:rPr lang="ja-JP" altLang="en-US" sz="1400" dirty="0">
                <a:solidFill>
                  <a:srgbClr val="000000"/>
                </a:solidFill>
                <a:latin typeface="+mn-ea"/>
                <a:ea typeface="+mn-ea"/>
                <a:hlinkClick r:id="rId4"/>
              </a:rPr>
              <a:t>掲載制限カテゴリー定義</a:t>
            </a:r>
            <a:r>
              <a:rPr lang="ja-JP" altLang="en-US" sz="1400" dirty="0">
                <a:solidFill>
                  <a:schemeClr val="tx1">
                    <a:lumMod val="95000"/>
                    <a:lumOff val="5000"/>
                  </a:schemeClr>
                </a:solidFill>
                <a:latin typeface="+mn-ea"/>
                <a:ea typeface="+mn-ea"/>
              </a:rPr>
              <a:t> を参照ください。</a:t>
            </a:r>
            <a:endParaRPr lang="en-US" altLang="ja-JP" sz="1100" dirty="0">
              <a:solidFill>
                <a:schemeClr val="tx1">
                  <a:lumMod val="95000"/>
                  <a:lumOff val="5000"/>
                </a:schemeClr>
              </a:solidFill>
              <a:latin typeface="+mn-ea"/>
              <a:ea typeface="+mn-ea"/>
            </a:endParaRPr>
          </a:p>
          <a:p>
            <a:pPr eaLnBrk="1" fontAlgn="auto" hangingPunct="1">
              <a:lnSpc>
                <a:spcPct val="130000"/>
              </a:lnSpc>
              <a:spcBef>
                <a:spcPts val="0"/>
              </a:spcBef>
              <a:spcAft>
                <a:spcPts val="0"/>
              </a:spcAft>
            </a:pPr>
            <a:endParaRPr lang="en-US" altLang="ja-JP" sz="1400" dirty="0">
              <a:solidFill>
                <a:srgbClr val="0D0D0D"/>
              </a:solidFill>
              <a:latin typeface="+mn-ea"/>
              <a:ea typeface="+mn-ea"/>
            </a:endParaRPr>
          </a:p>
          <a:p>
            <a:pPr eaLnBrk="1" fontAlgn="auto" hangingPunct="1">
              <a:spcBef>
                <a:spcPts val="0"/>
              </a:spcBef>
              <a:spcAft>
                <a:spcPts val="0"/>
              </a:spcAft>
            </a:pPr>
            <a:r>
              <a:rPr lang="ja-JP" altLang="en-US" sz="1400" dirty="0">
                <a:solidFill>
                  <a:schemeClr val="tx1">
                    <a:lumMod val="95000"/>
                    <a:lumOff val="5000"/>
                  </a:schemeClr>
                </a:solidFill>
                <a:latin typeface="+mn-ea"/>
                <a:ea typeface="+mn-ea"/>
              </a:rPr>
              <a:t>該当の可否について判断が難しい場合には、</a:t>
            </a:r>
            <a:r>
              <a:rPr lang="ja-JP" altLang="en-US" sz="1400" dirty="0">
                <a:solidFill>
                  <a:srgbClr val="FF0000"/>
                </a:solidFill>
                <a:latin typeface="+mn-ea"/>
                <a:ea typeface="+mn-ea"/>
                <a:hlinkClick r:id="rId3"/>
              </a:rPr>
              <a:t>事前確認用フォーム</a:t>
            </a:r>
            <a:r>
              <a:rPr lang="ja-JP" altLang="en-US" sz="1400" dirty="0">
                <a:solidFill>
                  <a:schemeClr val="tx1">
                    <a:lumMod val="95000"/>
                    <a:lumOff val="5000"/>
                  </a:schemeClr>
                </a:solidFill>
                <a:latin typeface="+mn-ea"/>
                <a:ea typeface="+mn-ea"/>
              </a:rPr>
              <a:t>をご利用ください（審査目安：</a:t>
            </a:r>
            <a:r>
              <a:rPr lang="en-US" altLang="ja-JP" sz="1400" dirty="0">
                <a:solidFill>
                  <a:schemeClr val="tx1">
                    <a:lumMod val="95000"/>
                    <a:lumOff val="5000"/>
                  </a:schemeClr>
                </a:solidFill>
                <a:latin typeface="+mn-ea"/>
                <a:ea typeface="+mn-ea"/>
              </a:rPr>
              <a:t>3</a:t>
            </a:r>
            <a:r>
              <a:rPr lang="ja-JP" altLang="en-US" sz="1400" dirty="0">
                <a:solidFill>
                  <a:schemeClr val="tx1">
                    <a:lumMod val="95000"/>
                    <a:lumOff val="5000"/>
                  </a:schemeClr>
                </a:solidFill>
                <a:latin typeface="+mn-ea"/>
                <a:ea typeface="+mn-ea"/>
              </a:rPr>
              <a:t>営業日）。</a:t>
            </a:r>
            <a:endParaRPr lang="en-US" altLang="ja-JP" sz="1400" dirty="0">
              <a:solidFill>
                <a:schemeClr val="tx1">
                  <a:lumMod val="95000"/>
                  <a:lumOff val="5000"/>
                </a:schemeClr>
              </a:solidFill>
              <a:latin typeface="+mn-ea"/>
              <a:ea typeface="+mn-ea"/>
            </a:endParaRPr>
          </a:p>
          <a:p>
            <a:pPr eaLnBrk="1" fontAlgn="auto" hangingPunct="1">
              <a:spcBef>
                <a:spcPts val="0"/>
              </a:spcBef>
              <a:spcAft>
                <a:spcPts val="0"/>
              </a:spcAft>
            </a:pPr>
            <a:br>
              <a:rPr lang="ja-JP" altLang="en-US" sz="1400" dirty="0">
                <a:solidFill>
                  <a:srgbClr val="000000"/>
                </a:solidFill>
                <a:latin typeface="+mn-ea"/>
                <a:ea typeface="+mn-ea"/>
              </a:rPr>
            </a:br>
            <a:r>
              <a:rPr lang="ja-JP" altLang="en-US" sz="1400" dirty="0">
                <a:solidFill>
                  <a:schemeClr val="tx1">
                    <a:lumMod val="95000"/>
                    <a:lumOff val="5000"/>
                  </a:schemeClr>
                </a:solidFill>
                <a:latin typeface="+mn-ea"/>
                <a:ea typeface="+mn-ea"/>
              </a:rPr>
              <a:t>掲載制限カテゴリーに該当すると判断できる場合は本フォームでの確認依頼は不要です。判断に迷う場合に限りご利用ください。</a:t>
            </a:r>
          </a:p>
          <a:p>
            <a:pPr eaLnBrk="1" fontAlgn="auto" hangingPunct="1">
              <a:spcBef>
                <a:spcPts val="0"/>
              </a:spcBef>
              <a:spcAft>
                <a:spcPts val="0"/>
              </a:spcAft>
            </a:pPr>
            <a:r>
              <a:rPr lang="ja-JP" altLang="en-US" sz="1400" dirty="0">
                <a:solidFill>
                  <a:schemeClr val="tx1">
                    <a:lumMod val="95000"/>
                    <a:lumOff val="5000"/>
                  </a:schemeClr>
                </a:solidFill>
                <a:latin typeface="+mn-ea"/>
                <a:ea typeface="+mn-ea"/>
              </a:rPr>
              <a:t>掲載面・広告商品ごとの掲載制限や事前提案可否は本フォームにおける確認の対象外です。</a:t>
            </a:r>
            <a:endParaRPr lang="en-US" altLang="ja-JP" sz="1400" dirty="0">
              <a:solidFill>
                <a:schemeClr val="tx1">
                  <a:lumMod val="95000"/>
                  <a:lumOff val="5000"/>
                </a:schemeClr>
              </a:solidFill>
              <a:latin typeface="+mn-ea"/>
              <a:ea typeface="+mn-ea"/>
            </a:endParaRPr>
          </a:p>
          <a:p>
            <a:pPr eaLnBrk="1" fontAlgn="auto" hangingPunct="1">
              <a:spcBef>
                <a:spcPts val="0"/>
              </a:spcBef>
              <a:spcAft>
                <a:spcPts val="0"/>
              </a:spcAft>
            </a:pPr>
            <a:endParaRPr lang="en-US" altLang="ja-JP" sz="1400" dirty="0">
              <a:solidFill>
                <a:srgbClr val="000000"/>
              </a:solidFill>
              <a:latin typeface="+mn-ea"/>
              <a:ea typeface="+mn-ea"/>
            </a:endParaRPr>
          </a:p>
          <a:p>
            <a:pPr eaLnBrk="1" fontAlgn="auto" hangingPunct="1">
              <a:spcBef>
                <a:spcPts val="0"/>
              </a:spcBef>
              <a:spcAft>
                <a:spcPts val="0"/>
              </a:spcAft>
            </a:pPr>
            <a:endParaRPr lang="en-US" altLang="ja-JP" sz="1400" dirty="0">
              <a:solidFill>
                <a:srgbClr val="000000"/>
              </a:solidFill>
              <a:latin typeface="Calibri" panose="020F0502020204030204"/>
              <a:ea typeface="メイリオ" panose="020B0604030504040204" pitchFamily="50" charset="-128"/>
            </a:endParaRPr>
          </a:p>
        </p:txBody>
      </p:sp>
      <p:sp>
        <p:nvSpPr>
          <p:cNvPr id="4" name="テキスト プレースホルダー 10">
            <a:extLst>
              <a:ext uri="{FF2B5EF4-FFF2-40B4-BE49-F238E27FC236}">
                <a16:creationId xmlns:a16="http://schemas.microsoft.com/office/drawing/2014/main" id="{1CE1CDF4-54E6-23EF-B17A-9F7DAEC41FD9}"/>
              </a:ext>
            </a:extLst>
          </p:cNvPr>
          <p:cNvSpPr txBox="1">
            <a:spLocks/>
          </p:cNvSpPr>
          <p:nvPr/>
        </p:nvSpPr>
        <p:spPr>
          <a:xfrm>
            <a:off x="2146044" y="4883979"/>
            <a:ext cx="99723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dirty="0">
                <a:solidFill>
                  <a:schemeClr val="tx1">
                    <a:lumMod val="95000"/>
                    <a:lumOff val="5000"/>
                  </a:schemeClr>
                </a:solidFill>
                <a:latin typeface="+mn-ea"/>
              </a:rPr>
              <a:t>予約時に登録いただいた掲載制限の内容と、入稿後の広告カテゴリー審査に差異がある場合「カテゴリー差分」のメールが送付されます。</a:t>
            </a:r>
            <a:endParaRPr lang="en-US" altLang="ja-JP" sz="1400" dirty="0">
              <a:solidFill>
                <a:schemeClr val="tx1">
                  <a:lumMod val="95000"/>
                  <a:lumOff val="5000"/>
                </a:schemeClr>
              </a:solidFill>
              <a:latin typeface="+mn-ea"/>
            </a:endParaRPr>
          </a:p>
          <a:p>
            <a:r>
              <a:rPr lang="ja-JP" altLang="en-US" sz="1400" dirty="0">
                <a:solidFill>
                  <a:schemeClr val="tx1">
                    <a:lumMod val="95000"/>
                    <a:lumOff val="5000"/>
                  </a:schemeClr>
                </a:solidFill>
                <a:latin typeface="+mn-ea"/>
              </a:rPr>
              <a:t>必ずご確認いただきますようお願いします。</a:t>
            </a:r>
          </a:p>
          <a:p>
            <a:pPr defTabSz="914400">
              <a:lnSpc>
                <a:spcPct val="120000"/>
              </a:lnSpc>
              <a:spcBef>
                <a:spcPts val="0"/>
              </a:spcBef>
              <a:spcAft>
                <a:spcPts val="600"/>
              </a:spcAft>
              <a:defRPr/>
            </a:pPr>
            <a:endParaRPr lang="ja-JP" dirty="0">
              <a:cs typeface="Calibri" panose="020F0502020204030204"/>
            </a:endParaRPr>
          </a:p>
        </p:txBody>
      </p:sp>
      <p:pic>
        <p:nvPicPr>
          <p:cNvPr id="5" name="図プレースホルダー 10" descr="アイコン&#10;&#10;自動的に生成された説明">
            <a:extLst>
              <a:ext uri="{FF2B5EF4-FFF2-40B4-BE49-F238E27FC236}">
                <a16:creationId xmlns:a16="http://schemas.microsoft.com/office/drawing/2014/main" id="{55BE6426-5608-C60B-AC86-FD1F5C08867B}"/>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val="0"/>
              </a:ext>
            </a:extLst>
          </a:blip>
          <a:srcRect t="3900" b="3900"/>
          <a:stretch/>
        </p:blipFill>
        <p:spPr>
          <a:xfrm>
            <a:off x="1094919" y="4964710"/>
            <a:ext cx="970646" cy="896118"/>
          </a:xfrm>
          <a:prstGeom prst="rect">
            <a:avLst/>
          </a:prstGeom>
        </p:spPr>
      </p:pic>
    </p:spTree>
    <p:extLst>
      <p:ext uri="{BB962C8B-B14F-4D97-AF65-F5344CB8AC3E}">
        <p14:creationId xmlns:p14="http://schemas.microsoft.com/office/powerpoint/2010/main" val="10716875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F6915-C272-D983-E899-562A8106334F}"/>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3283212-4F29-B55F-BD59-81FC7A1D375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3E4CF4C3-23F3-1247-DCCB-C0131889F8A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F76FCA2A-A4DA-BE6A-FED8-865B13286775}"/>
              </a:ext>
            </a:extLst>
          </p:cNvPr>
          <p:cNvSpPr>
            <a:spLocks noGrp="1"/>
          </p:cNvSpPr>
          <p:nvPr>
            <p:ph type="body" sz="quarter" idx="10"/>
          </p:nvPr>
        </p:nvSpPr>
        <p:spPr>
          <a:xfrm>
            <a:off x="1887808" y="252000"/>
            <a:ext cx="8136904" cy="335028"/>
          </a:xfrm>
        </p:spPr>
        <p:txBody>
          <a:bodyPr/>
          <a:lstStyle/>
          <a:p>
            <a:r>
              <a:rPr lang="ja-JP" altLang="en-US" dirty="0"/>
              <a:t>入稿前審査</a:t>
            </a:r>
            <a:endParaRPr lang="ja-JP" altLang="en-US" sz="1600" dirty="0">
              <a:solidFill>
                <a:schemeClr val="accent6"/>
              </a:solidFill>
            </a:endParaRPr>
          </a:p>
        </p:txBody>
      </p:sp>
      <p:graphicFrame>
        <p:nvGraphicFramePr>
          <p:cNvPr id="8" name="表 7">
            <a:extLst>
              <a:ext uri="{FF2B5EF4-FFF2-40B4-BE49-F238E27FC236}">
                <a16:creationId xmlns:a16="http://schemas.microsoft.com/office/drawing/2014/main" id="{4D285855-9DB4-7B15-873D-C0B8CE8E5C79}"/>
              </a:ext>
            </a:extLst>
          </p:cNvPr>
          <p:cNvGraphicFramePr>
            <a:graphicFrameLocks noGrp="1"/>
          </p:cNvGraphicFramePr>
          <p:nvPr>
            <p:extLst>
              <p:ext uri="{D42A27DB-BD31-4B8C-83A1-F6EECF244321}">
                <p14:modId xmlns:p14="http://schemas.microsoft.com/office/powerpoint/2010/main" val="1658089505"/>
              </p:ext>
            </p:extLst>
          </p:nvPr>
        </p:nvGraphicFramePr>
        <p:xfrm>
          <a:off x="479425" y="1800164"/>
          <a:ext cx="11248747" cy="3759162"/>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a:ea typeface="Meiryo"/>
                          <a:cs typeface="+mn-cs"/>
                        </a:rPr>
                        <a:t>必須</a:t>
                      </a:r>
                      <a:r>
                        <a:rPr kumimoji="1" lang="en-US" altLang="ja-JP" sz="1000" b="1" kern="1200" dirty="0">
                          <a:solidFill>
                            <a:schemeClr val="bg1"/>
                          </a:solidFill>
                          <a:latin typeface="Meiryo"/>
                          <a:ea typeface="Meiryo"/>
                          <a:cs typeface="+mn-cs"/>
                        </a:rPr>
                        <a:t>/</a:t>
                      </a:r>
                      <a:r>
                        <a:rPr kumimoji="1" lang="ja-JP" altLang="en-US" sz="1000" b="1" kern="1200" dirty="0">
                          <a:solidFill>
                            <a:schemeClr val="bg1"/>
                          </a:solidFill>
                          <a:latin typeface="Meiryo"/>
                          <a:ea typeface="Meiryo"/>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dirty="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ブランドリフト調査</a:t>
                      </a:r>
                      <a:br>
                        <a:rPr kumimoji="1" lang="en-US" altLang="ja-JP" sz="1000" b="0" dirty="0">
                          <a:solidFill>
                            <a:srgbClr val="595959"/>
                          </a:solidFill>
                          <a:latin typeface="Meiryo"/>
                          <a:ea typeface="Meiryo"/>
                          <a:hlinkClick r:id="rId3">
                            <a:extLst>
                              <a:ext uri="{A12FA001-AC4F-418D-AE19-62706E023703}">
                                <ahyp:hlinkClr xmlns:ahyp="http://schemas.microsoft.com/office/drawing/2018/hyperlinkcolor" val="tx"/>
                              </a:ext>
                            </a:extLst>
                          </a:hlinkClick>
                        </a:rPr>
                      </a:br>
                      <a:r>
                        <a:rPr kumimoji="1" lang="ja-JP" altLang="en-US" sz="1000" b="0" dirty="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入稿前審査依頼フォーム</a:t>
                      </a:r>
                      <a:endParaRPr lang="en-US" altLang="ja-JP" sz="1000" b="0" dirty="0">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・広告タイプ：予約型専用</a:t>
                      </a:r>
                      <a:r>
                        <a:rPr kumimoji="1" lang="ja-JP" altLang="en-US" sz="1000" b="0">
                          <a:solidFill>
                            <a:srgbClr val="0D0D0D"/>
                          </a:solidFill>
                          <a:latin typeface="Meiryo" panose="020B0604030504040204" pitchFamily="34" charset="-128"/>
                          <a:ea typeface="Meiryo" panose="020B0604030504040204" pitchFamily="34" charset="-128"/>
                        </a:rPr>
                        <a:t>広告（ブランド</a:t>
                      </a:r>
                      <a:r>
                        <a:rPr kumimoji="1" lang="ja-JP" altLang="en-US" sz="1000" b="0" kern="1200">
                          <a:solidFill>
                            <a:srgbClr val="0D0D0D"/>
                          </a:solidFill>
                          <a:latin typeface="Meiryo" panose="020B0604030504040204" pitchFamily="34" charset="-128"/>
                          <a:ea typeface="Meiryo" panose="020B0604030504040204" pitchFamily="34" charset="-128"/>
                          <a:cs typeface="+mn-cs"/>
                        </a:rPr>
                        <a:t>パネル </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クインティ、ブランドパネル トップカバー、</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Talk Head View</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Premium</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含む）を除く。）</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dirty="0">
                          <a:solidFill>
                            <a:srgbClr val="0D0D0D"/>
                          </a:solidFill>
                          <a:latin typeface="Meiryo"/>
                          <a:ea typeface="Meiryo"/>
                        </a:rPr>
                        <a:t>※</a:t>
                      </a:r>
                      <a:r>
                        <a:rPr lang="en-US" sz="1000" b="0" i="0" u="none" strike="noStrike" noProof="0" dirty="0" err="1">
                          <a:solidFill>
                            <a:srgbClr val="0D0D0D"/>
                          </a:solidFill>
                          <a:latin typeface="Meiryo"/>
                        </a:rPr>
                        <a:t>ブランドパネル</a:t>
                      </a:r>
                      <a:r>
                        <a:rPr lang="en-US" sz="1000" b="0" i="0" u="none" strike="noStrike" noProof="0" dirty="0">
                          <a:solidFill>
                            <a:srgbClr val="0D0D0D"/>
                          </a:solidFill>
                          <a:latin typeface="Meiryo"/>
                        </a:rPr>
                        <a:t>　</a:t>
                      </a:r>
                      <a:r>
                        <a:rPr lang="en-US" sz="1000" b="0" i="0" u="none" strike="noStrike" noProof="0" dirty="0" err="1">
                          <a:solidFill>
                            <a:srgbClr val="0D0D0D"/>
                          </a:solidFill>
                          <a:latin typeface="Meiryo"/>
                        </a:rPr>
                        <a:t>トップインパクト、パノラマ、トピックスPRなどの予約型専用広告が対象です。予約型専用広告の詳細は入稿規定をご確認ください</a:t>
                      </a:r>
                      <a:r>
                        <a:rPr lang="en-US" sz="1000" b="0" i="0" u="none" strike="noStrike" noProof="0" dirty="0">
                          <a:solidFill>
                            <a:srgbClr val="0D0D0D"/>
                          </a:solidFill>
                          <a:latin typeface="Meiryo"/>
                        </a:rPr>
                        <a:t>。</a:t>
                      </a:r>
                      <a:endParaRPr lang="ja-JP" altLang="en-US" sz="1000" b="0" dirty="0">
                        <a:solidFill>
                          <a:srgbClr val="0D0D0D"/>
                        </a:solidFill>
                        <a:latin typeface="Meiryo"/>
                        <a:ea typeface="Meiryo"/>
                      </a:endParaRPr>
                    </a:p>
                    <a:p>
                      <a:pPr algn="l">
                        <a:lnSpc>
                          <a:spcPct val="110000"/>
                        </a:lnSpc>
                      </a:pPr>
                      <a:r>
                        <a:rPr kumimoji="1" lang="en-US" altLang="ja-JP" sz="1000" b="0" dirty="0">
                          <a:solidFill>
                            <a:schemeClr val="tx1">
                              <a:lumMod val="65000"/>
                              <a:lumOff val="35000"/>
                            </a:schemeClr>
                          </a:solidFill>
                          <a:latin typeface="Meiryo"/>
                          <a:ea typeface="Meiryo"/>
                          <a:hlinkClick r:id="rId4"/>
                        </a:rPr>
                        <a:t>https://ads-help.yahoo-net.jp/s/article/H000044534</a:t>
                      </a:r>
                      <a:endParaRPr kumimoji="1" lang="en-US" altLang="ja-JP" sz="1000" b="0"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endParaRPr kumimoji="1" lang="en-US" altLang="ja-JP" sz="1000" b="1" kern="1200" dirty="0">
                        <a:solidFill>
                          <a:srgbClr val="002AFF"/>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l">
                        <a:lnSpc>
                          <a:spcPct val="100000"/>
                        </a:lnSpc>
                        <a:spcBef>
                          <a:spcPts val="0"/>
                        </a:spcBef>
                        <a:spcAft>
                          <a:spcPts val="0"/>
                        </a:spcAft>
                        <a:buNone/>
                      </a:pPr>
                      <a:r>
                        <a:rPr lang="ja-JP" sz="1000" b="0" i="0" u="none" strike="noStrike" noProof="0" dirty="0">
                          <a:solidFill>
                            <a:srgbClr val="0D0D0D"/>
                          </a:solidFill>
                          <a:latin typeface="Meiryo"/>
                          <a:ea typeface="Meiryo"/>
                        </a:rPr>
                        <a:t>掲載反映日の</a:t>
                      </a:r>
                      <a:endParaRPr lang="ja-JP" dirty="0"/>
                    </a:p>
                    <a:p>
                      <a:pPr lvl="0" algn="l">
                        <a:lnSpc>
                          <a:spcPct val="100000"/>
                        </a:lnSpc>
                        <a:spcBef>
                          <a:spcPts val="0"/>
                        </a:spcBef>
                        <a:spcAft>
                          <a:spcPts val="0"/>
                        </a:spcAft>
                        <a:buNone/>
                      </a:pPr>
                      <a:r>
                        <a:rPr lang="ja-JP" sz="1000" b="0" i="0" u="none" strike="noStrike" noProof="0" dirty="0">
                          <a:solidFill>
                            <a:srgbClr val="002AFF"/>
                          </a:solidFill>
                          <a:latin typeface="Meiryo"/>
                          <a:ea typeface="Meiryo"/>
                        </a:rPr>
                        <a:t>11営業日前</a:t>
                      </a:r>
                      <a:r>
                        <a:rPr lang="ja-JP" sz="1000" b="0" i="0" u="none" strike="noStrike" noProof="0" dirty="0">
                          <a:solidFill>
                            <a:srgbClr val="0D0D0D"/>
                          </a:solidFill>
                          <a:latin typeface="Meiryo"/>
                          <a:ea typeface="Meiryo"/>
                        </a:rPr>
                        <a:t>まで</a:t>
                      </a:r>
                      <a:endParaRPr lang="ja-JP" dirty="0"/>
                    </a:p>
                    <a:p>
                      <a:pPr lvl="0" algn="l">
                        <a:lnSpc>
                          <a:spcPct val="100000"/>
                        </a:lnSpc>
                        <a:spcBef>
                          <a:spcPts val="0"/>
                        </a:spcBef>
                        <a:spcAft>
                          <a:spcPts val="0"/>
                        </a:spcAft>
                        <a:buNone/>
                      </a:pPr>
                      <a:r>
                        <a:rPr lang="ja-JP" sz="1000" b="0" i="0" u="none" strike="noStrike" noProof="0" dirty="0">
                          <a:solidFill>
                            <a:srgbClr val="0D0D0D"/>
                          </a:solidFill>
                          <a:latin typeface="Meiryo"/>
                          <a:ea typeface="Meiryo"/>
                        </a:rPr>
                        <a:t>（トピックスPRは7営業日前まで）</a:t>
                      </a:r>
                      <a:endParaRPr lang="ja-JP" dirty="0"/>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dirty="0">
                          <a:solidFill>
                            <a:schemeClr val="tx1">
                              <a:lumMod val="65000"/>
                              <a:lumOff val="35000"/>
                            </a:schemeClr>
                          </a:solidFill>
                          <a:latin typeface="Meiryo"/>
                          <a:ea typeface="Meiryo"/>
                          <a:hlinkClick r:id="rId5"/>
                        </a:rPr>
                        <a:t>ディスプレイ広告（予約型）入稿前審査依頼フォーム</a:t>
                      </a:r>
                      <a:endParaRPr kumimoji="1" lang="en-US" altLang="ja-JP" sz="1000" b="0" u="none"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rgbClr val="002AFF"/>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rgbClr val="002AFF"/>
                          </a:solidFill>
                          <a:latin typeface="Meiryo" panose="020B0604030504040204" pitchFamily="34" charset="-128"/>
                          <a:ea typeface="Meiryo" panose="020B0604030504040204" pitchFamily="34" charset="-128"/>
                        </a:rPr>
                        <a:t>必須</a:t>
                      </a:r>
                      <a:endParaRPr kumimoji="1" lang="en-US" altLang="ja-JP" sz="1000" b="1" dirty="0">
                        <a:solidFill>
                          <a:srgbClr val="002AFF"/>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URL</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rgbClr val="002AFF"/>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bl>
          </a:graphicData>
        </a:graphic>
      </p:graphicFrame>
      <p:sp>
        <p:nvSpPr>
          <p:cNvPr id="9" name="テキスト ボックス 8">
            <a:extLst>
              <a:ext uri="{FF2B5EF4-FFF2-40B4-BE49-F238E27FC236}">
                <a16:creationId xmlns:a16="http://schemas.microsoft.com/office/drawing/2014/main" id="{0AAFF70F-70A6-96C7-8397-1D3A7221D266}"/>
              </a:ext>
            </a:extLst>
          </p:cNvPr>
          <p:cNvSpPr txBox="1"/>
          <p:nvPr/>
        </p:nvSpPr>
        <p:spPr>
          <a:xfrm>
            <a:off x="479425" y="1089025"/>
            <a:ext cx="11233150" cy="543995"/>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dirty="0">
                <a:solidFill>
                  <a:schemeClr val="tx1">
                    <a:lumMod val="95000"/>
                    <a:lumOff val="5000"/>
                  </a:schemeClr>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dirty="0">
              <a:solidFill>
                <a:schemeClr val="tx1">
                  <a:lumMod val="95000"/>
                  <a:lumOff val="5000"/>
                </a:schemeClr>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r>
              <a:rPr lang="ja-JP" altLang="en-US" sz="1400" dirty="0">
                <a:solidFill>
                  <a:schemeClr val="tx1">
                    <a:lumMod val="95000"/>
                    <a:lumOff val="5000"/>
                  </a:schemeClr>
                </a:solidFill>
                <a:latin typeface="Meiryo" panose="020B0604030504040204" pitchFamily="34" charset="-128"/>
                <a:ea typeface="Meiryo" panose="020B0604030504040204" pitchFamily="34" charset="-128"/>
              </a:rPr>
              <a:t>なお、審査には</a:t>
            </a:r>
            <a:r>
              <a:rPr lang="en-US" altLang="ja-JP" sz="1400" dirty="0">
                <a:solidFill>
                  <a:schemeClr val="tx1">
                    <a:lumMod val="95000"/>
                    <a:lumOff val="5000"/>
                  </a:schemeClr>
                </a:solidFill>
                <a:latin typeface="Meiryo" panose="020B0604030504040204" pitchFamily="34" charset="-128"/>
                <a:ea typeface="Meiryo" panose="020B0604030504040204" pitchFamily="34" charset="-128"/>
              </a:rPr>
              <a:t>3</a:t>
            </a:r>
            <a:r>
              <a:rPr lang="ja-JP" altLang="en-US" sz="1400" dirty="0">
                <a:solidFill>
                  <a:schemeClr val="tx1">
                    <a:lumMod val="95000"/>
                    <a:lumOff val="5000"/>
                  </a:schemeClr>
                </a:solidFill>
                <a:latin typeface="Meiryo" panose="020B0604030504040204" pitchFamily="34" charset="-128"/>
                <a:ea typeface="Meiryo" panose="020B0604030504040204" pitchFamily="34" charset="-128"/>
              </a:rPr>
              <a:t>営業日程度かかります。</a:t>
            </a:r>
            <a:endParaRPr lang="en-US" altLang="ja-JP" sz="1400" dirty="0">
              <a:solidFill>
                <a:schemeClr val="tx1">
                  <a:lumMod val="95000"/>
                  <a:lumOff val="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688514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EA808-FB92-1DD4-F1A9-BFCF2DD8D5D2}"/>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4095073-4C05-076E-25E9-734DEA9C6308}"/>
              </a:ext>
            </a:extLst>
          </p:cNvPr>
          <p:cNvSpPr>
            <a:spLocks noGrp="1"/>
          </p:cNvSpPr>
          <p:nvPr>
            <p:ph type="body" sz="quarter" idx="11"/>
          </p:nvPr>
        </p:nvSpPr>
        <p:spPr>
          <a:xfrm>
            <a:off x="448955" y="1650417"/>
            <a:ext cx="11464371" cy="862548"/>
          </a:xfrm>
        </p:spPr>
        <p:txBody>
          <a:bodyPr/>
          <a:lstStyle/>
          <a:p>
            <a:r>
              <a:rPr lang="ja-JP" altLang="en-US" dirty="0"/>
              <a:t>災害時や大規模な事件・事故発生時に国民・ユーザーに対して発信すべき情報がある場合、</a:t>
            </a:r>
            <a:endParaRPr lang="en-US" altLang="ja-JP" dirty="0"/>
          </a:p>
          <a:p>
            <a:r>
              <a:rPr lang="en-US" altLang="ja-JP" dirty="0"/>
              <a:t>LINE NEWS</a:t>
            </a:r>
            <a:r>
              <a:rPr lang="ja-JP" altLang="en-US" dirty="0"/>
              <a:t>面の構成が特別編成になり、</a:t>
            </a:r>
            <a:r>
              <a:rPr lang="en-US" altLang="ja-JP" dirty="0">
                <a:solidFill>
                  <a:schemeClr val="tx1">
                    <a:lumMod val="95000"/>
                    <a:lumOff val="5000"/>
                  </a:schemeClr>
                </a:solidFill>
              </a:rPr>
              <a:t> LINE</a:t>
            </a:r>
            <a:r>
              <a:rPr lang="ja-JP" altLang="en-US" dirty="0">
                <a:solidFill>
                  <a:schemeClr val="tx1">
                    <a:lumMod val="95000"/>
                    <a:lumOff val="5000"/>
                  </a:schemeClr>
                </a:solidFill>
              </a:rPr>
              <a:t>のユーザーにとって重要だと判断した</a:t>
            </a:r>
            <a:r>
              <a:rPr lang="ja-JP" altLang="en-US" dirty="0"/>
              <a:t>情報をいち早く届けられる仕様になります。</a:t>
            </a:r>
            <a:br>
              <a:rPr lang="ja-JP" altLang="en-US" dirty="0"/>
            </a:br>
            <a:r>
              <a:rPr lang="ja-JP" altLang="en-US" dirty="0"/>
              <a:t>それに伴い</a:t>
            </a:r>
            <a:r>
              <a:rPr lang="en-US" altLang="ja-JP" dirty="0"/>
              <a:t>LINE NEWS Top Ad</a:t>
            </a:r>
            <a:r>
              <a:rPr lang="ja-JP" altLang="en-US" dirty="0"/>
              <a:t>の広告掲載を非表示とする場合がございます。</a:t>
            </a:r>
            <a:endParaRPr lang="en-US" altLang="ja-JP" dirty="0"/>
          </a:p>
          <a:p>
            <a:endParaRPr kumimoji="1" lang="ja-JP" altLang="en-US" dirty="0">
              <a:solidFill>
                <a:schemeClr val="tx1">
                  <a:lumMod val="95000"/>
                  <a:lumOff val="5000"/>
                </a:schemeClr>
              </a:solidFill>
            </a:endParaRPr>
          </a:p>
        </p:txBody>
      </p:sp>
      <p:sp>
        <p:nvSpPr>
          <p:cNvPr id="4" name="正方形/長方形 3">
            <a:extLst>
              <a:ext uri="{FF2B5EF4-FFF2-40B4-BE49-F238E27FC236}">
                <a16:creationId xmlns:a16="http://schemas.microsoft.com/office/drawing/2014/main" id="{EA837281-6F54-20A6-8EC2-7D03E77009D4}"/>
              </a:ext>
            </a:extLst>
          </p:cNvPr>
          <p:cNvSpPr/>
          <p:nvPr/>
        </p:nvSpPr>
        <p:spPr>
          <a:xfrm>
            <a:off x="398841" y="1044562"/>
            <a:ext cx="4359666" cy="58035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9E0AC61F-1F62-EFC5-84C3-B0F3A6C388CD}"/>
              </a:ext>
            </a:extLst>
          </p:cNvPr>
          <p:cNvSpPr txBox="1"/>
          <p:nvPr/>
        </p:nvSpPr>
        <p:spPr>
          <a:xfrm>
            <a:off x="542349" y="1162823"/>
            <a:ext cx="2240668" cy="369332"/>
          </a:xfrm>
          <a:prstGeom prst="rect">
            <a:avLst/>
          </a:prstGeom>
          <a:noFill/>
        </p:spPr>
        <p:txBody>
          <a:bodyPr wrap="square" rtlCol="0">
            <a:spAutoFit/>
          </a:bodyPr>
          <a:lstStyle/>
          <a:p>
            <a:r>
              <a:rPr lang="ja-JP" altLang="en-US" dirty="0">
                <a:solidFill>
                  <a:schemeClr val="bg1"/>
                </a:solidFill>
              </a:rPr>
              <a:t>掲載について</a:t>
            </a:r>
            <a:endParaRPr kumimoji="1" lang="ja-JP" altLang="en-US" b="1" dirty="0">
              <a:solidFill>
                <a:schemeClr val="bg1"/>
              </a:solidFill>
            </a:endParaRPr>
          </a:p>
        </p:txBody>
      </p:sp>
      <p:sp>
        <p:nvSpPr>
          <p:cNvPr id="14" name="テキスト プレースホルダー 6">
            <a:extLst>
              <a:ext uri="{FF2B5EF4-FFF2-40B4-BE49-F238E27FC236}">
                <a16:creationId xmlns:a16="http://schemas.microsoft.com/office/drawing/2014/main" id="{29899DEE-0C3D-D20A-560E-7260321CBADF}"/>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15" name="図プレースホルダー 8" descr="アイコン&#10;&#10;自動的に生成された説明">
            <a:extLst>
              <a:ext uri="{FF2B5EF4-FFF2-40B4-BE49-F238E27FC236}">
                <a16:creationId xmlns:a16="http://schemas.microsoft.com/office/drawing/2014/main" id="{0876DF9F-9DFC-972E-982D-5B768425930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6" name="テキスト プレースホルダー 1">
            <a:extLst>
              <a:ext uri="{FF2B5EF4-FFF2-40B4-BE49-F238E27FC236}">
                <a16:creationId xmlns:a16="http://schemas.microsoft.com/office/drawing/2014/main" id="{AF1CDE10-A315-DCEC-76EE-D84881CD3FC7}"/>
              </a:ext>
            </a:extLst>
          </p:cNvPr>
          <p:cNvSpPr>
            <a:spLocks noGrp="1"/>
          </p:cNvSpPr>
          <p:nvPr>
            <p:ph type="body" sz="quarter" idx="10"/>
          </p:nvPr>
        </p:nvSpPr>
        <p:spPr>
          <a:xfrm>
            <a:off x="1887538" y="252413"/>
            <a:ext cx="8137525" cy="334962"/>
          </a:xfrm>
        </p:spPr>
        <p:txBody>
          <a:bodyPr/>
          <a:lstStyle/>
          <a:p>
            <a:r>
              <a:rPr lang="ja-JP" altLang="en-US" sz="1600" dirty="0"/>
              <a:t>災害発生時や大規模な事件・事故発生時の掲載について</a:t>
            </a:r>
            <a:endParaRPr kumimoji="1" lang="ja-JP" altLang="en-US" sz="1600" dirty="0">
              <a:latin typeface="+mj-ea"/>
              <a:ea typeface="+mj-ea"/>
            </a:endParaRPr>
          </a:p>
        </p:txBody>
      </p:sp>
    </p:spTree>
    <p:extLst>
      <p:ext uri="{BB962C8B-B14F-4D97-AF65-F5344CB8AC3E}">
        <p14:creationId xmlns:p14="http://schemas.microsoft.com/office/powerpoint/2010/main" val="3095609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A68EF-DC5C-AB93-DE10-2EA8A583C6D5}"/>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5A69CDE-F32F-78D0-DF7B-437CC62968D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7" name="図プレースホルダー 8" descr="アイコン&#10;&#10;自動的に生成された説明">
            <a:extLst>
              <a:ext uri="{FF2B5EF4-FFF2-40B4-BE49-F238E27FC236}">
                <a16:creationId xmlns:a16="http://schemas.microsoft.com/office/drawing/2014/main" id="{2A4C2231-C84D-D16D-782D-B75C91CD142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79424EAB-DC9A-DA1A-4AFD-B2CB3D04566C}"/>
              </a:ext>
            </a:extLst>
          </p:cNvPr>
          <p:cNvSpPr>
            <a:spLocks noGrp="1"/>
          </p:cNvSpPr>
          <p:nvPr>
            <p:ph type="body" sz="quarter" idx="10"/>
          </p:nvPr>
        </p:nvSpPr>
        <p:spPr>
          <a:xfrm>
            <a:off x="1887808" y="252000"/>
            <a:ext cx="8136904" cy="335028"/>
          </a:xfrm>
        </p:spPr>
        <p:txBody>
          <a:bodyPr/>
          <a:lstStyle/>
          <a:p>
            <a:r>
              <a:rPr lang="ja-JP" altLang="en-US" sz="1600"/>
              <a:t>ディスプレイ広告（予約型）　共通免責事項・注意事項</a:t>
            </a:r>
          </a:p>
        </p:txBody>
      </p:sp>
      <p:sp>
        <p:nvSpPr>
          <p:cNvPr id="2" name="テキスト ボックス 1">
            <a:extLst>
              <a:ext uri="{FF2B5EF4-FFF2-40B4-BE49-F238E27FC236}">
                <a16:creationId xmlns:a16="http://schemas.microsoft.com/office/drawing/2014/main" id="{4DC5270F-F64D-D0AA-74E7-6BDB63CEB232}"/>
              </a:ext>
            </a:extLst>
          </p:cNvPr>
          <p:cNvSpPr txBox="1"/>
          <p:nvPr/>
        </p:nvSpPr>
        <p:spPr>
          <a:xfrm>
            <a:off x="479425" y="1089025"/>
            <a:ext cx="11233149" cy="5215274"/>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本資料に記載の免責事項・注意事項のほか、広告取扱基本規定、広告掲載基準、入稿規定など各種規約、ガイドライン、ヘルプにも</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ja-JP" altLang="en-US" sz="1400" kern="0" dirty="0">
                <a:solidFill>
                  <a:srgbClr val="0D0D0D"/>
                </a:solidFill>
                <a:latin typeface="Meiryo" panose="020B0604030504040204" pitchFamily="34" charset="-128"/>
                <a:ea typeface="Meiryo" panose="020B0604030504040204" pitchFamily="34" charset="-128"/>
              </a:rPr>
              <a:t>ディスプレイ広告（予約型）に関する共通免責事項・注意事項があります。併せてご確認ください。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itchFamily="2" charset="2"/>
              <a:buChar char="n"/>
              <a:defRPr/>
            </a:pPr>
            <a:r>
              <a:rPr lang="ja-JP" altLang="en-US" sz="1400" dirty="0">
                <a:solidFill>
                  <a:srgbClr val="0D0D0D"/>
                </a:solidFill>
                <a:latin typeface="メイリオ" panose="020B0604030504040204" pitchFamily="50" charset="-128"/>
                <a:ea typeface="メイリオ" panose="020B0604030504040204" pitchFamily="50" charset="-128"/>
              </a:rPr>
              <a:t>ガイドライン・規約</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3"/>
              </a:rPr>
              <a:t>https://www.lycbiz.com/jp/download/yahoo/</a:t>
            </a:r>
            <a:br>
              <a:rPr lang="en-US" altLang="ja-JP" sz="1400" dirty="0">
                <a:solidFill>
                  <a:srgbClr val="000000"/>
                </a:solidFill>
                <a:latin typeface="メイリオ" panose="020B0604030504040204" pitchFamily="50" charset="-128"/>
                <a:ea typeface="メイリオ" panose="020B0604030504040204" pitchFamily="50" charset="-128"/>
              </a:rPr>
            </a:br>
            <a:r>
              <a:rPr lang="ja-JP" altLang="en-US" sz="1400" dirty="0">
                <a:solidFill>
                  <a:srgbClr val="1D1C1D"/>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4"/>
              </a:rPr>
              <a:t>https://www.lycbiz.com/jp/terms-and-policies/yahoo/</a:t>
            </a:r>
            <a:endParaRPr lang="en-US" altLang="ja-JP" sz="1400" dirty="0">
              <a:solidFill>
                <a:srgbClr val="000000"/>
              </a:solidFill>
              <a:latin typeface="メイリオ" panose="020B0604030504040204" pitchFamily="50" charset="-128"/>
              <a:ea typeface="メイリオ" panose="020B0604030504040204" pitchFamily="50" charset="-128"/>
            </a:endParaRPr>
          </a:p>
          <a:p>
            <a:pPr marL="742950" lvl="1" indent="-285750" eaLnBrk="1" fontAlgn="auto" hangingPunct="1">
              <a:lnSpc>
                <a:spcPct val="120000"/>
              </a:lnSpc>
              <a:spcBef>
                <a:spcPts val="0"/>
              </a:spcBef>
              <a:spcAft>
                <a:spcPts val="600"/>
              </a:spcAft>
              <a:buFont typeface="Wingdings" pitchFamily="2" charset="2"/>
              <a:buChar char="n"/>
              <a:defRPr/>
            </a:pPr>
            <a:r>
              <a:rPr kumimoji="0" lang="en-US" altLang="ja-JP" sz="1400" kern="0" dirty="0">
                <a:solidFill>
                  <a:srgbClr val="0D0D0D"/>
                </a:solidFill>
                <a:latin typeface="メイリオ" panose="020B0604030504040204" pitchFamily="50" charset="-128"/>
                <a:ea typeface="メイリオ" panose="020B0604030504040204" pitchFamily="50" charset="-128"/>
              </a:rPr>
              <a:t>LINE</a:t>
            </a:r>
            <a:r>
              <a:rPr kumimoji="0" lang="ja-JP" altLang="en-US" sz="1400" kern="0" dirty="0">
                <a:solidFill>
                  <a:srgbClr val="0D0D0D"/>
                </a:solidFill>
                <a:latin typeface="メイリオ" panose="020B0604030504040204" pitchFamily="50" charset="-128"/>
                <a:ea typeface="メイリオ" panose="020B0604030504040204" pitchFamily="50" charset="-128"/>
              </a:rPr>
              <a:t>ヤフー広告 ヘルプ</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5"/>
              </a:rPr>
              <a:t>https://ads-help.yahoo-net.jp/</a:t>
            </a:r>
            <a:b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b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6"/>
              </a:rPr>
              <a:t>https://ads-help.yahoo-net.jp/s/article/H000044533</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endParaRPr kumimoji="0" lang="en-US" altLang="ja-JP" sz="1400" kern="0" dirty="0">
              <a:solidFill>
                <a:srgbClr val="0D0D0D"/>
              </a:solidFill>
              <a:latin typeface="Meiryo" panose="020B0604030504040204" pitchFamily="34" charset="-128"/>
              <a:ea typeface="Meiryo" panose="020B0604030504040204" pitchFamily="34" charset="-128"/>
            </a:endParaRPr>
          </a:p>
          <a:p>
            <a:pPr indent="447675"/>
            <a:r>
              <a:rPr kumimoji="0" lang="ja-JP" altLang="en-US" sz="1400" kern="0" dirty="0">
                <a:solidFill>
                  <a:srgbClr val="0D0D0D"/>
                </a:solidFill>
                <a:latin typeface="Meiryo" panose="020B0604030504040204" pitchFamily="34" charset="-128"/>
                <a:ea typeface="Meiryo" panose="020B0604030504040204" pitchFamily="34" charset="-128"/>
              </a:rPr>
              <a:t>■掲載の中断と再開について　</a:t>
            </a:r>
            <a:r>
              <a:rPr kumimoji="0" lang="en-US" altLang="ja-JP" sz="1400" kern="0" dirty="0">
                <a:solidFill>
                  <a:srgbClr val="0D0D0D"/>
                </a:solidFill>
                <a:latin typeface="メイリオ" panose="020B0604030504040204" pitchFamily="50" charset="-128"/>
                <a:ea typeface="メイリオ" panose="020B0604030504040204" pitchFamily="50" charset="-128"/>
                <a:hlinkClick r:id="rId7"/>
              </a:rPr>
              <a:t>https://ads-help.yahoo-net.jp/s/article/H000044404?language=ja</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endParaRPr kumimoji="0" lang="en-US" altLang="ja-JP" sz="1400" kern="0" dirty="0">
              <a:solidFill>
                <a:srgbClr val="0D0D0D"/>
              </a:solidFill>
              <a:latin typeface="Meiryo" panose="020B0604030504040204" pitchFamily="34" charset="-128"/>
              <a:ea typeface="Meiryo" panose="020B0604030504040204" pitchFamily="34" charset="-128"/>
            </a:endParaRPr>
          </a:p>
          <a:p>
            <a:pPr marL="630238" indent="-182563"/>
            <a:r>
              <a:rPr kumimoji="0" lang="ja-JP" altLang="en-US" sz="1400" kern="0" dirty="0">
                <a:solidFill>
                  <a:srgbClr val="0D0D0D"/>
                </a:solidFill>
                <a:latin typeface="Meiryo" panose="020B0604030504040204" pitchFamily="34" charset="-128"/>
                <a:ea typeface="Meiryo" panose="020B0604030504040204" pitchFamily="34" charset="-128"/>
              </a:rPr>
              <a:t>・掲載を中断したキャンペーンを再開した場合、予約時のシミュレーション結果におけるビューアブルインプレッション数を</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630238"/>
            <a:r>
              <a:rPr kumimoji="0" lang="ja-JP" altLang="en-US" sz="1400" kern="0" dirty="0">
                <a:solidFill>
                  <a:srgbClr val="0D0D0D"/>
                </a:solidFill>
                <a:latin typeface="Meiryo" panose="020B0604030504040204" pitchFamily="34" charset="-128"/>
                <a:ea typeface="Meiryo" panose="020B0604030504040204" pitchFamily="34" charset="-128"/>
              </a:rPr>
              <a:t>下回る可能性があります。誤ってオフにした場合も同様です。</a:t>
            </a:r>
          </a:p>
          <a:p>
            <a:pPr marL="630238" indent="-182563"/>
            <a:r>
              <a:rPr kumimoji="0" lang="ja-JP" altLang="en-US" sz="1400" kern="0" dirty="0">
                <a:solidFill>
                  <a:srgbClr val="0D0D0D"/>
                </a:solidFill>
                <a:latin typeface="Meiryo" panose="020B0604030504040204" pitchFamily="34" charset="-128"/>
                <a:ea typeface="Meiryo" panose="020B0604030504040204" pitchFamily="34" charset="-128"/>
              </a:rPr>
              <a:t>・掲載を中断した場合も広告の通常掲載時と同様に、ご利用料金（掲載料）を満額で請求いたします。お客様の操作による掲載中断、広告の不備による自動的な掲載中断のいずれの場合も、ご利用料金請求の対象となります。</a:t>
            </a: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r>
              <a:rPr kumimoji="0" lang="en-US" altLang="ja-JP" sz="1400" kern="0" dirty="0">
                <a:solidFill>
                  <a:srgbClr val="0D0D0D"/>
                </a:solidFill>
                <a:latin typeface="メイリオ" panose="020B0604030504040204" pitchFamily="50" charset="-128"/>
                <a:ea typeface="メイリオ" panose="020B0604030504040204" pitchFamily="50"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資料やツールに明示されている場合を除き、表示金額は消費税を含んでおりません。</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656554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1A2AF-BFFE-9C05-14BA-9B616038F550}"/>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3C28088-887D-2EA9-37A2-54BF49E5246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041F822F-2EDB-C567-AFA7-5070412F7BA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1A5D6781-5978-B78C-DF0F-DFC9C14AB58A}"/>
              </a:ext>
            </a:extLst>
          </p:cNvPr>
          <p:cNvSpPr>
            <a:spLocks noGrp="1"/>
          </p:cNvSpPr>
          <p:nvPr>
            <p:ph type="body" sz="quarter" idx="10"/>
          </p:nvPr>
        </p:nvSpPr>
        <p:spPr>
          <a:xfrm>
            <a:off x="1887808" y="252000"/>
            <a:ext cx="8136904" cy="335028"/>
          </a:xfrm>
        </p:spPr>
        <p:txBody>
          <a:bodyPr/>
          <a:lstStyle/>
          <a:p>
            <a:r>
              <a:rPr lang="ja-JP" altLang="en-US" sz="1600" dirty="0"/>
              <a:t>よくあるお問い合わせ</a:t>
            </a:r>
          </a:p>
        </p:txBody>
      </p:sp>
      <p:graphicFrame>
        <p:nvGraphicFramePr>
          <p:cNvPr id="4" name="表 4">
            <a:extLst>
              <a:ext uri="{FF2B5EF4-FFF2-40B4-BE49-F238E27FC236}">
                <a16:creationId xmlns:a16="http://schemas.microsoft.com/office/drawing/2014/main" id="{D60E8229-3AB4-190C-B0C2-879DB1554445}"/>
              </a:ext>
            </a:extLst>
          </p:cNvPr>
          <p:cNvGraphicFramePr>
            <a:graphicFrameLocks noGrp="1"/>
          </p:cNvGraphicFramePr>
          <p:nvPr>
            <p:extLst>
              <p:ext uri="{D42A27DB-BD31-4B8C-83A1-F6EECF244321}">
                <p14:modId xmlns:p14="http://schemas.microsoft.com/office/powerpoint/2010/main" val="291665819"/>
              </p:ext>
            </p:extLst>
          </p:nvPr>
        </p:nvGraphicFramePr>
        <p:xfrm>
          <a:off x="479425" y="2567278"/>
          <a:ext cx="11233150" cy="3733800"/>
        </p:xfrm>
        <a:graphic>
          <a:graphicData uri="http://schemas.openxmlformats.org/drawingml/2006/table">
            <a:tbl>
              <a:tblPr firstRow="1" bandRow="1"/>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dirty="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ディスプレイ広告（予約型）販促情報一覧</a:t>
                      </a:r>
                      <a:br>
                        <a:rPr kumimoji="1" lang="en-US" altLang="ja-JP" sz="1400" dirty="0">
                          <a:solidFill>
                            <a:srgbClr val="0D0D0D"/>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3"/>
                        </a:rPr>
                        <a:t>https://portal.yadui.business.yahoo.co.jp/agencyportal/30335704/</a:t>
                      </a:r>
                      <a:endParaRPr kumimoji="1" lang="ja-JP" altLang="en-US" sz="1400" dirty="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掲載制限カテゴリー確認依頼フォーム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4"/>
                        </a:rPr>
                        <a:t>https://form-business.yahoo.co.jp/claris/enqueteForm?inquiry_type=placement_restrictions</a:t>
                      </a:r>
                      <a:endParaRPr kumimoji="1" lang="en-US" altLang="ja-JP" sz="140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 入稿前審査依頼フォーム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5"/>
                        </a:rPr>
                        <a:t>https://form-business.yahoo.co.jp/claris/enqueteForm?inquiry_type=guaranteed_review</a:t>
                      </a:r>
                      <a:endParaRPr kumimoji="1" lang="ja-JP" altLang="en-US" sz="140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5" name="直線コネクタ 4">
            <a:extLst>
              <a:ext uri="{FF2B5EF4-FFF2-40B4-BE49-F238E27FC236}">
                <a16:creationId xmlns:a16="http://schemas.microsoft.com/office/drawing/2014/main" id="{35DBA05C-FB0B-ABF4-2168-45F4DC1D86E2}"/>
              </a:ext>
            </a:extLst>
          </p:cNvPr>
          <p:cNvCxnSpPr/>
          <p:nvPr/>
        </p:nvCxnSpPr>
        <p:spPr>
          <a:xfrm>
            <a:off x="479425" y="36830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cxnSp>
        <p:nvCxnSpPr>
          <p:cNvPr id="8" name="直線コネクタ 7">
            <a:extLst>
              <a:ext uri="{FF2B5EF4-FFF2-40B4-BE49-F238E27FC236}">
                <a16:creationId xmlns:a16="http://schemas.microsoft.com/office/drawing/2014/main" id="{368F32C1-DB10-FF72-231A-E4E821BD1EAF}"/>
              </a:ext>
            </a:extLst>
          </p:cNvPr>
          <p:cNvCxnSpPr/>
          <p:nvPr/>
        </p:nvCxnSpPr>
        <p:spPr>
          <a:xfrm>
            <a:off x="492125" y="53848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sp>
        <p:nvSpPr>
          <p:cNvPr id="2" name="テキスト ボックス 1">
            <a:extLst>
              <a:ext uri="{FF2B5EF4-FFF2-40B4-BE49-F238E27FC236}">
                <a16:creationId xmlns:a16="http://schemas.microsoft.com/office/drawing/2014/main" id="{5FEF1B31-D74E-3661-53B1-2385E7F98538}"/>
              </a:ext>
            </a:extLst>
          </p:cNvPr>
          <p:cNvSpPr txBox="1"/>
          <p:nvPr/>
        </p:nvSpPr>
        <p:spPr>
          <a:xfrm>
            <a:off x="479425" y="1017905"/>
            <a:ext cx="11233150" cy="1435778"/>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よくあるお問い合わせのみ記載しております。ヘルプ、お問い合わせ窓口も併せてご利用ください。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LINE</a:t>
            </a:r>
            <a:r>
              <a:rPr kumimoji="0" lang="ja-JP" altLang="en-US" sz="1400" kern="0" dirty="0">
                <a:solidFill>
                  <a:srgbClr val="0D0D0D"/>
                </a:solidFill>
                <a:latin typeface="Meiryo" panose="020B0604030504040204" pitchFamily="34" charset="-128"/>
                <a:ea typeface="Meiryo" panose="020B0604030504040204" pitchFamily="34" charset="-128"/>
              </a:rPr>
              <a:t>ヤフー広告 ヘルプ</a:t>
            </a:r>
            <a:r>
              <a:rPr kumimoji="0" lang="en-US" altLang="ja-JP" sz="1400" kern="0" dirty="0">
                <a:solidFill>
                  <a:srgbClr val="0D0D0D"/>
                </a:solidFill>
                <a:latin typeface="Meiryo" panose="020B0604030504040204" pitchFamily="34" charset="-128"/>
                <a:ea typeface="Meiryo" panose="020B0604030504040204" pitchFamily="34" charset="-128"/>
              </a:rPr>
              <a:t>	</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6"/>
              </a:rPr>
              <a:t>https://ads-help.yahoo-net.jp/</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LINE</a:t>
            </a:r>
            <a:r>
              <a:rPr kumimoji="0" lang="ja-JP" altLang="en-US" sz="1400" kern="0" dirty="0">
                <a:solidFill>
                  <a:srgbClr val="0D0D0D"/>
                </a:solidFill>
                <a:latin typeface="Meiryo" panose="020B0604030504040204" pitchFamily="34" charset="-128"/>
                <a:ea typeface="Meiryo" panose="020B0604030504040204" pitchFamily="34" charset="-128"/>
              </a:rPr>
              <a:t>ヤフー広告をご利用中のお客様専用問い合わせ</a:t>
            </a:r>
            <a:br>
              <a:rPr kumimoji="0" lang="en-US" altLang="ja-JP" sz="1400" kern="0" dirty="0">
                <a:solidFill>
                  <a:srgbClr val="0D0D0D"/>
                </a:solidFill>
                <a:latin typeface="Meiryo" panose="020B0604030504040204" pitchFamily="34" charset="-128"/>
                <a:ea typeface="Meiryo" panose="020B0604030504040204" pitchFamily="34" charset="-128"/>
              </a:rPr>
            </a:br>
            <a:r>
              <a:rPr lang="en-US" altLang="ja-JP" sz="1400" b="0" i="0" u="none" strike="noStrike" dirty="0">
                <a:solidFill>
                  <a:srgbClr val="002BAD"/>
                </a:solidFill>
                <a:effectLst/>
                <a:latin typeface="メイリオ" panose="020B0604030504040204" pitchFamily="50" charset="-128"/>
                <a:ea typeface="メイリオ" panose="020B0604030504040204" pitchFamily="50" charset="-128"/>
                <a:hlinkClick r:id="rId7"/>
              </a:rPr>
              <a:t>https://www.lycbiz.com/jp/contact/support/ly-ads/</a:t>
            </a:r>
            <a:endPar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662546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プレースホルダー 10">
            <a:extLst>
              <a:ext uri="{FF2B5EF4-FFF2-40B4-BE49-F238E27FC236}">
                <a16:creationId xmlns:a16="http://schemas.microsoft.com/office/drawing/2014/main" id="{83FBD00F-77AA-93C7-31A2-FA74AFB2399E}"/>
              </a:ext>
            </a:extLst>
          </p:cNvPr>
          <p:cNvPicPr>
            <a:picLocks noGrp="1" noChangeAspect="1"/>
          </p:cNvPicPr>
          <p:nvPr>
            <p:ph type="pic" sz="quarter" idx="15"/>
          </p:nvPr>
        </p:nvPicPr>
        <p:blipFill>
          <a:blip r:embed="rId2"/>
          <a:srcRect t="137" b="137"/>
          <a:stretch/>
        </p:blipFill>
        <p:spPr>
          <a:solidFill>
            <a:srgbClr val="FFFFFF"/>
          </a:solidFill>
        </p:spPr>
      </p:pic>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p:txBody>
          <a:bodyPr/>
          <a:lstStyle/>
          <a:p>
            <a:r>
              <a:rPr lang="ja-JP" altLang="en-US" dirty="0"/>
              <a:t>概要</a:t>
            </a:r>
            <a:endParaRPr kumimoji="1" lang="ja-JP" altLang="en-US" dirty="0"/>
          </a:p>
        </p:txBody>
      </p:sp>
      <p:sp>
        <p:nvSpPr>
          <p:cNvPr id="8" name="テキスト プレースホルダー 7">
            <a:extLst>
              <a:ext uri="{FF2B5EF4-FFF2-40B4-BE49-F238E27FC236}">
                <a16:creationId xmlns:a16="http://schemas.microsoft.com/office/drawing/2014/main" id="{E674F640-62D4-F9A0-1F1C-08F19ECDCC0B}"/>
              </a:ext>
            </a:extLst>
          </p:cNvPr>
          <p:cNvSpPr>
            <a:spLocks noGrp="1"/>
          </p:cNvSpPr>
          <p:nvPr>
            <p:ph type="body" sz="quarter" idx="20"/>
          </p:nvPr>
        </p:nvSpPr>
        <p:spPr/>
        <p:txBody>
          <a:bodyPr/>
          <a:lstStyle/>
          <a:p>
            <a:r>
              <a:rPr lang="en-US" altLang="ja-JP" dirty="0"/>
              <a:t>01</a:t>
            </a:r>
            <a:endParaRPr lang="ja-JP" altLang="en-US"/>
          </a:p>
        </p:txBody>
      </p:sp>
    </p:spTree>
    <p:extLst>
      <p:ext uri="{BB962C8B-B14F-4D97-AF65-F5344CB8AC3E}">
        <p14:creationId xmlns:p14="http://schemas.microsoft.com/office/powerpoint/2010/main" val="2615347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a:defRPr/>
            </a:pPr>
            <a:r>
              <a:rPr lang="ja-JP" altLang="en-US" dirty="0"/>
              <a:t>この資料について</a:t>
            </a:r>
          </a:p>
        </p:txBody>
      </p:sp>
      <p:sp>
        <p:nvSpPr>
          <p:cNvPr id="6" name="テキスト プレースホルダー 5">
            <a:extLst>
              <a:ext uri="{FF2B5EF4-FFF2-40B4-BE49-F238E27FC236}">
                <a16:creationId xmlns:a16="http://schemas.microsoft.com/office/drawing/2014/main" id="{E42F28FB-EB91-1ECF-3548-F0E5DE789368}"/>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9A74C0EE-3031-5F64-7DD4-9AD8C76FF11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1" name="テキスト ボックス 10">
            <a:extLst>
              <a:ext uri="{FF2B5EF4-FFF2-40B4-BE49-F238E27FC236}">
                <a16:creationId xmlns:a16="http://schemas.microsoft.com/office/drawing/2014/main" id="{79A1CD67-5D6B-755C-2AAF-C99D7D598077}"/>
              </a:ext>
            </a:extLst>
          </p:cNvPr>
          <p:cNvSpPr txBox="1"/>
          <p:nvPr/>
        </p:nvSpPr>
        <p:spPr>
          <a:xfrm>
            <a:off x="557172" y="1063276"/>
            <a:ext cx="10798175" cy="301621"/>
          </a:xfrm>
          <a:prstGeom prst="rect">
            <a:avLst/>
          </a:prstGeom>
          <a:noFill/>
        </p:spPr>
        <p:txBody>
          <a:bodyPr wrap="square" lIns="0" tIns="0" rIns="0" bIns="0" rtlCol="0">
            <a:spAutoFit/>
          </a:bodyPr>
          <a:lstStyle/>
          <a:p>
            <a:pPr>
              <a:lnSpc>
                <a:spcPct val="130000"/>
              </a:lnSpc>
              <a:defRPr/>
            </a:pPr>
            <a:r>
              <a:rPr lang="ja-JP" altLang="en-US" sz="1600" dirty="0">
                <a:solidFill>
                  <a:srgbClr val="0D0D0D"/>
                </a:solidFill>
                <a:latin typeface="Meiryo" panose="020B0604030504040204" pitchFamily="34" charset="-128"/>
              </a:rPr>
              <a:t>本資料は</a:t>
            </a:r>
            <a:r>
              <a:rPr lang="en-US" altLang="ja-JP" sz="1600" dirty="0">
                <a:solidFill>
                  <a:srgbClr val="0D0D0D"/>
                </a:solidFill>
                <a:latin typeface="Meiryo" panose="020B0604030504040204" pitchFamily="34" charset="-128"/>
              </a:rPr>
              <a:t>LINE NEWS Top Ad</a:t>
            </a:r>
            <a:r>
              <a:rPr lang="ja-JP" altLang="en-US" sz="1600" dirty="0">
                <a:solidFill>
                  <a:srgbClr val="0D0D0D"/>
                </a:solidFill>
                <a:latin typeface="Meiryo" panose="020B0604030504040204" pitchFamily="34" charset="-128"/>
              </a:rPr>
              <a:t>のセールスシートです。その他商品のセールスシートや販促資料は下記をご覧ください</a:t>
            </a:r>
            <a:endParaRPr lang="en-US" altLang="ja-JP" sz="1600" dirty="0">
              <a:solidFill>
                <a:srgbClr val="0D0D0D"/>
              </a:solidFill>
              <a:latin typeface="Meiryo" panose="020B0604030504040204" pitchFamily="34" charset="-128"/>
            </a:endParaRPr>
          </a:p>
        </p:txBody>
      </p:sp>
      <p:graphicFrame>
        <p:nvGraphicFramePr>
          <p:cNvPr id="12" name="表 4">
            <a:extLst>
              <a:ext uri="{FF2B5EF4-FFF2-40B4-BE49-F238E27FC236}">
                <a16:creationId xmlns:a16="http://schemas.microsoft.com/office/drawing/2014/main" id="{87590230-9C79-E079-1462-616F37DD62D0}"/>
              </a:ext>
            </a:extLst>
          </p:cNvPr>
          <p:cNvGraphicFramePr>
            <a:graphicFrameLocks noGrp="1"/>
          </p:cNvGraphicFramePr>
          <p:nvPr>
            <p:extLst>
              <p:ext uri="{D42A27DB-BD31-4B8C-83A1-F6EECF244321}">
                <p14:modId xmlns:p14="http://schemas.microsoft.com/office/powerpoint/2010/main" val="1882222744"/>
              </p:ext>
            </p:extLst>
          </p:nvPr>
        </p:nvGraphicFramePr>
        <p:xfrm>
          <a:off x="479425" y="1661538"/>
          <a:ext cx="11371022" cy="3520546"/>
        </p:xfrm>
        <a:graphic>
          <a:graphicData uri="http://schemas.openxmlformats.org/drawingml/2006/table">
            <a:tbl>
              <a:tblPr/>
              <a:tblGrid>
                <a:gridCol w="4692938">
                  <a:extLst>
                    <a:ext uri="{9D8B030D-6E8A-4147-A177-3AD203B41FA5}">
                      <a16:colId xmlns:a16="http://schemas.microsoft.com/office/drawing/2014/main" val="606051176"/>
                    </a:ext>
                  </a:extLst>
                </a:gridCol>
                <a:gridCol w="6678084">
                  <a:extLst>
                    <a:ext uri="{9D8B030D-6E8A-4147-A177-3AD203B41FA5}">
                      <a16:colId xmlns:a16="http://schemas.microsoft.com/office/drawing/2014/main" val="687840856"/>
                    </a:ext>
                  </a:extLst>
                </a:gridCol>
              </a:tblGrid>
              <a:tr h="505692">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1317350027"/>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 NEWS Top Ad</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rgbClr val="0D0D0D"/>
                          </a:solidFill>
                          <a:latin typeface="Meiryo" panose="020B0604030504040204" pitchFamily="34" charset="-128"/>
                          <a:ea typeface="Meiryo" panose="020B0604030504040204" pitchFamily="34" charset="-128"/>
                        </a:rPr>
                        <a:t>セールスシート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i="0" dirty="0">
                          <a:solidFill>
                            <a:srgbClr val="0D0D0D"/>
                          </a:solidFill>
                          <a:latin typeface="Meiryo" panose="020B0604030504040204" pitchFamily="34" charset="-128"/>
                          <a:ea typeface="Meiryo" panose="020B0604030504040204" pitchFamily="34" charset="-128"/>
                        </a:rPr>
                        <a:t>こちらの資料</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021320354"/>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rgbClr val="0D0D0D"/>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0" i="0" dirty="0">
                          <a:solidFill>
                            <a:srgbClr val="002AFF"/>
                          </a:solidFill>
                          <a:latin typeface="Meiryo" panose="020B0604030504040204" pitchFamily="34" charset="-128"/>
                          <a:ea typeface="Meiryo" panose="020B0604030504040204" pitchFamily="34" charset="-128"/>
                          <a:hlinkClick r:id="rId3">
                            <a:extLst>
                              <a:ext uri="{A12FA001-AC4F-418D-AE19-62706E023703}">
                                <ahyp:hlinkClr xmlns:ahyp="http://schemas.microsoft.com/office/drawing/2018/hyperlinkcolor" val="tx"/>
                              </a:ext>
                            </a:extLst>
                          </a:hlinkClick>
                        </a:rPr>
                        <a:t>https://portal.yadui.business.yahoo.co.jp/agencyportal/873240/</a:t>
                      </a:r>
                      <a:r>
                        <a:rPr kumimoji="1" lang="en-US" altLang="ja-JP" sz="1000" b="0" i="0" dirty="0">
                          <a:solidFill>
                            <a:srgbClr val="002AFF"/>
                          </a:solidFill>
                          <a:latin typeface="Meiryo" panose="020B0604030504040204" pitchFamily="34" charset="-128"/>
                          <a:ea typeface="Meiryo" panose="020B0604030504040204" pitchFamily="34" charset="-128"/>
                        </a:rPr>
                        <a:t> </a:t>
                      </a:r>
                      <a:r>
                        <a:rPr kumimoji="1" lang="ja-JP" altLang="en-US" sz="1000" b="0" i="0" dirty="0">
                          <a:solidFill>
                            <a:schemeClr val="tx1">
                              <a:lumMod val="95000"/>
                              <a:lumOff val="5000"/>
                            </a:schemeClr>
                          </a:solidFill>
                          <a:latin typeface="Meiryo" panose="020B0604030504040204" pitchFamily="34" charset="-128"/>
                          <a:ea typeface="Meiryo" panose="020B0604030504040204" pitchFamily="34" charset="-128"/>
                        </a:rPr>
                        <a:t>（エージェンシーポータル）</a:t>
                      </a:r>
                    </a:p>
                    <a:p>
                      <a:r>
                        <a:rPr kumimoji="1" lang="en-US" altLang="ja-JP" sz="1000" b="0" i="0" kern="1200" dirty="0">
                          <a:solidFill>
                            <a:srgbClr val="002AFF"/>
                          </a:solidFill>
                          <a:latin typeface="Meiryo" panose="020B0604030504040204" pitchFamily="34" charset="-128"/>
                          <a:ea typeface="Meiryo" panose="020B0604030504040204" pitchFamily="34" charset="-128"/>
                          <a:cs typeface="+mn-cs"/>
                          <a:hlinkClick r:id="rId4">
                            <a:extLst>
                              <a:ext uri="{A12FA001-AC4F-418D-AE19-62706E023703}">
                                <ahyp:hlinkClr xmlns:ahyp="http://schemas.microsoft.com/office/drawing/2018/hyperlinkcolor" val="tx"/>
                              </a:ext>
                            </a:extLst>
                          </a:hlinkClick>
                        </a:rPr>
                        <a:t>https://www.lycbiz.com/jp/download/</a:t>
                      </a:r>
                      <a:r>
                        <a:rPr kumimoji="1" lang="en-US" altLang="ja-JP" sz="1000" b="0" i="0" kern="1200" dirty="0">
                          <a:solidFill>
                            <a:srgbClr val="002AFF"/>
                          </a:solidFill>
                          <a:latin typeface="Meiryo" panose="020B0604030504040204" pitchFamily="34" charset="-128"/>
                          <a:ea typeface="Meiryo" panose="020B0604030504040204" pitchFamily="34" charset="-128"/>
                          <a:cs typeface="+mn-cs"/>
                        </a:rPr>
                        <a:t> </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a:t>
                      </a:r>
                      <a:r>
                        <a:rPr kumimoji="1" lang="en-US" altLang="ja-JP" sz="1000" b="0" i="0" kern="1200" dirty="0">
                          <a:solidFill>
                            <a:schemeClr val="tx1"/>
                          </a:solidFill>
                          <a:latin typeface="Meiryo" panose="020B0604030504040204" pitchFamily="34" charset="-128"/>
                          <a:ea typeface="Meiryo" panose="020B0604030504040204" pitchFamily="34" charset="-128"/>
                          <a:cs typeface="+mn-cs"/>
                        </a:rPr>
                        <a:t>LINE</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ヤフー </a:t>
                      </a:r>
                      <a:r>
                        <a:rPr kumimoji="1" lang="en-US" altLang="ja-JP" sz="1000" b="0" i="0" kern="1200" dirty="0">
                          <a:solidFill>
                            <a:schemeClr val="tx1"/>
                          </a:solidFill>
                          <a:latin typeface="Meiryo" panose="020B0604030504040204" pitchFamily="34" charset="-128"/>
                          <a:ea typeface="Meiryo" panose="020B0604030504040204" pitchFamily="34" charset="-128"/>
                          <a:cs typeface="+mn-cs"/>
                        </a:rPr>
                        <a:t>for Business</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a:t>
                      </a:r>
                      <a:endParaRPr kumimoji="1" lang="ja-JP" altLang="en-US" sz="1000" b="0" i="0" u="none" strike="noStrike" kern="1200" cap="none" spc="0" normalizeH="0" baseline="0" noProof="0" dirty="0">
                        <a:ln>
                          <a:noFill/>
                        </a:ln>
                        <a:solidFill>
                          <a:schemeClr val="tx1"/>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957711322"/>
                  </a:ext>
                </a:extLst>
              </a:tr>
              <a:tr h="498233">
                <a:tc>
                  <a:txBody>
                    <a:body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フォーマットガイド</a:t>
                      </a:r>
                      <a:endParaRPr kumimoji="1" lang="ja-JP" altLang="en-US" dirty="0"/>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hlinkClick r:id="rId5">
                            <a:extLst>
                              <a:ext uri="{A12FA001-AC4F-418D-AE19-62706E023703}">
                                <ahyp:hlinkClr xmlns:ahyp="http://schemas.microsoft.com/office/drawing/2018/hyperlinkcolor" val="tx"/>
                              </a:ext>
                            </a:extLst>
                          </a:hlinkClick>
                        </a:rPr>
                        <a:t>https://portal.yadui.business.yahoo.co.jp/agencyportal/30335704/</a:t>
                      </a:r>
                      <a:r>
                        <a:rPr kumimoji="1" lang="en-US" altLang="ja-JP" sz="1000" b="0"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rPr>
                        <a:t> </a:t>
                      </a:r>
                      <a:r>
                        <a:rPr kumimoji="1" lang="ja-JP" altLang="en-US" sz="1000" b="0" i="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1000" b="0" i="0">
                          <a:solidFill>
                            <a:schemeClr val="tx1">
                              <a:lumMod val="95000"/>
                              <a:lumOff val="5000"/>
                            </a:schemeClr>
                          </a:solidFill>
                          <a:latin typeface="Meiryo" panose="020B0604030504040204" pitchFamily="34" charset="-128"/>
                          <a:ea typeface="Meiryo" panose="020B0604030504040204" pitchFamily="34" charset="-128"/>
                        </a:rPr>
                        <a:t>エージェンシーポータル）</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30708088"/>
                  </a:ext>
                </a:extLst>
              </a:tr>
              <a:tr h="498233">
                <a:tc>
                  <a:txBody>
                    <a:body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事例カタログ</a:t>
                      </a:r>
                      <a:endParaRPr kumimoji="1" lang="ja-JP" altLang="en-US" dirty="0"/>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67975986"/>
                  </a:ext>
                </a:extLst>
              </a:tr>
              <a:tr h="100919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 媒体資料</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サービス媒体資料</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0" i="0" kern="1200" dirty="0">
                          <a:solidFill>
                            <a:srgbClr val="002AFF"/>
                          </a:solidFill>
                          <a:latin typeface="Meiryo" panose="020B0604030504040204" pitchFamily="34" charset="-128"/>
                          <a:ea typeface="Meiryo" panose="020B0604030504040204" pitchFamily="34" charset="-128"/>
                          <a:cs typeface="+mn-cs"/>
                          <a:hlinkClick r:id="rId4">
                            <a:extLst>
                              <a:ext uri="{A12FA001-AC4F-418D-AE19-62706E023703}">
                                <ahyp:hlinkClr xmlns:ahyp="http://schemas.microsoft.com/office/drawing/2018/hyperlinkcolor" val="tx"/>
                              </a:ext>
                            </a:extLst>
                          </a:hlinkClick>
                        </a:rPr>
                        <a:t>https://www.lycbiz.com/jp/download/</a:t>
                      </a:r>
                      <a:r>
                        <a:rPr kumimoji="1" lang="en-US" altLang="ja-JP" sz="1000" b="0" i="0" kern="1200" dirty="0">
                          <a:solidFill>
                            <a:srgbClr val="002AFF"/>
                          </a:solidFill>
                          <a:latin typeface="Meiryo" panose="020B0604030504040204" pitchFamily="34" charset="-128"/>
                          <a:ea typeface="Meiryo" panose="020B0604030504040204" pitchFamily="34" charset="-128"/>
                          <a:cs typeface="+mn-cs"/>
                        </a:rPr>
                        <a:t> </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a:t>
                      </a:r>
                      <a:r>
                        <a:rPr kumimoji="1" lang="en-US" altLang="ja-JP" sz="1000" b="0" i="0" kern="1200" dirty="0">
                          <a:solidFill>
                            <a:schemeClr val="tx1"/>
                          </a:solidFill>
                          <a:latin typeface="Meiryo" panose="020B0604030504040204" pitchFamily="34" charset="-128"/>
                          <a:ea typeface="Meiryo" panose="020B0604030504040204" pitchFamily="34" charset="-128"/>
                          <a:cs typeface="+mn-cs"/>
                        </a:rPr>
                        <a:t>LINE</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ヤフー </a:t>
                      </a:r>
                      <a:r>
                        <a:rPr kumimoji="1" lang="en-US" altLang="ja-JP" sz="1000" b="0" i="0" kern="1200" dirty="0">
                          <a:solidFill>
                            <a:schemeClr val="tx1"/>
                          </a:solidFill>
                          <a:latin typeface="Meiryo" panose="020B0604030504040204" pitchFamily="34" charset="-128"/>
                          <a:ea typeface="Meiryo" panose="020B0604030504040204" pitchFamily="34" charset="-128"/>
                          <a:cs typeface="+mn-cs"/>
                        </a:rPr>
                        <a:t>for Business</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a:t>
                      </a:r>
                      <a:endParaRPr kumimoji="1" lang="ja-JP" altLang="en-US" sz="1000" b="0" i="0" u="none" strike="noStrike" kern="1200" cap="none" spc="0" normalizeH="0" baseline="0" noProof="0" dirty="0">
                        <a:ln>
                          <a:noFill/>
                        </a:ln>
                        <a:solidFill>
                          <a:schemeClr val="tx1"/>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60123167"/>
                  </a:ext>
                </a:extLst>
              </a:tr>
            </a:tbl>
          </a:graphicData>
        </a:graphic>
      </p:graphicFrame>
    </p:spTree>
    <p:extLst>
      <p:ext uri="{BB962C8B-B14F-4D97-AF65-F5344CB8AC3E}">
        <p14:creationId xmlns:p14="http://schemas.microsoft.com/office/powerpoint/2010/main" val="1540687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F786E-33B8-5B43-3D0E-069EBEACACA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E83382DD-0571-1D23-5663-0D9B9F789F4C}"/>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4D1749B8-C299-07C5-D7CD-0AA731D0DD1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10520842-9572-15A2-E8CB-A109CF290E74}"/>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en-US" altLang="ja-JP" dirty="0">
                <a:solidFill>
                  <a:srgbClr val="000048"/>
                </a:solidFill>
                <a:latin typeface="Meiryo" panose="020B0604030504040204" pitchFamily="34" charset="-128"/>
                <a:ea typeface="Meiryo" panose="020B0604030504040204" pitchFamily="34" charset="-128"/>
              </a:rPr>
              <a:t>LINE NEWS Top Ad </a:t>
            </a:r>
          </a:p>
          <a:p>
            <a:r>
              <a:rPr kumimoji="1" lang="en-US" altLang="ja-JP" dirty="0">
                <a:solidFill>
                  <a:srgbClr val="000048"/>
                </a:solidFill>
                <a:latin typeface="Meiryo" panose="020B0604030504040204" pitchFamily="34" charset="-128"/>
                <a:ea typeface="Meiryo" panose="020B0604030504040204" pitchFamily="34" charset="-128"/>
              </a:rPr>
              <a:t>2026</a:t>
            </a:r>
            <a:r>
              <a:rPr kumimoji="1" lang="ja-JP" altLang="en-US" dirty="0">
                <a:solidFill>
                  <a:srgbClr val="000048"/>
                </a:solidFill>
                <a:latin typeface="Meiryo" panose="020B0604030504040204" pitchFamily="34" charset="-128"/>
                <a:ea typeface="Meiryo" panose="020B0604030504040204" pitchFamily="34" charset="-128"/>
              </a:rPr>
              <a:t>年</a:t>
            </a:r>
            <a:r>
              <a:rPr kumimoji="1" lang="en-US" altLang="ja-JP" dirty="0">
                <a:solidFill>
                  <a:srgbClr val="000048"/>
                </a:solidFill>
                <a:latin typeface="Meiryo" panose="020B0604030504040204" pitchFamily="34" charset="-128"/>
                <a:ea typeface="Meiryo" panose="020B0604030504040204" pitchFamily="34" charset="-128"/>
              </a:rPr>
              <a:t>7</a:t>
            </a:r>
            <a:r>
              <a:rPr kumimoji="1" lang="ja-JP" altLang="en-US" dirty="0">
                <a:solidFill>
                  <a:srgbClr val="000048"/>
                </a:solidFill>
                <a:latin typeface="Meiryo" panose="020B0604030504040204" pitchFamily="34" charset="-128"/>
                <a:ea typeface="Meiryo" panose="020B0604030504040204" pitchFamily="34" charset="-128"/>
              </a:rPr>
              <a:t>月</a:t>
            </a:r>
            <a:r>
              <a:rPr kumimoji="1" lang="en-US" altLang="ja-JP" dirty="0">
                <a:solidFill>
                  <a:srgbClr val="000048"/>
                </a:solidFill>
                <a:latin typeface="Meiryo" panose="020B0604030504040204" pitchFamily="34" charset="-128"/>
                <a:ea typeface="Meiryo" panose="020B0604030504040204" pitchFamily="34" charset="-128"/>
              </a:rPr>
              <a:t>~2026</a:t>
            </a:r>
            <a:r>
              <a:rPr kumimoji="1" lang="ja-JP" altLang="en-US" dirty="0">
                <a:solidFill>
                  <a:srgbClr val="000048"/>
                </a:solidFill>
                <a:latin typeface="Meiryo" panose="020B0604030504040204" pitchFamily="34" charset="-128"/>
                <a:ea typeface="Meiryo" panose="020B0604030504040204" pitchFamily="34" charset="-128"/>
              </a:rPr>
              <a:t>年</a:t>
            </a:r>
            <a:r>
              <a:rPr lang="en-US" altLang="ja-JP" dirty="0">
                <a:solidFill>
                  <a:srgbClr val="000048"/>
                </a:solidFill>
              </a:rPr>
              <a:t>9</a:t>
            </a:r>
            <a:r>
              <a:rPr kumimoji="1" lang="ja-JP" altLang="en-US" dirty="0">
                <a:solidFill>
                  <a:srgbClr val="000048"/>
                </a:solidFill>
                <a:latin typeface="Meiryo" panose="020B0604030504040204" pitchFamily="34" charset="-128"/>
                <a:ea typeface="Meiryo" panose="020B0604030504040204" pitchFamily="34" charset="-128"/>
              </a:rPr>
              <a:t>月商品 変更点</a:t>
            </a:r>
          </a:p>
        </p:txBody>
      </p:sp>
      <p:sp>
        <p:nvSpPr>
          <p:cNvPr id="15" name="テキスト ボックス 14">
            <a:extLst>
              <a:ext uri="{FF2B5EF4-FFF2-40B4-BE49-F238E27FC236}">
                <a16:creationId xmlns:a16="http://schemas.microsoft.com/office/drawing/2014/main" id="{9BC6A4C6-D4D4-AD25-EF7B-6AD8938C66CA}"/>
              </a:ext>
            </a:extLst>
          </p:cNvPr>
          <p:cNvSpPr txBox="1"/>
          <p:nvPr/>
        </p:nvSpPr>
        <p:spPr>
          <a:xfrm>
            <a:off x="6297044" y="492901"/>
            <a:ext cx="3507370"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 NEWS Top Ad </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2026</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2026</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a:t>
            </a:r>
            <a:r>
              <a:rPr lang="en-US" altLang="ja-JP" sz="900" dirty="0">
                <a:solidFill>
                  <a:srgbClr val="0D0D0D"/>
                </a:solidFill>
                <a:latin typeface="Meiryo" panose="020B0604030504040204" pitchFamily="34" charset="-128"/>
                <a:ea typeface="Meiryo" panose="020B0604030504040204" pitchFamily="34" charset="-128"/>
              </a:rPr>
              <a:t>6</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月）からの変更点</a:t>
            </a:r>
          </a:p>
        </p:txBody>
      </p:sp>
      <p:sp>
        <p:nvSpPr>
          <p:cNvPr id="16" name="正方形/長方形 15">
            <a:extLst>
              <a:ext uri="{FF2B5EF4-FFF2-40B4-BE49-F238E27FC236}">
                <a16:creationId xmlns:a16="http://schemas.microsoft.com/office/drawing/2014/main" id="{4D7D8BE2-0870-CF9B-6459-6E5E2DE52E45}"/>
              </a:ext>
            </a:extLst>
          </p:cNvPr>
          <p:cNvSpPr/>
          <p:nvPr/>
        </p:nvSpPr>
        <p:spPr>
          <a:xfrm>
            <a:off x="555391" y="1876594"/>
            <a:ext cx="9734503" cy="4026366"/>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lang="ja-JP" altLang="en-US" sz="1600" b="1" dirty="0">
                <a:solidFill>
                  <a:srgbClr val="0D0D0D"/>
                </a:solidFill>
                <a:latin typeface="メイリオ" panose="020B0604030504040204" pitchFamily="50" charset="-128"/>
                <a:ea typeface="メイリオ" panose="020B0604030504040204" pitchFamily="50" charset="-128"/>
              </a:rPr>
              <a:t>■</a:t>
            </a:r>
            <a:r>
              <a:rPr lang="en-US" altLang="ja-JP" sz="1600" b="1" dirty="0" err="1">
                <a:solidFill>
                  <a:srgbClr val="0D0D0D"/>
                </a:solidFill>
                <a:latin typeface="メイリオ" panose="020B0604030504040204" pitchFamily="50" charset="-128"/>
                <a:ea typeface="メイリオ" panose="020B0604030504040204" pitchFamily="50" charset="-128"/>
              </a:rPr>
              <a:t>vimps</a:t>
            </a:r>
            <a:r>
              <a:rPr lang="ja-JP" altLang="en-US" sz="1600" b="1" dirty="0">
                <a:solidFill>
                  <a:srgbClr val="0D0D0D"/>
                </a:solidFill>
                <a:latin typeface="メイリオ" panose="020B0604030504040204" pitchFamily="50" charset="-128"/>
                <a:ea typeface="メイリオ" panose="020B0604030504040204" pitchFamily="50" charset="-128"/>
              </a:rPr>
              <a:t>購入型の商品を新規リリースし、枠購入型の商品を廃止いたします。</a:t>
            </a:r>
            <a:endParaRPr lang="en-US" altLang="ja-JP" sz="16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en-US" altLang="ja-JP" sz="1600" dirty="0" err="1">
                <a:solidFill>
                  <a:srgbClr val="0D0D0D"/>
                </a:solidFill>
                <a:latin typeface="メイリオ" panose="020B0604030504040204" pitchFamily="50" charset="-128"/>
                <a:ea typeface="メイリオ" panose="020B0604030504040204" pitchFamily="50" charset="-128"/>
              </a:rPr>
              <a:t>vimps</a:t>
            </a:r>
            <a:r>
              <a:rPr lang="ja-JP" altLang="en-US" sz="1600" dirty="0">
                <a:solidFill>
                  <a:srgbClr val="0D0D0D"/>
                </a:solidFill>
                <a:latin typeface="メイリオ" panose="020B0604030504040204" pitchFamily="50" charset="-128"/>
                <a:ea typeface="メイリオ" panose="020B0604030504040204" pitchFamily="50" charset="-128"/>
              </a:rPr>
              <a:t>購入型になることで、これまで設定いただけなかった配信期間や</a:t>
            </a:r>
            <a:endParaRPr lang="en-US" altLang="ja-JP" sz="16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ターゲティング設定が可能となり、より</a:t>
            </a:r>
            <a:r>
              <a:rPr lang="ja-JP" altLang="en-US" sz="1600" dirty="0">
                <a:solidFill>
                  <a:schemeClr val="tx1">
                    <a:lumMod val="95000"/>
                    <a:lumOff val="5000"/>
                  </a:schemeClr>
                </a:solidFill>
                <a:latin typeface="メイリオ" panose="020B0604030504040204" pitchFamily="50" charset="-128"/>
                <a:ea typeface="メイリオ" panose="020B0604030504040204" pitchFamily="50" charset="-128"/>
              </a:rPr>
              <a:t>柔軟なニーズにお応えできるようになります。</a:t>
            </a:r>
            <a:endParaRPr lang="en-US" altLang="ja-JP" sz="1600" dirty="0">
              <a:solidFill>
                <a:srgbClr val="0D0D0D"/>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lvl="0" eaLnBrk="1" fontAlgn="auto" hangingPunct="1">
              <a:spcBef>
                <a:spcPts val="0"/>
              </a:spcBef>
              <a:spcAft>
                <a:spcPts val="0"/>
              </a:spcAft>
              <a:defRPr/>
            </a:pPr>
            <a:r>
              <a:rPr lang="ja-JP" altLang="en-US" sz="1600" b="1" dirty="0">
                <a:solidFill>
                  <a:srgbClr val="0D0D0D"/>
                </a:solidFill>
                <a:latin typeface="メイリオ" panose="020B0604030504040204" pitchFamily="50" charset="-128"/>
                <a:ea typeface="メイリオ" panose="020B0604030504040204" pitchFamily="50" charset="-128"/>
              </a:rPr>
              <a:t>■新規：</a:t>
            </a:r>
            <a:r>
              <a:rPr lang="en-US" altLang="ja-JP" sz="1600" b="1" dirty="0">
                <a:solidFill>
                  <a:srgbClr val="0D0D0D"/>
                </a:solidFill>
                <a:latin typeface="メイリオ" panose="020B0604030504040204" pitchFamily="50" charset="-128"/>
                <a:ea typeface="メイリオ" panose="020B0604030504040204" pitchFamily="50" charset="-128"/>
              </a:rPr>
              <a:t> </a:t>
            </a:r>
            <a:r>
              <a:rPr lang="en-US" altLang="ja-JP" sz="1600" b="1" dirty="0" err="1">
                <a:solidFill>
                  <a:srgbClr val="0D0D0D"/>
                </a:solidFill>
                <a:latin typeface="メイリオ" panose="020B0604030504040204" pitchFamily="50" charset="-128"/>
                <a:ea typeface="メイリオ" panose="020B0604030504040204" pitchFamily="50" charset="-128"/>
              </a:rPr>
              <a:t>vimps</a:t>
            </a:r>
            <a:r>
              <a:rPr lang="ja-JP" altLang="en-US" sz="1600" b="1" dirty="0">
                <a:solidFill>
                  <a:srgbClr val="0D0D0D"/>
                </a:solidFill>
                <a:latin typeface="メイリオ" panose="020B0604030504040204" pitchFamily="50" charset="-128"/>
                <a:ea typeface="メイリオ" panose="020B0604030504040204" pitchFamily="50" charset="-128"/>
              </a:rPr>
              <a:t>購入型</a:t>
            </a:r>
            <a:endParaRPr lang="en-US" altLang="ja-JP" sz="1600" b="1"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lang="en-US" altLang="ja-JP" sz="1600" dirty="0">
                <a:solidFill>
                  <a:srgbClr val="0D0D0D"/>
                </a:solidFill>
                <a:latin typeface="メイリオ" panose="020B0604030504040204" pitchFamily="50" charset="-128"/>
                <a:ea typeface="メイリオ" panose="020B0604030504040204" pitchFamily="50" charset="-128"/>
              </a:rPr>
              <a:t>LINE NEWS Top Ad</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p>
          <a:p>
            <a:pPr lvl="0" eaLnBrk="1" fontAlgn="auto" hangingPunct="1">
              <a:spcBef>
                <a:spcPts val="0"/>
              </a:spcBef>
              <a:spcAft>
                <a:spcPts val="0"/>
              </a:spcAft>
              <a:defRPr/>
            </a:pPr>
            <a:r>
              <a:rPr lang="en-US" altLang="ja-JP" sz="1600" dirty="0">
                <a:solidFill>
                  <a:srgbClr val="0D0D0D"/>
                </a:solidFill>
                <a:latin typeface="メイリオ" panose="020B0604030504040204" pitchFamily="50" charset="-128"/>
                <a:ea typeface="メイリオ" panose="020B0604030504040204" pitchFamily="50" charset="-128"/>
              </a:rPr>
              <a:t>LINE NEWS Top Ad</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（都道府県）</a:t>
            </a:r>
          </a:p>
          <a:p>
            <a:pPr lvl="0" eaLnBrk="1" fontAlgn="auto" hangingPunct="1">
              <a:spcBef>
                <a:spcPts val="0"/>
              </a:spcBef>
              <a:spcAft>
                <a:spcPts val="0"/>
              </a:spcAft>
              <a:defRPr/>
            </a:pPr>
            <a:r>
              <a:rPr lang="en-US" altLang="ja-JP" sz="1600" dirty="0">
                <a:solidFill>
                  <a:srgbClr val="0D0D0D"/>
                </a:solidFill>
                <a:latin typeface="メイリオ" panose="020B0604030504040204" pitchFamily="50" charset="-128"/>
                <a:ea typeface="メイリオ" panose="020B0604030504040204" pitchFamily="50" charset="-128"/>
              </a:rPr>
              <a:t>LINE NEWS Top Ad</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（市区郡）</a:t>
            </a:r>
            <a:endParaRPr lang="en-US" altLang="ja-JP" sz="1600" dirty="0">
              <a:solidFill>
                <a:srgbClr val="0D0D0D"/>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■廃止：</a:t>
            </a:r>
            <a:r>
              <a:rPr lang="ja-JP" altLang="en-US" sz="1600" b="1" dirty="0">
                <a:solidFill>
                  <a:srgbClr val="0D0D0D"/>
                </a:solidFill>
                <a:latin typeface="メイリオ" panose="020B0604030504040204" pitchFamily="50" charset="-128"/>
                <a:ea typeface="メイリオ" panose="020B0604030504040204" pitchFamily="50" charset="-128"/>
              </a:rPr>
              <a:t>枠購入型</a:t>
            </a: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lvl="0" eaLnBrk="1" fontAlgn="auto" hangingPunct="1">
              <a:spcBef>
                <a:spcPts val="0"/>
              </a:spcBef>
              <a:spcAft>
                <a:spcPts val="0"/>
              </a:spcAft>
              <a:defRPr/>
            </a:pPr>
            <a:r>
              <a:rPr lang="en-US" altLang="ja-JP" sz="1600" dirty="0">
                <a:solidFill>
                  <a:srgbClr val="0D0D0D"/>
                </a:solidFill>
                <a:latin typeface="メイリオ" panose="020B0604030504040204" pitchFamily="50" charset="-128"/>
                <a:ea typeface="メイリオ" panose="020B0604030504040204" pitchFamily="50" charset="-128"/>
              </a:rPr>
              <a:t>LINE NEWS Top Ad 1Day</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（オールリーチ）</a:t>
            </a:r>
          </a:p>
          <a:p>
            <a:pPr lvl="0" eaLnBrk="1" fontAlgn="auto" hangingPunct="1">
              <a:spcBef>
                <a:spcPts val="0"/>
              </a:spcBef>
              <a:spcAft>
                <a:spcPts val="0"/>
              </a:spcAft>
              <a:defRPr/>
            </a:pPr>
            <a:r>
              <a:rPr lang="en-US" altLang="ja-JP" sz="1600" dirty="0">
                <a:solidFill>
                  <a:srgbClr val="0D0D0D"/>
                </a:solidFill>
                <a:latin typeface="メイリオ" panose="020B0604030504040204" pitchFamily="50" charset="-128"/>
                <a:ea typeface="メイリオ" panose="020B0604030504040204" pitchFamily="50" charset="-128"/>
              </a:rPr>
              <a:t>LINE NEWS Top Ad 1Day</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（オールリーチ）（男性）</a:t>
            </a:r>
          </a:p>
          <a:p>
            <a:pPr lvl="0" eaLnBrk="1" fontAlgn="auto" hangingPunct="1">
              <a:spcBef>
                <a:spcPts val="0"/>
              </a:spcBef>
              <a:spcAft>
                <a:spcPts val="0"/>
              </a:spcAft>
              <a:defRPr/>
            </a:pPr>
            <a:r>
              <a:rPr lang="en-US" altLang="ja-JP" sz="1600" dirty="0">
                <a:solidFill>
                  <a:srgbClr val="0D0D0D"/>
                </a:solidFill>
                <a:latin typeface="メイリオ" panose="020B0604030504040204" pitchFamily="50" charset="-128"/>
                <a:ea typeface="メイリオ" panose="020B0604030504040204" pitchFamily="50" charset="-128"/>
              </a:rPr>
              <a:t>LINE NEWS Top Ad 1Day</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（オールリーチ）（女性）</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17" name="1 つの角を丸めた四角形 23">
            <a:extLst>
              <a:ext uri="{FF2B5EF4-FFF2-40B4-BE49-F238E27FC236}">
                <a16:creationId xmlns:a16="http://schemas.microsoft.com/office/drawing/2014/main" id="{9B6A1EF0-969E-A006-CC6D-E6B72907E9FB}"/>
              </a:ext>
            </a:extLst>
          </p:cNvPr>
          <p:cNvSpPr/>
          <p:nvPr/>
        </p:nvSpPr>
        <p:spPr>
          <a:xfrm>
            <a:off x="555392" y="1378914"/>
            <a:ext cx="3287403" cy="497680"/>
          </a:xfrm>
          <a:prstGeom prst="round1Rect">
            <a:avLst/>
          </a:prstGeom>
          <a:solidFill>
            <a:srgbClr val="000048"/>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内容変更</a:t>
            </a:r>
          </a:p>
        </p:txBody>
      </p:sp>
    </p:spTree>
    <p:extLst>
      <p:ext uri="{BB962C8B-B14F-4D97-AF65-F5344CB8AC3E}">
        <p14:creationId xmlns:p14="http://schemas.microsoft.com/office/powerpoint/2010/main" val="319107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56BA4-6522-F316-52EB-E25D656FA7D5}"/>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8A38573D-7225-2203-0325-AA9FAAED012E}"/>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9C284A01-05FE-79AB-BE64-AFCC9E317C1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5A2A5A0D-5DE6-EFE0-F195-A1568CF71314}"/>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en-US" altLang="ja-JP" dirty="0">
                <a:solidFill>
                  <a:srgbClr val="000048"/>
                </a:solidFill>
                <a:latin typeface="Meiryo" panose="020B0604030504040204" pitchFamily="34" charset="-128"/>
                <a:ea typeface="Meiryo" panose="020B0604030504040204" pitchFamily="34" charset="-128"/>
              </a:rPr>
              <a:t>LINE NEWS Top Ad</a:t>
            </a:r>
            <a:r>
              <a:rPr kumimoji="1" lang="ja-JP" altLang="en-US" dirty="0">
                <a:solidFill>
                  <a:srgbClr val="000048"/>
                </a:solidFill>
                <a:latin typeface="Meiryo" panose="020B0604030504040204" pitchFamily="34" charset="-128"/>
                <a:ea typeface="Meiryo" panose="020B0604030504040204" pitchFamily="34" charset="-128"/>
              </a:rPr>
              <a:t>　</a:t>
            </a:r>
            <a:r>
              <a:rPr lang="ja-JP" altLang="en-US" dirty="0">
                <a:solidFill>
                  <a:srgbClr val="000048"/>
                </a:solidFill>
              </a:rPr>
              <a:t>アナウンス事項</a:t>
            </a:r>
            <a:endParaRPr kumimoji="1" lang="ja-JP" altLang="en-US" dirty="0">
              <a:solidFill>
                <a:srgbClr val="000048"/>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FE8DB887-7324-5E44-BE35-3D0E8C44A4A0}"/>
              </a:ext>
            </a:extLst>
          </p:cNvPr>
          <p:cNvSpPr/>
          <p:nvPr/>
        </p:nvSpPr>
        <p:spPr>
          <a:xfrm>
            <a:off x="555391" y="1876594"/>
            <a:ext cx="9734503" cy="1984206"/>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 本資料該当期間は「</a:t>
            </a:r>
            <a:r>
              <a:rPr lang="en-US" altLang="ja-JP" sz="1600" dirty="0">
                <a:solidFill>
                  <a:srgbClr val="0D0D0D"/>
                </a:solidFill>
                <a:latin typeface="メイリオ" panose="020B0604030504040204" pitchFamily="50" charset="-128"/>
                <a:ea typeface="メイリオ" panose="020B0604030504040204" pitchFamily="50" charset="-128"/>
              </a:rPr>
              <a:t>for view</a:t>
            </a:r>
            <a:r>
              <a:rPr lang="ja-JP" altLang="en-US" sz="1600" dirty="0">
                <a:solidFill>
                  <a:srgbClr val="0D0D0D"/>
                </a:solidFill>
                <a:latin typeface="メイリオ" panose="020B0604030504040204" pitchFamily="50" charset="-128"/>
                <a:ea typeface="メイリオ" panose="020B0604030504040204" pitchFamily="50" charset="-128"/>
              </a:rPr>
              <a:t>」の挙動のみを提供いたします。</a:t>
            </a:r>
            <a:endParaRPr lang="en-US" altLang="ja-JP" sz="1600" dirty="0">
              <a:solidFill>
                <a:srgbClr val="0D0D0D"/>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a:t>
            </a:r>
            <a:r>
              <a:rPr lang="en-US" altLang="ja-JP" sz="1600" dirty="0">
                <a:solidFill>
                  <a:srgbClr val="0D0D0D"/>
                </a:solidFill>
                <a:latin typeface="メイリオ" panose="020B0604030504040204" pitchFamily="50" charset="-128"/>
                <a:ea typeface="メイリオ" panose="020B0604030504040204" pitchFamily="50" charset="-128"/>
              </a:rPr>
              <a:t>for click</a:t>
            </a:r>
            <a:r>
              <a:rPr lang="ja-JP" altLang="en-US" sz="1600" dirty="0">
                <a:solidFill>
                  <a:srgbClr val="0D0D0D"/>
                </a:solidFill>
                <a:latin typeface="メイリオ" panose="020B0604030504040204" pitchFamily="50" charset="-128"/>
                <a:ea typeface="メイリオ" panose="020B0604030504040204" pitchFamily="50" charset="-128"/>
              </a:rPr>
              <a:t>」のリリースは</a:t>
            </a:r>
            <a:r>
              <a:rPr lang="en-US" altLang="ja-JP" sz="1600" dirty="0">
                <a:solidFill>
                  <a:srgbClr val="0D0D0D"/>
                </a:solidFill>
                <a:latin typeface="メイリオ" panose="020B0604030504040204" pitchFamily="50" charset="-128"/>
                <a:ea typeface="メイリオ" panose="020B0604030504040204" pitchFamily="50" charset="-128"/>
              </a:rPr>
              <a:t>2026</a:t>
            </a:r>
            <a:r>
              <a:rPr lang="ja-JP" altLang="en-US" sz="1600" dirty="0">
                <a:solidFill>
                  <a:srgbClr val="0D0D0D"/>
                </a:solidFill>
                <a:latin typeface="メイリオ" panose="020B0604030504040204" pitchFamily="50" charset="-128"/>
                <a:ea typeface="メイリオ" panose="020B0604030504040204" pitchFamily="50" charset="-128"/>
              </a:rPr>
              <a:t>年秋頃を予定しております。</a:t>
            </a: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　　リリース後は「</a:t>
            </a:r>
            <a:r>
              <a:rPr lang="en-US" altLang="ja-JP" sz="1600" dirty="0">
                <a:solidFill>
                  <a:srgbClr val="0D0D0D"/>
                </a:solidFill>
                <a:latin typeface="メイリオ" panose="020B0604030504040204" pitchFamily="50" charset="-128"/>
                <a:ea typeface="メイリオ" panose="020B0604030504040204" pitchFamily="50" charset="-128"/>
              </a:rPr>
              <a:t>for view</a:t>
            </a:r>
            <a:r>
              <a:rPr lang="ja-JP" altLang="en-US" sz="1600" dirty="0">
                <a:solidFill>
                  <a:srgbClr val="0D0D0D"/>
                </a:solidFill>
                <a:latin typeface="メイリオ" panose="020B0604030504040204" pitchFamily="50" charset="-128"/>
                <a:ea typeface="メイリオ" panose="020B0604030504040204" pitchFamily="50" charset="-128"/>
              </a:rPr>
              <a:t>」「</a:t>
            </a:r>
            <a:r>
              <a:rPr lang="en-US" altLang="ja-JP" sz="1600" dirty="0">
                <a:solidFill>
                  <a:srgbClr val="0D0D0D"/>
                </a:solidFill>
                <a:latin typeface="メイリオ" panose="020B0604030504040204" pitchFamily="50" charset="-128"/>
                <a:ea typeface="メイリオ" panose="020B0604030504040204" pitchFamily="50" charset="-128"/>
              </a:rPr>
              <a:t>for click</a:t>
            </a:r>
            <a:r>
              <a:rPr lang="ja-JP" altLang="en-US" sz="1600" dirty="0">
                <a:solidFill>
                  <a:srgbClr val="0D0D0D"/>
                </a:solidFill>
                <a:latin typeface="メイリオ" panose="020B0604030504040204" pitchFamily="50" charset="-128"/>
                <a:ea typeface="メイリオ" panose="020B0604030504040204" pitchFamily="50" charset="-128"/>
              </a:rPr>
              <a:t>」を選択いただけるようになります。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17" name="1 つの角を丸めた四角形 23">
            <a:extLst>
              <a:ext uri="{FF2B5EF4-FFF2-40B4-BE49-F238E27FC236}">
                <a16:creationId xmlns:a16="http://schemas.microsoft.com/office/drawing/2014/main" id="{3FA64A18-D230-9E0E-B898-3FB9506089C6}"/>
              </a:ext>
            </a:extLst>
          </p:cNvPr>
          <p:cNvSpPr/>
          <p:nvPr/>
        </p:nvSpPr>
        <p:spPr>
          <a:xfrm>
            <a:off x="555392" y="1378914"/>
            <a:ext cx="4463648" cy="497680"/>
          </a:xfrm>
          <a:prstGeom prst="round1Rect">
            <a:avLst/>
          </a:prstGeom>
          <a:solidFill>
            <a:srgbClr val="000048"/>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動画広告タップ後の挙動について</a:t>
            </a:r>
          </a:p>
        </p:txBody>
      </p:sp>
    </p:spTree>
    <p:extLst>
      <p:ext uri="{BB962C8B-B14F-4D97-AF65-F5344CB8AC3E}">
        <p14:creationId xmlns:p14="http://schemas.microsoft.com/office/powerpoint/2010/main" val="1112035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1B379-B7C3-C662-85F5-28D3F6CB8F6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1F1F439-316F-C51E-E417-93F266FB0B0A}"/>
              </a:ext>
            </a:extLst>
          </p:cNvPr>
          <p:cNvSpPr>
            <a:spLocks noGrp="1"/>
          </p:cNvSpPr>
          <p:nvPr>
            <p:ph type="body" sz="quarter" idx="19"/>
          </p:nvPr>
        </p:nvSpPr>
        <p:spPr/>
        <p:txBody>
          <a:bodyPr/>
          <a:lstStyle/>
          <a:p>
            <a:r>
              <a:rPr lang="ja-JP" altLang="en-US" dirty="0"/>
              <a:t>商品スペック</a:t>
            </a:r>
            <a:endParaRPr kumimoji="1" lang="ja-JP" altLang="en-US" dirty="0"/>
          </a:p>
        </p:txBody>
      </p:sp>
      <p:sp>
        <p:nvSpPr>
          <p:cNvPr id="8" name="テキスト プレースホルダー 7">
            <a:extLst>
              <a:ext uri="{FF2B5EF4-FFF2-40B4-BE49-F238E27FC236}">
                <a16:creationId xmlns:a16="http://schemas.microsoft.com/office/drawing/2014/main" id="{FE69C2E0-C32E-FD04-F975-121BD3AD0951}"/>
              </a:ext>
            </a:extLst>
          </p:cNvPr>
          <p:cNvSpPr>
            <a:spLocks noGrp="1"/>
          </p:cNvSpPr>
          <p:nvPr>
            <p:ph type="body" sz="quarter" idx="20"/>
          </p:nvPr>
        </p:nvSpPr>
        <p:spPr/>
        <p:txBody>
          <a:bodyPr/>
          <a:lstStyle/>
          <a:p>
            <a:r>
              <a:rPr lang="en-US" altLang="ja-JP" dirty="0"/>
              <a:t>02</a:t>
            </a:r>
            <a:endParaRPr lang="ja-JP" altLang="en-US" dirty="0"/>
          </a:p>
        </p:txBody>
      </p:sp>
      <p:pic>
        <p:nvPicPr>
          <p:cNvPr id="7" name="図プレースホルダー 9" descr="アイコン&#10;&#10;自動的に生成された説明">
            <a:extLst>
              <a:ext uri="{FF2B5EF4-FFF2-40B4-BE49-F238E27FC236}">
                <a16:creationId xmlns:a16="http://schemas.microsoft.com/office/drawing/2014/main" id="{9D8706D8-12D4-D54D-6658-B4BAA5A5B115}"/>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3110988"/>
            <a:ext cx="1586282" cy="1464484"/>
          </a:xfrm>
        </p:spPr>
      </p:pic>
    </p:spTree>
    <p:extLst>
      <p:ext uri="{BB962C8B-B14F-4D97-AF65-F5344CB8AC3E}">
        <p14:creationId xmlns:p14="http://schemas.microsoft.com/office/powerpoint/2010/main" val="462595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1AD5C-A0C1-1467-5476-DE925CF5EDD5}"/>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BE9F69D5-38BD-F86C-F972-15A38DD07119}"/>
              </a:ext>
            </a:extLst>
          </p:cNvPr>
          <p:cNvSpPr>
            <a:spLocks noGrp="1"/>
          </p:cNvSpPr>
          <p:nvPr>
            <p:ph type="body" sz="quarter" idx="10"/>
          </p:nvPr>
        </p:nvSpPr>
        <p:spPr/>
        <p:txBody>
          <a:bodyPr/>
          <a:lstStyle/>
          <a:p>
            <a:pPr>
              <a:defRPr/>
            </a:pPr>
            <a:r>
              <a:rPr lang="ja-JP" altLang="en-US" dirty="0"/>
              <a:t>商品一覧</a:t>
            </a:r>
          </a:p>
        </p:txBody>
      </p:sp>
      <p:sp>
        <p:nvSpPr>
          <p:cNvPr id="5" name="テキスト プレースホルダー 2">
            <a:extLst>
              <a:ext uri="{FF2B5EF4-FFF2-40B4-BE49-F238E27FC236}">
                <a16:creationId xmlns:a16="http://schemas.microsoft.com/office/drawing/2014/main" id="{EFCDBD29-1EF3-F677-EBCD-4361A072290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1F8F9CD-4B27-3344-6962-F4FB4503D47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graphicFrame>
        <p:nvGraphicFramePr>
          <p:cNvPr id="9" name="表 8">
            <a:extLst>
              <a:ext uri="{FF2B5EF4-FFF2-40B4-BE49-F238E27FC236}">
                <a16:creationId xmlns:a16="http://schemas.microsoft.com/office/drawing/2014/main" id="{E6BA39B9-7328-72BF-C0AF-C7A0E74F2BD6}"/>
              </a:ext>
            </a:extLst>
          </p:cNvPr>
          <p:cNvGraphicFramePr>
            <a:graphicFrameLocks noGrp="1"/>
          </p:cNvGraphicFramePr>
          <p:nvPr>
            <p:extLst>
              <p:ext uri="{D42A27DB-BD31-4B8C-83A1-F6EECF244321}">
                <p14:modId xmlns:p14="http://schemas.microsoft.com/office/powerpoint/2010/main" val="541506495"/>
              </p:ext>
            </p:extLst>
          </p:nvPr>
        </p:nvGraphicFramePr>
        <p:xfrm>
          <a:off x="485141" y="1346715"/>
          <a:ext cx="10585449" cy="945072"/>
        </p:xfrm>
        <a:graphic>
          <a:graphicData uri="http://schemas.openxmlformats.org/drawingml/2006/table">
            <a:tbl>
              <a:tblPr/>
              <a:tblGrid>
                <a:gridCol w="3439159">
                  <a:extLst>
                    <a:ext uri="{9D8B030D-6E8A-4147-A177-3AD203B41FA5}">
                      <a16:colId xmlns:a16="http://schemas.microsoft.com/office/drawing/2014/main" val="251439796"/>
                    </a:ext>
                  </a:extLst>
                </a:gridCol>
                <a:gridCol w="5231111">
                  <a:extLst>
                    <a:ext uri="{9D8B030D-6E8A-4147-A177-3AD203B41FA5}">
                      <a16:colId xmlns:a16="http://schemas.microsoft.com/office/drawing/2014/main" val="723909667"/>
                    </a:ext>
                  </a:extLst>
                </a:gridCol>
                <a:gridCol w="1915179">
                  <a:extLst>
                    <a:ext uri="{9D8B030D-6E8A-4147-A177-3AD203B41FA5}">
                      <a16:colId xmlns:a16="http://schemas.microsoft.com/office/drawing/2014/main" val="2192678241"/>
                    </a:ext>
                  </a:extLst>
                </a:gridCol>
              </a:tblGrid>
              <a:tr h="261252">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000" b="1" i="0" u="none" strike="noStrike" dirty="0">
                          <a:solidFill>
                            <a:srgbClr val="FFFFFF"/>
                          </a:solidFill>
                          <a:effectLst/>
                          <a:highlight>
                            <a:srgbClr val="00003E"/>
                          </a:highlight>
                          <a:latin typeface="Meiryo" panose="020B0604030504040204" pitchFamily="50" charset="-128"/>
                          <a:ea typeface="Meiryo" panose="020B0604030504040204" pitchFamily="50" charset="-128"/>
                        </a:rPr>
                        <a:t>通常商品</a:t>
                      </a: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000" b="1" i="0" u="none" strike="noStrike" dirty="0">
                          <a:solidFill>
                            <a:srgbClr val="FFFFFF"/>
                          </a:solidFill>
                          <a:effectLst/>
                          <a:highlight>
                            <a:srgbClr val="00003E"/>
                          </a:highlight>
                          <a:latin typeface="Meiryo" panose="020B0604030504040204" pitchFamily="50" charset="-128"/>
                          <a:ea typeface="Meiryo" panose="020B0604030504040204" pitchFamily="50" charset="-128"/>
                        </a:rPr>
                        <a:t>ページ数</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376281940"/>
                  </a:ext>
                </a:extLst>
              </a:tr>
              <a:tr h="68382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endParaRPr lang="ja-JP" altLang="en-US" sz="1000" b="1" i="0" u="none" strike="noStrike" dirty="0">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en-US" altLang="ja-JP" sz="1000" b="1" i="0" u="none" strike="noStrike" dirty="0">
                          <a:solidFill>
                            <a:srgbClr val="0D0D0D"/>
                          </a:solidFill>
                          <a:effectLst/>
                          <a:latin typeface="Meiryo" panose="020B0604030504040204" pitchFamily="50" charset="-128"/>
                          <a:ea typeface="Meiryo" panose="020B0604030504040204" pitchFamily="50" charset="-128"/>
                        </a:rPr>
                        <a:t>LINE NEWS Top Ad</a:t>
                      </a:r>
                      <a:r>
                        <a:rPr lang="ja-JP" altLang="en-US" sz="1000" b="1" i="0" u="none" strike="noStrike" dirty="0">
                          <a:solidFill>
                            <a:srgbClr val="0D0D0D"/>
                          </a:solidFill>
                          <a:effectLst/>
                          <a:latin typeface="Meiryo" panose="020B0604030504040204" pitchFamily="50" charset="-128"/>
                          <a:ea typeface="Meiryo" panose="020B0604030504040204" pitchFamily="50" charset="-128"/>
                        </a:rPr>
                        <a:t>　</a:t>
                      </a:r>
                      <a:r>
                        <a:rPr lang="en-US" altLang="ja-JP" sz="1000" b="1" i="0" u="none" strike="noStrike" dirty="0">
                          <a:solidFill>
                            <a:srgbClr val="0D0D0D"/>
                          </a:solidFill>
                          <a:effectLst/>
                          <a:latin typeface="Meiryo" panose="020B0604030504040204" pitchFamily="50" charset="-128"/>
                          <a:ea typeface="Meiryo" panose="020B0604030504040204" pitchFamily="50" charset="-128"/>
                        </a:rPr>
                        <a:t>SP</a:t>
                      </a:r>
                      <a:endParaRPr lang="ja-JP" altLang="en-US" sz="1000" b="1" i="0" u="none" strike="noStrike" dirty="0">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a:ea typeface="Meiryo"/>
                        </a:rPr>
                        <a:t>P.9</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45062720"/>
                  </a:ext>
                </a:extLst>
              </a:tr>
            </a:tbl>
          </a:graphicData>
        </a:graphic>
      </p:graphicFrame>
      <p:sp>
        <p:nvSpPr>
          <p:cNvPr id="10" name="テキスト ボックス 9">
            <a:extLst>
              <a:ext uri="{FF2B5EF4-FFF2-40B4-BE49-F238E27FC236}">
                <a16:creationId xmlns:a16="http://schemas.microsoft.com/office/drawing/2014/main" id="{98CC2D8F-73A4-CBDB-91E7-7EBF97A0F5E5}"/>
              </a:ext>
            </a:extLst>
          </p:cNvPr>
          <p:cNvSpPr txBox="1"/>
          <p:nvPr/>
        </p:nvSpPr>
        <p:spPr>
          <a:xfrm>
            <a:off x="447648" y="1069716"/>
            <a:ext cx="9577064" cy="276999"/>
          </a:xfrm>
          <a:prstGeom prst="rect">
            <a:avLst/>
          </a:prstGeom>
          <a:noFill/>
        </p:spPr>
        <p:txBody>
          <a:bodyPr wrap="square" lIns="0" tIns="0" rIns="0" bIns="0" rtlCol="0">
            <a:spAutoFit/>
          </a:bodyPr>
          <a:lstStyle/>
          <a:p>
            <a:pPr eaLnBrk="1" fontAlgn="auto" hangingPunct="1">
              <a:spcBef>
                <a:spcPts val="0"/>
              </a:spcBef>
              <a:spcAft>
                <a:spcPts val="0"/>
              </a:spcAft>
              <a:defRPr/>
            </a:pPr>
            <a:r>
              <a:rPr lang="ja-JP" altLang="en-US">
                <a:solidFill>
                  <a:srgbClr val="0D0D0D"/>
                </a:solidFill>
                <a:latin typeface="Meiryo" panose="020B0604030504040204" pitchFamily="34" charset="-128"/>
                <a:ea typeface="Meiryo" panose="020B0604030504040204" pitchFamily="34" charset="-128"/>
              </a:rPr>
              <a:t>この資料に掲載している商品一覧</a:t>
            </a:r>
            <a:endParaRPr lang="en-US" altLang="ja-JP">
              <a:solidFill>
                <a:srgbClr val="0D0D0D"/>
              </a:solidFill>
              <a:latin typeface="Meiryo" panose="020B0604030504040204" pitchFamily="34" charset="-128"/>
              <a:ea typeface="Meiryo" panose="020B0604030504040204" pitchFamily="34" charset="-128"/>
            </a:endParaRPr>
          </a:p>
        </p:txBody>
      </p:sp>
      <p:pic>
        <p:nvPicPr>
          <p:cNvPr id="14" name="図 13">
            <a:extLst>
              <a:ext uri="{FF2B5EF4-FFF2-40B4-BE49-F238E27FC236}">
                <a16:creationId xmlns:a16="http://schemas.microsoft.com/office/drawing/2014/main" id="{E0729BCC-7657-35D6-89DE-F784ED6CD2B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52393" y="1690510"/>
            <a:ext cx="288000" cy="520176"/>
          </a:xfrm>
          <a:prstGeom prst="rect">
            <a:avLst/>
          </a:prstGeom>
        </p:spPr>
      </p:pic>
      <p:sp>
        <p:nvSpPr>
          <p:cNvPr id="19" name="テキスト ボックス 18">
            <a:extLst>
              <a:ext uri="{FF2B5EF4-FFF2-40B4-BE49-F238E27FC236}">
                <a16:creationId xmlns:a16="http://schemas.microsoft.com/office/drawing/2014/main" id="{33C7A8F0-4EF1-676B-F3BC-A1D070BFF2E9}"/>
              </a:ext>
            </a:extLst>
          </p:cNvPr>
          <p:cNvSpPr txBox="1"/>
          <p:nvPr/>
        </p:nvSpPr>
        <p:spPr>
          <a:xfrm>
            <a:off x="2120900" y="1806031"/>
            <a:ext cx="1225550" cy="246221"/>
          </a:xfrm>
          <a:prstGeom prst="rect">
            <a:avLst/>
          </a:prstGeom>
          <a:noFill/>
        </p:spPr>
        <p:txBody>
          <a:bodyPr wrap="square" rtlCol="0">
            <a:spAutoFit/>
          </a:bodyPr>
          <a:lstStyle/>
          <a:p>
            <a:pPr eaLnBrk="1" fontAlgn="auto" hangingPunct="1">
              <a:spcBef>
                <a:spcPts val="0"/>
              </a:spcBef>
              <a:spcAft>
                <a:spcPts val="0"/>
              </a:spcAft>
            </a:pPr>
            <a:r>
              <a:rPr lang="ja-JP" altLang="en-US" sz="1000" b="1" dirty="0">
                <a:solidFill>
                  <a:srgbClr val="FFFFFF"/>
                </a:solidFill>
                <a:latin typeface="Calibri" panose="020F0502020204030204"/>
                <a:ea typeface="メイリオ" panose="020B0604030504040204" pitchFamily="50" charset="-128"/>
              </a:rPr>
              <a:t>スマートフォン</a:t>
            </a:r>
          </a:p>
        </p:txBody>
      </p:sp>
    </p:spTree>
    <p:extLst>
      <p:ext uri="{BB962C8B-B14F-4D97-AF65-F5344CB8AC3E}">
        <p14:creationId xmlns:p14="http://schemas.microsoft.com/office/powerpoint/2010/main" val="1874644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BF616-FF6D-BEA2-AEFC-BE26F9B12583}"/>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3CC3364D-F092-B9E3-EED3-ED61C48AD6DA}"/>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50D6169B-7B26-6AA9-D002-D381CD66ABB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テキスト プレースホルダー 35">
            <a:extLst>
              <a:ext uri="{FF2B5EF4-FFF2-40B4-BE49-F238E27FC236}">
                <a16:creationId xmlns:a16="http://schemas.microsoft.com/office/drawing/2014/main" id="{835317F5-0236-D0E6-201D-8213FBF6E1DA}"/>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LINE NEWS Top Ad</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SP</a:t>
            </a:r>
            <a:endParaRPr lang="ja-JP" altLang="en-US" sz="2000" dirty="0">
              <a:solidFill>
                <a:srgbClr val="000048"/>
              </a:solidFill>
              <a:highlight>
                <a:srgbClr val="AAAAAF"/>
              </a:highlight>
              <a:latin typeface="Meiryo" panose="020B0604030504040204" pitchFamily="50" charset="-128"/>
              <a:ea typeface="Meiryo" panose="020B0604030504040204" pitchFamily="50" charset="-128"/>
            </a:endParaRPr>
          </a:p>
        </p:txBody>
      </p:sp>
      <p:sp>
        <p:nvSpPr>
          <p:cNvPr id="7" name="角丸四角形 3">
            <a:extLst>
              <a:ext uri="{FF2B5EF4-FFF2-40B4-BE49-F238E27FC236}">
                <a16:creationId xmlns:a16="http://schemas.microsoft.com/office/drawing/2014/main" id="{EF05F99E-D94B-ED09-1102-B9E53C3BD34F}"/>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角丸四角形 47">
            <a:extLst>
              <a:ext uri="{FF2B5EF4-FFF2-40B4-BE49-F238E27FC236}">
                <a16:creationId xmlns:a16="http://schemas.microsoft.com/office/drawing/2014/main" id="{C10DB8CA-A86A-FD07-2B2D-9D6AA82F6F67}"/>
              </a:ext>
            </a:extLst>
          </p:cNvPr>
          <p:cNvSpPr/>
          <p:nvPr/>
        </p:nvSpPr>
        <p:spPr>
          <a:xfrm>
            <a:off x="6741424" y="1006329"/>
            <a:ext cx="3239028"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15" name="正方形/長方形 14">
            <a:extLst>
              <a:ext uri="{FF2B5EF4-FFF2-40B4-BE49-F238E27FC236}">
                <a16:creationId xmlns:a16="http://schemas.microsoft.com/office/drawing/2014/main" id="{3D8E057E-6617-EFC5-DC33-2913CCE2F4CE}"/>
              </a:ext>
            </a:extLst>
          </p:cNvPr>
          <p:cNvSpPr/>
          <p:nvPr/>
        </p:nvSpPr>
        <p:spPr>
          <a:xfrm>
            <a:off x="434975" y="6013853"/>
            <a:ext cx="4543231" cy="215444"/>
          </a:xfrm>
          <a:prstGeom prst="rect">
            <a:avLst/>
          </a:prstGeom>
        </p:spPr>
        <p:txBody>
          <a:bodyPr wrap="none" lIns="91440" tIns="45720" rIns="91440" bIns="45720" anchor="t">
            <a:spAutoFit/>
          </a:bodyPr>
          <a:lstStyle/>
          <a:p>
            <a:pPr eaLnBrk="1" fontAlgn="auto" hangingPunct="1">
              <a:spcBef>
                <a:spcPts val="0"/>
              </a:spcBef>
              <a:spcAft>
                <a:spcPts val="0"/>
              </a:spcAft>
              <a:defRPr/>
            </a:pPr>
            <a:r>
              <a:rPr kumimoji="0" lang="ja-JP" altLang="en-US" sz="800" kern="0" dirty="0">
                <a:solidFill>
                  <a:srgbClr val="0D0D0D"/>
                </a:solidFill>
                <a:latin typeface="Meiryo"/>
                <a:ea typeface="Meiryo"/>
              </a:rPr>
              <a:t>・入稿規定（</a:t>
            </a:r>
            <a:r>
              <a:rPr kumimoji="0" lang="en-US" altLang="ja-JP" sz="800" kern="0" dirty="0">
                <a:solidFill>
                  <a:srgbClr val="0D0D0D"/>
                </a:solidFill>
                <a:latin typeface="Meiryo"/>
                <a:ea typeface="Meiryo"/>
              </a:rPr>
              <a:t>web</a:t>
            </a:r>
            <a:r>
              <a:rPr kumimoji="0" lang="ja-JP" altLang="en-US" sz="800" kern="0" dirty="0">
                <a:solidFill>
                  <a:srgbClr val="0D0D0D"/>
                </a:solidFill>
                <a:latin typeface="Meiryo"/>
                <a:ea typeface="Meiryo"/>
              </a:rPr>
              <a:t>）：</a:t>
            </a:r>
            <a:r>
              <a:rPr kumimoji="0" lang="ja-JP" altLang="en-US" sz="800" kern="0" dirty="0">
                <a:solidFill>
                  <a:srgbClr val="0D0D0D"/>
                </a:solidFill>
                <a:latin typeface="Meiryo"/>
                <a:ea typeface="Meiryo"/>
                <a:hlinkClick r:id="rId3"/>
              </a:rPr>
              <a:t>https://ads-help.yahoo-net.jp/s/article/H000044930?language=ja</a:t>
            </a:r>
            <a:endParaRPr lang="en-US" altLang="ja-JP" sz="800" kern="0" dirty="0">
              <a:solidFill>
                <a:srgbClr val="0D0D0D"/>
              </a:solidFill>
              <a:latin typeface="Meiryo UI"/>
              <a:ea typeface="Meiryo UI"/>
            </a:endParaRPr>
          </a:p>
        </p:txBody>
      </p:sp>
      <p:sp>
        <p:nvSpPr>
          <p:cNvPr id="16" name="正方形/長方形 15">
            <a:extLst>
              <a:ext uri="{FF2B5EF4-FFF2-40B4-BE49-F238E27FC236}">
                <a16:creationId xmlns:a16="http://schemas.microsoft.com/office/drawing/2014/main" id="{A388E5E4-8C34-7ED8-BC2F-2A7DBEBC41E7}"/>
              </a:ext>
            </a:extLst>
          </p:cNvPr>
          <p:cNvSpPr/>
          <p:nvPr/>
        </p:nvSpPr>
        <p:spPr>
          <a:xfrm>
            <a:off x="8404158" y="6121575"/>
            <a:ext cx="3152589" cy="138499"/>
          </a:xfrm>
          <a:prstGeom prst="rect">
            <a:avLst/>
          </a:prstGeom>
        </p:spPr>
        <p:txBody>
          <a:bodyPr wrap="none" lIns="0" tIns="0" rIns="0" bIns="0">
            <a:spAutoFit/>
          </a:bodyPr>
          <a:lstStyle/>
          <a:p>
            <a:pPr algn="r" eaLnBrk="1" fontAlgn="auto" hangingPunct="1">
              <a:spcBef>
                <a:spcPts val="0"/>
              </a:spcBef>
              <a:spcAft>
                <a:spcPts val="0"/>
              </a:spcAft>
              <a:defRPr/>
            </a:pPr>
            <a:r>
              <a:rPr lang="en-US" altLang="ja-JP" sz="900" dirty="0">
                <a:solidFill>
                  <a:srgbClr val="0D0D0D"/>
                </a:solidFill>
                <a:latin typeface="Meiryo" panose="020B0604030504040204" pitchFamily="34" charset="-128"/>
                <a:ea typeface="Meiryo" panose="020B0604030504040204" pitchFamily="34" charset="-128"/>
              </a:rPr>
              <a:t>※</a:t>
            </a:r>
            <a:r>
              <a:rPr lang="ja-JP" altLang="en-US" sz="900" dirty="0">
                <a:solidFill>
                  <a:srgbClr val="0D0D0D"/>
                </a:solidFill>
                <a:latin typeface="Meiryo" panose="020B0604030504040204" pitchFamily="34" charset="-128"/>
                <a:ea typeface="Meiryo" panose="020B0604030504040204" pitchFamily="34" charset="-128"/>
              </a:rPr>
              <a:t>コンテンツページは予告なく変更されることがあります。</a:t>
            </a:r>
          </a:p>
        </p:txBody>
      </p:sp>
      <p:sp>
        <p:nvSpPr>
          <p:cNvPr id="33" name="角丸四角形 37">
            <a:extLst>
              <a:ext uri="{FF2B5EF4-FFF2-40B4-BE49-F238E27FC236}">
                <a16:creationId xmlns:a16="http://schemas.microsoft.com/office/drawing/2014/main" id="{9D90DEB0-4554-5474-C67D-2A3CE17C64ED}"/>
              </a:ext>
            </a:extLst>
          </p:cNvPr>
          <p:cNvSpPr/>
          <p:nvPr/>
        </p:nvSpPr>
        <p:spPr>
          <a:xfrm>
            <a:off x="1700278" y="924409"/>
            <a:ext cx="4224272" cy="504000"/>
          </a:xfrm>
          <a:prstGeom prst="roundRect">
            <a:avLst>
              <a:gd name="adj" fmla="val 8489"/>
            </a:avLst>
          </a:prstGeom>
          <a:solidFill>
            <a:srgbClr val="000048">
              <a:alpha val="40000"/>
            </a:srgbClr>
          </a:solidFill>
          <a:ln w="25400" cap="flat" cmpd="sng" algn="ctr">
            <a:noFill/>
            <a:prstDash val="solid"/>
            <a:miter lim="800000"/>
          </a:ln>
          <a:effectLst/>
        </p:spPr>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バナー</a:t>
            </a:r>
            <a:r>
              <a:rPr kumimoji="0" lang="en-US" altLang="ja-JP"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a:t>
            </a:r>
            <a:r>
              <a:rPr kumimoji="0" lang="ja-JP" altLang="en-US"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画像</a:t>
            </a:r>
            <a:r>
              <a:rPr kumimoji="0" lang="en-US" altLang="ja-JP"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/16</a:t>
            </a:r>
            <a:r>
              <a:rPr kumimoji="0" lang="ja-JP" altLang="en-US"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a:t>
            </a:r>
            <a:r>
              <a:rPr kumimoji="0" lang="en-US" altLang="ja-JP"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9</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バナー</a:t>
            </a:r>
            <a:r>
              <a:rPr kumimoji="0" lang="en-US" altLang="ja-JP"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a:t>
            </a:r>
            <a:r>
              <a:rPr kumimoji="0" lang="ja-JP" altLang="en-US"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動画</a:t>
            </a:r>
            <a:r>
              <a:rPr kumimoji="0" lang="en-US" altLang="ja-JP"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/16</a:t>
            </a:r>
            <a:r>
              <a:rPr kumimoji="0" lang="ja-JP" altLang="en-US"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a:t>
            </a:r>
            <a:r>
              <a:rPr kumimoji="0" lang="en-US" altLang="ja-JP"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9</a:t>
            </a:r>
          </a:p>
        </p:txBody>
      </p:sp>
      <p:sp>
        <p:nvSpPr>
          <p:cNvPr id="34" name="円/楕円 38">
            <a:extLst>
              <a:ext uri="{FF2B5EF4-FFF2-40B4-BE49-F238E27FC236}">
                <a16:creationId xmlns:a16="http://schemas.microsoft.com/office/drawing/2014/main" id="{A2741724-055F-7185-BB83-81129C13F986}"/>
              </a:ext>
            </a:extLst>
          </p:cNvPr>
          <p:cNvSpPr>
            <a:spLocks noChangeAspect="1"/>
          </p:cNvSpPr>
          <p:nvPr/>
        </p:nvSpPr>
        <p:spPr>
          <a:xfrm>
            <a:off x="1313843" y="903682"/>
            <a:ext cx="504000" cy="504000"/>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a:t>
            </a:r>
            <a:endParaRPr kumimoji="0" lang="ja-JP" altLang="en-US" sz="18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2" name="テキスト ボックス 1">
            <a:extLst>
              <a:ext uri="{FF2B5EF4-FFF2-40B4-BE49-F238E27FC236}">
                <a16:creationId xmlns:a16="http://schemas.microsoft.com/office/drawing/2014/main" id="{D8B88D92-DA80-7C0D-3050-0684044259B6}"/>
              </a:ext>
            </a:extLst>
          </p:cNvPr>
          <p:cNvSpPr txBox="1"/>
          <p:nvPr/>
        </p:nvSpPr>
        <p:spPr>
          <a:xfrm>
            <a:off x="1565843" y="1643464"/>
            <a:ext cx="6743747" cy="153888"/>
          </a:xfrm>
          <a:prstGeom prst="rect">
            <a:avLst/>
          </a:prstGeom>
          <a:noFill/>
        </p:spPr>
        <p:txBody>
          <a:bodyPr wrap="square" lIns="0" tIns="0" rIns="0" bIns="0" rtlCol="0" anchor="t">
            <a:spAutoFit/>
          </a:bodyPr>
          <a:lstStyle/>
          <a:p>
            <a:pPr eaLnBrk="1" fontAlgn="auto" hangingPunct="1">
              <a:spcBef>
                <a:spcPts val="0"/>
              </a:spcBef>
              <a:spcAft>
                <a:spcPts val="0"/>
              </a:spcAft>
              <a:defRPr/>
            </a:pPr>
            <a:r>
              <a:rPr lang="en-US" altLang="ja-JP" sz="1000" dirty="0">
                <a:solidFill>
                  <a:srgbClr val="002AFF"/>
                </a:solidFill>
                <a:latin typeface="Meiryo"/>
                <a:ea typeface="Meiryo"/>
              </a:rPr>
              <a:t>※ </a:t>
            </a:r>
            <a:r>
              <a:rPr lang="ja-JP" altLang="en-US" sz="1000" dirty="0">
                <a:solidFill>
                  <a:srgbClr val="002AFF"/>
                </a:solidFill>
                <a:latin typeface="Meiryo"/>
                <a:ea typeface="Meiryo"/>
              </a:rPr>
              <a:t>タップ後の挙動は「スマートフォン動画広告タップ後の挙動」のページをご参照ください。</a:t>
            </a:r>
          </a:p>
        </p:txBody>
      </p:sp>
      <p:pic>
        <p:nvPicPr>
          <p:cNvPr id="44" name="図 43">
            <a:extLst>
              <a:ext uri="{FF2B5EF4-FFF2-40B4-BE49-F238E27FC236}">
                <a16:creationId xmlns:a16="http://schemas.microsoft.com/office/drawing/2014/main" id="{B1586428-12D2-EC12-87B0-E1BB786EA002}"/>
              </a:ext>
            </a:extLst>
          </p:cNvPr>
          <p:cNvPicPr>
            <a:picLocks noChangeAspect="1"/>
          </p:cNvPicPr>
          <p:nvPr/>
        </p:nvPicPr>
        <p:blipFill>
          <a:blip r:embed="rId4"/>
          <a:stretch>
            <a:fillRect/>
          </a:stretch>
        </p:blipFill>
        <p:spPr>
          <a:xfrm>
            <a:off x="4626736" y="1894959"/>
            <a:ext cx="2938527" cy="4145639"/>
          </a:xfrm>
          <a:prstGeom prst="rect">
            <a:avLst/>
          </a:prstGeom>
        </p:spPr>
      </p:pic>
    </p:spTree>
    <p:extLst>
      <p:ext uri="{BB962C8B-B14F-4D97-AF65-F5344CB8AC3E}">
        <p14:creationId xmlns:p14="http://schemas.microsoft.com/office/powerpoint/2010/main" val="3302852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旧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31126</TotalTime>
  <Words>4756</Words>
  <Application>Microsoft Office PowerPoint</Application>
  <PresentationFormat>ワイド画面</PresentationFormat>
  <Paragraphs>589</Paragraphs>
  <Slides>28</Slides>
  <Notes>0</Notes>
  <HiddenSlides>0</HiddenSlides>
  <MMClips>0</MMClips>
  <ScaleCrop>false</ScaleCrop>
  <HeadingPairs>
    <vt:vector size="8" baseType="variant">
      <vt:variant>
        <vt:lpstr>使用されているフォント</vt:lpstr>
      </vt:variant>
      <vt:variant>
        <vt:i4>8</vt:i4>
      </vt:variant>
      <vt:variant>
        <vt:lpstr>テーマ</vt:lpstr>
      </vt:variant>
      <vt:variant>
        <vt:i4>4</vt:i4>
      </vt:variant>
      <vt:variant>
        <vt:lpstr>埋め込まれた OLE サーバー</vt:lpstr>
      </vt:variant>
      <vt:variant>
        <vt:i4>2</vt:i4>
      </vt:variant>
      <vt:variant>
        <vt:lpstr>スライド タイトル</vt:lpstr>
      </vt:variant>
      <vt:variant>
        <vt:i4>28</vt:i4>
      </vt:variant>
    </vt:vector>
  </HeadingPairs>
  <TitlesOfParts>
    <vt:vector size="42" baseType="lpstr">
      <vt:lpstr>Meiryo UI</vt:lpstr>
      <vt:lpstr>メイリオ</vt:lpstr>
      <vt:lpstr>メイリオ</vt:lpstr>
      <vt:lpstr>メイリオ 本文</vt:lpstr>
      <vt:lpstr>Arial</vt:lpstr>
      <vt:lpstr>Calibri</vt:lpstr>
      <vt:lpstr>Segoe UI</vt:lpstr>
      <vt:lpstr>Wingdings</vt:lpstr>
      <vt:lpstr>旧CBCレイアウト（広告主・代理店限定）</vt:lpstr>
      <vt:lpstr>CBCレイアウト</vt:lpstr>
      <vt:lpstr>CBCレイアウト（広告主・代理店限定）</vt:lpstr>
      <vt:lpstr>MSCレイアウト（広告主・代理店限定）</vt:lpstr>
      <vt:lpstr>think-cellスライド</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小曽根 祐子</cp:lastModifiedBy>
  <cp:revision>443</cp:revision>
  <dcterms:created xsi:type="dcterms:W3CDTF">2023-12-19T04:51:39Z</dcterms:created>
  <dcterms:modified xsi:type="dcterms:W3CDTF">2026-05-18T02:32:06Z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2024-12-09T10:06:27Z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94134af2-6eab-4cb2-bb90-ea6d823ac536</vt:lpwstr>
  </property>
  <property fmtid="{D5CDD505-2E9C-101B-9397-08002B2CF9AE}" pid="8" name="MSIP_Label_defa4170-0d19-0005-0004-bc88714345d2_ContentBits">
    <vt:lpwstr>0</vt:lpwstr>
  </property>
</Properties>
</file>