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5" roundtripDataSignature="AMtx7mgDAExWhgJFEmDAdzQURSUIBAq9+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5D057E5-3377-4BB8-BA4F-3CBD4B31B07B}">
  <a:tblStyle styleId="{15D057E5-3377-4BB8-BA4F-3CBD4B31B07B}" styleName="Table_0">
    <a:wholeTbl>
      <a:tcTxStyle b="off" i="off">
        <a:font>
          <a:latin typeface="游ゴシック"/>
          <a:ea typeface="游ゴシック"/>
          <a:cs typeface="游ゴシック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6E8"/>
          </a:solidFill>
        </a:fill>
      </a:tcStyle>
    </a:wholeTbl>
    <a:band1H>
      <a:tcTxStyle b="off" i="off"/>
      <a:tcStyle>
        <a:tcBdr/>
        <a:fill>
          <a:solidFill>
            <a:srgbClr val="CACACD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ACACD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游ゴシック"/>
          <a:ea typeface="游ゴシック"/>
          <a:cs typeface="游ゴシック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游ゴシック"/>
          <a:ea typeface="游ゴシック"/>
          <a:cs typeface="游ゴシック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游ゴシック"/>
          <a:ea typeface="游ゴシック"/>
          <a:cs typeface="游ゴシック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游ゴシック"/>
          <a:ea typeface="游ゴシック"/>
          <a:cs typeface="游ゴシック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18B891FA-A796-46AF-81AD-75F1033A7135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0564905686473256E-2"/>
          <c:y val="3.3465409989889804E-2"/>
          <c:w val="0.97678267432808574"/>
          <c:h val="0.92896119417812717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BA00">
                <a:alpha val="40305"/>
              </a:srgbClr>
            </a:solidFill>
            <a:ln>
              <a:solidFill>
                <a:schemeClr val="bg1"/>
              </a:solidFill>
            </a:ln>
            <a:effectLst/>
          </c:spPr>
          <c:cat>
            <c:numRef>
              <c:f>Sheet1!$A$2:$A$11</c:f>
              <c:numCache>
                <c:formatCode>m/d/yy</c:formatCode>
                <c:ptCount val="10"/>
                <c:pt idx="0">
                  <c:v>41456</c:v>
                </c:pt>
                <c:pt idx="1">
                  <c:v>41730</c:v>
                </c:pt>
                <c:pt idx="2">
                  <c:v>42125</c:v>
                </c:pt>
                <c:pt idx="3">
                  <c:v>42339</c:v>
                </c:pt>
                <c:pt idx="4">
                  <c:v>42522</c:v>
                </c:pt>
                <c:pt idx="5">
                  <c:v>42795</c:v>
                </c:pt>
                <c:pt idx="6">
                  <c:v>43160</c:v>
                </c:pt>
                <c:pt idx="7">
                  <c:v>43647</c:v>
                </c:pt>
                <c:pt idx="8">
                  <c:v>43922</c:v>
                </c:pt>
                <c:pt idx="9">
                  <c:v>44409</c:v>
                </c:pt>
              </c:numCache>
            </c:numRef>
          </c:cat>
          <c:val>
            <c:numRef>
              <c:f>Sheet1!$B$2:$B$11</c:f>
              <c:numCache>
                <c:formatCode>#,##0</c:formatCode>
                <c:ptCount val="10"/>
                <c:pt idx="0">
                  <c:v>3000000</c:v>
                </c:pt>
                <c:pt idx="1">
                  <c:v>6000000</c:v>
                </c:pt>
                <c:pt idx="2">
                  <c:v>12000000</c:v>
                </c:pt>
                <c:pt idx="3">
                  <c:v>22000000</c:v>
                </c:pt>
                <c:pt idx="4">
                  <c:v>41000000</c:v>
                </c:pt>
                <c:pt idx="5">
                  <c:v>59000000</c:v>
                </c:pt>
                <c:pt idx="6">
                  <c:v>63000000</c:v>
                </c:pt>
                <c:pt idx="7">
                  <c:v>68000000</c:v>
                </c:pt>
                <c:pt idx="8">
                  <c:v>75000000</c:v>
                </c:pt>
                <c:pt idx="9">
                  <c:v>77401805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C5-4FEE-A887-3DBE0827DA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dropLines>
        <c:axId val="1148337359"/>
        <c:axId val="1148339039"/>
      </c:areaChart>
      <c:dateAx>
        <c:axId val="1148337359"/>
        <c:scaling>
          <c:orientation val="minMax"/>
        </c:scaling>
        <c:delete val="1"/>
        <c:axPos val="b"/>
        <c:numFmt formatCode="m/d/yy" sourceLinked="1"/>
        <c:majorTickMark val="none"/>
        <c:minorTickMark val="none"/>
        <c:tickLblPos val="nextTo"/>
        <c:crossAx val="1148339039"/>
        <c:crosses val="autoZero"/>
        <c:auto val="1"/>
        <c:lblOffset val="100"/>
        <c:baseTimeUnit val="months"/>
      </c:dateAx>
      <c:valAx>
        <c:axId val="1148339039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1148337359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569034855118469"/>
          <c:y val="0.1161153636902317"/>
          <c:w val="0.58250706031653554"/>
          <c:h val="0.8404140168123089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uu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0C0-411A-A4C0-054BB38D25BF}"/>
              </c:ext>
            </c:extLst>
          </c:dPt>
          <c:dPt>
            <c:idx val="1"/>
            <c:bubble3D val="0"/>
            <c:spPr>
              <a:solidFill>
                <a:srgbClr val="DE2C7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0C0-411A-A4C0-054BB38D25BF}"/>
              </c:ext>
            </c:extLst>
          </c:dPt>
          <c:dPt>
            <c:idx val="2"/>
            <c:bubble3D val="0"/>
            <c:spPr>
              <a:solidFill>
                <a:srgbClr val="FF334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0C0-411A-A4C0-054BB38D25BF}"/>
              </c:ext>
            </c:extLst>
          </c:dPt>
          <c:dPt>
            <c:idx val="3"/>
            <c:bubble3D val="0"/>
            <c:spPr>
              <a:solidFill>
                <a:srgbClr val="FF6F3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0C0-411A-A4C0-054BB38D25BF}"/>
              </c:ext>
            </c:extLst>
          </c:dPt>
          <c:dPt>
            <c:idx val="4"/>
            <c:bubble3D val="0"/>
            <c:spPr>
              <a:solidFill>
                <a:srgbClr val="FFC53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0C0-411A-A4C0-054BB38D25BF}"/>
              </c:ext>
            </c:extLst>
          </c:dPt>
          <c:dPt>
            <c:idx val="5"/>
            <c:bubble3D val="0"/>
            <c:spPr>
              <a:solidFill>
                <a:srgbClr val="FFD86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60C0-411A-A4C0-054BB38D25BF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60C0-411A-A4C0-054BB38D25BF}"/>
              </c:ext>
            </c:extLst>
          </c:dPt>
          <c:dPt>
            <c:idx val="7"/>
            <c:bubble3D val="0"/>
            <c:spPr>
              <a:solidFill>
                <a:srgbClr val="19BFA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60C0-411A-A4C0-054BB38D25BF}"/>
              </c:ext>
            </c:extLst>
          </c:dPt>
          <c:dPt>
            <c:idx val="8"/>
            <c:bubble3D val="0"/>
            <c:spPr>
              <a:solidFill>
                <a:srgbClr val="1CB8B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60C0-411A-A4C0-054BB38D25BF}"/>
              </c:ext>
            </c:extLst>
          </c:dPt>
          <c:dPt>
            <c:idx val="9"/>
            <c:bubble3D val="0"/>
            <c:spPr>
              <a:solidFill>
                <a:srgbClr val="00B8E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60C0-411A-A4C0-054BB38D25BF}"/>
              </c:ext>
            </c:extLst>
          </c:dPt>
          <c:dPt>
            <c:idx val="10"/>
            <c:bubble3D val="0"/>
            <c:spPr>
              <a:solidFill>
                <a:srgbClr val="1A9C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60C0-411A-A4C0-054BB38D25BF}"/>
              </c:ext>
            </c:extLst>
          </c:dPt>
          <c:dPt>
            <c:idx val="11"/>
            <c:bubble3D val="0"/>
            <c:spPr>
              <a:solidFill>
                <a:srgbClr val="4270E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60C0-411A-A4C0-054BB38D25BF}"/>
              </c:ext>
            </c:extLst>
          </c:dPt>
          <c:dLbls>
            <c:dLbl>
              <c:idx val="0"/>
              <c:layout>
                <c:manualLayout>
                  <c:x val="-1.8779158670090418E-2"/>
                  <c:y val="-8.2893598509005267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lnSpc>
                      <a:spcPct val="70000"/>
                    </a:lnSpc>
                    <a:defRPr lang="ja-JP" sz="1000" b="1" i="0" u="none" strike="noStrike" kern="1200" baseline="0">
                      <a:solidFill>
                        <a:schemeClr val="bg1"/>
                      </a:solidFill>
                      <a:latin typeface="メイリオ" panose="020B0604030504040204" pitchFamily="50" charset="-128"/>
                      <a:ea typeface="Meiryo" panose="020B0604030504040204" pitchFamily="34" charset="-128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>
                    <c:manualLayout>
                      <c:w val="0.28797396110837548"/>
                      <c:h val="0.1794495775678387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0C0-411A-A4C0-054BB38D25BF}"/>
                </c:ext>
              </c:extLst>
            </c:dLbl>
            <c:dLbl>
              <c:idx val="1"/>
              <c:layout>
                <c:manualLayout>
                  <c:x val="1.1304858104083515E-2"/>
                  <c:y val="-1.391496401649698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lnSpc>
                      <a:spcPct val="70000"/>
                    </a:lnSpc>
                    <a:defRPr lang="ja-JP" sz="1000" b="1" i="0" u="none" strike="noStrike" kern="1200" baseline="0">
                      <a:solidFill>
                        <a:schemeClr val="bg1"/>
                      </a:solidFill>
                      <a:latin typeface="メイリオ" panose="020B0604030504040204" pitchFamily="50" charset="-128"/>
                      <a:ea typeface="Meiryo" panose="020B0604030504040204" pitchFamily="34" charset="-128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371031274748365"/>
                      <c:h val="0.1515470611724743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60C0-411A-A4C0-054BB38D25BF}"/>
                </c:ext>
              </c:extLst>
            </c:dLbl>
            <c:dLbl>
              <c:idx val="2"/>
              <c:layout>
                <c:manualLayout>
                  <c:x val="-8.1802178315878971E-4"/>
                  <c:y val="1.43788096756492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lnSpc>
                        <a:spcPct val="70000"/>
                      </a:lnSpc>
                      <a:defRPr lang="ja-JP" sz="1000" b="1" i="0" u="none" strike="noStrike" kern="1200" baseline="0">
                        <a:solidFill>
                          <a:schemeClr val="bg1"/>
                        </a:solidFill>
                        <a:latin typeface="メイリオ" panose="020B0604030504040204" pitchFamily="50" charset="-128"/>
                        <a:ea typeface="Meiryo" panose="020B0604030504040204" pitchFamily="34" charset="-128"/>
                        <a:cs typeface="+mn-cs"/>
                      </a:defRPr>
                    </a:pPr>
                    <a:fld id="{5FCE6923-563F-4E02-9E22-12800CF729A9}" type="CATEGORYNAME">
                      <a:rPr lang="zh-TW" altLang="en-US" sz="1000" b="1" i="0" baseline="0"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pPr>
                        <a:lnSpc>
                          <a:spcPct val="70000"/>
                        </a:lnSpc>
                        <a:defRPr lang="ja-JP" sz="1000" b="1" i="0" u="none" strike="noStrike" kern="1200" baseline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Meiryo" panose="020B0604030504040204" pitchFamily="34" charset="-128"/>
                          <a:cs typeface="+mn-cs"/>
                        </a:defRPr>
                      </a:pPr>
                      <a:t>[分類名]</a:t>
                    </a:fld>
                    <a:r>
                      <a:rPr lang="zh-TW" altLang="en-US" sz="1000" b="1" i="0" baseline="0">
                        <a:latin typeface="メイリオ" panose="020B0604030504040204" pitchFamily="50" charset="-128"/>
                      </a:rPr>
                      <a:t>
</a:t>
                    </a:r>
                    <a:fld id="{9023F985-D567-414E-931B-73879203F58C}" type="PERCENTAGE">
                      <a:rPr lang="en-US" altLang="zh-TW" sz="1000" b="1" i="0" baseline="0">
                        <a:latin typeface="メイリオ" panose="020B0604030504040204" pitchFamily="50" charset="-128"/>
                      </a:rPr>
                      <a:pPr>
                        <a:lnSpc>
                          <a:spcPct val="70000"/>
                        </a:lnSpc>
                        <a:defRPr lang="ja-JP" sz="1000" b="1" i="0" u="none" strike="noStrike" kern="1200" baseline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Meiryo" panose="020B0604030504040204" pitchFamily="34" charset="-128"/>
                          <a:cs typeface="+mn-cs"/>
                        </a:defRPr>
                      </a:pPr>
                      <a:t>[パーセンテージ]</a:t>
                    </a:fld>
                    <a:endParaRPr lang="zh-TW" altLang="en-US" sz="1000" b="1" i="0" baseline="0">
                      <a:latin typeface="メイリオ" panose="020B0604030504040204" pitchFamily="50" charset="-128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663011169128486"/>
                      <c:h val="0.1285640093536134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60C0-411A-A4C0-054BB38D25BF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lnSpc>
                      <a:spcPct val="70000"/>
                    </a:lnSpc>
                    <a:defRPr lang="ja-JP" sz="1000" b="1" i="0" u="none" strike="noStrike" kern="1200" baseline="0">
                      <a:solidFill>
                        <a:schemeClr val="bg1"/>
                      </a:solidFill>
                      <a:latin typeface="メイリオ" panose="020B0604030504040204" pitchFamily="50" charset="-128"/>
                      <a:ea typeface="Meiryo" panose="020B0604030504040204" pitchFamily="34" charset="-128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7-60C0-411A-A4C0-054BB38D25BF}"/>
                </c:ext>
              </c:extLst>
            </c:dLbl>
            <c:dLbl>
              <c:idx val="4"/>
              <c:layout>
                <c:manualLayout>
                  <c:x val="1.9799631687251353E-7"/>
                  <c:y val="3.7670369436575393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lnSpc>
                      <a:spcPct val="70000"/>
                    </a:lnSpc>
                    <a:defRPr lang="ja-JP" sz="1000" b="1" i="0" u="none" strike="noStrike" kern="1200" baseline="0">
                      <a:solidFill>
                        <a:schemeClr val="bg1"/>
                      </a:solidFill>
                      <a:latin typeface="メイリオ" panose="020B0604030504040204" pitchFamily="50" charset="-128"/>
                      <a:ea typeface="Meiryo" panose="020B0604030504040204" pitchFamily="34" charset="-128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136860202126522"/>
                      <c:h val="0.1197549942901211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60C0-411A-A4C0-054BB38D25BF}"/>
                </c:ext>
              </c:extLst>
            </c:dLbl>
            <c:dLbl>
              <c:idx val="5"/>
              <c:layout>
                <c:manualLayout>
                  <c:x val="-4.6440352993258336E-3"/>
                  <c:y val="0.1657007551798296"/>
                </c:manualLayout>
              </c:layout>
              <c:tx>
                <c:rich>
                  <a:bodyPr/>
                  <a:lstStyle/>
                  <a:p>
                    <a:fld id="{091A50EB-17B9-4753-993B-1D34231D4283}" type="CATEGORYNAME">
                      <a:rPr lang="zh-TW" altLang="en-US" sz="900" baseline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pPr/>
                      <a:t>[分類名]</a:t>
                    </a:fld>
                    <a:r>
                      <a:rPr lang="zh-TW" altLang="en-US" sz="900" baseline="0"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
</a:t>
                    </a:r>
                    <a:fld id="{C0CB66A3-3E87-43D3-8A9F-21E23DBB3A97}" type="PERCENTAGE">
                      <a:rPr lang="en-US" altLang="zh-TW" sz="900" baseline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pPr/>
                      <a:t>[パーセンテージ]</a:t>
                    </a:fld>
                    <a:endParaRPr lang="zh-TW" altLang="en-US" sz="900" baseline="0">
                      <a:latin typeface="メイリオ" panose="020B0604030504040204" pitchFamily="50" charset="-128"/>
                      <a:ea typeface="メイリオ" panose="020B0604030504040204" pitchFamily="50" charset="-128"/>
                    </a:endParaRP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11968031247296"/>
                      <c:h val="0.1113593786954584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60C0-411A-A4C0-054BB38D25BF}"/>
                </c:ext>
              </c:extLst>
            </c:dLbl>
            <c:dLbl>
              <c:idx val="6"/>
              <c:layout>
                <c:manualLayout>
                  <c:x val="8.4471168785032608E-2"/>
                  <c:y val="0.22773671560026626"/>
                </c:manualLayout>
              </c:layout>
              <c:tx>
                <c:rich>
                  <a:bodyPr/>
                  <a:lstStyle/>
                  <a:p>
                    <a:fld id="{B61F5FD1-63E9-4294-A4F1-918A52723E8B}" type="CATEGORYNAME">
                      <a:rPr lang="ja-JP" altLang="en-US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rPr>
                      <a:pPr/>
                      <a:t>[分類名]</a:t>
                    </a:fld>
                    <a:r>
                      <a:rPr lang="ja-JP" altLang="en-US" baseline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rPr>
                      <a:t>
</a:t>
                    </a:r>
                    <a:fld id="{A827E696-00B7-4B60-9018-826ABB8E1E20}" type="PERCENTAGE">
                      <a:rPr lang="en-US" altLang="ja-JP" baseline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rPr>
                      <a:pPr/>
                      <a:t>[パーセンテージ]</a:t>
                    </a:fld>
                    <a:endParaRPr lang="ja-JP" altLang="en-US" baseline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60C0-411A-A4C0-054BB38D25BF}"/>
                </c:ext>
              </c:extLst>
            </c:dLbl>
            <c:dLbl>
              <c:idx val="10"/>
              <c:layout>
                <c:manualLayout>
                  <c:x val="-4.8461405420922747E-2"/>
                  <c:y val="0.1359573805336127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lnSpc>
                      <a:spcPct val="70000"/>
                    </a:lnSpc>
                    <a:defRPr lang="ja-JP" sz="1000" b="1" i="0" u="none" strike="noStrike" kern="1200" baseline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メイリオ" panose="020B0604030504040204" pitchFamily="50" charset="-128"/>
                      <a:ea typeface="Meiryo" panose="020B0604030504040204" pitchFamily="34" charset="-128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0418855676247195E-2"/>
                      <c:h val="5.935885773562892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5-60C0-411A-A4C0-054BB38D25BF}"/>
                </c:ext>
              </c:extLst>
            </c:dLbl>
            <c:dLbl>
              <c:idx val="11"/>
              <c:layout>
                <c:manualLayout>
                  <c:x val="-2.4343767958891441E-2"/>
                  <c:y val="0.1133864434434351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lnSpc>
                      <a:spcPct val="70000"/>
                    </a:lnSpc>
                    <a:defRPr lang="ja-JP" sz="1000" b="1" i="0" u="none" strike="noStrike" kern="1200" baseline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メイリオ" panose="020B0604030504040204" pitchFamily="50" charset="-128"/>
                      <a:ea typeface="Meiryo" panose="020B0604030504040204" pitchFamily="34" charset="-128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1.8976638015198832E-2"/>
                      <c:h val="5.368182587059612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7-60C0-411A-A4C0-054BB38D25B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lnSpc>
                    <a:spcPct val="70000"/>
                  </a:lnSpc>
                  <a:defRPr lang="ja-JP" sz="1000" b="1" i="0" u="none" strike="noStrike" kern="1200" baseline="0">
                    <a:solidFill>
                      <a:schemeClr val="bg1"/>
                    </a:solidFill>
                    <a:latin typeface="メイリオ" panose="020B0604030504040204" pitchFamily="50" charset="-128"/>
                    <a:ea typeface="Meiryo" panose="020B0604030504040204" pitchFamily="34" charset="-128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50000"/>
                      <a:lumOff val="50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会社員/
公務員</c:v>
                </c:pt>
                <c:pt idx="1">
                  <c:v>パート/
アルバイト</c:v>
                </c:pt>
                <c:pt idx="2">
                  <c:v>専業主婦/主夫</c:v>
                </c:pt>
                <c:pt idx="3">
                  <c:v>学生</c:v>
                </c:pt>
                <c:pt idx="4">
                  <c:v>無職/休職/
リタイア</c:v>
                </c:pt>
                <c:pt idx="5">
                  <c:v>自営業/
自由業</c:v>
                </c:pt>
                <c:pt idx="6">
                  <c:v>その他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42.655071238082733</c:v>
                </c:pt>
                <c:pt idx="1">
                  <c:v>17</c:v>
                </c:pt>
                <c:pt idx="2">
                  <c:v>17</c:v>
                </c:pt>
                <c:pt idx="3">
                  <c:v>11.532525158449037</c:v>
                </c:pt>
                <c:pt idx="4">
                  <c:v>8</c:v>
                </c:pt>
                <c:pt idx="5">
                  <c:v>3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60C0-411A-A4C0-054BB38D25BF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" name="Google Shape;5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8" name="Google Shape;5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 altLang="ja-JP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9" name="Google Shape;17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4" name="Google Shape;184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5" name="Google Shape;185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 altLang="ja-JP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3" name="Google Shape;19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8" name="Google Shape;198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9" name="Google Shape;199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 altLang="ja-JP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1" name="Google Shape;22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6" name="Google Shape;226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7" name="Google Shape;227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 altLang="ja-JP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2" name="Google Shape;252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3" name="Google Shape;253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 altLang="ja-JP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1" name="Google Shape;271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2" name="Google Shape;272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 altLang="ja-JP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2" name="Google Shape;28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6" name="Google Shape;6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" name="Google Shape;7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8" name="Google Shape;78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9" name="Google Shape;79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 altLang="ja-JP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" name="Google Shape;11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1" name="Google Shape;111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 altLang="ja-JP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3" name="Google Shape;12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8" name="Google Shape;128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9" name="Google Shape;129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 altLang="ja-JP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6" name="Google Shape;14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9" name="Google Shape;159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 altLang="ja-JP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SC_プロダクト資料表紙（広告主・代理店限定）">
  <p:cSld name="MSC_プロダクト資料表紙（広告主・代理店限定）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  <a:gs pos="100000">
              <a:srgbClr val="03003D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1"/>
          <p:cNvSpPr/>
          <p:nvPr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3;p21"/>
          <p:cNvSpPr/>
          <p:nvPr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21"/>
          <p:cNvSpPr/>
          <p:nvPr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" name="Google Shape;15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21"/>
          <p:cNvSpPr/>
          <p:nvPr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21"/>
          <p:cNvSpPr/>
          <p:nvPr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" name="Google Shape;18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1"/>
          <p:cNvSpPr txBox="1">
            <a:spLocks noGrp="1"/>
          </p:cNvSpPr>
          <p:nvPr>
            <p:ph type="body" idx="1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0" anchor="t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Google Shape;20;p21"/>
          <p:cNvSpPr txBox="1">
            <a:spLocks noGrp="1"/>
          </p:cNvSpPr>
          <p:nvPr>
            <p:ph type="body" idx="2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Google Shape;21;p21"/>
          <p:cNvSpPr txBox="1">
            <a:spLocks noGrp="1"/>
          </p:cNvSpPr>
          <p:nvPr>
            <p:ph type="body" idx="3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+コピーライト+ページ番号">
  <p:cSld name="タイトル+コピーライト+ページ番号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2"/>
          <p:cNvSpPr txBox="1"/>
          <p:nvPr/>
        </p:nvSpPr>
        <p:spPr>
          <a:xfrm>
            <a:off x="11160125" y="6389688"/>
            <a:ext cx="72866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ja-JP" sz="700" b="0" i="0" u="none" strike="noStrike" cap="none">
                <a:solidFill>
                  <a:srgbClr val="BFBFBF"/>
                </a:solidFill>
                <a:latin typeface="Meiryo"/>
                <a:ea typeface="Meiryo"/>
                <a:cs typeface="Meiryo"/>
                <a:sym typeface="Meiryo"/>
              </a:rPr>
              <a:t>‹#›</a:t>
            </a:fld>
            <a:endParaRPr sz="700" b="0" i="0" u="none" strike="noStrike" cap="none">
              <a:solidFill>
                <a:srgbClr val="BFBFB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24" name="Google Shape;24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22"/>
          <p:cNvSpPr txBox="1"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iryo"/>
              <a:buNone/>
              <a:defRPr sz="2800" b="1" i="0" u="none" strike="noStrike" cap="none">
                <a:solidFill>
                  <a:schemeClr val="accent1"/>
                </a:solidFill>
                <a:latin typeface="Meiryo"/>
                <a:ea typeface="Meiryo"/>
                <a:cs typeface="Meiryo"/>
                <a:sym typeface="Meiry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BC_プロダクト資料中表紙">
  <p:cSld name="CBC_プロダクト資料中表紙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3"/>
          <p:cNvSpPr/>
          <p:nvPr/>
        </p:nvSpPr>
        <p:spPr>
          <a:xfrm>
            <a:off x="10363200" y="3427413"/>
            <a:ext cx="1828800" cy="3430587"/>
          </a:xfrm>
          <a:prstGeom prst="triangle">
            <a:avLst>
              <a:gd name="adj" fmla="val 100000"/>
            </a:avLst>
          </a:prstGeom>
          <a:solidFill>
            <a:srgbClr val="00004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23"/>
          <p:cNvSpPr txBox="1"/>
          <p:nvPr/>
        </p:nvSpPr>
        <p:spPr>
          <a:xfrm>
            <a:off x="11160125" y="6389688"/>
            <a:ext cx="72866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ja-JP" sz="700" b="0" i="0" u="none" strike="noStrike" cap="non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‹#›</a:t>
            </a:fld>
            <a:endParaRPr sz="700" b="0" i="0" u="none" strike="noStrike" cap="none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29" name="Google Shape;29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23"/>
          <p:cNvSpPr txBox="1">
            <a:spLocks noGrp="1"/>
          </p:cNvSpPr>
          <p:nvPr>
            <p:ph type="body" idx="1"/>
          </p:nvPr>
        </p:nvSpPr>
        <p:spPr>
          <a:xfrm>
            <a:off x="587375" y="2559914"/>
            <a:ext cx="11017250" cy="1738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Arial"/>
              <a:buNone/>
              <a:defRPr sz="4400" b="1" i="0" u="none" strike="noStrike" cap="none">
                <a:solidFill>
                  <a:schemeClr val="accent1"/>
                </a:solidFill>
                <a:latin typeface="Meiryo"/>
                <a:ea typeface="Meiryo"/>
                <a:cs typeface="Meiryo"/>
                <a:sym typeface="Meiryo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+説明文＋コピーライト+ページ番号（広告主・代理店限定）">
  <p:cSld name="タイトル+説明文＋コピーライト+ページ番号（広告主・代理店限定）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4"/>
          <p:cNvSpPr txBox="1"/>
          <p:nvPr/>
        </p:nvSpPr>
        <p:spPr>
          <a:xfrm>
            <a:off x="11160125" y="6389688"/>
            <a:ext cx="72866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ja-JP" sz="700" b="0" i="0" u="none" strike="noStrike" cap="none">
                <a:solidFill>
                  <a:srgbClr val="BFBFBF"/>
                </a:solidFill>
                <a:latin typeface="Meiryo"/>
                <a:ea typeface="Meiryo"/>
                <a:cs typeface="Meiryo"/>
                <a:sym typeface="Meiryo"/>
              </a:rPr>
              <a:t>‹#›</a:t>
            </a:fld>
            <a:endParaRPr sz="700" b="0" i="0" u="none" strike="noStrike" cap="none">
              <a:solidFill>
                <a:srgbClr val="BFBFB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33" name="Google Shape;33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24"/>
          <p:cNvSpPr txBox="1"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eiryo"/>
              <a:buNone/>
              <a:defRPr sz="2800" b="1" i="0" u="none" strike="noStrike" cap="none">
                <a:solidFill>
                  <a:schemeClr val="dk2"/>
                </a:solidFill>
                <a:latin typeface="Meiryo"/>
                <a:ea typeface="Meiryo"/>
                <a:cs typeface="Meiryo"/>
                <a:sym typeface="Meiry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Google Shape;35;p24"/>
          <p:cNvSpPr txBox="1">
            <a:spLocks noGrp="1"/>
          </p:cNvSpPr>
          <p:nvPr>
            <p:ph type="body" idx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C0C0C"/>
                </a:solidFill>
                <a:latin typeface="Meiryo"/>
                <a:ea typeface="Meiryo"/>
                <a:cs typeface="Meiryo"/>
                <a:sym typeface="Meiryo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SC_プロダクト資料中表紙（広告主・代理店限定）">
  <p:cSld name="MSC_プロダクト資料中表紙（広告主・代理店限定）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Google Shape;37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367963" y="3427413"/>
            <a:ext cx="1824037" cy="3430587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25"/>
          <p:cNvSpPr txBox="1"/>
          <p:nvPr/>
        </p:nvSpPr>
        <p:spPr>
          <a:xfrm>
            <a:off x="11160125" y="6389688"/>
            <a:ext cx="72866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ja-JP" sz="700" b="0" i="0" u="none" strike="noStrike" cap="non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‹#›</a:t>
            </a:fld>
            <a:endParaRPr sz="700" b="0" i="0" u="none" strike="noStrike" cap="none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39" name="Google Shape;39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25"/>
          <p:cNvSpPr txBox="1">
            <a:spLocks noGrp="1"/>
          </p:cNvSpPr>
          <p:nvPr>
            <p:ph type="body" idx="1"/>
          </p:nvPr>
        </p:nvSpPr>
        <p:spPr>
          <a:xfrm>
            <a:off x="587375" y="2468880"/>
            <a:ext cx="11017250" cy="1738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  <a:defRPr sz="4400" b="1" i="0" u="none" strike="noStrike" cap="none">
                <a:solidFill>
                  <a:schemeClr val="dk2"/>
                </a:solidFill>
                <a:latin typeface="Meiryo"/>
                <a:ea typeface="Meiryo"/>
                <a:cs typeface="Meiryo"/>
                <a:sym typeface="Meiryo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+説明文＋コピーライト+ページ番号">
  <p:cSld name="タイトル+説明文＋コピーライト+ページ番号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6"/>
          <p:cNvSpPr txBox="1"/>
          <p:nvPr/>
        </p:nvSpPr>
        <p:spPr>
          <a:xfrm>
            <a:off x="11160125" y="6389688"/>
            <a:ext cx="72866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ja-JP" sz="700" b="0" i="0" u="none" strike="noStrike" cap="none">
                <a:solidFill>
                  <a:srgbClr val="BFBFBF"/>
                </a:solidFill>
                <a:latin typeface="Meiryo"/>
                <a:ea typeface="Meiryo"/>
                <a:cs typeface="Meiryo"/>
                <a:sym typeface="Meiryo"/>
              </a:rPr>
              <a:t>‹#›</a:t>
            </a:fld>
            <a:endParaRPr sz="700" b="0" i="0" u="none" strike="noStrike" cap="none">
              <a:solidFill>
                <a:srgbClr val="BFBFB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43" name="Google Shape;43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6"/>
          <p:cNvSpPr txBox="1"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iryo"/>
              <a:buNone/>
              <a:defRPr sz="2800" b="1" i="0" u="none" strike="noStrike" cap="none">
                <a:solidFill>
                  <a:schemeClr val="accent1"/>
                </a:solidFill>
                <a:latin typeface="Meiryo"/>
                <a:ea typeface="Meiryo"/>
                <a:cs typeface="Meiryo"/>
                <a:sym typeface="Meiry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Google Shape;45;p26"/>
          <p:cNvSpPr txBox="1">
            <a:spLocks noGrp="1"/>
          </p:cNvSpPr>
          <p:nvPr>
            <p:ph type="body" idx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Meiryo"/>
                <a:ea typeface="Meiryo"/>
                <a:cs typeface="Meiryo"/>
                <a:sym typeface="Meiryo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最終ページ（広告主・代理店限定）">
  <p:cSld name="最終ページ（広告主・代理店限定）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p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83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+コピーライト+ページ番号（広告主・代理店限定）">
  <p:cSld name="タイトル+コピーライト+ページ番号（広告主・代理店限定）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8"/>
          <p:cNvSpPr txBox="1"/>
          <p:nvPr/>
        </p:nvSpPr>
        <p:spPr>
          <a:xfrm>
            <a:off x="11160125" y="6389688"/>
            <a:ext cx="72866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ja-JP" sz="700" b="0" i="0" u="none" strike="noStrike" cap="none">
                <a:solidFill>
                  <a:srgbClr val="BFBFBF"/>
                </a:solidFill>
                <a:latin typeface="Meiryo"/>
                <a:ea typeface="Meiryo"/>
                <a:cs typeface="Meiryo"/>
                <a:sym typeface="Meiryo"/>
              </a:rPr>
              <a:t>‹#›</a:t>
            </a:fld>
            <a:endParaRPr sz="700" b="0" i="0" u="none" strike="noStrike" cap="none">
              <a:solidFill>
                <a:srgbClr val="BFBFB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50" name="Google Shape;50;p2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28"/>
          <p:cNvSpPr txBox="1"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3E"/>
              </a:buClr>
              <a:buSzPts val="2800"/>
              <a:buFont typeface="Meiryo"/>
              <a:buNone/>
              <a:defRPr sz="2800" b="1" i="0" u="none" strike="noStrike" cap="none">
                <a:solidFill>
                  <a:srgbClr val="00003E"/>
                </a:solidFill>
                <a:latin typeface="Meiryo"/>
                <a:ea typeface="Meiryo"/>
                <a:cs typeface="Meiryo"/>
                <a:sym typeface="Meiry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コピーライト+ページ番号（広告主・代理店限定）">
  <p:cSld name="コピーライト+ページ番号（広告主・代理店限定）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9"/>
          <p:cNvSpPr txBox="1"/>
          <p:nvPr/>
        </p:nvSpPr>
        <p:spPr>
          <a:xfrm>
            <a:off x="11160125" y="6389688"/>
            <a:ext cx="72866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fld id="{00000000-1234-1234-1234-123412341234}" type="slidenum">
              <a:rPr lang="ja-JP" sz="700" b="0" i="0" u="none" strike="noStrike" cap="none">
                <a:solidFill>
                  <a:srgbClr val="BFBFBF"/>
                </a:solidFill>
                <a:latin typeface="Meiryo"/>
                <a:ea typeface="Meiryo"/>
                <a:cs typeface="Meiryo"/>
                <a:sym typeface="Meiryo"/>
              </a:rPr>
              <a:t>‹#›</a:t>
            </a:fld>
            <a:endParaRPr sz="700" b="0" i="0" u="none" strike="noStrike" cap="none">
              <a:solidFill>
                <a:srgbClr val="BFBFB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54" name="Google Shape;54;p2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/>
          <p:nvPr/>
        </p:nvSpPr>
        <p:spPr>
          <a:xfrm>
            <a:off x="10134288" y="284551"/>
            <a:ext cx="1833164" cy="487441"/>
          </a:xfrm>
          <a:prstGeom prst="roundRect">
            <a:avLst>
              <a:gd name="adj" fmla="val 9836"/>
            </a:avLst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44000" tIns="90000" rIns="108000" bIns="72000" anchor="ctr" anchorCtr="0">
            <a:no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100"/>
              <a:buFont typeface="Meiryo"/>
              <a:buNone/>
            </a:pPr>
            <a:r>
              <a:rPr lang="ja-JP" sz="1100" b="1" i="0" u="none" strike="noStrike" cap="none">
                <a:solidFill>
                  <a:srgbClr val="B7B7B7"/>
                </a:solidFill>
                <a:latin typeface="Meiryo"/>
                <a:ea typeface="Meiryo"/>
                <a:cs typeface="Meiryo"/>
                <a:sym typeface="Meiryo"/>
              </a:rPr>
              <a:t>広告主・代理店限定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">
          <p15:clr>
            <a:srgbClr val="F26B43"/>
          </p15:clr>
        </p15:guide>
        <p15:guide id="2" pos="370">
          <p15:clr>
            <a:srgbClr val="F26B43"/>
          </p15:clr>
        </p15:guide>
        <p15:guide id="3" pos="7310">
          <p15:clr>
            <a:srgbClr val="F26B43"/>
          </p15:clr>
        </p15:guide>
        <p15:guide id="4" orient="horz" pos="395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"/>
          <p:cNvSpPr txBox="1">
            <a:spLocks noGrp="1"/>
          </p:cNvSpPr>
          <p:nvPr>
            <p:ph type="body" idx="1"/>
          </p:nvPr>
        </p:nvSpPr>
        <p:spPr>
          <a:xfrm>
            <a:off x="587375" y="2589341"/>
            <a:ext cx="11017250" cy="2065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LINE NEWS T</a:t>
            </a:r>
            <a:r>
              <a:rPr lang="ja-JP"/>
              <a:t>op</a:t>
            </a:r>
            <a:r>
              <a:rPr lang="ja-JP">
                <a:latin typeface="Meiryo"/>
                <a:ea typeface="Meiryo"/>
                <a:cs typeface="Meiryo"/>
                <a:sym typeface="Meiryo"/>
              </a:rPr>
              <a:t> A</a:t>
            </a:r>
            <a:r>
              <a:rPr lang="ja-JP"/>
              <a:t>d</a:t>
            </a:r>
            <a:endParaRPr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61" name="Google Shape;61;p1"/>
          <p:cNvSpPr txBox="1">
            <a:spLocks noGrp="1"/>
          </p:cNvSpPr>
          <p:nvPr>
            <p:ph type="body" idx="2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</a:pPr>
            <a:r>
              <a:rPr lang="ja-JP" dirty="0">
                <a:latin typeface="Meiryo"/>
                <a:ea typeface="Meiryo"/>
                <a:cs typeface="Meiryo"/>
                <a:sym typeface="Meiryo"/>
              </a:rPr>
              <a:t>2026/</a:t>
            </a:r>
            <a:r>
              <a:rPr lang="en-US" altLang="ja-JP" dirty="0">
                <a:latin typeface="Meiryo"/>
                <a:ea typeface="Meiryo"/>
                <a:cs typeface="Meiryo"/>
                <a:sym typeface="Meiryo"/>
              </a:rPr>
              <a:t>8</a:t>
            </a:r>
            <a:r>
              <a:rPr lang="ja-JP" dirty="0">
                <a:latin typeface="Meiryo"/>
                <a:ea typeface="Meiryo"/>
                <a:cs typeface="Meiryo"/>
                <a:sym typeface="Meiryo"/>
              </a:rPr>
              <a:t>/</a:t>
            </a:r>
            <a:r>
              <a:rPr lang="en-US" altLang="ja-JP" dirty="0">
                <a:latin typeface="Meiryo"/>
                <a:ea typeface="Meiryo"/>
                <a:cs typeface="Meiryo"/>
                <a:sym typeface="Meiryo"/>
              </a:rPr>
              <a:t>5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</a:pPr>
            <a:endParaRPr dirty="0"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62" name="Google Shape;62;p1"/>
          <p:cNvSpPr txBox="1">
            <a:spLocks noGrp="1"/>
          </p:cNvSpPr>
          <p:nvPr>
            <p:ph type="body" idx="3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</a:pPr>
            <a:r>
              <a:rPr lang="ja-JP"/>
              <a:t>LINEヤフー株式会社</a:t>
            </a:r>
            <a:endParaRPr/>
          </a:p>
        </p:txBody>
      </p:sp>
      <p:sp>
        <p:nvSpPr>
          <p:cNvPr id="63" name="Google Shape;63;p1"/>
          <p:cNvSpPr txBox="1"/>
          <p:nvPr/>
        </p:nvSpPr>
        <p:spPr>
          <a:xfrm>
            <a:off x="587375" y="1209176"/>
            <a:ext cx="3922841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ja-JP" sz="1200" b="1" i="0" u="none" strike="noStrike" cap="none">
                <a:solidFill>
                  <a:schemeClr val="dk2"/>
                </a:solidFill>
                <a:latin typeface="Meiryo"/>
                <a:ea typeface="Meiryo"/>
                <a:cs typeface="Meiryo"/>
                <a:sym typeface="Meiryo"/>
              </a:rPr>
              <a:t>ディスプレイ広告（予約型）</a:t>
            </a:r>
            <a:endParaRPr sz="1200" b="1" i="0" u="none" strike="noStrike" cap="none">
              <a:solidFill>
                <a:schemeClr val="dk2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1"/>
          <p:cNvSpPr txBox="1">
            <a:spLocks noGrp="1"/>
          </p:cNvSpPr>
          <p:nvPr>
            <p:ph type="body" idx="1"/>
          </p:nvPr>
        </p:nvSpPr>
        <p:spPr>
          <a:xfrm>
            <a:off x="587375" y="2560638"/>
            <a:ext cx="11017250" cy="173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</a:pPr>
            <a:r>
              <a:rPr lang="ja-JP"/>
              <a:t>商品スペック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2"/>
          <p:cNvSpPr txBox="1"/>
          <p:nvPr/>
        </p:nvSpPr>
        <p:spPr>
          <a:xfrm>
            <a:off x="2238233" y="583184"/>
            <a:ext cx="9363750" cy="564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eiryo"/>
              <a:buNone/>
            </a:pPr>
            <a:r>
              <a:rPr lang="ja-JP" sz="2800" b="1" i="0" u="none" strike="noStrike" cap="none">
                <a:solidFill>
                  <a:schemeClr val="dk2"/>
                </a:solidFill>
                <a:latin typeface="Meiryo"/>
                <a:ea typeface="Meiryo"/>
                <a:cs typeface="Meiryo"/>
                <a:sym typeface="Meiryo"/>
              </a:rPr>
              <a:t>商品スペック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12"/>
          <p:cNvSpPr/>
          <p:nvPr/>
        </p:nvSpPr>
        <p:spPr>
          <a:xfrm>
            <a:off x="620031" y="534101"/>
            <a:ext cx="1484256" cy="41383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508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2000" tIns="36000" rIns="0" bIns="0" anchor="ctr" anchorCtr="0">
            <a:no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Meiryo"/>
                <a:ea typeface="Meiryo"/>
                <a:cs typeface="Meiryo"/>
                <a:sym typeface="Meiryo"/>
              </a:rPr>
              <a:t>vimps購入</a:t>
            </a:r>
            <a:endParaRPr sz="1400" b="1" i="0" u="none" strike="noStrike" cap="none">
              <a:solidFill>
                <a:srgbClr val="FFFFF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graphicFrame>
        <p:nvGraphicFramePr>
          <p:cNvPr id="189" name="Google Shape;189;p12"/>
          <p:cNvGraphicFramePr/>
          <p:nvPr>
            <p:extLst>
              <p:ext uri="{D42A27DB-BD31-4B8C-83A1-F6EECF244321}">
                <p14:modId xmlns:p14="http://schemas.microsoft.com/office/powerpoint/2010/main" val="362550220"/>
              </p:ext>
            </p:extLst>
          </p:nvPr>
        </p:nvGraphicFramePr>
        <p:xfrm>
          <a:off x="690465" y="1384301"/>
          <a:ext cx="10752225" cy="3527425"/>
        </p:xfrm>
        <a:graphic>
          <a:graphicData uri="http://schemas.openxmlformats.org/drawingml/2006/table">
            <a:tbl>
              <a:tblPr firstRow="1" bandRow="1">
                <a:noFill/>
                <a:tableStyleId>{15D057E5-3377-4BB8-BA4F-3CBD4B31B07B}</a:tableStyleId>
              </a:tblPr>
              <a:tblGrid>
                <a:gridCol w="2754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7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99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53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34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534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42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ja-JP" sz="1400" b="1" i="0" u="none" strike="noStrike" cap="none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商品</a:t>
                      </a:r>
                      <a:endParaRPr sz="1400" u="none" strike="noStrike" cap="none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31525" marR="131525" marT="65750" marB="657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ja-JP" sz="1400" b="1" i="0" u="none" strike="noStrike" cap="none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ターゲティング</a:t>
                      </a:r>
                      <a:endParaRPr sz="1400" u="none" strike="noStrike" cap="none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31525" marR="131525" marT="65750" marB="657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ja-JP" sz="1400" b="1" i="0" u="none" strike="noStrike" cap="none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掲載日数</a:t>
                      </a:r>
                      <a:endParaRPr sz="1400" u="none" strike="noStrike" cap="none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31525" marR="131525" marT="65750" marB="657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ja-JP" sz="1400" b="1" i="0" u="none" strike="noStrike" cap="none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金額</a:t>
                      </a:r>
                      <a:endParaRPr sz="1400" b="1" i="0" u="none" strike="noStrike" cap="none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131525" marR="131525" marT="65750" marB="657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eiryo"/>
                        <a:buNone/>
                      </a:pPr>
                      <a:r>
                        <a:rPr lang="ja-JP" sz="1400" b="1" i="0" u="none" strike="noStrike" cap="none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Vimps数</a:t>
                      </a:r>
                      <a:endParaRPr sz="1400" b="1" i="0" u="none" strike="noStrike" cap="none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131525" marR="131525" marT="65750" marB="657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eiryo"/>
                        <a:buNone/>
                      </a:pPr>
                      <a:r>
                        <a:rPr lang="ja-JP" sz="1400" b="1" i="0" u="none" strike="noStrike" cap="none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Ｖリーチ単価</a:t>
                      </a:r>
                      <a:endParaRPr sz="1400" b="1" i="0" u="none" strike="noStrike" cap="none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131525" marR="131525" marT="65750" marB="6575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5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3E"/>
                        </a:buClr>
                        <a:buSzPts val="1400"/>
                        <a:buFont typeface="Meiryo"/>
                        <a:buNone/>
                      </a:pPr>
                      <a:r>
                        <a:rPr lang="ja-JP" sz="1400" b="1" i="0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LINE NEWS T</a:t>
                      </a:r>
                      <a:r>
                        <a:rPr lang="ja-JP" sz="1400" b="1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op</a:t>
                      </a:r>
                      <a:r>
                        <a:rPr lang="ja-JP" sz="1400" b="1" i="0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 A</a:t>
                      </a:r>
                      <a:r>
                        <a:rPr lang="ja-JP" sz="1400" b="1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d　</a:t>
                      </a:r>
                      <a:r>
                        <a:rPr lang="ja-JP" sz="1400" b="1" i="0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SP</a:t>
                      </a:r>
                      <a:endParaRPr sz="1400" b="1" i="0" u="none" strike="noStrike" cap="none" dirty="0">
                        <a:solidFill>
                          <a:srgbClr val="00003E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131525" marR="131525" marT="65750" marB="6575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0" i="0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性別、年齢、</a:t>
                      </a:r>
                      <a:endParaRPr sz="1200" b="0" i="0" u="none" strike="noStrike" cap="none" dirty="0">
                        <a:solidFill>
                          <a:srgbClr val="00003E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Meiryo"/>
                        <a:sym typeface="Meiryo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0" i="0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オーディエンスリスト</a:t>
                      </a:r>
                      <a:endParaRPr sz="1200" u="none" strike="noStrike" cap="none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31525" marR="131525" marT="65750" marB="6575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altLang="ja-JP" sz="1200" b="0" i="0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1</a:t>
                      </a:r>
                      <a:r>
                        <a:rPr lang="ja-JP" sz="1200" b="0" i="0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日‐31日を自由設定</a:t>
                      </a:r>
                      <a:endParaRPr sz="1200" b="0" i="0" u="none" strike="noStrike" cap="none" dirty="0">
                        <a:solidFill>
                          <a:srgbClr val="00003E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131525" marR="131525" marT="65750" marB="6575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0" i="0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¥3,000,000 ～</a:t>
                      </a:r>
                      <a:endParaRPr sz="1200" u="none" strike="noStrike" cap="none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31525" marR="131525" marT="65750" marB="6575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0" i="0" u="none" strike="noStrike" cap="none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3,125,000～</a:t>
                      </a:r>
                      <a:endParaRPr sz="1200" u="none" strike="noStrike" cap="none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31525" marR="131525" marT="65750" marB="6575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0" i="0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¥0.96</a:t>
                      </a:r>
                      <a:endParaRPr sz="1200" b="0" i="0" u="none" strike="noStrike" cap="none" dirty="0">
                        <a:solidFill>
                          <a:srgbClr val="00003E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131525" marR="131525" marT="65750" marB="65750"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5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ja-JP" sz="1400" b="1" i="0" u="none" strike="noStrike" cap="none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LINE NEWS </a:t>
                      </a:r>
                      <a:r>
                        <a:rPr lang="ja-JP" sz="1400" b="1" u="none" strike="noStrike" cap="none">
                          <a:solidFill>
                            <a:schemeClr val="dk2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Top Ad　SP</a:t>
                      </a:r>
                      <a:endParaRPr sz="1400" u="none" strike="noStrike" cap="none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ja-JP" sz="1400" b="1" i="0" u="none" strike="noStrike" cap="none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（都道府県)</a:t>
                      </a:r>
                      <a:endParaRPr sz="1400" b="1" i="0" u="none" strike="noStrike" cap="none">
                        <a:solidFill>
                          <a:srgbClr val="00003E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131525" marR="131525" marT="65750" marB="6575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0" i="0" u="none" strike="noStrike" cap="none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性別、年齢、</a:t>
                      </a:r>
                      <a:endParaRPr sz="1200" b="0" i="0" u="none" strike="noStrike" cap="none">
                        <a:solidFill>
                          <a:srgbClr val="00003E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Meiryo"/>
                        <a:sym typeface="Meiryo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0" i="0" u="none" strike="noStrike" cap="none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オーディエンスリスト</a:t>
                      </a:r>
                      <a:endParaRPr sz="1200" u="none" strike="noStrike" cap="none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31525" marR="131525" marT="65750" marB="6575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altLang="ja-JP" sz="1200" b="0" i="0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1</a:t>
                      </a:r>
                      <a:r>
                        <a:rPr lang="ja-JP" sz="1200" b="0" i="0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日‐31日を自由設定</a:t>
                      </a:r>
                      <a:endParaRPr sz="1200" b="0" i="0" u="none" strike="noStrike" cap="none" dirty="0">
                        <a:solidFill>
                          <a:srgbClr val="00003E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131525" marR="131525" marT="65750" marB="6575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0" i="0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¥300,000 ～</a:t>
                      </a:r>
                      <a:endParaRPr sz="1200" u="none" strike="noStrike" cap="none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31525" marR="131525" marT="65750" marB="6575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0" i="0" u="none" strike="noStrike" cap="none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260,417 ～</a:t>
                      </a:r>
                      <a:endParaRPr sz="1200" b="0" i="0" u="none" strike="noStrike" cap="none">
                        <a:solidFill>
                          <a:srgbClr val="00003E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131525" marR="131525" marT="65750" marB="6575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0" i="0" u="none" strike="noStrike" cap="none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¥1.15</a:t>
                      </a:r>
                      <a:endParaRPr sz="1200" u="none" strike="noStrike" cap="none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31525" marR="131525" marT="65750" marB="65750"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5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ja-JP" sz="1400" b="1" i="0" u="none" strike="noStrike" cap="none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LINE NEWS </a:t>
                      </a:r>
                      <a:r>
                        <a:rPr lang="ja-JP" sz="1400" b="1" u="none" strike="noStrike" cap="none">
                          <a:solidFill>
                            <a:schemeClr val="dk2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Top Ad　SP</a:t>
                      </a:r>
                      <a:endParaRPr sz="1400" u="none" strike="noStrike" cap="none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ja-JP" sz="1400" b="1" i="0" u="none" strike="noStrike" cap="none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（市区群)</a:t>
                      </a:r>
                      <a:endParaRPr sz="1400" b="1" i="0" u="none" strike="noStrike" cap="none">
                        <a:solidFill>
                          <a:srgbClr val="00003E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131525" marR="131525" marT="65750" marB="6575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3E"/>
                        </a:buClr>
                        <a:buSzPts val="1400"/>
                        <a:buFont typeface="Meiryo"/>
                        <a:buNone/>
                      </a:pPr>
                      <a:r>
                        <a:rPr lang="ja-JP" sz="1200" b="0" i="0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‐</a:t>
                      </a:r>
                      <a:endParaRPr sz="1200" b="0" i="0" u="none" strike="noStrike" cap="none" dirty="0">
                        <a:solidFill>
                          <a:srgbClr val="00003E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131525" marR="131525" marT="65750" marB="6575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altLang="ja-JP" sz="1200" b="0" i="0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1</a:t>
                      </a:r>
                      <a:r>
                        <a:rPr lang="ja-JP" sz="1200" b="0" i="0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日‐31日を自由設定</a:t>
                      </a:r>
                      <a:endParaRPr sz="1200" b="0" i="0" u="none" strike="noStrike" cap="none" dirty="0">
                        <a:solidFill>
                          <a:srgbClr val="00003E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131525" marR="131525" marT="65750" marB="6575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0" i="0" u="none" strike="noStrike" cap="none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¥100,000 ～</a:t>
                      </a:r>
                      <a:endParaRPr sz="1200" u="none" strike="noStrike" cap="none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31525" marR="131525" marT="65750" marB="6575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0" i="0" u="none" strike="noStrike" cap="none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69,444 ～</a:t>
                      </a:r>
                      <a:endParaRPr sz="1200" u="none" strike="noStrike" cap="none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31525" marR="131525" marT="65750" marB="6575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0" i="0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¥1.44</a:t>
                      </a:r>
                      <a:endParaRPr sz="1200" b="0" i="0" u="none" strike="noStrike" cap="none" dirty="0">
                        <a:solidFill>
                          <a:srgbClr val="00003E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131525" marR="131525" marT="65750" marB="65750"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58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  <a:tabLst/>
                        <a:defRPr/>
                      </a:pPr>
                      <a:r>
                        <a:rPr lang="en-US" altLang="ja-JP" sz="1400" b="1" i="0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LINE NEWS Top Ad 1Day</a:t>
                      </a:r>
                      <a:r>
                        <a:rPr lang="ja-JP" altLang="en-US" sz="1400" b="1" i="0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　</a:t>
                      </a:r>
                      <a:r>
                        <a:rPr lang="en-US" altLang="ja-JP" sz="1400" b="1" i="0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SP</a:t>
                      </a:r>
                      <a:r>
                        <a:rPr lang="ja-JP" altLang="en-US" sz="1400" b="1" i="0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（</a:t>
                      </a:r>
                      <a:r>
                        <a:rPr lang="en-US" altLang="ja-JP" sz="1400" b="1" i="0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700</a:t>
                      </a:r>
                      <a:r>
                        <a:rPr lang="ja-JP" altLang="en-US" sz="1400" b="1" i="0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万リーチ）</a:t>
                      </a:r>
                    </a:p>
                  </a:txBody>
                  <a:tcPr marL="131525" marR="131525" marT="65750" marB="6575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3E"/>
                        </a:buClr>
                        <a:buSzPts val="1400"/>
                        <a:buFont typeface="Meiryo"/>
                        <a:buNone/>
                        <a:tabLst/>
                        <a:defRPr/>
                      </a:pPr>
                      <a:r>
                        <a:rPr lang="en-US" altLang="ja-JP" sz="1200" b="0" i="0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‐</a:t>
                      </a:r>
                      <a:endParaRPr lang="ja-JP" altLang="en-US" sz="1200" b="0" i="0" u="none" strike="noStrike" cap="none" dirty="0">
                        <a:solidFill>
                          <a:srgbClr val="00003E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131525" marR="131525" marT="65750" marB="6575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altLang="ja-JP" sz="1200" b="0" i="0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1</a:t>
                      </a:r>
                      <a:r>
                        <a:rPr lang="ja-JP" altLang="en-US" sz="1200" b="0" i="0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日</a:t>
                      </a:r>
                      <a:endParaRPr sz="1200" b="0" i="0" u="none" strike="noStrike" cap="none" dirty="0">
                        <a:solidFill>
                          <a:srgbClr val="00003E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131525" marR="131525" marT="65750" marB="6575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altLang="ja-JP" sz="1200" u="none" strike="noStrike" cap="none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¥6,000,000 </a:t>
                      </a:r>
                      <a:endParaRPr sz="1200" u="none" strike="noStrike" cap="none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31525" marR="131525" marT="65750" marB="6575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200" u="none" strike="noStrike" cap="none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7,000,000</a:t>
                      </a:r>
                      <a:endParaRPr sz="1200" u="none" strike="noStrike" cap="none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31525" marR="131525" marT="65750" marB="6575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  <a:tabLst/>
                        <a:defRPr/>
                      </a:pPr>
                      <a:r>
                        <a:rPr lang="en-US" altLang="ja-JP" sz="1200" b="0" i="0" u="none" strike="noStrike" cap="none" dirty="0">
                          <a:solidFill>
                            <a:srgbClr val="00003E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Meiryo"/>
                          <a:sym typeface="Meiryo"/>
                        </a:rPr>
                        <a:t>¥0.86</a:t>
                      </a:r>
                      <a:endParaRPr lang="ja-JP" altLang="en-US" sz="1200" b="0" i="0" u="none" strike="noStrike" cap="none" dirty="0">
                        <a:solidFill>
                          <a:srgbClr val="00003E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131525" marR="131525" marT="65750" marB="65750"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845560"/>
                  </a:ext>
                </a:extLst>
              </a:tr>
            </a:tbl>
          </a:graphicData>
        </a:graphic>
      </p:graphicFrame>
      <p:sp>
        <p:nvSpPr>
          <p:cNvPr id="190" name="Google Shape;190;p12"/>
          <p:cNvSpPr txBox="1"/>
          <p:nvPr/>
        </p:nvSpPr>
        <p:spPr>
          <a:xfrm>
            <a:off x="690465" y="5042832"/>
            <a:ext cx="10510672" cy="6770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ja-JP" sz="1200" b="0" i="0" u="none" strike="noStrike" cap="none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※1000万円以上はプレミアム版（5問）、500万円以上はライト版（3問）を無償付帯</a:t>
            </a:r>
            <a:endParaRPr lang="en-US" altLang="ja-JP" sz="1200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altLang="ja-JP" sz="1200" b="0" i="0" u="none" strike="noStrike" cap="none" dirty="0">
                <a:solidFill>
                  <a:schemeClr val="dk1"/>
                </a:solidFill>
                <a:latin typeface="Meiryo"/>
                <a:ea typeface="Meiryo"/>
                <a:sym typeface="Meiryo"/>
              </a:rPr>
              <a:t>※1</a:t>
            </a:r>
            <a:r>
              <a:rPr lang="ja-JP" altLang="en-US" sz="1200" b="0" i="0" u="none" strike="noStrike" cap="none" dirty="0">
                <a:solidFill>
                  <a:schemeClr val="dk1"/>
                </a:solidFill>
                <a:latin typeface="Meiryo"/>
                <a:ea typeface="Meiryo"/>
                <a:sym typeface="Meiryo"/>
              </a:rPr>
              <a:t>日間～</a:t>
            </a:r>
            <a:r>
              <a:rPr lang="en-US" altLang="ja-JP" sz="1200" b="0" i="0" u="none" strike="noStrike" cap="none" dirty="0">
                <a:solidFill>
                  <a:schemeClr val="dk1"/>
                </a:solidFill>
                <a:latin typeface="Meiryo"/>
                <a:ea typeface="Meiryo"/>
                <a:sym typeface="Meiryo"/>
              </a:rPr>
              <a:t>2</a:t>
            </a:r>
            <a:r>
              <a:rPr lang="ja-JP" altLang="en-US" sz="1200" b="0" i="0" u="none" strike="noStrike" cap="none" dirty="0">
                <a:solidFill>
                  <a:schemeClr val="dk1"/>
                </a:solidFill>
                <a:latin typeface="Meiryo"/>
                <a:ea typeface="Meiryo"/>
                <a:sym typeface="Meiryo"/>
              </a:rPr>
              <a:t>日間での掲載も可能ですが、予約時のシミュレーション</a:t>
            </a:r>
            <a:r>
              <a:rPr lang="en-US" altLang="ja-JP" sz="1200" b="0" i="0" u="none" strike="noStrike" cap="none" dirty="0" err="1">
                <a:solidFill>
                  <a:schemeClr val="dk1"/>
                </a:solidFill>
                <a:latin typeface="Meiryo"/>
                <a:ea typeface="Meiryo"/>
                <a:sym typeface="Meiryo"/>
              </a:rPr>
              <a:t>vimps</a:t>
            </a:r>
            <a:r>
              <a:rPr lang="ja-JP" altLang="en-US" sz="1200" b="0" i="0" u="none" strike="noStrike" cap="none" dirty="0">
                <a:solidFill>
                  <a:schemeClr val="dk1"/>
                </a:solidFill>
                <a:latin typeface="Meiryo"/>
                <a:ea typeface="Meiryo"/>
                <a:sym typeface="Meiryo"/>
              </a:rPr>
              <a:t>を下回る場合がありますので、</a:t>
            </a:r>
            <a:r>
              <a:rPr lang="en-US" altLang="ja-JP" sz="1200" b="0" i="0" u="none" strike="noStrike" cap="none" dirty="0">
                <a:solidFill>
                  <a:schemeClr val="dk1"/>
                </a:solidFill>
                <a:latin typeface="Meiryo"/>
                <a:ea typeface="Meiryo"/>
                <a:sym typeface="Meiryo"/>
              </a:rPr>
              <a:t>3</a:t>
            </a:r>
            <a:r>
              <a:rPr lang="ja-JP" altLang="en-US" sz="1200" b="0" i="0" u="none" strike="noStrike" cap="none" dirty="0">
                <a:solidFill>
                  <a:schemeClr val="dk1"/>
                </a:solidFill>
                <a:latin typeface="Meiryo"/>
                <a:ea typeface="Meiryo"/>
                <a:sym typeface="Meiryo"/>
              </a:rPr>
              <a:t>日間以上の掲載を推奨します。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3"/>
          <p:cNvSpPr txBox="1">
            <a:spLocks noGrp="1"/>
          </p:cNvSpPr>
          <p:nvPr>
            <p:ph type="body" idx="1"/>
          </p:nvPr>
        </p:nvSpPr>
        <p:spPr>
          <a:xfrm>
            <a:off x="587375" y="2468880"/>
            <a:ext cx="11017250" cy="1738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</a:pPr>
            <a:r>
              <a:rPr lang="ja-JP"/>
              <a:t>LINE NEWS Top Ad</a:t>
            </a:r>
            <a:endParaRPr/>
          </a:p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</a:pPr>
            <a:r>
              <a:rPr lang="ja-JP"/>
              <a:t>ユースケース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4"/>
          <p:cNvSpPr txBox="1">
            <a:spLocks noGrp="1"/>
          </p:cNvSpPr>
          <p:nvPr>
            <p:ph type="body" idx="1"/>
          </p:nvPr>
        </p:nvSpPr>
        <p:spPr>
          <a:xfrm>
            <a:off x="587374" y="1098189"/>
            <a:ext cx="11142215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LINE NEWSでは注目度の高いイベントの開催時にLINEアプリのニュースタブトップの最上部に特設のイベント枠を掲載しています。</a:t>
            </a:r>
            <a:endParaRPr/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イベント枠掲載日に関連プロモーションを掲載することで広告効果を高めることが可能です。</a:t>
            </a:r>
            <a:endParaRPr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02" name="Google Shape;202;p14"/>
          <p:cNvSpPr txBox="1"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eiryo"/>
              <a:buNone/>
            </a:pPr>
            <a:r>
              <a:rPr lang="ja-JP"/>
              <a:t>イベント枠について</a:t>
            </a:r>
            <a:endParaRPr/>
          </a:p>
        </p:txBody>
      </p:sp>
      <p:sp>
        <p:nvSpPr>
          <p:cNvPr id="203" name="Google Shape;203;p14"/>
          <p:cNvSpPr/>
          <p:nvPr/>
        </p:nvSpPr>
        <p:spPr>
          <a:xfrm>
            <a:off x="4692525" y="2260523"/>
            <a:ext cx="6696964" cy="61436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-JP" sz="1800" b="1" i="0" u="none" strike="noStrike" cap="none">
                <a:solidFill>
                  <a:srgbClr val="FFFFFF"/>
                </a:solidFill>
                <a:latin typeface="Meiryo"/>
                <a:ea typeface="Meiryo"/>
                <a:cs typeface="Meiryo"/>
                <a:sym typeface="Meiryo"/>
              </a:rPr>
              <a:t>LINE NEWS　イベント枠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14"/>
          <p:cNvSpPr txBox="1"/>
          <p:nvPr/>
        </p:nvSpPr>
        <p:spPr>
          <a:xfrm>
            <a:off x="5635519" y="3584088"/>
            <a:ext cx="609407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ja-JP" sz="2000" b="0" i="0" u="none" strike="noStrike" cap="non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注目度の高いイベント時に掲載される編成枠</a:t>
            </a:r>
            <a:endParaRPr sz="2000" b="0" i="0" u="none" strike="noStrike" cap="none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06" name="Google Shape;206;p14"/>
          <p:cNvSpPr txBox="1"/>
          <p:nvPr/>
        </p:nvSpPr>
        <p:spPr>
          <a:xfrm>
            <a:off x="5635519" y="4462568"/>
            <a:ext cx="596646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ja-JP" sz="2000" b="0" i="0" u="none" strike="noStrike" cap="non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LINE NEWS の上部に掲載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14"/>
          <p:cNvSpPr txBox="1"/>
          <p:nvPr/>
        </p:nvSpPr>
        <p:spPr>
          <a:xfrm>
            <a:off x="4908304" y="6287051"/>
            <a:ext cx="5966400" cy="25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ja-JP" sz="1050" b="0" i="0" u="none" strike="noStrike" cap="non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※イベント枠にはイメージクローズ表示、オープン表示の2パターンで表示されます。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14"/>
          <p:cNvSpPr txBox="1"/>
          <p:nvPr/>
        </p:nvSpPr>
        <p:spPr>
          <a:xfrm>
            <a:off x="587374" y="2350280"/>
            <a:ext cx="5652529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ja-JP" sz="1200" b="0" i="0" u="none" strike="noStrike" cap="non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▼LINE NEWS Top Adとイベント枠同時掲載イメージ</a:t>
            </a:r>
            <a:endParaRPr sz="1200" b="0" i="0" u="none" strike="noStrike" cap="none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grpSp>
        <p:nvGrpSpPr>
          <p:cNvPr id="210" name="Google Shape;210;p14"/>
          <p:cNvGrpSpPr/>
          <p:nvPr/>
        </p:nvGrpSpPr>
        <p:grpSpPr>
          <a:xfrm>
            <a:off x="322114" y="2627279"/>
            <a:ext cx="4174381" cy="3913688"/>
            <a:chOff x="322114" y="2627279"/>
            <a:chExt cx="4174381" cy="3913688"/>
          </a:xfrm>
        </p:grpSpPr>
        <p:pic>
          <p:nvPicPr>
            <p:cNvPr id="211" name="Google Shape;211;p1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420500" y="3865308"/>
              <a:ext cx="1879966" cy="26616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2" name="Google Shape;212;p14" descr="グラフィカル ユーザー インターフェイス, アプリケーション&#10;&#10;AI 生成コンテンツは間違っている可能性があります。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409304" y="2874885"/>
              <a:ext cx="1891161" cy="288249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3" name="Google Shape;213;p14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531999" y="4942871"/>
              <a:ext cx="1636739" cy="154190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4" name="Google Shape;214;p14"/>
            <p:cNvSpPr txBox="1"/>
            <p:nvPr/>
          </p:nvSpPr>
          <p:spPr>
            <a:xfrm>
              <a:off x="2930508" y="2627279"/>
              <a:ext cx="1565987" cy="2616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ja-JP" sz="1100" b="0" i="0" u="none" strike="noStrike" cap="none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オープン表示</a:t>
              </a:r>
              <a:endParaRPr sz="1100" b="0" i="0" u="none" strike="noStrike" cap="non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endParaRPr>
            </a:p>
          </p:txBody>
        </p:sp>
        <p:sp>
          <p:nvSpPr>
            <p:cNvPr id="215" name="Google Shape;215;p14"/>
            <p:cNvSpPr txBox="1"/>
            <p:nvPr/>
          </p:nvSpPr>
          <p:spPr>
            <a:xfrm>
              <a:off x="647287" y="2643288"/>
              <a:ext cx="1565987" cy="2616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ja-JP" sz="1100" b="0" i="0" u="none" strike="noStrike" cap="none">
                  <a:solidFill>
                    <a:schemeClr val="dk1"/>
                  </a:solidFill>
                  <a:latin typeface="Meiryo"/>
                  <a:ea typeface="Meiryo"/>
                  <a:cs typeface="Meiryo"/>
                  <a:sym typeface="Meiryo"/>
                </a:rPr>
                <a:t>クローズ表示</a:t>
              </a:r>
              <a:endParaRPr sz="1100" b="0" i="0" u="none" strike="noStrike" cap="non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endParaRPr>
            </a:p>
          </p:txBody>
        </p:sp>
        <p:pic>
          <p:nvPicPr>
            <p:cNvPr id="216" name="Google Shape;216;p1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5056" y="3879312"/>
              <a:ext cx="1879966" cy="26616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7" name="Google Shape;217;p14" descr="グラフィカル ユーザー インターフェイス, アプリケーション&#10;&#10;AI 生成コンテンツは間違っている可能性があります。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22114" y="2888889"/>
              <a:ext cx="1879966" cy="288249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8" name="Google Shape;218;p14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36621" y="4932378"/>
              <a:ext cx="1662143" cy="63753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585AE7AE-AE1A-6E05-AE8B-0B6B004A33FF}"/>
              </a:ext>
            </a:extLst>
          </p:cNvPr>
          <p:cNvGrpSpPr/>
          <p:nvPr/>
        </p:nvGrpSpPr>
        <p:grpSpPr>
          <a:xfrm>
            <a:off x="5058500" y="4448240"/>
            <a:ext cx="428724" cy="428724"/>
            <a:chOff x="5058500" y="5072532"/>
            <a:chExt cx="428724" cy="428724"/>
          </a:xfrm>
        </p:grpSpPr>
        <p:sp>
          <p:nvSpPr>
            <p:cNvPr id="3" name="楕円 2">
              <a:extLst>
                <a:ext uri="{FF2B5EF4-FFF2-40B4-BE49-F238E27FC236}">
                  <a16:creationId xmlns:a16="http://schemas.microsoft.com/office/drawing/2014/main" id="{092D6563-91B0-B9F9-F2BF-0AF5BD2E3FDD}"/>
                </a:ext>
              </a:extLst>
            </p:cNvPr>
            <p:cNvSpPr/>
            <p:nvPr/>
          </p:nvSpPr>
          <p:spPr>
            <a:xfrm>
              <a:off x="5058500" y="5072532"/>
              <a:ext cx="428724" cy="428724"/>
            </a:xfrm>
            <a:prstGeom prst="ellipse">
              <a:avLst/>
            </a:prstGeom>
            <a:solidFill>
              <a:srgbClr val="00003E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pic>
          <p:nvPicPr>
            <p:cNvPr id="4" name="Google Shape;153;p9">
              <a:extLst>
                <a:ext uri="{FF2B5EF4-FFF2-40B4-BE49-F238E27FC236}">
                  <a16:creationId xmlns:a16="http://schemas.microsoft.com/office/drawing/2014/main" id="{F6AA07FC-5192-6037-AE5D-A1043D3796A6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058500" y="5072532"/>
              <a:ext cx="428724" cy="42872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0C8C6BE0-B643-6A9E-7822-59BB84015C58}"/>
              </a:ext>
            </a:extLst>
          </p:cNvPr>
          <p:cNvGrpSpPr/>
          <p:nvPr/>
        </p:nvGrpSpPr>
        <p:grpSpPr>
          <a:xfrm>
            <a:off x="5058500" y="3569781"/>
            <a:ext cx="428724" cy="428724"/>
            <a:chOff x="5058500" y="5072532"/>
            <a:chExt cx="428724" cy="428724"/>
          </a:xfrm>
        </p:grpSpPr>
        <p:sp>
          <p:nvSpPr>
            <p:cNvPr id="6" name="楕円 5">
              <a:extLst>
                <a:ext uri="{FF2B5EF4-FFF2-40B4-BE49-F238E27FC236}">
                  <a16:creationId xmlns:a16="http://schemas.microsoft.com/office/drawing/2014/main" id="{AFD40A86-CB75-402E-7389-0E9B39F57CC8}"/>
                </a:ext>
              </a:extLst>
            </p:cNvPr>
            <p:cNvSpPr/>
            <p:nvPr/>
          </p:nvSpPr>
          <p:spPr>
            <a:xfrm>
              <a:off x="5058500" y="5072532"/>
              <a:ext cx="428724" cy="428724"/>
            </a:xfrm>
            <a:prstGeom prst="ellipse">
              <a:avLst/>
            </a:prstGeom>
            <a:solidFill>
              <a:srgbClr val="00003E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pic>
          <p:nvPicPr>
            <p:cNvPr id="7" name="Google Shape;153;p9">
              <a:extLst>
                <a:ext uri="{FF2B5EF4-FFF2-40B4-BE49-F238E27FC236}">
                  <a16:creationId xmlns:a16="http://schemas.microsoft.com/office/drawing/2014/main" id="{9B9CEEF1-0787-10A5-F086-E3E9BAE4373F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058500" y="5072532"/>
              <a:ext cx="428724" cy="42872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5"/>
          <p:cNvSpPr txBox="1">
            <a:spLocks noGrp="1"/>
          </p:cNvSpPr>
          <p:nvPr>
            <p:ph type="body" idx="1"/>
          </p:nvPr>
        </p:nvSpPr>
        <p:spPr>
          <a:xfrm>
            <a:off x="587375" y="2468880"/>
            <a:ext cx="11017250" cy="1738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</a:pPr>
            <a:r>
              <a:rPr lang="ja-JP"/>
              <a:t>Appendix</a:t>
            </a:r>
            <a:endParaRPr/>
          </a:p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</a:pPr>
            <a:r>
              <a:rPr lang="ja-JP"/>
              <a:t>LINE NEWS メディア媒体情報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6"/>
          <p:cNvSpPr txBox="1">
            <a:spLocks noGrp="1"/>
          </p:cNvSpPr>
          <p:nvPr>
            <p:ph type="ctrTitle"/>
          </p:nvPr>
        </p:nvSpPr>
        <p:spPr>
          <a:xfrm>
            <a:off x="587375" y="582613"/>
            <a:ext cx="110140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iryo"/>
              <a:buNone/>
            </a:pPr>
            <a:r>
              <a:rPr lang="ja-JP"/>
              <a:t>LINE NEWSユーザー属性と利用シーン</a:t>
            </a:r>
            <a:endParaRPr/>
          </a:p>
        </p:txBody>
      </p:sp>
      <p:sp>
        <p:nvSpPr>
          <p:cNvPr id="230" name="Google Shape;230;p16"/>
          <p:cNvSpPr txBox="1">
            <a:spLocks noGrp="1"/>
          </p:cNvSpPr>
          <p:nvPr>
            <p:ph type="body" idx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職業別では、会社員・公務員が最も多く、パート・アルバイト、専業主婦/主夫、学⽣と続きます。</a:t>
            </a:r>
            <a:endParaRPr>
              <a:latin typeface="Meiryo"/>
              <a:ea typeface="Meiryo"/>
              <a:cs typeface="Meiryo"/>
              <a:sym typeface="Meiry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興味のあるニュースジャンルは、エンタメが最も多く、次いでグルメ、ファッションなど、</a:t>
            </a:r>
            <a:endParaRPr>
              <a:latin typeface="Meiryo"/>
              <a:ea typeface="Meiryo"/>
              <a:cs typeface="Meiryo"/>
              <a:sym typeface="Meiry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暮らしに関係のあるジャンルへ興味が高い傾向にあります。</a:t>
            </a:r>
            <a:endParaRPr>
              <a:latin typeface="Meiryo"/>
              <a:ea typeface="Meiryo"/>
              <a:cs typeface="Meiryo"/>
              <a:sym typeface="Meiry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</a:pPr>
            <a:endParaRPr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31" name="Google Shape;231;p16"/>
          <p:cNvSpPr txBox="1"/>
          <p:nvPr/>
        </p:nvSpPr>
        <p:spPr>
          <a:xfrm>
            <a:off x="623392" y="2303011"/>
            <a:ext cx="3676465" cy="414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-JP" sz="1800" b="1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職業別比率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16"/>
          <p:cNvSpPr txBox="1"/>
          <p:nvPr/>
        </p:nvSpPr>
        <p:spPr>
          <a:xfrm>
            <a:off x="6616075" y="2303011"/>
            <a:ext cx="3676465" cy="414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-JP" sz="1800" b="1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興味のあるニュースジャンル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16"/>
          <p:cNvSpPr/>
          <p:nvPr/>
        </p:nvSpPr>
        <p:spPr>
          <a:xfrm>
            <a:off x="394678" y="6410347"/>
            <a:ext cx="4128053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ja-JP" sz="105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※データ出典：スマートアンサー調査</a:t>
            </a:r>
            <a:endParaRPr sz="1050" b="0" i="0" u="none" strike="noStrike" cap="non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ja-JP" sz="105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（2021年10月実施/全国15～59歳の男女を対象 サンプル数498)</a:t>
            </a:r>
            <a:endParaRPr sz="2800" b="0" i="0" u="none" strike="noStrike" cap="none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34" name="Google Shape;234;p16"/>
          <p:cNvSpPr/>
          <p:nvPr/>
        </p:nvSpPr>
        <p:spPr>
          <a:xfrm>
            <a:off x="6500319" y="2816434"/>
            <a:ext cx="1726576" cy="1510561"/>
          </a:xfrm>
          <a:prstGeom prst="rect">
            <a:avLst/>
          </a:prstGeom>
          <a:solidFill>
            <a:schemeClr val="accent1"/>
          </a:solidFill>
          <a:ln w="19050" cap="flat" cmpd="sng">
            <a:solidFill>
              <a:srgbClr val="00002D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35" name="Google Shape;235;p16"/>
          <p:cNvSpPr txBox="1"/>
          <p:nvPr/>
        </p:nvSpPr>
        <p:spPr>
          <a:xfrm>
            <a:off x="6500319" y="4035170"/>
            <a:ext cx="1726576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0" i="0" u="none" strike="noStrike" cap="non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エンタメ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p16"/>
          <p:cNvSpPr/>
          <p:nvPr/>
        </p:nvSpPr>
        <p:spPr>
          <a:xfrm>
            <a:off x="8373594" y="2813027"/>
            <a:ext cx="1726576" cy="1510561"/>
          </a:xfrm>
          <a:prstGeom prst="rect">
            <a:avLst/>
          </a:prstGeom>
          <a:solidFill>
            <a:schemeClr val="accent1"/>
          </a:solidFill>
          <a:ln w="19050" cap="flat" cmpd="sng">
            <a:solidFill>
              <a:srgbClr val="00002D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37" name="Google Shape;237;p16"/>
          <p:cNvSpPr txBox="1"/>
          <p:nvPr/>
        </p:nvSpPr>
        <p:spPr>
          <a:xfrm>
            <a:off x="8373594" y="4035170"/>
            <a:ext cx="1726576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0" i="0" u="none" strike="noStrike" cap="non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グルメ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16"/>
          <p:cNvSpPr/>
          <p:nvPr/>
        </p:nvSpPr>
        <p:spPr>
          <a:xfrm>
            <a:off x="10245791" y="2806759"/>
            <a:ext cx="1726576" cy="1510561"/>
          </a:xfrm>
          <a:prstGeom prst="rect">
            <a:avLst/>
          </a:prstGeom>
          <a:solidFill>
            <a:schemeClr val="accent1"/>
          </a:solidFill>
          <a:ln w="19050" cap="flat" cmpd="sng">
            <a:solidFill>
              <a:srgbClr val="00002D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39" name="Google Shape;239;p16"/>
          <p:cNvSpPr txBox="1"/>
          <p:nvPr/>
        </p:nvSpPr>
        <p:spPr>
          <a:xfrm>
            <a:off x="10245791" y="3977808"/>
            <a:ext cx="1726576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0" i="0" u="none" strike="noStrike" cap="non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ファッション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16"/>
          <p:cNvSpPr/>
          <p:nvPr/>
        </p:nvSpPr>
        <p:spPr>
          <a:xfrm>
            <a:off x="6495627" y="4664055"/>
            <a:ext cx="1726576" cy="1510561"/>
          </a:xfrm>
          <a:prstGeom prst="rect">
            <a:avLst/>
          </a:prstGeom>
          <a:solidFill>
            <a:schemeClr val="accent1"/>
          </a:solidFill>
          <a:ln w="19050" cap="flat" cmpd="sng">
            <a:solidFill>
              <a:srgbClr val="00002D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41" name="Google Shape;241;p16"/>
          <p:cNvSpPr txBox="1"/>
          <p:nvPr/>
        </p:nvSpPr>
        <p:spPr>
          <a:xfrm>
            <a:off x="6495627" y="5835104"/>
            <a:ext cx="1726576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0" i="0" u="none" strike="noStrike" cap="non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料理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16"/>
          <p:cNvSpPr/>
          <p:nvPr/>
        </p:nvSpPr>
        <p:spPr>
          <a:xfrm>
            <a:off x="8327996" y="4671352"/>
            <a:ext cx="1726576" cy="1510561"/>
          </a:xfrm>
          <a:prstGeom prst="rect">
            <a:avLst/>
          </a:prstGeom>
          <a:solidFill>
            <a:schemeClr val="accent1"/>
          </a:solidFill>
          <a:ln w="19050" cap="flat" cmpd="sng">
            <a:solidFill>
              <a:srgbClr val="00002D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43" name="Google Shape;243;p16"/>
          <p:cNvSpPr txBox="1"/>
          <p:nvPr/>
        </p:nvSpPr>
        <p:spPr>
          <a:xfrm>
            <a:off x="8327996" y="5842401"/>
            <a:ext cx="1726576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0" i="0" u="none" strike="noStrike" cap="non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暮らし</a:t>
            </a:r>
            <a:endParaRPr sz="1400" b="0" i="0" u="none" strike="noStrike" cap="none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244" name="Google Shape;244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78407" y="2809137"/>
            <a:ext cx="1716951" cy="1170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16"/>
          <p:cNvPicPr preferRelativeResize="0"/>
          <p:nvPr/>
        </p:nvPicPr>
        <p:blipFill rotWithShape="1">
          <a:blip r:embed="rId4">
            <a:alphaModFix/>
          </a:blip>
          <a:srcRect l="19000" t="52780" r="34012" b="598"/>
          <a:stretch/>
        </p:blipFill>
        <p:spPr>
          <a:xfrm>
            <a:off x="6494207" y="4673731"/>
            <a:ext cx="1729417" cy="1170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240757" y="2807994"/>
            <a:ext cx="1736645" cy="11718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1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321884" y="4673732"/>
            <a:ext cx="1738800" cy="11686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16"/>
          <p:cNvPicPr preferRelativeResize="0"/>
          <p:nvPr/>
        </p:nvPicPr>
        <p:blipFill rotWithShape="1">
          <a:blip r:embed="rId7">
            <a:alphaModFix/>
          </a:blip>
          <a:srcRect l="10978" r="4950"/>
          <a:stretch/>
        </p:blipFill>
        <p:spPr>
          <a:xfrm>
            <a:off x="6494207" y="2816434"/>
            <a:ext cx="1738800" cy="1163387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49" name="Google Shape;249;p16"/>
          <p:cNvGraphicFramePr/>
          <p:nvPr/>
        </p:nvGraphicFramePr>
        <p:xfrm>
          <a:off x="406071" y="1813239"/>
          <a:ext cx="6632493" cy="4597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7"/>
          <p:cNvSpPr txBox="1">
            <a:spLocks noGrp="1"/>
          </p:cNvSpPr>
          <p:nvPr>
            <p:ph type="ctrTitle"/>
          </p:nvPr>
        </p:nvSpPr>
        <p:spPr>
          <a:xfrm>
            <a:off x="587375" y="582613"/>
            <a:ext cx="110140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iryo"/>
              <a:buNone/>
            </a:pPr>
            <a:r>
              <a:rPr lang="ja-JP"/>
              <a:t>LINE NEWSユーザー属性と利用シーン</a:t>
            </a:r>
            <a:endParaRPr/>
          </a:p>
        </p:txBody>
      </p:sp>
      <p:sp>
        <p:nvSpPr>
          <p:cNvPr id="256" name="Google Shape;256;p17"/>
          <p:cNvSpPr txBox="1">
            <a:spLocks noGrp="1"/>
          </p:cNvSpPr>
          <p:nvPr>
            <p:ph type="body" idx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仕事や学校のお昼休みや休み時間、帰宅後のリラックスタイムに多く利用されています。</a:t>
            </a:r>
            <a:br>
              <a:rPr lang="ja-JP">
                <a:latin typeface="Meiryo"/>
                <a:ea typeface="Meiryo"/>
                <a:cs typeface="Meiryo"/>
                <a:sym typeface="Meiryo"/>
              </a:rPr>
            </a:br>
            <a:r>
              <a:rPr lang="ja-JP">
                <a:latin typeface="Meiryo"/>
                <a:ea typeface="Meiryo"/>
                <a:cs typeface="Meiryo"/>
                <a:sym typeface="Meiryo"/>
              </a:rPr>
              <a:t>気軽に読めることや、スキマ時間に使いやすいことが評価されており、</a:t>
            </a:r>
            <a:endParaRPr>
              <a:latin typeface="Meiryo"/>
              <a:ea typeface="Meiryo"/>
              <a:cs typeface="Meiryo"/>
              <a:sym typeface="Meiry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ユーザーが⾝構えることなく記事や広告に接触している傾向にあります。</a:t>
            </a:r>
            <a:endParaRPr/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</a:pPr>
            <a:endParaRPr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57" name="Google Shape;257;p17"/>
          <p:cNvSpPr txBox="1"/>
          <p:nvPr/>
        </p:nvSpPr>
        <p:spPr>
          <a:xfrm>
            <a:off x="623392" y="2335498"/>
            <a:ext cx="3676465" cy="414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-JP" sz="1800" b="1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利用シーン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17"/>
          <p:cNvSpPr txBox="1"/>
          <p:nvPr/>
        </p:nvSpPr>
        <p:spPr>
          <a:xfrm>
            <a:off x="6616075" y="2335498"/>
            <a:ext cx="3676465" cy="414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-JP" sz="1800" b="1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イメージ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17"/>
          <p:cNvSpPr/>
          <p:nvPr/>
        </p:nvSpPr>
        <p:spPr>
          <a:xfrm>
            <a:off x="7636657" y="6094048"/>
            <a:ext cx="4326826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ja-JP" sz="11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※データ出典：スマートアンサー調査</a:t>
            </a:r>
            <a:endParaRPr sz="1100" b="0" i="0" u="none" strike="noStrike" cap="non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ja-JP" sz="11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（2021年10月実施/全国15～59歳の男女を対象 サンプル数498)</a:t>
            </a:r>
            <a:endParaRPr sz="1100" b="0" i="0" u="none" strike="noStrike" cap="none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260" name="Google Shape;260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41625" y="2616254"/>
            <a:ext cx="7121858" cy="3288146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17"/>
          <p:cNvSpPr/>
          <p:nvPr/>
        </p:nvSpPr>
        <p:spPr>
          <a:xfrm>
            <a:off x="4618174" y="2830636"/>
            <a:ext cx="3666836" cy="3154359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262" name="Google Shape;262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3530" y="2643962"/>
            <a:ext cx="5998147" cy="3651721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17"/>
          <p:cNvSpPr txBox="1"/>
          <p:nvPr/>
        </p:nvSpPr>
        <p:spPr>
          <a:xfrm flipH="1">
            <a:off x="7093054" y="2964147"/>
            <a:ext cx="1219663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ja-JP" sz="1000" b="0" i="0" u="none" strike="noStrike" cap="non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気軽に読める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17"/>
          <p:cNvSpPr txBox="1"/>
          <p:nvPr/>
        </p:nvSpPr>
        <p:spPr>
          <a:xfrm flipH="1">
            <a:off x="7074583" y="3480660"/>
            <a:ext cx="121966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ja-JP" sz="1000" b="0" i="0" u="none" strike="noStrike" cap="non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ヒマつぶしするのに向いている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p17"/>
          <p:cNvSpPr txBox="1"/>
          <p:nvPr/>
        </p:nvSpPr>
        <p:spPr>
          <a:xfrm flipH="1">
            <a:off x="7093055" y="4038770"/>
            <a:ext cx="1219663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ja-JP" sz="1000" b="0" i="0" u="none" strike="noStrike" cap="non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サクサク読める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17"/>
          <p:cNvSpPr txBox="1"/>
          <p:nvPr/>
        </p:nvSpPr>
        <p:spPr>
          <a:xfrm flipH="1">
            <a:off x="7110344" y="4658107"/>
            <a:ext cx="121966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ja-JP" sz="1000" b="0" i="0" u="none" strike="noStrike" cap="non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自分の興味のある記事が読める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p17"/>
          <p:cNvSpPr txBox="1"/>
          <p:nvPr/>
        </p:nvSpPr>
        <p:spPr>
          <a:xfrm flipH="1">
            <a:off x="6328218" y="5239272"/>
            <a:ext cx="2004291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ja-JP" sz="1000" b="0" i="0" u="none" strike="noStrike" cap="none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長い文章を読み込まなくても、パッと見るだけで内容がわかる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68" name="Google Shape;268;p17"/>
          <p:cNvCxnSpPr/>
          <p:nvPr/>
        </p:nvCxnSpPr>
        <p:spPr>
          <a:xfrm>
            <a:off x="6322405" y="2183718"/>
            <a:ext cx="0" cy="4221018"/>
          </a:xfrm>
          <a:prstGeom prst="straightConnector1">
            <a:avLst/>
          </a:prstGeom>
          <a:noFill/>
          <a:ln w="12700" cap="flat" cmpd="sng">
            <a:solidFill>
              <a:srgbClr val="06C755"/>
            </a:solidFill>
            <a:prstDash val="dash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8"/>
          <p:cNvSpPr txBox="1">
            <a:spLocks noGrp="1"/>
          </p:cNvSpPr>
          <p:nvPr>
            <p:ph type="ctrTitle"/>
          </p:nvPr>
        </p:nvSpPr>
        <p:spPr>
          <a:xfrm>
            <a:off x="587375" y="582613"/>
            <a:ext cx="110140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iryo"/>
              <a:buNone/>
            </a:pPr>
            <a:r>
              <a:rPr lang="ja-JP"/>
              <a:t>LINE NEWSユーザー属性と利用シーン</a:t>
            </a:r>
            <a:endParaRPr/>
          </a:p>
        </p:txBody>
      </p:sp>
      <p:sp>
        <p:nvSpPr>
          <p:cNvPr id="275" name="Google Shape;275;p18"/>
          <p:cNvSpPr txBox="1">
            <a:spLocks noGrp="1"/>
          </p:cNvSpPr>
          <p:nvPr>
            <p:ph type="body" idx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NEWS面ユーザーの商品カテゴリ別の購買実態を見てみると、調査した17カテゴリのすべてでNEWS面ユーザーは</a:t>
            </a:r>
            <a:endParaRPr>
              <a:latin typeface="Meiryo"/>
              <a:ea typeface="Meiryo"/>
              <a:cs typeface="Meiryo"/>
              <a:sym typeface="Meiry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「普段買う/お金を支払うことがある」率がスマホユーザー平均に比べて高い傾向にあります。</a:t>
            </a:r>
            <a:endParaRPr/>
          </a:p>
        </p:txBody>
      </p:sp>
      <p:sp>
        <p:nvSpPr>
          <p:cNvPr id="276" name="Google Shape;276;p18"/>
          <p:cNvSpPr txBox="1"/>
          <p:nvPr/>
        </p:nvSpPr>
        <p:spPr>
          <a:xfrm>
            <a:off x="623392" y="2323898"/>
            <a:ext cx="11206658" cy="414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-JP" sz="1800" b="1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LINE NEWS TOPのユーザーが</a:t>
            </a:r>
            <a:r>
              <a:rPr lang="ja-JP" sz="1800" b="1" i="0" u="none" strike="noStrike" cap="none">
                <a:solidFill>
                  <a:srgbClr val="000000"/>
                </a:solidFill>
                <a:latin typeface="Meiryo"/>
                <a:ea typeface="Meiryo"/>
                <a:cs typeface="Meiryo"/>
                <a:sym typeface="Meiryo"/>
              </a:rPr>
              <a:t>「普段買う/お金を支払うことがある」率がスマホユーザー平均の何倍か</a:t>
            </a:r>
            <a:endParaRPr sz="1800" b="1" i="0" u="none" strike="noStrike" cap="none">
              <a:solidFill>
                <a:srgbClr val="0000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77" name="Google Shape;277;p18"/>
          <p:cNvSpPr/>
          <p:nvPr/>
        </p:nvSpPr>
        <p:spPr>
          <a:xfrm>
            <a:off x="874712" y="6222313"/>
            <a:ext cx="658385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ja-JP" sz="11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データ出典：スマートアンサー調査（2021年10月実施/全国15～59歳の男女を対象 サンプル数498)</a:t>
            </a:r>
            <a:endParaRPr sz="1100" b="0" i="0" u="none" strike="noStrike" cap="none">
              <a:solidFill>
                <a:srgbClr val="0000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graphicFrame>
        <p:nvGraphicFramePr>
          <p:cNvPr id="278" name="Google Shape;278;p18"/>
          <p:cNvGraphicFramePr/>
          <p:nvPr/>
        </p:nvGraphicFramePr>
        <p:xfrm>
          <a:off x="874712" y="2760280"/>
          <a:ext cx="10442600" cy="3090200"/>
        </p:xfrm>
        <a:graphic>
          <a:graphicData uri="http://schemas.openxmlformats.org/drawingml/2006/table">
            <a:tbl>
              <a:tblPr>
                <a:noFill/>
                <a:tableStyleId>{18B891FA-A796-46AF-81AD-75F1033A7135}</a:tableStyleId>
              </a:tblPr>
              <a:tblGrid>
                <a:gridCol w="4080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2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9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91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79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155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1" i="0" u="none" strike="noStrike" cap="none">
                          <a:solidFill>
                            <a:srgbClr val="404040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ブランド品</a:t>
                      </a:r>
                      <a:endParaRPr sz="1200" b="1" i="0" u="none" strike="noStrike" cap="none">
                        <a:solidFill>
                          <a:srgbClr val="404040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1" i="0" u="none" strike="noStrike" cap="none">
                          <a:solidFill>
                            <a:srgbClr val="404040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(バッグ/腕時計/ジュエリー等)</a:t>
                      </a:r>
                      <a:endParaRPr sz="1400" u="none" strike="noStrike" cap="none"/>
                    </a:p>
                  </a:txBody>
                  <a:tcPr marL="108000" marR="108000" marT="108000" marB="108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1" i="0" u="none" strike="noStrike" cap="none">
                          <a:solidFill>
                            <a:srgbClr val="3ABC4F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2.2倍</a:t>
                      </a:r>
                      <a:endParaRPr sz="1200" b="1" i="0" u="none" strike="noStrike" cap="none">
                        <a:solidFill>
                          <a:srgbClr val="3ABC4F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108000" marR="108000" marT="108000" marB="108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b="1" i="0" u="none" strike="noStrike" cap="none">
                        <a:solidFill>
                          <a:srgbClr val="404040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108000" marR="108000" marT="108000" marB="108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1" i="0" u="none" strike="noStrike" cap="none">
                          <a:solidFill>
                            <a:srgbClr val="404040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日用品・生活雑貨・インテリア</a:t>
                      </a:r>
                      <a:endParaRPr sz="1400" u="none" strike="noStrike" cap="none"/>
                    </a:p>
                  </a:txBody>
                  <a:tcPr marL="108000" marR="108000" marT="108000" marB="108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1" i="0" u="none" strike="noStrike" cap="none">
                          <a:solidFill>
                            <a:srgbClr val="3ABC4F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1.5倍</a:t>
                      </a:r>
                      <a:endParaRPr sz="1200" b="1" i="0" u="none" strike="noStrike" cap="none">
                        <a:solidFill>
                          <a:srgbClr val="3ABC4F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108000" marR="108000" marT="108000" marB="108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1EF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55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1" i="0" u="none" strike="noStrike" cap="none">
                          <a:solidFill>
                            <a:srgbClr val="404040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化粧品・美容用品</a:t>
                      </a:r>
                      <a:endParaRPr sz="1400" u="none" strike="noStrike" cap="none"/>
                    </a:p>
                  </a:txBody>
                  <a:tcPr marL="108000" marR="108000" marT="108000" marB="108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1" i="0" u="none" strike="noStrike" cap="none">
                          <a:solidFill>
                            <a:srgbClr val="3ABC4F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1.7倍</a:t>
                      </a:r>
                      <a:endParaRPr sz="1200" b="1" i="0" u="none" strike="noStrike" cap="none">
                        <a:solidFill>
                          <a:srgbClr val="3ABC4F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108000" marR="108000" marT="108000" marB="108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b="1" i="0" u="none" strike="noStrike" cap="none">
                        <a:solidFill>
                          <a:srgbClr val="404040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108000" marR="108000" marT="108000" marB="108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1" i="0" u="none" strike="noStrike" cap="none">
                          <a:solidFill>
                            <a:srgbClr val="404040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音楽・映像コンテンツ</a:t>
                      </a:r>
                      <a:endParaRPr sz="1200" b="1" i="0" u="none" strike="noStrike" cap="none">
                        <a:solidFill>
                          <a:srgbClr val="404040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1" i="0" u="none" strike="noStrike" cap="none">
                          <a:solidFill>
                            <a:srgbClr val="404040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 (ドラマ/映画/アニメ等)</a:t>
                      </a:r>
                      <a:endParaRPr sz="1400" u="none" strike="noStrike" cap="none"/>
                    </a:p>
                  </a:txBody>
                  <a:tcPr marL="108000" marR="108000" marT="108000" marB="108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1" i="0" u="none" strike="noStrike" cap="none">
                          <a:solidFill>
                            <a:srgbClr val="3ABC4F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1.5倍</a:t>
                      </a:r>
                      <a:endParaRPr sz="1200" b="1" i="0" u="none" strike="noStrike" cap="none">
                        <a:solidFill>
                          <a:srgbClr val="3ABC4F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108000" marR="108000" marT="108000" marB="108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1EF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3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1" i="0" u="none" strike="noStrike" cap="none">
                          <a:solidFill>
                            <a:srgbClr val="404040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衣料品・ファッション・アクセサリー</a:t>
                      </a:r>
                      <a:endParaRPr sz="1400" u="none" strike="noStrike" cap="none"/>
                    </a:p>
                  </a:txBody>
                  <a:tcPr marL="108000" marR="108000" marT="108000" marB="108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1" i="0" u="none" strike="noStrike" cap="none">
                          <a:solidFill>
                            <a:srgbClr val="3ABC4F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1.6倍</a:t>
                      </a:r>
                      <a:endParaRPr sz="1200" b="1" i="0" u="none" strike="noStrike" cap="none">
                        <a:solidFill>
                          <a:srgbClr val="3ABC4F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108000" marR="108000" marT="108000" marB="108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b="1" i="0" u="none" strike="noStrike" cap="none">
                        <a:solidFill>
                          <a:srgbClr val="404040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108000" marR="108000" marT="108000" marB="108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1" i="0" u="none" strike="noStrike" cap="none">
                          <a:solidFill>
                            <a:srgbClr val="404040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旅行・レジャー</a:t>
                      </a:r>
                      <a:endParaRPr sz="1400" u="none" strike="noStrike" cap="none"/>
                    </a:p>
                  </a:txBody>
                  <a:tcPr marL="108000" marR="108000" marT="108000" marB="108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1" i="0" u="none" strike="noStrike" cap="none">
                          <a:solidFill>
                            <a:srgbClr val="3ABC4F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1.5倍</a:t>
                      </a:r>
                      <a:endParaRPr sz="1200" b="1" i="0" u="none" strike="noStrike" cap="none">
                        <a:solidFill>
                          <a:srgbClr val="3ABC4F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108000" marR="108000" marT="108000" marB="108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1EF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55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1" i="0" u="none" strike="noStrike" cap="none">
                          <a:solidFill>
                            <a:srgbClr val="404040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飲食店</a:t>
                      </a:r>
                      <a:endParaRPr sz="1200" b="1" i="0" u="none" strike="noStrike" cap="none">
                        <a:solidFill>
                          <a:srgbClr val="404040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1" i="0" u="none" strike="noStrike" cap="none">
                          <a:solidFill>
                            <a:srgbClr val="404040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(カフェ/居酒屋/レストラン等)</a:t>
                      </a:r>
                      <a:endParaRPr sz="1400" u="none" strike="noStrike" cap="none"/>
                    </a:p>
                  </a:txBody>
                  <a:tcPr marL="108000" marR="108000" marT="108000" marB="108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1" i="0" u="none" strike="noStrike" cap="none">
                          <a:solidFill>
                            <a:srgbClr val="3ABC4F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1.6倍</a:t>
                      </a:r>
                      <a:endParaRPr sz="1200" b="1" i="0" u="none" strike="noStrike" cap="none">
                        <a:solidFill>
                          <a:srgbClr val="3ABC4F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108000" marR="108000" marT="108000" marB="108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b="1" i="0" u="none" strike="noStrike" cap="none">
                        <a:solidFill>
                          <a:srgbClr val="404040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108000" marR="108000" marT="108000" marB="108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1" i="0" u="none" strike="noStrike" cap="none">
                          <a:solidFill>
                            <a:srgbClr val="404040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車・バイク・関連用品</a:t>
                      </a:r>
                      <a:endParaRPr sz="1400" u="none" strike="noStrike" cap="none"/>
                    </a:p>
                  </a:txBody>
                  <a:tcPr marL="108000" marR="108000" marT="108000" marB="108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ja-JP" sz="1200" b="1" i="0" u="none" strike="noStrike" cap="none">
                          <a:solidFill>
                            <a:srgbClr val="3ABC4F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1.5倍</a:t>
                      </a:r>
                      <a:endParaRPr sz="1200" b="1" i="0" u="none" strike="noStrike" cap="none">
                        <a:solidFill>
                          <a:srgbClr val="3ABC4F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108000" marR="108000" marT="108000" marB="108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1EF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79" name="Google Shape;279;p18"/>
          <p:cNvSpPr/>
          <p:nvPr/>
        </p:nvSpPr>
        <p:spPr>
          <a:xfrm>
            <a:off x="874712" y="5993034"/>
            <a:ext cx="1824538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ja-JP" sz="11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※リフト率上位8カテゴリ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"/>
          <p:cNvSpPr txBox="1"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iryo"/>
              <a:buNone/>
            </a:pPr>
            <a:r>
              <a:rPr lang="ja-JP"/>
              <a:t>目次</a:t>
            </a:r>
            <a:endParaRPr/>
          </a:p>
        </p:txBody>
      </p:sp>
      <p:sp>
        <p:nvSpPr>
          <p:cNvPr id="69" name="Google Shape;69;p2"/>
          <p:cNvSpPr txBox="1"/>
          <p:nvPr/>
        </p:nvSpPr>
        <p:spPr>
          <a:xfrm>
            <a:off x="2270588" y="1695237"/>
            <a:ext cx="8291245" cy="19007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None/>
            </a:pPr>
            <a:r>
              <a:rPr lang="ja-JP" sz="2200" b="1" i="0" u="none" strike="noStrike" cap="none">
                <a:solidFill>
                  <a:schemeClr val="accent1"/>
                </a:solidFill>
                <a:latin typeface="Meiryo"/>
                <a:ea typeface="Meiryo"/>
                <a:cs typeface="Meiryo"/>
                <a:sym typeface="Meiryo"/>
              </a:rPr>
              <a:t>商品について</a:t>
            </a:r>
            <a:endParaRPr sz="2200" b="1" i="0" u="none" strike="noStrike" cap="none">
              <a:solidFill>
                <a:schemeClr val="accent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None/>
            </a:pPr>
            <a:r>
              <a:rPr lang="ja-JP" sz="2200" b="1" i="0" u="none" strike="noStrike" cap="none">
                <a:solidFill>
                  <a:schemeClr val="accent1"/>
                </a:solidFill>
                <a:latin typeface="Meiryo"/>
                <a:ea typeface="Meiryo"/>
                <a:cs typeface="Meiryo"/>
                <a:sym typeface="Meiryo"/>
              </a:rPr>
              <a:t>LINE NEWS Top Ad特徴</a:t>
            </a:r>
            <a:endParaRPr sz="2200" b="1" i="0" u="none" strike="noStrike" cap="none">
              <a:solidFill>
                <a:schemeClr val="accent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None/>
            </a:pPr>
            <a:r>
              <a:rPr lang="ja-JP" sz="2200" b="1" i="0" u="none" strike="noStrike" cap="none">
                <a:solidFill>
                  <a:schemeClr val="accent1"/>
                </a:solidFill>
                <a:latin typeface="Meiryo"/>
                <a:ea typeface="Meiryo"/>
                <a:cs typeface="Meiryo"/>
                <a:sym typeface="Meiryo"/>
              </a:rPr>
              <a:t>商品スペック</a:t>
            </a:r>
            <a:endParaRPr sz="2200" b="1" i="0" u="none" strike="noStrike" cap="none">
              <a:solidFill>
                <a:schemeClr val="accent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None/>
            </a:pPr>
            <a:r>
              <a:rPr lang="ja-JP" sz="2200" b="1" i="0" u="none" strike="noStrike" cap="none">
                <a:solidFill>
                  <a:schemeClr val="accent1"/>
                </a:solidFill>
                <a:latin typeface="Meiryo"/>
                <a:ea typeface="Meiryo"/>
                <a:cs typeface="Meiryo"/>
                <a:sym typeface="Meiryo"/>
              </a:rPr>
              <a:t>ユースケース</a:t>
            </a:r>
            <a:endParaRPr sz="2200" b="1" i="0" u="none" strike="noStrike" cap="none">
              <a:solidFill>
                <a:schemeClr val="accent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None/>
            </a:pPr>
            <a:r>
              <a:rPr lang="ja-JP" sz="2200" b="1" i="0" u="none" strike="noStrike" cap="none">
                <a:solidFill>
                  <a:schemeClr val="accent1"/>
                </a:solidFill>
                <a:latin typeface="Meiryo"/>
                <a:ea typeface="Meiryo"/>
                <a:cs typeface="Meiryo"/>
                <a:sym typeface="Meiryo"/>
              </a:rPr>
              <a:t>APPENDIX</a:t>
            </a:r>
            <a:endParaRPr sz="2200" b="1" i="0" u="none" strike="noStrike" cap="none">
              <a:solidFill>
                <a:schemeClr val="accent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2200"/>
              <a:buFont typeface="Arial"/>
              <a:buNone/>
            </a:pPr>
            <a:endParaRPr sz="2200" b="1" i="0" u="none" strike="noStrike" cap="none">
              <a:solidFill>
                <a:schemeClr val="accen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70" name="Google Shape;70;p2"/>
          <p:cNvSpPr txBox="1"/>
          <p:nvPr/>
        </p:nvSpPr>
        <p:spPr>
          <a:xfrm>
            <a:off x="1005095" y="1695237"/>
            <a:ext cx="876895" cy="19007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200"/>
              <a:buFont typeface="Arial"/>
              <a:buNone/>
            </a:pPr>
            <a:r>
              <a:rPr lang="ja-JP" sz="2200" b="1" i="0" u="none" strike="noStrike" cap="none">
                <a:solidFill>
                  <a:schemeClr val="accent5"/>
                </a:solidFill>
                <a:latin typeface="Meiryo"/>
                <a:ea typeface="Meiryo"/>
                <a:cs typeface="Meiryo"/>
                <a:sym typeface="Meiryo"/>
              </a:rPr>
              <a:t>P.03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200"/>
              <a:buFont typeface="Arial"/>
              <a:buNone/>
            </a:pPr>
            <a:r>
              <a:rPr lang="ja-JP" sz="2200" b="1" i="0" u="none" strike="noStrike" cap="none">
                <a:solidFill>
                  <a:schemeClr val="accent5"/>
                </a:solidFill>
                <a:latin typeface="Meiryo"/>
                <a:ea typeface="Meiryo"/>
                <a:cs typeface="Meiryo"/>
                <a:sym typeface="Meiryo"/>
              </a:rPr>
              <a:t>P.06</a:t>
            </a:r>
            <a:endParaRPr sz="2200" b="1" i="0" u="none" strike="noStrike" cap="none">
              <a:solidFill>
                <a:schemeClr val="accent5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200"/>
              <a:buFont typeface="Arial"/>
              <a:buNone/>
            </a:pPr>
            <a:r>
              <a:rPr lang="ja-JP" sz="2200" b="1" i="0" u="none" strike="noStrike" cap="none">
                <a:solidFill>
                  <a:schemeClr val="accent5"/>
                </a:solidFill>
                <a:latin typeface="Meiryo"/>
                <a:ea typeface="Meiryo"/>
                <a:cs typeface="Meiryo"/>
                <a:sym typeface="Meiryo"/>
              </a:rPr>
              <a:t>P.11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200"/>
              <a:buFont typeface="Arial"/>
              <a:buNone/>
            </a:pPr>
            <a:r>
              <a:rPr lang="ja-JP" sz="2200" b="1" i="0" u="none" strike="noStrike" cap="none">
                <a:solidFill>
                  <a:schemeClr val="accent5"/>
                </a:solidFill>
                <a:latin typeface="Meiryo"/>
                <a:ea typeface="Meiryo"/>
                <a:cs typeface="Meiryo"/>
                <a:sym typeface="Meiryo"/>
              </a:rPr>
              <a:t>P.13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200"/>
              <a:buFont typeface="Arial"/>
              <a:buNone/>
            </a:pPr>
            <a:r>
              <a:rPr lang="ja-JP" sz="2200" b="1" i="0" u="none" strike="noStrike" cap="none">
                <a:solidFill>
                  <a:schemeClr val="accent5"/>
                </a:solidFill>
                <a:latin typeface="Meiryo"/>
                <a:ea typeface="Meiryo"/>
                <a:cs typeface="Meiryo"/>
                <a:sym typeface="Meiryo"/>
              </a:rPr>
              <a:t>P.15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"/>
          <p:cNvSpPr txBox="1">
            <a:spLocks noGrp="1"/>
          </p:cNvSpPr>
          <p:nvPr>
            <p:ph type="body" idx="1"/>
          </p:nvPr>
        </p:nvSpPr>
        <p:spPr>
          <a:xfrm>
            <a:off x="587375" y="2560638"/>
            <a:ext cx="11017250" cy="173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</a:pPr>
            <a:r>
              <a:rPr lang="ja-JP"/>
              <a:t>商品について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"/>
          <p:cNvSpPr txBox="1"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eiryo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LINE NEWS T</a:t>
            </a:r>
            <a:r>
              <a:rPr lang="ja-JP"/>
              <a:t>op Ad</a:t>
            </a:r>
            <a:endParaRPr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82" name="Google Shape;82;p4"/>
          <p:cNvSpPr txBox="1"/>
          <p:nvPr/>
        </p:nvSpPr>
        <p:spPr>
          <a:xfrm>
            <a:off x="1400483" y="6128665"/>
            <a:ext cx="9712465" cy="630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/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700"/>
              <a:buFont typeface="Arial"/>
              <a:buChar char="•"/>
            </a:pPr>
            <a:r>
              <a:rPr lang="ja-JP" sz="700" b="0" i="0" u="none" strike="noStrike" cap="none">
                <a:solidFill>
                  <a:srgbClr val="7F7F7F"/>
                </a:solidFill>
                <a:latin typeface="Meiryo"/>
                <a:ea typeface="Meiryo"/>
                <a:cs typeface="Meiryo"/>
                <a:sym typeface="Meiryo"/>
              </a:rPr>
              <a:t>*1： スマートフォン向けニュースサービスにおける月間利用者数（7,700万人／2021年8月時点）当社調べ。</a:t>
            </a:r>
            <a:endParaRPr sz="700" b="0" i="0" u="none" strike="noStrike" cap="none">
              <a:solidFill>
                <a:srgbClr val="7F7F7F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700"/>
              <a:buFont typeface="Arial"/>
              <a:buChar char="•"/>
            </a:pPr>
            <a:r>
              <a:rPr lang="ja-JP" sz="700" b="0" i="0" u="none" strike="noStrike" cap="none">
                <a:solidFill>
                  <a:srgbClr val="7F7F7F"/>
                </a:solidFill>
                <a:latin typeface="Meiryo"/>
                <a:ea typeface="Meiryo"/>
                <a:cs typeface="Meiryo"/>
                <a:sym typeface="Meiryo"/>
              </a:rPr>
              <a:t>*2： 2021年8月時点。LINEアプリ内ニュースタブ、LINE NEWSのWEBページへ月に1回以上アクセスしたユーザー数の合計。</a:t>
            </a:r>
            <a:endParaRPr sz="700" b="0" i="0" u="none" strike="noStrike" cap="none">
              <a:solidFill>
                <a:srgbClr val="7F7F7F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700"/>
              <a:buFont typeface="Arial"/>
              <a:buNone/>
            </a:pPr>
            <a:r>
              <a:rPr lang="ja-JP" sz="700" b="0" i="0" u="none" strike="noStrike" cap="none">
                <a:solidFill>
                  <a:srgbClr val="7F7F7F"/>
                </a:solidFill>
                <a:latin typeface="Meiryo"/>
                <a:ea typeface="Meiryo"/>
                <a:cs typeface="Meiryo"/>
                <a:sym typeface="Meiryo"/>
              </a:rPr>
              <a:t>　備考：LINE公式アカウントを使ったニュース配信機能を外部メディア向けに開放する「LINEアカウントメディア プラットフォーム（LINE MOOKおよび自社媒体含む）」全360媒体以上  ※2021年4月時点</a:t>
            </a:r>
            <a:endParaRPr sz="700" b="0" i="0" u="none" strike="noStrike" cap="none">
              <a:solidFill>
                <a:srgbClr val="7F7F7F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700"/>
              <a:buFont typeface="Arial"/>
              <a:buChar char="•"/>
            </a:pPr>
            <a:r>
              <a:rPr lang="ja-JP" sz="700" b="0" i="0" u="none" strike="noStrike" cap="none">
                <a:solidFill>
                  <a:srgbClr val="7F7F7F"/>
                </a:solidFill>
                <a:latin typeface="Meiryo"/>
                <a:ea typeface="Meiryo"/>
                <a:cs typeface="Meiryo"/>
                <a:sym typeface="Meiryo"/>
              </a:rPr>
              <a:t>*3： 2021年8月時点。当社調べ。 </a:t>
            </a:r>
            <a:endParaRPr sz="700" b="0" i="0" u="none" strike="noStrike" cap="none">
              <a:solidFill>
                <a:srgbClr val="7F7F7F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700"/>
              <a:buFont typeface="Arial"/>
              <a:buChar char="•"/>
            </a:pPr>
            <a:r>
              <a:rPr lang="ja-JP" sz="700" b="0" i="0" u="none" strike="noStrike" cap="none">
                <a:solidFill>
                  <a:srgbClr val="7F7F7F"/>
                </a:solidFill>
                <a:latin typeface="Meiryo"/>
                <a:ea typeface="Meiryo"/>
                <a:cs typeface="Meiryo"/>
                <a:sym typeface="Meiryo"/>
              </a:rPr>
              <a:t>*4：2021年8月時点。当社調べ。「LINE NEWS」の月間アクティブユーザー7,700万人（2021年8月時点 ）÷日本の総人口1億2530万人（令和3年8月1日現在 (確定値) 総務省統計局）当社調べ。</a:t>
            </a:r>
            <a:endParaRPr sz="700" b="0" i="0" u="none" strike="noStrike" cap="none">
              <a:solidFill>
                <a:srgbClr val="9E9E9E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grpSp>
        <p:nvGrpSpPr>
          <p:cNvPr id="83" name="Google Shape;83;p4"/>
          <p:cNvGrpSpPr/>
          <p:nvPr/>
        </p:nvGrpSpPr>
        <p:grpSpPr>
          <a:xfrm>
            <a:off x="3408129" y="2560369"/>
            <a:ext cx="452368" cy="492443"/>
            <a:chOff x="4129562" y="277268"/>
            <a:chExt cx="497263" cy="492443"/>
          </a:xfrm>
        </p:grpSpPr>
        <p:sp>
          <p:nvSpPr>
            <p:cNvPr id="84" name="Google Shape;84;p4"/>
            <p:cNvSpPr/>
            <p:nvPr/>
          </p:nvSpPr>
          <p:spPr>
            <a:xfrm>
              <a:off x="4185501" y="431768"/>
              <a:ext cx="246221" cy="246221"/>
            </a:xfrm>
            <a:prstGeom prst="rect">
              <a:avLst/>
            </a:prstGeom>
            <a:solidFill>
              <a:schemeClr val="lt1"/>
            </a:solidFill>
            <a:ln w="38100" cap="flat" cmpd="sng">
              <a:solidFill>
                <a:srgbClr val="7F7F7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Meiryo"/>
                <a:ea typeface="Meiryo"/>
                <a:cs typeface="Meiryo"/>
                <a:sym typeface="Meiryo"/>
              </a:endParaRPr>
            </a:p>
          </p:txBody>
        </p:sp>
        <p:sp>
          <p:nvSpPr>
            <p:cNvPr id="85" name="Google Shape;85;p4"/>
            <p:cNvSpPr txBox="1"/>
            <p:nvPr/>
          </p:nvSpPr>
          <p:spPr>
            <a:xfrm>
              <a:off x="4129562" y="277268"/>
              <a:ext cx="497263" cy="4924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FCB64"/>
                </a:buClr>
                <a:buSzPts val="1820"/>
                <a:buFont typeface="Meiryo"/>
                <a:buNone/>
              </a:pPr>
              <a:r>
                <a:rPr lang="ja-JP" sz="2600" b="0" i="0" u="none" strike="noStrike" cap="none">
                  <a:solidFill>
                    <a:srgbClr val="1FCB64"/>
                  </a:solidFill>
                  <a:latin typeface="Meiryo"/>
                  <a:ea typeface="Meiryo"/>
                  <a:cs typeface="Meiryo"/>
                  <a:sym typeface="Meiryo"/>
                </a:rPr>
                <a:t>✔️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6" name="Google Shape;86;p4"/>
          <p:cNvSpPr/>
          <p:nvPr/>
        </p:nvSpPr>
        <p:spPr>
          <a:xfrm>
            <a:off x="3797039" y="2571036"/>
            <a:ext cx="7366586" cy="522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-JP" sz="1800" b="1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国内No.1</a:t>
            </a:r>
            <a:r>
              <a:rPr lang="ja-JP" sz="1800" b="1" i="0" u="none" strike="noStrike" cap="none" baseline="30000">
                <a:solidFill>
                  <a:srgbClr val="7F7F7F"/>
                </a:solidFill>
                <a:latin typeface="Meiryo"/>
                <a:ea typeface="Meiryo"/>
                <a:cs typeface="Meiryo"/>
                <a:sym typeface="Meiryo"/>
              </a:rPr>
              <a:t> </a:t>
            </a:r>
            <a:r>
              <a:rPr lang="ja-JP" sz="1800" b="1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規模のニュースメディアに掲載</a:t>
            </a:r>
            <a:endParaRPr sz="1800" b="1" i="0" u="none" strike="noStrike" cap="non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87" name="Google Shape;87;p4"/>
          <p:cNvSpPr/>
          <p:nvPr/>
        </p:nvSpPr>
        <p:spPr>
          <a:xfrm>
            <a:off x="3348608" y="3276092"/>
            <a:ext cx="3432941" cy="1926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380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ja-JP" sz="1050" b="1" i="0" u="none" strike="noStrike" cap="none">
                <a:solidFill>
                  <a:srgbClr val="7F7F7F"/>
                </a:solidFill>
                <a:latin typeface="Meiryo"/>
                <a:ea typeface="Meiryo"/>
                <a:cs typeface="Meiryo"/>
                <a:sym typeface="Meiryo"/>
              </a:rPr>
              <a:t>日本の人口の約6割が利用！</a:t>
            </a:r>
            <a:br>
              <a:rPr lang="ja-JP" sz="1050" b="1" i="0" u="none" strike="noStrike" cap="none">
                <a:solidFill>
                  <a:srgbClr val="7F7F7F"/>
                </a:solidFill>
                <a:latin typeface="Meiryo"/>
                <a:ea typeface="Meiryo"/>
                <a:cs typeface="Meiryo"/>
                <a:sym typeface="Meiryo"/>
              </a:rPr>
            </a:br>
            <a:r>
              <a:rPr lang="ja-JP" sz="1050" b="1" i="0" u="none" strike="noStrike" cap="none">
                <a:solidFill>
                  <a:srgbClr val="7F7F7F"/>
                </a:solidFill>
                <a:latin typeface="Meiryo"/>
                <a:ea typeface="Meiryo"/>
                <a:cs typeface="Meiryo"/>
                <a:sym typeface="Meiryo"/>
              </a:rPr>
              <a:t>月間利用者数は7,700万人、月間PV数は154億</a:t>
            </a:r>
            <a:r>
              <a:rPr lang="ja-JP" sz="1050" b="0" i="0" u="none" strike="noStrike" cap="none" baseline="30000">
                <a:solidFill>
                  <a:srgbClr val="7F7F7F"/>
                </a:solidFill>
                <a:latin typeface="Meiryo"/>
                <a:ea typeface="Meiryo"/>
                <a:cs typeface="Meiryo"/>
                <a:sym typeface="Meiryo"/>
              </a:rPr>
              <a:t>*3</a:t>
            </a:r>
            <a:r>
              <a:rPr lang="ja-JP" sz="1050" b="0" i="0" u="none" strike="sngStrike" cap="none" baseline="30000">
                <a:solidFill>
                  <a:srgbClr val="FF0000"/>
                </a:solidFill>
                <a:latin typeface="Meiryo"/>
                <a:ea typeface="Meiryo"/>
                <a:cs typeface="Meiryo"/>
                <a:sym typeface="Meiryo"/>
              </a:rPr>
              <a:t> </a:t>
            </a:r>
            <a:endParaRPr sz="1050" b="1" i="0" u="none" strike="noStrike" cap="none">
              <a:solidFill>
                <a:srgbClr val="7F7F7F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12380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endParaRPr sz="1050" b="0" i="0" u="none" strike="noStrike" cap="none">
              <a:solidFill>
                <a:srgbClr val="9E9E9E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12380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ja-JP" sz="1050" b="0" i="0" u="none" strike="noStrike" cap="none">
                <a:solidFill>
                  <a:srgbClr val="7F7F7F"/>
                </a:solidFill>
                <a:latin typeface="Meiryo"/>
                <a:ea typeface="Meiryo"/>
                <a:cs typeface="Meiryo"/>
                <a:sym typeface="Meiryo"/>
              </a:rPr>
              <a:t>LINEアプリ内の「ニュースタブ」のほか、「LINE NEWS」のLINE公式アカウントを通じたダイジェスト形式のニュース配信、LINE公式アカウントを使ったニュース配信機能を外部メディアに開放した「LINEアカウントメディア プラットフォーム」など多様なサービスによるニュース配信を行っており、「LINE NEWS」の月間利用者数は日本の人口の約６割にあたる</a:t>
            </a:r>
            <a:r>
              <a:rPr lang="ja-JP" sz="1050" b="0" i="0" u="none" strike="noStrike" cap="none" baseline="30000">
                <a:solidFill>
                  <a:srgbClr val="7F7F7F"/>
                </a:solidFill>
                <a:latin typeface="Meiryo"/>
                <a:ea typeface="Meiryo"/>
                <a:cs typeface="Meiryo"/>
                <a:sym typeface="Meiryo"/>
              </a:rPr>
              <a:t>*4 </a:t>
            </a:r>
            <a:r>
              <a:rPr lang="ja-JP" sz="1050" b="0" i="0" u="none" strike="noStrike" cap="none">
                <a:solidFill>
                  <a:srgbClr val="7F7F7F"/>
                </a:solidFill>
                <a:latin typeface="Meiryo"/>
                <a:ea typeface="Meiryo"/>
                <a:cs typeface="Meiryo"/>
                <a:sym typeface="Meiryo"/>
              </a:rPr>
              <a:t>7,700万人を突破いたしました。</a:t>
            </a:r>
            <a:endParaRPr sz="1050" b="0" i="0" u="none" strike="noStrike" cap="none">
              <a:solidFill>
                <a:srgbClr val="9E9E9E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graphicFrame>
        <p:nvGraphicFramePr>
          <p:cNvPr id="88" name="Google Shape;88;p4"/>
          <p:cNvGraphicFramePr/>
          <p:nvPr/>
        </p:nvGraphicFramePr>
        <p:xfrm>
          <a:off x="7411031" y="3139899"/>
          <a:ext cx="3701917" cy="2107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9" name="Google Shape;89;p4"/>
          <p:cNvSpPr txBox="1"/>
          <p:nvPr/>
        </p:nvSpPr>
        <p:spPr>
          <a:xfrm>
            <a:off x="7267151" y="5206140"/>
            <a:ext cx="39706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2013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ja-JP" sz="7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7</a:t>
            </a:r>
            <a:endParaRPr sz="700" b="0" i="0" u="none" strike="noStrike" cap="non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90" name="Google Shape;90;p4"/>
          <p:cNvSpPr txBox="1"/>
          <p:nvPr/>
        </p:nvSpPr>
        <p:spPr>
          <a:xfrm>
            <a:off x="7609565" y="5206140"/>
            <a:ext cx="39706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2014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ja-JP" sz="7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4</a:t>
            </a:r>
            <a:endParaRPr sz="700" b="0" i="0" u="none" strike="noStrike" cap="non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91" name="Google Shape;91;p4"/>
          <p:cNvSpPr txBox="1"/>
          <p:nvPr/>
        </p:nvSpPr>
        <p:spPr>
          <a:xfrm>
            <a:off x="8090153" y="5206140"/>
            <a:ext cx="39706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2015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ja-JP" sz="7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5</a:t>
            </a:r>
            <a:endParaRPr sz="700" b="0" i="0" u="none" strike="noStrike" cap="non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92" name="Google Shape;92;p4"/>
          <p:cNvSpPr txBox="1"/>
          <p:nvPr/>
        </p:nvSpPr>
        <p:spPr>
          <a:xfrm>
            <a:off x="8342153" y="5206140"/>
            <a:ext cx="39706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2015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ja-JP" sz="7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12</a:t>
            </a:r>
            <a:endParaRPr sz="700" b="0" i="0" u="none" strike="noStrike" cap="non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93" name="Google Shape;93;p4"/>
          <p:cNvSpPr txBox="1"/>
          <p:nvPr/>
        </p:nvSpPr>
        <p:spPr>
          <a:xfrm>
            <a:off x="8565353" y="5206140"/>
            <a:ext cx="39706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2016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ja-JP" sz="7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6</a:t>
            </a:r>
            <a:endParaRPr sz="700" b="0" i="0" u="none" strike="noStrike" cap="non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94" name="Google Shape;94;p4"/>
          <p:cNvSpPr txBox="1"/>
          <p:nvPr/>
        </p:nvSpPr>
        <p:spPr>
          <a:xfrm>
            <a:off x="8871425" y="5206140"/>
            <a:ext cx="39706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2017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ja-JP" sz="7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3</a:t>
            </a:r>
            <a:endParaRPr sz="700" b="0" i="0" u="none" strike="noStrike" cap="non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95" name="Google Shape;95;p4"/>
          <p:cNvSpPr txBox="1"/>
          <p:nvPr/>
        </p:nvSpPr>
        <p:spPr>
          <a:xfrm>
            <a:off x="9325025" y="5206140"/>
            <a:ext cx="39706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2018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ja-JP" sz="7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3</a:t>
            </a:r>
            <a:endParaRPr sz="700" b="0" i="0" u="none" strike="noStrike" cap="non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96" name="Google Shape;96;p4"/>
          <p:cNvSpPr txBox="1"/>
          <p:nvPr/>
        </p:nvSpPr>
        <p:spPr>
          <a:xfrm>
            <a:off x="9917146" y="5206140"/>
            <a:ext cx="39706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2019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ja-JP" sz="7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7</a:t>
            </a:r>
            <a:endParaRPr sz="700" b="0" i="0" u="none" strike="noStrike" cap="non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97" name="Google Shape;97;p4"/>
          <p:cNvSpPr txBox="1"/>
          <p:nvPr/>
        </p:nvSpPr>
        <p:spPr>
          <a:xfrm>
            <a:off x="10262746" y="5206140"/>
            <a:ext cx="39706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2020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ja-JP" sz="7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4</a:t>
            </a:r>
            <a:endParaRPr sz="700" b="0" i="0" u="none" strike="noStrike" cap="non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98" name="Google Shape;98;p4"/>
          <p:cNvSpPr txBox="1"/>
          <p:nvPr/>
        </p:nvSpPr>
        <p:spPr>
          <a:xfrm>
            <a:off x="10853404" y="5206140"/>
            <a:ext cx="39706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2021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ja-JP" sz="7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8</a:t>
            </a:r>
            <a:endParaRPr sz="700" b="0" i="0" u="none" strike="noStrike" cap="non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99" name="Google Shape;99;p4"/>
          <p:cNvSpPr txBox="1"/>
          <p:nvPr/>
        </p:nvSpPr>
        <p:spPr>
          <a:xfrm>
            <a:off x="7043585" y="4722696"/>
            <a:ext cx="297330" cy="92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ja-JP" sz="6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2,000</a:t>
            </a:r>
            <a:r>
              <a:rPr lang="ja-JP" sz="4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万</a:t>
            </a:r>
            <a:endParaRPr sz="400" b="0" i="0" u="none" strike="noStrike" cap="non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00" name="Google Shape;100;p4"/>
          <p:cNvSpPr txBox="1"/>
          <p:nvPr/>
        </p:nvSpPr>
        <p:spPr>
          <a:xfrm>
            <a:off x="7043585" y="4334991"/>
            <a:ext cx="297330" cy="92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ja-JP" sz="6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4,000</a:t>
            </a:r>
            <a:r>
              <a:rPr lang="ja-JP" sz="4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万</a:t>
            </a:r>
            <a:endParaRPr sz="400" b="0" i="0" u="none" strike="noStrike" cap="non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01" name="Google Shape;101;p4"/>
          <p:cNvSpPr txBox="1"/>
          <p:nvPr/>
        </p:nvSpPr>
        <p:spPr>
          <a:xfrm>
            <a:off x="7043585" y="3939970"/>
            <a:ext cx="297330" cy="92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ja-JP" sz="6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6,000</a:t>
            </a:r>
            <a:r>
              <a:rPr lang="ja-JP" sz="4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万</a:t>
            </a:r>
            <a:endParaRPr sz="400" b="0" i="0" u="none" strike="noStrike" cap="non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02" name="Google Shape;102;p4"/>
          <p:cNvSpPr txBox="1"/>
          <p:nvPr/>
        </p:nvSpPr>
        <p:spPr>
          <a:xfrm>
            <a:off x="7043585" y="3552264"/>
            <a:ext cx="297330" cy="92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ja-JP" sz="6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8,000</a:t>
            </a:r>
            <a:r>
              <a:rPr lang="ja-JP" sz="4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万</a:t>
            </a:r>
            <a:endParaRPr sz="400" b="0" i="0" u="none" strike="noStrike" cap="non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03" name="Google Shape;103;p4"/>
          <p:cNvSpPr/>
          <p:nvPr/>
        </p:nvSpPr>
        <p:spPr>
          <a:xfrm>
            <a:off x="7494098" y="3358335"/>
            <a:ext cx="1159622" cy="1159622"/>
          </a:xfrm>
          <a:prstGeom prst="ellipse">
            <a:avLst/>
          </a:prstGeom>
          <a:solidFill>
            <a:srgbClr val="06C75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04" name="Google Shape;104;p4"/>
          <p:cNvSpPr txBox="1"/>
          <p:nvPr/>
        </p:nvSpPr>
        <p:spPr>
          <a:xfrm>
            <a:off x="7548457" y="3753480"/>
            <a:ext cx="105090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ja-JP" sz="1200" b="1" i="0" u="none" strike="noStrike" cap="non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MAU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ja-JP" sz="1000" b="1" i="0" u="none" strike="noStrike" cap="non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約</a:t>
            </a:r>
            <a:r>
              <a:rPr lang="ja-JP" sz="1200" b="1" i="0" u="none" strike="noStrike" cap="non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7,700</a:t>
            </a:r>
            <a:r>
              <a:rPr lang="ja-JP" sz="1000" b="1" i="0" u="none" strike="noStrike" cap="non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万人</a:t>
            </a:r>
            <a:r>
              <a:rPr lang="ja-JP" sz="1000" b="0" i="0" u="none" strike="noStrike" cap="none" baseline="30000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※2</a:t>
            </a:r>
            <a:endParaRPr sz="1200" b="0" i="0" u="none" strike="noStrike" cap="none" baseline="30000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05" name="Google Shape;105;p4"/>
          <p:cNvSpPr/>
          <p:nvPr/>
        </p:nvSpPr>
        <p:spPr>
          <a:xfrm>
            <a:off x="4693294" y="2595913"/>
            <a:ext cx="295209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ja-JP" sz="1050" b="0" i="0" u="none" strike="noStrike" cap="none" baseline="30000">
                <a:solidFill>
                  <a:srgbClr val="404040"/>
                </a:solidFill>
                <a:latin typeface="Meiryo"/>
                <a:ea typeface="Meiryo"/>
                <a:cs typeface="Meiryo"/>
                <a:sym typeface="Meiryo"/>
              </a:rPr>
              <a:t>*1</a:t>
            </a:r>
            <a:endParaRPr sz="1050" b="0" i="0" u="none" strike="noStrike" cap="none">
              <a:solidFill>
                <a:srgbClr val="40404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06" name="Google Shape;106;p4"/>
          <p:cNvSpPr txBox="1">
            <a:spLocks noGrp="1"/>
          </p:cNvSpPr>
          <p:nvPr>
            <p:ph type="body" idx="1"/>
          </p:nvPr>
        </p:nvSpPr>
        <p:spPr>
          <a:xfrm>
            <a:off x="587374" y="1098189"/>
            <a:ext cx="11014607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国内最大規模の利用ユーザー数を誇るスマートフォンニュースサービスの</a:t>
            </a:r>
            <a:r>
              <a:rPr lang="ja-JP"/>
              <a:t>ファーストビュー</a:t>
            </a:r>
            <a:r>
              <a:rPr lang="ja-JP">
                <a:latin typeface="Meiryo"/>
                <a:ea typeface="Meiryo"/>
                <a:cs typeface="Meiryo"/>
                <a:sym typeface="Meiryo"/>
              </a:rPr>
              <a:t>に動画 or 静止画で配信が可能なメニューです。プレミアムなポジション且つ自然な視聴を促すフォーマットで、高いブランドリフト効果が期待できます。</a:t>
            </a:r>
            <a:endParaRPr/>
          </a:p>
        </p:txBody>
      </p:sp>
      <p:pic>
        <p:nvPicPr>
          <p:cNvPr id="107" name="Google Shape;107;p4" descr="グラフィカル ユーザー インターフェイス, アプリケーション&#10;&#10;AI 生成コンテンツは間違っている可能性があります。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0550" y="2095500"/>
            <a:ext cx="2362200" cy="360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5"/>
          <p:cNvSpPr/>
          <p:nvPr/>
        </p:nvSpPr>
        <p:spPr>
          <a:xfrm>
            <a:off x="1614196" y="2064790"/>
            <a:ext cx="8341567" cy="40378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-JP" sz="1800" b="1" i="0" u="none" strike="noStrike" cap="none">
                <a:solidFill>
                  <a:srgbClr val="FFFFFF"/>
                </a:solidFill>
                <a:latin typeface="Meiryo"/>
                <a:ea typeface="Meiryo"/>
                <a:cs typeface="Meiryo"/>
                <a:sym typeface="Meiryo"/>
              </a:rPr>
              <a:t>vimps購入型</a:t>
            </a:r>
            <a:endParaRPr sz="1800" b="1" i="0" u="none" strike="noStrike" cap="none">
              <a:solidFill>
                <a:srgbClr val="FFFFF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14" name="Google Shape;114;p5"/>
          <p:cNvSpPr txBox="1"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eiryo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LINE NEWS T</a:t>
            </a:r>
            <a:r>
              <a:rPr lang="ja-JP"/>
              <a:t>op</a:t>
            </a:r>
            <a:r>
              <a:rPr lang="ja-JP">
                <a:latin typeface="Meiryo"/>
                <a:ea typeface="Meiryo"/>
                <a:cs typeface="Meiryo"/>
                <a:sym typeface="Meiryo"/>
              </a:rPr>
              <a:t> A</a:t>
            </a:r>
            <a:r>
              <a:rPr lang="ja-JP"/>
              <a:t>d</a:t>
            </a:r>
            <a:r>
              <a:rPr lang="ja-JP">
                <a:latin typeface="Meiryo"/>
                <a:ea typeface="Meiryo"/>
                <a:cs typeface="Meiryo"/>
                <a:sym typeface="Meiryo"/>
              </a:rPr>
              <a:t>　商品ラインアップ</a:t>
            </a:r>
            <a:endParaRPr/>
          </a:p>
        </p:txBody>
      </p:sp>
      <p:sp>
        <p:nvSpPr>
          <p:cNvPr id="115" name="Google Shape;115;p5"/>
          <p:cNvSpPr txBox="1">
            <a:spLocks noGrp="1"/>
          </p:cNvSpPr>
          <p:nvPr>
            <p:ph type="body" idx="1"/>
          </p:nvPr>
        </p:nvSpPr>
        <p:spPr>
          <a:xfrm>
            <a:off x="587374" y="1098189"/>
            <a:ext cx="11014607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LINE NEWS T</a:t>
            </a:r>
            <a:r>
              <a:rPr lang="ja-JP"/>
              <a:t>op</a:t>
            </a:r>
            <a:r>
              <a:rPr lang="ja-JP">
                <a:latin typeface="Meiryo"/>
                <a:ea typeface="Meiryo"/>
                <a:cs typeface="Meiryo"/>
                <a:sym typeface="Meiryo"/>
              </a:rPr>
              <a:t> A</a:t>
            </a:r>
            <a:r>
              <a:rPr lang="ja-JP"/>
              <a:t>d</a:t>
            </a:r>
            <a:r>
              <a:rPr lang="ja-JP">
                <a:latin typeface="Meiryo"/>
                <a:ea typeface="Meiryo"/>
                <a:cs typeface="Meiryo"/>
                <a:sym typeface="Meiryo"/>
              </a:rPr>
              <a:t>は、国内最大規模のユーザー数を誇るLINE NEWSの</a:t>
            </a:r>
            <a:r>
              <a:rPr lang="ja-JP"/>
              <a:t>ファーストビュー</a:t>
            </a:r>
            <a:r>
              <a:rPr lang="ja-JP">
                <a:latin typeface="Meiryo"/>
                <a:ea typeface="Meiryo"/>
                <a:cs typeface="Meiryo"/>
                <a:sym typeface="Meiryo"/>
              </a:rPr>
              <a:t>に掲載される広告サービスです。</a:t>
            </a:r>
            <a:endParaRPr>
              <a:latin typeface="Meiryo"/>
              <a:ea typeface="Meiryo"/>
              <a:cs typeface="Meiryo"/>
              <a:sym typeface="Meiry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柔軟なプランニングが可能なLINE NEWS T</a:t>
            </a:r>
            <a:r>
              <a:rPr lang="ja-JP"/>
              <a:t>op Ad</a:t>
            </a:r>
            <a:r>
              <a:rPr lang="ja-JP">
                <a:latin typeface="Meiryo"/>
                <a:ea typeface="Meiryo"/>
                <a:cs typeface="Meiryo"/>
                <a:sym typeface="Meiryo"/>
              </a:rPr>
              <a:t>（vimps購入型）をリリースします。</a:t>
            </a:r>
            <a:endParaRPr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16" name="Google Shape;116;p5"/>
          <p:cNvSpPr txBox="1"/>
          <p:nvPr/>
        </p:nvSpPr>
        <p:spPr>
          <a:xfrm>
            <a:off x="5801358" y="3205266"/>
            <a:ext cx="4658258" cy="2554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sz="1600" b="1" i="0" u="none" strike="noStrike" cap="none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多彩なターゲティング</a:t>
            </a:r>
            <a:endParaRPr sz="1600" b="1" i="0" u="none" strike="noStrike" cap="none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sz="1600" b="1" i="0" u="none" strike="noStrike" cap="none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∟性別、年齢、オーディエンスリスト指定</a:t>
            </a:r>
            <a:endParaRPr sz="1600" b="1" i="0" u="none" strike="noStrike" cap="none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1" i="0" u="none" strike="noStrike" cap="none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1" i="0" u="none" strike="noStrike" cap="none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sz="1600" b="1" i="0" u="none" strike="noStrike" cap="none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柔軟な配信期間設定</a:t>
            </a:r>
            <a:endParaRPr sz="1600" b="1" i="0" u="none" strike="noStrike" cap="none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sz="1600" b="1" i="0" u="none" strike="noStrike" cap="none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∟</a:t>
            </a:r>
            <a:r>
              <a:rPr lang="en-US" altLang="ja-JP" sz="1600" b="1" i="0" u="none" strike="noStrike" cap="none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1</a:t>
            </a:r>
            <a:r>
              <a:rPr lang="ja-JP" sz="1600" b="1" i="0" u="none" strike="noStrike" cap="none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日‐31日を自由設定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1" i="0" u="none" strike="noStrike" cap="none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1" i="0" u="none" strike="noStrike" cap="none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sz="1600" b="1" i="0" u="none" strike="noStrike" cap="none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少額予算から配信可能</a:t>
            </a:r>
            <a:endParaRPr sz="1600" b="1" i="0" u="none" strike="noStrike" cap="none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sz="1600" b="1" i="0" u="none" strike="noStrike" cap="none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∟最低10万円から購入可能</a:t>
            </a:r>
            <a:endParaRPr sz="1600" b="1" i="0" u="none" strike="noStrike" cap="none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120" name="Google Shape;120;p5" descr="グラフィカル ユーザー インターフェイス, アプリケーション&#10;&#10;AI 生成コンテンツは間違っている可能性があります。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36710" y="2658248"/>
            <a:ext cx="2581078" cy="36730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4E0F09A0-1BB1-10F9-4AF1-D9E59B5BEEC3}"/>
              </a:ext>
            </a:extLst>
          </p:cNvPr>
          <p:cNvGrpSpPr>
            <a:grpSpLocks noChangeAspect="1"/>
          </p:cNvGrpSpPr>
          <p:nvPr/>
        </p:nvGrpSpPr>
        <p:grpSpPr>
          <a:xfrm>
            <a:off x="5374535" y="4226071"/>
            <a:ext cx="372990" cy="372990"/>
            <a:chOff x="5058500" y="5072532"/>
            <a:chExt cx="428724" cy="428724"/>
          </a:xfrm>
        </p:grpSpPr>
        <p:sp>
          <p:nvSpPr>
            <p:cNvPr id="3" name="楕円 2">
              <a:extLst>
                <a:ext uri="{FF2B5EF4-FFF2-40B4-BE49-F238E27FC236}">
                  <a16:creationId xmlns:a16="http://schemas.microsoft.com/office/drawing/2014/main" id="{F1F94AF8-FE66-41E7-D87B-F315BD2B5A43}"/>
                </a:ext>
              </a:extLst>
            </p:cNvPr>
            <p:cNvSpPr/>
            <p:nvPr/>
          </p:nvSpPr>
          <p:spPr>
            <a:xfrm>
              <a:off x="5058500" y="5072532"/>
              <a:ext cx="428724" cy="428724"/>
            </a:xfrm>
            <a:prstGeom prst="ellipse">
              <a:avLst/>
            </a:prstGeom>
            <a:solidFill>
              <a:srgbClr val="00003E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pic>
          <p:nvPicPr>
            <p:cNvPr id="4" name="Google Shape;153;p9">
              <a:extLst>
                <a:ext uri="{FF2B5EF4-FFF2-40B4-BE49-F238E27FC236}">
                  <a16:creationId xmlns:a16="http://schemas.microsoft.com/office/drawing/2014/main" id="{9EB2EB9B-B37F-4D81-0E9C-E894B83DA7FD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5058500" y="5072532"/>
              <a:ext cx="428724" cy="42872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E26E73D3-A12C-536D-C04F-1862B86BD9CE}"/>
              </a:ext>
            </a:extLst>
          </p:cNvPr>
          <p:cNvGrpSpPr>
            <a:grpSpLocks noChangeAspect="1"/>
          </p:cNvGrpSpPr>
          <p:nvPr/>
        </p:nvGrpSpPr>
        <p:grpSpPr>
          <a:xfrm>
            <a:off x="5374535" y="3270305"/>
            <a:ext cx="372990" cy="372990"/>
            <a:chOff x="5058500" y="5072532"/>
            <a:chExt cx="428724" cy="428724"/>
          </a:xfrm>
        </p:grpSpPr>
        <p:sp>
          <p:nvSpPr>
            <p:cNvPr id="6" name="楕円 5">
              <a:extLst>
                <a:ext uri="{FF2B5EF4-FFF2-40B4-BE49-F238E27FC236}">
                  <a16:creationId xmlns:a16="http://schemas.microsoft.com/office/drawing/2014/main" id="{D5144413-823A-DBCA-FE07-50DB6D941971}"/>
                </a:ext>
              </a:extLst>
            </p:cNvPr>
            <p:cNvSpPr/>
            <p:nvPr/>
          </p:nvSpPr>
          <p:spPr>
            <a:xfrm>
              <a:off x="5058500" y="5072532"/>
              <a:ext cx="428724" cy="428724"/>
            </a:xfrm>
            <a:prstGeom prst="ellipse">
              <a:avLst/>
            </a:prstGeom>
            <a:solidFill>
              <a:srgbClr val="00003E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pic>
          <p:nvPicPr>
            <p:cNvPr id="7" name="Google Shape;153;p9">
              <a:extLst>
                <a:ext uri="{FF2B5EF4-FFF2-40B4-BE49-F238E27FC236}">
                  <a16:creationId xmlns:a16="http://schemas.microsoft.com/office/drawing/2014/main" id="{E80E1DA3-A3F0-FD1B-328E-A7EB729122B0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5058500" y="5072532"/>
              <a:ext cx="428724" cy="42872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E87B84D7-D1AD-9359-8863-AB96098E4465}"/>
              </a:ext>
            </a:extLst>
          </p:cNvPr>
          <p:cNvGrpSpPr>
            <a:grpSpLocks noChangeAspect="1"/>
          </p:cNvGrpSpPr>
          <p:nvPr/>
        </p:nvGrpSpPr>
        <p:grpSpPr>
          <a:xfrm>
            <a:off x="5374535" y="5203570"/>
            <a:ext cx="372990" cy="372990"/>
            <a:chOff x="5058500" y="5072532"/>
            <a:chExt cx="428724" cy="428724"/>
          </a:xfrm>
        </p:grpSpPr>
        <p:sp>
          <p:nvSpPr>
            <p:cNvPr id="9" name="楕円 8">
              <a:extLst>
                <a:ext uri="{FF2B5EF4-FFF2-40B4-BE49-F238E27FC236}">
                  <a16:creationId xmlns:a16="http://schemas.microsoft.com/office/drawing/2014/main" id="{E7BB7C3C-9310-674D-3D3C-B0D1F0D29D24}"/>
                </a:ext>
              </a:extLst>
            </p:cNvPr>
            <p:cNvSpPr/>
            <p:nvPr/>
          </p:nvSpPr>
          <p:spPr>
            <a:xfrm>
              <a:off x="5058500" y="5072532"/>
              <a:ext cx="428724" cy="428724"/>
            </a:xfrm>
            <a:prstGeom prst="ellipse">
              <a:avLst/>
            </a:prstGeom>
            <a:solidFill>
              <a:srgbClr val="00003E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pic>
          <p:nvPicPr>
            <p:cNvPr id="10" name="Google Shape;153;p9">
              <a:extLst>
                <a:ext uri="{FF2B5EF4-FFF2-40B4-BE49-F238E27FC236}">
                  <a16:creationId xmlns:a16="http://schemas.microsoft.com/office/drawing/2014/main" id="{E74157A7-BC0F-A72D-7269-0A7BE539B623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5058500" y="5072532"/>
              <a:ext cx="428724" cy="42872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6"/>
          <p:cNvSpPr txBox="1">
            <a:spLocks noGrp="1"/>
          </p:cNvSpPr>
          <p:nvPr>
            <p:ph type="body" idx="1"/>
          </p:nvPr>
        </p:nvSpPr>
        <p:spPr>
          <a:xfrm>
            <a:off x="587375" y="2560638"/>
            <a:ext cx="11017250" cy="173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None/>
            </a:pPr>
            <a:r>
              <a:rPr lang="ja-JP"/>
              <a:t>LINE NEWS Top Adの特徴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7"/>
          <p:cNvSpPr/>
          <p:nvPr/>
        </p:nvSpPr>
        <p:spPr>
          <a:xfrm>
            <a:off x="846082" y="1833852"/>
            <a:ext cx="2914800" cy="2914800"/>
          </a:xfrm>
          <a:prstGeom prst="ellipse">
            <a:avLst/>
          </a:prstGeom>
          <a:solidFill>
            <a:srgbClr val="F2F2F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rgbClr val="FFFFF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32" name="Google Shape;132;p7"/>
          <p:cNvSpPr txBox="1">
            <a:spLocks noGrp="1"/>
          </p:cNvSpPr>
          <p:nvPr>
            <p:ph type="ctrTitle"/>
          </p:nvPr>
        </p:nvSpPr>
        <p:spPr>
          <a:xfrm>
            <a:off x="587374" y="583184"/>
            <a:ext cx="11014500" cy="56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eiryo"/>
              <a:buNone/>
            </a:pPr>
            <a:r>
              <a:rPr lang="ja-JP"/>
              <a:t>LINE NEWS Top Ad  特徴</a:t>
            </a:r>
            <a:endParaRPr/>
          </a:p>
        </p:txBody>
      </p:sp>
      <p:sp>
        <p:nvSpPr>
          <p:cNvPr id="133" name="Google Shape;133;p7"/>
          <p:cNvSpPr/>
          <p:nvPr/>
        </p:nvSpPr>
        <p:spPr>
          <a:xfrm>
            <a:off x="4637303" y="1833852"/>
            <a:ext cx="2914753" cy="2914753"/>
          </a:xfrm>
          <a:prstGeom prst="ellipse">
            <a:avLst/>
          </a:prstGeom>
          <a:solidFill>
            <a:srgbClr val="F2F2F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rgbClr val="FFFFF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34" name="Google Shape;134;p7"/>
          <p:cNvSpPr/>
          <p:nvPr/>
        </p:nvSpPr>
        <p:spPr>
          <a:xfrm>
            <a:off x="8428524" y="1833852"/>
            <a:ext cx="2914800" cy="2914800"/>
          </a:xfrm>
          <a:prstGeom prst="ellipse">
            <a:avLst/>
          </a:prstGeom>
          <a:solidFill>
            <a:srgbClr val="F2F2F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rgbClr val="FFFFF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35" name="Google Shape;135;p7"/>
          <p:cNvSpPr txBox="1"/>
          <p:nvPr/>
        </p:nvSpPr>
        <p:spPr>
          <a:xfrm>
            <a:off x="3401875" y="3825500"/>
            <a:ext cx="4975200" cy="123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-JP" sz="1800" b="1" i="0" u="none" strike="noStrike" cap="none">
                <a:solidFill>
                  <a:srgbClr val="00003E"/>
                </a:solidFill>
                <a:latin typeface="Meiryo"/>
                <a:ea typeface="Meiryo"/>
                <a:cs typeface="Meiryo"/>
                <a:sym typeface="Meiryo"/>
              </a:rPr>
              <a:t>掲載ポジション＆フォーマット</a:t>
            </a:r>
            <a:endParaRPr sz="1800" b="1" i="0" u="none" strike="noStrike" cap="none">
              <a:solidFill>
                <a:srgbClr val="00003E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ja-JP" sz="2400" b="1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ファーストビュー＆大型バナー</a:t>
            </a:r>
            <a:endParaRPr sz="2400" b="1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ja-JP" sz="2400" b="1" i="0" u="none" strike="noStrike" cap="none">
                <a:solidFill>
                  <a:srgbClr val="262626"/>
                </a:solidFill>
                <a:latin typeface="Meiryo"/>
                <a:ea typeface="Meiryo"/>
                <a:cs typeface="Meiryo"/>
                <a:sym typeface="Meiryo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7"/>
          <p:cNvSpPr txBox="1"/>
          <p:nvPr/>
        </p:nvSpPr>
        <p:spPr>
          <a:xfrm>
            <a:off x="4383854" y="5070199"/>
            <a:ext cx="3421500" cy="8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注目度が最も高いファーストビューで</a:t>
            </a:r>
            <a:endParaRPr sz="1400" b="0" i="0" u="none" strike="noStrike" cap="non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大型バナーを掲載することで</a:t>
            </a:r>
            <a:endParaRPr sz="1400" b="0" i="0" u="none" strike="noStrike" cap="non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ブランディング効果の最大化が可能</a:t>
            </a:r>
            <a:endParaRPr sz="1400" b="0" i="0" u="none" strike="noStrike" cap="non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37" name="Google Shape;137;p7"/>
          <p:cNvSpPr txBox="1"/>
          <p:nvPr/>
        </p:nvSpPr>
        <p:spPr>
          <a:xfrm>
            <a:off x="8131723" y="5070199"/>
            <a:ext cx="3535500" cy="56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ブランドパネルと相互利用することで</a:t>
            </a:r>
            <a:endParaRPr sz="1400" b="0" i="0" u="none" strike="noStrike" cap="non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リーチ最大化が可能</a:t>
            </a:r>
            <a:endParaRPr sz="1400" b="0" i="0" u="none" strike="noStrike" cap="non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38" name="Google Shape;138;p7"/>
          <p:cNvSpPr txBox="1"/>
          <p:nvPr/>
        </p:nvSpPr>
        <p:spPr>
          <a:xfrm>
            <a:off x="8131723" y="3825497"/>
            <a:ext cx="3614700" cy="79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-JP" sz="1800" b="1" i="0" u="none" strike="noStrike" cap="none">
                <a:solidFill>
                  <a:srgbClr val="00003E"/>
                </a:solidFill>
                <a:latin typeface="Meiryo"/>
                <a:ea typeface="Meiryo"/>
                <a:cs typeface="Meiryo"/>
                <a:sym typeface="Meiryo"/>
              </a:rPr>
              <a:t>リーチ</a:t>
            </a:r>
            <a:endParaRPr sz="1800" b="1" i="0" u="none" strike="noStrike" cap="none">
              <a:solidFill>
                <a:srgbClr val="00003E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ja-JP" sz="2400" b="1" i="0" u="none" strike="noStrike" cap="none">
                <a:solidFill>
                  <a:srgbClr val="262626"/>
                </a:solidFill>
                <a:latin typeface="Meiryo"/>
                <a:ea typeface="Meiryo"/>
                <a:cs typeface="Meiryo"/>
                <a:sym typeface="Meiryo"/>
              </a:rPr>
              <a:t>国内最大級のリーチ力</a:t>
            </a:r>
            <a:endParaRPr sz="2400" b="1" i="0" u="none" strike="noStrike" cap="none">
              <a:solidFill>
                <a:srgbClr val="262626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39" name="Google Shape;139;p7"/>
          <p:cNvSpPr txBox="1"/>
          <p:nvPr/>
        </p:nvSpPr>
        <p:spPr>
          <a:xfrm>
            <a:off x="846079" y="3825497"/>
            <a:ext cx="2914800" cy="79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-JP" sz="1800" b="1" i="0" u="none" strike="noStrike" cap="none">
                <a:solidFill>
                  <a:srgbClr val="00003E"/>
                </a:solidFill>
                <a:latin typeface="Meiryo"/>
                <a:ea typeface="Meiryo"/>
                <a:cs typeface="Meiryo"/>
                <a:sym typeface="Meiryo"/>
              </a:rPr>
              <a:t>広告掲載面</a:t>
            </a:r>
            <a:endParaRPr sz="1800" b="1" i="0" u="none" strike="noStrike" cap="none">
              <a:solidFill>
                <a:srgbClr val="00003E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ja-JP" sz="2400" b="1" i="0" u="none" strike="noStrike" cap="none">
                <a:solidFill>
                  <a:srgbClr val="262626"/>
                </a:solidFill>
                <a:latin typeface="Meiryo"/>
                <a:ea typeface="Meiryo"/>
                <a:cs typeface="Meiryo"/>
                <a:sym typeface="Meiryo"/>
              </a:rPr>
              <a:t>ニュース</a:t>
            </a:r>
            <a:endParaRPr sz="2400" b="1" i="0" u="none" strike="noStrike" cap="none">
              <a:solidFill>
                <a:srgbClr val="262626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40" name="Google Shape;140;p7"/>
          <p:cNvSpPr txBox="1"/>
          <p:nvPr/>
        </p:nvSpPr>
        <p:spPr>
          <a:xfrm>
            <a:off x="827149" y="5070199"/>
            <a:ext cx="2914800" cy="134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ユーザーの情報受容度が高いニュース面を活用することで</a:t>
            </a:r>
            <a:endParaRPr sz="1400" b="0" i="0" u="none" strike="noStrike" cap="non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0" i="0" u="none" strike="noStrike" cap="none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広告効果を高めることが可能</a:t>
            </a:r>
            <a:endParaRPr sz="1400" b="0" i="0" u="none" strike="noStrike" cap="non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141" name="Google Shape;141;p7" descr="アイコン&#10;&#10;AI 生成コンテンツは誤りを含む可能性があります。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98190" y="2282478"/>
            <a:ext cx="1412177" cy="14121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7" descr="アイコン&#10;&#10;AI 生成コンテンツは誤りを含む可能性があります。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64779" y="2341732"/>
            <a:ext cx="1242757" cy="12427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7" descr="アイコン&#10;&#10;AI 生成コンテンツは誤りを含む可能性があります。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180748" y="2266436"/>
            <a:ext cx="1397020" cy="13970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9"/>
          <p:cNvSpPr txBox="1"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eiryo"/>
              <a:buNone/>
            </a:pPr>
            <a:r>
              <a:rPr lang="ja-JP"/>
              <a:t>ファーストビュー ポジションに大型バナーを掲載 </a:t>
            </a:r>
            <a:endParaRPr/>
          </a:p>
        </p:txBody>
      </p:sp>
      <p:sp>
        <p:nvSpPr>
          <p:cNvPr id="149" name="Google Shape;149;p9"/>
          <p:cNvSpPr txBox="1">
            <a:spLocks noGrp="1"/>
          </p:cNvSpPr>
          <p:nvPr>
            <p:ph type="body" idx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LINE NEWSの中で最も注目度の高いトップ</a:t>
            </a:r>
            <a:r>
              <a:rPr lang="ja-JP"/>
              <a:t>のファーストビュー</a:t>
            </a:r>
            <a:r>
              <a:rPr lang="ja-JP">
                <a:latin typeface="Meiryo"/>
                <a:ea typeface="Meiryo"/>
                <a:cs typeface="Meiryo"/>
                <a:sym typeface="Meiryo"/>
              </a:rPr>
              <a:t>ポジションでプロモーションすることで、</a:t>
            </a:r>
            <a:endParaRPr>
              <a:latin typeface="Meiryo"/>
              <a:ea typeface="Meiryo"/>
              <a:cs typeface="Meiryo"/>
              <a:sym typeface="Meiry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認知＆ブランディング効果を最大化することができます。</a:t>
            </a:r>
            <a:endParaRPr/>
          </a:p>
        </p:txBody>
      </p:sp>
      <p:sp>
        <p:nvSpPr>
          <p:cNvPr id="150" name="Google Shape;150;p9"/>
          <p:cNvSpPr/>
          <p:nvPr/>
        </p:nvSpPr>
        <p:spPr>
          <a:xfrm>
            <a:off x="4692525" y="2260523"/>
            <a:ext cx="6696964" cy="61436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-JP" sz="1800" b="1" i="0" u="none" strike="noStrike" cap="none">
                <a:solidFill>
                  <a:srgbClr val="FFFFFF"/>
                </a:solidFill>
                <a:latin typeface="Meiryo"/>
                <a:ea typeface="Meiryo"/>
                <a:cs typeface="Meiryo"/>
                <a:sym typeface="Meiryo"/>
              </a:rPr>
              <a:t>LINE NEWS Top Ad</a:t>
            </a:r>
            <a:endParaRPr sz="1800" b="1" i="0" u="none" strike="noStrike" cap="none">
              <a:solidFill>
                <a:srgbClr val="FFFFF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52" name="Google Shape;152;p9"/>
          <p:cNvSpPr txBox="1"/>
          <p:nvPr/>
        </p:nvSpPr>
        <p:spPr>
          <a:xfrm>
            <a:off x="5682681" y="3568699"/>
            <a:ext cx="377539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ja-JP" sz="2000" b="0" i="0" u="none" strike="noStrike" cap="none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注目度の高いコンテンツ最上部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897E7834-27F6-92C5-58B6-B330E00D51A0}"/>
              </a:ext>
            </a:extLst>
          </p:cNvPr>
          <p:cNvGrpSpPr/>
          <p:nvPr/>
        </p:nvGrpSpPr>
        <p:grpSpPr>
          <a:xfrm>
            <a:off x="5058500" y="3554392"/>
            <a:ext cx="428724" cy="428724"/>
            <a:chOff x="5058500" y="5072532"/>
            <a:chExt cx="428724" cy="428724"/>
          </a:xfrm>
        </p:grpSpPr>
        <p:sp>
          <p:nvSpPr>
            <p:cNvPr id="2" name="楕円 1">
              <a:extLst>
                <a:ext uri="{FF2B5EF4-FFF2-40B4-BE49-F238E27FC236}">
                  <a16:creationId xmlns:a16="http://schemas.microsoft.com/office/drawing/2014/main" id="{7E03D39B-1F43-48DD-B9CD-EBDB23CDF468}"/>
                </a:ext>
              </a:extLst>
            </p:cNvPr>
            <p:cNvSpPr/>
            <p:nvPr/>
          </p:nvSpPr>
          <p:spPr>
            <a:xfrm>
              <a:off x="5058500" y="5072532"/>
              <a:ext cx="428724" cy="428724"/>
            </a:xfrm>
            <a:prstGeom prst="ellipse">
              <a:avLst/>
            </a:prstGeom>
            <a:solidFill>
              <a:srgbClr val="00003E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pic>
          <p:nvPicPr>
            <p:cNvPr id="153" name="Google Shape;153;p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058500" y="5072532"/>
              <a:ext cx="428724" cy="42872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4" name="Google Shape;154;p9"/>
          <p:cNvSpPr txBox="1"/>
          <p:nvPr/>
        </p:nvSpPr>
        <p:spPr>
          <a:xfrm>
            <a:off x="5682681" y="4476875"/>
            <a:ext cx="505779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ja-JP" sz="2000" b="0" i="0" u="none" strike="noStrike" cap="none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大型バナーでプロモーション効果を最大化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5" name="Google Shape;155;p9" descr="グラフィカル ユーザー インターフェイス, アプリケーション&#10;&#10;AI 生成コンテンツは間違っている可能性があります。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19273" y="1890277"/>
            <a:ext cx="2867025" cy="43699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4E4E9B64-78AB-0710-9C05-81449B425C2F}"/>
              </a:ext>
            </a:extLst>
          </p:cNvPr>
          <p:cNvGrpSpPr/>
          <p:nvPr/>
        </p:nvGrpSpPr>
        <p:grpSpPr>
          <a:xfrm>
            <a:off x="5058500" y="4462568"/>
            <a:ext cx="428724" cy="428724"/>
            <a:chOff x="5058500" y="5072532"/>
            <a:chExt cx="428724" cy="428724"/>
          </a:xfrm>
        </p:grpSpPr>
        <p:sp>
          <p:nvSpPr>
            <p:cNvPr id="5" name="楕円 4">
              <a:extLst>
                <a:ext uri="{FF2B5EF4-FFF2-40B4-BE49-F238E27FC236}">
                  <a16:creationId xmlns:a16="http://schemas.microsoft.com/office/drawing/2014/main" id="{EBC396B5-9239-5EC2-C024-C15B74889D72}"/>
                </a:ext>
              </a:extLst>
            </p:cNvPr>
            <p:cNvSpPr/>
            <p:nvPr/>
          </p:nvSpPr>
          <p:spPr>
            <a:xfrm>
              <a:off x="5058500" y="5072532"/>
              <a:ext cx="428724" cy="428724"/>
            </a:xfrm>
            <a:prstGeom prst="ellipse">
              <a:avLst/>
            </a:prstGeom>
            <a:solidFill>
              <a:srgbClr val="00003E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pic>
          <p:nvPicPr>
            <p:cNvPr id="6" name="Google Shape;153;p9">
              <a:extLst>
                <a:ext uri="{FF2B5EF4-FFF2-40B4-BE49-F238E27FC236}">
                  <a16:creationId xmlns:a16="http://schemas.microsoft.com/office/drawing/2014/main" id="{547E29AB-E33A-7EA0-E6DA-AD81E63FDE50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058500" y="5072532"/>
              <a:ext cx="428724" cy="42872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0"/>
          <p:cNvSpPr txBox="1">
            <a:spLocks noGrp="1"/>
          </p:cNvSpPr>
          <p:nvPr>
            <p:ph type="body" idx="1"/>
          </p:nvPr>
        </p:nvSpPr>
        <p:spPr>
          <a:xfrm>
            <a:off x="587374" y="1098189"/>
            <a:ext cx="11142215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LINE NEWSは</a:t>
            </a:r>
            <a:r>
              <a:rPr lang="ja-JP">
                <a:solidFill>
                  <a:srgbClr val="3F3F3F"/>
                </a:solidFill>
                <a:latin typeface="Meiryo"/>
                <a:ea typeface="Meiryo"/>
                <a:cs typeface="Meiryo"/>
                <a:sym typeface="Meiryo"/>
              </a:rPr>
              <a:t>20－30代、女性の利用率が高く</a:t>
            </a:r>
            <a:r>
              <a:rPr lang="ja-JP">
                <a:latin typeface="Meiryo"/>
                <a:ea typeface="Meiryo"/>
                <a:cs typeface="Meiryo"/>
                <a:sym typeface="Meiryo"/>
              </a:rPr>
              <a:t>ブランドパネルでは獲得しきれないリーチを獲得することができ、</a:t>
            </a:r>
            <a:endParaRPr>
              <a:latin typeface="Meiryo"/>
              <a:ea typeface="Meiryo"/>
              <a:cs typeface="Meiryo"/>
              <a:sym typeface="Meiry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400"/>
              <a:buNone/>
            </a:pPr>
            <a:r>
              <a:rPr lang="ja-JP">
                <a:latin typeface="Meiryo"/>
                <a:ea typeface="Meiryo"/>
                <a:cs typeface="Meiryo"/>
                <a:sym typeface="Meiryo"/>
              </a:rPr>
              <a:t>クロスユースすることで両媒体のニュース面におけるインクリメンタルリーチを最大化できます。</a:t>
            </a:r>
            <a:endParaRPr>
              <a:latin typeface="Meiryo"/>
              <a:ea typeface="Meiryo"/>
              <a:cs typeface="Meiryo"/>
              <a:sym typeface="Meiry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400"/>
              <a:buNone/>
            </a:pPr>
            <a:endParaRPr>
              <a:latin typeface="Meiryo"/>
              <a:ea typeface="Meiryo"/>
              <a:cs typeface="Meiryo"/>
              <a:sym typeface="Meiry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400"/>
              <a:buNone/>
            </a:pPr>
            <a:endParaRPr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62" name="Google Shape;162;p10"/>
          <p:cNvSpPr/>
          <p:nvPr/>
        </p:nvSpPr>
        <p:spPr>
          <a:xfrm>
            <a:off x="633406" y="1989847"/>
            <a:ext cx="5759638" cy="5092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eiryo"/>
              <a:buNone/>
            </a:pPr>
            <a:r>
              <a:rPr lang="ja-JP" sz="1800" b="1" i="0" u="none" strike="noStrike" cap="none">
                <a:solidFill>
                  <a:srgbClr val="FFFFFF"/>
                </a:solidFill>
                <a:latin typeface="Meiryo"/>
                <a:ea typeface="Meiryo"/>
                <a:cs typeface="Meiryo"/>
                <a:sym typeface="Meiryo"/>
              </a:rPr>
              <a:t>配信例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10"/>
          <p:cNvSpPr/>
          <p:nvPr/>
        </p:nvSpPr>
        <p:spPr>
          <a:xfrm>
            <a:off x="6632310" y="2955704"/>
            <a:ext cx="2908149" cy="2853675"/>
          </a:xfrm>
          <a:prstGeom prst="ellipse">
            <a:avLst/>
          </a:prstGeom>
          <a:solidFill>
            <a:srgbClr val="06C755">
              <a:alpha val="2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64" name="Google Shape;164;p10"/>
          <p:cNvSpPr/>
          <p:nvPr/>
        </p:nvSpPr>
        <p:spPr>
          <a:xfrm>
            <a:off x="8961189" y="2955704"/>
            <a:ext cx="2768400" cy="2804107"/>
          </a:xfrm>
          <a:prstGeom prst="ellipse">
            <a:avLst/>
          </a:prstGeom>
          <a:solidFill>
            <a:srgbClr val="FF0033">
              <a:alpha val="2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65" name="Google Shape;165;p10"/>
          <p:cNvSpPr txBox="1"/>
          <p:nvPr/>
        </p:nvSpPr>
        <p:spPr>
          <a:xfrm>
            <a:off x="2144381" y="2783439"/>
            <a:ext cx="4056600" cy="113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sz="1600" b="1" i="0" u="none" strike="noStrike" cap="none">
                <a:solidFill>
                  <a:srgbClr val="0C0C0C"/>
                </a:solidFill>
                <a:latin typeface="Meiryo"/>
                <a:ea typeface="Meiryo"/>
                <a:cs typeface="Meiryo"/>
                <a:sym typeface="Meiryo"/>
              </a:rPr>
              <a:t>LINE NEWS Top Ad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C0C0C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sz="1600" b="0" i="0" u="none" strike="noStrike" cap="none">
                <a:solidFill>
                  <a:srgbClr val="0C0C0C"/>
                </a:solidFill>
                <a:latin typeface="Meiryo"/>
                <a:ea typeface="Meiryo"/>
                <a:cs typeface="Meiryo"/>
                <a:sym typeface="Meiryo"/>
              </a:rPr>
              <a:t>配信金額：900万円</a:t>
            </a:r>
            <a:endParaRPr sz="1600" b="0" i="0" u="none" strike="noStrike" cap="none">
              <a:solidFill>
                <a:srgbClr val="0C0C0C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ja-JP" sz="2000" b="0" i="0" u="none" strike="noStrike" cap="none">
                <a:solidFill>
                  <a:srgbClr val="0C0C0C"/>
                </a:solidFill>
                <a:latin typeface="Meiryo"/>
                <a:ea typeface="Meiryo"/>
                <a:cs typeface="Meiryo"/>
                <a:sym typeface="Meiryo"/>
              </a:rPr>
              <a:t>想定リーチ数：1,060万リーチ</a:t>
            </a:r>
            <a:endParaRPr sz="2000" b="0" i="0" u="none" strike="noStrike" cap="none">
              <a:solidFill>
                <a:srgbClr val="0C0C0C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66" name="Google Shape;166;p10"/>
          <p:cNvSpPr txBox="1"/>
          <p:nvPr/>
        </p:nvSpPr>
        <p:spPr>
          <a:xfrm>
            <a:off x="2144381" y="4697085"/>
            <a:ext cx="4249269" cy="113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sz="1600" b="1" i="0" u="none" strike="noStrike" cap="none">
                <a:solidFill>
                  <a:srgbClr val="0C0C0C"/>
                </a:solidFill>
                <a:latin typeface="Meiryo"/>
                <a:ea typeface="Meiryo"/>
                <a:cs typeface="Meiryo"/>
                <a:sym typeface="Meiryo"/>
              </a:rPr>
              <a:t>ブランドパネル SP(FQ1)</a:t>
            </a:r>
            <a:endParaRPr sz="1600" b="1" i="0" u="none" strike="noStrike" cap="none">
              <a:solidFill>
                <a:srgbClr val="0C0C0C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sz="1600" b="0" i="0" u="none" strike="noStrike" cap="none">
                <a:solidFill>
                  <a:srgbClr val="0C0C0C"/>
                </a:solidFill>
                <a:latin typeface="Meiryo"/>
                <a:ea typeface="Meiryo"/>
                <a:cs typeface="Meiryo"/>
                <a:sym typeface="Meiryo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sz="1600" b="0" i="0" u="none" strike="noStrike" cap="none">
                <a:solidFill>
                  <a:srgbClr val="0C0C0C"/>
                </a:solidFill>
                <a:latin typeface="Meiryo"/>
                <a:ea typeface="Meiryo"/>
                <a:cs typeface="Meiryo"/>
                <a:sym typeface="Meiryo"/>
              </a:rPr>
              <a:t>配信金額：1,000万円</a:t>
            </a:r>
            <a:endParaRPr sz="1600" b="0" i="0" u="none" strike="noStrike" cap="none">
              <a:solidFill>
                <a:srgbClr val="0C0C0C"/>
              </a:solidFill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ja-JP" sz="2000" b="0" i="0" u="none" strike="noStrike" cap="none">
                <a:solidFill>
                  <a:srgbClr val="0C0C0C"/>
                </a:solidFill>
                <a:latin typeface="Meiryo"/>
                <a:ea typeface="Meiryo"/>
                <a:cs typeface="Meiryo"/>
                <a:sym typeface="Meiryo"/>
              </a:rPr>
              <a:t>想定リーチ数：1,110万リーチ</a:t>
            </a:r>
            <a:endParaRPr sz="2000" b="0" i="0" u="none" strike="noStrike" cap="none">
              <a:solidFill>
                <a:srgbClr val="0C0C0C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167" name="Google Shape;167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3345" y="4689206"/>
            <a:ext cx="1189827" cy="165599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10"/>
          <p:cNvSpPr/>
          <p:nvPr/>
        </p:nvSpPr>
        <p:spPr>
          <a:xfrm>
            <a:off x="7007551" y="2015860"/>
            <a:ext cx="4127619" cy="483227"/>
          </a:xfrm>
          <a:prstGeom prst="roundRect">
            <a:avLst>
              <a:gd name="adj" fmla="val 48305"/>
            </a:avLst>
          </a:prstGeom>
          <a:noFill/>
          <a:ln w="38100" cap="flat" cmpd="sng">
            <a:solidFill>
              <a:srgbClr val="00003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sz="1600" b="1" i="0" u="none" strike="noStrike" cap="none">
                <a:solidFill>
                  <a:srgbClr val="00003E"/>
                </a:solidFill>
                <a:latin typeface="Meiryo"/>
                <a:ea typeface="Meiryo"/>
                <a:cs typeface="Meiryo"/>
                <a:sym typeface="Meiryo"/>
              </a:rPr>
              <a:t>想定インクリメンタルリーチ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10"/>
          <p:cNvSpPr txBox="1"/>
          <p:nvPr/>
        </p:nvSpPr>
        <p:spPr>
          <a:xfrm>
            <a:off x="8961189" y="4212678"/>
            <a:ext cx="614271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ja-JP" sz="2000" b="1" i="0" u="none" strike="noStrike" cap="none">
                <a:solidFill>
                  <a:srgbClr val="595959"/>
                </a:solidFill>
                <a:latin typeface="Meiryo"/>
                <a:ea typeface="Meiryo"/>
                <a:cs typeface="Meiryo"/>
                <a:sym typeface="Meiryo"/>
              </a:rPr>
              <a:t>5％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10"/>
          <p:cNvSpPr txBox="1"/>
          <p:nvPr/>
        </p:nvSpPr>
        <p:spPr>
          <a:xfrm>
            <a:off x="7722048" y="4212678"/>
            <a:ext cx="78739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ja-JP" sz="2000" b="1" i="0" u="none" strike="noStrike" cap="none">
                <a:solidFill>
                  <a:srgbClr val="595959"/>
                </a:solidFill>
                <a:latin typeface="Meiryo"/>
                <a:ea typeface="Meiryo"/>
                <a:cs typeface="Meiryo"/>
                <a:sym typeface="Meiryo"/>
              </a:rPr>
              <a:t>47％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10"/>
          <p:cNvSpPr txBox="1"/>
          <p:nvPr/>
        </p:nvSpPr>
        <p:spPr>
          <a:xfrm>
            <a:off x="10043501" y="4212678"/>
            <a:ext cx="78739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ja-JP" sz="2000" b="1" i="0" u="none" strike="noStrike" cap="none">
                <a:solidFill>
                  <a:srgbClr val="595959"/>
                </a:solidFill>
                <a:latin typeface="Meiryo"/>
                <a:ea typeface="Meiryo"/>
                <a:cs typeface="Meiryo"/>
                <a:sym typeface="Meiryo"/>
              </a:rPr>
              <a:t>48％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10"/>
          <p:cNvSpPr txBox="1"/>
          <p:nvPr/>
        </p:nvSpPr>
        <p:spPr>
          <a:xfrm>
            <a:off x="6658704" y="3214034"/>
            <a:ext cx="260962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-JP" sz="1800" b="1" i="0" u="none" strike="noStrike" cap="none">
                <a:solidFill>
                  <a:srgbClr val="595959"/>
                </a:solidFill>
                <a:latin typeface="Meiryo"/>
                <a:ea typeface="Meiryo"/>
                <a:cs typeface="Meiryo"/>
                <a:sym typeface="Meiryo"/>
              </a:rPr>
              <a:t>LINE NEWS Top Ad</a:t>
            </a:r>
            <a:endParaRPr sz="1800" b="1" i="0" u="none" strike="noStrike" cap="none">
              <a:solidFill>
                <a:srgbClr val="595959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73" name="Google Shape;173;p10"/>
          <p:cNvSpPr txBox="1"/>
          <p:nvPr/>
        </p:nvSpPr>
        <p:spPr>
          <a:xfrm>
            <a:off x="9903397" y="3225609"/>
            <a:ext cx="189997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-JP" sz="1800" b="1" i="0" u="none" strike="noStrike" cap="none">
                <a:solidFill>
                  <a:srgbClr val="595959"/>
                </a:solidFill>
                <a:latin typeface="Meiryo"/>
                <a:ea typeface="Meiryo"/>
                <a:cs typeface="Meiryo"/>
                <a:sym typeface="Meiryo"/>
              </a:rPr>
              <a:t>ブランドパネル</a:t>
            </a:r>
            <a:endParaRPr sz="1800" b="1" i="0" u="none" strike="noStrike" cap="none">
              <a:solidFill>
                <a:srgbClr val="595959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74" name="Google Shape;174;p10"/>
          <p:cNvSpPr txBox="1"/>
          <p:nvPr/>
        </p:nvSpPr>
        <p:spPr>
          <a:xfrm>
            <a:off x="6552458" y="5958202"/>
            <a:ext cx="5233141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ja-JP" sz="2800" b="1" i="0" u="none" strike="noStrike" cap="none">
                <a:solidFill>
                  <a:srgbClr val="1F1FFF"/>
                </a:solidFill>
                <a:latin typeface="Meiryo"/>
                <a:ea typeface="Meiryo"/>
                <a:cs typeface="Meiryo"/>
                <a:sym typeface="Meiryo"/>
              </a:rPr>
              <a:t>想定リーチ数：2,058万リーチ</a:t>
            </a:r>
            <a:endParaRPr sz="2800" b="1" i="0" u="none" strike="noStrike" cap="none">
              <a:solidFill>
                <a:srgbClr val="1F1FFF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75" name="Google Shape;175;p10"/>
          <p:cNvSpPr txBox="1"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eiryo"/>
              <a:buNone/>
            </a:pPr>
            <a:r>
              <a:rPr lang="ja-JP"/>
              <a:t>ブランドパネルとのクロスユースでリーチ拡大</a:t>
            </a:r>
            <a:endParaRPr/>
          </a:p>
        </p:txBody>
      </p:sp>
      <p:pic>
        <p:nvPicPr>
          <p:cNvPr id="176" name="Google Shape;176;p10" descr="グラフィカル ユーザー インターフェイス, アプリケーション&#10;&#10;AI 生成コンテンツは間違っている可能性があります。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3914" y="2719095"/>
            <a:ext cx="1149258" cy="17516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SCレイアウト（広告主・代理店限定）">
  <a:themeElements>
    <a:clrScheme name="LYマスター">
      <a:dk1>
        <a:srgbClr val="000000"/>
      </a:dk1>
      <a:lt1>
        <a:srgbClr val="FFFFFF"/>
      </a:lt1>
      <a:dk2>
        <a:srgbClr val="00003E"/>
      </a:dk2>
      <a:lt2>
        <a:srgbClr val="FFFFFF"/>
      </a:lt2>
      <a:accent1>
        <a:srgbClr val="00003E"/>
      </a:accent1>
      <a:accent2>
        <a:srgbClr val="06C755"/>
      </a:accent2>
      <a:accent3>
        <a:srgbClr val="FF0033"/>
      </a:accent3>
      <a:accent4>
        <a:srgbClr val="F77911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ユーザー定義 8">
    <a:majorFont>
      <a:latin typeface="Arial　"/>
      <a:ea typeface="メイリオ"/>
      <a:cs typeface=""/>
    </a:majorFont>
    <a:minorFont>
      <a:latin typeface="Arial"/>
      <a:ea typeface="メイリオ"/>
      <a:cs typeface="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1348</Words>
  <Application>Microsoft Office PowerPoint</Application>
  <PresentationFormat>ワイド画面</PresentationFormat>
  <Paragraphs>226</Paragraphs>
  <Slides>18</Slides>
  <Notes>18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22" baseType="lpstr">
      <vt:lpstr>Arial</vt:lpstr>
      <vt:lpstr>メイリオ</vt:lpstr>
      <vt:lpstr>メイリオ</vt:lpstr>
      <vt:lpstr>MSCレイアウト（広告主・代理店限定）</vt:lpstr>
      <vt:lpstr>PowerPoint プレゼンテーション</vt:lpstr>
      <vt:lpstr>目次</vt:lpstr>
      <vt:lpstr>PowerPoint プレゼンテーション</vt:lpstr>
      <vt:lpstr>LINE NEWS Top Ad</vt:lpstr>
      <vt:lpstr>LINE NEWS Top Ad　商品ラインアップ</vt:lpstr>
      <vt:lpstr>PowerPoint プレゼンテーション</vt:lpstr>
      <vt:lpstr>LINE NEWS Top Ad  特徴</vt:lpstr>
      <vt:lpstr>ファーストビュー ポジションに大型バナーを掲載 </vt:lpstr>
      <vt:lpstr>ブランドパネルとのクロスユースでリーチ拡大</vt:lpstr>
      <vt:lpstr>PowerPoint プレゼンテーション</vt:lpstr>
      <vt:lpstr>PowerPoint プレゼンテーション</vt:lpstr>
      <vt:lpstr>PowerPoint プレゼンテーション</vt:lpstr>
      <vt:lpstr>イベント枠について</vt:lpstr>
      <vt:lpstr>PowerPoint プレゼンテーション</vt:lpstr>
      <vt:lpstr>LINE NEWSユーザー属性と利用シーン</vt:lpstr>
      <vt:lpstr>LINE NEWSユーザー属性と利用シーン</vt:lpstr>
      <vt:lpstr>LINE NEWSユーザー属性と利用シーン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細田 圭佑</dc:creator>
  <cp:lastModifiedBy>山本 玲奈</cp:lastModifiedBy>
  <cp:revision>4</cp:revision>
  <dcterms:created xsi:type="dcterms:W3CDTF">2024-07-26T04:17:15Z</dcterms:created>
  <dcterms:modified xsi:type="dcterms:W3CDTF">2026-07-27T04:04:50Z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2025-01-24T06:11:04Z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d8c9785c-7bbf-4b6c-bf29-15e4982bfb86</vt:lpwstr>
  </property>
  <property fmtid="{D5CDD505-2E9C-101B-9397-08002B2CF9AE}" pid="7" name="MSIP_Label_defa4170-0d19-0005-0004-bc88714345d2_ActionId">
    <vt:lpwstr>6b361219-ec79-46f8-93ac-a090e6a7189c</vt:lpwstr>
  </property>
  <property fmtid="{D5CDD505-2E9C-101B-9397-08002B2CF9AE}" pid="8" name="MSIP_Label_defa4170-0d19-0005-0004-bc88714345d2_ContentBits">
    <vt:lpwstr>0</vt:lpwstr>
  </property>
</Properties>
</file>