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ags/tag12.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 id="2147484486" r:id="rId4"/>
  </p:sldMasterIdLst>
  <p:notesMasterIdLst>
    <p:notesMasterId r:id="rId34"/>
  </p:notesMasterIdLst>
  <p:handoutMasterIdLst>
    <p:handoutMasterId r:id="rId35"/>
  </p:handoutMasterIdLst>
  <p:sldIdLst>
    <p:sldId id="700" r:id="rId5"/>
    <p:sldId id="623" r:id="rId6"/>
    <p:sldId id="624" r:id="rId7"/>
    <p:sldId id="446" r:id="rId8"/>
    <p:sldId id="2146849012" r:id="rId9"/>
    <p:sldId id="2146849013" r:id="rId10"/>
    <p:sldId id="2146849014" r:id="rId11"/>
    <p:sldId id="2146849029" r:id="rId12"/>
    <p:sldId id="2146849222" r:id="rId13"/>
    <p:sldId id="2146849216" r:id="rId14"/>
    <p:sldId id="2146849015" r:id="rId15"/>
    <p:sldId id="2146849221" r:id="rId16"/>
    <p:sldId id="2146849021" r:id="rId17"/>
    <p:sldId id="2146849207" r:id="rId18"/>
    <p:sldId id="2146849208" r:id="rId19"/>
    <p:sldId id="2146849218" r:id="rId20"/>
    <p:sldId id="2146849209" r:id="rId21"/>
    <p:sldId id="2146849211" r:id="rId22"/>
    <p:sldId id="2146849212" r:id="rId23"/>
    <p:sldId id="2146849219" r:id="rId24"/>
    <p:sldId id="2146849023" r:id="rId25"/>
    <p:sldId id="2146849024" r:id="rId26"/>
    <p:sldId id="2146849025" r:id="rId27"/>
    <p:sldId id="2146849026" r:id="rId28"/>
    <p:sldId id="633" r:id="rId29"/>
    <p:sldId id="2146849217" r:id="rId30"/>
    <p:sldId id="2146849144" r:id="rId31"/>
    <p:sldId id="2146849028" r:id="rId32"/>
    <p:sldId id="448" r:id="rId33"/>
  </p:sldIdLst>
  <p:sldSz cx="12192000" cy="6858000"/>
  <p:notesSz cx="6858000" cy="9144000"/>
  <p:custDataLst>
    <p:tags r:id="rId36"/>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0048"/>
    <a:srgbClr val="ACACC2"/>
    <a:srgbClr val="002AFF"/>
    <a:srgbClr val="000041"/>
    <a:srgbClr val="49497A"/>
    <a:srgbClr val="DEDEE5"/>
    <a:srgbClr val="2B2B5D"/>
    <a:srgbClr val="464675"/>
    <a:srgbClr val="7B7B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A3F9CD-D9B0-4642-AC0F-98B1D36011C8}" v="3" dt="2026-05-18T02:21:03.26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29" autoAdjust="0"/>
    <p:restoredTop sz="96354"/>
  </p:normalViewPr>
  <p:slideViewPr>
    <p:cSldViewPr snapToGrid="0">
      <p:cViewPr varScale="1">
        <p:scale>
          <a:sx n="63" d="100"/>
          <a:sy n="63" d="100"/>
        </p:scale>
        <p:origin x="460" y="56"/>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mamoto Rena (山本 玲奈)" userId="XqfmoCvGAzExMoimfih8jxm38Qp/ZaiTVmy1xF1xw7E=" providerId="None" clId="Web-{480CE1E6-9BC6-4E77-A3F0-3EAEA8477F13}"/>
    <pc:docChg chg="modSld">
      <pc:chgData name="Yamamoto Rena (山本 玲奈)" userId="XqfmoCvGAzExMoimfih8jxm38Qp/ZaiTVmy1xF1xw7E=" providerId="None" clId="Web-{480CE1E6-9BC6-4E77-A3F0-3EAEA8477F13}" dt="2026-04-27T02:02:43.934" v="25"/>
      <pc:docMkLst>
        <pc:docMk/>
      </pc:docMkLst>
      <pc:sldChg chg="modSp">
        <pc:chgData name="Yamamoto Rena (山本 玲奈)" userId="XqfmoCvGAzExMoimfih8jxm38Qp/ZaiTVmy1xF1xw7E=" providerId="None" clId="Web-{480CE1E6-9BC6-4E77-A3F0-3EAEA8477F13}" dt="2026-04-27T02:02:43.934" v="25"/>
        <pc:sldMkLst>
          <pc:docMk/>
          <pc:sldMk cId="794987261" sldId="2146849216"/>
        </pc:sldMkLst>
        <pc:graphicFrameChg chg="mod modGraphic">
          <ac:chgData name="Yamamoto Rena (山本 玲奈)" userId="XqfmoCvGAzExMoimfih8jxm38Qp/ZaiTVmy1xF1xw7E=" providerId="None" clId="Web-{480CE1E6-9BC6-4E77-A3F0-3EAEA8477F13}" dt="2026-04-27T02:02:43.934" v="25"/>
          <ac:graphicFrameMkLst>
            <pc:docMk/>
            <pc:sldMk cId="794987261" sldId="2146849216"/>
            <ac:graphicFrameMk id="7" creationId="{75FB288D-CCB7-7578-F6BF-845B922FA85C}"/>
          </ac:graphicFrameMkLst>
        </pc:graphicFrameChg>
      </pc:sldChg>
    </pc:docChg>
  </pc:docChgLst>
  <pc:docChgLst>
    <pc:chgData name="Ozone Yuko （小曽根祐子）" userId="7815483560_tp_box_2" providerId="OAuth2" clId="{9D3F3C96-46F0-4A69-B082-E038EE86BD3E}"/>
    <pc:docChg chg="modSld">
      <pc:chgData name="Ozone Yuko （小曽根祐子）" userId="7815483560_tp_box_2" providerId="OAuth2" clId="{9D3F3C96-46F0-4A69-B082-E038EE86BD3E}" dt="2026-05-18T02:32:04.047" v="5" actId="20577"/>
      <pc:docMkLst>
        <pc:docMk/>
      </pc:docMkLst>
      <pc:sldChg chg="modSp mod">
        <pc:chgData name="Ozone Yuko （小曽根祐子）" userId="7815483560_tp_box_2" providerId="OAuth2" clId="{9D3F3C96-46F0-4A69-B082-E038EE86BD3E}" dt="2026-05-18T02:20:17.538" v="1" actId="20577"/>
        <pc:sldMkLst>
          <pc:docMk/>
          <pc:sldMk cId="1874644466" sldId="2146849014"/>
        </pc:sldMkLst>
        <pc:graphicFrameChg chg="modGraphic">
          <ac:chgData name="Ozone Yuko （小曽根祐子）" userId="7815483560_tp_box_2" providerId="OAuth2" clId="{9D3F3C96-46F0-4A69-B082-E038EE86BD3E}" dt="2026-05-18T02:20:17.538" v="1" actId="20577"/>
          <ac:graphicFrameMkLst>
            <pc:docMk/>
            <pc:sldMk cId="1874644466" sldId="2146849014"/>
            <ac:graphicFrameMk id="9" creationId="{E6BA39B9-7328-72BF-C0AF-C7A0E74F2BD6}"/>
          </ac:graphicFrameMkLst>
        </pc:graphicFrameChg>
      </pc:sldChg>
      <pc:sldChg chg="modSp mod">
        <pc:chgData name="Ozone Yuko （小曽根祐子）" userId="7815483560_tp_box_2" providerId="OAuth2" clId="{9D3F3C96-46F0-4A69-B082-E038EE86BD3E}" dt="2026-05-18T02:32:04.047" v="5" actId="20577"/>
        <pc:sldMkLst>
          <pc:docMk/>
          <pc:sldMk cId="794987261" sldId="2146849216"/>
        </pc:sldMkLst>
        <pc:graphicFrameChg chg="mod modGraphic">
          <ac:chgData name="Ozone Yuko （小曽根祐子）" userId="7815483560_tp_box_2" providerId="OAuth2" clId="{9D3F3C96-46F0-4A69-B082-E038EE86BD3E}" dt="2026-05-18T02:32:04.047" v="5" actId="20577"/>
          <ac:graphicFrameMkLst>
            <pc:docMk/>
            <pc:sldMk cId="794987261" sldId="2146849216"/>
            <ac:graphicFrameMk id="7" creationId="{75FB288D-CCB7-7578-F6BF-845B922FA85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07/23/2026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07/23/2026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3446808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22103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48"/>
                </a:solidFill>
                <a:latin typeface="メイリオ" panose="020B0604030504040204" pitchFamily="50" charset="-128"/>
                <a:ea typeface="メイリオ" panose="020B0604030504040204" pitchFamily="50" charset="-128"/>
              </a:rPr>
              <a:t>Yahoo!</a:t>
            </a:r>
            <a:r>
              <a:rPr lang="ja-JP" altLang="en-US" sz="1600" b="1">
                <a:solidFill>
                  <a:srgbClr val="000048"/>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34431902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48"/>
                </a:solidFill>
                <a:latin typeface="+mn-ea"/>
                <a:ea typeface="+mn-ea"/>
                <a:cs typeface="Segoe UI" panose="020B0502040204020203" pitchFamily="34" charset="0"/>
              </a:rPr>
              <a:t>CONTENTS</a:t>
            </a:r>
            <a:endParaRPr kumimoji="1" lang="ja-JP" altLang="en-US" sz="2400" b="1" i="0">
              <a:solidFill>
                <a:srgbClr val="000048"/>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48"/>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6501492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48"/>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48"/>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6551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7737915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525246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14972923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708512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6160722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961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8775517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a:t>01</a:t>
            </a:r>
            <a:endParaRPr kumimoji="1" lang="ja-JP" altLang="en-US"/>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9967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8422505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chemeClr val="accent1"/>
                </a:solidFill>
                <a:latin typeface="+mn-ea"/>
                <a:ea typeface="+mn-ea"/>
                <a:cs typeface="Segoe UI" panose="020B0502040204020203" pitchFamily="34" charset="0"/>
              </a:rPr>
              <a:t>CONTENTS</a:t>
            </a:r>
            <a:endParaRPr kumimoji="1" lang="ja-JP" altLang="en-US" sz="2400" b="1" i="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540645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image" Target="../media/image20.emf"/><Relationship Id="rId2" Type="http://schemas.openxmlformats.org/officeDocument/2006/relationships/slideLayout" Target="../slideLayouts/slideLayout32.xml"/><Relationship Id="rId16" Type="http://schemas.openxmlformats.org/officeDocument/2006/relationships/oleObject" Target="../embeddings/oleObject9.bin"/><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ags" Target="../tags/tag12.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4" r:id="rId8"/>
    <p:sldLayoutId id="2147484475" r:id="rId9"/>
    <p:sldLayoutId id="2147484476" r:id="rId10"/>
    <p:sldLayoutId id="2147484477" r:id="rId11"/>
    <p:sldLayoutId id="214748450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5"/>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6" imgW="7772400" imgH="10058400" progId="TCLayout.ActiveDocument.1">
                  <p:embed/>
                </p:oleObj>
              </mc:Choice>
              <mc:Fallback>
                <p:oleObj name="think-cell スライド" r:id="rId16"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973470900"/>
      </p:ext>
    </p:extLst>
  </p:cSld>
  <p:clrMap bg1="lt1" tx1="dk1" bg2="lt2" tx2="dk2" accent1="accent1" accent2="accent2" accent3="accent3" accent4="accent4" accent5="accent5" accent6="accent6" hlink="hlink" folHlink="folHlink"/>
  <p:sldLayoutIdLst>
    <p:sldLayoutId id="2147484487" r:id="rId1"/>
    <p:sldLayoutId id="2147484488" r:id="rId2"/>
    <p:sldLayoutId id="2147484489" r:id="rId3"/>
    <p:sldLayoutId id="2147484490" r:id="rId4"/>
    <p:sldLayoutId id="2147484491" r:id="rId5"/>
    <p:sldLayoutId id="2147484492" r:id="rId6"/>
    <p:sldLayoutId id="2147484493" r:id="rId7"/>
    <p:sldLayoutId id="2147484494" r:id="rId8"/>
    <p:sldLayoutId id="2147484495" r:id="rId9"/>
    <p:sldLayoutId id="2147484496" r:id="rId10"/>
    <p:sldLayoutId id="2147484497" r:id="rId11"/>
    <p:sldLayoutId id="2147484498" r:id="rId12"/>
    <p:sldLayoutId id="2147484499" r:id="rId13"/>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3.tiff"/><Relationship Id="rId7" Type="http://schemas.openxmlformats.org/officeDocument/2006/relationships/image" Target="../media/image37.jpg"/><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image" Target="../media/image36.tiff"/><Relationship Id="rId11" Type="http://schemas.openxmlformats.org/officeDocument/2006/relationships/image" Target="../media/image28.png"/><Relationship Id="rId5" Type="http://schemas.openxmlformats.org/officeDocument/2006/relationships/image" Target="../media/image35.tiff"/><Relationship Id="rId10" Type="http://schemas.openxmlformats.org/officeDocument/2006/relationships/image" Target="../media/image40.tiff"/><Relationship Id="rId4" Type="http://schemas.openxmlformats.org/officeDocument/2006/relationships/image" Target="../media/image34.tiff"/><Relationship Id="rId9" Type="http://schemas.openxmlformats.org/officeDocument/2006/relationships/image" Target="../media/image39.tiff"/></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hyperlink" Target="https://ads-help.yahoo-net.jp/s/article/H000045741?language=ja#lntp" TargetMode="External"/><Relationship Id="rId7" Type="http://schemas.openxmlformats.org/officeDocument/2006/relationships/image" Target="../media/image52.png"/><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32.png"/><Relationship Id="rId1" Type="http://schemas.openxmlformats.org/officeDocument/2006/relationships/slideLayout" Target="../slideLayouts/slideLayout22.xml"/><Relationship Id="rId6" Type="http://schemas.microsoft.com/office/2007/relationships/hdphoto" Target="../media/hdphoto2.wdp"/><Relationship Id="rId5" Type="http://schemas.openxmlformats.org/officeDocument/2006/relationships/image" Target="../media/image31.png"/><Relationship Id="rId4" Type="http://schemas.openxmlformats.org/officeDocument/2006/relationships/hyperlink" Target="https://ads-help.yahoo-net.jp/s/article/H000044278?language=ja"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32.png"/><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7" Type="http://schemas.openxmlformats.org/officeDocument/2006/relationships/hyperlink" Target="https://ads-help.yahoo-net.jp/s/article/H000044404?language=ja" TargetMode="External"/><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portal.yadui.business.yahoo.co.jp/agencyportal/30335704/" TargetMode="External"/><Relationship Id="rId7" Type="http://schemas.openxmlformats.org/officeDocument/2006/relationships/hyperlink" Target="https://www.lycbiz.com/jp/contact/support/ly-ads/" TargetMode="External"/><Relationship Id="rId2" Type="http://schemas.openxmlformats.org/officeDocument/2006/relationships/image" Target="../media/image32.png"/><Relationship Id="rId1" Type="http://schemas.openxmlformats.org/officeDocument/2006/relationships/slideLayout" Target="../slideLayouts/slideLayout22.xml"/><Relationship Id="rId6" Type="http://schemas.openxmlformats.org/officeDocument/2006/relationships/hyperlink" Target="https://ads-help.yahoo-net.jp/"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image" Target="../media/image25.png"/><Relationship Id="rId1" Type="http://schemas.openxmlformats.org/officeDocument/2006/relationships/slideLayout" Target="../slideLayouts/slideLayout22.xm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download/"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image" Target="../media/image8.png"/><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42.xml"/><Relationship Id="rId5" Type="http://schemas.openxmlformats.org/officeDocument/2006/relationships/image" Target="../media/image30.jp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a:cs typeface="Segoe UI" panose="020B0502040204020203" pitchFamily="34" charset="0"/>
              </a:rPr>
              <a:t>LINE NEWS Top Ad</a:t>
            </a:r>
          </a:p>
          <a:p>
            <a:pPr lvl="0" eaLnBrk="0" fontAlgn="base" hangingPunct="0">
              <a:spcAft>
                <a:spcPct val="0"/>
              </a:spcAft>
              <a:defRPr/>
            </a:pP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10</a:t>
            </a:r>
            <a:r>
              <a:rPr lang="ja-JP" altLang="en-US" sz="3600" dirty="0">
                <a:cs typeface="Segoe UI" panose="020B0502040204020203" pitchFamily="34" charset="0"/>
              </a:rPr>
              <a:t>月～</a:t>
            </a:r>
            <a:r>
              <a:rPr lang="en-US" altLang="ja-JP" sz="3600" dirty="0">
                <a:cs typeface="Segoe UI" panose="020B0502040204020203" pitchFamily="34" charset="0"/>
              </a:rPr>
              <a:t>2027</a:t>
            </a:r>
            <a:r>
              <a:rPr lang="ja-JP" altLang="en-US" sz="3600" dirty="0">
                <a:cs typeface="Segoe UI" panose="020B0502040204020203" pitchFamily="34" charset="0"/>
              </a:rPr>
              <a:t>年</a:t>
            </a:r>
            <a:r>
              <a:rPr lang="en-US" altLang="ja-JP" sz="3600" dirty="0">
                <a:cs typeface="Segoe UI" panose="020B0502040204020203" pitchFamily="34" charset="0"/>
              </a:rPr>
              <a:t>3</a:t>
            </a:r>
            <a:r>
              <a:rPr lang="ja-JP" altLang="en-US" sz="3600" dirty="0">
                <a:cs typeface="Segoe UI" panose="020B0502040204020203" pitchFamily="34" charset="0"/>
              </a:rPr>
              <a:t>月　</a:t>
            </a:r>
            <a:r>
              <a:rPr lang="ja-JP" altLang="en-US" sz="3600" dirty="0"/>
              <a:t>セールスシート</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2026/8/5</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2EB78-0AC0-87BA-DC96-1D45A3F47FA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DC61C264-F93A-0B39-7D8E-54B4803A28A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7E7EDA7-FC2D-30D8-F9FA-642607F571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62F2E5C0-0A18-E1EE-E245-EF0E344CD717}"/>
              </a:ext>
            </a:extLst>
          </p:cNvPr>
          <p:cNvSpPr/>
          <p:nvPr/>
        </p:nvSpPr>
        <p:spPr>
          <a:xfrm>
            <a:off x="434975" y="5873818"/>
            <a:ext cx="9820652"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※SP</a:t>
            </a:r>
            <a:r>
              <a:rPr lang="ja-JP" altLang="en-US" sz="800" b="0" i="0" u="none" strike="noStrike" kern="0" cap="none" spc="0" normalizeH="0" baseline="0" noProof="0" dirty="0">
                <a:ln>
                  <a:noFill/>
                </a:ln>
                <a:solidFill>
                  <a:srgbClr val="0D0D0D"/>
                </a:solidFill>
                <a:effectLst/>
                <a:uLnTx/>
                <a:uFillTx/>
                <a:latin typeface="Meiryo"/>
                <a:ea typeface="Meiryo"/>
              </a:rPr>
              <a:t>はスマートフォン、</a:t>
            </a:r>
            <a:r>
              <a:rPr lang="en-US" altLang="ja-JP" sz="800" b="0" i="0" u="none" strike="noStrike" kern="0" cap="none" spc="0" normalizeH="0" baseline="0" noProof="0" dirty="0">
                <a:ln>
                  <a:noFill/>
                </a:ln>
                <a:solidFill>
                  <a:srgbClr val="0D0D0D"/>
                </a:solidFill>
                <a:effectLst/>
                <a:uLnTx/>
                <a:uFillTx/>
                <a:latin typeface="Meiryo"/>
                <a:ea typeface="Meiryo"/>
              </a:rPr>
              <a:t>PC</a:t>
            </a:r>
            <a:r>
              <a:rPr lang="ja-JP" altLang="en-US" sz="800" b="0" i="0" u="none" strike="noStrike" kern="0" cap="none" spc="0" normalizeH="0" baseline="0" noProof="0" dirty="0">
                <a:ln>
                  <a:noFill/>
                </a:ln>
                <a:solidFill>
                  <a:srgbClr val="0D0D0D"/>
                </a:solidFill>
                <a:effectLst/>
                <a:uLnTx/>
                <a:uFillTx/>
                <a:latin typeface="Meiryo"/>
                <a:ea typeface="Meiryo"/>
              </a:rPr>
              <a:t>はパソコン、</a:t>
            </a:r>
            <a:r>
              <a:rPr lang="en-US" altLang="ja-JP" sz="800" b="0" i="0" u="none" strike="noStrike" kern="0" cap="none" spc="0" normalizeH="0" baseline="0" noProof="0" dirty="0">
                <a:ln>
                  <a:noFill/>
                </a:ln>
                <a:solidFill>
                  <a:srgbClr val="0D0D0D"/>
                </a:solidFill>
                <a:effectLst/>
                <a:uLnTx/>
                <a:uFillTx/>
                <a:latin typeface="Meiryo"/>
                <a:ea typeface="Meiryo"/>
              </a:rPr>
              <a:t>MD</a:t>
            </a:r>
            <a:r>
              <a:rPr lang="ja-JP" altLang="en-US" sz="800" b="0" i="0" u="none" strike="noStrike" kern="0" cap="none" spc="0" normalizeH="0" baseline="0" noProof="0" dirty="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a:t>
            </a:r>
            <a:r>
              <a:rPr lang="en-US" altLang="ja-JP" sz="800" b="0" i="0" u="none" strike="noStrike" kern="0" cap="none" spc="0" normalizeH="0" baseline="0" noProof="0" dirty="0" err="1">
                <a:ln>
                  <a:noFill/>
                </a:ln>
                <a:solidFill>
                  <a:srgbClr val="0D0D0D"/>
                </a:solidFill>
                <a:effectLst/>
                <a:uLnTx/>
                <a:uFillTx/>
                <a:latin typeface="Meiryo"/>
                <a:ea typeface="Meiryo"/>
              </a:rPr>
              <a:t>vCPM</a:t>
            </a:r>
            <a:r>
              <a:rPr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a:t>
            </a:r>
            <a:r>
              <a:rPr lang="en-US" altLang="ja-JP" sz="800" b="0" i="0" u="none" strike="noStrike" kern="0" cap="none" spc="0" normalizeH="0" baseline="0" noProof="0" dirty="0">
                <a:ln>
                  <a:noFill/>
                </a:ln>
                <a:solidFill>
                  <a:srgbClr val="0D0D0D"/>
                </a:solidFill>
                <a:effectLst/>
                <a:uLnTx/>
                <a:uFillTx/>
                <a:latin typeface="Meiryo"/>
                <a:ea typeface="Meiryo"/>
              </a:rPr>
              <a:t>1,000</a:t>
            </a:r>
            <a:r>
              <a:rPr lang="ja-JP" altLang="en-US" sz="800" b="0" i="0" u="none" strike="noStrike" kern="0" cap="none" spc="0" normalizeH="0" baseline="0" noProof="0" dirty="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dirty="0">
                <a:ln>
                  <a:noFill/>
                </a:ln>
                <a:solidFill>
                  <a:srgbClr val="0D0D0D"/>
                </a:solidFill>
                <a:effectLst/>
                <a:uLnTx/>
                <a:uFillTx/>
                <a:latin typeface="Meiryo"/>
                <a:ea typeface="Meiryo"/>
              </a:rPr>
              <a:t>※</a:t>
            </a:r>
            <a:r>
              <a:rPr lang="en-US" altLang="ja-JP" sz="800" b="0" i="0" u="none" strike="noStrike" kern="0" cap="none" spc="0" normalizeH="0" baseline="0" noProof="0" dirty="0" err="1">
                <a:ln>
                  <a:noFill/>
                </a:ln>
                <a:solidFill>
                  <a:srgbClr val="0D0D0D"/>
                </a:solidFill>
                <a:effectLst/>
                <a:uLnTx/>
                <a:uFillTx/>
                <a:latin typeface="Meiryo"/>
                <a:ea typeface="Meiryo"/>
              </a:rPr>
              <a:t>vimps</a:t>
            </a:r>
            <a:r>
              <a:rPr lang="ja-JP" altLang="en-US" sz="800" b="0" i="0" u="none" strike="noStrike" kern="0" cap="none" spc="0" normalizeH="0" baseline="0" noProof="0" dirty="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0D0D0D"/>
              </a:solidFill>
              <a:effectLst/>
              <a:uLnTx/>
              <a:uFillTx/>
              <a:latin typeface="Meiryo"/>
              <a:ea typeface="Meiryo"/>
            </a:endParaRPr>
          </a:p>
        </p:txBody>
      </p:sp>
      <p:sp>
        <p:nvSpPr>
          <p:cNvPr id="9" name="角丸四角形 3">
            <a:extLst>
              <a:ext uri="{FF2B5EF4-FFF2-40B4-BE49-F238E27FC236}">
                <a16:creationId xmlns:a16="http://schemas.microsoft.com/office/drawing/2014/main" id="{556DB938-A1F8-0BE2-F834-59DA5A9DF1F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2" name="テキスト プレースホルダー 35">
            <a:extLst>
              <a:ext uri="{FF2B5EF4-FFF2-40B4-BE49-F238E27FC236}">
                <a16:creationId xmlns:a16="http://schemas.microsoft.com/office/drawing/2014/main" id="{B174CCBB-97AA-2F08-2DFF-EA8BBB33B4B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graphicFrame>
        <p:nvGraphicFramePr>
          <p:cNvPr id="7" name="表 6">
            <a:extLst>
              <a:ext uri="{FF2B5EF4-FFF2-40B4-BE49-F238E27FC236}">
                <a16:creationId xmlns:a16="http://schemas.microsoft.com/office/drawing/2014/main" id="{75FB288D-CCB7-7578-F6BF-845B922FA85C}"/>
              </a:ext>
            </a:extLst>
          </p:cNvPr>
          <p:cNvGraphicFramePr>
            <a:graphicFrameLocks noGrp="1"/>
          </p:cNvGraphicFramePr>
          <p:nvPr>
            <p:extLst>
              <p:ext uri="{D42A27DB-BD31-4B8C-83A1-F6EECF244321}">
                <p14:modId xmlns:p14="http://schemas.microsoft.com/office/powerpoint/2010/main" val="3919224564"/>
              </p:ext>
            </p:extLst>
          </p:nvPr>
        </p:nvGraphicFramePr>
        <p:xfrm>
          <a:off x="338329" y="993777"/>
          <a:ext cx="11565189" cy="4902213"/>
        </p:xfrm>
        <a:graphic>
          <a:graphicData uri="http://schemas.openxmlformats.org/drawingml/2006/table">
            <a:tbl>
              <a:tblPr firstCol="1" bandRow="1"/>
              <a:tblGrid>
                <a:gridCol w="2310331">
                  <a:extLst>
                    <a:ext uri="{9D8B030D-6E8A-4147-A177-3AD203B41FA5}">
                      <a16:colId xmlns:a16="http://schemas.microsoft.com/office/drawing/2014/main" val="792911817"/>
                    </a:ext>
                  </a:extLst>
                </a:gridCol>
                <a:gridCol w="1035799">
                  <a:extLst>
                    <a:ext uri="{9D8B030D-6E8A-4147-A177-3AD203B41FA5}">
                      <a16:colId xmlns:a16="http://schemas.microsoft.com/office/drawing/2014/main" val="1525620392"/>
                    </a:ext>
                  </a:extLst>
                </a:gridCol>
                <a:gridCol w="1941334">
                  <a:extLst>
                    <a:ext uri="{9D8B030D-6E8A-4147-A177-3AD203B41FA5}">
                      <a16:colId xmlns:a16="http://schemas.microsoft.com/office/drawing/2014/main" val="3835180974"/>
                    </a:ext>
                  </a:extLst>
                </a:gridCol>
                <a:gridCol w="984539">
                  <a:extLst>
                    <a:ext uri="{9D8B030D-6E8A-4147-A177-3AD203B41FA5}">
                      <a16:colId xmlns:a16="http://schemas.microsoft.com/office/drawing/2014/main" val="3503184436"/>
                    </a:ext>
                  </a:extLst>
                </a:gridCol>
                <a:gridCol w="2109025">
                  <a:extLst>
                    <a:ext uri="{9D8B030D-6E8A-4147-A177-3AD203B41FA5}">
                      <a16:colId xmlns:a16="http://schemas.microsoft.com/office/drawing/2014/main" val="360912566"/>
                    </a:ext>
                  </a:extLst>
                </a:gridCol>
                <a:gridCol w="1209058">
                  <a:extLst>
                    <a:ext uri="{9D8B030D-6E8A-4147-A177-3AD203B41FA5}">
                      <a16:colId xmlns:a16="http://schemas.microsoft.com/office/drawing/2014/main" val="765909680"/>
                    </a:ext>
                  </a:extLst>
                </a:gridCol>
                <a:gridCol w="1975103">
                  <a:extLst>
                    <a:ext uri="{9D8B030D-6E8A-4147-A177-3AD203B41FA5}">
                      <a16:colId xmlns:a16="http://schemas.microsoft.com/office/drawing/2014/main" val="3658776351"/>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（都道府県）</a:t>
                      </a:r>
                      <a:endParaRPr kumimoji="1" lang="en-US" altLang="ja-JP" sz="1050" b="1" i="0" kern="1200" dirty="0">
                        <a:solidFill>
                          <a:schemeClr val="bg1"/>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i="0" kern="1200" dirty="0">
                          <a:solidFill>
                            <a:schemeClr val="bg1"/>
                          </a:solidFill>
                          <a:latin typeface="Meiryo"/>
                          <a:ea typeface="Meiryo"/>
                          <a:cs typeface="+mn-cs"/>
                        </a:rPr>
                        <a:t>LINE NEWS Top Ad</a:t>
                      </a:r>
                      <a:r>
                        <a:rPr kumimoji="1" lang="ja-JP" altLang="en-US" sz="1050" b="1" i="0" kern="1200" dirty="0">
                          <a:solidFill>
                            <a:schemeClr val="bg1"/>
                          </a:solidFill>
                          <a:latin typeface="Meiryo"/>
                          <a:ea typeface="Meiryo"/>
                          <a:cs typeface="+mn-cs"/>
                        </a:rPr>
                        <a:t>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（市区郡）</a:t>
                      </a:r>
                      <a:endParaRPr kumimoji="1" lang="en-US" altLang="ja-JP" sz="1050" b="1" i="0" kern="1200" dirty="0">
                        <a:solidFill>
                          <a:schemeClr val="bg1"/>
                        </a:solidFill>
                        <a:latin typeface="Meiryo"/>
                        <a:ea typeface="Meiryo"/>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内容変更</a:t>
                      </a:r>
                    </a:p>
                  </a:txBody>
                  <a:tcPr marT="36000" marB="0"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1000014786</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内容変更</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1000014805</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noFill/>
                      <a:prstDash val="soli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内容変更</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1000014768</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noFill/>
                      <a:prstDash val="soli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8</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20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木</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2700" cmpd="sng">
                      <a:noFill/>
                      <a:prstDash val="soli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algn="ctr"/>
                      <a:endParaRPr kumimoji="1" lang="en-US" altLang="ja-JP" sz="1050" dirty="0">
                        <a:latin typeface="メイリオ" panose="020B0604030504040204" pitchFamily="50" charset="-128"/>
                        <a:ea typeface="メイリオ" panose="020B0604030504040204" pitchFamily="50" charset="-128"/>
                      </a:endParaRPr>
                    </a:p>
                  </a:txBody>
                  <a:tcPr marT="36000" marB="0" anchor="ctr">
                    <a:lnL w="19050" cap="flat" cmpd="sng" algn="ctr">
                      <a:solidFill>
                        <a:srgbClr val="FFFFFF"/>
                      </a:solidFill>
                      <a:prstDash val="solid"/>
                      <a:round/>
                      <a:headEnd type="none" w="med" len="med"/>
                      <a:tailEnd type="none" w="med" len="med"/>
                    </a:lnL>
                    <a:lnR w="12700" cmpd="sng">
                      <a:noFill/>
                      <a:prstDash val="soli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dirty="0"/>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363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広告タイプ</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メインメディアの形式</a:t>
                      </a:r>
                      <a:r>
                        <a:rPr kumimoji="1" lang="en-US" altLang="ja-JP" sz="900" b="0" kern="1200" dirty="0">
                          <a:solidFill>
                            <a:schemeClr val="bg1"/>
                          </a:solidFill>
                          <a:latin typeface="Meiryo"/>
                          <a:ea typeface="Meiryo"/>
                          <a:cs typeface="+mn-cs"/>
                        </a:rPr>
                        <a:t>/</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バナー</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画像</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9</a:t>
                      </a:r>
                    </a:p>
                    <a:p>
                      <a:pPr algn="ct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バナー</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動画</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9</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dirty="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dirty="0">
                          <a:solidFill>
                            <a:schemeClr val="bg1"/>
                          </a:solidFill>
                          <a:latin typeface="Meiryo"/>
                          <a:ea typeface="Meiryo"/>
                          <a:cs typeface="+mn-cs"/>
                        </a:rPr>
                        <a:t>広告　</a:t>
                      </a:r>
                      <a:endParaRPr kumimoji="1" lang="en-US" altLang="ja-JP" sz="900" b="0" kern="1200" dirty="0">
                        <a:solidFill>
                          <a:schemeClr val="bg1"/>
                        </a:solidFill>
                        <a:latin typeface="Meiryo"/>
                        <a:ea typeface="Meiryo"/>
                        <a:cs typeface="+mn-cs"/>
                      </a:endParaRPr>
                    </a:p>
                    <a:p>
                      <a:pPr algn="ctr"/>
                      <a:r>
                        <a:rPr kumimoji="1" lang="ja-JP" altLang="en-US" sz="900" b="0" kern="1200" dirty="0">
                          <a:solidFill>
                            <a:schemeClr val="bg1"/>
                          </a:solidFill>
                          <a:latin typeface="Meiryo"/>
                          <a:ea typeface="Meiryo"/>
                          <a:cs typeface="+mn-cs"/>
                        </a:rPr>
                        <a:t>タップ後の動作</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動画をフルスクリーンで再生する（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for view</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ランディングページを表示する（</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for click</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スマートフォン（アプリ）</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LINE NEWS Top Ad</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LINE </a:t>
                      </a:r>
                      <a:r>
                        <a:rPr kumimoji="1" lang="en-US" altLang="ja-JP" sz="1050" b="0" i="0" kern="1200" dirty="0" err="1">
                          <a:solidFill>
                            <a:srgbClr val="0D0D0D"/>
                          </a:solidFill>
                          <a:latin typeface="メイリオ" panose="020B0604030504040204" pitchFamily="50" charset="-128"/>
                          <a:ea typeface="メイリオ" panose="020B0604030504040204" pitchFamily="50" charset="-128"/>
                          <a:cs typeface="+mn-cs"/>
                        </a:rPr>
                        <a:t>NEWS</a:t>
                      </a:r>
                      <a:r>
                        <a:rPr lang="en-US" altLang="ja-JP" sz="1050" b="0" i="0" kern="1200" dirty="0" err="1">
                          <a:solidFill>
                            <a:srgbClr val="0D0D0D"/>
                          </a:solidFill>
                          <a:latin typeface="メイリオ" panose="020B0604030504040204" pitchFamily="50" charset="-128"/>
                          <a:ea typeface="メイリオ" panose="020B0604030504040204" pitchFamily="50" charset="-128"/>
                          <a:cs typeface="+mn-cs"/>
                        </a:rPr>
                        <a:t>面</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 </a:t>
                      </a:r>
                      <a:r>
                        <a:rPr lang="en-US" altLang="ja-JP" sz="1050" b="0" i="0" kern="1200" dirty="0" err="1">
                          <a:solidFill>
                            <a:srgbClr val="0D0D0D"/>
                          </a:solidFill>
                          <a:latin typeface="メイリオ" panose="020B0604030504040204" pitchFamily="50" charset="-128"/>
                          <a:ea typeface="メイリオ" panose="020B0604030504040204" pitchFamily="50" charset="-128"/>
                          <a:cs typeface="+mn-cs"/>
                        </a:rPr>
                        <a:t>全タブのファーストビュ</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ー</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10</a:t>
                      </a:r>
                      <a:r>
                        <a:rPr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（木）</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2027</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日間～</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31</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日間</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02AFF"/>
                          </a:solidFill>
                          <a:latin typeface="メイリオ" panose="020B0604030504040204" pitchFamily="50" charset="-128"/>
                          <a:ea typeface="メイリオ" panose="020B0604030504040204" pitchFamily="50" charset="-128"/>
                          <a:cs typeface="+mn-cs"/>
                        </a:rPr>
                        <a:t>※1</a:t>
                      </a:r>
                      <a:endParaRPr kumimoji="1" lang="ja-JP" altLang="en-US" sz="1050" kern="1200" dirty="0">
                        <a:solidFill>
                          <a:srgbClr val="002AFF"/>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6">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err="1">
                          <a:solidFill>
                            <a:srgbClr val="0D0D0D"/>
                          </a:solidFill>
                          <a:latin typeface="メイリオ" panose="020B0604030504040204" pitchFamily="50" charset="-128"/>
                          <a:ea typeface="メイリオ" panose="020B0604030504040204" pitchFamily="50" charset="-128"/>
                          <a:cs typeface="+mn-cs"/>
                        </a:rPr>
                        <a:t>vimps</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購入型</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メイリオ" panose="020B0604030504040204" pitchFamily="50" charset="-128"/>
                          <a:ea typeface="メイリオ" panose="020B0604030504040204" pitchFamily="50" charset="-128"/>
                        </a:rPr>
                        <a:t>3,000,000</a:t>
                      </a:r>
                      <a:r>
                        <a:rPr kumimoji="1" lang="ja-JP" altLang="en-US" sz="1050" dirty="0">
                          <a:solidFill>
                            <a:srgbClr val="0D0D0D"/>
                          </a:solidFill>
                          <a:latin typeface="メイリオ" panose="020B0604030504040204" pitchFamily="50" charset="-128"/>
                          <a:ea typeface="メイリオ" panose="020B0604030504040204" pitchFamily="50" charset="-128"/>
                        </a:rPr>
                        <a:t>円</a:t>
                      </a:r>
                      <a:endParaRPr kumimoji="1" lang="en-US" altLang="ja-JP" sz="1050" dirty="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300,000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100,000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dirty="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solidFill>
                            <a:srgbClr val="0D0D0D"/>
                          </a:solidFill>
                          <a:latin typeface="メイリオ" panose="020B0604030504040204" pitchFamily="50" charset="-128"/>
                          <a:ea typeface="メイリオ" panose="020B0604030504040204" pitchFamily="50" charset="-128"/>
                        </a:rPr>
                        <a:t>960</a:t>
                      </a:r>
                      <a:r>
                        <a:rPr kumimoji="1" lang="ja-JP" altLang="en-US" sz="1050" dirty="0">
                          <a:solidFill>
                            <a:srgbClr val="0D0D0D"/>
                          </a:solidFill>
                          <a:latin typeface="メイリオ" panose="020B0604030504040204" pitchFamily="50" charset="-128"/>
                          <a:ea typeface="メイリオ" panose="020B0604030504040204" pitchFamily="50" charset="-128"/>
                        </a:rPr>
                        <a:t>円</a:t>
                      </a:r>
                      <a:endParaRPr kumimoji="1" lang="en-US" altLang="ja-JP" sz="1050" dirty="0">
                        <a:solidFill>
                          <a:srgbClr val="0D0D0D"/>
                        </a:solidFill>
                        <a:latin typeface="メイリオ" panose="020B0604030504040204" pitchFamily="50" charset="-128"/>
                        <a:ea typeface="メイリオ" panose="020B0604030504040204" pitchFamily="50" charset="-128"/>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メイリオ" panose="020B0604030504040204" pitchFamily="50" charset="-128"/>
                          <a:ea typeface="メイリオ" panose="020B0604030504040204" pitchFamily="50" charset="-128"/>
                        </a:rPr>
                        <a:t>1,152</a:t>
                      </a:r>
                      <a:r>
                        <a:rPr kumimoji="1" lang="ja-JP" altLang="en-US" sz="1050" dirty="0">
                          <a:solidFill>
                            <a:srgbClr val="0D0D0D"/>
                          </a:solidFill>
                          <a:latin typeface="メイリオ" panose="020B0604030504040204" pitchFamily="50" charset="-128"/>
                          <a:ea typeface="メイリオ" panose="020B0604030504040204" pitchFamily="50" charset="-128"/>
                        </a:rPr>
                        <a:t>円★</a:t>
                      </a:r>
                      <a:endParaRPr kumimoji="1" lang="en-US" altLang="ja-JP" sz="1050" dirty="0">
                        <a:solidFill>
                          <a:srgbClr val="0D0D0D"/>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960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×1.2</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倍）</a:t>
                      </a:r>
                      <a:r>
                        <a:rPr kumimoji="1" lang="en-US" altLang="ja-JP" sz="1000" dirty="0">
                          <a:solidFill>
                            <a:srgbClr val="002AFF"/>
                          </a:solidFill>
                          <a:latin typeface="メイリオ" panose="020B0604030504040204" pitchFamily="50" charset="-128"/>
                          <a:ea typeface="メイリオ" panose="020B0604030504040204" pitchFamily="50" charset="-128"/>
                        </a:rPr>
                        <a:t>※2</a:t>
                      </a:r>
                      <a:endParaRPr kumimoji="1" lang="ja-JP" altLang="en-US" sz="1000" kern="1200" dirty="0">
                        <a:solidFill>
                          <a:srgbClr val="002AFF"/>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メイリオ" panose="020B0604030504040204" pitchFamily="50" charset="-128"/>
                          <a:ea typeface="メイリオ" panose="020B0604030504040204" pitchFamily="50" charset="-128"/>
                        </a:rPr>
                        <a:t>1,440</a:t>
                      </a:r>
                      <a:r>
                        <a:rPr kumimoji="1" lang="ja-JP" altLang="en-US" sz="1050" dirty="0">
                          <a:solidFill>
                            <a:srgbClr val="0D0D0D"/>
                          </a:solidFill>
                          <a:latin typeface="メイリオ" panose="020B0604030504040204" pitchFamily="50" charset="-128"/>
                          <a:ea typeface="メイリオ" panose="020B0604030504040204" pitchFamily="50" charset="-128"/>
                        </a:rPr>
                        <a:t>円</a:t>
                      </a:r>
                      <a:endParaRPr kumimoji="1" lang="en-US" altLang="ja-JP" sz="1050" dirty="0">
                        <a:solidFill>
                          <a:srgbClr val="0D0D0D"/>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960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円</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×1.5</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倍）</a:t>
                      </a:r>
                      <a:r>
                        <a:rPr kumimoji="1" lang="en-US" altLang="ja-JP" sz="1000" dirty="0">
                          <a:solidFill>
                            <a:srgbClr val="002AFF"/>
                          </a:solidFill>
                          <a:latin typeface="メイリオ" panose="020B0604030504040204" pitchFamily="50" charset="-128"/>
                          <a:ea typeface="メイリオ" panose="020B0604030504040204" pitchFamily="50" charset="-128"/>
                        </a:rPr>
                        <a:t>※3</a:t>
                      </a:r>
                      <a:endParaRPr kumimoji="1" lang="ja-JP" altLang="en-US" sz="1000" kern="1200" dirty="0">
                        <a:solidFill>
                          <a:srgbClr val="002AFF"/>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0" name="円/楕円 15">
            <a:extLst>
              <a:ext uri="{FF2B5EF4-FFF2-40B4-BE49-F238E27FC236}">
                <a16:creationId xmlns:a16="http://schemas.microsoft.com/office/drawing/2014/main" id="{92330585-F9F7-4589-554C-5ECB7E0D23F8}"/>
              </a:ext>
            </a:extLst>
          </p:cNvPr>
          <p:cNvSpPr>
            <a:spLocks noChangeAspect="1"/>
          </p:cNvSpPr>
          <p:nvPr/>
        </p:nvSpPr>
        <p:spPr>
          <a:xfrm>
            <a:off x="8259210" y="25093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正方形/長方形 1">
            <a:extLst>
              <a:ext uri="{FF2B5EF4-FFF2-40B4-BE49-F238E27FC236}">
                <a16:creationId xmlns:a16="http://schemas.microsoft.com/office/drawing/2014/main" id="{044FE7F9-E81E-F19D-C9A4-09058994BBA6}"/>
              </a:ext>
            </a:extLst>
          </p:cNvPr>
          <p:cNvSpPr/>
          <p:nvPr/>
        </p:nvSpPr>
        <p:spPr>
          <a:xfrm>
            <a:off x="4637615" y="6013583"/>
            <a:ext cx="7314240" cy="406265"/>
          </a:xfrm>
          <a:prstGeom prst="rect">
            <a:avLst/>
          </a:prstGeom>
        </p:spPr>
        <p:txBody>
          <a:bodyPr wrap="square" lIns="0" tIns="0" rIns="0" bIns="0" anchor="t">
            <a:spAutoFit/>
          </a:bodyPr>
          <a:lstStyle/>
          <a:p>
            <a:pPr eaLnBrk="1" fontAlgn="auto" hangingPunct="1">
              <a:lnSpc>
                <a:spcPct val="110000"/>
              </a:lnSpc>
              <a:spcBef>
                <a:spcPts val="0"/>
              </a:spcBef>
              <a:spcAft>
                <a:spcPts val="0"/>
              </a:spcAft>
              <a:defRPr/>
            </a:pPr>
            <a:r>
              <a:rPr kumimoji="0" lang="en-US" altLang="ja-JP" sz="800" kern="0" dirty="0">
                <a:solidFill>
                  <a:srgbClr val="002AFF"/>
                </a:solidFill>
                <a:latin typeface="Meiryo" panose="020B0604030504040204" pitchFamily="34" charset="-128"/>
                <a:ea typeface="Meiryo" panose="020B0604030504040204" pitchFamily="34" charset="-128"/>
              </a:rPr>
              <a:t>※1  1</a:t>
            </a:r>
            <a:r>
              <a:rPr kumimoji="0" lang="ja-JP" altLang="en-US" sz="800" kern="0" dirty="0">
                <a:solidFill>
                  <a:srgbClr val="002AFF"/>
                </a:solidFill>
                <a:latin typeface="Meiryo" panose="020B0604030504040204" pitchFamily="34" charset="-128"/>
                <a:ea typeface="Meiryo" panose="020B0604030504040204" pitchFamily="34" charset="-128"/>
              </a:rPr>
              <a:t>日間～</a:t>
            </a:r>
            <a:r>
              <a:rPr kumimoji="0" lang="en-US" altLang="ja-JP" sz="800" kern="0" dirty="0">
                <a:solidFill>
                  <a:srgbClr val="002AFF"/>
                </a:solidFill>
                <a:latin typeface="Meiryo" panose="020B0604030504040204" pitchFamily="34" charset="-128"/>
                <a:ea typeface="Meiryo" panose="020B0604030504040204" pitchFamily="34" charset="-128"/>
              </a:rPr>
              <a:t>2</a:t>
            </a:r>
            <a:r>
              <a:rPr kumimoji="0" lang="ja-JP" altLang="en-US" sz="800" kern="0" dirty="0">
                <a:solidFill>
                  <a:srgbClr val="002AFF"/>
                </a:solidFill>
                <a:latin typeface="Meiryo" panose="020B0604030504040204" pitchFamily="34" charset="-128"/>
                <a:ea typeface="Meiryo" panose="020B0604030504040204" pitchFamily="34" charset="-128"/>
              </a:rPr>
              <a:t>日間での掲載も可能ですが、予約時のシミュレーション</a:t>
            </a:r>
            <a:r>
              <a:rPr kumimoji="0" lang="en-US" altLang="ja-JP" sz="800" kern="0" dirty="0" err="1">
                <a:solidFill>
                  <a:srgbClr val="002AFF"/>
                </a:solidFill>
                <a:latin typeface="Meiryo" panose="020B0604030504040204" pitchFamily="34" charset="-128"/>
                <a:ea typeface="Meiryo" panose="020B0604030504040204" pitchFamily="34" charset="-128"/>
              </a:rPr>
              <a:t>vimps</a:t>
            </a:r>
            <a:r>
              <a:rPr kumimoji="0" lang="ja-JP" altLang="en-US" sz="800" kern="0" dirty="0">
                <a:solidFill>
                  <a:srgbClr val="002AFF"/>
                </a:solidFill>
                <a:latin typeface="Meiryo" panose="020B0604030504040204" pitchFamily="34" charset="-128"/>
                <a:ea typeface="Meiryo" panose="020B0604030504040204" pitchFamily="34" charset="-128"/>
              </a:rPr>
              <a:t>を下回る場合がありますので、</a:t>
            </a:r>
            <a:r>
              <a:rPr kumimoji="0" lang="en-US" altLang="ja-JP" sz="800" kern="0" dirty="0">
                <a:solidFill>
                  <a:srgbClr val="002AFF"/>
                </a:solidFill>
                <a:latin typeface="Meiryo" panose="020B0604030504040204" pitchFamily="34" charset="-128"/>
                <a:ea typeface="Meiryo" panose="020B0604030504040204" pitchFamily="34" charset="-128"/>
              </a:rPr>
              <a:t>3</a:t>
            </a:r>
            <a:r>
              <a:rPr kumimoji="0" lang="ja-JP" altLang="en-US" sz="800" kern="0" dirty="0">
                <a:solidFill>
                  <a:srgbClr val="002AFF"/>
                </a:solidFill>
                <a:latin typeface="Meiryo" panose="020B0604030504040204" pitchFamily="34" charset="-128"/>
                <a:ea typeface="Meiryo" panose="020B0604030504040204" pitchFamily="34" charset="-128"/>
              </a:rPr>
              <a:t>日間以上の掲載を推奨します。</a:t>
            </a:r>
            <a:endParaRPr kumimoji="0" lang="en-US" altLang="ja-JP" sz="800" kern="0" dirty="0">
              <a:solidFill>
                <a:srgbClr val="002AFF"/>
              </a:solidFill>
              <a:latin typeface="Meiryo" panose="020B0604030504040204" pitchFamily="34" charset="-128"/>
              <a:ea typeface="Meiryo" panose="020B0604030504040204" pitchFamily="34" charset="-128"/>
            </a:endParaRPr>
          </a:p>
          <a:p>
            <a:pPr eaLnBrk="1" fontAlgn="auto" hangingPunct="1">
              <a:lnSpc>
                <a:spcPct val="110000"/>
              </a:lnSpc>
              <a:spcBef>
                <a:spcPts val="0"/>
              </a:spcBef>
              <a:spcAft>
                <a:spcPts val="0"/>
              </a:spcAft>
              <a:defRPr/>
            </a:pPr>
            <a:r>
              <a:rPr kumimoji="0" lang="en-US" altLang="ja-JP" sz="800" kern="0" dirty="0">
                <a:solidFill>
                  <a:srgbClr val="002AFF"/>
                </a:solidFill>
                <a:latin typeface="Meiryo" panose="020B0604030504040204" pitchFamily="34" charset="-128"/>
                <a:ea typeface="Meiryo" panose="020B0604030504040204" pitchFamily="34" charset="-128"/>
              </a:rPr>
              <a:t>※2  </a:t>
            </a:r>
            <a:r>
              <a:rPr kumimoji="0" lang="ja-JP" altLang="en-US" sz="800" kern="0" dirty="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002AFF"/>
                </a:solidFill>
                <a:latin typeface="Meiryo" panose="020B0604030504040204" pitchFamily="34" charset="-128"/>
                <a:ea typeface="Meiryo" panose="020B0604030504040204" pitchFamily="34" charset="-128"/>
              </a:rPr>
              <a:t>vCPM</a:t>
            </a:r>
            <a:r>
              <a:rPr kumimoji="0" lang="en-US" altLang="ja-JP" sz="800" kern="0" dirty="0">
                <a:solidFill>
                  <a:srgbClr val="002AFF"/>
                </a:solidFill>
                <a:latin typeface="Meiryo" panose="020B0604030504040204" pitchFamily="34" charset="-128"/>
                <a:ea typeface="Meiryo" panose="020B0604030504040204" pitchFamily="34" charset="-128"/>
              </a:rPr>
              <a:t>(</a:t>
            </a:r>
            <a:r>
              <a:rPr kumimoji="0" lang="ja-JP" altLang="en-US" sz="800" kern="0" dirty="0">
                <a:solidFill>
                  <a:srgbClr val="002AFF"/>
                </a:solidFill>
                <a:latin typeface="Meiryo" panose="020B0604030504040204" pitchFamily="34" charset="-128"/>
                <a:ea typeface="Meiryo" panose="020B0604030504040204" pitchFamily="34" charset="-128"/>
              </a:rPr>
              <a:t>★</a:t>
            </a:r>
            <a:r>
              <a:rPr kumimoji="0" lang="en-US" altLang="ja-JP" sz="800" kern="0" dirty="0">
                <a:solidFill>
                  <a:srgbClr val="002AFF"/>
                </a:solidFill>
                <a:latin typeface="Meiryo" panose="020B0604030504040204" pitchFamily="34" charset="-128"/>
                <a:ea typeface="Meiryo" panose="020B0604030504040204" pitchFamily="34" charset="-128"/>
              </a:rPr>
              <a:t>)</a:t>
            </a:r>
            <a:r>
              <a:rPr kumimoji="0" lang="ja-JP" altLang="en-US" sz="800" kern="0" dirty="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002AFF"/>
              </a:solidFill>
              <a:latin typeface="Meiryo" panose="020B0604030504040204" pitchFamily="34" charset="-128"/>
              <a:ea typeface="Meiryo" panose="020B0604030504040204" pitchFamily="34" charset="-128"/>
            </a:endParaRPr>
          </a:p>
          <a:p>
            <a:pPr eaLnBrk="1" fontAlgn="auto" hangingPunct="1">
              <a:lnSpc>
                <a:spcPct val="110000"/>
              </a:lnSpc>
              <a:spcBef>
                <a:spcPts val="0"/>
              </a:spcBef>
              <a:spcAft>
                <a:spcPts val="0"/>
              </a:spcAft>
              <a:defRPr/>
            </a:pPr>
            <a:r>
              <a:rPr kumimoji="0" lang="en-US" altLang="ja-JP" sz="800" kern="0" dirty="0">
                <a:solidFill>
                  <a:srgbClr val="002AFF"/>
                </a:solidFill>
                <a:latin typeface="Meiryo" panose="020B0604030504040204" pitchFamily="34" charset="-128"/>
                <a:ea typeface="Meiryo" panose="020B0604030504040204" pitchFamily="34" charset="-128"/>
              </a:rPr>
              <a:t>※3  </a:t>
            </a:r>
            <a:r>
              <a:rPr lang="ja-JP" altLang="en-US" sz="800" dirty="0">
                <a:solidFill>
                  <a:srgbClr val="002AFF"/>
                </a:solidFill>
                <a:latin typeface="Meiryo" panose="020B0604030504040204" pitchFamily="34" charset="-128"/>
                <a:ea typeface="Meiryo" panose="020B0604030504040204" pitchFamily="34" charset="-128"/>
              </a:rPr>
              <a:t>市区郡指定の掛け率含む。</a:t>
            </a:r>
            <a:endParaRPr lang="en-US" altLang="ja-JP" sz="800" dirty="0">
              <a:solidFill>
                <a:srgbClr val="002AF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94987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693B-8ED3-DE4B-A1B6-AD34D3E2183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C1A1EEC-5C70-78B9-67DB-EE855516FBA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185ACA2-1F69-0599-D838-50C47273AC3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A3C85714-1249-F83F-B14A-026638F01BDE}"/>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5" name="正方形/長方形 14">
            <a:extLst>
              <a:ext uri="{FF2B5EF4-FFF2-40B4-BE49-F238E27FC236}">
                <a16:creationId xmlns:a16="http://schemas.microsoft.com/office/drawing/2014/main" id="{E64116C2-BCEA-E24F-CC26-A5A363A814CA}"/>
              </a:ext>
            </a:extLst>
          </p:cNvPr>
          <p:cNvSpPr/>
          <p:nvPr/>
        </p:nvSpPr>
        <p:spPr>
          <a:xfrm>
            <a:off x="434975" y="5873818"/>
            <a:ext cx="9820652" cy="461665"/>
          </a:xfrm>
          <a:prstGeom prst="rect">
            <a:avLst/>
          </a:prstGeom>
        </p:spPr>
        <p:txBody>
          <a:bodyPr wrap="square" lIns="91440" tIns="45720" rIns="91440" bIns="45720" anchor="t">
            <a:spAutoFit/>
          </a:bodyPr>
          <a:lstStyle/>
          <a:p>
            <a:pPr eaLnBrk="1" fontAlgn="auto" hangingPunct="1">
              <a:spcBef>
                <a:spcPts val="0"/>
              </a:spcBef>
              <a:spcAft>
                <a:spcPts val="0"/>
              </a:spcAft>
              <a:defRPr/>
            </a:pPr>
            <a:r>
              <a:rPr lang="en-US" altLang="ja-JP" sz="800" kern="0" dirty="0">
                <a:solidFill>
                  <a:srgbClr val="0D0D0D"/>
                </a:solidFill>
                <a:latin typeface="Meiryo"/>
                <a:ea typeface="Meiryo"/>
              </a:rPr>
              <a:t>※SP</a:t>
            </a:r>
            <a:r>
              <a:rPr lang="ja-JP" altLang="en-US" sz="800" kern="0" dirty="0">
                <a:solidFill>
                  <a:srgbClr val="0D0D0D"/>
                </a:solidFill>
                <a:latin typeface="Meiryo"/>
                <a:ea typeface="Meiryo"/>
              </a:rPr>
              <a:t>はスマートフォン、</a:t>
            </a:r>
            <a:r>
              <a:rPr lang="en-US" altLang="ja-JP" sz="800" kern="0" dirty="0">
                <a:solidFill>
                  <a:srgbClr val="0D0D0D"/>
                </a:solidFill>
                <a:latin typeface="Meiryo"/>
                <a:ea typeface="Meiryo"/>
              </a:rPr>
              <a:t>PC</a:t>
            </a:r>
            <a:r>
              <a:rPr lang="ja-JP" altLang="en-US" sz="800" kern="0" dirty="0">
                <a:solidFill>
                  <a:srgbClr val="0D0D0D"/>
                </a:solidFill>
                <a:latin typeface="Meiryo"/>
                <a:ea typeface="Meiryo"/>
              </a:rPr>
              <a:t>はパソコン、</a:t>
            </a:r>
            <a:r>
              <a:rPr lang="en-US" altLang="ja-JP" sz="800" kern="0" dirty="0">
                <a:solidFill>
                  <a:srgbClr val="0D0D0D"/>
                </a:solidFill>
                <a:latin typeface="Meiryo"/>
                <a:ea typeface="Meiryo"/>
              </a:rPr>
              <a:t>MD</a:t>
            </a:r>
            <a:r>
              <a:rPr lang="ja-JP" altLang="en-US" sz="800" kern="0" dirty="0">
                <a:solidFill>
                  <a:srgbClr val="0D0D0D"/>
                </a:solidFill>
                <a:latin typeface="Meiryo"/>
                <a:ea typeface="Meiryo"/>
              </a:rPr>
              <a:t>はマルチデバイスの略称です。</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vCPM</a:t>
            </a:r>
            <a:r>
              <a:rPr lang="ja-JP" altLang="en-US" sz="800" kern="0" dirty="0">
                <a:solidFill>
                  <a:srgbClr val="0D0D0D"/>
                </a:solidFill>
                <a:latin typeface="Meiryo"/>
                <a:ea typeface="Meiryo"/>
              </a:rPr>
              <a:t>はビューアブルインプレッション</a:t>
            </a:r>
            <a:r>
              <a:rPr lang="en-US" altLang="ja-JP" sz="800" kern="0" dirty="0">
                <a:solidFill>
                  <a:srgbClr val="0D0D0D"/>
                </a:solidFill>
                <a:latin typeface="Meiryo"/>
                <a:ea typeface="Meiryo"/>
              </a:rPr>
              <a:t>1,000</a:t>
            </a:r>
            <a:r>
              <a:rPr lang="ja-JP" altLang="en-US" sz="800" kern="0" dirty="0">
                <a:solidFill>
                  <a:srgbClr val="0D0D0D"/>
                </a:solidFill>
                <a:latin typeface="Meiryo"/>
                <a:ea typeface="Meiryo"/>
              </a:rPr>
              <a:t>回あたりにかかる見込み広告費用です。 </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vimps</a:t>
            </a:r>
            <a:r>
              <a:rPr lang="ja-JP" altLang="en-US" sz="800" kern="0" dirty="0">
                <a:solidFill>
                  <a:srgbClr val="0D0D0D"/>
                </a:solidFill>
                <a:latin typeface="Meiryo"/>
                <a:ea typeface="Meiryo"/>
              </a:rPr>
              <a:t>はビューアブルインプレッションの略称</a:t>
            </a:r>
            <a:r>
              <a:rPr lang="ja-JP" altLang="en-US" sz="800" kern="0">
                <a:solidFill>
                  <a:srgbClr val="0D0D0D"/>
                </a:solidFill>
                <a:latin typeface="Meiryo"/>
                <a:ea typeface="Meiryo"/>
              </a:rPr>
              <a:t>です。</a:t>
            </a:r>
            <a:endParaRPr lang="ja-JP" altLang="en-US" sz="800" kern="0" dirty="0">
              <a:solidFill>
                <a:srgbClr val="0D0D0D"/>
              </a:solidFill>
              <a:latin typeface="Meiryo"/>
              <a:ea typeface="Meiryo"/>
            </a:endParaRPr>
          </a:p>
        </p:txBody>
      </p:sp>
      <p:graphicFrame>
        <p:nvGraphicFramePr>
          <p:cNvPr id="6" name="表 5">
            <a:extLst>
              <a:ext uri="{FF2B5EF4-FFF2-40B4-BE49-F238E27FC236}">
                <a16:creationId xmlns:a16="http://schemas.microsoft.com/office/drawing/2014/main" id="{22541073-09C0-E962-38A0-9F7AD64E7082}"/>
              </a:ext>
            </a:extLst>
          </p:cNvPr>
          <p:cNvGraphicFramePr>
            <a:graphicFrameLocks noGrp="1"/>
          </p:cNvGraphicFramePr>
          <p:nvPr>
            <p:extLst>
              <p:ext uri="{D42A27DB-BD31-4B8C-83A1-F6EECF244321}">
                <p14:modId xmlns:p14="http://schemas.microsoft.com/office/powerpoint/2010/main" val="2597963505"/>
              </p:ext>
            </p:extLst>
          </p:nvPr>
        </p:nvGraphicFramePr>
        <p:xfrm>
          <a:off x="479425" y="996716"/>
          <a:ext cx="11233149" cy="4818265"/>
        </p:xfrm>
        <a:graphic>
          <a:graphicData uri="http://schemas.openxmlformats.org/drawingml/2006/table">
            <a:tbl>
              <a:tblPr firstCol="1" bandRow="1"/>
              <a:tblGrid>
                <a:gridCol w="3231923">
                  <a:extLst>
                    <a:ext uri="{9D8B030D-6E8A-4147-A177-3AD203B41FA5}">
                      <a16:colId xmlns:a16="http://schemas.microsoft.com/office/drawing/2014/main" val="792911817"/>
                    </a:ext>
                  </a:extLst>
                </a:gridCol>
                <a:gridCol w="2176162">
                  <a:extLst>
                    <a:ext uri="{9D8B030D-6E8A-4147-A177-3AD203B41FA5}">
                      <a16:colId xmlns:a16="http://schemas.microsoft.com/office/drawing/2014/main" val="1525620392"/>
                    </a:ext>
                  </a:extLst>
                </a:gridCol>
                <a:gridCol w="5825064">
                  <a:extLst>
                    <a:ext uri="{9D8B030D-6E8A-4147-A177-3AD203B41FA5}">
                      <a16:colId xmlns:a16="http://schemas.microsoft.com/office/drawing/2014/main" val="3835180974"/>
                    </a:ext>
                  </a:extLst>
                </a:gridCol>
              </a:tblGrid>
              <a:tr h="3852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a:ea typeface="Meiryo"/>
                        </a:rPr>
                        <a:t>LINE NEWS Top Ad 1Day</a:t>
                      </a:r>
                      <a:r>
                        <a:rPr kumimoji="1" lang="ja-JP" altLang="en-US" sz="900" b="1" i="0" dirty="0">
                          <a:solidFill>
                            <a:srgbClr val="FFFFFF"/>
                          </a:solidFill>
                          <a:latin typeface="Meiryo"/>
                          <a:ea typeface="Meiryo"/>
                        </a:rPr>
                        <a:t>　</a:t>
                      </a:r>
                      <a:r>
                        <a:rPr kumimoji="1" lang="en-US" altLang="ja-JP" sz="900" b="1" i="0" dirty="0">
                          <a:solidFill>
                            <a:srgbClr val="FFFFFF"/>
                          </a:solidFill>
                          <a:latin typeface="Meiryo"/>
                          <a:ea typeface="Meiryo"/>
                        </a:rPr>
                        <a:t>SP</a:t>
                      </a:r>
                      <a:r>
                        <a:rPr kumimoji="1" lang="ja-JP" altLang="en-US" sz="900" b="1" i="0" dirty="0">
                          <a:solidFill>
                            <a:srgbClr val="FFFFFF"/>
                          </a:solidFill>
                          <a:latin typeface="Meiryo"/>
                          <a:ea typeface="Meiryo"/>
                        </a:rPr>
                        <a:t>（</a:t>
                      </a:r>
                      <a:r>
                        <a:rPr kumimoji="1" lang="en-US" altLang="ja-JP" sz="900" b="1" i="0" dirty="0">
                          <a:solidFill>
                            <a:srgbClr val="FFFFFF"/>
                          </a:solidFill>
                          <a:latin typeface="Meiryo"/>
                          <a:ea typeface="Meiryo"/>
                        </a:rPr>
                        <a:t>700</a:t>
                      </a:r>
                      <a:r>
                        <a:rPr kumimoji="1" lang="ja-JP" altLang="en-US" sz="900" b="1" i="0" dirty="0">
                          <a:solidFill>
                            <a:srgbClr val="FFFFFF"/>
                          </a:solidFill>
                          <a:latin typeface="Meiryo"/>
                          <a:ea typeface="Meiryo"/>
                        </a:rPr>
                        <a:t>万リーチ）</a:t>
                      </a:r>
                      <a:endParaRPr kumimoji="1" lang="en-US" altLang="ja-JP" sz="900" b="1" i="0" dirty="0">
                        <a:solidFill>
                          <a:srgbClr val="FFFFFF"/>
                        </a:solidFill>
                        <a:latin typeface="Meiryo"/>
                        <a:ea typeface="Meiryo"/>
                      </a:endParaRP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dirty="0">
                          <a:solidFill>
                            <a:srgbClr val="0D0D0D"/>
                          </a:solidFill>
                          <a:latin typeface="Meiryo"/>
                          <a:ea typeface="Meiryo"/>
                        </a:rPr>
                        <a:t>新規</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ea"/>
                          <a:ea typeface="+mn-ea"/>
                          <a:cs typeface="+mn-cs"/>
                        </a:rPr>
                        <a:t>1000014766</a:t>
                      </a:r>
                      <a:endParaRPr kumimoji="1" lang="en-US" altLang="ja-JP" sz="105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noProof="0" dirty="0">
                          <a:solidFill>
                            <a:srgbClr val="0D0D0D"/>
                          </a:solidFill>
                          <a:latin typeface="+mn-ea"/>
                          <a:ea typeface="+mn-ea"/>
                        </a:rPr>
                        <a:t>2026</a:t>
                      </a:r>
                      <a:r>
                        <a:rPr kumimoji="1" lang="ja-JP" altLang="en-US" sz="1050" b="0" i="0" u="none" strike="noStrike" kern="1200" noProof="0" dirty="0">
                          <a:solidFill>
                            <a:srgbClr val="0D0D0D"/>
                          </a:solidFill>
                          <a:latin typeface="+mn-ea"/>
                          <a:ea typeface="+mn-ea"/>
                        </a:rPr>
                        <a:t>年</a:t>
                      </a:r>
                      <a:r>
                        <a:rPr kumimoji="1" lang="en-US" altLang="ja-JP" sz="1050" b="0" i="0" u="none" strike="noStrike" kern="1200" noProof="0" dirty="0">
                          <a:solidFill>
                            <a:srgbClr val="0D0D0D"/>
                          </a:solidFill>
                          <a:latin typeface="+mn-ea"/>
                          <a:ea typeface="+mn-ea"/>
                        </a:rPr>
                        <a:t>8</a:t>
                      </a:r>
                      <a:r>
                        <a:rPr kumimoji="1" lang="ja-JP" altLang="en-US" sz="1050" b="0" i="0" u="none" strike="noStrike" kern="1200" noProof="0" dirty="0">
                          <a:solidFill>
                            <a:srgbClr val="0D0D0D"/>
                          </a:solidFill>
                          <a:latin typeface="+mn-ea"/>
                          <a:ea typeface="+mn-ea"/>
                        </a:rPr>
                        <a:t>月</a:t>
                      </a:r>
                      <a:r>
                        <a:rPr kumimoji="1" lang="en-US" altLang="ja-JP" sz="1050" b="0" i="0" u="none" strike="noStrike" kern="1200" noProof="0" dirty="0">
                          <a:solidFill>
                            <a:srgbClr val="0D0D0D"/>
                          </a:solidFill>
                          <a:latin typeface="+mn-ea"/>
                          <a:ea typeface="+mn-ea"/>
                        </a:rPr>
                        <a:t>20</a:t>
                      </a:r>
                      <a:r>
                        <a:rPr kumimoji="1" lang="ja-JP" altLang="en-US" sz="1050" b="0" i="0" u="none" strike="noStrike" kern="1200" noProof="0" dirty="0">
                          <a:solidFill>
                            <a:srgbClr val="0D0D0D"/>
                          </a:solidFill>
                          <a:latin typeface="+mn-ea"/>
                          <a:ea typeface="+mn-ea"/>
                        </a:rPr>
                        <a:t>日</a:t>
                      </a:r>
                      <a:r>
                        <a:rPr kumimoji="1" lang="en-US" altLang="ja-JP" sz="1050" b="0" i="0" u="none" strike="noStrike" kern="1200" noProof="0" dirty="0">
                          <a:solidFill>
                            <a:srgbClr val="0D0D0D"/>
                          </a:solidFill>
                          <a:latin typeface="+mn-ea"/>
                          <a:ea typeface="+mn-ea"/>
                        </a:rPr>
                        <a:t>(</a:t>
                      </a:r>
                      <a:r>
                        <a:rPr kumimoji="1" lang="ja-JP" altLang="en-US" sz="1050" b="0" i="0" u="none" strike="noStrike" kern="1200" noProof="0" dirty="0">
                          <a:solidFill>
                            <a:srgbClr val="0D0D0D"/>
                          </a:solidFill>
                          <a:latin typeface="+mn-ea"/>
                          <a:ea typeface="+mn-ea"/>
                        </a:rPr>
                        <a:t>木</a:t>
                      </a:r>
                      <a:r>
                        <a:rPr kumimoji="1" lang="en-US" altLang="ja-JP" sz="1050" b="0" i="0" u="none" strike="noStrike" kern="1200" noProof="0" dirty="0">
                          <a:solidFill>
                            <a:srgbClr val="0D0D0D"/>
                          </a:solidFill>
                          <a:latin typeface="+mn-ea"/>
                          <a:ea typeface="+mn-ea"/>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0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n-ea"/>
                          <a:ea typeface="+mn-ea"/>
                          <a:cs typeface="+mn-cs"/>
                        </a:rPr>
                        <a:t>バナー</a:t>
                      </a:r>
                      <a:r>
                        <a:rPr kumimoji="1" lang="en-US" altLang="ja-JP" sz="1050" b="0" i="0" kern="1200" dirty="0">
                          <a:solidFill>
                            <a:srgbClr val="0D0D0D"/>
                          </a:solidFill>
                          <a:latin typeface="+mn-ea"/>
                          <a:ea typeface="+mn-ea"/>
                          <a:cs typeface="+mn-cs"/>
                        </a:rPr>
                        <a:t>/</a:t>
                      </a:r>
                      <a:r>
                        <a:rPr kumimoji="1" lang="ja-JP" altLang="en-US" sz="1050" b="0" i="0" kern="1200" dirty="0">
                          <a:solidFill>
                            <a:srgbClr val="0D0D0D"/>
                          </a:solidFill>
                          <a:latin typeface="+mn-ea"/>
                          <a:ea typeface="+mn-ea"/>
                          <a:cs typeface="+mn-cs"/>
                        </a:rPr>
                        <a:t>画像</a:t>
                      </a:r>
                      <a:r>
                        <a:rPr kumimoji="1" lang="en-US" altLang="ja-JP" sz="1050" b="0" i="0" kern="1200" dirty="0">
                          <a:solidFill>
                            <a:srgbClr val="0D0D0D"/>
                          </a:solidFill>
                          <a:latin typeface="+mn-ea"/>
                          <a:ea typeface="+mn-ea"/>
                          <a:cs typeface="+mn-cs"/>
                        </a:rPr>
                        <a:t>/16</a:t>
                      </a:r>
                      <a:r>
                        <a:rPr kumimoji="1" lang="ja-JP" altLang="en-US" sz="1050" b="0" i="0" kern="1200" dirty="0">
                          <a:solidFill>
                            <a:srgbClr val="0D0D0D"/>
                          </a:solidFill>
                          <a:latin typeface="+mn-ea"/>
                          <a:ea typeface="+mn-ea"/>
                          <a:cs typeface="+mn-cs"/>
                        </a:rPr>
                        <a:t>：</a:t>
                      </a:r>
                      <a:r>
                        <a:rPr kumimoji="1" lang="en-US" altLang="ja-JP" sz="1050" b="0" i="0" kern="1200" dirty="0">
                          <a:solidFill>
                            <a:srgbClr val="0D0D0D"/>
                          </a:solidFill>
                          <a:latin typeface="+mn-ea"/>
                          <a:ea typeface="+mn-ea"/>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n-ea"/>
                          <a:ea typeface="+mn-ea"/>
                          <a:cs typeface="+mn-cs"/>
                        </a:rPr>
                        <a:t>バナー</a:t>
                      </a:r>
                      <a:r>
                        <a:rPr kumimoji="1" lang="en-US" altLang="ja-JP" sz="1050" b="0" i="0" kern="1200" dirty="0">
                          <a:solidFill>
                            <a:srgbClr val="0D0D0D"/>
                          </a:solidFill>
                          <a:latin typeface="+mn-ea"/>
                          <a:ea typeface="+mn-ea"/>
                          <a:cs typeface="+mn-cs"/>
                        </a:rPr>
                        <a:t>/</a:t>
                      </a:r>
                      <a:r>
                        <a:rPr kumimoji="1" lang="ja-JP" altLang="en-US" sz="1050" b="0" i="0" kern="1200" dirty="0">
                          <a:solidFill>
                            <a:srgbClr val="0D0D0D"/>
                          </a:solidFill>
                          <a:latin typeface="+mn-ea"/>
                          <a:ea typeface="+mn-ea"/>
                          <a:cs typeface="+mn-cs"/>
                        </a:rPr>
                        <a:t>動画</a:t>
                      </a:r>
                      <a:r>
                        <a:rPr kumimoji="1" lang="en-US" altLang="ja-JP" sz="1050" b="0" i="0" kern="1200" dirty="0">
                          <a:solidFill>
                            <a:srgbClr val="0D0D0D"/>
                          </a:solidFill>
                          <a:latin typeface="+mn-ea"/>
                          <a:ea typeface="+mn-ea"/>
                          <a:cs typeface="+mn-cs"/>
                        </a:rPr>
                        <a:t>/16</a:t>
                      </a:r>
                      <a:r>
                        <a:rPr kumimoji="1" lang="ja-JP" altLang="en-US" sz="1050" b="0" i="0" kern="1200" dirty="0">
                          <a:solidFill>
                            <a:srgbClr val="0D0D0D"/>
                          </a:solidFill>
                          <a:latin typeface="+mn-ea"/>
                          <a:ea typeface="+mn-ea"/>
                          <a:cs typeface="+mn-cs"/>
                        </a:rPr>
                        <a:t>：</a:t>
                      </a:r>
                      <a:r>
                        <a:rPr kumimoji="1" lang="en-US" altLang="ja-JP" sz="1050" b="0" i="0" kern="1200" dirty="0">
                          <a:solidFill>
                            <a:srgbClr val="0D0D0D"/>
                          </a:solidFill>
                          <a:latin typeface="+mn-ea"/>
                          <a:ea typeface="+mn-ea"/>
                          <a:cs typeface="+mn-cs"/>
                        </a:rPr>
                        <a:t>9</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551643995"/>
                  </a:ext>
                </a:extLst>
              </a:tr>
              <a:tr h="3321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n-ea"/>
                          <a:ea typeface="+mn-ea"/>
                        </a:rPr>
                        <a:t>動画をフルスクリーンで再生する（</a:t>
                      </a:r>
                      <a:r>
                        <a:rPr kumimoji="1" lang="en-US" altLang="ja-JP" sz="1050" dirty="0">
                          <a:solidFill>
                            <a:srgbClr val="0D0D0D"/>
                          </a:solidFill>
                          <a:latin typeface="+mn-ea"/>
                          <a:ea typeface="+mn-ea"/>
                        </a:rPr>
                        <a:t>for view</a:t>
                      </a:r>
                      <a:r>
                        <a:rPr kumimoji="1" lang="ja-JP" altLang="en-US" sz="1050" dirty="0">
                          <a:solidFill>
                            <a:srgbClr val="0D0D0D"/>
                          </a:solidFill>
                          <a:latin typeface="+mn-ea"/>
                          <a:ea typeface="+mn-ea"/>
                        </a:rPr>
                        <a:t>）　</a:t>
                      </a:r>
                      <a:r>
                        <a:rPr kumimoji="1" lang="en-US" altLang="ja-JP" sz="1050" dirty="0">
                          <a:solidFill>
                            <a:srgbClr val="0D0D0D"/>
                          </a:solidFill>
                          <a:latin typeface="+mn-ea"/>
                          <a:ea typeface="+mn-ea"/>
                        </a:rPr>
                        <a:t>/</a:t>
                      </a:r>
                      <a:r>
                        <a:rPr kumimoji="1" lang="ja-JP" altLang="en-US" sz="1050" dirty="0">
                          <a:solidFill>
                            <a:srgbClr val="0D0D0D"/>
                          </a:solidFill>
                          <a:latin typeface="+mn-ea"/>
                          <a:ea typeface="+mn-ea"/>
                        </a:rPr>
                        <a:t>　ランディングページを表示する（</a:t>
                      </a:r>
                      <a:r>
                        <a:rPr kumimoji="1" lang="en-US" altLang="ja-JP" sz="1050" dirty="0">
                          <a:solidFill>
                            <a:srgbClr val="0D0D0D"/>
                          </a:solidFill>
                          <a:latin typeface="+mn-ea"/>
                          <a:ea typeface="+mn-ea"/>
                        </a:rPr>
                        <a:t>for click</a:t>
                      </a:r>
                      <a:r>
                        <a:rPr kumimoji="1" lang="ja-JP" altLang="en-US" sz="1050" dirty="0">
                          <a:solidFill>
                            <a:srgbClr val="0D0D0D"/>
                          </a:solidFill>
                          <a:latin typeface="+mn-ea"/>
                          <a:ea typeface="+mn-ea"/>
                        </a:rPr>
                        <a:t>）</a:t>
                      </a:r>
                    </a:p>
                  </a:txBody>
                  <a:tcPr marL="0" marR="0" marT="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2260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n-ea"/>
                          <a:ea typeface="+mn-ea"/>
                          <a:cs typeface="+mn-cs"/>
                        </a:rPr>
                        <a:t>スマートフォン（アプリ）</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n-ea"/>
                          <a:ea typeface="+mn-ea"/>
                          <a:cs typeface="+mn-cs"/>
                        </a:rPr>
                        <a:t>LINE NEWS Top Ad</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ea"/>
                          <a:ea typeface="+mn-ea"/>
                          <a:cs typeface="+mn-cs"/>
                        </a:rPr>
                        <a:t>LINE NEWS</a:t>
                      </a:r>
                      <a:r>
                        <a:rPr kumimoji="1" lang="ja-JP" altLang="en-US" sz="1050" kern="1200" dirty="0">
                          <a:solidFill>
                            <a:srgbClr val="0D0D0D"/>
                          </a:solidFill>
                          <a:latin typeface="+mn-ea"/>
                          <a:ea typeface="+mn-ea"/>
                          <a:cs typeface="+mn-cs"/>
                        </a:rPr>
                        <a:t>面 全タブのファーストビュー</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2026</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年</a:t>
                      </a: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10</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月</a:t>
                      </a: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1</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日（木）～　</a:t>
                      </a: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2027</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年</a:t>
                      </a: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3</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月</a:t>
                      </a: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31</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日（水）</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b="0" i="0" kern="1200" dirty="0">
                          <a:solidFill>
                            <a:srgbClr val="0D0D0D"/>
                          </a:solidFill>
                          <a:latin typeface="+mn-ea"/>
                          <a:ea typeface="+mn-ea"/>
                          <a:cs typeface="+mn-cs"/>
                        </a:rPr>
                        <a:t>1</a:t>
                      </a:r>
                      <a:r>
                        <a:rPr kumimoji="1" lang="ja-JP" altLang="en-US" sz="1050" b="0" i="0" kern="1200" dirty="0">
                          <a:solidFill>
                            <a:srgbClr val="0D0D0D"/>
                          </a:solidFill>
                          <a:latin typeface="+mn-ea"/>
                          <a:ea typeface="+mn-ea"/>
                          <a:cs typeface="+mn-cs"/>
                        </a:rPr>
                        <a:t>日間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27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b="0" i="0" dirty="0" err="1">
                          <a:solidFill>
                            <a:srgbClr val="0D0D0D"/>
                          </a:solidFill>
                          <a:latin typeface="+mn-ea"/>
                          <a:ea typeface="+mn-ea"/>
                        </a:rPr>
                        <a:t>vimps</a:t>
                      </a:r>
                      <a:r>
                        <a:rPr kumimoji="1" lang="ja-JP" altLang="en-US" sz="1050" b="0" i="0" dirty="0">
                          <a:solidFill>
                            <a:srgbClr val="0D0D0D"/>
                          </a:solidFill>
                          <a:latin typeface="+mn-ea"/>
                          <a:ea typeface="+mn-ea"/>
                        </a:rPr>
                        <a:t>購入型（リーチ固定）</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34" charset="-128"/>
                          <a:ea typeface="メイリオ" panose="020B0604030504040204" pitchFamily="34" charset="-128"/>
                          <a:cs typeface="+mn-cs"/>
                        </a:rPr>
                        <a:t>6,000,000</a:t>
                      </a:r>
                      <a:r>
                        <a:rPr kumimoji="1" lang="ja-JP" altLang="en-US" sz="1050" b="0" i="0" kern="1200" dirty="0">
                          <a:solidFill>
                            <a:srgbClr val="0D0D0D"/>
                          </a:solidFill>
                          <a:latin typeface="メイリオ" panose="020B0604030504040204" pitchFamily="34" charset="-128"/>
                          <a:ea typeface="メイリオ" panose="020B0604030504040204" pitchFamily="34" charset="-128"/>
                          <a:cs typeface="+mn-cs"/>
                        </a:rPr>
                        <a:t>円（固定）　</a:t>
                      </a:r>
                      <a:r>
                        <a:rPr kumimoji="1" lang="en-US" altLang="ja-JP" sz="1050" b="0" i="0" kern="1200" dirty="0">
                          <a:solidFill>
                            <a:srgbClr val="002AFF"/>
                          </a:solidFill>
                          <a:latin typeface="メイリオ" panose="020B0604030504040204" pitchFamily="34" charset="-128"/>
                          <a:ea typeface="メイリオ" panose="020B0604030504040204" pitchFamily="34" charset="-128"/>
                          <a:cs typeface="+mn-cs"/>
                        </a:rPr>
                        <a:t>※1</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dirty="0">
                          <a:solidFill>
                            <a:schemeClr val="bg1"/>
                          </a:solidFill>
                          <a:latin typeface="Meiryo"/>
                          <a:ea typeface="Meiryo"/>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n-ea"/>
                          <a:ea typeface="+mn-ea"/>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0" name="テキスト プレースホルダー 35">
            <a:extLst>
              <a:ext uri="{FF2B5EF4-FFF2-40B4-BE49-F238E27FC236}">
                <a16:creationId xmlns:a16="http://schemas.microsoft.com/office/drawing/2014/main" id="{70FEA138-AC75-0F28-273B-5187E9A49313}"/>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sp>
        <p:nvSpPr>
          <p:cNvPr id="12" name="円/楕円 15">
            <a:extLst>
              <a:ext uri="{FF2B5EF4-FFF2-40B4-BE49-F238E27FC236}">
                <a16:creationId xmlns:a16="http://schemas.microsoft.com/office/drawing/2014/main" id="{5B9F042C-264B-F072-119B-C72B8D551FFB}"/>
              </a:ext>
            </a:extLst>
          </p:cNvPr>
          <p:cNvSpPr>
            <a:spLocks noChangeAspect="1"/>
          </p:cNvSpPr>
          <p:nvPr/>
        </p:nvSpPr>
        <p:spPr>
          <a:xfrm>
            <a:off x="8401450" y="242807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BC800C1C-BE9E-1ED5-366A-ADAF93D1C867}"/>
              </a:ext>
            </a:extLst>
          </p:cNvPr>
          <p:cNvSpPr/>
          <p:nvPr/>
        </p:nvSpPr>
        <p:spPr>
          <a:xfrm>
            <a:off x="9059787" y="5848229"/>
            <a:ext cx="1195840" cy="227755"/>
          </a:xfrm>
          <a:prstGeom prst="rect">
            <a:avLst/>
          </a:prstGeom>
        </p:spPr>
        <p:txBody>
          <a:bodyPr wrap="none" lIns="0" tIns="45720" rIns="0" bIns="45720" anchor="t">
            <a:spAutoFit/>
          </a:bodyPr>
          <a:lstStyle/>
          <a:p>
            <a:pPr marL="0" marR="0" lvl="0" indent="0" algn="l" defTabSz="914400" rtl="0" eaLnBrk="0" fontAlgn="base" latinLnBrk="0" hangingPunct="0">
              <a:lnSpc>
                <a:spcPct val="110000"/>
              </a:lnSpc>
              <a:spcBef>
                <a:spcPct val="0"/>
              </a:spcBef>
              <a:spcAft>
                <a:spcPct val="0"/>
              </a:spcAft>
              <a:buClrTx/>
              <a:buSzTx/>
              <a:buFontTx/>
              <a:buNone/>
              <a:defRPr/>
            </a:pPr>
            <a:r>
              <a:rPr kumimoji="0" lang="en-US" altLang="ja-JP" sz="800" b="0" i="0" u="none" strike="noStrike" kern="0" cap="none" spc="0" normalizeH="0" baseline="0" noProof="0" dirty="0">
                <a:ln>
                  <a:noFill/>
                </a:ln>
                <a:solidFill>
                  <a:srgbClr val="002AFF"/>
                </a:solidFill>
                <a:effectLst/>
                <a:uLnTx/>
                <a:uFillTx/>
                <a:latin typeface="メイリオ" panose="020B0604030504040204" pitchFamily="34" charset="-128"/>
                <a:ea typeface="メイリオ" panose="020B0604030504040204" pitchFamily="34" charset="-128"/>
                <a:cs typeface="+mn-cs"/>
              </a:rPr>
              <a:t>※1  </a:t>
            </a:r>
            <a:r>
              <a:rPr kumimoji="1" lang="en-US" altLang="ja-JP" sz="800" b="0" i="0" u="none" strike="noStrike" kern="1200" cap="none" spc="0" normalizeH="0" baseline="0" noProof="0" dirty="0">
                <a:ln>
                  <a:noFill/>
                </a:ln>
                <a:solidFill>
                  <a:srgbClr val="002AFF"/>
                </a:solidFill>
                <a:effectLst/>
                <a:uLnTx/>
                <a:uFillTx/>
                <a:latin typeface="メイリオ" panose="020B0604030504040204" pitchFamily="34" charset="-128"/>
                <a:ea typeface="メイリオ" panose="020B0604030504040204" pitchFamily="34" charset="-128"/>
                <a:cs typeface="+mn-cs"/>
              </a:rPr>
              <a:t>FQ</a:t>
            </a:r>
            <a:r>
              <a:rPr kumimoji="1" lang="ja-JP" altLang="en-US" sz="800" b="0" i="0" u="none" strike="noStrike" kern="1200" cap="none" spc="0" normalizeH="0" baseline="0" noProof="0" dirty="0">
                <a:ln>
                  <a:noFill/>
                </a:ln>
                <a:solidFill>
                  <a:srgbClr val="002AFF"/>
                </a:solidFill>
                <a:effectLst/>
                <a:uLnTx/>
                <a:uFillTx/>
                <a:latin typeface="メイリオ" panose="020B0604030504040204" pitchFamily="34" charset="-128"/>
                <a:ea typeface="メイリオ" panose="020B0604030504040204" pitchFamily="34" charset="-128"/>
                <a:cs typeface="+mn-cs"/>
              </a:rPr>
              <a:t>指定の掛け率含む</a:t>
            </a:r>
            <a:endParaRPr kumimoji="1" lang="en-US" altLang="ja-JP" sz="800" b="0" i="0" u="none" strike="noStrike" kern="1200" cap="none" spc="0" normalizeH="0" baseline="0" noProof="0" dirty="0">
              <a:ln>
                <a:noFill/>
              </a:ln>
              <a:solidFill>
                <a:srgbClr val="002AFF"/>
              </a:solidFill>
              <a:effectLst/>
              <a:uLnTx/>
              <a:uFillTx/>
              <a:latin typeface="メイリオ" panose="020B0604030504040204" pitchFamily="34" charset="-128"/>
              <a:ea typeface="メイリオ" panose="020B0604030504040204" pitchFamily="34" charset="-128"/>
              <a:cs typeface="+mn-cs"/>
            </a:endParaRPr>
          </a:p>
        </p:txBody>
      </p:sp>
    </p:spTree>
    <p:extLst>
      <p:ext uri="{BB962C8B-B14F-4D97-AF65-F5344CB8AC3E}">
        <p14:creationId xmlns:p14="http://schemas.microsoft.com/office/powerpoint/2010/main" val="1437762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89902-0402-E506-BCF4-343C89C4B42B}"/>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6C27EC6A-05CE-6451-2127-DDFF5F8A4E1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1BC35D8E-CD10-1413-310C-0A5AF2E440D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 name="テキスト プレースホルダー 35">
            <a:extLst>
              <a:ext uri="{FF2B5EF4-FFF2-40B4-BE49-F238E27FC236}">
                <a16:creationId xmlns:a16="http://schemas.microsoft.com/office/drawing/2014/main" id="{F3BF7E20-6B72-D043-52A8-069CE4A41FA1}"/>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sp>
        <p:nvSpPr>
          <p:cNvPr id="2" name="角丸四角形 4">
            <a:extLst>
              <a:ext uri="{FF2B5EF4-FFF2-40B4-BE49-F238E27FC236}">
                <a16:creationId xmlns:a16="http://schemas.microsoft.com/office/drawing/2014/main" id="{38E71A1A-0250-C8E6-F710-634967B9043D}"/>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4FD9C191-12A3-C158-0D0B-FBB82422DC04}"/>
              </a:ext>
            </a:extLst>
          </p:cNvPr>
          <p:cNvSpPr txBox="1"/>
          <p:nvPr/>
        </p:nvSpPr>
        <p:spPr>
          <a:xfrm>
            <a:off x="479430" y="4966011"/>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28012511-273B-A4E2-08B2-E849D81926F2}"/>
              </a:ext>
            </a:extLst>
          </p:cNvPr>
          <p:cNvGraphicFramePr>
            <a:graphicFrameLocks noGrp="1"/>
          </p:cNvGraphicFramePr>
          <p:nvPr>
            <p:extLst>
              <p:ext uri="{D42A27DB-BD31-4B8C-83A1-F6EECF244321}">
                <p14:modId xmlns:p14="http://schemas.microsoft.com/office/powerpoint/2010/main" val="550767643"/>
              </p:ext>
            </p:extLst>
          </p:nvPr>
        </p:nvGraphicFramePr>
        <p:xfrm>
          <a:off x="479426" y="954768"/>
          <a:ext cx="11233148" cy="4072990"/>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bg1"/>
                          </a:solidFill>
                          <a:latin typeface="Meiryo"/>
                          <a:ea typeface="Meiryo"/>
                        </a:rPr>
                        <a:t>vCPM</a:t>
                      </a:r>
                      <a:r>
                        <a:rPr kumimoji="1" lang="en-US" altLang="ja-JP" sz="1100" b="1" kern="1200" dirty="0">
                          <a:solidFill>
                            <a:schemeClr val="bg1"/>
                          </a:solidFill>
                          <a:latin typeface="Meiryo"/>
                          <a:ea typeface="Meiryo"/>
                        </a:rPr>
                        <a:t> </a:t>
                      </a:r>
                      <a:r>
                        <a:rPr kumimoji="1" lang="ja-JP" altLang="en-US" sz="1100" b="1" kern="1200" dirty="0">
                          <a:solidFill>
                            <a:schemeClr val="bg1"/>
                          </a:solidFill>
                          <a:latin typeface="Meiryo"/>
                          <a:ea typeface="Meiryo"/>
                        </a:rPr>
                        <a:t>掛け率</a:t>
                      </a:r>
                      <a:endParaRPr kumimoji="1" lang="en-US" altLang="ja-JP" sz="1100" b="1" kern="1200" dirty="0">
                        <a:solidFill>
                          <a:schemeClr val="bg1"/>
                        </a:solidFill>
                        <a:latin typeface="Meiryo"/>
                        <a:ea typeface="Meiryo"/>
                        <a:cs typeface="+mn-cs"/>
                      </a:endParaRPr>
                    </a:p>
                  </a:txBody>
                  <a:tcPr marL="45720" marR="4572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900" b="1" kern="1200" dirty="0">
                          <a:solidFill>
                            <a:schemeClr val="bg1"/>
                          </a:solidFill>
                          <a:latin typeface="Meiryo" panose="020B0604030504040204" pitchFamily="34" charset="-128"/>
                          <a:ea typeface="Meiryo" panose="020B0604030504040204" pitchFamily="34" charset="-128"/>
                          <a:cs typeface="+mn-cs"/>
                        </a:rPr>
                        <a:t>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LINE NEWS Top Ad</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（都道府県）</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LINE NEWS Top Ad</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（市区郡）</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FFFFFF"/>
                          </a:solidFill>
                          <a:effectLst/>
                          <a:uLnTx/>
                          <a:uFillTx/>
                          <a:latin typeface="Meiryo"/>
                          <a:ea typeface="Meiryo"/>
                          <a:cs typeface="+mn-cs"/>
                        </a:rPr>
                        <a:t>LINE NEWS Top Ad 1Day</a:t>
                      </a:r>
                      <a:r>
                        <a:rPr kumimoji="1" lang="ja-JP" altLang="en-US" sz="900" b="1" i="0" u="none" strike="noStrike" kern="1200" cap="none" spc="0" normalizeH="0" baseline="0" noProof="0" dirty="0">
                          <a:ln>
                            <a:noFill/>
                          </a:ln>
                          <a:solidFill>
                            <a:srgbClr val="FFFFFF"/>
                          </a:solidFill>
                          <a:effectLst/>
                          <a:uLnTx/>
                          <a:uFillTx/>
                          <a:latin typeface="Meiryo"/>
                          <a:ea typeface="Meiryo"/>
                          <a:cs typeface="+mn-cs"/>
                        </a:rPr>
                        <a:t>　</a:t>
                      </a:r>
                      <a:r>
                        <a:rPr kumimoji="1" lang="en-US" altLang="ja-JP" sz="900" b="1" i="0" u="none" strike="noStrike" kern="1200" cap="none" spc="0" normalizeH="0" baseline="0" noProof="0" dirty="0">
                          <a:ln>
                            <a:noFill/>
                          </a:ln>
                          <a:solidFill>
                            <a:srgbClr val="FFFFFF"/>
                          </a:solidFill>
                          <a:effectLst/>
                          <a:uLnTx/>
                          <a:uFillTx/>
                          <a:latin typeface="Meiryo"/>
                          <a:ea typeface="Meiryo"/>
                          <a:cs typeface="+mn-cs"/>
                        </a:rPr>
                        <a:t>SP</a:t>
                      </a:r>
                      <a:r>
                        <a:rPr kumimoji="1" lang="ja-JP" altLang="en-US" sz="900" b="1" i="0" u="none" strike="noStrike" kern="1200" cap="none" spc="0" normalizeH="0" baseline="0" noProof="0" dirty="0">
                          <a:ln>
                            <a:noFill/>
                          </a:ln>
                          <a:solidFill>
                            <a:srgbClr val="FFFFFF"/>
                          </a:solidFill>
                          <a:effectLst/>
                          <a:uLnTx/>
                          <a:uFillTx/>
                          <a:latin typeface="Meiryo"/>
                          <a:ea typeface="Meiryo"/>
                          <a:cs typeface="+mn-cs"/>
                        </a:rPr>
                        <a:t>（</a:t>
                      </a:r>
                      <a:r>
                        <a:rPr kumimoji="1" lang="en-US" altLang="ja-JP" sz="900" b="1" i="0" u="none" strike="noStrike" kern="1200" cap="none" spc="0" normalizeH="0" baseline="0" noProof="0" dirty="0">
                          <a:ln>
                            <a:noFill/>
                          </a:ln>
                          <a:solidFill>
                            <a:srgbClr val="FFFFFF"/>
                          </a:solidFill>
                          <a:effectLst/>
                          <a:uLnTx/>
                          <a:uFillTx/>
                          <a:latin typeface="Meiryo"/>
                          <a:ea typeface="Meiryo"/>
                          <a:cs typeface="+mn-cs"/>
                        </a:rPr>
                        <a:t>700</a:t>
                      </a:r>
                      <a:r>
                        <a:rPr kumimoji="1" lang="ja-JP" altLang="en-US" sz="900" b="1" i="0" u="none" strike="noStrike" kern="1200" cap="none" spc="0" normalizeH="0" baseline="0" noProof="0" dirty="0">
                          <a:ln>
                            <a:noFill/>
                          </a:ln>
                          <a:solidFill>
                            <a:srgbClr val="FFFFFF"/>
                          </a:solidFill>
                          <a:effectLst/>
                          <a:uLnTx/>
                          <a:uFillTx/>
                          <a:latin typeface="Meiryo"/>
                          <a:ea typeface="Meiryo"/>
                          <a:cs typeface="+mn-cs"/>
                        </a:rPr>
                        <a:t>万リーチ）</a:t>
                      </a:r>
                      <a:endParaRPr kumimoji="1" lang="en-US" altLang="ja-JP" sz="900" b="1" i="0" u="none" strike="noStrike" kern="1200" cap="none" spc="0" normalizeH="0" baseline="0" noProof="0" dirty="0">
                        <a:ln>
                          <a:noFill/>
                        </a:ln>
                        <a:solidFill>
                          <a:srgbClr val="FFFFFF"/>
                        </a:solidFill>
                        <a:effectLst/>
                        <a:uLnTx/>
                        <a:uFillTx/>
                        <a:latin typeface="Meiryo"/>
                        <a:ea typeface="Meiryo"/>
                        <a:cs typeface="+mn-cs"/>
                      </a:endParaRPr>
                    </a:p>
                  </a:txBody>
                  <a:tcPr marL="45720" marR="4572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a:ea typeface="Meiryo"/>
                        </a:rPr>
                        <a:t>1.2</a:t>
                      </a:r>
                      <a:r>
                        <a:rPr kumimoji="1" lang="ja-JP" altLang="en-US" sz="1100" b="0" dirty="0">
                          <a:solidFill>
                            <a:schemeClr val="bg1"/>
                          </a:solidFill>
                          <a:latin typeface="Meiryo"/>
                          <a:ea typeface="Meiryo"/>
                        </a:rPr>
                        <a:t>倍</a:t>
                      </a: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a:ea typeface="Meiryo"/>
                        </a:rPr>
                        <a:t>1.2</a:t>
                      </a:r>
                      <a:r>
                        <a:rPr kumimoji="1" lang="ja-JP" altLang="en-US" sz="1100" b="0" kern="1200" dirty="0">
                          <a:solidFill>
                            <a:schemeClr val="bg1"/>
                          </a:solidFill>
                          <a:latin typeface="Meiryo"/>
                          <a:ea typeface="Meiryo"/>
                        </a:rPr>
                        <a:t>倍</a:t>
                      </a:r>
                      <a:endParaRPr kumimoji="1" lang="ja-JP" altLang="en-US" sz="1100" b="0" kern="1200" dirty="0">
                        <a:solidFill>
                          <a:schemeClr val="bg1"/>
                        </a:solidFill>
                        <a:latin typeface="Meiryo"/>
                        <a:ea typeface="Meiryo"/>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a:ea typeface="Meiryo"/>
                        </a:rPr>
                        <a:t>1.2</a:t>
                      </a:r>
                      <a:r>
                        <a:rPr kumimoji="1" lang="ja-JP" altLang="en-US" sz="1100" b="0" kern="1200" dirty="0">
                          <a:solidFill>
                            <a:schemeClr val="bg1"/>
                          </a:solidFill>
                          <a:latin typeface="Meiryo"/>
                          <a:ea typeface="Meiryo"/>
                        </a:rPr>
                        <a:t>倍</a:t>
                      </a:r>
                      <a:endParaRPr kumimoji="1" lang="ja-JP" altLang="en-US" sz="1100" b="0" kern="1200" dirty="0">
                        <a:solidFill>
                          <a:schemeClr val="bg1"/>
                        </a:solidFill>
                        <a:latin typeface="Meiryo"/>
                        <a:ea typeface="Meiryo"/>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a:ea typeface="Meiryo"/>
                        </a:rPr>
                        <a:t>1.5</a:t>
                      </a:r>
                      <a:r>
                        <a:rPr kumimoji="1" lang="ja-JP" altLang="en-US" sz="1100" b="0" kern="1200" dirty="0">
                          <a:solidFill>
                            <a:schemeClr val="bg1"/>
                          </a:solidFill>
                          <a:latin typeface="Meiryo"/>
                          <a:ea typeface="Meiryo"/>
                        </a:rPr>
                        <a:t>倍</a:t>
                      </a:r>
                      <a:endParaRPr kumimoji="1" lang="ja-JP" altLang="en-US" sz="1100" b="0" kern="1200" dirty="0">
                        <a:solidFill>
                          <a:schemeClr val="bg1"/>
                        </a:solidFill>
                        <a:latin typeface="Meiryo"/>
                        <a:ea typeface="Meiryo"/>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rgbClr val="0D0D0D"/>
                          </a:solidFill>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イベント</a:t>
                      </a:r>
                      <a:r>
                        <a:rPr kumimoji="1" lang="en-US" altLang="ja-JP" sz="1100" b="0" kern="1200" dirty="0">
                          <a:solidFill>
                            <a:schemeClr val="bg1"/>
                          </a:solidFill>
                          <a:latin typeface="Meiryo" panose="020B0604030504040204" pitchFamily="34" charset="-128"/>
                          <a:ea typeface="Meiryo" panose="020B0604030504040204" pitchFamily="34" charset="-128"/>
                        </a:rPr>
                        <a:t>※</a:t>
                      </a:r>
                      <a:r>
                        <a:rPr kumimoji="1" lang="ja-JP" altLang="en-US" sz="1100" b="0" kern="1200" dirty="0">
                          <a:solidFill>
                            <a:schemeClr val="bg1"/>
                          </a:solidFill>
                          <a:latin typeface="Meiryo" panose="020B0604030504040204" pitchFamily="34" charset="-128"/>
                          <a:ea typeface="Meiryo" panose="020B0604030504040204" pitchFamily="34" charset="-128"/>
                        </a:rPr>
                        <a:t>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配信：</a:t>
                      </a:r>
                      <a:r>
                        <a:rPr kumimoji="1" lang="en-US" altLang="ja-JP" sz="1100" b="0" kern="1200" dirty="0">
                          <a:solidFill>
                            <a:schemeClr val="bg1"/>
                          </a:solidFill>
                          <a:latin typeface="Meiryo" panose="020B0604030504040204" pitchFamily="34" charset="-128"/>
                          <a:ea typeface="Meiryo" panose="020B0604030504040204" pitchFamily="34" charset="-128"/>
                        </a:rPr>
                        <a:t>1.5</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10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1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LINE</a:t>
                      </a: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（共通オーディエンス）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a:t>
                      </a: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a:ea typeface="Meiryo"/>
                        </a:rPr>
                        <a:t>1.0</a:t>
                      </a:r>
                      <a:r>
                        <a:rPr kumimoji="1" lang="ja-JP" altLang="en-US" sz="1100" b="0" kern="1200" dirty="0">
                          <a:solidFill>
                            <a:schemeClr val="bg1"/>
                          </a:solidFill>
                          <a:latin typeface="Meiryo"/>
                          <a:ea typeface="Meiryo"/>
                        </a:rPr>
                        <a:t>倍</a:t>
                      </a:r>
                      <a:endParaRPr kumimoji="1" lang="ja-JP" altLang="en-US" sz="1100" b="0" kern="1200" dirty="0">
                        <a:solidFill>
                          <a:schemeClr val="bg1"/>
                        </a:solidFill>
                        <a:latin typeface="Meiryo"/>
                        <a:ea typeface="Meiryo"/>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1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1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1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830670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6" name="図プレースホルダー 10" descr="アイコン&#10;&#10;自動的に生成された説明">
            <a:extLst>
              <a:ext uri="{FF2B5EF4-FFF2-40B4-BE49-F238E27FC236}">
                <a16:creationId xmlns:a16="http://schemas.microsoft.com/office/drawing/2014/main" id="{138ABCF6-FF7B-8E5E-A1FE-B3DFF708F18C}"/>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Tree>
    <p:extLst>
      <p:ext uri="{BB962C8B-B14F-4D97-AF65-F5344CB8AC3E}">
        <p14:creationId xmlns:p14="http://schemas.microsoft.com/office/powerpoint/2010/main" val="1140343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518BB-C296-5483-166C-ACE4B389B633}"/>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9EC6719-2DDC-B72D-C32B-E2661D72CBE1}"/>
              </a:ext>
            </a:extLst>
          </p:cNvPr>
          <p:cNvSpPr>
            <a:spLocks noGrp="1"/>
          </p:cNvSpPr>
          <p:nvPr>
            <p:ph type="body" sz="quarter" idx="10"/>
          </p:nvPr>
        </p:nvSpPr>
        <p:spPr/>
        <p:txBody>
          <a:bodyPr/>
          <a:lstStyle/>
          <a:p>
            <a:pPr fontAlgn="auto">
              <a:spcAft>
                <a:spcPts val="0"/>
              </a:spcAft>
            </a:pPr>
            <a:r>
              <a:rPr lang="ja-JP" altLang="en-US" sz="2400">
                <a:latin typeface="+mn-ea"/>
              </a:rPr>
              <a:t>ブランドリフトサーベイ</a:t>
            </a:r>
            <a:endParaRPr lang="ja-JP" altLang="en-US" sz="2400" dirty="0">
              <a:latin typeface="+mn-ea"/>
            </a:endParaRPr>
          </a:p>
        </p:txBody>
      </p:sp>
      <p:sp>
        <p:nvSpPr>
          <p:cNvPr id="5" name="テキスト プレースホルダー 6">
            <a:extLst>
              <a:ext uri="{FF2B5EF4-FFF2-40B4-BE49-F238E27FC236}">
                <a16:creationId xmlns:a16="http://schemas.microsoft.com/office/drawing/2014/main" id="{2D614435-275B-6B6F-6B91-9B2C6954FCF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25CDC67B-765D-6A17-C546-36B4442E23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pic>
        <p:nvPicPr>
          <p:cNvPr id="66" name="図 65">
            <a:extLst>
              <a:ext uri="{FF2B5EF4-FFF2-40B4-BE49-F238E27FC236}">
                <a16:creationId xmlns:a16="http://schemas.microsoft.com/office/drawing/2014/main" id="{2CA9C5D3-AF90-632E-0E1E-A0CEA79FF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9436" y="4192896"/>
            <a:ext cx="303157" cy="303157"/>
          </a:xfrm>
          <a:prstGeom prst="rect">
            <a:avLst/>
          </a:prstGeom>
        </p:spPr>
      </p:pic>
      <p:pic>
        <p:nvPicPr>
          <p:cNvPr id="67" name="図 66">
            <a:extLst>
              <a:ext uri="{FF2B5EF4-FFF2-40B4-BE49-F238E27FC236}">
                <a16:creationId xmlns:a16="http://schemas.microsoft.com/office/drawing/2014/main" id="{AFC57B6A-F035-C384-1108-1F4A5B78C1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34166" y="4192896"/>
            <a:ext cx="303157" cy="303157"/>
          </a:xfrm>
          <a:prstGeom prst="rect">
            <a:avLst/>
          </a:prstGeom>
        </p:spPr>
      </p:pic>
      <p:grpSp>
        <p:nvGrpSpPr>
          <p:cNvPr id="70" name="グループ化 69">
            <a:extLst>
              <a:ext uri="{FF2B5EF4-FFF2-40B4-BE49-F238E27FC236}">
                <a16:creationId xmlns:a16="http://schemas.microsoft.com/office/drawing/2014/main" id="{90A3C79F-2878-30A7-FC23-7EE3D817347C}"/>
              </a:ext>
            </a:extLst>
          </p:cNvPr>
          <p:cNvGrpSpPr/>
          <p:nvPr/>
        </p:nvGrpSpPr>
        <p:grpSpPr>
          <a:xfrm>
            <a:off x="6285766" y="2037712"/>
            <a:ext cx="2501483" cy="2604264"/>
            <a:chOff x="6325317" y="2037712"/>
            <a:chExt cx="2501483" cy="2604264"/>
          </a:xfrm>
        </p:grpSpPr>
        <p:sp>
          <p:nvSpPr>
            <p:cNvPr id="71" name="山形 3">
              <a:extLst>
                <a:ext uri="{FF2B5EF4-FFF2-40B4-BE49-F238E27FC236}">
                  <a16:creationId xmlns:a16="http://schemas.microsoft.com/office/drawing/2014/main" id="{3B3B7DA9-C023-1441-B49E-06578A3BF2A8}"/>
                </a:ext>
              </a:extLst>
            </p:cNvPr>
            <p:cNvSpPr/>
            <p:nvPr/>
          </p:nvSpPr>
          <p:spPr>
            <a:xfrm>
              <a:off x="6325317"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サーベイを実施</a:t>
              </a:r>
              <a:endParaRPr lang="en-US" altLang="ja-JP" sz="1050" b="1" dirty="0">
                <a:solidFill>
                  <a:schemeClr val="bg1"/>
                </a:solidFill>
                <a:latin typeface="+mn-ea"/>
                <a:cs typeface="メイリオ" panose="020B0604030504040204" pitchFamily="50" charset="-128"/>
              </a:endParaRPr>
            </a:p>
          </p:txBody>
        </p:sp>
        <p:sp>
          <p:nvSpPr>
            <p:cNvPr id="72" name="テキスト ボックス 71">
              <a:extLst>
                <a:ext uri="{FF2B5EF4-FFF2-40B4-BE49-F238E27FC236}">
                  <a16:creationId xmlns:a16="http://schemas.microsoft.com/office/drawing/2014/main" id="{72EF5930-BB3C-6A28-2356-BB42903AD4D9}"/>
                </a:ext>
              </a:extLst>
            </p:cNvPr>
            <p:cNvSpPr txBox="1"/>
            <p:nvPr/>
          </p:nvSpPr>
          <p:spPr>
            <a:xfrm>
              <a:off x="6600310" y="4426532"/>
              <a:ext cx="1963999" cy="215444"/>
            </a:xfrm>
            <a:prstGeom prst="rect">
              <a:avLst/>
            </a:prstGeom>
            <a:noFill/>
          </p:spPr>
          <p:txBody>
            <a:bodyPr wrap="none" rtlCol="0">
              <a:spAutoFit/>
            </a:bodyPr>
            <a:lstStyle/>
            <a:p>
              <a:r>
                <a:rPr lang="ja-JP" altLang="en-US" sz="800" dirty="0">
                  <a:solidFill>
                    <a:schemeClr val="tx1">
                      <a:lumMod val="75000"/>
                      <a:lumOff val="25000"/>
                    </a:schemeClr>
                  </a:solidFill>
                  <a:latin typeface="+mn-ea"/>
                  <a:cs typeface="Meiryo" charset="-128"/>
                </a:rPr>
                <a:t>■ブランド認知、好意、利用意向</a:t>
              </a:r>
              <a:r>
                <a:rPr lang="en-US" altLang="ja-JP" sz="800" dirty="0">
                  <a:solidFill>
                    <a:schemeClr val="tx1">
                      <a:lumMod val="75000"/>
                      <a:lumOff val="25000"/>
                    </a:schemeClr>
                  </a:solidFill>
                  <a:latin typeface="+mn-ea"/>
                  <a:cs typeface="Meiryo" charset="-128"/>
                </a:rPr>
                <a:t> </a:t>
              </a:r>
              <a:r>
                <a:rPr lang="ja-JP" altLang="en-US" sz="800" dirty="0">
                  <a:solidFill>
                    <a:schemeClr val="tx1">
                      <a:lumMod val="75000"/>
                      <a:lumOff val="25000"/>
                    </a:schemeClr>
                  </a:solidFill>
                  <a:latin typeface="+mn-ea"/>
                  <a:cs typeface="Meiryo" charset="-128"/>
                </a:rPr>
                <a:t>など</a:t>
              </a:r>
            </a:p>
          </p:txBody>
        </p:sp>
        <p:sp>
          <p:nvSpPr>
            <p:cNvPr id="73" name="テキスト ボックス 72">
              <a:extLst>
                <a:ext uri="{FF2B5EF4-FFF2-40B4-BE49-F238E27FC236}">
                  <a16:creationId xmlns:a16="http://schemas.microsoft.com/office/drawing/2014/main" id="{CB0D11A6-58DD-1184-0E37-78CD732F3588}"/>
                </a:ext>
              </a:extLst>
            </p:cNvPr>
            <p:cNvSpPr txBox="1"/>
            <p:nvPr/>
          </p:nvSpPr>
          <p:spPr>
            <a:xfrm>
              <a:off x="6546774" y="2457972"/>
              <a:ext cx="535724" cy="200055"/>
            </a:xfrm>
            <a:prstGeom prst="rect">
              <a:avLst/>
            </a:prstGeom>
            <a:noFill/>
          </p:spPr>
          <p:txBody>
            <a:bodyPr wrap="none" rtlCol="0">
              <a:spAutoFit/>
            </a:bodyPr>
            <a:lstStyle/>
            <a:p>
              <a:r>
                <a:rPr lang="en-US" altLang="ja-JP" sz="700" b="1" dirty="0">
                  <a:solidFill>
                    <a:schemeClr val="bg1">
                      <a:lumMod val="75000"/>
                    </a:schemeClr>
                  </a:solidFill>
                  <a:latin typeface="+mn-ea"/>
                  <a:cs typeface="Meiryo" charset="-128"/>
                </a:rPr>
                <a:t>Sample</a:t>
              </a:r>
              <a:endParaRPr lang="ja-JP" altLang="en-US" sz="700" b="1" dirty="0">
                <a:solidFill>
                  <a:schemeClr val="bg1">
                    <a:lumMod val="75000"/>
                  </a:schemeClr>
                </a:solidFill>
                <a:latin typeface="+mn-ea"/>
                <a:cs typeface="Meiryo" charset="-128"/>
              </a:endParaRPr>
            </a:p>
          </p:txBody>
        </p:sp>
      </p:grpSp>
      <p:sp>
        <p:nvSpPr>
          <p:cNvPr id="74" name="右矢印 84">
            <a:extLst>
              <a:ext uri="{FF2B5EF4-FFF2-40B4-BE49-F238E27FC236}">
                <a16:creationId xmlns:a16="http://schemas.microsoft.com/office/drawing/2014/main" id="{9AB27CA6-C12E-9574-81F8-7393A49B600E}"/>
              </a:ext>
            </a:extLst>
          </p:cNvPr>
          <p:cNvSpPr/>
          <p:nvPr/>
        </p:nvSpPr>
        <p:spPr>
          <a:xfrm>
            <a:off x="3137696"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5" name="右矢印 85">
            <a:extLst>
              <a:ext uri="{FF2B5EF4-FFF2-40B4-BE49-F238E27FC236}">
                <a16:creationId xmlns:a16="http://schemas.microsoft.com/office/drawing/2014/main" id="{245D5A1E-1FF8-11F0-7C27-FADD70ABD3AC}"/>
              </a:ext>
            </a:extLst>
          </p:cNvPr>
          <p:cNvSpPr/>
          <p:nvPr/>
        </p:nvSpPr>
        <p:spPr>
          <a:xfrm>
            <a:off x="5980715"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6" name="右矢印 86">
            <a:extLst>
              <a:ext uri="{FF2B5EF4-FFF2-40B4-BE49-F238E27FC236}">
                <a16:creationId xmlns:a16="http://schemas.microsoft.com/office/drawing/2014/main" id="{F2410DF2-6B3C-2355-2DE6-A89E6CFB7E66}"/>
              </a:ext>
            </a:extLst>
          </p:cNvPr>
          <p:cNvSpPr/>
          <p:nvPr/>
        </p:nvSpPr>
        <p:spPr>
          <a:xfrm>
            <a:off x="8835499" y="3375754"/>
            <a:ext cx="299258" cy="320342"/>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aphicFrame>
        <p:nvGraphicFramePr>
          <p:cNvPr id="77" name="表 76">
            <a:extLst>
              <a:ext uri="{FF2B5EF4-FFF2-40B4-BE49-F238E27FC236}">
                <a16:creationId xmlns:a16="http://schemas.microsoft.com/office/drawing/2014/main" id="{C3EB8DC9-CF6D-75C6-30E7-0B70EB39F60D}"/>
              </a:ext>
            </a:extLst>
          </p:cNvPr>
          <p:cNvGraphicFramePr>
            <a:graphicFrameLocks noGrp="1"/>
          </p:cNvGraphicFramePr>
          <p:nvPr/>
        </p:nvGraphicFramePr>
        <p:xfrm>
          <a:off x="587375" y="4961622"/>
          <a:ext cx="11017250" cy="1162563"/>
        </p:xfrm>
        <a:graphic>
          <a:graphicData uri="http://schemas.openxmlformats.org/drawingml/2006/table">
            <a:tbl>
              <a:tblPr firstRow="1" bandRow="1">
                <a:tableStyleId>{5C22544A-7EE6-4342-B048-85BDC9FD1C3A}</a:tableStyleId>
              </a:tblPr>
              <a:tblGrid>
                <a:gridCol w="2226034">
                  <a:extLst>
                    <a:ext uri="{9D8B030D-6E8A-4147-A177-3AD203B41FA5}">
                      <a16:colId xmlns:a16="http://schemas.microsoft.com/office/drawing/2014/main" val="2353183051"/>
                    </a:ext>
                  </a:extLst>
                </a:gridCol>
                <a:gridCol w="8791216">
                  <a:extLst>
                    <a:ext uri="{9D8B030D-6E8A-4147-A177-3AD203B41FA5}">
                      <a16:colId xmlns:a16="http://schemas.microsoft.com/office/drawing/2014/main" val="3267424176"/>
                    </a:ext>
                  </a:extLst>
                </a:gridCol>
              </a:tblGrid>
              <a:tr h="387521">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商品説明</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rtl="0" eaLnBrk="1" fontAlgn="auto" latinLnBrk="1" hangingPunct="1">
                        <a:lnSpc>
                          <a:spcPct val="100000"/>
                        </a:lnSpc>
                        <a:spcBef>
                          <a:spcPts val="0"/>
                        </a:spcBef>
                        <a:spcAft>
                          <a:spcPts val="0"/>
                        </a:spcAft>
                        <a:buClrTx/>
                        <a:buSzTx/>
                        <a:buFontTx/>
                        <a:buNone/>
                      </a:pPr>
                      <a:r>
                        <a:rPr kumimoji="1" lang="ja-JP" altLang="en-US" sz="1050" b="0" dirty="0">
                          <a:solidFill>
                            <a:schemeClr val="tx1">
                              <a:lumMod val="95000"/>
                              <a:lumOff val="5000"/>
                            </a:schemeClr>
                          </a:solidFill>
                          <a:latin typeface="+mj-ea"/>
                          <a:ea typeface="+mj-ea"/>
                          <a:cs typeface="メイリオ" panose="020B0604030504040204" pitchFamily="50" charset="-128"/>
                        </a:rPr>
                        <a:t>該当広告への接触者と非接触者に対し、ブランド認知度・利用経験・利用意向などの項目を</a:t>
                      </a:r>
                      <a:r>
                        <a:rPr lang="ja-JP" altLang="en-US" sz="1050" b="0" dirty="0">
                          <a:solidFill>
                            <a:schemeClr val="tx1">
                              <a:lumMod val="95000"/>
                              <a:lumOff val="5000"/>
                            </a:schemeClr>
                          </a:solidFill>
                          <a:latin typeface="+mj-ea"/>
                          <a:ea typeface="+mj-ea"/>
                          <a:cs typeface="メイリオ" panose="020B0604030504040204" pitchFamily="50" charset="-128"/>
                        </a:rPr>
                        <a:t>設定</a:t>
                      </a:r>
                      <a:r>
                        <a:rPr kumimoji="1" lang="ja-JP" altLang="en-US" sz="1050" b="0" dirty="0">
                          <a:solidFill>
                            <a:schemeClr val="tx1">
                              <a:lumMod val="95000"/>
                              <a:lumOff val="5000"/>
                            </a:schemeClr>
                          </a:solidFill>
                          <a:latin typeface="+mj-ea"/>
                          <a:ea typeface="+mj-ea"/>
                          <a:cs typeface="メイリオ" panose="020B0604030504040204" pitchFamily="50" charset="-128"/>
                        </a:rPr>
                        <a:t>し、</a:t>
                      </a:r>
                      <a:r>
                        <a:rPr lang="ja-JP" altLang="en-US" sz="1050" b="0" dirty="0">
                          <a:solidFill>
                            <a:schemeClr val="tx1">
                              <a:lumMod val="95000"/>
                              <a:lumOff val="5000"/>
                            </a:schemeClr>
                          </a:solidFill>
                          <a:latin typeface="+mj-ea"/>
                          <a:ea typeface="+mj-ea"/>
                          <a:cs typeface="メイリオ" panose="020B0604030504040204" pitchFamily="50" charset="-128"/>
                        </a:rPr>
                        <a:t>アンケート</a:t>
                      </a:r>
                      <a:r>
                        <a:rPr kumimoji="1" lang="ja-JP" altLang="en-US" sz="1050" b="0" dirty="0">
                          <a:solidFill>
                            <a:schemeClr val="tx1">
                              <a:lumMod val="95000"/>
                              <a:lumOff val="5000"/>
                            </a:schemeClr>
                          </a:solidFill>
                          <a:latin typeface="+mj-ea"/>
                          <a:ea typeface="+mj-ea"/>
                          <a:cs typeface="メイリオ" panose="020B0604030504040204" pitchFamily="50" charset="-128"/>
                        </a:rPr>
                        <a:t>調査を実施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3518034"/>
                  </a:ext>
                </a:extLst>
              </a:tr>
              <a:tr h="387521">
                <a:tc>
                  <a:txBody>
                    <a:bodyPr/>
                    <a:lstStyle/>
                    <a:p>
                      <a:pPr algn="ctr"/>
                      <a:r>
                        <a:rPr lang="ja-JP" altLang="en-US" sz="1050" b="1" dirty="0">
                          <a:solidFill>
                            <a:schemeClr val="bg1"/>
                          </a:solidFill>
                          <a:latin typeface="メイリオ"/>
                          <a:ea typeface="メイリオ"/>
                          <a:cs typeface="メイリオ" panose="020B0604030504040204" pitchFamily="50" charset="-128"/>
                        </a:rPr>
                        <a:t>アンケートの</a:t>
                      </a:r>
                      <a:r>
                        <a:rPr kumimoji="1" lang="ja-JP" altLang="en-US" sz="1050" b="1" dirty="0">
                          <a:solidFill>
                            <a:schemeClr val="bg1"/>
                          </a:solidFill>
                          <a:latin typeface="メイリオ"/>
                          <a:ea typeface="メイリオ"/>
                          <a:cs typeface="メイリオ" panose="020B0604030504040204" pitchFamily="50" charset="-128"/>
                        </a:rPr>
                        <a:t>配信</a:t>
                      </a:r>
                      <a:r>
                        <a:rPr lang="ja-JP" altLang="en-US" sz="1050" b="1" dirty="0">
                          <a:solidFill>
                            <a:schemeClr val="bg1"/>
                          </a:solidFill>
                          <a:latin typeface="メイリオ"/>
                          <a:ea typeface="メイリオ"/>
                          <a:cs typeface="メイリオ" panose="020B0604030504040204" pitchFamily="50" charset="-128"/>
                        </a:rPr>
                        <a:t>方法</a:t>
                      </a:r>
                      <a:endParaRPr kumimoji="1" lang="ja-JP" altLang="en-US" sz="1050" b="1" dirty="0">
                        <a:solidFill>
                          <a:schemeClr val="bg1"/>
                        </a:solidFill>
                        <a:latin typeface="メイリオ"/>
                        <a:ea typeface="メイリオ"/>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ja-JP" altLang="en-US" sz="1050" b="0" dirty="0">
                          <a:solidFill>
                            <a:schemeClr val="tx1">
                              <a:lumMod val="95000"/>
                              <a:lumOff val="5000"/>
                            </a:schemeClr>
                          </a:solidFill>
                          <a:latin typeface="+mj-ea"/>
                          <a:ea typeface="+mj-ea"/>
                          <a:cs typeface="メイリオ" panose="020B0604030504040204" pitchFamily="50" charset="-128"/>
                        </a:rPr>
                        <a:t>アンケートモニタの中から</a:t>
                      </a:r>
                      <a:r>
                        <a:rPr lang="ja-JP" sz="1050" b="0" i="0" u="none" strike="noStrike" noProof="0" dirty="0">
                          <a:solidFill>
                            <a:schemeClr val="tx1">
                              <a:lumMod val="95000"/>
                              <a:lumOff val="5000"/>
                            </a:schemeClr>
                          </a:solidFill>
                          <a:latin typeface="+mj-ea"/>
                          <a:ea typeface="+mj-ea"/>
                        </a:rPr>
                        <a:t>広告接触ログの有無でユーザーを</a:t>
                      </a:r>
                      <a:r>
                        <a:rPr lang="ja-JP" altLang="en-US" sz="1050" b="0" i="0" u="none" strike="noStrike" noProof="0" dirty="0">
                          <a:solidFill>
                            <a:schemeClr val="tx1">
                              <a:lumMod val="95000"/>
                              <a:lumOff val="5000"/>
                            </a:schemeClr>
                          </a:solidFill>
                          <a:latin typeface="+mj-ea"/>
                          <a:ea typeface="+mj-ea"/>
                        </a:rPr>
                        <a:t>分類</a:t>
                      </a:r>
                      <a:r>
                        <a:rPr lang="ja-JP" sz="1050" b="0" i="0" u="none" strike="noStrike" noProof="0" dirty="0">
                          <a:solidFill>
                            <a:schemeClr val="tx1">
                              <a:lumMod val="95000"/>
                              <a:lumOff val="5000"/>
                            </a:schemeClr>
                          </a:solidFill>
                          <a:latin typeface="+mj-ea"/>
                          <a:ea typeface="+mj-ea"/>
                        </a:rPr>
                        <a:t>抽出し、対象者に対</a:t>
                      </a:r>
                      <a:r>
                        <a:rPr lang="ja-JP" altLang="en-US" sz="1050" b="0" i="0" u="none" strike="noStrike" noProof="0" dirty="0">
                          <a:solidFill>
                            <a:schemeClr val="tx1">
                              <a:lumMod val="95000"/>
                              <a:lumOff val="5000"/>
                            </a:schemeClr>
                          </a:solidFill>
                          <a:latin typeface="+mj-ea"/>
                          <a:ea typeface="+mj-ea"/>
                        </a:rPr>
                        <a:t>し</a:t>
                      </a:r>
                      <a:r>
                        <a:rPr lang="ja-JP" sz="1050" b="0" i="0" u="none" strike="noStrike" noProof="0" dirty="0">
                          <a:solidFill>
                            <a:schemeClr val="tx1">
                              <a:lumMod val="95000"/>
                              <a:lumOff val="5000"/>
                            </a:schemeClr>
                          </a:solidFill>
                          <a:latin typeface="+mj-ea"/>
                          <a:ea typeface="+mj-ea"/>
                        </a:rPr>
                        <a:t>てLINEリサーチの</a:t>
                      </a:r>
                      <a:r>
                        <a:rPr lang="en-US" altLang="ja-JP" sz="1050" b="0" i="0" u="none" strike="noStrike" noProof="0" dirty="0">
                          <a:solidFill>
                            <a:schemeClr val="tx1">
                              <a:lumMod val="95000"/>
                              <a:lumOff val="5000"/>
                            </a:schemeClr>
                          </a:solidFill>
                          <a:latin typeface="+mj-ea"/>
                          <a:ea typeface="+mj-ea"/>
                        </a:rPr>
                        <a:t>LINE</a:t>
                      </a:r>
                      <a:r>
                        <a:rPr lang="ja-JP" sz="1050" b="0" i="0" u="none" strike="noStrike" noProof="0" dirty="0">
                          <a:solidFill>
                            <a:schemeClr val="tx1">
                              <a:lumMod val="95000"/>
                              <a:lumOff val="5000"/>
                            </a:schemeClr>
                          </a:solidFill>
                          <a:latin typeface="+mj-ea"/>
                          <a:ea typeface="+mj-ea"/>
                        </a:rPr>
                        <a:t>公式</a:t>
                      </a:r>
                      <a:r>
                        <a:rPr lang="ja-JP" altLang="en-US" sz="1050" b="0" i="0" u="none" strike="noStrike" noProof="0" dirty="0">
                          <a:solidFill>
                            <a:schemeClr val="tx1">
                              <a:lumMod val="95000"/>
                              <a:lumOff val="5000"/>
                            </a:schemeClr>
                          </a:solidFill>
                          <a:latin typeface="+mj-ea"/>
                          <a:ea typeface="+mj-ea"/>
                        </a:rPr>
                        <a:t>アカウント</a:t>
                      </a:r>
                      <a:r>
                        <a:rPr lang="ja-JP" sz="1050" b="0" i="0" u="none" strike="noStrike" noProof="0" dirty="0">
                          <a:solidFill>
                            <a:schemeClr val="tx1">
                              <a:lumMod val="95000"/>
                              <a:lumOff val="5000"/>
                            </a:schemeClr>
                          </a:solidFill>
                          <a:latin typeface="+mj-ea"/>
                          <a:ea typeface="+mj-ea"/>
                        </a:rPr>
                        <a:t>か</a:t>
                      </a:r>
                      <a:r>
                        <a:rPr lang="ja-JP" altLang="en-US" sz="1050" b="0" i="0" u="none" strike="noStrike" noProof="0" dirty="0">
                          <a:solidFill>
                            <a:schemeClr val="tx1">
                              <a:lumMod val="95000"/>
                              <a:lumOff val="5000"/>
                            </a:schemeClr>
                          </a:solidFill>
                          <a:latin typeface="+mj-ea"/>
                          <a:ea typeface="+mj-ea"/>
                        </a:rPr>
                        <a:t>ら回答を依頼</a:t>
                      </a:r>
                      <a:endParaRPr kumimoji="1" lang="ja-JP" altLang="en-US" sz="1050" b="0" dirty="0">
                        <a:solidFill>
                          <a:schemeClr val="tx1">
                            <a:lumMod val="95000"/>
                            <a:lumOff val="5000"/>
                          </a:schemeClr>
                        </a:solidFill>
                        <a:latin typeface="+mj-ea"/>
                        <a:ea typeface="+mj-ea"/>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7313860"/>
                  </a:ext>
                </a:extLst>
              </a:tr>
              <a:tr h="387521">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メリット</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algn="l"/>
                      <a:r>
                        <a:rPr lang="ja-JP" altLang="en-US" sz="1050" b="0" dirty="0">
                          <a:solidFill>
                            <a:schemeClr val="tx1">
                              <a:lumMod val="95000"/>
                              <a:lumOff val="5000"/>
                            </a:schemeClr>
                          </a:solidFill>
                          <a:latin typeface="+mj-ea"/>
                          <a:ea typeface="+mj-ea"/>
                          <a:cs typeface="メイリオ" panose="020B0604030504040204" pitchFamily="50" charset="-128"/>
                        </a:rPr>
                        <a:t>広告接触ログの有無別に</a:t>
                      </a:r>
                      <a:r>
                        <a:rPr kumimoji="1" lang="ja-JP" altLang="en-US" sz="1050" b="0" dirty="0">
                          <a:solidFill>
                            <a:schemeClr val="tx1">
                              <a:lumMod val="95000"/>
                              <a:lumOff val="5000"/>
                            </a:schemeClr>
                          </a:solidFill>
                          <a:latin typeface="+mj-ea"/>
                          <a:ea typeface="+mj-ea"/>
                          <a:cs typeface="メイリオ" panose="020B0604030504040204" pitchFamily="50" charset="-128"/>
                        </a:rPr>
                        <a:t>ユーザーの反応を知ることで</a:t>
                      </a:r>
                      <a:r>
                        <a:rPr lang="ja-JP" altLang="en-US" sz="1050" b="0" dirty="0">
                          <a:solidFill>
                            <a:schemeClr val="tx1">
                              <a:lumMod val="95000"/>
                              <a:lumOff val="5000"/>
                            </a:schemeClr>
                          </a:solidFill>
                          <a:latin typeface="+mj-ea"/>
                          <a:ea typeface="+mj-ea"/>
                          <a:cs typeface="メイリオ" panose="020B0604030504040204" pitchFamily="50" charset="-128"/>
                        </a:rPr>
                        <a:t>、</a:t>
                      </a:r>
                      <a:r>
                        <a:rPr kumimoji="1" lang="ja-JP" altLang="en-US" sz="1050" b="0" dirty="0">
                          <a:solidFill>
                            <a:schemeClr val="tx1">
                              <a:lumMod val="95000"/>
                              <a:lumOff val="5000"/>
                            </a:schemeClr>
                          </a:solidFill>
                          <a:latin typeface="+mj-ea"/>
                          <a:ea typeface="+mj-ea"/>
                          <a:cs typeface="メイリオ" panose="020B0604030504040204" pitchFamily="50" charset="-128"/>
                        </a:rPr>
                        <a:t>広告効果を</a:t>
                      </a:r>
                      <a:r>
                        <a:rPr lang="ja-JP" altLang="en-US" sz="1050" b="0" dirty="0">
                          <a:solidFill>
                            <a:schemeClr val="tx1">
                              <a:lumMod val="95000"/>
                              <a:lumOff val="5000"/>
                            </a:schemeClr>
                          </a:solidFill>
                          <a:latin typeface="+mj-ea"/>
                          <a:ea typeface="+mj-ea"/>
                          <a:cs typeface="メイリオ" panose="020B0604030504040204" pitchFamily="50" charset="-128"/>
                        </a:rPr>
                        <a:t>正確に</a:t>
                      </a:r>
                      <a:r>
                        <a:rPr kumimoji="1" lang="ja-JP" altLang="en-US" sz="1050" b="0" dirty="0">
                          <a:solidFill>
                            <a:schemeClr val="tx1">
                              <a:lumMod val="95000"/>
                              <a:lumOff val="5000"/>
                            </a:schemeClr>
                          </a:solidFill>
                          <a:latin typeface="+mj-ea"/>
                          <a:ea typeface="+mj-ea"/>
                          <a:cs typeface="メイリオ" panose="020B0604030504040204" pitchFamily="50" charset="-128"/>
                        </a:rPr>
                        <a:t>把握し</a:t>
                      </a:r>
                      <a:r>
                        <a:rPr lang="ja-JP" altLang="en-US" sz="1050" b="0" dirty="0">
                          <a:solidFill>
                            <a:schemeClr val="tx1">
                              <a:lumMod val="95000"/>
                              <a:lumOff val="5000"/>
                            </a:schemeClr>
                          </a:solidFill>
                          <a:latin typeface="+mj-ea"/>
                          <a:ea typeface="+mj-ea"/>
                          <a:cs typeface="メイリオ" panose="020B0604030504040204" pitchFamily="50" charset="-128"/>
                        </a:rPr>
                        <a:t>、</a:t>
                      </a:r>
                      <a:r>
                        <a:rPr kumimoji="1" lang="ja-JP" altLang="en-US" sz="1050" b="0" dirty="0">
                          <a:solidFill>
                            <a:schemeClr val="tx1">
                              <a:lumMod val="95000"/>
                              <a:lumOff val="5000"/>
                            </a:schemeClr>
                          </a:solidFill>
                          <a:latin typeface="+mj-ea"/>
                          <a:ea typeface="+mj-ea"/>
                          <a:cs typeface="メイリオ" panose="020B0604030504040204" pitchFamily="50" charset="-128"/>
                        </a:rPr>
                        <a:t>その後のマーケティング活動に活かすことが可能</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12673369"/>
                  </a:ext>
                </a:extLst>
              </a:tr>
            </a:tbl>
          </a:graphicData>
        </a:graphic>
      </p:graphicFrame>
      <p:sp>
        <p:nvSpPr>
          <p:cNvPr id="79" name="テキスト ボックス 78">
            <a:extLst>
              <a:ext uri="{FF2B5EF4-FFF2-40B4-BE49-F238E27FC236}">
                <a16:creationId xmlns:a16="http://schemas.microsoft.com/office/drawing/2014/main" id="{0DDAEC5A-1000-AA84-CEAF-D52F5048D06E}"/>
              </a:ext>
            </a:extLst>
          </p:cNvPr>
          <p:cNvSpPr txBox="1"/>
          <p:nvPr/>
        </p:nvSpPr>
        <p:spPr>
          <a:xfrm>
            <a:off x="528142" y="4709984"/>
            <a:ext cx="2456300" cy="253916"/>
          </a:xfrm>
          <a:prstGeom prst="rect">
            <a:avLst/>
          </a:prstGeom>
          <a:noFill/>
        </p:spPr>
        <p:txBody>
          <a:bodyPr wrap="square" rtlCol="0">
            <a:spAutoFit/>
          </a:bodyPr>
          <a:lstStyle/>
          <a:p>
            <a:r>
              <a:rPr lang="en-US" altLang="ja-JP" sz="1050" b="1" dirty="0">
                <a:solidFill>
                  <a:schemeClr val="tx1">
                    <a:lumMod val="75000"/>
                    <a:lumOff val="25000"/>
                  </a:schemeClr>
                </a:solidFill>
                <a:latin typeface="+mn-ea"/>
                <a:cs typeface="メイリオ" panose="020B0604030504040204" pitchFamily="50" charset="-128"/>
              </a:rPr>
              <a:t>【</a:t>
            </a:r>
            <a:r>
              <a:rPr lang="ja-JP" altLang="en-US" sz="1050" b="1" dirty="0">
                <a:solidFill>
                  <a:schemeClr val="tx1">
                    <a:lumMod val="75000"/>
                    <a:lumOff val="25000"/>
                  </a:schemeClr>
                </a:solidFill>
                <a:latin typeface="+mn-ea"/>
                <a:cs typeface="メイリオ" panose="020B0604030504040204" pitchFamily="50" charset="-128"/>
              </a:rPr>
              <a:t>ブランドリフトサーベイ詳細</a:t>
            </a:r>
            <a:r>
              <a:rPr kumimoji="1" lang="en-US" altLang="ja-JP" sz="1050" b="1" dirty="0">
                <a:solidFill>
                  <a:schemeClr val="tx1">
                    <a:lumMod val="75000"/>
                    <a:lumOff val="25000"/>
                  </a:schemeClr>
                </a:solidFill>
                <a:latin typeface="+mn-ea"/>
                <a:cs typeface="メイリオ" panose="020B0604030504040204" pitchFamily="50" charset="-128"/>
              </a:rPr>
              <a:t>】</a:t>
            </a:r>
            <a:endParaRPr kumimoji="1" lang="ja-JP" altLang="en-US" sz="1050" b="1" dirty="0">
              <a:solidFill>
                <a:schemeClr val="tx1">
                  <a:lumMod val="75000"/>
                  <a:lumOff val="25000"/>
                </a:schemeClr>
              </a:solidFill>
              <a:latin typeface="+mn-ea"/>
              <a:cs typeface="メイリオ" panose="020B0604030504040204" pitchFamily="50" charset="-128"/>
            </a:endParaRPr>
          </a:p>
        </p:txBody>
      </p:sp>
      <p:grpSp>
        <p:nvGrpSpPr>
          <p:cNvPr id="80" name="グループ化 79">
            <a:extLst>
              <a:ext uri="{FF2B5EF4-FFF2-40B4-BE49-F238E27FC236}">
                <a16:creationId xmlns:a16="http://schemas.microsoft.com/office/drawing/2014/main" id="{B6385693-ADE8-FD05-2CF0-049A64368CF8}"/>
              </a:ext>
            </a:extLst>
          </p:cNvPr>
          <p:cNvGrpSpPr/>
          <p:nvPr/>
        </p:nvGrpSpPr>
        <p:grpSpPr>
          <a:xfrm>
            <a:off x="9093499" y="2037712"/>
            <a:ext cx="2501483" cy="2458410"/>
            <a:chOff x="8826799" y="2037712"/>
            <a:chExt cx="2501483" cy="2458410"/>
          </a:xfrm>
        </p:grpSpPr>
        <p:sp>
          <p:nvSpPr>
            <p:cNvPr id="81" name="山形 48">
              <a:extLst>
                <a:ext uri="{FF2B5EF4-FFF2-40B4-BE49-F238E27FC236}">
                  <a16:creationId xmlns:a16="http://schemas.microsoft.com/office/drawing/2014/main" id="{83774FFF-47C3-1D4B-F7D3-190D11E48A74}"/>
                </a:ext>
              </a:extLst>
            </p:cNvPr>
            <p:cNvSpPr/>
            <p:nvPr/>
          </p:nvSpPr>
          <p:spPr>
            <a:xfrm>
              <a:off x="8826799"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bg1"/>
                  </a:solidFill>
                  <a:latin typeface="+mn-ea"/>
                  <a:cs typeface="メイリオ" panose="020B0604030504040204" pitchFamily="50" charset="-128"/>
                </a:rPr>
                <a:t>調査結果を分析</a:t>
              </a:r>
              <a:endParaRPr lang="en-US" altLang="ja-JP" sz="1050" b="1" dirty="0">
                <a:solidFill>
                  <a:schemeClr val="bg1"/>
                </a:solidFill>
                <a:latin typeface="+mn-ea"/>
                <a:cs typeface="メイリオ" panose="020B0604030504040204" pitchFamily="50" charset="-128"/>
              </a:endParaRPr>
            </a:p>
          </p:txBody>
        </p:sp>
        <p:sp>
          <p:nvSpPr>
            <p:cNvPr id="82" name="テキスト ボックス 81">
              <a:extLst>
                <a:ext uri="{FF2B5EF4-FFF2-40B4-BE49-F238E27FC236}">
                  <a16:creationId xmlns:a16="http://schemas.microsoft.com/office/drawing/2014/main" id="{FCF35F6E-7FA6-7C5C-1DDB-10993D9D1DA0}"/>
                </a:ext>
              </a:extLst>
            </p:cNvPr>
            <p:cNvSpPr txBox="1"/>
            <p:nvPr/>
          </p:nvSpPr>
          <p:spPr>
            <a:xfrm>
              <a:off x="9684405" y="2564795"/>
              <a:ext cx="800219" cy="215444"/>
            </a:xfrm>
            <a:prstGeom prst="rect">
              <a:avLst/>
            </a:prstGeom>
            <a:noFill/>
          </p:spPr>
          <p:txBody>
            <a:bodyPr wrap="none" rtlCol="0">
              <a:spAutoFit/>
            </a:bodyPr>
            <a:lstStyle/>
            <a:p>
              <a:r>
                <a:rPr lang="ja-JP" altLang="en-US" sz="800" dirty="0">
                  <a:solidFill>
                    <a:schemeClr val="tx1">
                      <a:lumMod val="75000"/>
                      <a:lumOff val="25000"/>
                    </a:schemeClr>
                  </a:solidFill>
                  <a:latin typeface="+mn-ea"/>
                  <a:cs typeface="Meiryo" charset="-128"/>
                </a:rPr>
                <a:t>＜利用意向＞</a:t>
              </a:r>
            </a:p>
          </p:txBody>
        </p:sp>
        <p:grpSp>
          <p:nvGrpSpPr>
            <p:cNvPr id="83" name="グループ化 82">
              <a:extLst>
                <a:ext uri="{FF2B5EF4-FFF2-40B4-BE49-F238E27FC236}">
                  <a16:creationId xmlns:a16="http://schemas.microsoft.com/office/drawing/2014/main" id="{D7C22397-D310-6C13-4879-449974EAD606}"/>
                </a:ext>
              </a:extLst>
            </p:cNvPr>
            <p:cNvGrpSpPr/>
            <p:nvPr/>
          </p:nvGrpSpPr>
          <p:grpSpPr>
            <a:xfrm>
              <a:off x="9247659" y="2865126"/>
              <a:ext cx="1723945" cy="1630996"/>
              <a:chOff x="9447888" y="2985633"/>
              <a:chExt cx="1382309" cy="1307785"/>
            </a:xfrm>
          </p:grpSpPr>
          <p:sp>
            <p:nvSpPr>
              <p:cNvPr id="85" name="正方形/長方形 84">
                <a:extLst>
                  <a:ext uri="{FF2B5EF4-FFF2-40B4-BE49-F238E27FC236}">
                    <a16:creationId xmlns:a16="http://schemas.microsoft.com/office/drawing/2014/main" id="{D86AD411-4747-CC21-545B-3481A4BCD3DC}"/>
                  </a:ext>
                </a:extLst>
              </p:cNvPr>
              <p:cNvSpPr/>
              <p:nvPr/>
            </p:nvSpPr>
            <p:spPr>
              <a:xfrm>
                <a:off x="10289685" y="2985633"/>
                <a:ext cx="417108" cy="7414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86" name="正方形/長方形 85">
                <a:extLst>
                  <a:ext uri="{FF2B5EF4-FFF2-40B4-BE49-F238E27FC236}">
                    <a16:creationId xmlns:a16="http://schemas.microsoft.com/office/drawing/2014/main" id="{DEE949B7-58F6-2510-381F-A07461264D28}"/>
                  </a:ext>
                </a:extLst>
              </p:cNvPr>
              <p:cNvSpPr/>
              <p:nvPr/>
            </p:nvSpPr>
            <p:spPr>
              <a:xfrm>
                <a:off x="9560763" y="3438158"/>
                <a:ext cx="417108" cy="2889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cxnSp>
            <p:nvCxnSpPr>
              <p:cNvPr id="87" name="直線コネクタ 86">
                <a:extLst>
                  <a:ext uri="{FF2B5EF4-FFF2-40B4-BE49-F238E27FC236}">
                    <a16:creationId xmlns:a16="http://schemas.microsoft.com/office/drawing/2014/main" id="{A4A16AB2-DD0C-D277-FCAB-0BBE04A922AA}"/>
                  </a:ext>
                </a:extLst>
              </p:cNvPr>
              <p:cNvCxnSpPr/>
              <p:nvPr/>
            </p:nvCxnSpPr>
            <p:spPr>
              <a:xfrm>
                <a:off x="9480084" y="3727092"/>
                <a:ext cx="1321664" cy="0"/>
              </a:xfrm>
              <a:prstGeom prst="line">
                <a:avLst/>
              </a:prstGeom>
              <a:ln w="6350">
                <a:solidFill>
                  <a:srgbClr val="BAB9B9"/>
                </a:solidFill>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E5DFCCA5-154E-0B0D-E2E3-36FA515F41A7}"/>
                  </a:ext>
                </a:extLst>
              </p:cNvPr>
              <p:cNvSpPr txBox="1"/>
              <p:nvPr/>
            </p:nvSpPr>
            <p:spPr>
              <a:xfrm>
                <a:off x="10214264" y="3803386"/>
                <a:ext cx="615933" cy="172749"/>
              </a:xfrm>
              <a:prstGeom prst="rect">
                <a:avLst/>
              </a:prstGeom>
              <a:noFill/>
            </p:spPr>
            <p:txBody>
              <a:bodyPr wrap="none" lIns="91440" tIns="45720" rIns="91440" bIns="45720" rtlCol="0" anchor="t">
                <a:spAutoFit/>
              </a:bodyPr>
              <a:lstStyle/>
              <a:p>
                <a:pPr algn="ctr"/>
                <a:r>
                  <a:rPr lang="ja-JP" altLang="en-US" sz="800" dirty="0">
                    <a:solidFill>
                      <a:schemeClr val="tx1">
                        <a:lumMod val="75000"/>
                        <a:lumOff val="25000"/>
                      </a:schemeClr>
                    </a:solidFill>
                    <a:latin typeface="+mj-ea"/>
                    <a:ea typeface="+mj-ea"/>
                    <a:cs typeface="Meiryo" charset="-128"/>
                  </a:rPr>
                  <a:t>広告接触者  </a:t>
                </a:r>
                <a:endParaRPr lang="en-US" altLang="ja-JP" sz="800" dirty="0">
                  <a:solidFill>
                    <a:schemeClr val="tx1">
                      <a:lumMod val="75000"/>
                      <a:lumOff val="25000"/>
                    </a:schemeClr>
                  </a:solidFill>
                  <a:latin typeface="+mj-ea"/>
                  <a:ea typeface="+mj-ea"/>
                  <a:cs typeface="Meiryo" charset="-128"/>
                </a:endParaRPr>
              </a:p>
            </p:txBody>
          </p:sp>
          <p:sp>
            <p:nvSpPr>
              <p:cNvPr id="89" name="テキスト ボックス 88">
                <a:extLst>
                  <a:ext uri="{FF2B5EF4-FFF2-40B4-BE49-F238E27FC236}">
                    <a16:creationId xmlns:a16="http://schemas.microsoft.com/office/drawing/2014/main" id="{98C6FA78-E51A-B763-6CCD-45C46837B0B9}"/>
                  </a:ext>
                </a:extLst>
              </p:cNvPr>
              <p:cNvSpPr txBox="1"/>
              <p:nvPr/>
            </p:nvSpPr>
            <p:spPr>
              <a:xfrm>
                <a:off x="9447888" y="3803386"/>
                <a:ext cx="641639" cy="172749"/>
              </a:xfrm>
              <a:prstGeom prst="rect">
                <a:avLst/>
              </a:prstGeom>
              <a:noFill/>
            </p:spPr>
            <p:txBody>
              <a:bodyPr wrap="none" lIns="91440" tIns="45720" rIns="91440" bIns="45720" rtlCol="0" anchor="t">
                <a:spAutoFit/>
              </a:bodyPr>
              <a:lstStyle/>
              <a:p>
                <a:r>
                  <a:rPr lang="ja-JP" altLang="en-US" sz="800" dirty="0">
                    <a:solidFill>
                      <a:schemeClr val="tx1">
                        <a:lumMod val="75000"/>
                        <a:lumOff val="25000"/>
                      </a:schemeClr>
                    </a:solidFill>
                    <a:latin typeface="+mn-ea"/>
                    <a:cs typeface="Meiryo" charset="-128"/>
                  </a:rPr>
                  <a:t>広告非接触者</a:t>
                </a:r>
                <a:endParaRPr lang="en-US" altLang="ja-JP" sz="800" dirty="0">
                  <a:solidFill>
                    <a:schemeClr val="tx1">
                      <a:lumMod val="75000"/>
                      <a:lumOff val="25000"/>
                    </a:schemeClr>
                  </a:solidFill>
                  <a:latin typeface="+mn-ea"/>
                  <a:cs typeface="Meiryo" charset="-128"/>
                </a:endParaRPr>
              </a:p>
            </p:txBody>
          </p:sp>
          <p:pic>
            <p:nvPicPr>
              <p:cNvPr id="90" name="図 89">
                <a:extLst>
                  <a:ext uri="{FF2B5EF4-FFF2-40B4-BE49-F238E27FC236}">
                    <a16:creationId xmlns:a16="http://schemas.microsoft.com/office/drawing/2014/main" id="{AFF628C1-0CB8-E4ED-2C6F-ECAD482F4C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69315" y="4038381"/>
                <a:ext cx="253268" cy="253268"/>
              </a:xfrm>
              <a:prstGeom prst="rect">
                <a:avLst/>
              </a:prstGeom>
            </p:spPr>
          </p:pic>
          <p:pic>
            <p:nvPicPr>
              <p:cNvPr id="91" name="図 90">
                <a:extLst>
                  <a:ext uri="{FF2B5EF4-FFF2-40B4-BE49-F238E27FC236}">
                    <a16:creationId xmlns:a16="http://schemas.microsoft.com/office/drawing/2014/main" id="{C2F6149B-CBD9-437E-B0DC-4845F99B3A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25053" y="4040150"/>
                <a:ext cx="253268" cy="253268"/>
              </a:xfrm>
              <a:prstGeom prst="rect">
                <a:avLst/>
              </a:prstGeom>
            </p:spPr>
          </p:pic>
        </p:grpSp>
        <p:cxnSp>
          <p:nvCxnSpPr>
            <p:cNvPr id="84" name="直線矢印コネクタ 83">
              <a:extLst>
                <a:ext uri="{FF2B5EF4-FFF2-40B4-BE49-F238E27FC236}">
                  <a16:creationId xmlns:a16="http://schemas.microsoft.com/office/drawing/2014/main" id="{29DFA98A-46F3-D54E-CEBE-1294D1B22BF3}"/>
                </a:ext>
              </a:extLst>
            </p:cNvPr>
            <p:cNvCxnSpPr>
              <a:cxnSpLocks/>
            </p:cNvCxnSpPr>
            <p:nvPr/>
          </p:nvCxnSpPr>
          <p:spPr>
            <a:xfrm flipV="1">
              <a:off x="9908631" y="2881470"/>
              <a:ext cx="310267" cy="468748"/>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2" name="グループ化 91">
            <a:extLst>
              <a:ext uri="{FF2B5EF4-FFF2-40B4-BE49-F238E27FC236}">
                <a16:creationId xmlns:a16="http://schemas.microsoft.com/office/drawing/2014/main" id="{B2EB01BB-AF6D-7F5C-5B7C-A86E70C4E733}"/>
              </a:ext>
            </a:extLst>
          </p:cNvPr>
          <p:cNvGrpSpPr/>
          <p:nvPr/>
        </p:nvGrpSpPr>
        <p:grpSpPr>
          <a:xfrm>
            <a:off x="6573835" y="2653179"/>
            <a:ext cx="1925345" cy="1712533"/>
            <a:chOff x="6739039" y="2653179"/>
            <a:chExt cx="1925345" cy="1712533"/>
          </a:xfrm>
        </p:grpSpPr>
        <p:pic>
          <p:nvPicPr>
            <p:cNvPr id="93" name="図 92">
              <a:extLst>
                <a:ext uri="{FF2B5EF4-FFF2-40B4-BE49-F238E27FC236}">
                  <a16:creationId xmlns:a16="http://schemas.microsoft.com/office/drawing/2014/main" id="{28011029-2E79-89F4-0B40-4470A877DB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40699" y="2653179"/>
              <a:ext cx="923685" cy="1712533"/>
            </a:xfrm>
            <a:prstGeom prst="rect">
              <a:avLst/>
            </a:prstGeom>
            <a:ln>
              <a:solidFill>
                <a:schemeClr val="bg2">
                  <a:lumMod val="90000"/>
                </a:schemeClr>
              </a:solidFill>
            </a:ln>
          </p:spPr>
        </p:pic>
        <p:pic>
          <p:nvPicPr>
            <p:cNvPr id="94" name="図 93">
              <a:extLst>
                <a:ext uri="{FF2B5EF4-FFF2-40B4-BE49-F238E27FC236}">
                  <a16:creationId xmlns:a16="http://schemas.microsoft.com/office/drawing/2014/main" id="{E48A94D5-E4B9-D5A7-8988-B5BCA06806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39039" y="2653179"/>
              <a:ext cx="923685" cy="1712533"/>
            </a:xfrm>
            <a:prstGeom prst="rect">
              <a:avLst/>
            </a:prstGeom>
            <a:ln>
              <a:solidFill>
                <a:schemeClr val="bg2">
                  <a:lumMod val="90000"/>
                </a:schemeClr>
              </a:solidFill>
            </a:ln>
          </p:spPr>
        </p:pic>
      </p:grpSp>
      <p:grpSp>
        <p:nvGrpSpPr>
          <p:cNvPr id="95" name="グループ化 94">
            <a:extLst>
              <a:ext uri="{FF2B5EF4-FFF2-40B4-BE49-F238E27FC236}">
                <a16:creationId xmlns:a16="http://schemas.microsoft.com/office/drawing/2014/main" id="{053C8FA4-7425-015F-9C36-29B5B9735E6B}"/>
              </a:ext>
            </a:extLst>
          </p:cNvPr>
          <p:cNvGrpSpPr/>
          <p:nvPr/>
        </p:nvGrpSpPr>
        <p:grpSpPr>
          <a:xfrm>
            <a:off x="595344" y="2050626"/>
            <a:ext cx="2487577" cy="2505533"/>
            <a:chOff x="646620" y="2050626"/>
            <a:chExt cx="2487577" cy="2505533"/>
          </a:xfrm>
        </p:grpSpPr>
        <p:grpSp>
          <p:nvGrpSpPr>
            <p:cNvPr id="96" name="グループ化 95">
              <a:extLst>
                <a:ext uri="{FF2B5EF4-FFF2-40B4-BE49-F238E27FC236}">
                  <a16:creationId xmlns:a16="http://schemas.microsoft.com/office/drawing/2014/main" id="{8F07A72D-42D4-EEA2-50CD-3D41A90C1ACF}"/>
                </a:ext>
              </a:extLst>
            </p:cNvPr>
            <p:cNvGrpSpPr/>
            <p:nvPr/>
          </p:nvGrpSpPr>
          <p:grpSpPr>
            <a:xfrm>
              <a:off x="892007" y="4139680"/>
              <a:ext cx="1996802" cy="416479"/>
              <a:chOff x="884141" y="4139680"/>
              <a:chExt cx="1996802" cy="416479"/>
            </a:xfrm>
          </p:grpSpPr>
          <p:pic>
            <p:nvPicPr>
              <p:cNvPr id="104" name="図 103">
                <a:extLst>
                  <a:ext uri="{FF2B5EF4-FFF2-40B4-BE49-F238E27FC236}">
                    <a16:creationId xmlns:a16="http://schemas.microsoft.com/office/drawing/2014/main" id="{E3716481-0E5B-FB1F-2231-7D3D2B9ED8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4141" y="4139680"/>
                <a:ext cx="403502" cy="403502"/>
              </a:xfrm>
              <a:prstGeom prst="rect">
                <a:avLst/>
              </a:prstGeom>
            </p:spPr>
          </p:pic>
          <p:pic>
            <p:nvPicPr>
              <p:cNvPr id="105" name="図 104">
                <a:extLst>
                  <a:ext uri="{FF2B5EF4-FFF2-40B4-BE49-F238E27FC236}">
                    <a16:creationId xmlns:a16="http://schemas.microsoft.com/office/drawing/2014/main" id="{53086A80-8BA3-FC1B-D024-6C6138CBD3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15241" y="4139680"/>
                <a:ext cx="403502" cy="403502"/>
              </a:xfrm>
              <a:prstGeom prst="rect">
                <a:avLst/>
              </a:prstGeom>
            </p:spPr>
          </p:pic>
          <p:pic>
            <p:nvPicPr>
              <p:cNvPr id="106" name="図 105">
                <a:extLst>
                  <a:ext uri="{FF2B5EF4-FFF2-40B4-BE49-F238E27FC236}">
                    <a16:creationId xmlns:a16="http://schemas.microsoft.com/office/drawing/2014/main" id="{9DF58E40-23E3-112A-674E-01499116C6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946341" y="4152657"/>
                <a:ext cx="403502" cy="403502"/>
              </a:xfrm>
              <a:prstGeom prst="rect">
                <a:avLst/>
              </a:prstGeom>
            </p:spPr>
          </p:pic>
          <p:pic>
            <p:nvPicPr>
              <p:cNvPr id="107" name="図 106">
                <a:extLst>
                  <a:ext uri="{FF2B5EF4-FFF2-40B4-BE49-F238E27FC236}">
                    <a16:creationId xmlns:a16="http://schemas.microsoft.com/office/drawing/2014/main" id="{402AE76F-6A7E-9FA4-0EF8-FC9ED89F38B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77441" y="4152657"/>
                <a:ext cx="403502" cy="403502"/>
              </a:xfrm>
              <a:prstGeom prst="rect">
                <a:avLst/>
              </a:prstGeom>
            </p:spPr>
          </p:pic>
        </p:grpSp>
        <p:sp>
          <p:nvSpPr>
            <p:cNvPr id="101" name="正方形/長方形 100">
              <a:extLst>
                <a:ext uri="{FF2B5EF4-FFF2-40B4-BE49-F238E27FC236}">
                  <a16:creationId xmlns:a16="http://schemas.microsoft.com/office/drawing/2014/main" id="{D95007A8-4920-603D-4913-689197E4AA77}"/>
                </a:ext>
              </a:extLst>
            </p:cNvPr>
            <p:cNvSpPr/>
            <p:nvPr/>
          </p:nvSpPr>
          <p:spPr>
            <a:xfrm>
              <a:off x="1135087" y="3276656"/>
              <a:ext cx="1510887"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ホームベース 2">
              <a:extLst>
                <a:ext uri="{FF2B5EF4-FFF2-40B4-BE49-F238E27FC236}">
                  <a16:creationId xmlns:a16="http://schemas.microsoft.com/office/drawing/2014/main" id="{B8B325D2-57C1-0C33-0FDE-1D00AE1ACF84}"/>
                </a:ext>
              </a:extLst>
            </p:cNvPr>
            <p:cNvSpPr/>
            <p:nvPr/>
          </p:nvSpPr>
          <p:spPr>
            <a:xfrm>
              <a:off x="646620" y="2050626"/>
              <a:ext cx="2487577" cy="276203"/>
            </a:xfrm>
            <a:prstGeom prst="homePlate">
              <a:avLst>
                <a:gd name="adj" fmla="val 315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広告配信</a:t>
              </a:r>
              <a:endParaRPr lang="en-US" altLang="ja-JP" sz="1050" b="1" dirty="0">
                <a:solidFill>
                  <a:schemeClr val="bg1"/>
                </a:solidFill>
                <a:latin typeface="+mn-ea"/>
                <a:cs typeface="メイリオ" panose="020B0604030504040204" pitchFamily="50" charset="-128"/>
              </a:endParaRPr>
            </a:p>
          </p:txBody>
        </p:sp>
      </p:grpSp>
      <p:grpSp>
        <p:nvGrpSpPr>
          <p:cNvPr id="108" name="グループ化 107">
            <a:extLst>
              <a:ext uri="{FF2B5EF4-FFF2-40B4-BE49-F238E27FC236}">
                <a16:creationId xmlns:a16="http://schemas.microsoft.com/office/drawing/2014/main" id="{56181CAE-18E2-7792-70BE-BF76C6A11645}"/>
              </a:ext>
            </a:extLst>
          </p:cNvPr>
          <p:cNvGrpSpPr/>
          <p:nvPr/>
        </p:nvGrpSpPr>
        <p:grpSpPr>
          <a:xfrm>
            <a:off x="3389171" y="2037712"/>
            <a:ext cx="2590345" cy="2609265"/>
            <a:chOff x="3518787" y="2037712"/>
            <a:chExt cx="2590345" cy="2609265"/>
          </a:xfrm>
        </p:grpSpPr>
        <p:grpSp>
          <p:nvGrpSpPr>
            <p:cNvPr id="109" name="グループ化 108">
              <a:extLst>
                <a:ext uri="{FF2B5EF4-FFF2-40B4-BE49-F238E27FC236}">
                  <a16:creationId xmlns:a16="http://schemas.microsoft.com/office/drawing/2014/main" id="{648902EE-4276-AE40-2A92-A0C2970F0044}"/>
                </a:ext>
              </a:extLst>
            </p:cNvPr>
            <p:cNvGrpSpPr/>
            <p:nvPr/>
          </p:nvGrpSpPr>
          <p:grpSpPr>
            <a:xfrm>
              <a:off x="3518787" y="2596845"/>
              <a:ext cx="2590345" cy="2050132"/>
              <a:chOff x="3534906" y="2596845"/>
              <a:chExt cx="2590345" cy="2050132"/>
            </a:xfrm>
          </p:grpSpPr>
          <p:sp>
            <p:nvSpPr>
              <p:cNvPr id="111" name="テキスト ボックス 110">
                <a:extLst>
                  <a:ext uri="{FF2B5EF4-FFF2-40B4-BE49-F238E27FC236}">
                    <a16:creationId xmlns:a16="http://schemas.microsoft.com/office/drawing/2014/main" id="{DBDB37B4-601C-6610-36E0-F11523079DF8}"/>
                  </a:ext>
                </a:extLst>
              </p:cNvPr>
              <p:cNvSpPr txBox="1"/>
              <p:nvPr/>
            </p:nvSpPr>
            <p:spPr>
              <a:xfrm>
                <a:off x="3563760" y="4431533"/>
                <a:ext cx="800219" cy="215444"/>
              </a:xfrm>
              <a:prstGeom prst="rect">
                <a:avLst/>
              </a:prstGeom>
              <a:noFill/>
            </p:spPr>
            <p:txBody>
              <a:bodyPr wrap="none" rtlCol="0">
                <a:spAutoFit/>
              </a:bodyPr>
              <a:lstStyle/>
              <a:p>
                <a:pPr algn="ctr"/>
                <a:r>
                  <a:rPr lang="ja-JP" altLang="en-US" sz="800" dirty="0">
                    <a:solidFill>
                      <a:schemeClr val="tx1">
                        <a:lumMod val="75000"/>
                        <a:lumOff val="25000"/>
                      </a:schemeClr>
                    </a:solidFill>
                    <a:latin typeface="+mn-ea"/>
                    <a:cs typeface="Meiryo" charset="-128"/>
                  </a:rPr>
                  <a:t>広告非接触者</a:t>
                </a:r>
                <a:endParaRPr lang="en-US" altLang="ja-JP" sz="800" dirty="0">
                  <a:solidFill>
                    <a:schemeClr val="tx1">
                      <a:lumMod val="75000"/>
                      <a:lumOff val="25000"/>
                    </a:schemeClr>
                  </a:solidFill>
                  <a:latin typeface="+mn-ea"/>
                  <a:cs typeface="Meiryo" charset="-128"/>
                </a:endParaRPr>
              </a:p>
            </p:txBody>
          </p:sp>
          <p:sp>
            <p:nvSpPr>
              <p:cNvPr id="112" name="円/楕円 49">
                <a:extLst>
                  <a:ext uri="{FF2B5EF4-FFF2-40B4-BE49-F238E27FC236}">
                    <a16:creationId xmlns:a16="http://schemas.microsoft.com/office/drawing/2014/main" id="{BFB57A8D-CAF5-4BCC-9C77-67DD1F59D744}"/>
                  </a:ext>
                </a:extLst>
              </p:cNvPr>
              <p:cNvSpPr/>
              <p:nvPr/>
            </p:nvSpPr>
            <p:spPr>
              <a:xfrm>
                <a:off x="4097953" y="2596845"/>
                <a:ext cx="1464250" cy="1464248"/>
              </a:xfrm>
              <a:prstGeom prst="ellipse">
                <a:avLst/>
              </a:prstGeom>
              <a:solidFill>
                <a:srgbClr val="00003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3" name="円/楕円 50">
                <a:extLst>
                  <a:ext uri="{FF2B5EF4-FFF2-40B4-BE49-F238E27FC236}">
                    <a16:creationId xmlns:a16="http://schemas.microsoft.com/office/drawing/2014/main" id="{2931F48F-5D4D-356A-9D60-AAAC8C9C149D}"/>
                  </a:ext>
                </a:extLst>
              </p:cNvPr>
              <p:cNvSpPr/>
              <p:nvPr/>
            </p:nvSpPr>
            <p:spPr>
              <a:xfrm>
                <a:off x="4383355" y="2934499"/>
                <a:ext cx="893446" cy="8934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4" name="テキスト ボックス 113">
                <a:extLst>
                  <a:ext uri="{FF2B5EF4-FFF2-40B4-BE49-F238E27FC236}">
                    <a16:creationId xmlns:a16="http://schemas.microsoft.com/office/drawing/2014/main" id="{077B307B-68D6-928C-69FE-17A755B6725E}"/>
                  </a:ext>
                </a:extLst>
              </p:cNvPr>
              <p:cNvSpPr txBox="1"/>
              <p:nvPr/>
            </p:nvSpPr>
            <p:spPr>
              <a:xfrm>
                <a:off x="4298351" y="2715119"/>
                <a:ext cx="1063455" cy="215444"/>
              </a:xfrm>
              <a:prstGeom prst="rect">
                <a:avLst/>
              </a:prstGeom>
              <a:noFill/>
            </p:spPr>
            <p:txBody>
              <a:bodyPr wrap="square" lIns="91440" tIns="45720" rIns="91440" bIns="45720" rtlCol="0" anchor="t">
                <a:spAutoFit/>
              </a:bodyPr>
              <a:lstStyle/>
              <a:p>
                <a:pPr algn="ctr"/>
                <a:r>
                  <a:rPr lang="ja-JP" altLang="en-US" sz="800" b="1" dirty="0">
                    <a:solidFill>
                      <a:srgbClr val="0D0D0D"/>
                    </a:solidFill>
                    <a:latin typeface="+mn-ea"/>
                    <a:cs typeface="Meiryo" charset="-128"/>
                  </a:rPr>
                  <a:t>LINEユーザー</a:t>
                </a:r>
                <a:endParaRPr lang="ja-JP" b="1" dirty="0">
                  <a:solidFill>
                    <a:srgbClr val="0D0D0D"/>
                  </a:solidFill>
                  <a:latin typeface="+mn-ea"/>
                  <a:cs typeface="Arial"/>
                </a:endParaRPr>
              </a:p>
            </p:txBody>
          </p:sp>
          <p:sp>
            <p:nvSpPr>
              <p:cNvPr id="115" name="テキスト ボックス 114">
                <a:extLst>
                  <a:ext uri="{FF2B5EF4-FFF2-40B4-BE49-F238E27FC236}">
                    <a16:creationId xmlns:a16="http://schemas.microsoft.com/office/drawing/2014/main" id="{48D45874-C09F-4EF2-7AFF-83DC63D6AEC1}"/>
                  </a:ext>
                </a:extLst>
              </p:cNvPr>
              <p:cNvSpPr txBox="1"/>
              <p:nvPr/>
            </p:nvSpPr>
            <p:spPr>
              <a:xfrm>
                <a:off x="4481265" y="3059140"/>
                <a:ext cx="697627" cy="584775"/>
              </a:xfrm>
              <a:prstGeom prst="rect">
                <a:avLst/>
              </a:prstGeom>
              <a:noFill/>
            </p:spPr>
            <p:txBody>
              <a:bodyPr wrap="square" lIns="91440" tIns="45720" rIns="91440" bIns="45720" rtlCol="0" anchor="t">
                <a:spAutoFit/>
              </a:bodyPr>
              <a:lstStyle/>
              <a:p>
                <a:pPr algn="ctr"/>
                <a:r>
                  <a:rPr lang="en-US" altLang="ja-JP" sz="800" b="1" dirty="0">
                    <a:solidFill>
                      <a:schemeClr val="bg1"/>
                    </a:solidFill>
                    <a:latin typeface="+mn-ea"/>
                    <a:cs typeface="Meiryo" charset="-128"/>
                  </a:rPr>
                  <a:t>LINE</a:t>
                </a:r>
              </a:p>
              <a:p>
                <a:pPr algn="ctr"/>
                <a:r>
                  <a:rPr lang="ja-JP" altLang="en-US" sz="800" b="1" dirty="0">
                    <a:solidFill>
                      <a:schemeClr val="bg1"/>
                    </a:solidFill>
                    <a:latin typeface="+mn-ea"/>
                    <a:cs typeface="Meiryo" charset="-128"/>
                  </a:rPr>
                  <a:t>リサーチ</a:t>
                </a:r>
                <a:endParaRPr lang="en-US" altLang="ja-JP" sz="800" b="1" dirty="0">
                  <a:solidFill>
                    <a:schemeClr val="bg1"/>
                  </a:solidFill>
                  <a:latin typeface="+mn-ea"/>
                  <a:cs typeface="Meiryo" charset="-128"/>
                </a:endParaRPr>
              </a:p>
              <a:p>
                <a:pPr algn="ctr"/>
                <a:r>
                  <a:rPr lang="ja-JP" altLang="en-US" sz="800" b="1" dirty="0">
                    <a:solidFill>
                      <a:schemeClr val="bg1"/>
                    </a:solidFill>
                    <a:latin typeface="+mn-ea"/>
                    <a:cs typeface="Meiryo" charset="-128"/>
                  </a:rPr>
                  <a:t>アンケート</a:t>
                </a:r>
                <a:endParaRPr lang="en-US" altLang="ja-JP" sz="800" b="1" dirty="0">
                  <a:solidFill>
                    <a:schemeClr val="bg1"/>
                  </a:solidFill>
                  <a:latin typeface="+mn-ea"/>
                  <a:cs typeface="Meiryo" charset="-128"/>
                </a:endParaRPr>
              </a:p>
              <a:p>
                <a:pPr algn="ctr"/>
                <a:r>
                  <a:rPr lang="ja-JP" altLang="en-US" sz="800" b="1" dirty="0">
                    <a:solidFill>
                      <a:schemeClr val="bg1"/>
                    </a:solidFill>
                    <a:latin typeface="+mn-ea"/>
                    <a:cs typeface="Meiryo" charset="-128"/>
                  </a:rPr>
                  <a:t>モニタ</a:t>
                </a:r>
                <a:endParaRPr lang="en-US" altLang="ja-JP" sz="800" b="1" dirty="0">
                  <a:solidFill>
                    <a:schemeClr val="bg1"/>
                  </a:solidFill>
                  <a:latin typeface="+mn-ea"/>
                  <a:cs typeface="Meiryo" charset="-128"/>
                </a:endParaRPr>
              </a:p>
            </p:txBody>
          </p:sp>
          <p:pic>
            <p:nvPicPr>
              <p:cNvPr id="116" name="図 115">
                <a:extLst>
                  <a:ext uri="{FF2B5EF4-FFF2-40B4-BE49-F238E27FC236}">
                    <a16:creationId xmlns:a16="http://schemas.microsoft.com/office/drawing/2014/main" id="{221A253E-815C-3C28-C91C-A415F9FC20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34906" y="3960412"/>
                <a:ext cx="403502" cy="403502"/>
              </a:xfrm>
              <a:prstGeom prst="rect">
                <a:avLst/>
              </a:prstGeom>
            </p:spPr>
          </p:pic>
          <p:pic>
            <p:nvPicPr>
              <p:cNvPr id="117" name="図 116">
                <a:extLst>
                  <a:ext uri="{FF2B5EF4-FFF2-40B4-BE49-F238E27FC236}">
                    <a16:creationId xmlns:a16="http://schemas.microsoft.com/office/drawing/2014/main" id="{E1FB77DE-EE53-BF55-54F4-3C257FDFC3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7915" y="3960412"/>
                <a:ext cx="403502" cy="403502"/>
              </a:xfrm>
              <a:prstGeom prst="rect">
                <a:avLst/>
              </a:prstGeom>
            </p:spPr>
          </p:pic>
          <p:pic>
            <p:nvPicPr>
              <p:cNvPr id="118" name="図 117">
                <a:extLst>
                  <a:ext uri="{FF2B5EF4-FFF2-40B4-BE49-F238E27FC236}">
                    <a16:creationId xmlns:a16="http://schemas.microsoft.com/office/drawing/2014/main" id="{2D355B57-9520-8614-6225-A92EA525D8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0718" y="3964612"/>
                <a:ext cx="403502" cy="403502"/>
              </a:xfrm>
              <a:prstGeom prst="rect">
                <a:avLst/>
              </a:prstGeom>
            </p:spPr>
          </p:pic>
          <p:pic>
            <p:nvPicPr>
              <p:cNvPr id="119" name="図 118">
                <a:extLst>
                  <a:ext uri="{FF2B5EF4-FFF2-40B4-BE49-F238E27FC236}">
                    <a16:creationId xmlns:a16="http://schemas.microsoft.com/office/drawing/2014/main" id="{86068CB1-73C7-CCD8-900F-48F74C60616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21749" y="3966379"/>
                <a:ext cx="403502" cy="403502"/>
              </a:xfrm>
              <a:prstGeom prst="rect">
                <a:avLst/>
              </a:prstGeom>
            </p:spPr>
          </p:pic>
          <p:sp>
            <p:nvSpPr>
              <p:cNvPr id="120" name="テキスト ボックス 119">
                <a:extLst>
                  <a:ext uri="{FF2B5EF4-FFF2-40B4-BE49-F238E27FC236}">
                    <a16:creationId xmlns:a16="http://schemas.microsoft.com/office/drawing/2014/main" id="{C8CD1E45-18A0-EF6B-6060-1D88FC5DA853}"/>
                  </a:ext>
                </a:extLst>
              </p:cNvPr>
              <p:cNvSpPr txBox="1"/>
              <p:nvPr/>
            </p:nvSpPr>
            <p:spPr>
              <a:xfrm>
                <a:off x="5345406" y="4431533"/>
                <a:ext cx="697627" cy="215444"/>
              </a:xfrm>
              <a:prstGeom prst="rect">
                <a:avLst/>
              </a:prstGeom>
              <a:noFill/>
            </p:spPr>
            <p:txBody>
              <a:bodyPr wrap="none" rtlCol="0">
                <a:spAutoFit/>
              </a:bodyPr>
              <a:lstStyle/>
              <a:p>
                <a:pPr algn="ctr"/>
                <a:r>
                  <a:rPr lang="ja-JP" altLang="en-US" sz="800" dirty="0">
                    <a:solidFill>
                      <a:schemeClr val="tx1">
                        <a:lumMod val="75000"/>
                        <a:lumOff val="25000"/>
                      </a:schemeClr>
                    </a:solidFill>
                    <a:latin typeface="+mn-ea"/>
                    <a:cs typeface="Meiryo" charset="-128"/>
                  </a:rPr>
                  <a:t>広告接触者</a:t>
                </a:r>
                <a:endParaRPr lang="en-US" altLang="ja-JP" sz="800" dirty="0">
                  <a:solidFill>
                    <a:schemeClr val="tx1">
                      <a:lumMod val="75000"/>
                      <a:lumOff val="25000"/>
                    </a:schemeClr>
                  </a:solidFill>
                  <a:latin typeface="+mn-ea"/>
                  <a:cs typeface="Meiryo" charset="-128"/>
                </a:endParaRPr>
              </a:p>
            </p:txBody>
          </p:sp>
          <p:cxnSp>
            <p:nvCxnSpPr>
              <p:cNvPr id="121" name="直線コネクタ 120">
                <a:extLst>
                  <a:ext uri="{FF2B5EF4-FFF2-40B4-BE49-F238E27FC236}">
                    <a16:creationId xmlns:a16="http://schemas.microsoft.com/office/drawing/2014/main" id="{E978E550-0337-5E5C-0FFB-BF892430F5D6}"/>
                  </a:ext>
                </a:extLst>
              </p:cNvPr>
              <p:cNvCxnSpPr>
                <a:cxnSpLocks/>
              </p:cNvCxnSpPr>
              <p:nvPr/>
            </p:nvCxnSpPr>
            <p:spPr>
              <a:xfrm flipH="1">
                <a:off x="4242938" y="3697101"/>
                <a:ext cx="267233"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a:extLst>
                  <a:ext uri="{FF2B5EF4-FFF2-40B4-BE49-F238E27FC236}">
                    <a16:creationId xmlns:a16="http://schemas.microsoft.com/office/drawing/2014/main" id="{E082E7D7-2973-187D-005E-5B85E0819131}"/>
                  </a:ext>
                </a:extLst>
              </p:cNvPr>
              <p:cNvCxnSpPr>
                <a:cxnSpLocks/>
              </p:cNvCxnSpPr>
              <p:nvPr/>
            </p:nvCxnSpPr>
            <p:spPr>
              <a:xfrm>
                <a:off x="5129114" y="3697101"/>
                <a:ext cx="263739" cy="240798"/>
              </a:xfrm>
              <a:prstGeom prst="line">
                <a:avLst/>
              </a:prstGeom>
              <a:ln w="19050">
                <a:solidFill>
                  <a:srgbClr val="00003E"/>
                </a:solidFill>
              </a:ln>
            </p:spPr>
            <p:style>
              <a:lnRef idx="1">
                <a:schemeClr val="accent1"/>
              </a:lnRef>
              <a:fillRef idx="0">
                <a:schemeClr val="accent1"/>
              </a:fillRef>
              <a:effectRef idx="0">
                <a:schemeClr val="accent1"/>
              </a:effectRef>
              <a:fontRef idx="minor">
                <a:schemeClr val="tx1"/>
              </a:fontRef>
            </p:style>
          </p:cxnSp>
        </p:grpSp>
        <p:sp>
          <p:nvSpPr>
            <p:cNvPr id="110" name="山形 3">
              <a:extLst>
                <a:ext uri="{FF2B5EF4-FFF2-40B4-BE49-F238E27FC236}">
                  <a16:creationId xmlns:a16="http://schemas.microsoft.com/office/drawing/2014/main" id="{523554C0-2346-EF7F-9F70-418912967C5E}"/>
                </a:ext>
              </a:extLst>
            </p:cNvPr>
            <p:cNvSpPr/>
            <p:nvPr/>
          </p:nvSpPr>
          <p:spPr>
            <a:xfrm>
              <a:off x="3563218" y="2037712"/>
              <a:ext cx="2501483" cy="274421"/>
            </a:xfrm>
            <a:prstGeom prst="chevron">
              <a:avLst>
                <a:gd name="adj" fmla="val 314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広告接触者を抽出</a:t>
              </a:r>
              <a:endParaRPr lang="en-US" altLang="ja-JP" sz="1050" b="1" dirty="0">
                <a:solidFill>
                  <a:schemeClr val="bg1"/>
                </a:solidFill>
                <a:latin typeface="+mn-ea"/>
                <a:cs typeface="メイリオ" panose="020B0604030504040204" pitchFamily="50" charset="-128"/>
              </a:endParaRPr>
            </a:p>
          </p:txBody>
        </p:sp>
      </p:grpSp>
      <p:sp>
        <p:nvSpPr>
          <p:cNvPr id="126" name="テキスト プレースホルダー 3">
            <a:extLst>
              <a:ext uri="{FF2B5EF4-FFF2-40B4-BE49-F238E27FC236}">
                <a16:creationId xmlns:a16="http://schemas.microsoft.com/office/drawing/2014/main" id="{DD588D8F-5C1D-FD59-ABC8-669DF5A23026}"/>
              </a:ext>
            </a:extLst>
          </p:cNvPr>
          <p:cNvSpPr txBox="1">
            <a:spLocks/>
          </p:cNvSpPr>
          <p:nvPr/>
        </p:nvSpPr>
        <p:spPr>
          <a:xfrm>
            <a:off x="567857" y="1104290"/>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endParaRPr lang="ja-JP" altLang="en-US" dirty="0">
              <a:solidFill>
                <a:srgbClr val="0D0D0D"/>
              </a:solidFill>
              <a:latin typeface="+mn-ea"/>
              <a:ea typeface="+mn-ea"/>
            </a:endParaRPr>
          </a:p>
        </p:txBody>
      </p:sp>
      <p:sp>
        <p:nvSpPr>
          <p:cNvPr id="127" name="テキスト プレースホルダー 2">
            <a:extLst>
              <a:ext uri="{FF2B5EF4-FFF2-40B4-BE49-F238E27FC236}">
                <a16:creationId xmlns:a16="http://schemas.microsoft.com/office/drawing/2014/main" id="{6FDA5BCC-4983-06BB-56C3-C738EB720552}"/>
              </a:ext>
            </a:extLst>
          </p:cNvPr>
          <p:cNvSpPr>
            <a:spLocks noGrp="1"/>
          </p:cNvSpPr>
          <p:nvPr>
            <p:ph type="body" sz="quarter" idx="11"/>
          </p:nvPr>
        </p:nvSpPr>
        <p:spPr>
          <a:xfrm>
            <a:off x="587374" y="1098189"/>
            <a:ext cx="11014609" cy="792088"/>
          </a:xfrm>
        </p:spPr>
        <p:txBody>
          <a:bodyPr/>
          <a:lstStyle/>
          <a:p>
            <a:r>
              <a:rPr lang="ja-JP" altLang="en-US" dirty="0">
                <a:solidFill>
                  <a:schemeClr val="tx1">
                    <a:lumMod val="95000"/>
                    <a:lumOff val="5000"/>
                  </a:schemeClr>
                </a:solidFill>
              </a:rPr>
              <a:t>広告接触の有無でユーザーを分類抽出し、それぞれのユーザーに対して業界最大級のリサーチプラットフォーム</a:t>
            </a:r>
            <a:r>
              <a:rPr lang="en-US" altLang="ja-JP" dirty="0">
                <a:solidFill>
                  <a:schemeClr val="tx1">
                    <a:lumMod val="95000"/>
                    <a:lumOff val="5000"/>
                  </a:schemeClr>
                </a:solidFill>
              </a:rPr>
              <a:t>『LINE</a:t>
            </a:r>
            <a:r>
              <a:rPr lang="ja-JP" altLang="en-US" dirty="0">
                <a:solidFill>
                  <a:schemeClr val="tx1">
                    <a:lumMod val="95000"/>
                    <a:lumOff val="5000"/>
                  </a:schemeClr>
                </a:solidFill>
              </a:rPr>
              <a:t>リサーチ</a:t>
            </a:r>
            <a:r>
              <a:rPr lang="en-US" altLang="ja-JP" dirty="0">
                <a:solidFill>
                  <a:schemeClr val="tx1">
                    <a:lumMod val="95000"/>
                    <a:lumOff val="5000"/>
                  </a:schemeClr>
                </a:solidFill>
              </a:rPr>
              <a:t>』</a:t>
            </a:r>
            <a:r>
              <a:rPr lang="ja-JP" altLang="en-US" dirty="0">
                <a:solidFill>
                  <a:schemeClr val="tx1">
                    <a:lumMod val="95000"/>
                    <a:lumOff val="5000"/>
                  </a:schemeClr>
                </a:solidFill>
              </a:rPr>
              <a:t>を利用して、ブランドリフト調査が実施できます。該当広告への接触者と非接触者に対し、ブランド認知度・利用経験・好意度・利用意向などを聴取することで、広告効果を把握しその後のマーケティング活動に活かすことができます。</a:t>
            </a:r>
            <a:endParaRPr kumimoji="1" lang="ja-JP" altLang="en-US" dirty="0">
              <a:solidFill>
                <a:schemeClr val="tx1">
                  <a:lumMod val="95000"/>
                  <a:lumOff val="5000"/>
                </a:schemeClr>
              </a:solidFill>
            </a:endParaRPr>
          </a:p>
        </p:txBody>
      </p:sp>
      <p:pic>
        <p:nvPicPr>
          <p:cNvPr id="3" name="図 2">
            <a:extLst>
              <a:ext uri="{FF2B5EF4-FFF2-40B4-BE49-F238E27FC236}">
                <a16:creationId xmlns:a16="http://schemas.microsoft.com/office/drawing/2014/main" id="{7A257299-0B59-D2F4-EC90-CD87C5BCF12C}"/>
              </a:ext>
            </a:extLst>
          </p:cNvPr>
          <p:cNvPicPr>
            <a:picLocks noChangeAspect="1"/>
          </p:cNvPicPr>
          <p:nvPr/>
        </p:nvPicPr>
        <p:blipFill>
          <a:blip r:embed="rId11"/>
          <a:srcRect b="35026"/>
          <a:stretch>
            <a:fillRect/>
          </a:stretch>
        </p:blipFill>
        <p:spPr>
          <a:xfrm>
            <a:off x="868452" y="2480654"/>
            <a:ext cx="1768640" cy="1621209"/>
          </a:xfrm>
          <a:prstGeom prst="rect">
            <a:avLst/>
          </a:prstGeom>
        </p:spPr>
      </p:pic>
    </p:spTree>
    <p:extLst>
      <p:ext uri="{BB962C8B-B14F-4D97-AF65-F5344CB8AC3E}">
        <p14:creationId xmlns:p14="http://schemas.microsoft.com/office/powerpoint/2010/main" val="1946954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FCFA0-D0C2-2D75-F6E6-C20C6A105586}"/>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1871C2C-10F4-FC8D-5147-4D4B56815976}"/>
              </a:ext>
            </a:extLst>
          </p:cNvPr>
          <p:cNvSpPr>
            <a:spLocks noGrp="1"/>
          </p:cNvSpPr>
          <p:nvPr>
            <p:ph type="body" sz="quarter" idx="10"/>
          </p:nvPr>
        </p:nvSpPr>
        <p:spPr/>
        <p:txBody>
          <a:bodyPr/>
          <a:lstStyle/>
          <a:p>
            <a:r>
              <a:rPr lang="en-US" altLang="ja-JP" dirty="0">
                <a:latin typeface="Meiryo"/>
                <a:ea typeface="Meiryo"/>
              </a:rPr>
              <a:t>LINE NEWS Top Ad </a:t>
            </a:r>
            <a:r>
              <a:rPr lang="ja-JP" altLang="en-US" dirty="0">
                <a:latin typeface="+mn-ea"/>
              </a:rPr>
              <a:t>ブランドリフトサーベイ 詳細</a:t>
            </a:r>
          </a:p>
        </p:txBody>
      </p:sp>
      <p:sp>
        <p:nvSpPr>
          <p:cNvPr id="5" name="テキスト プレースホルダー 6">
            <a:extLst>
              <a:ext uri="{FF2B5EF4-FFF2-40B4-BE49-F238E27FC236}">
                <a16:creationId xmlns:a16="http://schemas.microsoft.com/office/drawing/2014/main" id="{5C523AE2-6FEF-73A4-0A4F-EF27BB494CD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3FB66E85-F410-373E-B8D6-A7C612530E4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 name="テキスト ボックス 43">
            <a:extLst>
              <a:ext uri="{FF2B5EF4-FFF2-40B4-BE49-F238E27FC236}">
                <a16:creationId xmlns:a16="http://schemas.microsoft.com/office/drawing/2014/main" id="{A87F06EC-F5AB-0086-F2B0-2D4DAE393272}"/>
              </a:ext>
            </a:extLst>
          </p:cNvPr>
          <p:cNvSpPr txBox="1">
            <a:spLocks noChangeArrowheads="1"/>
          </p:cNvSpPr>
          <p:nvPr/>
        </p:nvSpPr>
        <p:spPr bwMode="auto">
          <a:xfrm>
            <a:off x="587376" y="6149690"/>
            <a:ext cx="106703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rgbClr val="0D0D0D"/>
                </a:solidFill>
                <a:latin typeface="+mn-ea"/>
                <a:ea typeface="+mn-ea"/>
                <a:cs typeface="メイリオ" pitchFamily="50" charset="-128"/>
              </a:rPr>
              <a:t>※1 </a:t>
            </a:r>
            <a:r>
              <a:rPr lang="ja-JP" altLang="en-US" sz="900" dirty="0">
                <a:solidFill>
                  <a:srgbClr val="0D0D0D"/>
                </a:solidFill>
                <a:latin typeface="+mn-ea"/>
                <a:ea typeface="+mn-ea"/>
                <a:cs typeface="メイリオ" pitchFamily="50" charset="-128"/>
              </a:rPr>
              <a:t>回収目標数は、回収数を保証するものではありません。十分なサンプルが集まらない場合は、性年代別分析をお出しできない可能性があります。</a:t>
            </a:r>
            <a:endParaRPr lang="en-US" altLang="ja-JP" sz="900" dirty="0">
              <a:solidFill>
                <a:srgbClr val="0D0D0D"/>
              </a:solidFill>
              <a:latin typeface="+mn-ea"/>
              <a:ea typeface="+mn-ea"/>
              <a:cs typeface="メイリオ" pitchFamily="50" charset="-128"/>
            </a:endParaRPr>
          </a:p>
          <a:p>
            <a:pPr>
              <a:spcBef>
                <a:spcPct val="0"/>
              </a:spcBef>
              <a:buNone/>
            </a:pPr>
            <a:r>
              <a:rPr lang="ja-JP" altLang="en-US" sz="900" dirty="0">
                <a:solidFill>
                  <a:srgbClr val="0D0D0D"/>
                </a:solidFill>
                <a:latin typeface="+mn-ea"/>
                <a:ea typeface="+mn-ea"/>
                <a:cs typeface="メイリオ" pitchFamily="50" charset="-128"/>
              </a:rPr>
              <a:t>※</a:t>
            </a:r>
            <a:r>
              <a:rPr lang="en-US" altLang="ja-JP" sz="900" dirty="0">
                <a:solidFill>
                  <a:srgbClr val="0D0D0D"/>
                </a:solidFill>
                <a:latin typeface="+mn-ea"/>
                <a:ea typeface="+mn-ea"/>
                <a:cs typeface="メイリオ" pitchFamily="50" charset="-128"/>
              </a:rPr>
              <a:t>2</a:t>
            </a:r>
            <a:r>
              <a:rPr lang="ja-JP" altLang="en-US" sz="900" dirty="0">
                <a:solidFill>
                  <a:srgbClr val="0D0D0D"/>
                </a:solidFill>
                <a:latin typeface="+mn-ea"/>
                <a:ea typeface="+mn-ea"/>
                <a:cs typeface="メイリオ" pitchFamily="50" charset="-128"/>
              </a:rPr>
              <a:t> ご納品物内では、回収サンプル数</a:t>
            </a:r>
            <a:r>
              <a:rPr lang="en-US" altLang="ja-JP" sz="900" dirty="0">
                <a:solidFill>
                  <a:srgbClr val="0D0D0D"/>
                </a:solidFill>
                <a:latin typeface="+mn-ea"/>
                <a:ea typeface="+mn-ea"/>
                <a:cs typeface="メイリオ" pitchFamily="50" charset="-128"/>
              </a:rPr>
              <a:t>20</a:t>
            </a:r>
            <a:r>
              <a:rPr lang="ja-JP" altLang="en-US" sz="900" dirty="0">
                <a:solidFill>
                  <a:srgbClr val="0D0D0D"/>
                </a:solidFill>
                <a:latin typeface="+mn-ea"/>
                <a:ea typeface="+mn-ea"/>
                <a:cs typeface="メイリオ" pitchFamily="50" charset="-128"/>
              </a:rPr>
              <a:t>未満の数値は個人情報保護の観点から非表示となります。</a:t>
            </a:r>
          </a:p>
        </p:txBody>
      </p:sp>
      <p:graphicFrame>
        <p:nvGraphicFramePr>
          <p:cNvPr id="3" name="表 2">
            <a:extLst>
              <a:ext uri="{FF2B5EF4-FFF2-40B4-BE49-F238E27FC236}">
                <a16:creationId xmlns:a16="http://schemas.microsoft.com/office/drawing/2014/main" id="{C5D27FA1-03DC-2E2A-F7C5-9A198B339B43}"/>
              </a:ext>
            </a:extLst>
          </p:cNvPr>
          <p:cNvGraphicFramePr>
            <a:graphicFrameLocks noGrp="1"/>
          </p:cNvGraphicFramePr>
          <p:nvPr>
            <p:extLst>
              <p:ext uri="{D42A27DB-BD31-4B8C-83A1-F6EECF244321}">
                <p14:modId xmlns:p14="http://schemas.microsoft.com/office/powerpoint/2010/main" val="1362092955"/>
              </p:ext>
            </p:extLst>
          </p:nvPr>
        </p:nvGraphicFramePr>
        <p:xfrm>
          <a:off x="413538" y="1147446"/>
          <a:ext cx="11362281" cy="4932000"/>
        </p:xfrm>
        <a:graphic>
          <a:graphicData uri="http://schemas.openxmlformats.org/drawingml/2006/table">
            <a:tbl>
              <a:tblPr/>
              <a:tblGrid>
                <a:gridCol w="2002281">
                  <a:extLst>
                    <a:ext uri="{9D8B030D-6E8A-4147-A177-3AD203B41FA5}">
                      <a16:colId xmlns:a16="http://schemas.microsoft.com/office/drawing/2014/main" val="585060608"/>
                    </a:ext>
                  </a:extLst>
                </a:gridCol>
                <a:gridCol w="4680000">
                  <a:extLst>
                    <a:ext uri="{9D8B030D-6E8A-4147-A177-3AD203B41FA5}">
                      <a16:colId xmlns:a16="http://schemas.microsoft.com/office/drawing/2014/main" val="1447558988"/>
                    </a:ext>
                  </a:extLst>
                </a:gridCol>
                <a:gridCol w="4680000">
                  <a:extLst>
                    <a:ext uri="{9D8B030D-6E8A-4147-A177-3AD203B41FA5}">
                      <a16:colId xmlns:a16="http://schemas.microsoft.com/office/drawing/2014/main" val="1286335834"/>
                    </a:ext>
                  </a:extLst>
                </a:gridCol>
              </a:tblGrid>
              <a:tr h="396000">
                <a:tc>
                  <a:txBody>
                    <a:bodyPr/>
                    <a:lstStyle/>
                    <a:p>
                      <a:pPr algn="ctr" rtl="0" fontAlgn="ct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調査の仕様</a:t>
                      </a:r>
                    </a:p>
                  </a:txBody>
                  <a:tcPr marL="12700" marR="12700" marT="127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1" hangingPunct="1">
                        <a:lnSpc>
                          <a:spcPct val="100000"/>
                        </a:lnSpc>
                        <a:spcBef>
                          <a:spcPts val="0"/>
                        </a:spcBef>
                        <a:spcAft>
                          <a:spcPts val="0"/>
                        </a:spcAft>
                        <a:buClrTx/>
                        <a:buSzTx/>
                        <a:buFontTx/>
                        <a:buNone/>
                        <a:tabLst/>
                        <a:defRPr/>
                      </a:pPr>
                      <a:r>
                        <a:rPr lang="ja-JP" altLang="en-US" sz="1050" b="1" i="0" u="none" strike="noStrike" kern="1200" dirty="0">
                          <a:solidFill>
                            <a:schemeClr val="bg1"/>
                          </a:solidFill>
                          <a:effectLst/>
                          <a:latin typeface="メイリオ" panose="020B0604030504040204" pitchFamily="50" charset="-128"/>
                          <a:ea typeface="メイリオ" panose="020B0604030504040204" pitchFamily="50" charset="-128"/>
                          <a:cs typeface="+mn-cs"/>
                        </a:rPr>
                        <a:t>ライト版</a:t>
                      </a:r>
                      <a:endParaRPr lang="en-US" altLang="ja-JP" sz="1050" b="1" i="0" u="none" strike="noStrike" kern="1200" dirty="0">
                        <a:solidFill>
                          <a:schemeClr val="bg1"/>
                        </a:solidFill>
                        <a:effectLst/>
                        <a:latin typeface="メイリオ" panose="020B0604030504040204" pitchFamily="50" charset="-128"/>
                        <a:ea typeface="メイリオ" panose="020B0604030504040204" pitchFamily="50" charset="-128"/>
                        <a:cs typeface="+mn-cs"/>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1" hangingPunct="1">
                        <a:lnSpc>
                          <a:spcPct val="100000"/>
                        </a:lnSpc>
                        <a:spcBef>
                          <a:spcPts val="0"/>
                        </a:spcBef>
                        <a:spcAft>
                          <a:spcPts val="0"/>
                        </a:spcAft>
                        <a:buClrTx/>
                        <a:buSzTx/>
                        <a:buFontTx/>
                        <a:buNone/>
                        <a:tabLst/>
                        <a:defRPr/>
                      </a:pPr>
                      <a:r>
                        <a:rPr lang="ja-JP" altLang="en-US" sz="1050" b="1" i="0" u="none" strike="noStrike" kern="1200" dirty="0">
                          <a:solidFill>
                            <a:schemeClr val="bg1"/>
                          </a:solidFill>
                          <a:effectLst/>
                          <a:latin typeface="メイリオ" panose="020B0604030504040204" pitchFamily="50" charset="-128"/>
                          <a:ea typeface="メイリオ" panose="020B0604030504040204" pitchFamily="50" charset="-128"/>
                          <a:cs typeface="+mn-cs"/>
                        </a:rPr>
                        <a:t>プレミアム版</a:t>
                      </a:r>
                      <a:endParaRPr lang="en-US" altLang="ja-JP" sz="1050" b="1" i="0" u="none" strike="noStrike" kern="1200" dirty="0">
                        <a:solidFill>
                          <a:schemeClr val="bg1"/>
                        </a:solidFill>
                        <a:effectLst/>
                        <a:latin typeface="メイリオ" panose="020B0604030504040204" pitchFamily="50" charset="-128"/>
                        <a:ea typeface="メイリオ" panose="020B0604030504040204" pitchFamily="50" charset="-128"/>
                        <a:cs typeface="+mn-cs"/>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72758477"/>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rgbClr val="FFFFFF"/>
                          </a:solidFill>
                          <a:effectLst/>
                          <a:latin typeface="メイリオ" panose="020B0604030504040204" pitchFamily="50" charset="-128"/>
                          <a:ea typeface="メイリオ" panose="020B0604030504040204" pitchFamily="50" charset="-128"/>
                          <a:cs typeface="+mn-cs"/>
                          <a:sym typeface="Arial"/>
                        </a:rPr>
                        <a:t>広告配信期間</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50" b="0" i="0" u="none" strike="noStrike" cap="none" dirty="0">
                          <a:solidFill>
                            <a:srgbClr val="0D0D0D"/>
                          </a:solidFill>
                          <a:effectLst/>
                          <a:latin typeface="メイリオ" panose="020B0604030504040204" pitchFamily="50" charset="-128"/>
                          <a:ea typeface="+mn-ea"/>
                          <a:cs typeface="+mn-cs"/>
                          <a:sym typeface="Arial"/>
                        </a:rPr>
                        <a:t>1</a:t>
                      </a:r>
                      <a:r>
                        <a:rPr lang="ja-JP" altLang="en-US" sz="1050" b="0" i="0" u="none" strike="noStrike" cap="none" dirty="0">
                          <a:solidFill>
                            <a:srgbClr val="0D0D0D"/>
                          </a:solidFill>
                          <a:effectLst/>
                          <a:latin typeface="メイリオ" panose="020B0604030504040204" pitchFamily="50" charset="-128"/>
                          <a:ea typeface="+mn-ea"/>
                          <a:cs typeface="+mn-cs"/>
                          <a:sym typeface="Arial"/>
                        </a:rPr>
                        <a:t>～</a:t>
                      </a:r>
                      <a:r>
                        <a:rPr lang="en-US" altLang="ja-JP" sz="1050" b="0" i="0" u="none" strike="noStrike" cap="none" dirty="0">
                          <a:solidFill>
                            <a:srgbClr val="0D0D0D"/>
                          </a:solidFill>
                          <a:effectLst/>
                          <a:latin typeface="メイリオ" panose="020B0604030504040204" pitchFamily="50" charset="-128"/>
                          <a:ea typeface="+mn-ea"/>
                          <a:cs typeface="+mn-cs"/>
                          <a:sym typeface="Arial"/>
                        </a:rPr>
                        <a:t>31</a:t>
                      </a:r>
                      <a:r>
                        <a:rPr lang="ja-JP" altLang="en-US" sz="1050" b="0" i="0" u="none" strike="noStrike" cap="none" dirty="0">
                          <a:solidFill>
                            <a:srgbClr val="0D0D0D"/>
                          </a:solidFill>
                          <a:effectLst/>
                          <a:latin typeface="メイリオ" panose="020B0604030504040204" pitchFamily="50" charset="-128"/>
                          <a:ea typeface="+mn-ea"/>
                          <a:cs typeface="+mn-cs"/>
                          <a:sym typeface="Arial"/>
                        </a:rPr>
                        <a:t>日</a:t>
                      </a:r>
                      <a:endParaRPr lang="en-US" altLang="ja-JP" sz="1050" b="0" i="0" u="none" strike="noStrike" cap="none" dirty="0">
                        <a:solidFill>
                          <a:srgbClr val="0D0D0D"/>
                        </a:solidFill>
                        <a:effectLst/>
                        <a:latin typeface="メイリオ" panose="020B0604030504040204" pitchFamily="50" charset="-128"/>
                        <a:ea typeface="+mn-ea"/>
                        <a:cs typeface="+mn-cs"/>
                        <a:sym typeface="Arial"/>
                      </a:endParaRPr>
                    </a:p>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00" b="0" i="0" u="none" strike="noStrike" cap="none" dirty="0">
                          <a:solidFill>
                            <a:srgbClr val="0D0D0D"/>
                          </a:solidFill>
                          <a:effectLst/>
                          <a:latin typeface="メイリオ" panose="020B0604030504040204" pitchFamily="50" charset="-128"/>
                          <a:ea typeface="+mn-ea"/>
                          <a:cs typeface="+mn-cs"/>
                          <a:sym typeface="Arial"/>
                        </a:rPr>
                        <a:t>※ </a:t>
                      </a:r>
                      <a:r>
                        <a:rPr lang="ja-JP" altLang="en-US" sz="1000" b="0" i="0" u="none" strike="noStrike" cap="none" dirty="0">
                          <a:solidFill>
                            <a:srgbClr val="0D0D0D"/>
                          </a:solidFill>
                          <a:effectLst/>
                          <a:latin typeface="メイリオ" panose="020B0604030504040204" pitchFamily="50" charset="-128"/>
                          <a:ea typeface="+mn-ea"/>
                          <a:cs typeface="+mn-cs"/>
                          <a:sym typeface="Arial"/>
                        </a:rPr>
                        <a:t>調査対象期間は配信期間に準じます。配信期間が長すぎる場合、正確な調査結果をお出しできない可能性があります。</a:t>
                      </a:r>
                      <a:endParaRPr lang="ja-JP" altLang="en-US" sz="1050" b="0" i="0" u="none" strike="noStrike" cap="none" dirty="0">
                        <a:solidFill>
                          <a:srgbClr val="0D0D0D"/>
                        </a:solidFill>
                        <a:effectLst/>
                        <a:latin typeface="メイリオ" panose="020B0604030504040204" pitchFamily="50" charset="-128"/>
                        <a:ea typeface="+mn-ea"/>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endParaRPr kumimoji="1" lang="ja-JP" altLang="en-US"/>
                    </a:p>
                  </a:txBody>
                  <a:tcPr/>
                </a:tc>
                <a:extLst>
                  <a:ext uri="{0D108BD9-81ED-4DB2-BD59-A6C34878D82A}">
                    <a16:rowId xmlns:a16="http://schemas.microsoft.com/office/drawing/2014/main" val="3952811693"/>
                  </a:ext>
                </a:extLst>
              </a:tr>
              <a:tr h="504000">
                <a:tc>
                  <a:txBody>
                    <a:bodyPr/>
                    <a:lstStyle/>
                    <a:p>
                      <a:pPr marR="0" algn="ctr" rtl="0" fontAlgn="ctr">
                        <a:lnSpc>
                          <a:spcPct val="100000"/>
                        </a:lnSpc>
                        <a:spcBef>
                          <a:spcPts val="0"/>
                        </a:spcBef>
                        <a:spcAft>
                          <a:spcPts val="0"/>
                        </a:spcAft>
                        <a:buClr>
                          <a:srgbClr val="000000"/>
                        </a:buClr>
                        <a:buFont typeface="Arial"/>
                      </a:pPr>
                      <a:r>
                        <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rPr>
                        <a:t>調査費用</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kumimoji="1" lang="ja-JP" altLang="en-US" sz="1050" b="0" i="0" u="none" strike="noStrike" kern="1200" cap="none" dirty="0">
                          <a:solidFill>
                            <a:srgbClr val="0D0D0D"/>
                          </a:solidFill>
                          <a:effectLst/>
                          <a:latin typeface="メイリオ" panose="020B0604030504040204" pitchFamily="50" charset="-128"/>
                          <a:ea typeface="+mn-ea"/>
                          <a:cs typeface="+mn-cs"/>
                        </a:rPr>
                        <a:t>以下出稿金額に含む</a:t>
                      </a:r>
                      <a:endParaRPr kumimoji="1" lang="en-US" altLang="ja-JP" sz="1050" b="0" i="0" u="none" strike="noStrike" kern="1200" cap="none" dirty="0">
                        <a:solidFill>
                          <a:srgbClr val="0D0D0D"/>
                        </a:solidFill>
                        <a:effectLst/>
                        <a:latin typeface="メイリオ" panose="020B0604030504040204" pitchFamily="50" charset="-128"/>
                        <a:ea typeface="+mn-ea"/>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R="0" algn="ctr" rtl="0" fontAlgn="ctr">
                        <a:lnSpc>
                          <a:spcPct val="100000"/>
                        </a:lnSpc>
                        <a:spcBef>
                          <a:spcPts val="0"/>
                        </a:spcBef>
                        <a:spcAft>
                          <a:spcPts val="0"/>
                        </a:spcAft>
                        <a:buClr>
                          <a:srgbClr val="000000"/>
                        </a:buClr>
                        <a:buFont typeface="Arial"/>
                      </a:pPr>
                      <a:endParaRPr lang="en-US" altLang="ja-JP" sz="1050" b="0" i="0" u="none" strike="noStrike" cap="none" dirty="0">
                        <a:solidFill>
                          <a:schemeClr val="tx1">
                            <a:lumMod val="75000"/>
                            <a:lumOff val="25000"/>
                          </a:schemeClr>
                        </a:solidFill>
                        <a:effectLst/>
                        <a:latin typeface="メイリオ"/>
                        <a:ea typeface="メイリオ"/>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343482901"/>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rgbClr val="FFFFFF"/>
                          </a:solidFill>
                          <a:effectLst/>
                          <a:latin typeface="メイリオ" panose="020B0604030504040204" pitchFamily="50" charset="-128"/>
                          <a:ea typeface="メイリオ" panose="020B0604030504040204" pitchFamily="50" charset="-128"/>
                          <a:cs typeface="+mn-cs"/>
                          <a:sym typeface="Arial"/>
                        </a:rPr>
                        <a:t>付帯条件</a:t>
                      </a:r>
                      <a:endParaRPr lang="en-US" altLang="ja-JP" sz="1050" b="1" i="0" u="none" strike="noStrike" cap="none" dirty="0" err="1">
                        <a:solidFill>
                          <a:srgbClr val="FFFFFF"/>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ja-JP" altLang="en-US" sz="1050" b="0" i="0" u="none" strike="noStrike" cap="none" dirty="0">
                          <a:solidFill>
                            <a:srgbClr val="0D0D0D"/>
                          </a:solidFill>
                          <a:effectLst/>
                          <a:latin typeface="メイリオ" panose="020B0604030504040204" pitchFamily="50" charset="-128"/>
                          <a:ea typeface="+mn-ea"/>
                          <a:cs typeface="+mn-cs"/>
                          <a:sym typeface="Arial"/>
                        </a:rPr>
                        <a:t>出稿金額</a:t>
                      </a:r>
                      <a:r>
                        <a:rPr lang="en-US" altLang="ja-JP" sz="1050" b="0" i="0" u="none" strike="noStrike" cap="none" dirty="0">
                          <a:solidFill>
                            <a:srgbClr val="0D0D0D"/>
                          </a:solidFill>
                          <a:effectLst/>
                          <a:latin typeface="メイリオ" panose="020B0604030504040204" pitchFamily="50" charset="-128"/>
                          <a:ea typeface="+mn-ea"/>
                          <a:cs typeface="+mn-cs"/>
                          <a:sym typeface="Arial"/>
                        </a:rPr>
                        <a:t>500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万円以上</a:t>
                      </a:r>
                      <a:r>
                        <a:rPr lang="en-US" altLang="ja-JP" sz="1050" b="0" i="0" u="none" strike="noStrike" cap="none" dirty="0">
                          <a:solidFill>
                            <a:srgbClr val="0D0D0D"/>
                          </a:solidFill>
                          <a:effectLst/>
                          <a:latin typeface="メイリオ" panose="020B0604030504040204" pitchFamily="50" charset="-128"/>
                          <a:ea typeface="+mn-ea"/>
                          <a:cs typeface="+mn-cs"/>
                          <a:sym typeface="Arial"/>
                        </a:rPr>
                        <a:t>1,000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万円未満</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L="0" marR="0" lvl="0" indent="0" algn="ctr" defTabSz="914400" rtl="0" eaLnBrk="1" fontAlgn="ctr" latinLnBrk="0" hangingPunct="1">
                        <a:lnSpc>
                          <a:spcPct val="100000"/>
                        </a:lnSpc>
                        <a:spcBef>
                          <a:spcPts val="0"/>
                        </a:spcBef>
                        <a:spcAft>
                          <a:spcPts val="0"/>
                        </a:spcAft>
                        <a:buClr>
                          <a:srgbClr val="000000"/>
                        </a:buClr>
                        <a:buSzTx/>
                        <a:buFont typeface="Arial"/>
                        <a:buNone/>
                        <a:tabLst/>
                        <a:defRPr/>
                      </a:pPr>
                      <a:r>
                        <a:rPr lang="ja-JP" altLang="en-US" sz="1050" b="0" i="0" u="none" strike="noStrike" cap="none" dirty="0">
                          <a:solidFill>
                            <a:srgbClr val="0D0D0D"/>
                          </a:solidFill>
                          <a:effectLst/>
                          <a:latin typeface="メイリオ" panose="020B0604030504040204" pitchFamily="50" charset="-128"/>
                          <a:ea typeface="+mn-ea"/>
                          <a:cs typeface="+mn-cs"/>
                          <a:sym typeface="Arial"/>
                        </a:rPr>
                        <a:t>出稿金額</a:t>
                      </a:r>
                      <a:r>
                        <a:rPr lang="en-US" altLang="ja-JP" sz="1050" b="0" i="0" u="none" strike="noStrike" cap="none" dirty="0">
                          <a:solidFill>
                            <a:srgbClr val="0D0D0D"/>
                          </a:solidFill>
                          <a:effectLst/>
                          <a:latin typeface="メイリオ" panose="020B0604030504040204" pitchFamily="50" charset="-128"/>
                          <a:ea typeface="+mn-ea"/>
                          <a:cs typeface="+mn-cs"/>
                          <a:sym typeface="Arial"/>
                        </a:rPr>
                        <a:t>1,000</a:t>
                      </a:r>
                      <a:r>
                        <a:rPr lang="ja-JP" altLang="en-US" sz="1050" b="0" i="0" u="none" strike="noStrike" cap="none" dirty="0">
                          <a:solidFill>
                            <a:srgbClr val="0D0D0D"/>
                          </a:solidFill>
                          <a:effectLst/>
                          <a:latin typeface="メイリオ" panose="020B0604030504040204" pitchFamily="50" charset="-128"/>
                          <a:ea typeface="+mn-ea"/>
                          <a:cs typeface="+mn-cs"/>
                          <a:sym typeface="Arial"/>
                        </a:rPr>
                        <a:t>万円以上</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3879581679"/>
                  </a:ext>
                </a:extLst>
              </a:tr>
              <a:tr h="504000">
                <a:tc>
                  <a:txBody>
                    <a:bodyPr/>
                    <a:lstStyle/>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回収サンプル数 </a:t>
                      </a:r>
                      <a:r>
                        <a:rPr lang="ja-JP" altLang="en-US" sz="800" b="1" i="0" u="none" strike="noStrike" cap="none" dirty="0">
                          <a:solidFill>
                            <a:schemeClr val="bg1"/>
                          </a:solidFill>
                          <a:effectLst/>
                          <a:latin typeface="メイリオ" panose="020B0604030504040204" pitchFamily="50" charset="-128"/>
                          <a:ea typeface="メイリオ" panose="020B0604030504040204" pitchFamily="50" charset="-128"/>
                          <a:cs typeface="+mn-cs"/>
                        </a:rPr>
                        <a:t>※</a:t>
                      </a:r>
                      <a:r>
                        <a:rPr lang="en-US" altLang="ja-JP" sz="800" b="1" i="0" u="none" strike="noStrike" cap="none" dirty="0">
                          <a:solidFill>
                            <a:schemeClr val="bg1"/>
                          </a:solidFill>
                          <a:effectLst/>
                          <a:latin typeface="メイリオ" panose="020B0604030504040204" pitchFamily="50" charset="-128"/>
                          <a:ea typeface="メイリオ" panose="020B0604030504040204" pitchFamily="50" charset="-128"/>
                          <a:cs typeface="+mn-cs"/>
                        </a:rPr>
                        <a:t>1</a:t>
                      </a:r>
                      <a:endParaRPr lang="ja-JP" altLang="en-US" sz="800" b="1" i="0" u="none" strike="noStrike" cap="none" dirty="0">
                        <a:solidFill>
                          <a:schemeClr val="bg1"/>
                        </a:solidFill>
                        <a:effectLst/>
                        <a:latin typeface="メイリオ" panose="020B0604030504040204" pitchFamily="50" charset="-128"/>
                        <a:ea typeface="メイリオ" panose="020B0604030504040204" pitchFamily="50" charset="-128"/>
                        <a:cs typeface="+mn-cs"/>
                      </a:endParaRPr>
                    </a:p>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（回収目標数）</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広告接触者＋非接触者</a:t>
                      </a:r>
                    </a:p>
                    <a:p>
                      <a:pPr marR="0" lvl="0" algn="ctr">
                        <a:lnSpc>
                          <a:spcPct val="100000"/>
                        </a:lnSpc>
                        <a:spcBef>
                          <a:spcPts val="0"/>
                        </a:spcBef>
                        <a:spcAft>
                          <a:spcPts val="0"/>
                        </a:spcAft>
                        <a:buNone/>
                      </a:pPr>
                      <a:endParaRPr lang="ja-JP" altLang="en-US" sz="600" b="0" i="0" u="none" strike="noStrike" cap="none" noProof="0" dirty="0">
                        <a:solidFill>
                          <a:srgbClr val="0D0D0D"/>
                        </a:solidFill>
                        <a:effectLst/>
                        <a:latin typeface="メイリオ" panose="020B0604030504040204" pitchFamily="50" charset="-128"/>
                        <a:ea typeface="メイリオ" panose="020B0604030504040204" pitchFamily="50" charset="-128"/>
                      </a:endParaRPr>
                    </a:p>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計 ～</a:t>
                      </a:r>
                      <a:r>
                        <a:rPr 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1,000サンプル</a:t>
                      </a:r>
                      <a:endParaRPr lang="en-US" dirty="0">
                        <a:solidFill>
                          <a:srgbClr val="0D0D0D"/>
                        </a:solidFill>
                        <a:latin typeface="メイリオ" panose="020B0604030504040204" pitchFamily="50" charset="-128"/>
                        <a:ea typeface="メイリオ" panose="020B0604030504040204" pitchFamily="50" charset="-128"/>
                        <a:sym typeface="Arial"/>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広告接触者＋非接触者</a:t>
                      </a:r>
                    </a:p>
                    <a:p>
                      <a:pPr marR="0" lvl="0" algn="ctr">
                        <a:lnSpc>
                          <a:spcPct val="100000"/>
                        </a:lnSpc>
                        <a:spcBef>
                          <a:spcPts val="0"/>
                        </a:spcBef>
                        <a:spcAft>
                          <a:spcPts val="0"/>
                        </a:spcAft>
                        <a:buNone/>
                      </a:pPr>
                      <a:endParaRPr lang="ja-JP" altLang="en-US" sz="600" b="0" i="0" u="none" strike="noStrike" cap="none" noProof="0" dirty="0">
                        <a:solidFill>
                          <a:srgbClr val="0D0D0D"/>
                        </a:solidFill>
                        <a:effectLst/>
                        <a:latin typeface="メイリオ" panose="020B0604030504040204" pitchFamily="50" charset="-128"/>
                        <a:ea typeface="メイリオ" panose="020B0604030504040204" pitchFamily="50" charset="-128"/>
                      </a:endParaRPr>
                    </a:p>
                    <a:p>
                      <a:pPr marR="0"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計 </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3</a:t>
                      </a:r>
                      <a:r>
                        <a:rPr 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,000</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サンプル</a:t>
                      </a:r>
                      <a:endParaRPr kumimoji="1" lang="en-US" dirty="0">
                        <a:solidFill>
                          <a:srgbClr val="0D0D0D"/>
                        </a:solidFill>
                        <a:latin typeface="メイリオ" panose="020B0604030504040204" pitchFamily="50" charset="-128"/>
                        <a:ea typeface="メイリオ" panose="020B0604030504040204" pitchFamily="50" charset="-128"/>
                      </a:endParaRPr>
                    </a:p>
                  </a:txBody>
                  <a:tcPr marL="10362" marR="10362" marT="10362"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111934764"/>
                  </a:ext>
                </a:extLst>
              </a:tr>
              <a:tr h="504000">
                <a:tc>
                  <a:txBody>
                    <a:bodyPr/>
                    <a:lstStyle/>
                    <a:p>
                      <a:pPr lvl="0" algn="ctr">
                        <a:lnSpc>
                          <a:spcPct val="100000"/>
                        </a:lnSpc>
                        <a:spcBef>
                          <a:spcPts val="0"/>
                        </a:spcBef>
                        <a:spcAft>
                          <a:spcPts val="0"/>
                        </a:spcAft>
                        <a:buNone/>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分析軸</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R="0" lvl="0" algn="ctr">
                        <a:lnSpc>
                          <a:spcPct val="100000"/>
                        </a:lnSpc>
                        <a:spcBef>
                          <a:spcPts val="0"/>
                        </a:spcBef>
                        <a:spcAft>
                          <a:spcPts val="0"/>
                        </a:spcAft>
                        <a:buNone/>
                      </a:pPr>
                      <a:r>
                        <a:rPr lang="ja-JP" altLang="en-US" sz="1050" dirty="0">
                          <a:solidFill>
                            <a:srgbClr val="0D0D0D"/>
                          </a:solidFill>
                          <a:latin typeface="メイリオ" panose="020B0604030504040204" pitchFamily="50" charset="-128"/>
                          <a:ea typeface="+mn-ea"/>
                          <a:sym typeface="Arial"/>
                        </a:rPr>
                        <a:t>全体分析 </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広告接触認知</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広告接触</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非接触</a:t>
                      </a:r>
                      <a:r>
                        <a:rPr lang="en-US" altLang="ja-JP" sz="1050" dirty="0">
                          <a:solidFill>
                            <a:srgbClr val="0D0D0D"/>
                          </a:solidFill>
                          <a:latin typeface="メイリオ" panose="020B0604030504040204" pitchFamily="50" charset="-128"/>
                          <a:ea typeface="+mn-ea"/>
                          <a:sym typeface="Arial"/>
                        </a:rPr>
                        <a:t>) </a:t>
                      </a:r>
                      <a:r>
                        <a:rPr lang="ja-JP" altLang="en-US" sz="1050" dirty="0">
                          <a:solidFill>
                            <a:srgbClr val="0D0D0D"/>
                          </a:solidFill>
                          <a:latin typeface="メイリオ" panose="020B0604030504040204" pitchFamily="50" charset="-128"/>
                          <a:ea typeface="+mn-ea"/>
                          <a:sym typeface="Arial"/>
                        </a:rPr>
                        <a:t> </a:t>
                      </a:r>
                      <a:r>
                        <a:rPr lang="en-US" altLang="ja-JP" sz="1050" dirty="0">
                          <a:solidFill>
                            <a:srgbClr val="0D0D0D"/>
                          </a:solidFill>
                          <a:latin typeface="メイリオ" panose="020B0604030504040204" pitchFamily="50" charset="-128"/>
                          <a:ea typeface="+mn-ea"/>
                          <a:sym typeface="Arial"/>
                        </a:rPr>
                        <a:t>※</a:t>
                      </a:r>
                      <a:r>
                        <a:rPr lang="ja-JP" altLang="en-US" sz="1050" dirty="0">
                          <a:solidFill>
                            <a:srgbClr val="0D0D0D"/>
                          </a:solidFill>
                          <a:latin typeface="メイリオ" panose="020B0604030504040204" pitchFamily="50" charset="-128"/>
                          <a:ea typeface="+mn-ea"/>
                          <a:sym typeface="Arial"/>
                        </a:rPr>
                        <a:t>性年代別分析なし</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marR="0" lvl="0" algn="ctr">
                        <a:lnSpc>
                          <a:spcPct val="100000"/>
                        </a:lnSpc>
                        <a:spcBef>
                          <a:spcPts val="0"/>
                        </a:spcBef>
                        <a:spcAft>
                          <a:spcPts val="0"/>
                        </a:spcAft>
                        <a:buNone/>
                      </a:pPr>
                      <a:r>
                        <a:rPr kumimoji="1" lang="ja-JP" altLang="en-US" sz="1050" dirty="0">
                          <a:solidFill>
                            <a:srgbClr val="0D0D0D"/>
                          </a:solidFill>
                          <a:latin typeface="+mn-ea"/>
                          <a:ea typeface="+mn-ea"/>
                        </a:rPr>
                        <a:t>全体分析 </a:t>
                      </a:r>
                      <a:r>
                        <a:rPr kumimoji="1" lang="en-US" altLang="ja-JP" sz="1050" dirty="0">
                          <a:solidFill>
                            <a:srgbClr val="0D0D0D"/>
                          </a:solidFill>
                          <a:latin typeface="+mn-ea"/>
                          <a:ea typeface="+mn-ea"/>
                        </a:rPr>
                        <a:t>(</a:t>
                      </a:r>
                      <a:r>
                        <a:rPr kumimoji="1" lang="zh-TW" altLang="en-US" sz="1050" dirty="0">
                          <a:solidFill>
                            <a:srgbClr val="0D0D0D"/>
                          </a:solidFill>
                          <a:latin typeface="メイリオ" panose="020B0604030504040204" pitchFamily="50" charset="-128"/>
                          <a:ea typeface="メイリオ" panose="020B0604030504040204" pitchFamily="50" charset="-128"/>
                        </a:rPr>
                        <a:t>広告接触認知</a:t>
                      </a:r>
                      <a:r>
                        <a:rPr kumimoji="1" lang="en-US" altLang="zh-TW" sz="1050" dirty="0">
                          <a:solidFill>
                            <a:srgbClr val="0D0D0D"/>
                          </a:solidFill>
                          <a:latin typeface="メイリオ" panose="020B0604030504040204" pitchFamily="50" charset="-128"/>
                          <a:ea typeface="メイリオ" panose="020B0604030504040204" pitchFamily="50" charset="-128"/>
                        </a:rPr>
                        <a:t>/</a:t>
                      </a:r>
                      <a:r>
                        <a:rPr kumimoji="1" lang="zh-TW" altLang="en-US" sz="1050" dirty="0">
                          <a:solidFill>
                            <a:srgbClr val="0D0D0D"/>
                          </a:solidFill>
                          <a:latin typeface="メイリオ" panose="020B0604030504040204" pitchFamily="50" charset="-128"/>
                          <a:ea typeface="メイリオ" panose="020B0604030504040204" pitchFamily="50" charset="-128"/>
                        </a:rPr>
                        <a:t>広告接触</a:t>
                      </a:r>
                      <a:r>
                        <a:rPr kumimoji="1" lang="en-US" altLang="zh-TW" sz="1050" dirty="0">
                          <a:solidFill>
                            <a:srgbClr val="0D0D0D"/>
                          </a:solidFill>
                          <a:latin typeface="メイリオ" panose="020B0604030504040204" pitchFamily="50" charset="-128"/>
                          <a:ea typeface="メイリオ" panose="020B0604030504040204" pitchFamily="50" charset="-128"/>
                        </a:rPr>
                        <a:t>/</a:t>
                      </a:r>
                      <a:r>
                        <a:rPr kumimoji="1" lang="zh-TW" altLang="en-US" sz="1050" dirty="0">
                          <a:solidFill>
                            <a:srgbClr val="0D0D0D"/>
                          </a:solidFill>
                          <a:latin typeface="メイリオ" panose="020B0604030504040204" pitchFamily="50" charset="-128"/>
                          <a:ea typeface="メイリオ" panose="020B0604030504040204" pitchFamily="50" charset="-128"/>
                        </a:rPr>
                        <a:t>非接触</a:t>
                      </a:r>
                      <a:r>
                        <a:rPr kumimoji="1" lang="en-US" altLang="ja-JP" sz="1050" dirty="0">
                          <a:solidFill>
                            <a:srgbClr val="0D0D0D"/>
                          </a:solidFill>
                          <a:latin typeface="+mn-ea"/>
                          <a:ea typeface="+mn-ea"/>
                        </a:rPr>
                        <a:t>) </a:t>
                      </a:r>
                      <a:r>
                        <a:rPr kumimoji="1" lang="ja-JP" altLang="en-US" sz="1050" dirty="0">
                          <a:solidFill>
                            <a:srgbClr val="0D0D0D"/>
                          </a:solidFill>
                          <a:latin typeface="+mn-ea"/>
                          <a:ea typeface="+mn-ea"/>
                        </a:rPr>
                        <a:t>および性年代分析</a:t>
                      </a:r>
                    </a:p>
                    <a:p>
                      <a:pPr marR="0" lvl="0" algn="ctr">
                        <a:lnSpc>
                          <a:spcPct val="100000"/>
                        </a:lnSpc>
                        <a:spcBef>
                          <a:spcPts val="0"/>
                        </a:spcBef>
                        <a:spcAft>
                          <a:spcPts val="0"/>
                        </a:spcAft>
                        <a:buNone/>
                      </a:pPr>
                      <a:r>
                        <a:rPr kumimoji="1" lang="ja-JP" altLang="en-US" sz="900" dirty="0">
                          <a:solidFill>
                            <a:srgbClr val="0D0D0D"/>
                          </a:solidFill>
                          <a:latin typeface="+mn-ea"/>
                          <a:ea typeface="+mn-ea"/>
                        </a:rPr>
                        <a:t>年代：最大</a:t>
                      </a:r>
                      <a:r>
                        <a:rPr kumimoji="1" lang="en-US" altLang="ja-JP" sz="900" dirty="0">
                          <a:solidFill>
                            <a:srgbClr val="0D0D0D"/>
                          </a:solidFill>
                          <a:latin typeface="+mn-ea"/>
                          <a:ea typeface="+mn-ea"/>
                        </a:rPr>
                        <a:t>5</a:t>
                      </a:r>
                      <a:r>
                        <a:rPr kumimoji="1" lang="ja-JP" altLang="en-US" sz="900" dirty="0">
                          <a:solidFill>
                            <a:srgbClr val="0D0D0D"/>
                          </a:solidFill>
                          <a:latin typeface="+mn-ea"/>
                          <a:ea typeface="+mn-ea"/>
                        </a:rPr>
                        <a:t>区分</a:t>
                      </a:r>
                    </a:p>
                    <a:p>
                      <a:pPr marR="0" lvl="0" algn="ctr">
                        <a:lnSpc>
                          <a:spcPct val="100000"/>
                        </a:lnSpc>
                        <a:spcBef>
                          <a:spcPts val="0"/>
                        </a:spcBef>
                        <a:spcAft>
                          <a:spcPts val="0"/>
                        </a:spcAft>
                        <a:buNone/>
                      </a:pPr>
                      <a:r>
                        <a:rPr kumimoji="1" lang="ja-JP" altLang="en-US" sz="900" dirty="0">
                          <a:solidFill>
                            <a:srgbClr val="0D0D0D"/>
                          </a:solidFill>
                          <a:latin typeface="+mn-ea"/>
                          <a:ea typeface="+mn-ea"/>
                        </a:rPr>
                        <a:t>例</a:t>
                      </a:r>
                      <a:r>
                        <a:rPr kumimoji="1" lang="en-US" altLang="ja-JP" sz="900" dirty="0">
                          <a:solidFill>
                            <a:srgbClr val="0D0D0D"/>
                          </a:solidFill>
                          <a:latin typeface="+mn-ea"/>
                          <a:ea typeface="+mn-ea"/>
                        </a:rPr>
                        <a:t>) 15〜19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/20〜29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/30〜39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/40〜49</a:t>
                      </a:r>
                      <a:r>
                        <a:rPr kumimoji="1" lang="ja-JP" altLang="en-US" sz="900" dirty="0">
                          <a:solidFill>
                            <a:srgbClr val="0D0D0D"/>
                          </a:solidFill>
                          <a:latin typeface="+mn-ea"/>
                          <a:ea typeface="+mn-ea"/>
                        </a:rPr>
                        <a:t>歳</a:t>
                      </a:r>
                      <a:r>
                        <a:rPr kumimoji="1" lang="en-US" altLang="ja-JP" sz="900" dirty="0">
                          <a:solidFill>
                            <a:srgbClr val="0D0D0D"/>
                          </a:solidFill>
                          <a:latin typeface="+mn-ea"/>
                          <a:ea typeface="+mn-ea"/>
                        </a:rPr>
                        <a:t>/50</a:t>
                      </a:r>
                      <a:r>
                        <a:rPr kumimoji="1" lang="ja-JP" altLang="en-US" sz="900" dirty="0">
                          <a:solidFill>
                            <a:srgbClr val="0D0D0D"/>
                          </a:solidFill>
                          <a:latin typeface="+mn-ea"/>
                          <a:ea typeface="+mn-ea"/>
                        </a:rPr>
                        <a:t>～</a:t>
                      </a:r>
                      <a:r>
                        <a:rPr kumimoji="1" lang="en-US" altLang="ja-JP" sz="900" dirty="0">
                          <a:solidFill>
                            <a:srgbClr val="0D0D0D"/>
                          </a:solidFill>
                          <a:latin typeface="+mn-ea"/>
                          <a:ea typeface="+mn-ea"/>
                        </a:rPr>
                        <a:t>59</a:t>
                      </a:r>
                      <a:r>
                        <a:rPr kumimoji="1" lang="ja-JP" altLang="en-US" sz="900" dirty="0">
                          <a:solidFill>
                            <a:srgbClr val="0D0D0D"/>
                          </a:solidFill>
                          <a:latin typeface="+mn-ea"/>
                          <a:ea typeface="+mn-ea"/>
                        </a:rPr>
                        <a:t>歳</a:t>
                      </a:r>
                      <a:endParaRPr kumimoji="1" lang="en-US" sz="1050" dirty="0">
                        <a:solidFill>
                          <a:srgbClr val="0D0D0D"/>
                        </a:solidFill>
                        <a:latin typeface="+mn-ea"/>
                        <a:ea typeface="+mn-ea"/>
                      </a:endParaRPr>
                    </a:p>
                  </a:txBody>
                  <a:tcPr marL="10362" marR="10362" marT="10362"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3727408947"/>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sym typeface="Arial"/>
                        </a:rPr>
                        <a:t>設問数</a:t>
                      </a: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固定</a:t>
                      </a:r>
                      <a:r>
                        <a:rPr lang="en-US" altLang="zh-TW"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3</a:t>
                      </a:r>
                      <a:r>
                        <a:rPr lang="zh-TW"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sym typeface="Arial"/>
                        </a:rPr>
                        <a:t>問</a:t>
                      </a:r>
                      <a:endPar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lvl="0" algn="ctr">
                        <a:lnSpc>
                          <a:spcPct val="100000"/>
                        </a:lnSpc>
                        <a:spcBef>
                          <a:spcPts val="0"/>
                        </a:spcBef>
                        <a:spcAft>
                          <a:spcPts val="0"/>
                        </a:spcAft>
                        <a:buNone/>
                      </a:pP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固定</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5</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問</a:t>
                      </a:r>
                      <a:endPar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965798640"/>
                  </a:ext>
                </a:extLst>
              </a:tr>
              <a:tr h="504000">
                <a:tc>
                  <a:txBody>
                    <a:bodyPr/>
                    <a:lstStyle/>
                    <a:p>
                      <a:pPr marL="0" lvl="0" indent="0" algn="ctr">
                        <a:lnSpc>
                          <a:spcPct val="100000"/>
                        </a:lnSpc>
                        <a:spcBef>
                          <a:spcPts val="0"/>
                        </a:spcBef>
                        <a:spcAft>
                          <a:spcPts val="0"/>
                        </a:spcAft>
                        <a:buNone/>
                      </a:pP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設問項目</a:t>
                      </a: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buNone/>
                      </a:pPr>
                      <a:r>
                        <a:rPr 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認知・利用経験、利用意向</a:t>
                      </a:r>
                      <a:r>
                        <a:rPr lang="en-US" alt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a:t>
                      </a:r>
                      <a:r>
                        <a:rPr lang="ja-JP" sz="1050" b="0" i="0" u="none" strike="noStrike" kern="1200" noProof="0" dirty="0">
                          <a:solidFill>
                            <a:srgbClr val="0D0D0D"/>
                          </a:solidFill>
                          <a:effectLst/>
                          <a:latin typeface="メイリオ" panose="020B0604030504040204" pitchFamily="50" charset="-128"/>
                          <a:ea typeface="メイリオ" panose="020B0604030504040204" pitchFamily="50" charset="-128"/>
                        </a:rPr>
                        <a:t>推奨意向</a:t>
                      </a:r>
                      <a:r>
                        <a:rPr lang="ja-JP" altLang="en-US" sz="1050" b="0" i="0" u="none" strike="noStrike" kern="1200" noProof="0" dirty="0">
                          <a:solidFill>
                            <a:srgbClr val="0D0D0D"/>
                          </a:solidFill>
                          <a:effectLst/>
                          <a:latin typeface="メイリオ" panose="020B0604030504040204" pitchFamily="50" charset="-128"/>
                          <a:ea typeface="メイリオ" panose="020B0604030504040204" pitchFamily="50" charset="-128"/>
                        </a:rPr>
                        <a:t>、広告認知度</a:t>
                      </a:r>
                      <a:endParaRPr lang="en-US" altLang="ja-JP" sz="1050" b="0" i="0" u="none" strike="noStrike" kern="1200" noProof="0" dirty="0">
                        <a:solidFill>
                          <a:srgbClr val="0D0D0D"/>
                        </a:solidFill>
                        <a:effectLst/>
                        <a:latin typeface="メイリオ" panose="020B0604030504040204" pitchFamily="50" charset="-128"/>
                        <a:ea typeface="メイリオ" panose="020B0604030504040204" pitchFamily="50" charset="-128"/>
                      </a:endParaRPr>
                    </a:p>
                    <a:p>
                      <a:pPr lvl="0" algn="ctr">
                        <a:buNone/>
                      </a:pPr>
                      <a:r>
                        <a:rPr lang="en-US" altLang="ja-JP" sz="800" b="0" i="0" u="none" strike="noStrike" kern="1200" noProof="0" dirty="0">
                          <a:solidFill>
                            <a:srgbClr val="0D0D0D"/>
                          </a:solidFill>
                          <a:effectLst/>
                          <a:latin typeface="メイリオ" panose="020B0604030504040204" pitchFamily="50" charset="-128"/>
                          <a:ea typeface="メイリオ" panose="020B0604030504040204" pitchFamily="50" charset="-128"/>
                        </a:rPr>
                        <a:t>※ </a:t>
                      </a:r>
                      <a:r>
                        <a:rPr lang="ja-JP" sz="800" b="0" i="0" u="none" strike="noStrike" kern="1200" noProof="0" dirty="0">
                          <a:solidFill>
                            <a:srgbClr val="0D0D0D"/>
                          </a:solidFill>
                          <a:effectLst/>
                          <a:latin typeface="メイリオ" panose="020B0604030504040204" pitchFamily="50" charset="-128"/>
                          <a:ea typeface="メイリオ" panose="020B0604030504040204" pitchFamily="50" charset="-128"/>
                        </a:rPr>
                        <a:t>設問項目は固定となっており、商材名称などの可変部以外のご指定はいただけません。</a:t>
                      </a:r>
                      <a:endParaRPr lang="en-US" altLang="ja-JP" sz="800" b="0" i="0" u="none" strike="noStrike" kern="1200" noProof="0" dirty="0">
                        <a:solidFill>
                          <a:srgbClr val="0D0D0D"/>
                        </a:solidFill>
                        <a:effectLst/>
                        <a:latin typeface="メイリオ" panose="020B0604030504040204" pitchFamily="50" charset="-128"/>
                        <a:ea typeface="メイリオ" panose="020B0604030504040204" pitchFamily="50" charset="-128"/>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a:txBody>
                    <a:bodyPr/>
                    <a:lstStyle/>
                    <a:p>
                      <a:pPr lvl="0" algn="ctr">
                        <a:buNone/>
                      </a:pPr>
                      <a:r>
                        <a:rPr lang="ja-JP" altLang="ja-JP" sz="1050" b="0" i="0" u="none" strike="noStrike" kern="1200" noProof="0" dirty="0">
                          <a:solidFill>
                            <a:srgbClr val="0D0D0D"/>
                          </a:solidFill>
                          <a:effectLst/>
                          <a:latin typeface="メイリオ" panose="020B0604030504040204" pitchFamily="50" charset="-128"/>
                          <a:ea typeface="+mn-ea"/>
                        </a:rPr>
                        <a:t>助成想起、認知・利用経験、好意度/興味度、利用意向</a:t>
                      </a:r>
                      <a:r>
                        <a:rPr lang="en-US" altLang="ja-JP" sz="1050" b="0" i="0" u="none" strike="noStrike" kern="1200" noProof="0" dirty="0">
                          <a:solidFill>
                            <a:srgbClr val="0D0D0D"/>
                          </a:solidFill>
                          <a:effectLst/>
                          <a:latin typeface="メイリオ" panose="020B0604030504040204" pitchFamily="50" charset="-128"/>
                          <a:ea typeface="+mn-ea"/>
                        </a:rPr>
                        <a:t>/</a:t>
                      </a:r>
                      <a:r>
                        <a:rPr lang="ja-JP" altLang="ja-JP" sz="1050" b="0" i="0" u="none" strike="noStrike" kern="1200" noProof="0" dirty="0">
                          <a:solidFill>
                            <a:srgbClr val="0D0D0D"/>
                          </a:solidFill>
                          <a:effectLst/>
                          <a:latin typeface="メイリオ" panose="020B0604030504040204" pitchFamily="50" charset="-128"/>
                          <a:ea typeface="+mn-ea"/>
                        </a:rPr>
                        <a:t>推奨意向</a:t>
                      </a:r>
                      <a:r>
                        <a:rPr lang="ja-JP" altLang="en-US" sz="1050" b="0" i="0" u="none" strike="noStrike" kern="1200" noProof="0" dirty="0">
                          <a:solidFill>
                            <a:srgbClr val="0D0D0D"/>
                          </a:solidFill>
                          <a:effectLst/>
                          <a:latin typeface="メイリオ" panose="020B0604030504040204" pitchFamily="50" charset="-128"/>
                          <a:ea typeface="+mn-ea"/>
                        </a:rPr>
                        <a:t>、広告認知度</a:t>
                      </a:r>
                      <a:endParaRPr lang="en-US" altLang="ja-JP" sz="1050" b="0" i="0" u="none" strike="noStrike" kern="1200" noProof="0" dirty="0">
                        <a:solidFill>
                          <a:srgbClr val="0D0D0D"/>
                        </a:solidFill>
                        <a:effectLst/>
                        <a:latin typeface="メイリオ" panose="020B0604030504040204" pitchFamily="50" charset="-128"/>
                        <a:ea typeface="+mn-ea"/>
                      </a:endParaRPr>
                    </a:p>
                    <a:p>
                      <a:pPr lvl="0" algn="ctr">
                        <a:buNone/>
                      </a:pPr>
                      <a:r>
                        <a:rPr lang="en-US" altLang="ja-JP" sz="800" b="0" i="0" u="none" strike="noStrike" kern="1200" noProof="0" dirty="0">
                          <a:solidFill>
                            <a:srgbClr val="0D0D0D"/>
                          </a:solidFill>
                          <a:effectLst/>
                          <a:latin typeface="メイリオ" panose="020B0604030504040204" pitchFamily="50" charset="-128"/>
                          <a:ea typeface="+mn-ea"/>
                        </a:rPr>
                        <a:t>※ </a:t>
                      </a:r>
                      <a:r>
                        <a:rPr lang="ja-JP" altLang="ja-JP" sz="800" b="0" i="0" u="none" strike="noStrike" kern="1200" noProof="0" dirty="0">
                          <a:solidFill>
                            <a:srgbClr val="0D0D0D"/>
                          </a:solidFill>
                          <a:effectLst/>
                          <a:latin typeface="メイリオ" panose="020B0604030504040204" pitchFamily="50" charset="-128"/>
                          <a:ea typeface="+mn-ea"/>
                        </a:rPr>
                        <a:t>設問項目は固定となっており、商材名称などの可変部以外のご指定はいただけません。</a:t>
                      </a:r>
                      <a:endParaRPr lang="en-US" altLang="ja-JP" sz="800" b="0" i="0" u="none" strike="noStrike" kern="1200" noProof="0" dirty="0">
                        <a:solidFill>
                          <a:srgbClr val="0D0D0D"/>
                        </a:solidFill>
                        <a:effectLst/>
                        <a:latin typeface="メイリオ" panose="020B0604030504040204" pitchFamily="50" charset="-128"/>
                        <a:ea typeface="+mn-ea"/>
                      </a:endParaRPr>
                    </a:p>
                  </a:txBody>
                  <a:tcPr marL="10363" marR="10363" marT="103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extLst>
                  <a:ext uri="{0D108BD9-81ED-4DB2-BD59-A6C34878D82A}">
                    <a16:rowId xmlns:a16="http://schemas.microsoft.com/office/drawing/2014/main" val="1132110580"/>
                  </a:ext>
                </a:extLst>
              </a:tr>
              <a:tr h="504000">
                <a:tc>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ja-JP" altLang="en-US" sz="1050" b="1" i="0" u="none" strike="noStrike" dirty="0">
                          <a:solidFill>
                            <a:schemeClr val="bg1"/>
                          </a:solidFill>
                          <a:effectLst/>
                          <a:latin typeface="メイリオ" panose="020B0604030504040204" pitchFamily="50" charset="-128"/>
                          <a:ea typeface="メイリオ" panose="020B0604030504040204" pitchFamily="50" charset="-128"/>
                        </a:rPr>
                        <a:t>ご納品物 </a:t>
                      </a:r>
                      <a:r>
                        <a:rPr lang="en-US" altLang="ja-JP" sz="800" b="1" i="0" u="none" strike="noStrike" dirty="0">
                          <a:solidFill>
                            <a:schemeClr val="bg1"/>
                          </a:solidFill>
                          <a:effectLst/>
                          <a:latin typeface="メイリオ" panose="020B0604030504040204" pitchFamily="50" charset="-128"/>
                          <a:ea typeface="メイリオ" panose="020B0604030504040204" pitchFamily="50" charset="-128"/>
                        </a:rPr>
                        <a:t>※1</a:t>
                      </a:r>
                      <a:r>
                        <a:rPr lang="ja-JP" altLang="en-US" sz="800" b="1" i="0" u="none" strike="noStrike" dirty="0">
                          <a:solidFill>
                            <a:schemeClr val="bg1"/>
                          </a:solidFill>
                          <a:effectLst/>
                          <a:latin typeface="メイリオ" panose="020B0604030504040204" pitchFamily="50" charset="-128"/>
                          <a:ea typeface="メイリオ" panose="020B0604030504040204" pitchFamily="50" charset="-128"/>
                        </a:rPr>
                        <a:t>※</a:t>
                      </a:r>
                      <a:r>
                        <a:rPr lang="en-US" altLang="ja-JP" sz="800" b="1" i="0" u="none" strike="noStrike" dirty="0">
                          <a:solidFill>
                            <a:schemeClr val="bg1"/>
                          </a:solidFill>
                          <a:effectLst/>
                          <a:latin typeface="メイリオ" panose="020B0604030504040204" pitchFamily="50" charset="-128"/>
                          <a:ea typeface="メイリオ" panose="020B0604030504040204" pitchFamily="50" charset="-128"/>
                        </a:rPr>
                        <a:t>2</a:t>
                      </a:r>
                      <a:endParaRPr lang="ja-JP" altLang="en-US" sz="800" b="1" i="0" u="none" strike="noStrike" dirty="0">
                        <a:solidFill>
                          <a:schemeClr val="bg1"/>
                        </a:solidFill>
                        <a:effectLs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rtl="0" eaLnBrk="1" fontAlgn="ctr" latinLnBrk="0" hangingPunct="1">
                        <a:lnSpc>
                          <a:spcPct val="100000"/>
                        </a:lnSpc>
                        <a:spcBef>
                          <a:spcPts val="0"/>
                        </a:spcBef>
                        <a:spcAft>
                          <a:spcPts val="0"/>
                        </a:spcAft>
                        <a:buClr>
                          <a:srgbClr val="000000"/>
                        </a:buClr>
                        <a:buSzTx/>
                        <a:buFont typeface="Arial"/>
                        <a:buNone/>
                      </a:pPr>
                      <a:r>
                        <a:rPr lang="en-US" altLang="ja-JP" sz="1050" b="0" i="0" u="none" strike="noStrike" kern="1200" dirty="0" err="1">
                          <a:solidFill>
                            <a:srgbClr val="0D0D0D"/>
                          </a:solidFill>
                          <a:effectLst/>
                          <a:latin typeface="メイリオ" panose="020B0604030504040204" pitchFamily="50" charset="-128"/>
                          <a:ea typeface="メイリオ" panose="020B0604030504040204" pitchFamily="50" charset="-128"/>
                          <a:cs typeface="+mn-cs"/>
                        </a:rPr>
                        <a:t>レポート（PDF</a:t>
                      </a:r>
                      <a:r>
                        <a:rPr lang="en-US" altLang="ja-JP" sz="1050" b="0" i="0" u="none" strike="noStrike" kern="1200" dirty="0">
                          <a:solidFill>
                            <a:srgbClr val="0D0D0D"/>
                          </a:solidFill>
                          <a:effectLst/>
                          <a:latin typeface="メイリオ" panose="020B0604030504040204" pitchFamily="50" charset="-128"/>
                          <a:ea typeface="メイリオ" panose="020B0604030504040204" pitchFamily="50" charset="-128"/>
                          <a:cs typeface="+mn-cs"/>
                        </a:rPr>
                        <a:t>）</a:t>
                      </a:r>
                      <a:endParaRPr lang="ja-JP" altLang="en-US" dirty="0">
                        <a:solidFill>
                          <a:srgbClr val="0D0D0D"/>
                        </a:solidFill>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L="0" marR="0" lvl="0" indent="0" algn="ctr">
                        <a:lnSpc>
                          <a:spcPct val="100000"/>
                        </a:lnSpc>
                        <a:spcBef>
                          <a:spcPts val="0"/>
                        </a:spcBef>
                        <a:spcAft>
                          <a:spcPts val="0"/>
                        </a:spcAft>
                        <a:buNone/>
                      </a:pPr>
                      <a:endParaRPr lang="zh-TW" altLang="en-US" sz="1050" b="0" i="0" u="none" strike="noStrike" cap="none" noProof="0" dirty="0">
                        <a:solidFill>
                          <a:srgbClr val="0D0D0D"/>
                        </a:solidFill>
                        <a:effectLst/>
                        <a:highlight>
                          <a:srgbClr val="FFFF00"/>
                        </a:highlight>
                        <a:latin typeface="メイリオ" panose="020B0604030504040204" pitchFamily="50" charset="-128"/>
                        <a:ea typeface="メイリオ" panose="020B0604030504040204" pitchFamily="50" charset="-128"/>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03744530"/>
                  </a:ext>
                </a:extLst>
              </a:tr>
              <a:tr h="504000">
                <a:tc>
                  <a:txBody>
                    <a:bodyPr/>
                    <a:lstStyle/>
                    <a:p>
                      <a:pPr marR="0" algn="ctr" rtl="0" fontAlgn="ctr">
                        <a:lnSpc>
                          <a:spcPct val="100000"/>
                        </a:lnSpc>
                        <a:spcBef>
                          <a:spcPts val="0"/>
                        </a:spcBef>
                        <a:spcAft>
                          <a:spcPts val="0"/>
                        </a:spcAft>
                        <a:buClr>
                          <a:srgbClr val="000000"/>
                        </a:buClr>
                        <a:buFont typeface="Arial"/>
                      </a:pPr>
                      <a:r>
                        <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rPr>
                        <a:t>ご納品日</a:t>
                      </a:r>
                      <a:endParaRPr lang="ja-JP" altLang="en-US" sz="1050" b="1" i="0" u="none" strike="noStrike" cap="none" dirty="0">
                        <a:solidFill>
                          <a:schemeClr val="bg1"/>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R="0" lvl="0" algn="ctr">
                        <a:lnSpc>
                          <a:spcPct val="100000"/>
                        </a:lnSpc>
                        <a:spcBef>
                          <a:spcPts val="0"/>
                        </a:spcBef>
                        <a:spcAft>
                          <a:spcPts val="0"/>
                        </a:spcAft>
                        <a:buNone/>
                      </a:pPr>
                      <a:r>
                        <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広告配信終了日の翌営業日から数えて、</a:t>
                      </a:r>
                      <a:r>
                        <a:rPr lang="en-US" alt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20</a:t>
                      </a:r>
                      <a:r>
                        <a:rPr lang="ja-JP" sz="1050" b="0" i="0" u="none" strike="noStrike" cap="none" noProof="0" dirty="0">
                          <a:solidFill>
                            <a:srgbClr val="0D0D0D"/>
                          </a:solidFill>
                          <a:effectLst/>
                          <a:latin typeface="メイリオ" panose="020B0604030504040204" pitchFamily="50" charset="-128"/>
                          <a:ea typeface="メイリオ" panose="020B0604030504040204" pitchFamily="50" charset="-128"/>
                        </a:rPr>
                        <a:t>営業日</a:t>
                      </a:r>
                      <a:r>
                        <a:rPr lang="ja-JP" altLang="en-US" sz="1050" b="0" i="0" u="none" strike="noStrike" cap="none" noProof="0" dirty="0">
                          <a:solidFill>
                            <a:srgbClr val="0D0D0D"/>
                          </a:solidFill>
                          <a:effectLst/>
                          <a:latin typeface="メイリオ" panose="020B0604030504040204" pitchFamily="50" charset="-128"/>
                          <a:ea typeface="メイリオ" panose="020B0604030504040204" pitchFamily="50" charset="-128"/>
                        </a:rPr>
                        <a:t>目</a:t>
                      </a:r>
                      <a:endParaRPr lang="ja-JP" dirty="0">
                        <a:solidFill>
                          <a:srgbClr val="0D0D0D"/>
                        </a:solidFill>
                        <a:latin typeface="メイリオ" panose="020B0604030504040204" pitchFamily="50" charset="-128"/>
                        <a:ea typeface="メイリオ" panose="020B0604030504040204" pitchFamily="50" charset="-128"/>
                        <a:sym typeface="Arial"/>
                      </a:endParaRPr>
                    </a:p>
                  </a:txBody>
                  <a:tcPr marL="10364" marR="10364" marT="1036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alpha val="10000"/>
                      </a:schemeClr>
                    </a:solidFill>
                  </a:tcPr>
                </a:tc>
                <a:tc hMerge="1">
                  <a:txBody>
                    <a:bodyPr/>
                    <a:lstStyle/>
                    <a:p>
                      <a:pPr marR="0" algn="ctr" rtl="0" fontAlgn="ctr">
                        <a:lnSpc>
                          <a:spcPct val="100000"/>
                        </a:lnSpc>
                        <a:spcBef>
                          <a:spcPts val="0"/>
                        </a:spcBef>
                        <a:spcAft>
                          <a:spcPts val="0"/>
                        </a:spcAft>
                        <a:buClr>
                          <a:srgbClr val="000000"/>
                        </a:buClr>
                        <a:buFont typeface="Arial"/>
                      </a:pPr>
                      <a:endParaRPr lang="en-US" altLang="ja-JP" sz="1050" b="0" i="0" u="none" strike="noStrike" cap="none" dirty="0">
                        <a:solidFill>
                          <a:schemeClr val="tx1">
                            <a:lumMod val="75000"/>
                            <a:lumOff val="25000"/>
                          </a:schemeClr>
                        </a:solidFill>
                        <a:effectLst/>
                        <a:latin typeface="メイリオ" panose="020B0604030504040204" pitchFamily="50" charset="-128"/>
                        <a:ea typeface="メイリオ" panose="020B0604030504040204" pitchFamily="50" charset="-128"/>
                        <a:cs typeface="+mn-cs"/>
                        <a:sym typeface="Arial"/>
                      </a:endParaRPr>
                    </a:p>
                  </a:txBody>
                  <a:tcPr marL="10364" marR="10364" marT="103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53351813"/>
                  </a:ext>
                </a:extLst>
              </a:tr>
            </a:tbl>
          </a:graphicData>
        </a:graphic>
      </p:graphicFrame>
    </p:spTree>
    <p:extLst>
      <p:ext uri="{BB962C8B-B14F-4D97-AF65-F5344CB8AC3E}">
        <p14:creationId xmlns:p14="http://schemas.microsoft.com/office/powerpoint/2010/main" val="19828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FA738-7EC1-E650-E5DD-4866A5D182D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A0B22F1-BBC6-0C54-CCAF-605492FD0DC4}"/>
              </a:ext>
            </a:extLst>
          </p:cNvPr>
          <p:cNvSpPr>
            <a:spLocks noGrp="1"/>
          </p:cNvSpPr>
          <p:nvPr>
            <p:ph type="body" sz="quarter" idx="10"/>
          </p:nvPr>
        </p:nvSpPr>
        <p:spPr/>
        <p:txBody>
          <a:bodyPr/>
          <a:lstStyle/>
          <a:p>
            <a:r>
              <a:rPr lang="ja-JP" altLang="en-US" dirty="0">
                <a:latin typeface="+mn-ea"/>
              </a:rPr>
              <a:t>ブランドリフトサーベイ お申し込み方法</a:t>
            </a:r>
          </a:p>
        </p:txBody>
      </p:sp>
      <p:sp>
        <p:nvSpPr>
          <p:cNvPr id="5" name="テキスト プレースホルダー 6">
            <a:extLst>
              <a:ext uri="{FF2B5EF4-FFF2-40B4-BE49-F238E27FC236}">
                <a16:creationId xmlns:a16="http://schemas.microsoft.com/office/drawing/2014/main" id="{B1CC75E7-326C-9756-7160-04567C05D74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16AADD14-EC3B-AACA-DC2C-AD6195B580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テキスト プレースホルダー 2">
            <a:extLst>
              <a:ext uri="{FF2B5EF4-FFF2-40B4-BE49-F238E27FC236}">
                <a16:creationId xmlns:a16="http://schemas.microsoft.com/office/drawing/2014/main" id="{93396E6B-C830-42F6-79CF-B11BFB701094}"/>
              </a:ext>
            </a:extLst>
          </p:cNvPr>
          <p:cNvSpPr>
            <a:spLocks noGrp="1"/>
          </p:cNvSpPr>
          <p:nvPr>
            <p:ph type="body" sz="quarter" idx="11"/>
          </p:nvPr>
        </p:nvSpPr>
        <p:spPr>
          <a:xfrm>
            <a:off x="587374" y="1098189"/>
            <a:ext cx="11014609" cy="994562"/>
          </a:xfrm>
        </p:spPr>
        <p:txBody>
          <a:bodyPr/>
          <a:lstStyle/>
          <a:p>
            <a:r>
              <a:rPr kumimoji="1" lang="ja-JP" altLang="en-US" dirty="0">
                <a:latin typeface="+mn-ea"/>
                <a:ea typeface="+mn-ea"/>
              </a:rPr>
              <a:t>広告管理ツールより広告キャンペーンを予約いただいた後に、</a:t>
            </a:r>
            <a:r>
              <a:rPr kumimoji="1" lang="en-US" altLang="ja-JP" dirty="0">
                <a:latin typeface="+mn-ea"/>
                <a:ea typeface="+mn-ea"/>
              </a:rPr>
              <a:t>LINE Biz Process Manager</a:t>
            </a:r>
            <a:r>
              <a:rPr kumimoji="1" lang="ja-JP" altLang="en-US" dirty="0">
                <a:latin typeface="+mn-ea"/>
                <a:ea typeface="+mn-ea"/>
              </a:rPr>
              <a:t>（</a:t>
            </a:r>
            <a:r>
              <a:rPr kumimoji="1" lang="en-US" altLang="ja-JP" dirty="0">
                <a:latin typeface="+mn-ea"/>
                <a:ea typeface="+mn-ea"/>
              </a:rPr>
              <a:t>LBPM</a:t>
            </a:r>
            <a:r>
              <a:rPr kumimoji="1" lang="ja-JP" altLang="en-US" dirty="0">
                <a:latin typeface="+mn-ea"/>
                <a:ea typeface="+mn-ea"/>
              </a:rPr>
              <a:t>）</a:t>
            </a:r>
            <a:r>
              <a:rPr kumimoji="1" lang="en-US" altLang="ja-JP" sz="900" dirty="0">
                <a:latin typeface="+mn-ea"/>
                <a:ea typeface="+mn-ea"/>
              </a:rPr>
              <a:t>※1 </a:t>
            </a:r>
            <a:r>
              <a:rPr kumimoji="1" lang="ja-JP" altLang="en-US" dirty="0">
                <a:latin typeface="+mn-ea"/>
                <a:ea typeface="+mn-ea"/>
              </a:rPr>
              <a:t>よりブランドリフトサーベイの</a:t>
            </a:r>
            <a:endParaRPr kumimoji="1" lang="en-US" altLang="ja-JP" dirty="0">
              <a:latin typeface="+mn-ea"/>
              <a:ea typeface="+mn-ea"/>
            </a:endParaRPr>
          </a:p>
          <a:p>
            <a:r>
              <a:rPr lang="ja-JP" altLang="en-US" dirty="0">
                <a:latin typeface="+mn-ea"/>
                <a:ea typeface="+mn-ea"/>
              </a:rPr>
              <a:t>お申し込みを行ってください。</a:t>
            </a:r>
            <a:endParaRPr lang="en-US" altLang="ja-JP" dirty="0">
              <a:latin typeface="+mn-ea"/>
              <a:ea typeface="+mn-ea"/>
            </a:endParaRPr>
          </a:p>
          <a:p>
            <a:r>
              <a:rPr kumimoji="1" lang="en-US" altLang="ja-JP" dirty="0">
                <a:latin typeface="+mn-ea"/>
                <a:ea typeface="+mn-ea"/>
              </a:rPr>
              <a:t>LBPM</a:t>
            </a:r>
            <a:r>
              <a:rPr kumimoji="1" lang="ja-JP" altLang="en-US" dirty="0">
                <a:latin typeface="+mn-ea"/>
                <a:ea typeface="+mn-ea"/>
              </a:rPr>
              <a:t>の操作方法は</a:t>
            </a:r>
            <a:r>
              <a:rPr lang="ja-JP" altLang="en-US" dirty="0">
                <a:solidFill>
                  <a:srgbClr val="0D0D0D"/>
                </a:solidFill>
                <a:latin typeface="+mn-ea"/>
                <a:ea typeface="+mn-ea"/>
              </a:rPr>
              <a:t>マニュアル資料「</a:t>
            </a:r>
            <a:r>
              <a:rPr lang="en-US" altLang="ja-JP" dirty="0">
                <a:solidFill>
                  <a:srgbClr val="0D0D0D"/>
                </a:solidFill>
                <a:latin typeface="+mn-ea"/>
                <a:ea typeface="+mn-ea"/>
                <a:hlinkClick r:id="rId3"/>
              </a:rPr>
              <a:t>LINE Biz Process Manager </a:t>
            </a:r>
            <a:r>
              <a:rPr lang="ja-JP" altLang="en-US" dirty="0">
                <a:solidFill>
                  <a:srgbClr val="0D0D0D"/>
                </a:solidFill>
                <a:latin typeface="+mn-ea"/>
                <a:ea typeface="+mn-ea"/>
                <a:hlinkClick r:id="rId3"/>
              </a:rPr>
              <a:t>操作マニュアル</a:t>
            </a:r>
            <a:r>
              <a:rPr lang="ja-JP" altLang="en-US" dirty="0">
                <a:solidFill>
                  <a:srgbClr val="0D0D0D"/>
                </a:solidFill>
                <a:latin typeface="+mn-ea"/>
                <a:ea typeface="+mn-ea"/>
              </a:rPr>
              <a:t>」も併せてご参照ください。</a:t>
            </a:r>
            <a:endParaRPr kumimoji="1" lang="ja-JP" altLang="en-US" dirty="0">
              <a:latin typeface="+mn-ea"/>
              <a:ea typeface="+mn-ea"/>
            </a:endParaRPr>
          </a:p>
        </p:txBody>
      </p:sp>
      <p:sp>
        <p:nvSpPr>
          <p:cNvPr id="4" name="正方形/長方形 3">
            <a:extLst>
              <a:ext uri="{FF2B5EF4-FFF2-40B4-BE49-F238E27FC236}">
                <a16:creationId xmlns:a16="http://schemas.microsoft.com/office/drawing/2014/main" id="{1035FD9B-2293-7730-32BA-7CB706DB88CD}"/>
              </a:ext>
            </a:extLst>
          </p:cNvPr>
          <p:cNvSpPr/>
          <p:nvPr/>
        </p:nvSpPr>
        <p:spPr>
          <a:xfrm>
            <a:off x="595671" y="2027912"/>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pic>
        <p:nvPicPr>
          <p:cNvPr id="8" name="図 7" descr="グラフィカル ユーザー インターフェイス, アプリケーション&#10;&#10;AI 生成コンテンツは誤りを含む可能性があります。">
            <a:extLst>
              <a:ext uri="{FF2B5EF4-FFF2-40B4-BE49-F238E27FC236}">
                <a16:creationId xmlns:a16="http://schemas.microsoft.com/office/drawing/2014/main" id="{455A70B1-4752-7842-7B2C-B2B0B826BBE9}"/>
              </a:ext>
            </a:extLst>
          </p:cNvPr>
          <p:cNvPicPr>
            <a:picLocks noChangeAspect="1"/>
          </p:cNvPicPr>
          <p:nvPr/>
        </p:nvPicPr>
        <p:blipFill>
          <a:blip r:embed="rId4"/>
          <a:stretch>
            <a:fillRect/>
          </a:stretch>
        </p:blipFill>
        <p:spPr>
          <a:xfrm>
            <a:off x="7210720" y="2034266"/>
            <a:ext cx="4385609" cy="1329895"/>
          </a:xfrm>
          <a:prstGeom prst="rect">
            <a:avLst/>
          </a:prstGeom>
          <a:ln>
            <a:solidFill>
              <a:schemeClr val="accent5"/>
            </a:solidFill>
          </a:ln>
        </p:spPr>
      </p:pic>
      <p:pic>
        <p:nvPicPr>
          <p:cNvPr id="12" name="図 11" descr="グラフィカル ユーザー インターフェイス, テキスト, アプリケーション, チャットまたはテキスト メッセージ, メール&#10;&#10;AI 生成コンテンツは誤りを含む可能性があります。">
            <a:extLst>
              <a:ext uri="{FF2B5EF4-FFF2-40B4-BE49-F238E27FC236}">
                <a16:creationId xmlns:a16="http://schemas.microsoft.com/office/drawing/2014/main" id="{7E00BBE3-5B52-5099-13C0-312197467B59}"/>
              </a:ext>
            </a:extLst>
          </p:cNvPr>
          <p:cNvPicPr>
            <a:picLocks noChangeAspect="1"/>
          </p:cNvPicPr>
          <p:nvPr/>
        </p:nvPicPr>
        <p:blipFill>
          <a:blip r:embed="rId5"/>
          <a:stretch>
            <a:fillRect/>
          </a:stretch>
        </p:blipFill>
        <p:spPr>
          <a:xfrm>
            <a:off x="7210720" y="3532336"/>
            <a:ext cx="4385609" cy="1196945"/>
          </a:xfrm>
          <a:prstGeom prst="rect">
            <a:avLst/>
          </a:prstGeom>
          <a:ln>
            <a:solidFill>
              <a:schemeClr val="accent5"/>
            </a:solidFill>
          </a:ln>
        </p:spPr>
      </p:pic>
      <p:pic>
        <p:nvPicPr>
          <p:cNvPr id="14" name="図 13"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BA554AA9-EA45-DB1B-40CB-C5F3A4E00178}"/>
              </a:ext>
            </a:extLst>
          </p:cNvPr>
          <p:cNvPicPr>
            <a:picLocks noChangeAspect="1"/>
          </p:cNvPicPr>
          <p:nvPr/>
        </p:nvPicPr>
        <p:blipFill>
          <a:blip r:embed="rId6"/>
          <a:stretch>
            <a:fillRect/>
          </a:stretch>
        </p:blipFill>
        <p:spPr>
          <a:xfrm>
            <a:off x="7210720" y="4897456"/>
            <a:ext cx="4385609" cy="1661693"/>
          </a:xfrm>
          <a:prstGeom prst="rect">
            <a:avLst/>
          </a:prstGeom>
          <a:ln>
            <a:solidFill>
              <a:schemeClr val="accent5"/>
            </a:solidFill>
          </a:ln>
        </p:spPr>
      </p:pic>
      <p:sp>
        <p:nvSpPr>
          <p:cNvPr id="17" name="正方形/長方形 16">
            <a:extLst>
              <a:ext uri="{FF2B5EF4-FFF2-40B4-BE49-F238E27FC236}">
                <a16:creationId xmlns:a16="http://schemas.microsoft.com/office/drawing/2014/main" id="{BC0C1FE1-6E1F-955C-1F07-BEA13999B709}"/>
              </a:ext>
            </a:extLst>
          </p:cNvPr>
          <p:cNvSpPr/>
          <p:nvPr/>
        </p:nvSpPr>
        <p:spPr>
          <a:xfrm>
            <a:off x="595671" y="3345307"/>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18" name="正方形/長方形 17">
            <a:extLst>
              <a:ext uri="{FF2B5EF4-FFF2-40B4-BE49-F238E27FC236}">
                <a16:creationId xmlns:a16="http://schemas.microsoft.com/office/drawing/2014/main" id="{06B40D84-A822-20E3-136B-481924C1DD64}"/>
              </a:ext>
            </a:extLst>
          </p:cNvPr>
          <p:cNvSpPr/>
          <p:nvPr/>
        </p:nvSpPr>
        <p:spPr>
          <a:xfrm>
            <a:off x="595671" y="4662702"/>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入稿</a:t>
            </a:r>
          </a:p>
        </p:txBody>
      </p:sp>
      <p:sp>
        <p:nvSpPr>
          <p:cNvPr id="19" name="正方形/長方形 18">
            <a:extLst>
              <a:ext uri="{FF2B5EF4-FFF2-40B4-BE49-F238E27FC236}">
                <a16:creationId xmlns:a16="http://schemas.microsoft.com/office/drawing/2014/main" id="{95CB2F68-219A-BA7A-B254-782122A4CC81}"/>
              </a:ext>
            </a:extLst>
          </p:cNvPr>
          <p:cNvSpPr/>
          <p:nvPr/>
        </p:nvSpPr>
        <p:spPr>
          <a:xfrm>
            <a:off x="1755969" y="2027912"/>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から案件を新規作成し、「申込商品」から</a:t>
            </a:r>
            <a:b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a:t>
            </a:r>
            <a: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リサーチ</a:t>
            </a: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1" lang="en-US" altLang="ja-JP"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&gt; </a:t>
            </a:r>
            <a: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LINE</a:t>
            </a: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ヤフー広告 ブランドリフトサーベイ</a:t>
            </a:r>
            <a:r>
              <a:rPr kumimoji="1" lang="ja-JP" altLang="en-US" sz="11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a:t>
            </a:r>
            <a:br>
              <a:rPr kumimoji="1" lang="en-US" altLang="ja-JP"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を選択してください。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必要事項を入力し「作成」ボタンを押して案件作成完了です。</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1247F4C0-26A8-9412-45AA-D5B0E44866AB}"/>
              </a:ext>
            </a:extLst>
          </p:cNvPr>
          <p:cNvSpPr/>
          <p:nvPr/>
        </p:nvSpPr>
        <p:spPr>
          <a:xfrm>
            <a:off x="1755969" y="3345307"/>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発注期限</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：掲載終了日の前営業日から数えて</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17</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時</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案件管理画面の進行フローから「発注」ボタンを押してください。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必要事項を入力し「金額計算へ進む」ボタンを押してください。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金額</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 </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を確認し「確認画面へ」ボタンを押してください。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利用規約に同意いただき「発注」ボタンを押して発注申請完了です。</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p>
        </p:txBody>
      </p:sp>
      <p:sp>
        <p:nvSpPr>
          <p:cNvPr id="21" name="正方形/長方形 20">
            <a:extLst>
              <a:ext uri="{FF2B5EF4-FFF2-40B4-BE49-F238E27FC236}">
                <a16:creationId xmlns:a16="http://schemas.microsoft.com/office/drawing/2014/main" id="{9510C670-3BF0-ECD4-BFE2-7667F73C8BA8}"/>
              </a:ext>
            </a:extLst>
          </p:cNvPr>
          <p:cNvSpPr/>
          <p:nvPr/>
        </p:nvSpPr>
        <p:spPr>
          <a:xfrm>
            <a:off x="1755969" y="4662702"/>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0" fontAlgn="base" latinLnBrk="0" hangingPunct="0">
              <a:lnSpc>
                <a:spcPct val="12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入稿期限</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：掲載終了日の前営業日から数えて</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10</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1" lang="en-US" altLang="ja-JP"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17</a:t>
            </a:r>
            <a:r>
              <a:rPr kumimoji="1" lang="ja-JP" altLang="en-US" sz="1100" b="1" i="0" u="sng"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時</a:t>
            </a:r>
            <a:r>
              <a:rPr kumimoji="1" lang="ja-JP" altLang="en-US" sz="9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発注後に案件管理画面に戻り「入稿」ボタンを押してください。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「入稿用</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Excel</a:t>
            </a: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ファイルダウンロード」から最新の入稿フォーマットを</a:t>
            </a:r>
            <a:b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ダウンロードし、フォーマット入力のうえ、アップロードしてください。</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algn="l" defTabSz="914400" rtl="0" eaLnBrk="0" fontAlgn="base" latinLnBrk="0" hangingPunct="0">
              <a:lnSpc>
                <a:spcPct val="120000"/>
              </a:lnSpc>
              <a:spcBef>
                <a:spcPct val="0"/>
              </a:spcBef>
              <a:spcAft>
                <a:spcPct val="0"/>
              </a:spcAft>
              <a:buClrTx/>
              <a:buSzTx/>
              <a:buFont typeface="+mj-lt"/>
              <a:buAutoNum type="arabicPeriod"/>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「入稿」ボタンを押して入稿申請完了です。</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p>
        </p:txBody>
      </p:sp>
      <p:sp>
        <p:nvSpPr>
          <p:cNvPr id="22" name="二等辺三角形 21">
            <a:extLst>
              <a:ext uri="{FF2B5EF4-FFF2-40B4-BE49-F238E27FC236}">
                <a16:creationId xmlns:a16="http://schemas.microsoft.com/office/drawing/2014/main" id="{B105083A-BFE3-232B-D455-16694AB96371}"/>
              </a:ext>
            </a:extLst>
          </p:cNvPr>
          <p:cNvSpPr/>
          <p:nvPr/>
        </p:nvSpPr>
        <p:spPr>
          <a:xfrm flipV="1">
            <a:off x="3498235" y="3210762"/>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4" name="二等辺三角形 23">
            <a:extLst>
              <a:ext uri="{FF2B5EF4-FFF2-40B4-BE49-F238E27FC236}">
                <a16:creationId xmlns:a16="http://schemas.microsoft.com/office/drawing/2014/main" id="{CA1E2C01-B995-B486-F788-7727C7C37281}"/>
              </a:ext>
            </a:extLst>
          </p:cNvPr>
          <p:cNvSpPr/>
          <p:nvPr/>
        </p:nvSpPr>
        <p:spPr>
          <a:xfrm flipV="1">
            <a:off x="3498235" y="4537584"/>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A197B430-629F-3287-9254-BF5E5E1CB550}"/>
              </a:ext>
            </a:extLst>
          </p:cNvPr>
          <p:cNvSpPr txBox="1"/>
          <p:nvPr/>
        </p:nvSpPr>
        <p:spPr>
          <a:xfrm>
            <a:off x="595672" y="5833556"/>
            <a:ext cx="6604693" cy="78483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※1</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のアカウントをお持ちでない場合、アカウントをお持ちでも申込商品が表示されない場合は弊社営業担当まで</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お問い合わせください。</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期限を超えた申請、申請が期限内であっても不備があり期限を超える場合はお申し込みをお断りする場合があります。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画面構成上、金額確認を行っていただきますが、調査費用は広告料金に内包しております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a:t>
            </a:r>
            <a:r>
              <a:rPr kumimoji="1" lang="ja-JP" altLang="en-US"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申請後、弊社担当にて申請内容を確認のうえ受領・承認完了となります。不備がある場合は差し戻しいたします。</a:t>
            </a:r>
            <a:endParaRPr kumimoji="1" lang="en-US" altLang="ja-JP" sz="9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682591C3-D9CF-5814-BE89-A5508DE4E773}"/>
              </a:ext>
            </a:extLst>
          </p:cNvPr>
          <p:cNvSpPr/>
          <p:nvPr/>
        </p:nvSpPr>
        <p:spPr>
          <a:xfrm>
            <a:off x="9063181" y="4954019"/>
            <a:ext cx="2475230" cy="1286526"/>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発注画面では</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広告管理ツールより予約いただいた</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・広告メニュー名</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・広告アカウント</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・広告キャンペーン</a:t>
            </a:r>
            <a:r>
              <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ID</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・広告掲載期間</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を入力してください</a:t>
            </a:r>
          </a:p>
        </p:txBody>
      </p:sp>
    </p:spTree>
    <p:extLst>
      <p:ext uri="{BB962C8B-B14F-4D97-AF65-F5344CB8AC3E}">
        <p14:creationId xmlns:p14="http://schemas.microsoft.com/office/powerpoint/2010/main" val="3903064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FA738-7EC1-E650-E5DD-4866A5D182D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A0B22F1-BBC6-0C54-CCAF-605492FD0DC4}"/>
              </a:ext>
            </a:extLst>
          </p:cNvPr>
          <p:cNvSpPr>
            <a:spLocks noGrp="1"/>
          </p:cNvSpPr>
          <p:nvPr>
            <p:ph type="body" sz="quarter" idx="10"/>
          </p:nvPr>
        </p:nvSpPr>
        <p:spPr/>
        <p:txBody>
          <a:bodyPr/>
          <a:lstStyle/>
          <a:p>
            <a:r>
              <a:rPr lang="en-US" altLang="ja-JP" dirty="0">
                <a:latin typeface="Meiryo"/>
                <a:ea typeface="Meiryo"/>
              </a:rPr>
              <a:t>LINE NEWS Top Ad </a:t>
            </a:r>
            <a:r>
              <a:rPr lang="ja-JP" altLang="en-US" dirty="0">
                <a:latin typeface="+mn-ea"/>
              </a:rPr>
              <a:t>ブランドリフトサーベイ 注意事項</a:t>
            </a:r>
          </a:p>
        </p:txBody>
      </p:sp>
      <p:sp>
        <p:nvSpPr>
          <p:cNvPr id="5" name="テキスト プレースホルダー 6">
            <a:extLst>
              <a:ext uri="{FF2B5EF4-FFF2-40B4-BE49-F238E27FC236}">
                <a16:creationId xmlns:a16="http://schemas.microsoft.com/office/drawing/2014/main" id="{B1CC75E7-326C-9756-7160-04567C05D74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16AADD14-EC3B-AACA-DC2C-AD6195B580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プレースホルダー 3">
            <a:extLst>
              <a:ext uri="{FF2B5EF4-FFF2-40B4-BE49-F238E27FC236}">
                <a16:creationId xmlns:a16="http://schemas.microsoft.com/office/drawing/2014/main" id="{F4891DAB-46F4-C875-8D95-EC10914F9DF4}"/>
              </a:ext>
            </a:extLst>
          </p:cNvPr>
          <p:cNvSpPr txBox="1">
            <a:spLocks/>
          </p:cNvSpPr>
          <p:nvPr/>
        </p:nvSpPr>
        <p:spPr>
          <a:xfrm>
            <a:off x="618655" y="766542"/>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400" b="0" dirty="0">
                <a:solidFill>
                  <a:schemeClr val="tx1">
                    <a:lumMod val="95000"/>
                    <a:lumOff val="5000"/>
                  </a:schemeClr>
                </a:solidFill>
                <a:latin typeface="+mn-ea"/>
                <a:ea typeface="+mn-ea"/>
              </a:rPr>
              <a:t>ブランドリフトサーベイをご実施いただく場合、下記注意事項のご確認をお願いします。</a:t>
            </a:r>
          </a:p>
        </p:txBody>
      </p:sp>
      <p:sp>
        <p:nvSpPr>
          <p:cNvPr id="10" name="부제 2">
            <a:extLst>
              <a:ext uri="{FF2B5EF4-FFF2-40B4-BE49-F238E27FC236}">
                <a16:creationId xmlns:a16="http://schemas.microsoft.com/office/drawing/2014/main" id="{639A7EB4-FF82-F74F-52D2-8DA9A078F3EC}"/>
              </a:ext>
            </a:extLst>
          </p:cNvPr>
          <p:cNvSpPr txBox="1">
            <a:spLocks/>
          </p:cNvSpPr>
          <p:nvPr/>
        </p:nvSpPr>
        <p:spPr>
          <a:xfrm>
            <a:off x="590837" y="1558630"/>
            <a:ext cx="11042427" cy="47412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調査対象者は</a:t>
            </a:r>
            <a:r>
              <a:rPr lang="en-US" altLang="ja-JP" sz="1300" dirty="0">
                <a:solidFill>
                  <a:schemeClr val="tx1">
                    <a:lumMod val="95000"/>
                    <a:lumOff val="5000"/>
                  </a:schemeClr>
                </a:solidFill>
                <a:latin typeface="+mn-ea"/>
                <a:cs typeface="Arial"/>
              </a:rPr>
              <a:t>15</a:t>
            </a:r>
            <a:r>
              <a:rPr lang="ja-JP" altLang="en-US" sz="1300" dirty="0">
                <a:solidFill>
                  <a:schemeClr val="tx1">
                    <a:lumMod val="95000"/>
                    <a:lumOff val="5000"/>
                  </a:schemeClr>
                </a:solidFill>
                <a:latin typeface="+mn-ea"/>
                <a:cs typeface="Arial"/>
              </a:rPr>
              <a:t>～</a:t>
            </a:r>
            <a:r>
              <a:rPr lang="en-US" altLang="ja-JP" sz="1300" dirty="0">
                <a:solidFill>
                  <a:schemeClr val="tx1">
                    <a:lumMod val="95000"/>
                    <a:lumOff val="5000"/>
                  </a:schemeClr>
                </a:solidFill>
                <a:latin typeface="+mn-ea"/>
                <a:cs typeface="Arial"/>
              </a:rPr>
              <a:t>69</a:t>
            </a:r>
            <a:r>
              <a:rPr lang="ja-JP" altLang="en-US" sz="1300" dirty="0">
                <a:solidFill>
                  <a:schemeClr val="tx1">
                    <a:lumMod val="95000"/>
                    <a:lumOff val="5000"/>
                  </a:schemeClr>
                </a:solidFill>
                <a:latin typeface="+mn-ea"/>
                <a:cs typeface="Arial"/>
              </a:rPr>
              <a:t>歳の範囲内で、</a:t>
            </a:r>
            <a:r>
              <a:rPr lang="en-US" altLang="ja-JP" sz="1300" dirty="0">
                <a:solidFill>
                  <a:schemeClr val="tx1">
                    <a:lumMod val="95000"/>
                    <a:lumOff val="5000"/>
                  </a:schemeClr>
                </a:solidFill>
                <a:latin typeface="+mn-ea"/>
                <a:cs typeface="Arial"/>
              </a:rPr>
              <a:t>5</a:t>
            </a:r>
            <a:r>
              <a:rPr lang="ja-JP" altLang="en-US" sz="1300" dirty="0">
                <a:solidFill>
                  <a:schemeClr val="tx1">
                    <a:lumMod val="95000"/>
                    <a:lumOff val="5000"/>
                  </a:schemeClr>
                </a:solidFill>
                <a:latin typeface="+mn-ea"/>
                <a:cs typeface="Arial"/>
              </a:rPr>
              <a:t>歳刻みでご指定が可能です。</a:t>
            </a:r>
            <a:r>
              <a:rPr lang="en-US" altLang="ja-JP" sz="1300" dirty="0">
                <a:solidFill>
                  <a:schemeClr val="tx1">
                    <a:lumMod val="95000"/>
                    <a:lumOff val="5000"/>
                  </a:schemeClr>
                </a:solidFill>
                <a:latin typeface="+mn-ea"/>
                <a:cs typeface="Arial"/>
              </a:rPr>
              <a:t>15</a:t>
            </a:r>
            <a:r>
              <a:rPr lang="ja-JP" altLang="en-US" sz="1300" dirty="0">
                <a:solidFill>
                  <a:schemeClr val="tx1">
                    <a:lumMod val="95000"/>
                    <a:lumOff val="5000"/>
                  </a:schemeClr>
                </a:solidFill>
                <a:latin typeface="+mn-ea"/>
                <a:cs typeface="Arial"/>
              </a:rPr>
              <a:t>歳未満や</a:t>
            </a:r>
            <a:r>
              <a:rPr lang="en-US" altLang="ja-JP" sz="1300" dirty="0">
                <a:solidFill>
                  <a:schemeClr val="tx1">
                    <a:lumMod val="95000"/>
                    <a:lumOff val="5000"/>
                  </a:schemeClr>
                </a:solidFill>
                <a:latin typeface="+mn-ea"/>
                <a:cs typeface="Arial"/>
              </a:rPr>
              <a:t>70</a:t>
            </a:r>
            <a:r>
              <a:rPr lang="ja-JP" altLang="en-US" sz="1300" dirty="0">
                <a:solidFill>
                  <a:schemeClr val="tx1">
                    <a:lumMod val="95000"/>
                    <a:lumOff val="5000"/>
                  </a:schemeClr>
                </a:solidFill>
                <a:latin typeface="+mn-ea"/>
                <a:cs typeface="Arial"/>
              </a:rPr>
              <a:t>歳以上は調査対象外となります。また、ご納品物内で使用する性年代の分析軸は、指定された年齢範囲に応じて</a:t>
            </a:r>
            <a:r>
              <a:rPr lang="en-US" altLang="ja-JP" sz="1300" dirty="0">
                <a:solidFill>
                  <a:schemeClr val="tx1">
                    <a:lumMod val="95000"/>
                    <a:lumOff val="5000"/>
                  </a:schemeClr>
                </a:solidFill>
                <a:latin typeface="+mn-ea"/>
                <a:cs typeface="Arial"/>
              </a:rPr>
              <a:t>LINE</a:t>
            </a:r>
            <a:r>
              <a:rPr lang="ja-JP" altLang="en-US" sz="1300" dirty="0">
                <a:solidFill>
                  <a:schemeClr val="tx1">
                    <a:lumMod val="95000"/>
                    <a:lumOff val="5000"/>
                  </a:schemeClr>
                </a:solidFill>
                <a:latin typeface="+mn-ea"/>
                <a:cs typeface="Arial"/>
              </a:rPr>
              <a:t>リサーチ事務局にて決定いたします。性年代別分析の分析粒度のご指定はいただけません。</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ja-JP" sz="1300" dirty="0">
                <a:solidFill>
                  <a:schemeClr val="tx1">
                    <a:lumMod val="95000"/>
                    <a:lumOff val="5000"/>
                  </a:schemeClr>
                </a:solidFill>
                <a:latin typeface="+mn-ea"/>
                <a:cs typeface="Calibri"/>
              </a:rPr>
              <a:t>調査対象条件に指定できるのは、性別・年齢のみとなります。これら以外の属性・カスタムオーディエンス、および広告配信対象外の属性を調査対象条件に指定することはできません。</a:t>
            </a:r>
            <a:endParaRPr lang="en-US" altLang="ja-JP" sz="1300" dirty="0">
              <a:solidFill>
                <a:schemeClr val="tx1">
                  <a:lumMod val="95000"/>
                  <a:lumOff val="5000"/>
                </a:schemeClr>
              </a:solidFill>
              <a:latin typeface="+mn-ea"/>
              <a:cs typeface="Calibri"/>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入稿内容に基づき</a:t>
            </a:r>
            <a:r>
              <a:rPr lang="en-US" altLang="ja-JP" sz="1300" dirty="0">
                <a:solidFill>
                  <a:schemeClr val="tx1">
                    <a:lumMod val="95000"/>
                    <a:lumOff val="5000"/>
                  </a:schemeClr>
                </a:solidFill>
                <a:latin typeface="+mn-ea"/>
                <a:cs typeface="Arial"/>
              </a:rPr>
              <a:t>LINE</a:t>
            </a:r>
            <a:r>
              <a:rPr lang="ja-JP" altLang="en-US" sz="1300" dirty="0">
                <a:solidFill>
                  <a:schemeClr val="tx1">
                    <a:lumMod val="95000"/>
                    <a:lumOff val="5000"/>
                  </a:schemeClr>
                </a:solidFill>
                <a:latin typeface="+mn-ea"/>
                <a:cs typeface="Arial"/>
              </a:rPr>
              <a:t>リサーチ事務局にて調査を実施します。調査実施前の内容確認のご連絡はしません。ただし入稿内容の不備や不明点がある場合に限り、ご連絡をさせていただく場合があります。</a:t>
            </a:r>
            <a:br>
              <a:rPr lang="en-US" altLang="ja-JP" sz="1300" dirty="0">
                <a:solidFill>
                  <a:schemeClr val="tx1">
                    <a:lumMod val="95000"/>
                    <a:lumOff val="5000"/>
                  </a:schemeClr>
                </a:solidFill>
                <a:latin typeface="+mn-ea"/>
                <a:cs typeface="Arial"/>
              </a:rPr>
            </a:br>
            <a:r>
              <a:rPr lang="en-US" altLang="ja-JP" sz="1300" dirty="0">
                <a:solidFill>
                  <a:schemeClr val="tx1">
                    <a:lumMod val="95000"/>
                    <a:lumOff val="5000"/>
                  </a:schemeClr>
                </a:solidFill>
                <a:latin typeface="+mn-ea"/>
                <a:cs typeface="Arial"/>
              </a:rPr>
              <a:t>※</a:t>
            </a:r>
            <a:r>
              <a:rPr lang="ja-JP" altLang="en-US" sz="1300" dirty="0">
                <a:solidFill>
                  <a:schemeClr val="tx1">
                    <a:lumMod val="95000"/>
                    <a:lumOff val="5000"/>
                  </a:schemeClr>
                </a:solidFill>
                <a:latin typeface="+mn-ea"/>
                <a:cs typeface="Arial"/>
              </a:rPr>
              <a:t>そのご連絡に対し、既定の期日までにお戻しいただけない場合、後続のスケジュールの後ろ倒し、もしくはキャンセルになります。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回収目標数は、回収数を保証するものではありません。十分なサンプルが集まらない場合は、性年代別分析をお出しできない可能性があります。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回収サンプル数が</a:t>
            </a:r>
            <a:r>
              <a:rPr lang="en-US" altLang="ja-JP" sz="1300" dirty="0">
                <a:solidFill>
                  <a:schemeClr val="tx1">
                    <a:lumMod val="95000"/>
                    <a:lumOff val="5000"/>
                  </a:schemeClr>
                </a:solidFill>
                <a:latin typeface="+mn-ea"/>
                <a:cs typeface="Arial"/>
              </a:rPr>
              <a:t>100</a:t>
            </a:r>
            <a:r>
              <a:rPr lang="ja-JP" altLang="en-US" sz="1300" dirty="0">
                <a:solidFill>
                  <a:schemeClr val="tx1">
                    <a:lumMod val="95000"/>
                    <a:lumOff val="5000"/>
                  </a:schemeClr>
                </a:solidFill>
                <a:latin typeface="+mn-ea"/>
                <a:cs typeface="Arial"/>
              </a:rPr>
              <a:t>未満は少数サンプル、</a:t>
            </a:r>
            <a:r>
              <a:rPr lang="en-US" altLang="ja-JP" sz="1300" dirty="0">
                <a:solidFill>
                  <a:schemeClr val="tx1">
                    <a:lumMod val="95000"/>
                    <a:lumOff val="5000"/>
                  </a:schemeClr>
                </a:solidFill>
                <a:latin typeface="+mn-ea"/>
                <a:cs typeface="Arial"/>
              </a:rPr>
              <a:t>30</a:t>
            </a:r>
            <a:r>
              <a:rPr lang="ja-JP" altLang="en-US" sz="1300" dirty="0">
                <a:solidFill>
                  <a:schemeClr val="tx1">
                    <a:lumMod val="95000"/>
                    <a:lumOff val="5000"/>
                  </a:schemeClr>
                </a:solidFill>
                <a:latin typeface="+mn-ea"/>
                <a:cs typeface="Arial"/>
              </a:rPr>
              <a:t>未満は不十分サンプルとなり、正確な調査結果をお出しできない可能性があります。またご納品物内では、回収サンプル数</a:t>
            </a:r>
            <a:r>
              <a:rPr lang="en-US" altLang="ja-JP" sz="1300" dirty="0">
                <a:solidFill>
                  <a:schemeClr val="tx1">
                    <a:lumMod val="95000"/>
                    <a:lumOff val="5000"/>
                  </a:schemeClr>
                </a:solidFill>
                <a:latin typeface="+mn-ea"/>
                <a:cs typeface="Arial"/>
              </a:rPr>
              <a:t>20</a:t>
            </a:r>
            <a:r>
              <a:rPr lang="ja-JP" altLang="en-US" sz="1300" dirty="0">
                <a:solidFill>
                  <a:schemeClr val="tx1">
                    <a:lumMod val="95000"/>
                    <a:lumOff val="5000"/>
                  </a:schemeClr>
                </a:solidFill>
                <a:latin typeface="+mn-ea"/>
                <a:cs typeface="Arial"/>
              </a:rPr>
              <a:t>未満の数値は個人情報保護の観点から非表示となります。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Arial"/>
              </a:rPr>
              <a:t>同時期もしくは近接した時期に同一媒体または他媒体で類似の広告出稿があった場合、正確な調査結果をお出しできない可能性があります。</a:t>
            </a:r>
            <a:endParaRPr lang="en-US" altLang="ja-JP" sz="1300" dirty="0">
              <a:solidFill>
                <a:schemeClr val="tx1">
                  <a:lumMod val="95000"/>
                  <a:lumOff val="5000"/>
                </a:schemeClr>
              </a:solidFill>
              <a:latin typeface="+mn-ea"/>
              <a:cs typeface="Arial"/>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サンプルは性年代別に均等回収します。ウェイトバック集計は実施しません。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a:rPr>
              <a:t>アンケート内で広告画像（クリエイティブ）は提示しません。</a:t>
            </a:r>
            <a:endParaRPr lang="en-US" altLang="ja-JP" sz="1300" dirty="0">
              <a:solidFill>
                <a:schemeClr val="tx1">
                  <a:lumMod val="95000"/>
                  <a:lumOff val="5000"/>
                </a:schemeClr>
              </a:solidFill>
              <a:latin typeface="+mn-ea"/>
              <a:cs typeface="Calibri" panose="020F0502020204030204"/>
            </a:endParaRP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クロス集計表・ローデータ・個別識別子および調査レポート内の有意差検定は、納品物に含まれておりません。</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調査項目において、</a:t>
            </a:r>
            <a:r>
              <a:rPr lang="en-US" altLang="ja-JP" sz="1300" dirty="0">
                <a:solidFill>
                  <a:schemeClr val="tx1">
                    <a:lumMod val="95000"/>
                    <a:lumOff val="5000"/>
                  </a:schemeClr>
                </a:solidFill>
                <a:latin typeface="+mn-ea"/>
                <a:cs typeface="Calibri" panose="020F0502020204030204"/>
              </a:rPr>
              <a:t>LINE</a:t>
            </a:r>
            <a:r>
              <a:rPr lang="ja-JP" altLang="en-US" sz="1300" dirty="0">
                <a:solidFill>
                  <a:schemeClr val="tx1">
                    <a:lumMod val="95000"/>
                    <a:lumOff val="5000"/>
                  </a:schemeClr>
                </a:solidFill>
                <a:latin typeface="+mn-ea"/>
                <a:cs typeface="Calibri" panose="020F0502020204030204"/>
              </a:rPr>
              <a:t>リサーチの禁止事項に該当する項目は聴取不可となります。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入稿シートの設問リストは、予告なく変更となる可能性があります。</a:t>
            </a:r>
          </a:p>
          <a:p>
            <a:pPr marL="285750" indent="-285750">
              <a:lnSpc>
                <a:spcPct val="140000"/>
              </a:lnSpc>
              <a:buFont typeface="Arial" panose="020B0604020202020204" pitchFamily="34" charset="0"/>
              <a:buChar char="•"/>
            </a:pPr>
            <a:r>
              <a:rPr lang="ja-JP" altLang="en-US" sz="1300" dirty="0">
                <a:solidFill>
                  <a:schemeClr val="tx1">
                    <a:lumMod val="95000"/>
                    <a:lumOff val="5000"/>
                  </a:schemeClr>
                </a:solidFill>
                <a:latin typeface="+mn-ea"/>
                <a:cs typeface="Calibri" panose="020F0502020204030204"/>
              </a:rPr>
              <a:t>最終的な調査に関するすべての仕様は、</a:t>
            </a:r>
            <a:r>
              <a:rPr lang="en-US" altLang="ja-JP" sz="1300" dirty="0">
                <a:solidFill>
                  <a:schemeClr val="tx1">
                    <a:lumMod val="95000"/>
                    <a:lumOff val="5000"/>
                  </a:schemeClr>
                </a:solidFill>
                <a:latin typeface="+mn-ea"/>
                <a:cs typeface="Calibri" panose="020F0502020204030204"/>
              </a:rPr>
              <a:t>LINE</a:t>
            </a:r>
            <a:r>
              <a:rPr lang="ja-JP" altLang="en-US" sz="1300" dirty="0">
                <a:solidFill>
                  <a:schemeClr val="tx1">
                    <a:lumMod val="95000"/>
                    <a:lumOff val="5000"/>
                  </a:schemeClr>
                </a:solidFill>
                <a:latin typeface="+mn-ea"/>
                <a:cs typeface="Calibri" panose="020F0502020204030204"/>
              </a:rPr>
              <a:t>リサーチ事務局にて確認の上決定となります。</a:t>
            </a:r>
          </a:p>
        </p:txBody>
      </p:sp>
    </p:spTree>
    <p:extLst>
      <p:ext uri="{BB962C8B-B14F-4D97-AF65-F5344CB8AC3E}">
        <p14:creationId xmlns:p14="http://schemas.microsoft.com/office/powerpoint/2010/main" val="2437254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831BA-744D-A913-41E1-0F81CDD92F12}"/>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5A4B4C3-E803-D030-340F-384DD3FA1905}"/>
              </a:ext>
            </a:extLst>
          </p:cNvPr>
          <p:cNvSpPr>
            <a:spLocks noGrp="1"/>
          </p:cNvSpPr>
          <p:nvPr>
            <p:ph type="body" sz="quarter" idx="10"/>
          </p:nvPr>
        </p:nvSpPr>
        <p:spPr/>
        <p:txBody>
          <a:bodyPr/>
          <a:lstStyle/>
          <a:p>
            <a:r>
              <a:rPr lang="ja-JP" altLang="en-US" sz="2400" dirty="0">
                <a:latin typeface="+mn-ea"/>
              </a:rPr>
              <a:t>ブランドリフトサーベイ アンケート設問例</a:t>
            </a:r>
          </a:p>
        </p:txBody>
      </p:sp>
      <p:sp>
        <p:nvSpPr>
          <p:cNvPr id="5" name="テキスト プレースホルダー 6">
            <a:extLst>
              <a:ext uri="{FF2B5EF4-FFF2-40B4-BE49-F238E27FC236}">
                <a16:creationId xmlns:a16="http://schemas.microsoft.com/office/drawing/2014/main" id="{3601CC75-328E-C08D-9C02-5D8746497EF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2C89280B-4D6E-A5E1-F915-FB629852FE3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3" name="表 2">
            <a:extLst>
              <a:ext uri="{FF2B5EF4-FFF2-40B4-BE49-F238E27FC236}">
                <a16:creationId xmlns:a16="http://schemas.microsoft.com/office/drawing/2014/main" id="{86531CFF-4805-902B-3836-ABF4D55998A9}"/>
              </a:ext>
            </a:extLst>
          </p:cNvPr>
          <p:cNvGraphicFramePr>
            <a:graphicFrameLocks noGrp="1"/>
          </p:cNvGraphicFramePr>
          <p:nvPr>
            <p:extLst>
              <p:ext uri="{D42A27DB-BD31-4B8C-83A1-F6EECF244321}">
                <p14:modId xmlns:p14="http://schemas.microsoft.com/office/powerpoint/2010/main" val="2238880430"/>
              </p:ext>
            </p:extLst>
          </p:nvPr>
        </p:nvGraphicFramePr>
        <p:xfrm>
          <a:off x="586842" y="1158156"/>
          <a:ext cx="11018879" cy="4811600"/>
        </p:xfrm>
        <a:graphic>
          <a:graphicData uri="http://schemas.openxmlformats.org/drawingml/2006/table">
            <a:tbl>
              <a:tblPr firstRow="1" bandRow="1">
                <a:tableStyleId>{5C22544A-7EE6-4342-B048-85BDC9FD1C3A}</a:tableStyleId>
              </a:tblPr>
              <a:tblGrid>
                <a:gridCol w="1186410">
                  <a:extLst>
                    <a:ext uri="{9D8B030D-6E8A-4147-A177-3AD203B41FA5}">
                      <a16:colId xmlns:a16="http://schemas.microsoft.com/office/drawing/2014/main" val="2353183051"/>
                    </a:ext>
                  </a:extLst>
                </a:gridCol>
                <a:gridCol w="1444240">
                  <a:extLst>
                    <a:ext uri="{9D8B030D-6E8A-4147-A177-3AD203B41FA5}">
                      <a16:colId xmlns:a16="http://schemas.microsoft.com/office/drawing/2014/main" val="3267424176"/>
                    </a:ext>
                  </a:extLst>
                </a:gridCol>
                <a:gridCol w="940037">
                  <a:extLst>
                    <a:ext uri="{9D8B030D-6E8A-4147-A177-3AD203B41FA5}">
                      <a16:colId xmlns:a16="http://schemas.microsoft.com/office/drawing/2014/main" val="3264594774"/>
                    </a:ext>
                  </a:extLst>
                </a:gridCol>
                <a:gridCol w="2790202">
                  <a:extLst>
                    <a:ext uri="{9D8B030D-6E8A-4147-A177-3AD203B41FA5}">
                      <a16:colId xmlns:a16="http://schemas.microsoft.com/office/drawing/2014/main" val="1572887948"/>
                    </a:ext>
                  </a:extLst>
                </a:gridCol>
                <a:gridCol w="709301">
                  <a:extLst>
                    <a:ext uri="{9D8B030D-6E8A-4147-A177-3AD203B41FA5}">
                      <a16:colId xmlns:a16="http://schemas.microsoft.com/office/drawing/2014/main" val="285507825"/>
                    </a:ext>
                  </a:extLst>
                </a:gridCol>
                <a:gridCol w="3948689">
                  <a:extLst>
                    <a:ext uri="{9D8B030D-6E8A-4147-A177-3AD203B41FA5}">
                      <a16:colId xmlns:a16="http://schemas.microsoft.com/office/drawing/2014/main" val="3876684048"/>
                    </a:ext>
                  </a:extLst>
                </a:gridCol>
              </a:tblGrid>
              <a:tr h="453600">
                <a:tc>
                  <a:txBody>
                    <a:bodyPr/>
                    <a:lstStyle/>
                    <a:p>
                      <a:pPr algn="ctr"/>
                      <a:r>
                        <a:rPr kumimoji="1" lang="ja-JP" altLang="en-US" sz="1050" b="1" dirty="0">
                          <a:solidFill>
                            <a:schemeClr val="bg1"/>
                          </a:solidFill>
                          <a:latin typeface="Meiryo"/>
                          <a:ea typeface="Meiryo"/>
                          <a:cs typeface="メイリオ" panose="020B0604030504040204" pitchFamily="50" charset="-128"/>
                        </a:rPr>
                        <a:t>調査テーマ</a:t>
                      </a:r>
                    </a:p>
                  </a:txBody>
                  <a:tcPr marL="88751" marR="88751" anchor="ctr">
                    <a:solidFill>
                      <a:schemeClr val="accent1"/>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調査項目</a:t>
                      </a:r>
                      <a:endParaRPr kumimoji="1" lang="en-US" altLang="ja-JP"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a:txBody>
                    <a:bodyPr/>
                    <a:lstStyle/>
                    <a:p>
                      <a:pPr algn="ctr"/>
                      <a:r>
                        <a:rPr lang="ja-JP" sz="1050" dirty="0">
                          <a:latin typeface="Meiryo"/>
                          <a:ea typeface="Meiryo"/>
                        </a:rPr>
                        <a:t>設問区分</a:t>
                      </a:r>
                    </a:p>
                    <a:p>
                      <a:pPr lvl="0" algn="ctr">
                        <a:buNone/>
                      </a:pPr>
                      <a:r>
                        <a:rPr lang="ja-JP" altLang="en-US" sz="1050" dirty="0">
                          <a:latin typeface="Meiryo"/>
                          <a:ea typeface="Meiryo"/>
                        </a:rPr>
                        <a:t>/形式</a:t>
                      </a: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設問文</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選択</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肢数</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tc>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選択肢例</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marL="88751" marR="88751" anchor="ctr">
                    <a:solidFill>
                      <a:schemeClr val="accent1"/>
                    </a:solidFill>
                  </a:tcPr>
                </a:tc>
                <a:extLst>
                  <a:ext uri="{0D108BD9-81ED-4DB2-BD59-A6C34878D82A}">
                    <a16:rowId xmlns:a16="http://schemas.microsoft.com/office/drawing/2014/main" val="3173306630"/>
                  </a:ext>
                </a:extLst>
              </a:tr>
              <a:tr h="544750">
                <a:tc rowSpan="7">
                  <a:txBody>
                    <a:bodyPr/>
                    <a:lstStyle/>
                    <a:p>
                      <a:pPr algn="ctr"/>
                      <a:r>
                        <a:rPr kumimoji="1" lang="ja-JP" altLang="en-US" sz="1050" b="1" dirty="0">
                          <a:solidFill>
                            <a:schemeClr val="bg1"/>
                          </a:solidFill>
                          <a:latin typeface="メイリオ"/>
                          <a:ea typeface="メイリオ"/>
                          <a:cs typeface="メイリオ" panose="020B0604030504040204" pitchFamily="50" charset="-128"/>
                        </a:rPr>
                        <a:t>ブランディング指標</a:t>
                      </a:r>
                      <a:endParaRPr kumimoji="1" lang="en-US" altLang="ja-JP" sz="1050" b="1" dirty="0">
                        <a:solidFill>
                          <a:schemeClr val="bg1"/>
                        </a:solidFill>
                        <a:latin typeface="メイリオ" panose="020B0604030504040204" pitchFamily="50" charset="-128"/>
                        <a:ea typeface="メイリオ" panose="020B0604030504040204" pitchFamily="50" charset="-128"/>
                      </a:endParaRPr>
                    </a:p>
                  </a:txBody>
                  <a:tcPr marL="92354" marR="92354" anchor="ctr">
                    <a:solidFill>
                      <a:schemeClr val="accent1"/>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ブランド助成想起</a:t>
                      </a:r>
                      <a:r>
                        <a:rPr lang="ja-JP" altLang="en-US" sz="1050" b="1" dirty="0">
                          <a:solidFill>
                            <a:schemeClr val="bg1"/>
                          </a:solidFill>
                          <a:latin typeface="Meiryo"/>
                          <a:ea typeface="Meiryo"/>
                          <a:cs typeface="メイリオ" panose="020B0604030504040204" pitchFamily="50" charset="-128"/>
                        </a:rPr>
                        <a:t> </a:t>
                      </a:r>
                      <a:endParaRPr kumimoji="1" lang="ja-JP" altLang="en-US"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MA</a:t>
                      </a:r>
                      <a:endPar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dirty="0">
                          <a:solidFill>
                            <a:schemeClr val="tx1">
                              <a:lumMod val="95000"/>
                              <a:lumOff val="5000"/>
                            </a:schemeClr>
                          </a:solidFill>
                          <a:latin typeface="+mn-ea"/>
                          <a:ea typeface="+mn-ea"/>
                          <a:cs typeface="メイリオ" panose="020B0604030504040204" pitchFamily="50" charset="-128"/>
                        </a:rPr>
                        <a:t>次のうち、知っているブランド</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サービスは</a:t>
                      </a:r>
                      <a:r>
                        <a:rPr lang="ja-JP" altLang="en-US" sz="900" b="0" dirty="0">
                          <a:solidFill>
                            <a:schemeClr val="tx1">
                              <a:lumMod val="95000"/>
                              <a:lumOff val="5000"/>
                            </a:schemeClr>
                          </a:solidFill>
                          <a:latin typeface="+mn-ea"/>
                          <a:ea typeface="+mn-ea"/>
                          <a:cs typeface="メイリオ" panose="020B0604030504040204" pitchFamily="50" charset="-128"/>
                        </a:rPr>
                        <a:t>？</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cs typeface="メイリオ" panose="020B0604030504040204" pitchFamily="50" charset="-128"/>
                        </a:rPr>
                        <a:t>商材</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10</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以内</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lvl="0" algn="ctr" defTabSz="914400">
                        <a:lnSpc>
                          <a:spcPct val="100000"/>
                        </a:lnSpc>
                        <a:spcBef>
                          <a:spcPts val="0"/>
                        </a:spcBef>
                        <a:spcAft>
                          <a:spcPts val="0"/>
                        </a:spcAft>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★広告</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主商</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材★</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競合</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t>A</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rPr>
                        <a:t>～</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t>I/</a:t>
                      </a: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rPr>
                        <a:t>この中に知っているものはない</a:t>
                      </a:r>
                      <a:endParaRPr lang="ja-JP" altLang="en-US" sz="900" b="0" i="0" u="none" strike="noStrike" kern="1200" cap="none" spc="0" normalizeH="0" baseline="0" noProof="0" dirty="0" err="1">
                        <a:ln>
                          <a:noFill/>
                        </a:ln>
                        <a:solidFill>
                          <a:schemeClr val="tx1">
                            <a:lumMod val="95000"/>
                            <a:lumOff val="5000"/>
                          </a:schemeClr>
                        </a:solidFill>
                        <a:effectLst/>
                        <a:uLnTx/>
                        <a:uFillTx/>
                        <a:latin typeface="+mn-ea"/>
                        <a:ea typeface="+mn-ea"/>
                      </a:endParaRPr>
                    </a:p>
                  </a:txBody>
                  <a:tcPr marL="88751" marR="88751" anchor="ctr">
                    <a:solidFill>
                      <a:schemeClr val="accent1">
                        <a:alpha val="10000"/>
                      </a:schemeClr>
                    </a:solidFill>
                  </a:tcPr>
                </a:tc>
                <a:extLst>
                  <a:ext uri="{0D108BD9-81ED-4DB2-BD59-A6C34878D82A}">
                    <a16:rowId xmlns:a16="http://schemas.microsoft.com/office/drawing/2014/main" val="4230196925"/>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ブランド助成想起</a:t>
                      </a:r>
                      <a:endParaRPr kumimoji="1" lang="en-US" altLang="ja-JP" sz="1050" b="1" dirty="0">
                        <a:solidFill>
                          <a:schemeClr val="bg1"/>
                        </a:solidFill>
                        <a:latin typeface="Meiryo"/>
                        <a:ea typeface="Meiryo"/>
                        <a:cs typeface="メイリオ" panose="020B0604030504040204" pitchFamily="50" charset="-128"/>
                      </a:endParaRPr>
                    </a:p>
                    <a:p>
                      <a:pPr algn="ctr"/>
                      <a:r>
                        <a:rPr lang="ja-JP" altLang="en-US" sz="1050" b="1" dirty="0">
                          <a:solidFill>
                            <a:schemeClr val="bg1"/>
                          </a:solidFill>
                          <a:latin typeface="Meiryo"/>
                          <a:ea typeface="Meiryo"/>
                          <a:cs typeface="メイリオ" panose="020B0604030504040204" pitchFamily="50" charset="-128"/>
                        </a:rPr>
                        <a:t> </a:t>
                      </a:r>
                      <a:r>
                        <a:rPr kumimoji="1" lang="en-US" altLang="ja-JP" sz="1050" b="1" dirty="0">
                          <a:solidFill>
                            <a:schemeClr val="bg1"/>
                          </a:solidFill>
                          <a:latin typeface="Meiryo"/>
                          <a:ea typeface="メイリオ"/>
                          <a:cs typeface="メイリオ" panose="020B0604030504040204" pitchFamily="50" charset="-128"/>
                        </a:rPr>
                        <a:t>(</a:t>
                      </a:r>
                      <a:r>
                        <a:rPr kumimoji="1" lang="ja-JP" altLang="en-US" sz="1050" b="1" dirty="0">
                          <a:solidFill>
                            <a:schemeClr val="bg1"/>
                          </a:solidFill>
                          <a:latin typeface="Meiryo"/>
                          <a:ea typeface="Meiryo"/>
                          <a:cs typeface="メイリオ" panose="020B0604030504040204" pitchFamily="50" charset="-128"/>
                        </a:rPr>
                        <a:t>特定キーワード</a:t>
                      </a:r>
                      <a:r>
                        <a:rPr kumimoji="1" lang="en-US" altLang="ja-JP" sz="1050" b="1" dirty="0">
                          <a:solidFill>
                            <a:schemeClr val="bg1"/>
                          </a:solidFill>
                          <a:latin typeface="Meiryo"/>
                          <a:ea typeface="メイリオ"/>
                          <a:cs typeface="メイリオ" panose="020B0604030504040204" pitchFamily="50" charset="-128"/>
                        </a:rPr>
                        <a:t>)</a:t>
                      </a:r>
                      <a:endParaRPr kumimoji="1" lang="ja-JP" altLang="en-US" sz="1050" b="1" dirty="0">
                        <a:solidFill>
                          <a:schemeClr val="bg1"/>
                        </a:solidFill>
                        <a:latin typeface="Meiryo"/>
                        <a:ea typeface="メイリオ"/>
                        <a:cs typeface="メイリオ" panose="020B0604030504040204" pitchFamily="50" charset="-128"/>
                      </a:endParaRPr>
                    </a:p>
                  </a:txBody>
                  <a:tcPr marL="88751" marR="88751" anchor="ctr">
                    <a:solidFill>
                      <a:schemeClr val="accent1"/>
                    </a:solidFill>
                  </a:tcPr>
                </a:tc>
                <a:tc v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solidFill>
                        <a:effectLst/>
                        <a:uLnTx/>
                        <a:uFillTx/>
                        <a:latin typeface="Meiryo"/>
                        <a:ea typeface="Meiryo"/>
                        <a:cs typeface="メイリオ" panose="020B0604030504040204" pitchFamily="50" charset="-128"/>
                      </a:endParaRPr>
                    </a:p>
                  </a:txBody>
                  <a:tcPr marL="88751" marR="88751" anchor="ctr">
                    <a:solidFill>
                      <a:schemeClr val="bg1">
                        <a:lumMod val="95000"/>
                        <a:alpha val="31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dirty="0">
                          <a:solidFill>
                            <a:schemeClr val="tx1">
                              <a:lumMod val="95000"/>
                              <a:lumOff val="5000"/>
                            </a:schemeClr>
                          </a:solidFill>
                          <a:latin typeface="+mn-ea"/>
                          <a:ea typeface="+mn-ea"/>
                          <a:cs typeface="メイリオ" panose="020B0604030504040204" pitchFamily="50" charset="-128"/>
                        </a:rPr>
                        <a:t>△△と聞いて、思い浮かぶブランド</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サービスは</a:t>
                      </a:r>
                      <a:r>
                        <a:rPr lang="ja-JP" altLang="en-US" sz="900" b="0" dirty="0">
                          <a:solidFill>
                            <a:schemeClr val="tx1">
                              <a:lumMod val="95000"/>
                              <a:lumOff val="5000"/>
                            </a:schemeClr>
                          </a:solidFill>
                          <a:latin typeface="+mn-ea"/>
                          <a:ea typeface="+mn-ea"/>
                          <a:cs typeface="メイリオ" panose="020B0604030504040204" pitchFamily="50" charset="-128"/>
                        </a:rPr>
                        <a:t>？</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en-US" altLang="ja-JP" sz="900" b="0" i="0" u="none" strike="noStrike" kern="1200" cap="none" spc="0" normalizeH="0" baseline="0" noProof="0" dirty="0" err="1">
                          <a:ln>
                            <a:noFill/>
                          </a:ln>
                          <a:solidFill>
                            <a:schemeClr val="tx1">
                              <a:lumMod val="95000"/>
                              <a:lumOff val="5000"/>
                            </a:schemeClr>
                          </a:solidFill>
                          <a:effectLst/>
                          <a:uLnTx/>
                          <a:uFillTx/>
                          <a:latin typeface="+mn-ea"/>
                          <a:ea typeface="+mn-ea"/>
                          <a:cs typeface="メイリオ" panose="020B0604030504040204" pitchFamily="50" charset="-128"/>
                        </a:rPr>
                        <a:t>商材</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10</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以内</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a:lnSpc>
                          <a:spcPct val="100000"/>
                        </a:lnSpc>
                        <a:spcBef>
                          <a:spcPts val="0"/>
                        </a:spcBef>
                        <a:spcAft>
                          <a:spcPts val="0"/>
                        </a:spcAft>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★広告主商材★/</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競合</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A～I/</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あてはまるものはない</a:t>
                      </a:r>
                      <a:endParaRPr kumimoji="1" lang="ja-JP" altLang="en-US" dirty="0">
                        <a:solidFill>
                          <a:schemeClr val="tx1">
                            <a:lumMod val="95000"/>
                            <a:lumOff val="5000"/>
                          </a:schemeClr>
                        </a:solidFill>
                        <a:latin typeface="+mn-ea"/>
                        <a:ea typeface="+mn-ea"/>
                      </a:endParaRPr>
                    </a:p>
                  </a:txBody>
                  <a:tcPr marL="88751" marR="88751" anchor="ctr">
                    <a:solidFill>
                      <a:schemeClr val="accent1">
                        <a:alpha val="10000"/>
                      </a:schemeClr>
                    </a:solidFill>
                  </a:tcPr>
                </a:tc>
                <a:extLst>
                  <a:ext uri="{0D108BD9-81ED-4DB2-BD59-A6C34878D82A}">
                    <a16:rowId xmlns:a16="http://schemas.microsoft.com/office/drawing/2014/main" val="646509418"/>
                  </a:ext>
                </a:extLst>
              </a:tr>
              <a:tr h="544750">
                <a:tc vMerge="1">
                  <a:txBody>
                    <a:bodyPr/>
                    <a:lstStyle/>
                    <a:p>
                      <a:endParaRPr kumimoji="1" lang="ja-JP" altLang="en-US"/>
                    </a:p>
                  </a:txBody>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ブランド認知</a:t>
                      </a:r>
                      <a:r>
                        <a:rPr lang="ja-JP" altLang="en-US" sz="1050" b="1" dirty="0">
                          <a:solidFill>
                            <a:schemeClr val="bg1"/>
                          </a:solidFill>
                          <a:latin typeface="Meiryo"/>
                          <a:ea typeface="Meiryo"/>
                          <a:cs typeface="メイリオ" panose="020B0604030504040204" pitchFamily="50" charset="-128"/>
                        </a:rPr>
                        <a:t>・</a:t>
                      </a:r>
                      <a:endParaRPr kumimoji="1" lang="en-US" altLang="ja-JP" sz="1050" b="1" dirty="0">
                        <a:solidFill>
                          <a:schemeClr val="bg1"/>
                        </a:solidFill>
                        <a:latin typeface="Meiryo"/>
                        <a:ea typeface="Meiryo"/>
                        <a:cs typeface="メイリオ" panose="020B0604030504040204" pitchFamily="50" charset="-128"/>
                      </a:endParaRPr>
                    </a:p>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利用経験</a:t>
                      </a:r>
                    </a:p>
                  </a:txBody>
                  <a:tcPr marL="88751" marR="88751" anchor="c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ja-JP" altLang="en-US" sz="900" b="0" dirty="0">
                          <a:solidFill>
                            <a:schemeClr val="tx1">
                              <a:lumMod val="95000"/>
                              <a:lumOff val="5000"/>
                            </a:schemeClr>
                          </a:solidFill>
                          <a:latin typeface="+mn-ea"/>
                          <a:ea typeface="+mn-ea"/>
                          <a:cs typeface="メイリオ" panose="020B0604030504040204" pitchFamily="50" charset="-128"/>
                        </a:rPr>
                        <a:t>SA</a:t>
                      </a:r>
                    </a:p>
                  </a:txBody>
                  <a:tcPr marL="88751" marR="88751" anchor="ctr">
                    <a:solidFill>
                      <a:schemeClr val="accent1">
                        <a:alpha val="10000"/>
                      </a:schemeClr>
                    </a:solidFill>
                  </a:tcPr>
                </a:tc>
                <a:tc>
                  <a:txBody>
                    <a:bodyPr/>
                    <a:lstStyle/>
                    <a:p>
                      <a:pPr marL="0" marR="0" lvl="0" indent="0" algn="ctr">
                        <a:lnSpc>
                          <a:spcPct val="100000"/>
                        </a:lnSpc>
                        <a:spcBef>
                          <a:spcPts val="0"/>
                        </a:spcBef>
                        <a:spcAft>
                          <a:spcPts val="0"/>
                        </a:spcAft>
                        <a:buNone/>
                      </a:pPr>
                      <a:r>
                        <a:rPr lang="ja-JP" sz="900" b="0" i="0" u="none" strike="noStrike" noProof="0" dirty="0">
                          <a:solidFill>
                            <a:schemeClr val="tx1">
                              <a:lumMod val="95000"/>
                              <a:lumOff val="5000"/>
                            </a:schemeClr>
                          </a:solidFill>
                          <a:latin typeface="+mn-ea"/>
                          <a:ea typeface="+mn-ea"/>
                        </a:rPr>
                        <a:t>★広告主商材★をどのくらい知っていますか？</a:t>
                      </a:r>
                      <a:br>
                        <a:rPr lang="ja-JP" altLang="en-US" sz="900" b="0" i="0" u="none" strike="noStrike" noProof="0" dirty="0">
                          <a:solidFill>
                            <a:schemeClr val="tx1">
                              <a:lumMod val="95000"/>
                              <a:lumOff val="5000"/>
                            </a:schemeClr>
                          </a:solidFill>
                          <a:latin typeface="+mn-ea"/>
                          <a:ea typeface="+mn-ea"/>
                        </a:rPr>
                      </a:br>
                      <a:r>
                        <a:rPr lang="ja-JP" sz="900" b="0" i="0" u="none" strike="noStrike" noProof="0" dirty="0">
                          <a:solidFill>
                            <a:schemeClr val="tx1">
                              <a:lumMod val="95000"/>
                              <a:lumOff val="5000"/>
                            </a:schemeClr>
                          </a:solidFill>
                          <a:latin typeface="+mn-ea"/>
                          <a:ea typeface="+mn-ea"/>
                        </a:rPr>
                        <a:t>知っている方は、使ったことがありますか？</a:t>
                      </a:r>
                    </a:p>
                    <a:p>
                      <a:pPr marL="0" marR="0" lvl="0" indent="0" algn="ctr">
                        <a:lnSpc>
                          <a:spcPct val="100000"/>
                        </a:lnSpc>
                        <a:spcBef>
                          <a:spcPts val="0"/>
                        </a:spcBef>
                        <a:spcAft>
                          <a:spcPts val="0"/>
                        </a:spcAft>
                        <a:buNone/>
                      </a:pPr>
                      <a:r>
                        <a:rPr lang="ja-JP" altLang="en-US" sz="900" b="0" i="0" u="none" strike="noStrike" noProof="0" dirty="0">
                          <a:solidFill>
                            <a:schemeClr val="tx1">
                              <a:lumMod val="95000"/>
                              <a:lumOff val="5000"/>
                            </a:schemeClr>
                          </a:solidFill>
                          <a:latin typeface="+mn-ea"/>
                          <a:ea typeface="+mn-ea"/>
                        </a:rPr>
                        <a:t>（「使った」には商材に応じた文言を選択）</a:t>
                      </a:r>
                      <a:endParaRPr lang="ja-JP" sz="900" b="0" i="0" u="none" strike="noStrike" noProof="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dirty="0">
                          <a:solidFill>
                            <a:schemeClr val="tx1">
                              <a:lumMod val="95000"/>
                              <a:lumOff val="5000"/>
                            </a:schemeClr>
                          </a:solidFill>
                          <a:latin typeface="+mn-ea"/>
                          <a:ea typeface="+mn-ea"/>
                          <a:cs typeface="メイリオ" panose="020B0604030504040204" pitchFamily="50" charset="-128"/>
                        </a:rPr>
                        <a:t>5</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indent="0" algn="ctr" rtl="0" eaLnBrk="1" fontAlgn="auto" latinLnBrk="1" hangingPunct="1">
                        <a:lnSpc>
                          <a:spcPct val="100000"/>
                        </a:lnSpc>
                        <a:spcBef>
                          <a:spcPts val="0"/>
                        </a:spcBef>
                        <a:spcAft>
                          <a:spcPts val="0"/>
                        </a:spcAft>
                        <a:buClrTx/>
                        <a:buSzTx/>
                        <a:buFontTx/>
                        <a:buNone/>
                      </a:pPr>
                      <a:r>
                        <a:rPr kumimoji="1" lang="ja-JP" altLang="en-US" sz="900" b="0" dirty="0">
                          <a:solidFill>
                            <a:schemeClr val="tx1">
                              <a:lumMod val="95000"/>
                              <a:lumOff val="5000"/>
                            </a:schemeClr>
                          </a:solidFill>
                          <a:latin typeface="+mn-ea"/>
                          <a:ea typeface="+mn-ea"/>
                          <a:cs typeface="メイリオ" panose="020B0604030504040204" pitchFamily="50" charset="-128"/>
                        </a:rPr>
                        <a:t>使っ</a:t>
                      </a:r>
                      <a:r>
                        <a:rPr lang="ja-JP" altLang="en-US" sz="900" b="0" dirty="0">
                          <a:solidFill>
                            <a:schemeClr val="tx1">
                              <a:lumMod val="95000"/>
                              <a:lumOff val="5000"/>
                            </a:schemeClr>
                          </a:solidFill>
                          <a:latin typeface="+mn-ea"/>
                          <a:ea typeface="+mn-ea"/>
                          <a:cs typeface="メイリオ" panose="020B0604030504040204" pitchFamily="50" charset="-128"/>
                        </a:rPr>
                        <a:t>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使ったことはないが、よく知っている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使ったことはないが、ある程度知っている</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名前を聞いたことがある程度</a:t>
                      </a:r>
                      <a:r>
                        <a:rPr kumimoji="1" lang="en-US" altLang="ja-JP" sz="900" b="0" dirty="0">
                          <a:solidFill>
                            <a:schemeClr val="tx1">
                              <a:lumMod val="95000"/>
                              <a:lumOff val="5000"/>
                            </a:schemeClr>
                          </a:solidFill>
                          <a:latin typeface="+mn-ea"/>
                          <a:ea typeface="+mn-ea"/>
                          <a:cs typeface="メイリオ" panose="020B0604030504040204" pitchFamily="50" charset="-128"/>
                        </a:rPr>
                        <a:t>/</a:t>
                      </a:r>
                      <a:r>
                        <a:rPr kumimoji="1" lang="ja-JP" altLang="en-US" sz="900" b="0" dirty="0">
                          <a:solidFill>
                            <a:schemeClr val="tx1">
                              <a:lumMod val="95000"/>
                              <a:lumOff val="5000"/>
                            </a:schemeClr>
                          </a:solidFill>
                          <a:latin typeface="+mn-ea"/>
                          <a:ea typeface="+mn-ea"/>
                          <a:cs typeface="メイリオ" panose="020B0604030504040204" pitchFamily="50" charset="-128"/>
                        </a:rPr>
                        <a:t>まったく知らない</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1827038653"/>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1" lang="ja-JP" altLang="en-US" sz="1050" b="1" dirty="0">
                          <a:solidFill>
                            <a:schemeClr val="bg1"/>
                          </a:solidFill>
                          <a:latin typeface="Meiryo"/>
                          <a:ea typeface="Meiryo"/>
                          <a:cs typeface="メイリオ" panose="020B0604030504040204" pitchFamily="50" charset="-128"/>
                        </a:rPr>
                        <a:t>ブランド好意度</a:t>
                      </a: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SA</a:t>
                      </a:r>
                      <a:endParaRPr lang="ja-JP" altLang="en-US" sz="900" b="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a:lnSpc>
                          <a:spcPct val="100000"/>
                        </a:lnSpc>
                        <a:spcBef>
                          <a:spcPts val="0"/>
                        </a:spcBef>
                        <a:spcAft>
                          <a:spcPts val="0"/>
                        </a:spcAft>
                        <a:buNone/>
                        <a:tabLst/>
                        <a:defRPr/>
                      </a:pP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を</a:t>
                      </a:r>
                      <a:b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rPr>
                      </a:b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どのくらい好きですか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とても好き</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やや好き</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p>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あまり好きでない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まったく好きでない</a:t>
                      </a:r>
                    </a:p>
                  </a:txBody>
                  <a:tcPr marL="88751" marR="88751" anchor="ctr">
                    <a:solidFill>
                      <a:schemeClr val="accent1">
                        <a:alpha val="10000"/>
                      </a:schemeClr>
                    </a:solidFill>
                  </a:tcPr>
                </a:tc>
                <a:extLst>
                  <a:ext uri="{0D108BD9-81ED-4DB2-BD59-A6C34878D82A}">
                    <a16:rowId xmlns:a16="http://schemas.microsoft.com/office/drawing/2014/main" val="316769316"/>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ブランド興味度</a:t>
                      </a:r>
                      <a:endParaRPr kumimoji="1" lang="en-US" altLang="ja-JP" sz="1050" b="1" dirty="0">
                        <a:solidFill>
                          <a:schemeClr val="bg1"/>
                        </a:solidFill>
                        <a:latin typeface="Meiryo"/>
                        <a:ea typeface="Meiryo"/>
                        <a:cs typeface="メイリオ" panose="020B0604030504040204" pitchFamily="50" charset="-128"/>
                      </a:endParaRPr>
                    </a:p>
                  </a:txBody>
                  <a:tcPr marL="88751" marR="88751" anchor="ctr">
                    <a:solidFill>
                      <a:schemeClr val="accent1"/>
                    </a:solidFill>
                  </a:tcPr>
                </a:tc>
                <a:tc vMerge="1">
                  <a:txBody>
                    <a:bodyPr/>
                    <a:lstStyle/>
                    <a:p>
                      <a:endParaRPr dirty="0"/>
                    </a:p>
                  </a:txBody>
                  <a:tcPr marL="88751" marR="88751" anchor="ctr">
                    <a:solidFill>
                      <a:schemeClr val="bg1">
                        <a:lumMod val="95000"/>
                        <a:alpha val="31000"/>
                      </a:schemeClr>
                    </a:solidFill>
                  </a:tcPr>
                </a:tc>
                <a:tc>
                  <a:txBody>
                    <a:bodyPr/>
                    <a:lstStyle/>
                    <a:p>
                      <a:pPr marL="0" marR="0" lvl="0" indent="0" algn="ctr" defTabSz="914400">
                        <a:lnSpc>
                          <a:spcPct val="100000"/>
                        </a:lnSpc>
                        <a:spcBef>
                          <a:spcPts val="0"/>
                        </a:spcBef>
                        <a:spcAft>
                          <a:spcPts val="0"/>
                        </a:spcAft>
                        <a:buNone/>
                        <a:tabLst/>
                        <a:defRPr/>
                      </a:pP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に</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endParaRPr>
                    </a:p>
                    <a:p>
                      <a:pPr marL="0" marR="0" lvl="0" indent="0" algn="ctr" defTabSz="914400">
                        <a:lnSpc>
                          <a:spcPct val="100000"/>
                        </a:lnSpc>
                        <a:spcBef>
                          <a:spcPts val="0"/>
                        </a:spcBef>
                        <a:spcAft>
                          <a:spcPts val="0"/>
                        </a:spcAft>
                        <a:buNone/>
                        <a:tabLst/>
                        <a:defRPr/>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どのくらい興味がありますか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altLang="en-US"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とても興味がある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やや興味がある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あまり興味がない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まったく興味がない</a:t>
                      </a:r>
                    </a:p>
                  </a:txBody>
                  <a:tcPr marL="88751" marR="88751" anchor="ctr">
                    <a:solidFill>
                      <a:schemeClr val="accent1">
                        <a:alpha val="10000"/>
                      </a:schemeClr>
                    </a:solidFill>
                  </a:tcPr>
                </a:tc>
                <a:extLst>
                  <a:ext uri="{0D108BD9-81ED-4DB2-BD59-A6C34878D82A}">
                    <a16:rowId xmlns:a16="http://schemas.microsoft.com/office/drawing/2014/main" val="3373913666"/>
                  </a:ext>
                </a:extLst>
              </a:tr>
              <a:tr h="544750">
                <a:tc vMerge="1">
                  <a:txBody>
                    <a:bodyPr/>
                    <a:lstStyle/>
                    <a:p>
                      <a:pPr algn="ctr"/>
                      <a:r>
                        <a:rPr kumimoji="1" lang="ja-JP" altLang="en-US"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メディア利用状況</a:t>
                      </a:r>
                      <a:endParaRPr kumimoji="1" lang="en-US" altLang="ja-JP" sz="10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07B53B"/>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ブランド利用意向</a:t>
                      </a:r>
                    </a:p>
                  </a:txBody>
                  <a:tcPr marL="88751" marR="88751" anchor="ctr">
                    <a:solidFill>
                      <a:schemeClr val="accent1"/>
                    </a:solidFill>
                  </a:tcPr>
                </a:tc>
                <a:tc rowSpan="2">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いずれか</a:t>
                      </a:r>
                      <a:endPar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選択</a:t>
                      </a:r>
                    </a:p>
                    <a:p>
                      <a:pPr marL="0" marR="0" lvl="0" indent="0" algn="ctr">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SA</a:t>
                      </a:r>
                      <a:endParaRPr lang="ja-JP" altLang="en-US" sz="900" b="0"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a:lnSpc>
                          <a:spcPct val="100000"/>
                        </a:lnSpc>
                        <a:spcBef>
                          <a:spcPts val="0"/>
                        </a:spcBef>
                        <a:spcAft>
                          <a:spcPts val="0"/>
                        </a:spcAft>
                        <a:buNone/>
                        <a:tabLst/>
                        <a:defRPr/>
                      </a:pPr>
                      <a:r>
                        <a:rPr kumimoji="1" lang="ja-JP" altLang="en-US" sz="900" b="0" i="0" u="none" strike="noStrike" noProof="0" dirty="0">
                          <a:solidFill>
                            <a:schemeClr val="tx1">
                              <a:lumMod val="95000"/>
                              <a:lumOff val="5000"/>
                            </a:schemeClr>
                          </a:solidFill>
                          <a:latin typeface="+mn-ea"/>
                          <a:ea typeface="+mn-ea"/>
                        </a:rPr>
                        <a:t>今後、</a:t>
                      </a:r>
                      <a:r>
                        <a:rPr lang="en-US" altLang="ja-JP" sz="900" b="0" i="0" u="none" strike="noStrike" noProof="0" dirty="0">
                          <a:solidFill>
                            <a:schemeClr val="tx1">
                              <a:lumMod val="95000"/>
                              <a:lumOff val="5000"/>
                            </a:schemeClr>
                          </a:solidFill>
                          <a:latin typeface="+mn-ea"/>
                          <a:ea typeface="+mn-ea"/>
                        </a:rPr>
                        <a:t>★</a:t>
                      </a:r>
                      <a:r>
                        <a:rPr lang="ja-JP" altLang="en-US" sz="900" b="0" i="0" u="none" strike="noStrike" noProof="0" dirty="0">
                          <a:solidFill>
                            <a:schemeClr val="tx1">
                              <a:lumMod val="95000"/>
                              <a:lumOff val="5000"/>
                            </a:schemeClr>
                          </a:solidFill>
                          <a:latin typeface="+mn-ea"/>
                          <a:ea typeface="+mn-ea"/>
                        </a:rPr>
                        <a:t>広告主商材</a:t>
                      </a:r>
                      <a:r>
                        <a:rPr lang="en-US" altLang="ja-JP" sz="900" b="0" i="0" u="none" strike="noStrike" noProof="0" dirty="0">
                          <a:solidFill>
                            <a:schemeClr val="tx1">
                              <a:lumMod val="95000"/>
                              <a:lumOff val="5000"/>
                            </a:schemeClr>
                          </a:solidFill>
                          <a:latin typeface="+mn-ea"/>
                          <a:ea typeface="+mn-ea"/>
                        </a:rPr>
                        <a:t>★</a:t>
                      </a:r>
                      <a:r>
                        <a:rPr lang="ja-JP" altLang="en-US" sz="900" b="0" i="0" u="none" strike="noStrike" noProof="0" dirty="0">
                          <a:solidFill>
                            <a:schemeClr val="tx1">
                              <a:lumMod val="95000"/>
                              <a:lumOff val="5000"/>
                            </a:schemeClr>
                          </a:solidFill>
                          <a:latin typeface="+mn-ea"/>
                          <a:ea typeface="+mn-ea"/>
                        </a:rPr>
                        <a:t>を</a:t>
                      </a:r>
                      <a:endParaRPr lang="en-US" altLang="ja-JP" sz="900" b="0" i="0" u="none" strike="noStrike" noProof="0" dirty="0">
                        <a:solidFill>
                          <a:schemeClr val="tx1">
                            <a:lumMod val="95000"/>
                            <a:lumOff val="5000"/>
                          </a:schemeClr>
                        </a:solidFill>
                        <a:latin typeface="+mn-ea"/>
                        <a:ea typeface="+mn-ea"/>
                      </a:endParaRPr>
                    </a:p>
                    <a:p>
                      <a:pPr marL="0" marR="0" lvl="0" indent="0" algn="ctr" defTabSz="914400">
                        <a:lnSpc>
                          <a:spcPct val="100000"/>
                        </a:lnSpc>
                        <a:spcBef>
                          <a:spcPts val="0"/>
                        </a:spcBef>
                        <a:spcAft>
                          <a:spcPts val="0"/>
                        </a:spcAft>
                        <a:buNone/>
                        <a:tabLst/>
                        <a:defRPr/>
                      </a:pPr>
                      <a:r>
                        <a:rPr lang="ja-JP" altLang="en-US" sz="900" b="0" i="0" u="none" strike="noStrike" noProof="0" dirty="0">
                          <a:solidFill>
                            <a:schemeClr val="tx1">
                              <a:lumMod val="95000"/>
                              <a:lumOff val="5000"/>
                            </a:schemeClr>
                          </a:solidFill>
                          <a:latin typeface="+mn-ea"/>
                          <a:ea typeface="+mn-ea"/>
                        </a:rPr>
                        <a:t>どのくらい使いたいと思いますか？</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とても使い</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使いたくない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使いたくない</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742819188"/>
                  </a:ext>
                </a:extLst>
              </a:tr>
              <a:tr h="544750">
                <a:tc vMerge="1">
                  <a:txBody>
                    <a:bodyPr/>
                    <a:lstStyle/>
                    <a:p>
                      <a:pPr algn="ctr"/>
                      <a:endParaRPr kumimoji="1" lang="en-US" altLang="ja-JP" sz="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solidFill>
                      <a:srgbClr val="B2F3D9"/>
                    </a:solidFill>
                  </a:tcPr>
                </a:tc>
                <a:tc>
                  <a:txBody>
                    <a:bodyPr/>
                    <a:lstStyle/>
                    <a:p>
                      <a:pPr algn="ctr"/>
                      <a:r>
                        <a:rPr kumimoji="1" lang="ja-JP" altLang="en-US" sz="1050" b="1" dirty="0">
                          <a:solidFill>
                            <a:schemeClr val="bg1"/>
                          </a:solidFill>
                          <a:latin typeface="Meiryo"/>
                          <a:ea typeface="Meiryo"/>
                          <a:cs typeface="メイリオ" panose="020B0604030504040204" pitchFamily="50" charset="-128"/>
                        </a:rPr>
                        <a:t>ブランド推奨意向</a:t>
                      </a:r>
                    </a:p>
                  </a:txBody>
                  <a:tcPr marL="88751" marR="88751" anchor="ctr">
                    <a:solidFill>
                      <a:schemeClr val="accent1"/>
                    </a:solidFill>
                  </a:tcPr>
                </a:tc>
                <a:tc v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chemeClr val="tx1"/>
                        </a:solidFill>
                        <a:effectLst/>
                        <a:uLnTx/>
                        <a:uFillTx/>
                        <a:latin typeface="Meiryo"/>
                        <a:ea typeface="Meiryo"/>
                        <a:cs typeface="メイリオ" panose="020B0604030504040204" pitchFamily="50" charset="-128"/>
                      </a:endParaRPr>
                    </a:p>
                  </a:txBody>
                  <a:tcPr marL="88751" marR="88751" anchor="ctr">
                    <a:solidFill>
                      <a:schemeClr val="bg1">
                        <a:lumMod val="95000"/>
                        <a:alpha val="31000"/>
                      </a:schemeClr>
                    </a:solidFill>
                  </a:tcPr>
                </a:tc>
                <a:tc>
                  <a:txBody>
                    <a:bodyPr/>
                    <a:lstStyle/>
                    <a:p>
                      <a:pPr marL="0" marR="0" lvl="0" indent="0" algn="ctr">
                        <a:lnSpc>
                          <a:spcPct val="100000"/>
                        </a:lnSpc>
                        <a:spcBef>
                          <a:spcPts val="0"/>
                        </a:spcBef>
                        <a:spcAft>
                          <a:spcPts val="0"/>
                        </a:spcAft>
                        <a:buNone/>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家族や友だち</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・知り合いに、★広告主商材★</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を</a:t>
                      </a:r>
                      <a:endParaRPr lang="ja-JP" altLang="en-US" dirty="0">
                        <a:solidFill>
                          <a:schemeClr val="tx1">
                            <a:lumMod val="95000"/>
                            <a:lumOff val="5000"/>
                          </a:schemeClr>
                        </a:solidFill>
                        <a:latin typeface="+mn-ea"/>
                        <a:ea typeface="+mn-ea"/>
                      </a:endParaRPr>
                    </a:p>
                    <a:p>
                      <a:pPr marL="0" marR="0" lvl="0" indent="0" algn="ctr">
                        <a:lnSpc>
                          <a:spcPct val="100000"/>
                        </a:lnSpc>
                        <a:spcBef>
                          <a:spcPts val="0"/>
                        </a:spcBef>
                        <a:spcAft>
                          <a:spcPts val="0"/>
                        </a:spcAft>
                        <a:buNone/>
                      </a:pP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どの</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くらい</a:t>
                      </a:r>
                      <a:r>
                        <a:rPr kumimoji="1" lang="ja-JP" sz="900" b="0" i="0" u="none" strike="noStrike" kern="1200" cap="none" spc="0" normalizeH="0" baseline="0" noProof="0" dirty="0">
                          <a:ln>
                            <a:noFill/>
                          </a:ln>
                          <a:solidFill>
                            <a:schemeClr val="tx1">
                              <a:lumMod val="95000"/>
                              <a:lumOff val="5000"/>
                            </a:schemeClr>
                          </a:solidFill>
                          <a:effectLst/>
                          <a:uLnTx/>
                          <a:uFillTx/>
                          <a:latin typeface="+mn-ea"/>
                          <a:ea typeface="+mn-ea"/>
                        </a:rPr>
                        <a:t>すすめたいと思いますか</a:t>
                      </a:r>
                      <a:r>
                        <a:rPr lang="ja-JP" sz="900" b="0" i="0" u="none" strike="noStrike" kern="1200" cap="none" spc="0" normalizeH="0" baseline="0" noProof="0" dirty="0">
                          <a:ln>
                            <a:noFill/>
                          </a:ln>
                          <a:solidFill>
                            <a:schemeClr val="tx1">
                              <a:lumMod val="95000"/>
                              <a:lumOff val="5000"/>
                            </a:schemeClr>
                          </a:solidFill>
                          <a:effectLst/>
                          <a:uLnTx/>
                          <a:uFillTx/>
                          <a:latin typeface="+mn-ea"/>
                          <a:ea typeface="+mn-ea"/>
                        </a:rPr>
                        <a:t>？</a:t>
                      </a:r>
                      <a:endParaRPr kumimoji="1" lang="ja-JP" dirty="0">
                        <a:solidFill>
                          <a:schemeClr val="tx1">
                            <a:lumMod val="95000"/>
                            <a:lumOff val="5000"/>
                          </a:schemeClr>
                        </a:solidFill>
                        <a:latin typeface="+mn-ea"/>
                        <a:ea typeface="+mn-ea"/>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5</a:t>
                      </a:r>
                      <a:endParaRPr kumimoji="1" lang="ja-JP" altLang="en-US" sz="900" b="0" i="0" u="none" strike="noStrike" kern="1200" cap="none" spc="0" normalizeH="0" baseline="0" noProof="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とてもすすめたい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ややすすめたい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どちらともいえない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br>
                        <a:rPr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b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あまりすすめた</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くない</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まったくすすめた</a:t>
                      </a:r>
                      <a:r>
                        <a:rPr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くない</a:t>
                      </a:r>
                      <a:endPar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marL="88751" marR="88751" anchor="ctr">
                    <a:solidFill>
                      <a:schemeClr val="accent1">
                        <a:alpha val="10000"/>
                      </a:schemeClr>
                    </a:solidFill>
                  </a:tcPr>
                </a:tc>
                <a:extLst>
                  <a:ext uri="{0D108BD9-81ED-4DB2-BD59-A6C34878D82A}">
                    <a16:rowId xmlns:a16="http://schemas.microsoft.com/office/drawing/2014/main" val="916650875"/>
                  </a:ext>
                </a:extLst>
              </a:tr>
              <a:tr h="544750">
                <a:tc>
                  <a:txBody>
                    <a:bodyPr/>
                    <a:lstStyle/>
                    <a:p>
                      <a:pPr algn="ctr"/>
                      <a:r>
                        <a:rPr kumimoji="1" lang="ja-JP" altLang="en-US" sz="1050" b="1" dirty="0">
                          <a:solidFill>
                            <a:schemeClr val="bg1"/>
                          </a:solidFill>
                          <a:latin typeface="メイリオ" panose="020B0604030504040204" pitchFamily="50" charset="-128"/>
                          <a:ea typeface="+mn-ea"/>
                        </a:rPr>
                        <a:t>広告認知度</a:t>
                      </a:r>
                      <a:endParaRPr kumimoji="1" lang="en-US" altLang="ja-JP" sz="1050" b="1" dirty="0">
                        <a:solidFill>
                          <a:schemeClr val="bg1"/>
                        </a:solidFill>
                        <a:latin typeface="メイリオ" panose="020B0604030504040204" pitchFamily="50" charset="-128"/>
                        <a:ea typeface="メイリオ" panose="020B0604030504040204" pitchFamily="50" charset="-128"/>
                      </a:endParaRPr>
                    </a:p>
                  </a:txBody>
                  <a:tcPr marL="92354" marR="92354"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latin typeface="メイリオ"/>
                          <a:ea typeface="メイリオ"/>
                          <a:cs typeface="メイリオ" panose="020B0604030504040204" pitchFamily="50" charset="-128"/>
                        </a:rPr>
                        <a:t>広告認知度</a:t>
                      </a:r>
                      <a:endParaRPr kumimoji="1" lang="en-US" altLang="ja-JP" sz="1050" b="1" dirty="0">
                        <a:solidFill>
                          <a:schemeClr val="bg1"/>
                        </a:solidFill>
                        <a:latin typeface="メイリオ"/>
                        <a:ea typeface="メイリオ"/>
                        <a:cs typeface="メイリオ" panose="020B0604030504040204" pitchFamily="50" charset="-128"/>
                      </a:endParaRPr>
                    </a:p>
                  </a:txBody>
                  <a:tcPr marL="88751" marR="88751" anchor="c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ja-JP" altLang="en-US" sz="900" b="0" dirty="0">
                          <a:solidFill>
                            <a:schemeClr val="tx1">
                              <a:lumMod val="95000"/>
                              <a:lumOff val="5000"/>
                            </a:schemeClr>
                          </a:solidFill>
                          <a:latin typeface="+mn-ea"/>
                          <a:ea typeface="+mn-ea"/>
                          <a:cs typeface="メイリオ" panose="020B0604030504040204" pitchFamily="50" charset="-128"/>
                        </a:rPr>
                        <a:t>SA</a:t>
                      </a:r>
                      <a:endParaRPr kumimoji="1" lang="en-US" altLang="ja-JP" sz="900" b="0" dirty="0">
                        <a:solidFill>
                          <a:schemeClr val="tx1">
                            <a:lumMod val="95000"/>
                            <a:lumOff val="5000"/>
                          </a:schemeClr>
                        </a:solidFill>
                        <a:latin typeface="+mn-ea"/>
                        <a:ea typeface="+mn-ea"/>
                        <a:cs typeface="メイリオ" panose="020B0604030504040204" pitchFamily="50" charset="-128"/>
                      </a:endParaRPr>
                    </a:p>
                  </a:txBody>
                  <a:tcPr anchor="ctr">
                    <a:solidFill>
                      <a:schemeClr val="accent1">
                        <a:alpha val="10000"/>
                      </a:schemeClr>
                    </a:solidFill>
                  </a:tcPr>
                </a:tc>
                <a:tc>
                  <a:txBody>
                    <a:bodyPr/>
                    <a:lstStyle/>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◇月◇日 </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 </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～◇月◇日 </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 </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の間に、</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LINE</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のトークリスト画面の赤枠部分で、</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p>
                      <a:pPr marL="0" marR="0" lvl="0" indent="0" algn="ctr" rtl="0" eaLnBrk="1" fontAlgn="auto" latinLnBrk="1" hangingPunct="1">
                        <a:lnSpc>
                          <a:spcPct val="100000"/>
                        </a:lnSpc>
                        <a:spcBef>
                          <a:spcPts val="0"/>
                        </a:spcBef>
                        <a:spcAft>
                          <a:spcPts val="0"/>
                        </a:spcAft>
                        <a:buClrTx/>
                        <a:buSzTx/>
                        <a:buFontTx/>
                        <a:buNone/>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★広告主商材★の広告を見ましたか？</a:t>
                      </a:r>
                      <a:endPar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endParaRPr>
                    </a:p>
                  </a:txBody>
                  <a:tcPr anchor="ctr">
                    <a:solidFill>
                      <a:schemeClr val="accent1">
                        <a:alpha val="10000"/>
                      </a:schemeClr>
                    </a:solidFill>
                  </a:tcPr>
                </a:tc>
                <a:tc>
                  <a:txBody>
                    <a:bodyPr/>
                    <a:lstStyle/>
                    <a:p>
                      <a:pPr algn="ctr"/>
                      <a:r>
                        <a:rPr kumimoji="1" lang="en-US" altLang="ja-JP" sz="900" b="0" dirty="0">
                          <a:solidFill>
                            <a:schemeClr val="tx1">
                              <a:lumMod val="95000"/>
                              <a:lumOff val="5000"/>
                            </a:schemeClr>
                          </a:solidFill>
                          <a:latin typeface="+mn-ea"/>
                          <a:ea typeface="+mn-ea"/>
                          <a:cs typeface="メイリオ" panose="020B0604030504040204" pitchFamily="50" charset="-128"/>
                        </a:rPr>
                        <a:t>3</a:t>
                      </a:r>
                      <a:endParaRPr kumimoji="1" lang="ja-JP" altLang="en-US" sz="900" b="0" dirty="0">
                        <a:solidFill>
                          <a:schemeClr val="tx1">
                            <a:lumMod val="95000"/>
                            <a:lumOff val="5000"/>
                          </a:schemeClr>
                        </a:solidFill>
                        <a:latin typeface="+mn-ea"/>
                        <a:ea typeface="+mn-ea"/>
                        <a:cs typeface="メイリオ" panose="020B0604030504040204" pitchFamily="50" charset="-128"/>
                      </a:endParaRPr>
                    </a:p>
                  </a:txBody>
                  <a:tcPr anchor="ctr">
                    <a:solidFill>
                      <a:schemeClr val="accent1">
                        <a:alpha val="1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確かに見た</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見たような気がする</a:t>
                      </a:r>
                      <a:r>
                        <a:rPr kumimoji="1" lang="en-US" altLang="ja-JP"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tx1">
                              <a:lumMod val="95000"/>
                              <a:lumOff val="5000"/>
                            </a:schemeClr>
                          </a:solidFill>
                          <a:effectLst/>
                          <a:uLnTx/>
                          <a:uFillTx/>
                          <a:latin typeface="+mn-ea"/>
                          <a:ea typeface="+mn-ea"/>
                          <a:cs typeface="メイリオ" panose="020B0604030504040204" pitchFamily="50" charset="-128"/>
                        </a:rPr>
                        <a:t>見ていない</a:t>
                      </a:r>
                    </a:p>
                  </a:txBody>
                  <a:tcPr anchor="ctr">
                    <a:solidFill>
                      <a:schemeClr val="accent1">
                        <a:alpha val="10000"/>
                      </a:schemeClr>
                    </a:solidFill>
                  </a:tcPr>
                </a:tc>
                <a:extLst>
                  <a:ext uri="{0D108BD9-81ED-4DB2-BD59-A6C34878D82A}">
                    <a16:rowId xmlns:a16="http://schemas.microsoft.com/office/drawing/2014/main" val="1952144971"/>
                  </a:ext>
                </a:extLst>
              </a:tr>
            </a:tbl>
          </a:graphicData>
        </a:graphic>
      </p:graphicFrame>
      <p:sp>
        <p:nvSpPr>
          <p:cNvPr id="4" name="テキスト ボックス 43">
            <a:extLst>
              <a:ext uri="{FF2B5EF4-FFF2-40B4-BE49-F238E27FC236}">
                <a16:creationId xmlns:a16="http://schemas.microsoft.com/office/drawing/2014/main" id="{E93115D5-0973-6E0F-0C22-2A30251F7013}"/>
              </a:ext>
            </a:extLst>
          </p:cNvPr>
          <p:cNvSpPr txBox="1">
            <a:spLocks noChangeArrowheads="1"/>
          </p:cNvSpPr>
          <p:nvPr/>
        </p:nvSpPr>
        <p:spPr bwMode="auto">
          <a:xfrm>
            <a:off x="586842" y="6159400"/>
            <a:ext cx="1067031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tx1">
                    <a:lumMod val="95000"/>
                    <a:lumOff val="5000"/>
                  </a:schemeClr>
                </a:solidFill>
                <a:latin typeface="+mn-ea"/>
                <a:ea typeface="+mn-ea"/>
                <a:cs typeface="メイリオ" pitchFamily="50" charset="-128"/>
              </a:rPr>
              <a:t>※ </a:t>
            </a:r>
            <a:r>
              <a:rPr lang="ja-JP" altLang="en-US" sz="900" dirty="0">
                <a:solidFill>
                  <a:schemeClr val="tx1">
                    <a:lumMod val="95000"/>
                    <a:lumOff val="5000"/>
                  </a:schemeClr>
                </a:solidFill>
                <a:latin typeface="+mn-ea"/>
                <a:ea typeface="+mn-ea"/>
                <a:cs typeface="メイリオ" pitchFamily="50" charset="-128"/>
              </a:rPr>
              <a:t>アンケート内の文言は商材に応じて回答のしやすさを考慮し、適宜変更する場合があります。</a:t>
            </a:r>
          </a:p>
        </p:txBody>
      </p:sp>
      <p:sp>
        <p:nvSpPr>
          <p:cNvPr id="7" name="正方形/長方形 6">
            <a:extLst>
              <a:ext uri="{FF2B5EF4-FFF2-40B4-BE49-F238E27FC236}">
                <a16:creationId xmlns:a16="http://schemas.microsoft.com/office/drawing/2014/main" id="{DBFF075E-CF73-8A56-A0DB-720179FD4C5E}"/>
              </a:ext>
            </a:extLst>
          </p:cNvPr>
          <p:cNvSpPr/>
          <p:nvPr/>
        </p:nvSpPr>
        <p:spPr>
          <a:xfrm>
            <a:off x="3206076" y="1636191"/>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正方形/長方形 7">
            <a:extLst>
              <a:ext uri="{FF2B5EF4-FFF2-40B4-BE49-F238E27FC236}">
                <a16:creationId xmlns:a16="http://schemas.microsoft.com/office/drawing/2014/main" id="{66DB72A9-1477-7098-DC7D-DAB8DF4C505C}"/>
              </a:ext>
            </a:extLst>
          </p:cNvPr>
          <p:cNvSpPr/>
          <p:nvPr/>
        </p:nvSpPr>
        <p:spPr>
          <a:xfrm>
            <a:off x="3210993" y="3263428"/>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06CE580E-95D1-94F8-3437-9F2CB0BE2E8C}"/>
              </a:ext>
            </a:extLst>
          </p:cNvPr>
          <p:cNvSpPr/>
          <p:nvPr/>
        </p:nvSpPr>
        <p:spPr>
          <a:xfrm>
            <a:off x="3210013" y="4353820"/>
            <a:ext cx="8390007" cy="1048015"/>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12">
            <a:extLst>
              <a:ext uri="{FF2B5EF4-FFF2-40B4-BE49-F238E27FC236}">
                <a16:creationId xmlns:a16="http://schemas.microsoft.com/office/drawing/2014/main" id="{9200C2F3-33E5-9232-9208-84836950E47D}"/>
              </a:ext>
            </a:extLst>
          </p:cNvPr>
          <p:cNvSpPr/>
          <p:nvPr/>
        </p:nvSpPr>
        <p:spPr>
          <a:xfrm>
            <a:off x="3210993" y="2720690"/>
            <a:ext cx="8390007" cy="500361"/>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301C9C8A-B612-5409-7580-ED3F1F0283AC}"/>
              </a:ext>
            </a:extLst>
          </p:cNvPr>
          <p:cNvSpPr/>
          <p:nvPr/>
        </p:nvSpPr>
        <p:spPr>
          <a:xfrm>
            <a:off x="3215911" y="5451118"/>
            <a:ext cx="8390007" cy="500361"/>
          </a:xfrm>
          <a:prstGeom prst="rect">
            <a:avLst/>
          </a:prstGeom>
          <a:noFill/>
          <a:ln>
            <a:solidFill>
              <a:schemeClr val="tx2">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31462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2DF1E-0FA3-B785-03E2-F8434FC8BAE6}"/>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AB0D7AC-90E6-20E7-FED3-502DE3621C49}"/>
              </a:ext>
            </a:extLst>
          </p:cNvPr>
          <p:cNvSpPr>
            <a:spLocks noGrp="1"/>
          </p:cNvSpPr>
          <p:nvPr>
            <p:ph type="body" sz="quarter" idx="10"/>
          </p:nvPr>
        </p:nvSpPr>
        <p:spPr/>
        <p:txBody>
          <a:bodyPr/>
          <a:lstStyle/>
          <a:p>
            <a:r>
              <a:rPr lang="ja-JP" altLang="en-US" sz="2400" dirty="0">
                <a:latin typeface="+mn-ea"/>
              </a:rPr>
              <a:t>ブランドリフトサーベイ ご納品物イメージ</a:t>
            </a:r>
          </a:p>
        </p:txBody>
      </p:sp>
      <p:sp>
        <p:nvSpPr>
          <p:cNvPr id="5" name="テキスト プレースホルダー 6">
            <a:extLst>
              <a:ext uri="{FF2B5EF4-FFF2-40B4-BE49-F238E27FC236}">
                <a16:creationId xmlns:a16="http://schemas.microsoft.com/office/drawing/2014/main" id="{89C198F1-F006-D163-B83B-D1D4B096891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A72E619A-2B68-2822-5B94-BA596909F6C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pic>
        <p:nvPicPr>
          <p:cNvPr id="9" name="図 8">
            <a:extLst>
              <a:ext uri="{FF2B5EF4-FFF2-40B4-BE49-F238E27FC236}">
                <a16:creationId xmlns:a16="http://schemas.microsoft.com/office/drawing/2014/main" id="{E5D4AFD2-7AE7-E9E5-7882-F42189FF9F7D}"/>
              </a:ext>
            </a:extLst>
          </p:cNvPr>
          <p:cNvPicPr>
            <a:picLocks noChangeAspect="1"/>
          </p:cNvPicPr>
          <p:nvPr/>
        </p:nvPicPr>
        <p:blipFill>
          <a:blip r:embed="rId3"/>
          <a:stretch>
            <a:fillRect/>
          </a:stretch>
        </p:blipFill>
        <p:spPr>
          <a:xfrm>
            <a:off x="7837643" y="4414494"/>
            <a:ext cx="3254689" cy="1828800"/>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2F83696A-E78A-720B-633E-E1779639537D}"/>
              </a:ext>
            </a:extLst>
          </p:cNvPr>
          <p:cNvPicPr>
            <a:picLocks noChangeAspect="1"/>
          </p:cNvPicPr>
          <p:nvPr/>
        </p:nvPicPr>
        <p:blipFill>
          <a:blip r:embed="rId4"/>
          <a:stretch>
            <a:fillRect/>
          </a:stretch>
        </p:blipFill>
        <p:spPr>
          <a:xfrm>
            <a:off x="4293869" y="4412991"/>
            <a:ext cx="3253229" cy="1828800"/>
          </a:xfrm>
          <a:prstGeom prst="rect">
            <a:avLst/>
          </a:prstGeom>
          <a:ln>
            <a:solidFill>
              <a:schemeClr val="bg1">
                <a:lumMod val="75000"/>
              </a:schemeClr>
            </a:solidFill>
          </a:ln>
        </p:spPr>
      </p:pic>
      <p:pic>
        <p:nvPicPr>
          <p:cNvPr id="11" name="図 10">
            <a:extLst>
              <a:ext uri="{FF2B5EF4-FFF2-40B4-BE49-F238E27FC236}">
                <a16:creationId xmlns:a16="http://schemas.microsoft.com/office/drawing/2014/main" id="{4B80CC9E-2D32-B5BB-DC7D-F547AB6103AC}"/>
              </a:ext>
            </a:extLst>
          </p:cNvPr>
          <p:cNvPicPr>
            <a:picLocks noChangeAspect="1"/>
          </p:cNvPicPr>
          <p:nvPr/>
        </p:nvPicPr>
        <p:blipFill>
          <a:blip r:embed="rId5"/>
          <a:stretch>
            <a:fillRect/>
          </a:stretch>
        </p:blipFill>
        <p:spPr>
          <a:xfrm>
            <a:off x="4259816" y="2163889"/>
            <a:ext cx="3256731" cy="1828800"/>
          </a:xfrm>
          <a:prstGeom prst="rect">
            <a:avLst/>
          </a:prstGeom>
          <a:ln>
            <a:solidFill>
              <a:schemeClr val="bg1">
                <a:lumMod val="75000"/>
              </a:schemeClr>
            </a:solidFill>
          </a:ln>
        </p:spPr>
      </p:pic>
      <p:pic>
        <p:nvPicPr>
          <p:cNvPr id="12" name="図 11">
            <a:extLst>
              <a:ext uri="{FF2B5EF4-FFF2-40B4-BE49-F238E27FC236}">
                <a16:creationId xmlns:a16="http://schemas.microsoft.com/office/drawing/2014/main" id="{4CEC5C6C-BDBE-934F-76A1-F931420BA7D1}"/>
              </a:ext>
            </a:extLst>
          </p:cNvPr>
          <p:cNvPicPr>
            <a:picLocks noChangeAspect="1"/>
          </p:cNvPicPr>
          <p:nvPr/>
        </p:nvPicPr>
        <p:blipFill>
          <a:blip r:embed="rId6"/>
          <a:stretch>
            <a:fillRect/>
          </a:stretch>
        </p:blipFill>
        <p:spPr>
          <a:xfrm>
            <a:off x="700923" y="2164357"/>
            <a:ext cx="3268854" cy="1828800"/>
          </a:xfrm>
          <a:prstGeom prst="rect">
            <a:avLst/>
          </a:prstGeom>
          <a:ln>
            <a:solidFill>
              <a:schemeClr val="bg1">
                <a:lumMod val="75000"/>
              </a:schemeClr>
            </a:solidFill>
          </a:ln>
        </p:spPr>
      </p:pic>
      <p:sp>
        <p:nvSpPr>
          <p:cNvPr id="14" name="テキスト ボックス 13">
            <a:extLst>
              <a:ext uri="{FF2B5EF4-FFF2-40B4-BE49-F238E27FC236}">
                <a16:creationId xmlns:a16="http://schemas.microsoft.com/office/drawing/2014/main" id="{3DF02A16-7352-5C55-64C7-80A468717E7D}"/>
              </a:ext>
            </a:extLst>
          </p:cNvPr>
          <p:cNvSpPr txBox="1">
            <a:spLocks noChangeArrowheads="1"/>
          </p:cNvSpPr>
          <p:nvPr/>
        </p:nvSpPr>
        <p:spPr bwMode="auto">
          <a:xfrm>
            <a:off x="2659261" y="1863706"/>
            <a:ext cx="2874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dirty="0">
                <a:solidFill>
                  <a:srgbClr val="00003E"/>
                </a:solidFill>
                <a:latin typeface="+mn-ea"/>
                <a:ea typeface="+mn-ea"/>
                <a:cs typeface="メイリオ" panose="020B0604030504040204" pitchFamily="50" charset="-128"/>
              </a:rPr>
              <a:t>サマリ</a:t>
            </a:r>
          </a:p>
        </p:txBody>
      </p:sp>
      <p:sp>
        <p:nvSpPr>
          <p:cNvPr id="15" name="テキスト ボックス 14">
            <a:extLst>
              <a:ext uri="{FF2B5EF4-FFF2-40B4-BE49-F238E27FC236}">
                <a16:creationId xmlns:a16="http://schemas.microsoft.com/office/drawing/2014/main" id="{1B90F4F9-562D-6388-57F4-3F9FE8B99151}"/>
              </a:ext>
            </a:extLst>
          </p:cNvPr>
          <p:cNvSpPr txBox="1">
            <a:spLocks noChangeArrowheads="1"/>
          </p:cNvSpPr>
          <p:nvPr/>
        </p:nvSpPr>
        <p:spPr bwMode="auto">
          <a:xfrm>
            <a:off x="6745955" y="4116943"/>
            <a:ext cx="1882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dirty="0">
                <a:solidFill>
                  <a:srgbClr val="00003E"/>
                </a:solidFill>
                <a:latin typeface="+mn-ea"/>
                <a:ea typeface="+mn-ea"/>
              </a:rPr>
              <a:t>ブランドリフト効果</a:t>
            </a:r>
            <a:endParaRPr kumimoji="0" lang="ja-JP" altLang="en-US" sz="1200" b="1" dirty="0">
              <a:solidFill>
                <a:srgbClr val="00003E"/>
              </a:solidFill>
              <a:latin typeface="+mn-ea"/>
              <a:ea typeface="+mn-ea"/>
              <a:cs typeface="メイリオ" panose="020B0604030504040204" pitchFamily="50" charset="-128"/>
            </a:endParaRPr>
          </a:p>
        </p:txBody>
      </p:sp>
      <p:sp>
        <p:nvSpPr>
          <p:cNvPr id="16" name="テキスト ボックス 15">
            <a:extLst>
              <a:ext uri="{FF2B5EF4-FFF2-40B4-BE49-F238E27FC236}">
                <a16:creationId xmlns:a16="http://schemas.microsoft.com/office/drawing/2014/main" id="{169E67A8-D642-3F6D-83BA-E6987E1965E6}"/>
              </a:ext>
            </a:extLst>
          </p:cNvPr>
          <p:cNvSpPr txBox="1">
            <a:spLocks noChangeArrowheads="1"/>
          </p:cNvSpPr>
          <p:nvPr/>
        </p:nvSpPr>
        <p:spPr bwMode="auto">
          <a:xfrm>
            <a:off x="1624711" y="4116994"/>
            <a:ext cx="1456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gn="ctr">
              <a:buNone/>
            </a:pPr>
            <a:r>
              <a:rPr lang="ja-JP" altLang="en-US" sz="1200" b="1">
                <a:solidFill>
                  <a:srgbClr val="00003E"/>
                </a:solidFill>
                <a:latin typeface="+mn-ea"/>
                <a:ea typeface="+mn-ea"/>
              </a:rPr>
              <a:t>広告の認知状況</a:t>
            </a:r>
            <a:endParaRPr kumimoji="0" lang="ja-JP" altLang="en-US" sz="1200" b="1" dirty="0">
              <a:solidFill>
                <a:srgbClr val="00003E"/>
              </a:solidFill>
              <a:latin typeface="+mn-ea"/>
              <a:ea typeface="+mn-ea"/>
              <a:cs typeface="メイリオ" panose="020B0604030504040204" pitchFamily="50" charset="-128"/>
            </a:endParaRPr>
          </a:p>
        </p:txBody>
      </p:sp>
      <p:pic>
        <p:nvPicPr>
          <p:cNvPr id="17" name="図 16">
            <a:extLst>
              <a:ext uri="{FF2B5EF4-FFF2-40B4-BE49-F238E27FC236}">
                <a16:creationId xmlns:a16="http://schemas.microsoft.com/office/drawing/2014/main" id="{1B0BA670-05CB-C5A3-2AB9-137E300148DF}"/>
              </a:ext>
            </a:extLst>
          </p:cNvPr>
          <p:cNvPicPr>
            <a:picLocks noChangeAspect="1"/>
          </p:cNvPicPr>
          <p:nvPr/>
        </p:nvPicPr>
        <p:blipFill>
          <a:blip r:embed="rId7"/>
          <a:stretch>
            <a:fillRect/>
          </a:stretch>
        </p:blipFill>
        <p:spPr>
          <a:xfrm>
            <a:off x="700923" y="4416116"/>
            <a:ext cx="3260489" cy="1828800"/>
          </a:xfrm>
          <a:prstGeom prst="rect">
            <a:avLst/>
          </a:prstGeom>
          <a:ln>
            <a:solidFill>
              <a:schemeClr val="bg1">
                <a:lumMod val="75000"/>
              </a:schemeClr>
            </a:solidFill>
          </a:ln>
        </p:spPr>
      </p:pic>
      <p:sp>
        <p:nvSpPr>
          <p:cNvPr id="19" name="テキスト ボックス 18">
            <a:extLst>
              <a:ext uri="{FF2B5EF4-FFF2-40B4-BE49-F238E27FC236}">
                <a16:creationId xmlns:a16="http://schemas.microsoft.com/office/drawing/2014/main" id="{5C11B2C3-C174-9D1B-0966-48DD4464FE59}"/>
              </a:ext>
            </a:extLst>
          </p:cNvPr>
          <p:cNvSpPr txBox="1"/>
          <p:nvPr/>
        </p:nvSpPr>
        <p:spPr>
          <a:xfrm>
            <a:off x="595671" y="1071478"/>
            <a:ext cx="11154118" cy="307777"/>
          </a:xfrm>
          <a:prstGeom prst="rect">
            <a:avLst/>
          </a:prstGeom>
          <a:noFill/>
        </p:spPr>
        <p:txBody>
          <a:bodyPr wrap="square">
            <a:spAutoFit/>
          </a:bodyPr>
          <a:lstStyle/>
          <a:p>
            <a:r>
              <a:rPr lang="ja-JP" altLang="en-US" sz="1400" dirty="0">
                <a:solidFill>
                  <a:schemeClr val="tx1">
                    <a:lumMod val="95000"/>
                    <a:lumOff val="5000"/>
                  </a:schemeClr>
                </a:solidFill>
                <a:latin typeface="+mn-ea"/>
                <a:ea typeface="+mn-ea"/>
              </a:rPr>
              <a:t>調査レポートでは、各調査設問の全体のリフト効果、および各調査設問におけるリフト効果などをご報告します。</a:t>
            </a:r>
            <a:endParaRPr lang="en-US" altLang="ja-JP" sz="1400" dirty="0">
              <a:solidFill>
                <a:schemeClr val="tx1">
                  <a:lumMod val="95000"/>
                  <a:lumOff val="5000"/>
                </a:schemeClr>
              </a:solidFill>
              <a:latin typeface="+mn-ea"/>
              <a:ea typeface="+mn-ea"/>
            </a:endParaRPr>
          </a:p>
        </p:txBody>
      </p:sp>
    </p:spTree>
    <p:extLst>
      <p:ext uri="{BB962C8B-B14F-4D97-AF65-F5344CB8AC3E}">
        <p14:creationId xmlns:p14="http://schemas.microsoft.com/office/powerpoint/2010/main" val="160474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4DF4F3F0-E8BD-8F2D-CCD2-D48FEAC059CC}"/>
              </a:ext>
            </a:extLst>
          </p:cNvPr>
          <p:cNvSpPr>
            <a:spLocks noGrp="1"/>
          </p:cNvSpPr>
          <p:nvPr>
            <p:ph type="body" sz="quarter" idx="14"/>
          </p:nvPr>
        </p:nvSpPr>
        <p:spPr/>
        <p:txBody>
          <a:bodyPr>
            <a:normAutofit fontScale="92500" lnSpcReduction="10000"/>
          </a:bodyPr>
          <a:lstStyle/>
          <a:p>
            <a:r>
              <a:rPr lang="ja-JP" altLang="en-US" dirty="0"/>
              <a:t>概要</a:t>
            </a: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p:txBody>
          <a:bodyPr>
            <a:normAutofit fontScale="92500" lnSpcReduction="10000"/>
          </a:bodyPr>
          <a:lstStyle/>
          <a:p>
            <a:pPr marL="0" indent="0">
              <a:buNone/>
            </a:pPr>
            <a:r>
              <a:rPr lang="ja-JP" altLang="en-US" dirty="0">
                <a:latin typeface="+mn-ea"/>
              </a:rPr>
              <a:t>商品スペック</a:t>
            </a:r>
            <a:endParaRPr lang="ja-JP" altLang="en-US" sz="1800" b="1" dirty="0">
              <a:latin typeface="+mn-ea"/>
              <a:ea typeface="+mn-ea"/>
            </a:endParaRPr>
          </a:p>
        </p:txBody>
      </p:sp>
      <p:sp>
        <p:nvSpPr>
          <p:cNvPr id="18" name="テキスト プレースホルダー 17">
            <a:extLst>
              <a:ext uri="{FF2B5EF4-FFF2-40B4-BE49-F238E27FC236}">
                <a16:creationId xmlns:a16="http://schemas.microsoft.com/office/drawing/2014/main" id="{FBA0ED09-3BFD-6B31-F9F6-FEA28588925B}"/>
              </a:ext>
            </a:extLst>
          </p:cNvPr>
          <p:cNvSpPr>
            <a:spLocks noGrp="1"/>
          </p:cNvSpPr>
          <p:nvPr>
            <p:ph type="body" sz="quarter" idx="16"/>
          </p:nvPr>
        </p:nvSpPr>
        <p:spPr/>
        <p:txBody>
          <a:bodyPr>
            <a:normAutofit fontScale="92500" lnSpcReduction="10000"/>
          </a:bodyPr>
          <a:lstStyle/>
          <a:p>
            <a:r>
              <a:rPr lang="ja-JP" altLang="en-US" dirty="0"/>
              <a:t>その他・注意事項</a:t>
            </a: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29116-A307-9BD1-0867-FF1B2B48569D}"/>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6C0D2CE-4896-864B-FEC2-98CA8440A443}"/>
              </a:ext>
            </a:extLst>
          </p:cNvPr>
          <p:cNvSpPr>
            <a:spLocks noGrp="1"/>
          </p:cNvSpPr>
          <p:nvPr>
            <p:ph type="body" sz="quarter" idx="10"/>
          </p:nvPr>
        </p:nvSpPr>
        <p:spPr/>
        <p:txBody>
          <a:bodyPr/>
          <a:lstStyle/>
          <a:p>
            <a:pPr fontAlgn="auto">
              <a:spcAft>
                <a:spcPts val="0"/>
              </a:spcAft>
            </a:pPr>
            <a:r>
              <a:rPr lang="ja-JP" altLang="en-US" sz="2400" dirty="0">
                <a:latin typeface="+mj-ea"/>
                <a:cs typeface="メイリオ" panose="020B0604030504040204" pitchFamily="50" charset="-128"/>
              </a:rPr>
              <a:t>広告内の固定表示要素について</a:t>
            </a:r>
            <a:endParaRPr lang="ja-JP" altLang="en-US" sz="2400" dirty="0">
              <a:latin typeface="+mn-ea"/>
            </a:endParaRPr>
          </a:p>
        </p:txBody>
      </p:sp>
      <p:sp>
        <p:nvSpPr>
          <p:cNvPr id="5" name="テキスト プレースホルダー 6">
            <a:extLst>
              <a:ext uri="{FF2B5EF4-FFF2-40B4-BE49-F238E27FC236}">
                <a16:creationId xmlns:a16="http://schemas.microsoft.com/office/drawing/2014/main" id="{B02C5526-342F-9F50-D4CD-B2C91E2256C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6" name="図プレースホルダー 8" descr="アイコン&#10;&#10;自動的に生成された説明">
            <a:extLst>
              <a:ext uri="{FF2B5EF4-FFF2-40B4-BE49-F238E27FC236}">
                <a16:creationId xmlns:a16="http://schemas.microsoft.com/office/drawing/2014/main" id="{AEB88D5D-6BFA-E96C-7A95-358CF2E2921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6" name="テキスト プレースホルダー 3">
            <a:extLst>
              <a:ext uri="{FF2B5EF4-FFF2-40B4-BE49-F238E27FC236}">
                <a16:creationId xmlns:a16="http://schemas.microsoft.com/office/drawing/2014/main" id="{D03C6E0D-3A57-3925-C5E4-F9D256939078}"/>
              </a:ext>
            </a:extLst>
          </p:cNvPr>
          <p:cNvSpPr txBox="1">
            <a:spLocks/>
          </p:cNvSpPr>
          <p:nvPr/>
        </p:nvSpPr>
        <p:spPr>
          <a:xfrm>
            <a:off x="567857" y="1104290"/>
            <a:ext cx="11014609" cy="792088"/>
          </a:xfrm>
          <a:prstGeom prst="rect">
            <a:avLst/>
          </a:prstGeom>
        </p:spPr>
        <p:txBody>
          <a:bodyPr wrap="none" lIns="0" tIns="0" rIns="0" bIns="0" anchor="ctr">
            <a:noAutofit/>
          </a:bodyPr>
          <a:lstStyle>
            <a:lvl1pPr marL="0" indent="0" algn="l" defTabSz="914400" rtl="0" eaLnBrk="1" latinLnBrk="0" hangingPunct="1">
              <a:lnSpc>
                <a:spcPct val="90000"/>
              </a:lnSpc>
              <a:spcBef>
                <a:spcPts val="1000"/>
              </a:spcBef>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endParaRPr lang="ja-JP" altLang="en-US" dirty="0">
              <a:solidFill>
                <a:srgbClr val="0D0D0D"/>
              </a:solidFill>
              <a:latin typeface="+mn-ea"/>
              <a:ea typeface="+mn-ea"/>
            </a:endParaRPr>
          </a:p>
        </p:txBody>
      </p:sp>
      <p:sp>
        <p:nvSpPr>
          <p:cNvPr id="127" name="テキスト プレースホルダー 2">
            <a:extLst>
              <a:ext uri="{FF2B5EF4-FFF2-40B4-BE49-F238E27FC236}">
                <a16:creationId xmlns:a16="http://schemas.microsoft.com/office/drawing/2014/main" id="{E69CAB2D-9CE9-BE54-CA7A-4174755CD2CC}"/>
              </a:ext>
            </a:extLst>
          </p:cNvPr>
          <p:cNvSpPr>
            <a:spLocks noGrp="1"/>
          </p:cNvSpPr>
          <p:nvPr>
            <p:ph type="body" sz="quarter" idx="11"/>
          </p:nvPr>
        </p:nvSpPr>
        <p:spPr>
          <a:xfrm>
            <a:off x="587374" y="1098189"/>
            <a:ext cx="11218546" cy="792088"/>
          </a:xfrm>
        </p:spPr>
        <p:txBody>
          <a:bodyPr/>
          <a:lstStyle/>
          <a:p>
            <a:r>
              <a:rPr lang="ja-JP" altLang="en-US" dirty="0">
                <a:latin typeface="Meiryo"/>
                <a:ea typeface="Meiryo"/>
              </a:rPr>
              <a:t>クリエイティブ内のテキストやタレントの顔などが固定表示要素と重ならないよう留意しクリエイティブを作成いただくことを推奨します。</a:t>
            </a:r>
            <a:endParaRPr lang="ja-JP" altLang="ja-JP" dirty="0">
              <a:latin typeface="Meiryo"/>
              <a:ea typeface="Meiryo"/>
            </a:endParaRPr>
          </a:p>
        </p:txBody>
      </p:sp>
      <p:sp>
        <p:nvSpPr>
          <p:cNvPr id="8" name="ホームベース 2">
            <a:extLst>
              <a:ext uri="{FF2B5EF4-FFF2-40B4-BE49-F238E27FC236}">
                <a16:creationId xmlns:a16="http://schemas.microsoft.com/office/drawing/2014/main" id="{6BB5CB54-1A62-19DB-D97F-5355D481C4E9}"/>
              </a:ext>
            </a:extLst>
          </p:cNvPr>
          <p:cNvSpPr/>
          <p:nvPr/>
        </p:nvSpPr>
        <p:spPr>
          <a:xfrm>
            <a:off x="3510423" y="1657587"/>
            <a:ext cx="2253760" cy="293825"/>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画像</a:t>
            </a:r>
            <a:endParaRPr lang="en-US" altLang="ja-JP" sz="1050" b="1" dirty="0">
              <a:solidFill>
                <a:schemeClr val="bg1"/>
              </a:solidFill>
              <a:latin typeface="+mn-ea"/>
              <a:cs typeface="メイリオ" panose="020B0604030504040204" pitchFamily="50" charset="-128"/>
            </a:endParaRPr>
          </a:p>
        </p:txBody>
      </p:sp>
      <p:sp>
        <p:nvSpPr>
          <p:cNvPr id="132" name="テキスト ボックス 43">
            <a:extLst>
              <a:ext uri="{FF2B5EF4-FFF2-40B4-BE49-F238E27FC236}">
                <a16:creationId xmlns:a16="http://schemas.microsoft.com/office/drawing/2014/main" id="{6C91C509-E11D-D46C-F7CB-F50AE589B7B6}"/>
              </a:ext>
            </a:extLst>
          </p:cNvPr>
          <p:cNvSpPr txBox="1">
            <a:spLocks noChangeArrowheads="1"/>
          </p:cNvSpPr>
          <p:nvPr/>
        </p:nvSpPr>
        <p:spPr bwMode="auto">
          <a:xfrm>
            <a:off x="578094" y="5884184"/>
            <a:ext cx="107442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クリエイティブ内の要素は端末により変動します</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rPr>
              <a:t>。固定表示要素ぎりぎりの位置にテキスト・字幕やタレントの顔を配置することは推奨しておりません。</a:t>
            </a:r>
            <a:endParaRPr lang="en-US" altLang="ja-JP" sz="1000" dirty="0">
              <a:solidFill>
                <a:schemeClr val="tx1">
                  <a:lumMod val="75000"/>
                  <a:lumOff val="25000"/>
                </a:schemeClr>
              </a:solidFill>
              <a:latin typeface="Meiryo" panose="020B0604030504040204" pitchFamily="34" charset="-128"/>
              <a:ea typeface="Meiryo" panose="020B0604030504040204" pitchFamily="34" charset="-128"/>
            </a:endParaRPr>
          </a:p>
          <a:p>
            <a:pPr>
              <a:spcBef>
                <a:spcPct val="0"/>
              </a:spcBef>
              <a:buNone/>
            </a:pPr>
            <a:r>
              <a:rPr lang="en-US" altLang="ja-JP" sz="1000" dirty="0">
                <a:solidFill>
                  <a:schemeClr val="tx1">
                    <a:lumMod val="75000"/>
                    <a:lumOff val="25000"/>
                  </a:schemeClr>
                </a:solidFill>
                <a:latin typeface="Meiryo" panose="020B0604030504040204" pitchFamily="34" charset="-128"/>
                <a:ea typeface="Meiryo" panose="020B0604030504040204" pitchFamily="34" charset="-128"/>
              </a:rPr>
              <a:t>※</a:t>
            </a:r>
            <a:r>
              <a:rPr lang="ja-JP" altLang="en-US" sz="1000" dirty="0">
                <a:solidFill>
                  <a:schemeClr val="tx1">
                    <a:lumMod val="75000"/>
                    <a:lumOff val="25000"/>
                  </a:schemeClr>
                </a:solidFill>
                <a:latin typeface="Meiryo" panose="020B0604030504040204" pitchFamily="34" charset="-128"/>
                <a:ea typeface="Meiryo" panose="020B0604030504040204" pitchFamily="34" charset="-128"/>
              </a:rPr>
              <a:t>広告マークの位置</a:t>
            </a:r>
            <a:r>
              <a:rPr lang="ja-JP" altLang="en-US" sz="1000" dirty="0">
                <a:latin typeface="Meiryo"/>
                <a:ea typeface="Meiryo"/>
              </a:rPr>
              <a:t>はユーザーの</a:t>
            </a:r>
            <a:r>
              <a:rPr lang="en-US" altLang="ja-JP" sz="1000" dirty="0">
                <a:latin typeface="Meiryo"/>
                <a:ea typeface="Meiryo"/>
              </a:rPr>
              <a:t>LINE</a:t>
            </a:r>
            <a:r>
              <a:rPr lang="ja-JP" altLang="en-US" sz="1000" dirty="0">
                <a:latin typeface="Meiryo"/>
                <a:ea typeface="Meiryo"/>
              </a:rPr>
              <a:t> バージョン、端末サイズや設定によって異なる場合があります。表示位置を保証するものではありません。</a:t>
            </a:r>
            <a:endParaRPr lang="en-US" altLang="ja-JP" sz="1000" dirty="0">
              <a:latin typeface="Meiryo"/>
              <a:ea typeface="Meiryo"/>
            </a:endParaRPr>
          </a:p>
          <a:p>
            <a:pPr>
              <a:spcBef>
                <a:spcPct val="0"/>
              </a:spcBef>
              <a:buNone/>
            </a:pPr>
            <a:r>
              <a:rPr lang="en-US" altLang="ja-JP" sz="1000" dirty="0">
                <a:latin typeface="Meiryo"/>
                <a:ea typeface="Meiryo"/>
              </a:rPr>
              <a:t>※</a:t>
            </a:r>
            <a:r>
              <a:rPr lang="ja-JP" altLang="en-US" sz="1000" dirty="0">
                <a:latin typeface="Meiryo"/>
                <a:ea typeface="Meiryo"/>
              </a:rPr>
              <a:t>入稿規定の詳細は </a:t>
            </a:r>
            <a:r>
              <a:rPr lang="en-US" altLang="ja-JP" sz="1000" dirty="0">
                <a:latin typeface="Meiryo"/>
                <a:ea typeface="Meiryo"/>
                <a:hlinkClick r:id="rId3"/>
              </a:rPr>
              <a:t>https://ads-help.yahoo-net.jp/s/article/H000045741?language=ja#lntp</a:t>
            </a:r>
            <a:r>
              <a:rPr lang="en-US" altLang="ja-JP" sz="1000" dirty="0">
                <a:latin typeface="Meiryo"/>
                <a:ea typeface="Meiryo"/>
              </a:rPr>
              <a:t> </a:t>
            </a:r>
            <a:r>
              <a:rPr lang="ja-JP" altLang="en-US" sz="1000" dirty="0">
                <a:latin typeface="Meiryo"/>
                <a:ea typeface="Meiryo"/>
              </a:rPr>
              <a:t>よりご確認ください。</a:t>
            </a:r>
            <a:endParaRPr lang="ja-JP" altLang="ja-JP" sz="1000" dirty="0">
              <a:latin typeface="Meiryo"/>
              <a:ea typeface="Meiryo"/>
            </a:endParaRPr>
          </a:p>
        </p:txBody>
      </p:sp>
      <p:sp>
        <p:nvSpPr>
          <p:cNvPr id="139" name="ホームベース 2">
            <a:extLst>
              <a:ext uri="{FF2B5EF4-FFF2-40B4-BE49-F238E27FC236}">
                <a16:creationId xmlns:a16="http://schemas.microsoft.com/office/drawing/2014/main" id="{58454162-3535-2D56-A2F3-DB8262FD5A0C}"/>
              </a:ext>
            </a:extLst>
          </p:cNvPr>
          <p:cNvSpPr/>
          <p:nvPr/>
        </p:nvSpPr>
        <p:spPr>
          <a:xfrm>
            <a:off x="9022960" y="1656844"/>
            <a:ext cx="2253760" cy="293825"/>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50" b="1" dirty="0">
                <a:solidFill>
                  <a:schemeClr val="bg1"/>
                </a:solidFill>
                <a:latin typeface="+mn-ea"/>
                <a:cs typeface="メイリオ" panose="020B0604030504040204" pitchFamily="50" charset="-128"/>
              </a:rPr>
              <a:t>動画</a:t>
            </a:r>
            <a:endParaRPr lang="en-US" altLang="ja-JP" sz="1050" b="1" dirty="0">
              <a:solidFill>
                <a:schemeClr val="bg1"/>
              </a:solidFill>
              <a:latin typeface="+mn-ea"/>
              <a:cs typeface="メイリオ" panose="020B0604030504040204" pitchFamily="50" charset="-128"/>
            </a:endParaRPr>
          </a:p>
        </p:txBody>
      </p:sp>
      <p:pic>
        <p:nvPicPr>
          <p:cNvPr id="43" name="図 42">
            <a:extLst>
              <a:ext uri="{FF2B5EF4-FFF2-40B4-BE49-F238E27FC236}">
                <a16:creationId xmlns:a16="http://schemas.microsoft.com/office/drawing/2014/main" id="{B6FFB143-C51C-B3A9-B0D4-4666B78AD7C6}"/>
              </a:ext>
            </a:extLst>
          </p:cNvPr>
          <p:cNvPicPr>
            <a:picLocks noChangeAspect="1"/>
          </p:cNvPicPr>
          <p:nvPr/>
        </p:nvPicPr>
        <p:blipFill>
          <a:blip r:embed="rId4"/>
          <a:stretch>
            <a:fillRect/>
          </a:stretch>
        </p:blipFill>
        <p:spPr>
          <a:xfrm>
            <a:off x="3402756" y="2144398"/>
            <a:ext cx="2469094" cy="3481118"/>
          </a:xfrm>
          <a:prstGeom prst="rect">
            <a:avLst/>
          </a:prstGeom>
        </p:spPr>
      </p:pic>
      <p:pic>
        <p:nvPicPr>
          <p:cNvPr id="49" name="図 48">
            <a:extLst>
              <a:ext uri="{FF2B5EF4-FFF2-40B4-BE49-F238E27FC236}">
                <a16:creationId xmlns:a16="http://schemas.microsoft.com/office/drawing/2014/main" id="{11E7D0C5-FDA9-EAC7-432D-F135A92FCCFC}"/>
              </a:ext>
            </a:extLst>
          </p:cNvPr>
          <p:cNvPicPr>
            <a:picLocks noChangeAspect="1"/>
          </p:cNvPicPr>
          <p:nvPr/>
        </p:nvPicPr>
        <p:blipFill>
          <a:blip r:embed="rId4"/>
          <a:stretch>
            <a:fillRect/>
          </a:stretch>
        </p:blipFill>
        <p:spPr>
          <a:xfrm>
            <a:off x="8915293" y="2144398"/>
            <a:ext cx="2469094" cy="3481118"/>
          </a:xfrm>
          <a:prstGeom prst="rect">
            <a:avLst/>
          </a:prstGeom>
        </p:spPr>
      </p:pic>
      <p:sp>
        <p:nvSpPr>
          <p:cNvPr id="12" name="四角形吹き出し 137">
            <a:extLst>
              <a:ext uri="{FF2B5EF4-FFF2-40B4-BE49-F238E27FC236}">
                <a16:creationId xmlns:a16="http://schemas.microsoft.com/office/drawing/2014/main" id="{018A73DD-B8E9-36F0-20EF-7840FE6AEAA4}"/>
              </a:ext>
            </a:extLst>
          </p:cNvPr>
          <p:cNvSpPr/>
          <p:nvPr/>
        </p:nvSpPr>
        <p:spPr>
          <a:xfrm>
            <a:off x="555391" y="3051124"/>
            <a:ext cx="2139790" cy="1466167"/>
          </a:xfrm>
          <a:prstGeom prst="wedgeRectCallout">
            <a:avLst>
              <a:gd name="adj1" fmla="val 99925"/>
              <a:gd name="adj2" fmla="val -26847"/>
            </a:avLst>
          </a:prstGeom>
          <a:ln w="38100">
            <a:solidFill>
              <a:schemeClr val="bg2">
                <a:lumMod val="75000"/>
              </a:schemeClr>
            </a:solidFill>
            <a:headEnd type="none"/>
            <a:tailEnd type="none"/>
          </a:ln>
        </p:spPr>
        <p:style>
          <a:lnRef idx="2">
            <a:schemeClr val="accent1"/>
          </a:lnRef>
          <a:fillRef idx="1">
            <a:schemeClr val="lt1"/>
          </a:fillRef>
          <a:effectRef idx="0">
            <a:schemeClr val="accent1"/>
          </a:effectRef>
          <a:fontRef idx="minor">
            <a:schemeClr val="dk1"/>
          </a:fontRef>
        </p:style>
        <p:txBody>
          <a:bodyPr rtlCol="0" anchor="t"/>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endParaRPr lang="ja-JP" altLang="en-US" sz="8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17F21AEA-CFF9-55EE-3196-AEE7BE29C7AA}"/>
              </a:ext>
            </a:extLst>
          </p:cNvPr>
          <p:cNvSpPr/>
          <p:nvPr/>
        </p:nvSpPr>
        <p:spPr>
          <a:xfrm>
            <a:off x="527975" y="3234054"/>
            <a:ext cx="2505161" cy="230832"/>
          </a:xfrm>
          <a:prstGeom prst="rect">
            <a:avLst/>
          </a:prstGeom>
        </p:spPr>
        <p:txBody>
          <a:bodyPr wrap="square">
            <a:spAutoFit/>
          </a:bodyPr>
          <a:lstStyle/>
          <a:p>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「インフォメーションアイコン」表示</a:t>
            </a:r>
          </a:p>
        </p:txBody>
      </p:sp>
      <p:grpSp>
        <p:nvGrpSpPr>
          <p:cNvPr id="14" name="グループ化 13">
            <a:extLst>
              <a:ext uri="{FF2B5EF4-FFF2-40B4-BE49-F238E27FC236}">
                <a16:creationId xmlns:a16="http://schemas.microsoft.com/office/drawing/2014/main" id="{AC830E4D-B96E-7BBC-EB3B-59F1071D6921}"/>
              </a:ext>
            </a:extLst>
          </p:cNvPr>
          <p:cNvGrpSpPr/>
          <p:nvPr/>
        </p:nvGrpSpPr>
        <p:grpSpPr>
          <a:xfrm>
            <a:off x="957058" y="3649457"/>
            <a:ext cx="1325118" cy="610981"/>
            <a:chOff x="1728165" y="3027209"/>
            <a:chExt cx="1193008" cy="547793"/>
          </a:xfrm>
        </p:grpSpPr>
        <p:cxnSp>
          <p:nvCxnSpPr>
            <p:cNvPr id="25" name="直線矢印コネクタ 24">
              <a:extLst>
                <a:ext uri="{FF2B5EF4-FFF2-40B4-BE49-F238E27FC236}">
                  <a16:creationId xmlns:a16="http://schemas.microsoft.com/office/drawing/2014/main" id="{20FB1B9D-D09F-1A37-610A-5834F2BB89AB}"/>
                </a:ext>
              </a:extLst>
            </p:cNvPr>
            <p:cNvCxnSpPr>
              <a:cxnSpLocks/>
            </p:cNvCxnSpPr>
            <p:nvPr/>
          </p:nvCxnSpPr>
          <p:spPr>
            <a:xfrm flipH="1">
              <a:off x="1728165" y="3326928"/>
              <a:ext cx="560539"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81AFE0D7-4EAD-82B1-D8D5-05E22209E3F3}"/>
                </a:ext>
              </a:extLst>
            </p:cNvPr>
            <p:cNvSpPr/>
            <p:nvPr/>
          </p:nvSpPr>
          <p:spPr>
            <a:xfrm>
              <a:off x="1800623" y="3359558"/>
              <a:ext cx="516631" cy="215444"/>
            </a:xfrm>
            <a:prstGeom prst="rect">
              <a:avLst/>
            </a:prstGeom>
            <a:ln>
              <a:noFill/>
            </a:ln>
          </p:spPr>
          <p:txBody>
            <a:bodyPr wrap="square">
              <a:spAutoFit/>
            </a:bodyPr>
            <a:lstStyle/>
            <a:p>
              <a:r>
                <a:rPr lang="en-US" altLang="ja-JP" sz="800" dirty="0">
                  <a:solidFill>
                    <a:schemeClr val="bg1"/>
                  </a:solidFill>
                </a:rPr>
                <a:t>168px</a:t>
              </a:r>
              <a:endParaRPr lang="ja-JP" altLang="en-US" sz="800" dirty="0">
                <a:solidFill>
                  <a:schemeClr val="bg1"/>
                </a:solidFill>
              </a:endParaRPr>
            </a:p>
          </p:txBody>
        </p:sp>
        <p:cxnSp>
          <p:nvCxnSpPr>
            <p:cNvPr id="27" name="直線矢印コネクタ 26">
              <a:extLst>
                <a:ext uri="{FF2B5EF4-FFF2-40B4-BE49-F238E27FC236}">
                  <a16:creationId xmlns:a16="http://schemas.microsoft.com/office/drawing/2014/main" id="{8D0EDD01-12F3-B7D6-700D-68ECED8A6829}"/>
                </a:ext>
              </a:extLst>
            </p:cNvPr>
            <p:cNvCxnSpPr>
              <a:cxnSpLocks/>
            </p:cNvCxnSpPr>
            <p:nvPr/>
          </p:nvCxnSpPr>
          <p:spPr>
            <a:xfrm flipV="1">
              <a:off x="2396087" y="3033219"/>
              <a:ext cx="0" cy="232605"/>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C2783580-577B-8A0F-5AB0-6A2765853F4F}"/>
                </a:ext>
              </a:extLst>
            </p:cNvPr>
            <p:cNvSpPr/>
            <p:nvPr/>
          </p:nvSpPr>
          <p:spPr>
            <a:xfrm>
              <a:off x="2404542" y="3027209"/>
              <a:ext cx="516631" cy="215444"/>
            </a:xfrm>
            <a:prstGeom prst="rect">
              <a:avLst/>
            </a:prstGeom>
            <a:ln>
              <a:noFill/>
            </a:ln>
          </p:spPr>
          <p:txBody>
            <a:bodyPr wrap="square">
              <a:spAutoFit/>
            </a:bodyPr>
            <a:lstStyle/>
            <a:p>
              <a:r>
                <a:rPr lang="en-US" altLang="ja-JP" sz="800" dirty="0">
                  <a:solidFill>
                    <a:schemeClr val="bg1"/>
                  </a:solidFill>
                </a:rPr>
                <a:t>60px</a:t>
              </a:r>
              <a:endParaRPr lang="ja-JP" altLang="en-US" sz="800" dirty="0">
                <a:solidFill>
                  <a:schemeClr val="bg1"/>
                </a:solidFill>
              </a:endParaRPr>
            </a:p>
          </p:txBody>
        </p:sp>
      </p:grpSp>
      <p:pic>
        <p:nvPicPr>
          <p:cNvPr id="15" name="図 14">
            <a:extLst>
              <a:ext uri="{FF2B5EF4-FFF2-40B4-BE49-F238E27FC236}">
                <a16:creationId xmlns:a16="http://schemas.microsoft.com/office/drawing/2014/main" id="{6DF6F26C-A31D-06E6-9D3A-6F493C75C945}"/>
              </a:ext>
            </a:extLst>
          </p:cNvPr>
          <p:cNvPicPr>
            <a:picLocks noChangeAspect="1"/>
          </p:cNvPicPr>
          <p:nvPr/>
        </p:nvPicPr>
        <p:blipFill>
          <a:blip r:embed="rId5"/>
          <a:stretch>
            <a:fillRect/>
          </a:stretch>
        </p:blipFill>
        <p:spPr>
          <a:xfrm>
            <a:off x="869353" y="3514996"/>
            <a:ext cx="1448315" cy="774099"/>
          </a:xfrm>
          <a:prstGeom prst="rect">
            <a:avLst/>
          </a:prstGeom>
        </p:spPr>
      </p:pic>
      <p:pic>
        <p:nvPicPr>
          <p:cNvPr id="16" name="図 15" descr="テキスト&#10;&#10;AI 生成コンテンツは誤りを含む可能性があります。">
            <a:extLst>
              <a:ext uri="{FF2B5EF4-FFF2-40B4-BE49-F238E27FC236}">
                <a16:creationId xmlns:a16="http://schemas.microsoft.com/office/drawing/2014/main" id="{68EE0718-2D6F-83EA-51CA-1F9FEE04BD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5449" y="3748346"/>
            <a:ext cx="683831" cy="243140"/>
          </a:xfrm>
          <a:prstGeom prst="rect">
            <a:avLst/>
          </a:prstGeom>
        </p:spPr>
      </p:pic>
      <p:cxnSp>
        <p:nvCxnSpPr>
          <p:cNvPr id="17" name="直線矢印コネクタ 16">
            <a:extLst>
              <a:ext uri="{FF2B5EF4-FFF2-40B4-BE49-F238E27FC236}">
                <a16:creationId xmlns:a16="http://schemas.microsoft.com/office/drawing/2014/main" id="{0CDBA489-29D8-318C-7B2A-7A8B487C88F0}"/>
              </a:ext>
            </a:extLst>
          </p:cNvPr>
          <p:cNvCxnSpPr>
            <a:cxnSpLocks/>
          </p:cNvCxnSpPr>
          <p:nvPr/>
        </p:nvCxnSpPr>
        <p:spPr>
          <a:xfrm>
            <a:off x="1096237" y="4020143"/>
            <a:ext cx="683831"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9B5CA7E9-2009-FAFA-B1E7-F040EA35A4B7}"/>
              </a:ext>
            </a:extLst>
          </p:cNvPr>
          <p:cNvCxnSpPr>
            <a:cxnSpLocks/>
          </p:cNvCxnSpPr>
          <p:nvPr/>
        </p:nvCxnSpPr>
        <p:spPr>
          <a:xfrm>
            <a:off x="1868811" y="3746592"/>
            <a:ext cx="0" cy="24314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DD432C89-2618-C50C-D2C8-6FF162F6E064}"/>
              </a:ext>
            </a:extLst>
          </p:cNvPr>
          <p:cNvSpPr/>
          <p:nvPr/>
        </p:nvSpPr>
        <p:spPr>
          <a:xfrm>
            <a:off x="1820015" y="3773664"/>
            <a:ext cx="516631" cy="215444"/>
          </a:xfrm>
          <a:prstGeom prst="rect">
            <a:avLst/>
          </a:prstGeom>
          <a:ln>
            <a:noFill/>
          </a:ln>
        </p:spPr>
        <p:txBody>
          <a:bodyPr wrap="square">
            <a:spAutoFit/>
          </a:bodyPr>
          <a:lstStyle/>
          <a:p>
            <a:r>
              <a:rPr lang="en-US" altLang="ja-JP" sz="800" dirty="0">
                <a:solidFill>
                  <a:schemeClr val="bg1"/>
                </a:solidFill>
              </a:rPr>
              <a:t>16pt</a:t>
            </a:r>
            <a:endParaRPr lang="ja-JP" altLang="en-US" sz="800" dirty="0">
              <a:solidFill>
                <a:schemeClr val="bg1"/>
              </a:solidFill>
            </a:endParaRPr>
          </a:p>
        </p:txBody>
      </p:sp>
      <p:sp>
        <p:nvSpPr>
          <p:cNvPr id="20" name="正方形/長方形 19">
            <a:extLst>
              <a:ext uri="{FF2B5EF4-FFF2-40B4-BE49-F238E27FC236}">
                <a16:creationId xmlns:a16="http://schemas.microsoft.com/office/drawing/2014/main" id="{4E771E4E-4683-C148-7BF3-70917A5420AB}"/>
              </a:ext>
            </a:extLst>
          </p:cNvPr>
          <p:cNvSpPr/>
          <p:nvPr/>
        </p:nvSpPr>
        <p:spPr>
          <a:xfrm>
            <a:off x="1213628" y="4024812"/>
            <a:ext cx="683829" cy="215444"/>
          </a:xfrm>
          <a:prstGeom prst="rect">
            <a:avLst/>
          </a:prstGeom>
          <a:ln>
            <a:noFill/>
          </a:ln>
        </p:spPr>
        <p:txBody>
          <a:bodyPr wrap="square">
            <a:spAutoFit/>
          </a:bodyPr>
          <a:lstStyle/>
          <a:p>
            <a:r>
              <a:rPr lang="en-US" altLang="ja-JP" sz="800" dirty="0">
                <a:solidFill>
                  <a:schemeClr val="bg1"/>
                </a:solidFill>
              </a:rPr>
              <a:t>46pt</a:t>
            </a:r>
            <a:endParaRPr lang="ja-JP" altLang="en-US" sz="800" dirty="0">
              <a:solidFill>
                <a:schemeClr val="bg1"/>
              </a:solidFill>
            </a:endParaRPr>
          </a:p>
        </p:txBody>
      </p:sp>
      <p:cxnSp>
        <p:nvCxnSpPr>
          <p:cNvPr id="21" name="直線矢印コネクタ 20">
            <a:extLst>
              <a:ext uri="{FF2B5EF4-FFF2-40B4-BE49-F238E27FC236}">
                <a16:creationId xmlns:a16="http://schemas.microsoft.com/office/drawing/2014/main" id="{7F680FF9-CCB9-756F-1619-42E1F3419E34}"/>
              </a:ext>
            </a:extLst>
          </p:cNvPr>
          <p:cNvCxnSpPr>
            <a:cxnSpLocks/>
          </p:cNvCxnSpPr>
          <p:nvPr/>
        </p:nvCxnSpPr>
        <p:spPr>
          <a:xfrm flipH="1">
            <a:off x="1875517" y="3608295"/>
            <a:ext cx="1759" cy="17943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2" name="正方形/長方形 21">
            <a:extLst>
              <a:ext uri="{FF2B5EF4-FFF2-40B4-BE49-F238E27FC236}">
                <a16:creationId xmlns:a16="http://schemas.microsoft.com/office/drawing/2014/main" id="{940F6D17-A277-E78D-70FA-FDEBC672712B}"/>
              </a:ext>
            </a:extLst>
          </p:cNvPr>
          <p:cNvSpPr/>
          <p:nvPr/>
        </p:nvSpPr>
        <p:spPr>
          <a:xfrm>
            <a:off x="1851071" y="3614805"/>
            <a:ext cx="516631" cy="215444"/>
          </a:xfrm>
          <a:prstGeom prst="rect">
            <a:avLst/>
          </a:prstGeom>
          <a:ln>
            <a:noFill/>
          </a:ln>
        </p:spPr>
        <p:txBody>
          <a:bodyPr wrap="square">
            <a:spAutoFit/>
          </a:bodyPr>
          <a:lstStyle/>
          <a:p>
            <a:r>
              <a:rPr lang="en-US" altLang="ja-JP" sz="800" dirty="0">
                <a:solidFill>
                  <a:schemeClr val="bg1"/>
                </a:solidFill>
              </a:rPr>
              <a:t>9pt</a:t>
            </a:r>
            <a:endParaRPr lang="ja-JP" altLang="en-US" sz="800" dirty="0">
              <a:solidFill>
                <a:schemeClr val="bg1"/>
              </a:solidFill>
            </a:endParaRPr>
          </a:p>
        </p:txBody>
      </p:sp>
      <p:cxnSp>
        <p:nvCxnSpPr>
          <p:cNvPr id="23" name="直線矢印コネクタ 22">
            <a:extLst>
              <a:ext uri="{FF2B5EF4-FFF2-40B4-BE49-F238E27FC236}">
                <a16:creationId xmlns:a16="http://schemas.microsoft.com/office/drawing/2014/main" id="{D17AEAAF-2D74-E578-4E59-8A34F1CD22F7}"/>
              </a:ext>
            </a:extLst>
          </p:cNvPr>
          <p:cNvCxnSpPr>
            <a:cxnSpLocks/>
          </p:cNvCxnSpPr>
          <p:nvPr/>
        </p:nvCxnSpPr>
        <p:spPr>
          <a:xfrm>
            <a:off x="976070" y="4020143"/>
            <a:ext cx="192175"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E5C773E3-EC8A-7A14-5188-AE14E1A40371}"/>
              </a:ext>
            </a:extLst>
          </p:cNvPr>
          <p:cNvSpPr/>
          <p:nvPr/>
        </p:nvSpPr>
        <p:spPr>
          <a:xfrm>
            <a:off x="920757" y="4025550"/>
            <a:ext cx="516631" cy="215444"/>
          </a:xfrm>
          <a:prstGeom prst="rect">
            <a:avLst/>
          </a:prstGeom>
          <a:ln>
            <a:noFill/>
          </a:ln>
        </p:spPr>
        <p:txBody>
          <a:bodyPr wrap="square">
            <a:spAutoFit/>
          </a:bodyPr>
          <a:lstStyle/>
          <a:p>
            <a:r>
              <a:rPr lang="en-US" altLang="ja-JP" sz="800" dirty="0">
                <a:solidFill>
                  <a:schemeClr val="bg1"/>
                </a:solidFill>
              </a:rPr>
              <a:t>9pt</a:t>
            </a:r>
            <a:endParaRPr lang="ja-JP" altLang="en-US" sz="800" dirty="0">
              <a:solidFill>
                <a:schemeClr val="bg1"/>
              </a:solidFill>
            </a:endParaRPr>
          </a:p>
        </p:txBody>
      </p:sp>
      <p:sp>
        <p:nvSpPr>
          <p:cNvPr id="52" name="テキスト ボックス 51">
            <a:extLst>
              <a:ext uri="{FF2B5EF4-FFF2-40B4-BE49-F238E27FC236}">
                <a16:creationId xmlns:a16="http://schemas.microsoft.com/office/drawing/2014/main" id="{01F8BE71-6155-C66B-89E8-4A251FC7B67F}"/>
              </a:ext>
            </a:extLst>
          </p:cNvPr>
          <p:cNvSpPr txBox="1"/>
          <p:nvPr/>
        </p:nvSpPr>
        <p:spPr>
          <a:xfrm>
            <a:off x="9494211" y="3328972"/>
            <a:ext cx="1209658" cy="200055"/>
          </a:xfrm>
          <a:prstGeom prst="rect">
            <a:avLst/>
          </a:prstGeom>
          <a:noFill/>
        </p:spPr>
        <p:txBody>
          <a:bodyPr wrap="square" rtlCol="0">
            <a:spAutoFit/>
          </a:bodyPr>
          <a:lstStyle/>
          <a:p>
            <a:r>
              <a:rPr kumimoji="1" lang="ja-JP" altLang="en-US"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詳細はこちら</a:t>
            </a:r>
            <a:r>
              <a:rPr kumimoji="1" lang="en-US" altLang="ja-JP"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&gt;</a:t>
            </a:r>
            <a:endParaRPr kumimoji="1" lang="ja-JP" altLang="en-US" sz="7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2" name="四角形吹き出し 137">
            <a:extLst>
              <a:ext uri="{FF2B5EF4-FFF2-40B4-BE49-F238E27FC236}">
                <a16:creationId xmlns:a16="http://schemas.microsoft.com/office/drawing/2014/main" id="{9A606B93-1A75-D4EE-8078-3C5A7C8B6A4A}"/>
              </a:ext>
            </a:extLst>
          </p:cNvPr>
          <p:cNvSpPr/>
          <p:nvPr/>
        </p:nvSpPr>
        <p:spPr>
          <a:xfrm>
            <a:off x="6052614" y="3057776"/>
            <a:ext cx="2123440" cy="1087504"/>
          </a:xfrm>
          <a:prstGeom prst="wedgeRectCallout">
            <a:avLst>
              <a:gd name="adj1" fmla="val 99925"/>
              <a:gd name="adj2" fmla="val -26847"/>
            </a:avLst>
          </a:prstGeom>
          <a:ln w="38100">
            <a:solidFill>
              <a:schemeClr val="bg2">
                <a:lumMod val="75000"/>
              </a:schemeClr>
            </a:solidFill>
            <a:headEnd type="none"/>
            <a:tailEnd type="none"/>
          </a:ln>
        </p:spPr>
        <p:style>
          <a:lnRef idx="2">
            <a:schemeClr val="accent1"/>
          </a:lnRef>
          <a:fillRef idx="1">
            <a:schemeClr val="lt1"/>
          </a:fillRef>
          <a:effectRef idx="0">
            <a:schemeClr val="accent1"/>
          </a:effectRef>
          <a:fontRef idx="minor">
            <a:schemeClr val="dk1"/>
          </a:fontRef>
        </p:style>
        <p:txBody>
          <a:bodyPr rtlCol="0" anchor="t"/>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endParaRPr lang="ja-JP" altLang="en-US" sz="8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82AD600D-F6D4-17D8-1E9B-1AB9C880E8B5}"/>
              </a:ext>
            </a:extLst>
          </p:cNvPr>
          <p:cNvSpPr/>
          <p:nvPr/>
        </p:nvSpPr>
        <p:spPr>
          <a:xfrm>
            <a:off x="6085113" y="3211867"/>
            <a:ext cx="2042883" cy="230832"/>
          </a:xfrm>
          <a:prstGeom prst="rect">
            <a:avLst/>
          </a:prstGeom>
        </p:spPr>
        <p:txBody>
          <a:bodyPr wrap="square" lIns="91440" tIns="45720" rIns="91440" bIns="45720" anchor="t">
            <a:spAutoFit/>
          </a:bodyPr>
          <a:lstStyle/>
          <a:p>
            <a:r>
              <a:rPr lang="ja-JP" altLang="en-US" sz="900" dirty="0">
                <a:latin typeface="メイリオ"/>
                <a:ea typeface="メイリオ"/>
                <a:cs typeface="メイリオ" panose="020B0604030504040204" pitchFamily="50" charset="-128"/>
              </a:rPr>
              <a:t>「詳細はこちら」ボタン表示</a:t>
            </a:r>
          </a:p>
        </p:txBody>
      </p:sp>
      <p:pic>
        <p:nvPicPr>
          <p:cNvPr id="76" name="図 75" descr="ロゴ&#10;&#10;AI 生成コンテンツは誤りを含む可能性があります。">
            <a:extLst>
              <a:ext uri="{FF2B5EF4-FFF2-40B4-BE49-F238E27FC236}">
                <a16:creationId xmlns:a16="http://schemas.microsoft.com/office/drawing/2014/main" id="{1CC57281-DEBE-05E8-BFE7-73F3FA704A6F}"/>
              </a:ext>
            </a:extLst>
          </p:cNvPr>
          <p:cNvPicPr>
            <a:picLocks noChangeAspect="1"/>
          </p:cNvPicPr>
          <p:nvPr/>
        </p:nvPicPr>
        <p:blipFill>
          <a:blip r:embed="rId7"/>
          <a:stretch>
            <a:fillRect/>
          </a:stretch>
        </p:blipFill>
        <p:spPr>
          <a:xfrm>
            <a:off x="6135140" y="3505359"/>
            <a:ext cx="1858034" cy="489259"/>
          </a:xfrm>
          <a:prstGeom prst="rect">
            <a:avLst/>
          </a:prstGeom>
        </p:spPr>
      </p:pic>
      <p:cxnSp>
        <p:nvCxnSpPr>
          <p:cNvPr id="77" name="直線矢印コネクタ 76">
            <a:extLst>
              <a:ext uri="{FF2B5EF4-FFF2-40B4-BE49-F238E27FC236}">
                <a16:creationId xmlns:a16="http://schemas.microsoft.com/office/drawing/2014/main" id="{6A4AEE94-48D0-9FB3-99F8-DEFC97D84517}"/>
              </a:ext>
            </a:extLst>
          </p:cNvPr>
          <p:cNvCxnSpPr>
            <a:cxnSpLocks/>
          </p:cNvCxnSpPr>
          <p:nvPr/>
        </p:nvCxnSpPr>
        <p:spPr>
          <a:xfrm>
            <a:off x="6826698" y="3841919"/>
            <a:ext cx="851256" cy="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8" name="正方形/長方形 77">
            <a:extLst>
              <a:ext uri="{FF2B5EF4-FFF2-40B4-BE49-F238E27FC236}">
                <a16:creationId xmlns:a16="http://schemas.microsoft.com/office/drawing/2014/main" id="{DD3B947F-1DFE-95C4-266B-3531B0B2D868}"/>
              </a:ext>
            </a:extLst>
          </p:cNvPr>
          <p:cNvSpPr/>
          <p:nvPr/>
        </p:nvSpPr>
        <p:spPr>
          <a:xfrm>
            <a:off x="7053592" y="3826912"/>
            <a:ext cx="566878" cy="215444"/>
          </a:xfrm>
          <a:prstGeom prst="rect">
            <a:avLst/>
          </a:prstGeom>
          <a:ln>
            <a:noFill/>
          </a:ln>
        </p:spPr>
        <p:txBody>
          <a:bodyPr wrap="square">
            <a:spAutoFit/>
          </a:bodyPr>
          <a:lstStyle/>
          <a:p>
            <a:r>
              <a:rPr lang="en-US" altLang="ja-JP" sz="800" dirty="0">
                <a:solidFill>
                  <a:schemeClr val="bg1"/>
                </a:solidFill>
              </a:rPr>
              <a:t>82pt</a:t>
            </a:r>
            <a:endParaRPr lang="ja-JP" altLang="en-US" sz="800" dirty="0">
              <a:solidFill>
                <a:schemeClr val="bg1"/>
              </a:solidFill>
            </a:endParaRPr>
          </a:p>
        </p:txBody>
      </p:sp>
      <p:cxnSp>
        <p:nvCxnSpPr>
          <p:cNvPr id="79" name="直線矢印コネクタ 78">
            <a:extLst>
              <a:ext uri="{FF2B5EF4-FFF2-40B4-BE49-F238E27FC236}">
                <a16:creationId xmlns:a16="http://schemas.microsoft.com/office/drawing/2014/main" id="{7C147779-6329-3377-AA29-AADE097A197A}"/>
              </a:ext>
            </a:extLst>
          </p:cNvPr>
          <p:cNvCxnSpPr>
            <a:cxnSpLocks/>
          </p:cNvCxnSpPr>
          <p:nvPr/>
        </p:nvCxnSpPr>
        <p:spPr>
          <a:xfrm flipV="1">
            <a:off x="7716249" y="3596142"/>
            <a:ext cx="0" cy="230770"/>
          </a:xfrm>
          <a:prstGeom prst="straightConnector1">
            <a:avLst/>
          </a:prstGeom>
          <a:ln>
            <a:solidFill>
              <a:schemeClr val="bg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80" name="正方形/長方形 79">
            <a:extLst>
              <a:ext uri="{FF2B5EF4-FFF2-40B4-BE49-F238E27FC236}">
                <a16:creationId xmlns:a16="http://schemas.microsoft.com/office/drawing/2014/main" id="{8700901B-7E07-625A-DCE0-60CFD034DCFA}"/>
              </a:ext>
            </a:extLst>
          </p:cNvPr>
          <p:cNvSpPr/>
          <p:nvPr/>
        </p:nvSpPr>
        <p:spPr>
          <a:xfrm>
            <a:off x="7669338" y="3618912"/>
            <a:ext cx="566878" cy="215444"/>
          </a:xfrm>
          <a:prstGeom prst="rect">
            <a:avLst/>
          </a:prstGeom>
          <a:ln>
            <a:noFill/>
          </a:ln>
        </p:spPr>
        <p:txBody>
          <a:bodyPr wrap="square">
            <a:spAutoFit/>
          </a:bodyPr>
          <a:lstStyle/>
          <a:p>
            <a:r>
              <a:rPr lang="en-US" altLang="ja-JP" sz="800" dirty="0">
                <a:solidFill>
                  <a:schemeClr val="bg1"/>
                </a:solidFill>
              </a:rPr>
              <a:t>18pt</a:t>
            </a:r>
            <a:endParaRPr lang="ja-JP" altLang="en-US" sz="800" dirty="0">
              <a:solidFill>
                <a:schemeClr val="bg1"/>
              </a:solidFill>
            </a:endParaRPr>
          </a:p>
        </p:txBody>
      </p:sp>
    </p:spTree>
    <p:extLst>
      <p:ext uri="{BB962C8B-B14F-4D97-AF65-F5344CB8AC3E}">
        <p14:creationId xmlns:p14="http://schemas.microsoft.com/office/powerpoint/2010/main" val="3497298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735365" y="630448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880629" y="6315667"/>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307630336"/>
              </p:ext>
            </p:extLst>
          </p:nvPr>
        </p:nvGraphicFramePr>
        <p:xfrm>
          <a:off x="479425" y="785697"/>
          <a:ext cx="8570641" cy="538259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43200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800" b="1" kern="1200" dirty="0">
                          <a:solidFill>
                            <a:schemeClr val="bg1"/>
                          </a:solidFill>
                          <a:latin typeface="Meiryo" panose="020B0604030504040204" pitchFamily="34" charset="-128"/>
                          <a:ea typeface="Meiryo" panose="020B0604030504040204" pitchFamily="34" charset="-128"/>
                          <a:cs typeface="+mn-cs"/>
                        </a:rPr>
                        <a:t>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SP</a:t>
                      </a:r>
                    </a:p>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14959637"/>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6295167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59408304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bl>
          </a:graphicData>
        </a:graphic>
      </p:graphicFrame>
    </p:spTree>
    <p:extLst>
      <p:ext uri="{BB962C8B-B14F-4D97-AF65-F5344CB8AC3E}">
        <p14:creationId xmlns:p14="http://schemas.microsoft.com/office/powerpoint/2010/main" val="446833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190B9-D4D0-0FC5-1A25-FD73EC5F646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04D8CA-2B43-EA7C-7F27-2A88FC4838FC}"/>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B02FE39-F2E5-6EEE-8C31-3FC41FA41A7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2385C3EE-3077-82ED-4FBE-3BC673B60587}"/>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24B0DA6D-6347-755D-0ABB-9F33E55C2FA2}"/>
              </a:ext>
            </a:extLst>
          </p:cNvPr>
          <p:cNvSpPr/>
          <p:nvPr/>
        </p:nvSpPr>
        <p:spPr>
          <a:xfrm>
            <a:off x="7735365" y="6304488"/>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4F575651-7C0A-281A-B3EE-B63D6F4599AE}"/>
              </a:ext>
            </a:extLst>
          </p:cNvPr>
          <p:cNvSpPr/>
          <p:nvPr/>
        </p:nvSpPr>
        <p:spPr>
          <a:xfrm>
            <a:off x="7880629" y="6315667"/>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524C3614-0E90-0E0A-5C04-110B9EB1BE29}"/>
              </a:ext>
            </a:extLst>
          </p:cNvPr>
          <p:cNvGraphicFramePr>
            <a:graphicFrameLocks noGrp="1"/>
          </p:cNvGraphicFramePr>
          <p:nvPr>
            <p:extLst>
              <p:ext uri="{D42A27DB-BD31-4B8C-83A1-F6EECF244321}">
                <p14:modId xmlns:p14="http://schemas.microsoft.com/office/powerpoint/2010/main" val="1021979101"/>
              </p:ext>
            </p:extLst>
          </p:nvPr>
        </p:nvGraphicFramePr>
        <p:xfrm>
          <a:off x="479425" y="785697"/>
          <a:ext cx="8570641" cy="520259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432000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LINE NEWS Top Ad</a:t>
                      </a:r>
                      <a:r>
                        <a:rPr kumimoji="1" lang="ja-JP" altLang="en-US" sz="800" b="1" kern="1200" dirty="0">
                          <a:solidFill>
                            <a:schemeClr val="bg1"/>
                          </a:solidFill>
                          <a:latin typeface="Meiryo" panose="020B0604030504040204" pitchFamily="34" charset="-128"/>
                          <a:ea typeface="Meiryo" panose="020B0604030504040204" pitchFamily="34" charset="-128"/>
                          <a:cs typeface="+mn-cs"/>
                        </a:rPr>
                        <a:t>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SP</a:t>
                      </a:r>
                    </a:p>
                    <a:p>
                      <a:pPr algn="ctr"/>
                      <a:r>
                        <a:rPr kumimoji="1" lang="ja-JP" altLang="en-US" sz="800" b="1" kern="1200" dirty="0">
                          <a:solidFill>
                            <a:schemeClr val="bg1"/>
                          </a:solidFill>
                          <a:latin typeface="Meiryo" panose="020B0604030504040204" pitchFamily="34" charset="-128"/>
                          <a:ea typeface="Meiryo" panose="020B0604030504040204" pitchFamily="34" charset="-128"/>
                          <a:cs typeface="+mn-cs"/>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8764397"/>
                  </a:ext>
                </a:extLst>
              </a:tr>
              <a:tr h="324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8395334"/>
                  </a:ext>
                </a:extLst>
              </a:tr>
              <a:tr h="324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1455642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45162569"/>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78296829"/>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32745896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3799200"/>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2486826"/>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24464143"/>
                  </a:ext>
                </a:extLst>
              </a:tr>
              <a:tr h="324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9541065"/>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40608094"/>
                  </a:ext>
                </a:extLst>
              </a:tr>
              <a:tr h="32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40765094"/>
                  </a:ext>
                </a:extLst>
              </a:tr>
              <a:tr h="324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80348530"/>
                  </a:ext>
                </a:extLst>
              </a:tr>
              <a:tr h="324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7254590"/>
                  </a:ext>
                </a:extLst>
              </a:tr>
            </a:tbl>
          </a:graphicData>
        </a:graphic>
      </p:graphicFrame>
    </p:spTree>
    <p:extLst>
      <p:ext uri="{BB962C8B-B14F-4D97-AF65-F5344CB8AC3E}">
        <p14:creationId xmlns:p14="http://schemas.microsoft.com/office/powerpoint/2010/main" val="2090041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75C7351-E1DE-C691-1C06-331FC75589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graphicFrame>
        <p:nvGraphicFramePr>
          <p:cNvPr id="2" name="表 1">
            <a:extLst>
              <a:ext uri="{FF2B5EF4-FFF2-40B4-BE49-F238E27FC236}">
                <a16:creationId xmlns:a16="http://schemas.microsoft.com/office/drawing/2014/main" id="{5D3D9B77-A695-FEEC-C415-67DE00663E62}"/>
              </a:ext>
            </a:extLst>
          </p:cNvPr>
          <p:cNvGraphicFramePr>
            <a:graphicFrameLocks noGrp="1"/>
          </p:cNvGraphicFramePr>
          <p:nvPr>
            <p:extLst>
              <p:ext uri="{D42A27DB-BD31-4B8C-83A1-F6EECF244321}">
                <p14:modId xmlns:p14="http://schemas.microsoft.com/office/powerpoint/2010/main" val="2292253615"/>
              </p:ext>
            </p:extLst>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3"/>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A2FA6B53-EC21-3006-7EA0-979FDAC3BE84}"/>
              </a:ext>
            </a:extLst>
          </p:cNvPr>
          <p:cNvSpPr txBox="1"/>
          <p:nvPr/>
        </p:nvSpPr>
        <p:spPr>
          <a:xfrm>
            <a:off x="47942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n-ea"/>
                <a:ea typeface="+mn-ea"/>
              </a:rPr>
              <a:t>広告主様の訴求したい商品</a:t>
            </a:r>
            <a:r>
              <a:rPr lang="en-US" altLang="ja-JP" sz="1400" dirty="0">
                <a:solidFill>
                  <a:schemeClr val="tx1">
                    <a:lumMod val="95000"/>
                    <a:lumOff val="5000"/>
                  </a:schemeClr>
                </a:solidFill>
                <a:latin typeface="+mn-ea"/>
                <a:ea typeface="+mn-ea"/>
              </a:rPr>
              <a:t>/</a:t>
            </a:r>
            <a:r>
              <a:rPr lang="ja-JP" altLang="en-US" sz="1400" dirty="0">
                <a:solidFill>
                  <a:schemeClr val="tx1">
                    <a:lumMod val="95000"/>
                    <a:lumOff val="5000"/>
                  </a:schemeClr>
                </a:solidFill>
                <a:latin typeface="+mn-ea"/>
                <a:ea typeface="+mn-ea"/>
              </a:rPr>
              <a:t>サービスが掲載制限カテゴリーに該当する場合、掲載を制限させていただくことがあります。</a:t>
            </a:r>
            <a:br>
              <a:rPr lang="en-US" altLang="ja-JP" sz="1400" dirty="0">
                <a:solidFill>
                  <a:srgbClr val="0D0D0D"/>
                </a:solidFill>
                <a:latin typeface="+mn-ea"/>
                <a:ea typeface="+mn-ea"/>
              </a:rPr>
            </a:br>
            <a:r>
              <a:rPr lang="ja-JP" altLang="en-US" sz="1400" dirty="0">
                <a:solidFill>
                  <a:schemeClr val="tx1">
                    <a:lumMod val="95000"/>
                    <a:lumOff val="5000"/>
                  </a:schemeClr>
                </a:solidFill>
                <a:latin typeface="+mn-ea"/>
                <a:ea typeface="+mn-ea"/>
              </a:rPr>
              <a:t>ディスプレイ広告（予約型）の掲載制限に関わる各カテゴリーの定義は</a:t>
            </a:r>
            <a:r>
              <a:rPr lang="ja-JP" altLang="en-US" sz="1400" dirty="0">
                <a:solidFill>
                  <a:srgbClr val="000000"/>
                </a:solidFill>
                <a:latin typeface="+mn-ea"/>
                <a:ea typeface="+mn-ea"/>
                <a:hlinkClick r:id="rId4"/>
              </a:rPr>
              <a:t>掲載制限カテゴリー定義</a:t>
            </a:r>
            <a:r>
              <a:rPr lang="ja-JP" altLang="en-US" sz="1400" dirty="0">
                <a:solidFill>
                  <a:schemeClr val="tx1">
                    <a:lumMod val="95000"/>
                    <a:lumOff val="5000"/>
                  </a:schemeClr>
                </a:solidFill>
                <a:latin typeface="+mn-ea"/>
                <a:ea typeface="+mn-ea"/>
              </a:rPr>
              <a:t> を参照ください。</a:t>
            </a:r>
            <a:endParaRPr lang="en-US" altLang="ja-JP" sz="1100" dirty="0">
              <a:solidFill>
                <a:schemeClr val="tx1">
                  <a:lumMod val="95000"/>
                  <a:lumOff val="5000"/>
                </a:schemeClr>
              </a:solidFill>
              <a:latin typeface="+mn-ea"/>
              <a:ea typeface="+mn-ea"/>
            </a:endParaRPr>
          </a:p>
          <a:p>
            <a:pPr eaLnBrk="1" fontAlgn="auto" hangingPunct="1">
              <a:lnSpc>
                <a:spcPct val="130000"/>
              </a:lnSpc>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r>
              <a:rPr lang="ja-JP" altLang="en-US" sz="1400" dirty="0">
                <a:solidFill>
                  <a:schemeClr val="tx1">
                    <a:lumMod val="95000"/>
                    <a:lumOff val="5000"/>
                  </a:schemeClr>
                </a:solidFill>
                <a:latin typeface="+mn-ea"/>
                <a:ea typeface="+mn-ea"/>
              </a:rPr>
              <a:t>該当の可否について判断が難しい場合には、</a:t>
            </a:r>
            <a:r>
              <a:rPr lang="ja-JP" altLang="en-US" sz="1400" dirty="0">
                <a:solidFill>
                  <a:srgbClr val="FF0000"/>
                </a:solidFill>
                <a:latin typeface="+mn-ea"/>
                <a:ea typeface="+mn-ea"/>
                <a:hlinkClick r:id="rId3"/>
              </a:rPr>
              <a:t>事前確認用フォーム</a:t>
            </a:r>
            <a:r>
              <a:rPr lang="ja-JP" altLang="en-US" sz="1400" dirty="0">
                <a:solidFill>
                  <a:schemeClr val="tx1">
                    <a:lumMod val="95000"/>
                    <a:lumOff val="5000"/>
                  </a:schemeClr>
                </a:solidFill>
                <a:latin typeface="+mn-ea"/>
                <a:ea typeface="+mn-ea"/>
              </a:rPr>
              <a:t>をご利用ください（審査目安：</a:t>
            </a:r>
            <a:r>
              <a:rPr lang="en-US" altLang="ja-JP" sz="1400" dirty="0">
                <a:solidFill>
                  <a:schemeClr val="tx1">
                    <a:lumMod val="95000"/>
                    <a:lumOff val="5000"/>
                  </a:schemeClr>
                </a:solidFill>
                <a:latin typeface="+mn-ea"/>
                <a:ea typeface="+mn-ea"/>
              </a:rPr>
              <a:t>3</a:t>
            </a:r>
            <a:r>
              <a:rPr lang="ja-JP" altLang="en-US" sz="1400" dirty="0">
                <a:solidFill>
                  <a:schemeClr val="tx1">
                    <a:lumMod val="95000"/>
                    <a:lumOff val="5000"/>
                  </a:schemeClr>
                </a:solidFill>
                <a:latin typeface="+mn-ea"/>
                <a:ea typeface="+mn-ea"/>
              </a:rPr>
              <a:t>営業日）。</a:t>
            </a:r>
            <a:endParaRPr lang="en-US" altLang="ja-JP" sz="1400" dirty="0">
              <a:solidFill>
                <a:schemeClr val="tx1">
                  <a:lumMod val="95000"/>
                  <a:lumOff val="5000"/>
                </a:schemeClr>
              </a:solidFill>
              <a:latin typeface="+mn-ea"/>
              <a:ea typeface="+mn-ea"/>
            </a:endParaRPr>
          </a:p>
          <a:p>
            <a:pPr eaLnBrk="1" fontAlgn="auto" hangingPunct="1">
              <a:spcBef>
                <a:spcPts val="0"/>
              </a:spcBef>
              <a:spcAft>
                <a:spcPts val="0"/>
              </a:spcAft>
            </a:pPr>
            <a:br>
              <a:rPr lang="ja-JP" altLang="en-US" sz="1400" dirty="0">
                <a:solidFill>
                  <a:srgbClr val="000000"/>
                </a:solidFill>
                <a:latin typeface="+mn-ea"/>
                <a:ea typeface="+mn-ea"/>
              </a:rPr>
            </a:br>
            <a:r>
              <a:rPr lang="ja-JP" altLang="en-US" sz="1400" dirty="0">
                <a:solidFill>
                  <a:schemeClr val="tx1">
                    <a:lumMod val="95000"/>
                    <a:lumOff val="5000"/>
                  </a:schemeClr>
                </a:solidFill>
                <a:latin typeface="+mn-ea"/>
                <a:ea typeface="+mn-ea"/>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dirty="0">
                <a:solidFill>
                  <a:schemeClr val="tx1">
                    <a:lumMod val="95000"/>
                    <a:lumOff val="5000"/>
                  </a:schemeClr>
                </a:solidFill>
                <a:latin typeface="+mn-ea"/>
                <a:ea typeface="+mn-ea"/>
              </a:rPr>
              <a:t>掲載面・広告商品ごとの掲載制限や事前提案可否は本フォームにおける確認の対象外です。</a:t>
            </a:r>
            <a:endParaRPr lang="en-US" altLang="ja-JP" sz="1400" dirty="0">
              <a:solidFill>
                <a:schemeClr val="tx1">
                  <a:lumMod val="95000"/>
                  <a:lumOff val="5000"/>
                </a:schemeClr>
              </a:solidFill>
              <a:latin typeface="+mn-ea"/>
              <a:ea typeface="+mn-ea"/>
            </a:endParaRPr>
          </a:p>
          <a:p>
            <a:pPr eaLnBrk="1" fontAlgn="auto" hangingPunct="1">
              <a:spcBef>
                <a:spcPts val="0"/>
              </a:spcBef>
              <a:spcAft>
                <a:spcPts val="0"/>
              </a:spcAft>
            </a:pPr>
            <a:endParaRPr lang="en-US" altLang="ja-JP" sz="1400" dirty="0">
              <a:solidFill>
                <a:srgbClr val="000000"/>
              </a:solidFill>
              <a:latin typeface="+mn-ea"/>
              <a:ea typeface="+mn-ea"/>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p:txBody>
      </p:sp>
      <p:sp>
        <p:nvSpPr>
          <p:cNvPr id="4"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2146044"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solidFill>
                  <a:schemeClr val="tx1">
                    <a:lumMod val="95000"/>
                    <a:lumOff val="5000"/>
                  </a:schemeClr>
                </a:solidFill>
                <a:latin typeface="+mn-ea"/>
              </a:rPr>
              <a:t>予約時に登録いただいた掲載制限の内容と、入稿後の広告カテゴリー審査に差異がある場合「カテゴリー差分」のメールが送付されます。</a:t>
            </a:r>
            <a:endParaRPr lang="en-US" altLang="ja-JP" sz="1400" dirty="0">
              <a:solidFill>
                <a:schemeClr val="tx1">
                  <a:lumMod val="95000"/>
                  <a:lumOff val="5000"/>
                </a:schemeClr>
              </a:solidFill>
              <a:latin typeface="+mn-ea"/>
            </a:endParaRPr>
          </a:p>
          <a:p>
            <a:r>
              <a:rPr lang="ja-JP" altLang="en-US" sz="1400" dirty="0">
                <a:solidFill>
                  <a:schemeClr val="tx1">
                    <a:lumMod val="95000"/>
                    <a:lumOff val="5000"/>
                  </a:schemeClr>
                </a:solidFill>
                <a:latin typeface="+mn-ea"/>
              </a:rPr>
              <a:t>必ずご確認いただきますようお願いします。</a:t>
            </a:r>
          </a:p>
          <a:p>
            <a:pPr defTabSz="914400">
              <a:lnSpc>
                <a:spcPct val="120000"/>
              </a:lnSpc>
              <a:spcBef>
                <a:spcPts val="0"/>
              </a:spcBef>
              <a:spcAft>
                <a:spcPts val="600"/>
              </a:spcAft>
              <a:defRPr/>
            </a:pPr>
            <a:endParaRPr lang="ja-JP" dirty="0">
              <a:cs typeface="Calibri" panose="020F0502020204030204"/>
            </a:endParaRPr>
          </a:p>
        </p:txBody>
      </p:sp>
      <p:pic>
        <p:nvPicPr>
          <p:cNvPr id="5"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1094919" y="4964710"/>
            <a:ext cx="970646" cy="896118"/>
          </a:xfrm>
          <a:prstGeom prst="rect">
            <a:avLst/>
          </a:prstGeom>
        </p:spPr>
      </p:pic>
    </p:spTree>
    <p:extLst>
      <p:ext uri="{BB962C8B-B14F-4D97-AF65-F5344CB8AC3E}">
        <p14:creationId xmlns:p14="http://schemas.microsoft.com/office/powerpoint/2010/main" val="1071687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extLst>
              <p:ext uri="{D42A27DB-BD31-4B8C-83A1-F6EECF244321}">
                <p14:modId xmlns:p14="http://schemas.microsoft.com/office/powerpoint/2010/main" val="1658089505"/>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a:t>
                      </a:r>
                      <a:r>
                        <a:rPr kumimoji="1" lang="ja-JP" altLang="en-US" sz="1000" b="0">
                          <a:solidFill>
                            <a:srgbClr val="0D0D0D"/>
                          </a:solidFill>
                          <a:latin typeface="Meiryo" panose="020B0604030504040204" pitchFamily="34" charset="-128"/>
                          <a:ea typeface="Meiryo" panose="020B0604030504040204" pitchFamily="34" charset="-128"/>
                        </a:rPr>
                        <a:t>広告（ブランド</a:t>
                      </a:r>
                      <a:r>
                        <a:rPr kumimoji="1" lang="ja-JP" altLang="en-US" sz="1000" b="0" kern="1200">
                          <a:solidFill>
                            <a:srgbClr val="0D0D0D"/>
                          </a:solidFill>
                          <a:latin typeface="Meiryo" panose="020B0604030504040204" pitchFamily="34" charset="-128"/>
                          <a:ea typeface="Meiryo" panose="020B0604030504040204" pitchFamily="34" charset="-128"/>
                          <a:cs typeface="+mn-cs"/>
                        </a:rPr>
                        <a:t>パネル </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chemeClr val="tx1">
                  <a:lumMod val="95000"/>
                  <a:lumOff val="5000"/>
                </a:schemeClr>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なお、審査には</a:t>
            </a:r>
            <a:r>
              <a:rPr lang="en-US" altLang="ja-JP" sz="1400" dirty="0">
                <a:solidFill>
                  <a:schemeClr val="tx1">
                    <a:lumMod val="95000"/>
                    <a:lumOff val="5000"/>
                  </a:schemeClr>
                </a:solidFill>
                <a:latin typeface="Meiryo" panose="020B0604030504040204" pitchFamily="34" charset="-128"/>
                <a:ea typeface="Meiryo" panose="020B0604030504040204" pitchFamily="34" charset="-128"/>
              </a:rPr>
              <a:t>3</a:t>
            </a:r>
            <a:r>
              <a:rPr lang="ja-JP" altLang="en-US" sz="1400" dirty="0">
                <a:solidFill>
                  <a:schemeClr val="tx1">
                    <a:lumMod val="95000"/>
                    <a:lumOff val="5000"/>
                  </a:schemeClr>
                </a:solidFill>
                <a:latin typeface="Meiryo" panose="020B0604030504040204" pitchFamily="34" charset="-128"/>
                <a:ea typeface="Meiryo" panose="020B0604030504040204" pitchFamily="34" charset="-128"/>
              </a:rPr>
              <a:t>営業日程度かかります。</a:t>
            </a:r>
            <a:endParaRPr lang="en-US" altLang="ja-JP" sz="1400" dirty="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pPr marL="0" indent="0">
              <a:buNone/>
            </a:pPr>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a:solidFill>
                  <a:srgbClr val="0D0D0D"/>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商品掲載期間を</a:t>
            </a:r>
            <a:r>
              <a:rPr lang="en-US" altLang="ja-JP" sz="1400">
                <a:solidFill>
                  <a:srgbClr val="0D0D0D"/>
                </a:solidFill>
                <a:latin typeface="Meiryo" panose="020B0604030504040204" pitchFamily="34" charset="-128"/>
                <a:ea typeface="Meiryo" panose="020B0604030504040204" pitchFamily="34" charset="-128"/>
              </a:rPr>
              <a:t>1</a:t>
            </a:r>
            <a:r>
              <a:rPr lang="ja-JP" altLang="en-US" sz="1400">
                <a:solidFill>
                  <a:srgbClr val="0D0D0D"/>
                </a:solidFill>
                <a:latin typeface="Meiryo" panose="020B0604030504040204" pitchFamily="34" charset="-128"/>
                <a:ea typeface="Meiryo" panose="020B0604030504040204" pitchFamily="34" charset="-128"/>
              </a:rPr>
              <a:t>カ月間重複して商品をリリースする場合があります。</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a:solidFill>
                <a:srgbClr val="0D0D0D"/>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000048"/>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9" y="2702687"/>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96523"/>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002AFF"/>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a:solidFill>
                  <a:srgbClr val="002AFF"/>
                </a:solidFill>
              </a:rPr>
              <a:t>重複期間</a:t>
            </a:r>
            <a:r>
              <a:rPr lang="ja-JP" altLang="en-US" sz="1200" b="1">
                <a:solidFill>
                  <a:srgbClr val="002AFF"/>
                </a:solidFill>
              </a:rPr>
              <a:t>（</a:t>
            </a:r>
            <a:r>
              <a:rPr lang="en-US" altLang="ja-JP" sz="1200" b="1">
                <a:solidFill>
                  <a:srgbClr val="002AFF"/>
                </a:solidFill>
              </a:rPr>
              <a:t>1</a:t>
            </a:r>
            <a:r>
              <a:rPr lang="ja-JP" altLang="en-US" sz="1200" b="1">
                <a:solidFill>
                  <a:srgbClr val="002AFF"/>
                </a:solidFill>
              </a:rPr>
              <a:t>カ月間）</a:t>
            </a:r>
            <a:endParaRPr kumimoji="1" lang="ja-JP" altLang="en-US" sz="1200" b="1">
              <a:solidFill>
                <a:srgbClr val="002AFF"/>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rgbClr val="002AFF"/>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highlight>
                <a:srgbClr val="002AFF"/>
              </a:highlight>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bg1"/>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002AFF"/>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000048"/>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427785" y="5192290"/>
            <a:ext cx="5289543" cy="461665"/>
          </a:xfrm>
          <a:prstGeom prst="rect">
            <a:avLst/>
          </a:prstGeom>
          <a:solidFill>
            <a:srgbClr val="FFFFFF">
              <a:alpha val="80000"/>
            </a:srgbClr>
          </a:solidFill>
        </p:spPr>
        <p:txBody>
          <a:bodyPr wrap="square" rtlCol="0">
            <a:spAutoFit/>
          </a:bodyPr>
          <a:lstStyle/>
          <a:p>
            <a:pPr algn="l"/>
            <a:r>
              <a:rPr lang="ja-JP" altLang="en-US" sz="1200">
                <a:solidFill>
                  <a:srgbClr val="0D0D0D"/>
                </a:solidFill>
              </a:rPr>
              <a:t>既存</a:t>
            </a:r>
            <a:r>
              <a:rPr kumimoji="1" lang="ja-JP" altLang="en-US" sz="1200">
                <a:solidFill>
                  <a:srgbClr val="0D0D0D"/>
                </a:solidFill>
              </a:rPr>
              <a:t>リリース商品、最新リリース商品のどちらもご利用いただけます</a:t>
            </a:r>
            <a:endParaRPr kumimoji="1" lang="en-US" altLang="ja-JP" sz="1200">
              <a:solidFill>
                <a:srgbClr val="0D0D0D"/>
              </a:solidFill>
            </a:endParaRPr>
          </a:p>
          <a:p>
            <a:pPr algn="l"/>
            <a:r>
              <a:rPr lang="ja-JP" altLang="en-US" sz="1200">
                <a:solidFill>
                  <a:srgbClr val="0D0D0D"/>
                </a:solidFill>
              </a:rPr>
              <a:t>（広告掲載できる商品スペックに違いはありません）</a:t>
            </a:r>
            <a:endParaRPr kumimoji="1" lang="ja-JP" altLang="en-US" sz="1200">
              <a:solidFill>
                <a:srgbClr val="0D0D0D"/>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A808-FB92-1DD4-F1A9-BFCF2DD8D5D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4095073-4C05-076E-25E9-734DEA9C6308}"/>
              </a:ext>
            </a:extLst>
          </p:cNvPr>
          <p:cNvSpPr>
            <a:spLocks noGrp="1"/>
          </p:cNvSpPr>
          <p:nvPr>
            <p:ph type="body" sz="quarter" idx="11"/>
          </p:nvPr>
        </p:nvSpPr>
        <p:spPr>
          <a:xfrm>
            <a:off x="448955" y="1650417"/>
            <a:ext cx="11464371" cy="862548"/>
          </a:xfrm>
        </p:spPr>
        <p:txBody>
          <a:bodyPr/>
          <a:lstStyle/>
          <a:p>
            <a:r>
              <a:rPr lang="ja-JP" altLang="en-US" dirty="0"/>
              <a:t>災害時や大規模な事件・事故発生時に国民・ユーザーに対して発信すべき情報がある場合、</a:t>
            </a:r>
            <a:endParaRPr lang="en-US" altLang="ja-JP" dirty="0"/>
          </a:p>
          <a:p>
            <a:r>
              <a:rPr lang="en-US" altLang="ja-JP" dirty="0"/>
              <a:t>LINE NEWS</a:t>
            </a:r>
            <a:r>
              <a:rPr lang="ja-JP" altLang="en-US" dirty="0"/>
              <a:t>面の構成が特別編成になり、</a:t>
            </a:r>
            <a:r>
              <a:rPr lang="en-US" altLang="ja-JP" dirty="0">
                <a:solidFill>
                  <a:schemeClr val="tx1">
                    <a:lumMod val="95000"/>
                    <a:lumOff val="5000"/>
                  </a:schemeClr>
                </a:solidFill>
              </a:rPr>
              <a:t> LINE</a:t>
            </a:r>
            <a:r>
              <a:rPr lang="ja-JP" altLang="en-US" dirty="0">
                <a:solidFill>
                  <a:schemeClr val="tx1">
                    <a:lumMod val="95000"/>
                    <a:lumOff val="5000"/>
                  </a:schemeClr>
                </a:solidFill>
              </a:rPr>
              <a:t>のユーザーにとって重要だと判断した</a:t>
            </a:r>
            <a:r>
              <a:rPr lang="ja-JP" altLang="en-US" dirty="0"/>
              <a:t>情報をいち早く届けられる仕様になります。</a:t>
            </a:r>
            <a:br>
              <a:rPr lang="ja-JP" altLang="en-US" dirty="0"/>
            </a:br>
            <a:r>
              <a:rPr lang="ja-JP" altLang="en-US" dirty="0"/>
              <a:t>それに伴い</a:t>
            </a:r>
            <a:r>
              <a:rPr lang="en-US" altLang="ja-JP" dirty="0"/>
              <a:t>LINE NEWS Top Ad</a:t>
            </a:r>
            <a:r>
              <a:rPr lang="ja-JP" altLang="en-US" dirty="0"/>
              <a:t>の広告掲載を非表示とする場合がございます。</a:t>
            </a:r>
            <a:endParaRPr lang="en-US" altLang="ja-JP" dirty="0"/>
          </a:p>
          <a:p>
            <a:endParaRPr kumimoji="1" lang="ja-JP" altLang="en-US" dirty="0">
              <a:solidFill>
                <a:schemeClr val="tx1">
                  <a:lumMod val="95000"/>
                  <a:lumOff val="5000"/>
                </a:schemeClr>
              </a:solidFill>
            </a:endParaRPr>
          </a:p>
        </p:txBody>
      </p:sp>
      <p:sp>
        <p:nvSpPr>
          <p:cNvPr id="4" name="正方形/長方形 3">
            <a:extLst>
              <a:ext uri="{FF2B5EF4-FFF2-40B4-BE49-F238E27FC236}">
                <a16:creationId xmlns:a16="http://schemas.microsoft.com/office/drawing/2014/main" id="{EA837281-6F54-20A6-8EC2-7D03E77009D4}"/>
              </a:ext>
            </a:extLst>
          </p:cNvPr>
          <p:cNvSpPr/>
          <p:nvPr/>
        </p:nvSpPr>
        <p:spPr>
          <a:xfrm>
            <a:off x="398841" y="1044562"/>
            <a:ext cx="4359666" cy="58035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E0AC61F-1F62-EFC5-84C3-B0F3A6C388CD}"/>
              </a:ext>
            </a:extLst>
          </p:cNvPr>
          <p:cNvSpPr txBox="1"/>
          <p:nvPr/>
        </p:nvSpPr>
        <p:spPr>
          <a:xfrm>
            <a:off x="542349" y="1162823"/>
            <a:ext cx="2240668" cy="369332"/>
          </a:xfrm>
          <a:prstGeom prst="rect">
            <a:avLst/>
          </a:prstGeom>
          <a:noFill/>
        </p:spPr>
        <p:txBody>
          <a:bodyPr wrap="square" rtlCol="0">
            <a:spAutoFit/>
          </a:bodyPr>
          <a:lstStyle/>
          <a:p>
            <a:r>
              <a:rPr lang="ja-JP" altLang="en-US" dirty="0">
                <a:solidFill>
                  <a:schemeClr val="bg1"/>
                </a:solidFill>
              </a:rPr>
              <a:t>掲載について</a:t>
            </a:r>
            <a:endParaRPr kumimoji="1" lang="ja-JP" altLang="en-US" b="1" dirty="0">
              <a:solidFill>
                <a:schemeClr val="bg1"/>
              </a:solidFill>
            </a:endParaRPr>
          </a:p>
        </p:txBody>
      </p:sp>
      <p:sp>
        <p:nvSpPr>
          <p:cNvPr id="14" name="テキスト プレースホルダー 6">
            <a:extLst>
              <a:ext uri="{FF2B5EF4-FFF2-40B4-BE49-F238E27FC236}">
                <a16:creationId xmlns:a16="http://schemas.microsoft.com/office/drawing/2014/main" id="{29899DEE-0C3D-D20A-560E-7260321CBAD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15" name="図プレースホルダー 8" descr="アイコン&#10;&#10;自動的に生成された説明">
            <a:extLst>
              <a:ext uri="{FF2B5EF4-FFF2-40B4-BE49-F238E27FC236}">
                <a16:creationId xmlns:a16="http://schemas.microsoft.com/office/drawing/2014/main" id="{0876DF9F-9DFC-972E-982D-5B768425930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6" name="テキスト プレースホルダー 1">
            <a:extLst>
              <a:ext uri="{FF2B5EF4-FFF2-40B4-BE49-F238E27FC236}">
                <a16:creationId xmlns:a16="http://schemas.microsoft.com/office/drawing/2014/main" id="{AF1CDE10-A315-DCEC-76EE-D84881CD3FC7}"/>
              </a:ext>
            </a:extLst>
          </p:cNvPr>
          <p:cNvSpPr>
            <a:spLocks noGrp="1"/>
          </p:cNvSpPr>
          <p:nvPr>
            <p:ph type="body" sz="quarter" idx="10"/>
          </p:nvPr>
        </p:nvSpPr>
        <p:spPr>
          <a:xfrm>
            <a:off x="1887538" y="252413"/>
            <a:ext cx="8137525" cy="334962"/>
          </a:xfrm>
        </p:spPr>
        <p:txBody>
          <a:bodyPr/>
          <a:lstStyle/>
          <a:p>
            <a:r>
              <a:rPr lang="ja-JP" altLang="en-US" sz="1600" dirty="0"/>
              <a:t>災害発生時や大規模な事件・事故発生時の掲載について</a:t>
            </a:r>
            <a:endParaRPr kumimoji="1" lang="ja-JP" altLang="en-US" sz="1600" dirty="0">
              <a:latin typeface="+mj-ea"/>
              <a:ea typeface="+mj-ea"/>
            </a:endParaRPr>
          </a:p>
        </p:txBody>
      </p:sp>
    </p:spTree>
    <p:extLst>
      <p:ext uri="{BB962C8B-B14F-4D97-AF65-F5344CB8AC3E}">
        <p14:creationId xmlns:p14="http://schemas.microsoft.com/office/powerpoint/2010/main" val="3095609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sz="160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5215274"/>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メイリオ" panose="020B0604030504040204" pitchFamily="50" charset="-128"/>
                <a:ea typeface="メイリオ" panose="020B0604030504040204" pitchFamily="50" charset="-128"/>
              </a:rPr>
              <a:t>LINE</a:t>
            </a:r>
            <a:r>
              <a:rPr kumimoji="0" lang="ja-JP" altLang="en-US" sz="1400" kern="0" dirty="0">
                <a:solidFill>
                  <a:srgbClr val="0D0D0D"/>
                </a:solidFill>
                <a:latin typeface="メイリオ" panose="020B0604030504040204" pitchFamily="50" charset="-128"/>
                <a:ea typeface="メイリオ" panose="020B0604030504040204" pitchFamily="50" charset="-128"/>
              </a:rPr>
              <a:t>ヤフー広告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endParaRPr kumimoji="0" lang="en-US" altLang="ja-JP" sz="1400" kern="0" dirty="0">
              <a:solidFill>
                <a:srgbClr val="0D0D0D"/>
              </a:solidFill>
              <a:latin typeface="Meiryo" panose="020B0604030504040204" pitchFamily="34" charset="-128"/>
              <a:ea typeface="Meiryo" panose="020B0604030504040204" pitchFamily="34" charset="-128"/>
            </a:endParaRPr>
          </a:p>
          <a:p>
            <a:pPr indent="447675"/>
            <a:r>
              <a:rPr kumimoji="0" lang="ja-JP" altLang="en-US" sz="1400" kern="0" dirty="0">
                <a:solidFill>
                  <a:srgbClr val="0D0D0D"/>
                </a:solidFill>
                <a:latin typeface="Meiryo" panose="020B0604030504040204" pitchFamily="34" charset="-128"/>
                <a:ea typeface="Meiryo" panose="020B0604030504040204" pitchFamily="34" charset="-128"/>
              </a:rPr>
              <a:t>■掲載の中断と再開について　</a:t>
            </a:r>
            <a:r>
              <a:rPr kumimoji="0" lang="en-US" altLang="ja-JP" sz="1400" kern="0" dirty="0">
                <a:solidFill>
                  <a:srgbClr val="0D0D0D"/>
                </a:solidFill>
                <a:latin typeface="メイリオ" panose="020B0604030504040204" pitchFamily="50" charset="-128"/>
                <a:ea typeface="メイリオ" panose="020B0604030504040204" pitchFamily="50" charset="-128"/>
                <a:hlinkClick r:id="rId7"/>
              </a:rPr>
              <a:t>https://ads-help.yahoo-net.jp/s/article/H000044404?language=ja</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endParaRPr kumimoji="0" lang="en-US" altLang="ja-JP" sz="1400" kern="0" dirty="0">
              <a:solidFill>
                <a:srgbClr val="0D0D0D"/>
              </a:solidFill>
              <a:latin typeface="Meiryo" panose="020B0604030504040204" pitchFamily="34" charset="-128"/>
              <a:ea typeface="Meiryo" panose="020B0604030504040204" pitchFamily="34" charset="-128"/>
            </a:endParaRPr>
          </a:p>
          <a:p>
            <a:pPr marL="630238" indent="-182563"/>
            <a:r>
              <a:rPr kumimoji="0" lang="ja-JP" altLang="en-US" sz="1400" kern="0" dirty="0">
                <a:solidFill>
                  <a:srgbClr val="0D0D0D"/>
                </a:solidFill>
                <a:latin typeface="Meiryo" panose="020B0604030504040204" pitchFamily="34" charset="-128"/>
                <a:ea typeface="Meiryo" panose="020B0604030504040204" pitchFamily="34" charset="-128"/>
              </a:rPr>
              <a:t>・掲載を中断したキャンペーンを再開した場合、予約時のシミュレーション結果におけるビューアブルインプレッション数を</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630238"/>
            <a:r>
              <a:rPr kumimoji="0" lang="ja-JP" altLang="en-US" sz="1400" kern="0" dirty="0">
                <a:solidFill>
                  <a:srgbClr val="0D0D0D"/>
                </a:solidFill>
                <a:latin typeface="Meiryo" panose="020B0604030504040204" pitchFamily="34" charset="-128"/>
                <a:ea typeface="Meiryo" panose="020B0604030504040204" pitchFamily="34" charset="-128"/>
              </a:rPr>
              <a:t>下回る可能性があります。誤ってオフにした場合も同様です。</a:t>
            </a:r>
          </a:p>
          <a:p>
            <a:pPr marL="630238" indent="-182563"/>
            <a:r>
              <a:rPr kumimoji="0" lang="ja-JP" altLang="en-US" sz="1400" kern="0" dirty="0">
                <a:solidFill>
                  <a:srgbClr val="0D0D0D"/>
                </a:solidFill>
                <a:latin typeface="Meiryo" panose="020B0604030504040204" pitchFamily="34" charset="-128"/>
                <a:ea typeface="Meiryo" panose="020B0604030504040204" pitchFamily="34" charset="-128"/>
              </a:rPr>
              <a:t>・掲載を中断した場合も広告の通常掲載時と同様に、ご利用料金（掲載料）を満額で請求いたします。お客様の操作による掲載中断、広告の不備による自動的な掲載中断のいずれの場合も、ご利用料金請求の対象となります。</a:t>
            </a: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56554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extLst>
              <p:ext uri="{D42A27DB-BD31-4B8C-83A1-F6EECF244321}">
                <p14:modId xmlns:p14="http://schemas.microsoft.com/office/powerpoint/2010/main" val="291665819"/>
              </p:ext>
            </p:extLst>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3"/>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4"/>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5"/>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
        <p:nvSpPr>
          <p:cNvPr id="2" name="テキスト ボックス 1">
            <a:extLst>
              <a:ext uri="{FF2B5EF4-FFF2-40B4-BE49-F238E27FC236}">
                <a16:creationId xmlns:a16="http://schemas.microsoft.com/office/drawing/2014/main" id="{5FEF1B31-D74E-3661-53B1-2385E7F98538}"/>
              </a:ext>
            </a:extLst>
          </p:cNvPr>
          <p:cNvSpPr txBox="1"/>
          <p:nvPr/>
        </p:nvSpPr>
        <p:spPr>
          <a:xfrm>
            <a:off x="479425" y="1017905"/>
            <a:ext cx="11233150" cy="1435778"/>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よくあるお問い合わせのみ記載しております。ヘルプ、お問い合わせ窓口も併せてご利用ください。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6"/>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ヤフー広告をご利用中のお客様専用問い合わせ</a:t>
            </a:r>
            <a:br>
              <a:rPr kumimoji="0" lang="en-US" altLang="ja-JP" sz="1400" kern="0" dirty="0">
                <a:solidFill>
                  <a:srgbClr val="0D0D0D"/>
                </a:solidFill>
                <a:latin typeface="Meiryo" panose="020B0604030504040204" pitchFamily="34" charset="-128"/>
                <a:ea typeface="Meiryo" panose="020B0604030504040204" pitchFamily="34" charset="-128"/>
              </a:rPr>
            </a:br>
            <a:r>
              <a:rPr lang="en-US" altLang="ja-JP" sz="1400" b="0" i="0" u="none" strike="noStrike" dirty="0">
                <a:solidFill>
                  <a:srgbClr val="002BAD"/>
                </a:solidFill>
                <a:effectLst/>
                <a:latin typeface="メイリオ" panose="020B0604030504040204" pitchFamily="50" charset="-128"/>
                <a:ea typeface="メイリオ" panose="020B0604030504040204" pitchFamily="50" charset="-128"/>
                <a:hlinkClick r:id="rId7"/>
              </a:rPr>
              <a:t>https://www.lycbiz.com/jp/contact/support/ly-ads/</a:t>
            </a: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66254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a:defRPr/>
            </a:pPr>
            <a:r>
              <a:rPr lang="ja-JP" altLang="en-US" dirty="0"/>
              <a:t>この資料について</a:t>
            </a:r>
          </a:p>
        </p:txBody>
      </p:sp>
      <p:sp>
        <p:nvSpPr>
          <p:cNvPr id="6" name="テキスト プレースホルダー 5">
            <a:extLst>
              <a:ext uri="{FF2B5EF4-FFF2-40B4-BE49-F238E27FC236}">
                <a16:creationId xmlns:a16="http://schemas.microsoft.com/office/drawing/2014/main" id="{E42F28FB-EB91-1ECF-3548-F0E5DE789368}"/>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9A74C0EE-3031-5F64-7DD4-9AD8C76FF11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1" name="テキスト ボックス 10">
            <a:extLst>
              <a:ext uri="{FF2B5EF4-FFF2-40B4-BE49-F238E27FC236}">
                <a16:creationId xmlns:a16="http://schemas.microsoft.com/office/drawing/2014/main" id="{79A1CD67-5D6B-755C-2AAF-C99D7D598077}"/>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dirty="0">
                <a:solidFill>
                  <a:srgbClr val="0D0D0D"/>
                </a:solidFill>
                <a:latin typeface="Meiryo" panose="020B0604030504040204" pitchFamily="34" charset="-128"/>
              </a:rPr>
              <a:t>本資料は</a:t>
            </a:r>
            <a:r>
              <a:rPr lang="en-US" altLang="ja-JP" sz="1600" dirty="0">
                <a:solidFill>
                  <a:srgbClr val="0D0D0D"/>
                </a:solidFill>
                <a:latin typeface="Meiryo" panose="020B0604030504040204" pitchFamily="34" charset="-128"/>
              </a:rPr>
              <a:t>LINE NEWS Top Ad</a:t>
            </a:r>
            <a:r>
              <a:rPr lang="ja-JP" altLang="en-US" sz="1600" dirty="0">
                <a:solidFill>
                  <a:srgbClr val="0D0D0D"/>
                </a:solidFill>
                <a:latin typeface="Meiryo" panose="020B0604030504040204" pitchFamily="34" charset="-128"/>
              </a:rPr>
              <a:t>のセールスシートです。その他商品のセールスシートや販促資料は下記をご覧ください</a:t>
            </a:r>
            <a:endParaRPr lang="en-US" altLang="ja-JP" sz="1600" dirty="0">
              <a:solidFill>
                <a:srgbClr val="0D0D0D"/>
              </a:solidFill>
              <a:latin typeface="Meiryo" panose="020B0604030504040204" pitchFamily="34" charset="-128"/>
            </a:endParaRPr>
          </a:p>
        </p:txBody>
      </p:sp>
      <p:graphicFrame>
        <p:nvGraphicFramePr>
          <p:cNvPr id="12" name="表 4">
            <a:extLst>
              <a:ext uri="{FF2B5EF4-FFF2-40B4-BE49-F238E27FC236}">
                <a16:creationId xmlns:a16="http://schemas.microsoft.com/office/drawing/2014/main" id="{87590230-9C79-E079-1462-616F37DD62D0}"/>
              </a:ext>
            </a:extLst>
          </p:cNvPr>
          <p:cNvGraphicFramePr>
            <a:graphicFrameLocks noGrp="1"/>
          </p:cNvGraphicFramePr>
          <p:nvPr>
            <p:extLst>
              <p:ext uri="{D42A27DB-BD31-4B8C-83A1-F6EECF244321}">
                <p14:modId xmlns:p14="http://schemas.microsoft.com/office/powerpoint/2010/main" val="1882222744"/>
              </p:ext>
            </p:extLst>
          </p:nvPr>
        </p:nvGraphicFramePr>
        <p:xfrm>
          <a:off x="479425" y="1661538"/>
          <a:ext cx="11371022" cy="3520546"/>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 NEWS Top Ad</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dirty="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dirty="0">
                          <a:solidFill>
                            <a:srgbClr val="002AFF"/>
                          </a:solidFill>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https://portal.yadui.business.yahoo.co.jp/agencyportal/873240/</a:t>
                      </a:r>
                      <a:r>
                        <a:rPr kumimoji="1" lang="en-US" altLang="ja-JP" sz="1000" b="0" i="0" dirty="0">
                          <a:solidFill>
                            <a:srgbClr val="002AFF"/>
                          </a:solidFill>
                          <a:latin typeface="Meiryo" panose="020B0604030504040204" pitchFamily="34" charset="-128"/>
                          <a:ea typeface="Meiryo" panose="020B0604030504040204" pitchFamily="34" charset="-128"/>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（エージェンシーポータル）</a:t>
                      </a:r>
                    </a:p>
                    <a:p>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フォーマットガイド</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hlinkClick r:id="rId5">
                            <a:extLst>
                              <a:ext uri="{A12FA001-AC4F-418D-AE19-62706E023703}">
                                <ahyp:hlinkClr xmlns:ahyp="http://schemas.microsoft.com/office/drawing/2018/hyperlinkcolor" val="tx"/>
                              </a:ext>
                            </a:extLst>
                          </a:hlinkClick>
                        </a:rPr>
                        <a:t>https://portal.yadui.business.yahoo.co.jp/agencyportal/30335704/</a:t>
                      </a: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1000" b="0" i="0">
                          <a:solidFill>
                            <a:schemeClr val="tx1">
                              <a:lumMod val="95000"/>
                              <a:lumOff val="5000"/>
                            </a:schemeClr>
                          </a:solidFill>
                          <a:latin typeface="Meiryo" panose="020B0604030504040204" pitchFamily="34" charset="-128"/>
                          <a:ea typeface="Meiryo" panose="020B0604030504040204" pitchFamily="34" charset="-128"/>
                        </a:rPr>
                        <a:t>エージェンシーポータル）</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事例カタログ</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15406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10520842-9572-15A2-E8CB-A109CF290E7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LINE NEWS Top Ad </a:t>
            </a:r>
          </a:p>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lang="en-US" altLang="ja-JP" dirty="0">
                <a:solidFill>
                  <a:srgbClr val="000048"/>
                </a:solidFill>
              </a:rPr>
              <a:t>10</a:t>
            </a:r>
            <a:r>
              <a:rPr kumimoji="1" lang="ja-JP" altLang="en-US" dirty="0">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a:t>
            </a:r>
            <a:r>
              <a:rPr lang="en-US" altLang="ja-JP" dirty="0">
                <a:solidFill>
                  <a:srgbClr val="000048"/>
                </a:solidFill>
              </a:rPr>
              <a:t>7</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3</a:t>
            </a:r>
            <a:r>
              <a:rPr kumimoji="1" lang="ja-JP" altLang="en-US" dirty="0">
                <a:solidFill>
                  <a:srgbClr val="000048"/>
                </a:solidFill>
                <a:latin typeface="Meiryo" panose="020B0604030504040204" pitchFamily="34" charset="-128"/>
                <a:ea typeface="Meiryo" panose="020B0604030504040204" pitchFamily="34" charset="-128"/>
              </a:rPr>
              <a:t>月商品 変更点</a:t>
            </a:r>
          </a:p>
        </p:txBody>
      </p:sp>
      <p:sp>
        <p:nvSpPr>
          <p:cNvPr id="15" name="テキスト ボックス 14">
            <a:extLst>
              <a:ext uri="{FF2B5EF4-FFF2-40B4-BE49-F238E27FC236}">
                <a16:creationId xmlns:a16="http://schemas.microsoft.com/office/drawing/2014/main" id="{9BC6A4C6-D4D4-AD25-EF7B-6AD8938C66CA}"/>
              </a:ext>
            </a:extLst>
          </p:cNvPr>
          <p:cNvSpPr txBox="1"/>
          <p:nvPr/>
        </p:nvSpPr>
        <p:spPr>
          <a:xfrm>
            <a:off x="6256404" y="635141"/>
            <a:ext cx="3507370"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 NEWS Top Ad </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a:t>
            </a:r>
            <a:r>
              <a:rPr lang="en-US" altLang="ja-JP" sz="900" dirty="0">
                <a:solidFill>
                  <a:srgbClr val="0D0D0D"/>
                </a:solidFill>
                <a:latin typeface="Meiryo" panose="020B0604030504040204" pitchFamily="34" charset="-128"/>
                <a:ea typeface="Meiryo" panose="020B0604030504040204" pitchFamily="34" charset="-128"/>
              </a:rPr>
              <a:t>7</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月）からの変更点</a:t>
            </a:r>
          </a:p>
        </p:txBody>
      </p:sp>
      <p:sp>
        <p:nvSpPr>
          <p:cNvPr id="16" name="正方形/長方形 15">
            <a:extLst>
              <a:ext uri="{FF2B5EF4-FFF2-40B4-BE49-F238E27FC236}">
                <a16:creationId xmlns:a16="http://schemas.microsoft.com/office/drawing/2014/main" id="{4D7D8BE2-0870-CF9B-6459-6E5E2DE52E45}"/>
              </a:ext>
            </a:extLst>
          </p:cNvPr>
          <p:cNvSpPr/>
          <p:nvPr/>
        </p:nvSpPr>
        <p:spPr>
          <a:xfrm>
            <a:off x="555391" y="1876594"/>
            <a:ext cx="9734503" cy="4595326"/>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err="1">
                <a:solidFill>
                  <a:srgbClr val="0D0D0D"/>
                </a:solidFill>
                <a:latin typeface="メイリオ" panose="020B0604030504040204" pitchFamily="50" charset="-128"/>
                <a:ea typeface="メイリオ" panose="020B0604030504040204" pitchFamily="50" charset="-128"/>
              </a:rPr>
              <a:t>vimps</a:t>
            </a:r>
            <a:r>
              <a:rPr lang="ja-JP" altLang="en-US" sz="1600" dirty="0">
                <a:solidFill>
                  <a:srgbClr val="0D0D0D"/>
                </a:solidFill>
                <a:latin typeface="メイリオ" panose="020B0604030504040204" pitchFamily="50" charset="-128"/>
                <a:ea typeface="メイリオ" panose="020B0604030504040204" pitchFamily="50" charset="-128"/>
              </a:rPr>
              <a:t>購入型（リーチ固定）商品の新規リリース</a:t>
            </a:r>
            <a:endParaRPr lang="en-US" altLang="ja-JP" sz="16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 NEWS Top Ad 1Day</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SP</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700</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万リーチ）</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動画広告タップ後の挙動について</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for view</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for click</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」を選択いただけるようになりました。</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lvl="0" eaLnBrk="1" fontAlgn="auto" hangingPunct="1">
              <a:spcBef>
                <a:spcPts val="0"/>
              </a:spcBef>
              <a:spcAft>
                <a:spcPts val="0"/>
              </a:spcAf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err="1">
                <a:ln>
                  <a:noFill/>
                </a:ln>
                <a:solidFill>
                  <a:srgbClr val="0D0D0D"/>
                </a:solidFill>
                <a:effectLst/>
                <a:uLnTx/>
                <a:uFillTx/>
                <a:latin typeface="メイリオ" panose="020B0604030504040204" pitchFamily="50" charset="-128"/>
                <a:ea typeface="メイリオ" panose="020B0604030504040204" pitchFamily="50" charset="-128"/>
                <a:cs typeface="+mn-cs"/>
              </a:rPr>
              <a:t>vimps</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購入型</a:t>
            </a:r>
            <a:r>
              <a:rPr lang="ja-JP" altLang="en-US" sz="1600" dirty="0">
                <a:solidFill>
                  <a:srgbClr val="0D0D0D"/>
                </a:solidFill>
                <a:latin typeface="メイリオ" panose="020B0604030504040204" pitchFamily="50" charset="-128"/>
                <a:ea typeface="メイリオ" panose="020B0604030504040204" pitchFamily="50" charset="-128"/>
              </a:rPr>
              <a:t>商品の購入期間の変更</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3</a:t>
            </a:r>
            <a:r>
              <a:rPr lang="ja-JP" altLang="en-US" sz="1600" dirty="0">
                <a:solidFill>
                  <a:srgbClr val="0D0D0D"/>
                </a:solidFill>
                <a:latin typeface="メイリオ" panose="020B0604030504040204" pitchFamily="50" charset="-128"/>
                <a:ea typeface="メイリオ" panose="020B0604030504040204" pitchFamily="50" charset="-128"/>
              </a:rPr>
              <a:t>日間～</a:t>
            </a:r>
            <a:r>
              <a:rPr lang="en-US" altLang="ja-JP" sz="1600" dirty="0">
                <a:solidFill>
                  <a:srgbClr val="0D0D0D"/>
                </a:solidFill>
                <a:latin typeface="メイリオ" panose="020B0604030504040204" pitchFamily="50" charset="-128"/>
                <a:ea typeface="メイリオ" panose="020B0604030504040204" pitchFamily="50" charset="-128"/>
              </a:rPr>
              <a:t>31</a:t>
            </a:r>
            <a:r>
              <a:rPr lang="ja-JP" altLang="en-US" sz="1600" dirty="0">
                <a:solidFill>
                  <a:srgbClr val="0D0D0D"/>
                </a:solidFill>
                <a:latin typeface="メイリオ" panose="020B0604030504040204" pitchFamily="50" charset="-128"/>
                <a:ea typeface="メイリオ" panose="020B0604030504040204" pitchFamily="50" charset="-128"/>
              </a:rPr>
              <a:t>日間</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1</a:t>
            </a:r>
            <a:r>
              <a:rPr lang="ja-JP" altLang="en-US" sz="1600" dirty="0">
                <a:solidFill>
                  <a:srgbClr val="0D0D0D"/>
                </a:solidFill>
                <a:latin typeface="メイリオ" panose="020B0604030504040204" pitchFamily="50" charset="-128"/>
                <a:ea typeface="メイリオ" panose="020B0604030504040204" pitchFamily="50" charset="-128"/>
              </a:rPr>
              <a:t>日間～</a:t>
            </a:r>
            <a:r>
              <a:rPr lang="en-US" altLang="ja-JP" sz="1600" dirty="0">
                <a:solidFill>
                  <a:srgbClr val="0D0D0D"/>
                </a:solidFill>
                <a:latin typeface="メイリオ" panose="020B0604030504040204" pitchFamily="50" charset="-128"/>
                <a:ea typeface="メイリオ" panose="020B0604030504040204" pitchFamily="50" charset="-128"/>
              </a:rPr>
              <a:t>31</a:t>
            </a:r>
            <a:r>
              <a:rPr lang="ja-JP" altLang="en-US" sz="1600" dirty="0">
                <a:solidFill>
                  <a:srgbClr val="0D0D0D"/>
                </a:solidFill>
                <a:latin typeface="メイリオ" panose="020B0604030504040204" pitchFamily="50" charset="-128"/>
                <a:ea typeface="メイリオ" panose="020B0604030504040204" pitchFamily="50" charset="-128"/>
              </a:rPr>
              <a:t>日間</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※1</a:t>
            </a:r>
            <a:r>
              <a:rPr lang="ja-JP" altLang="en-US" sz="1600" dirty="0">
                <a:solidFill>
                  <a:srgbClr val="0D0D0D"/>
                </a:solidFill>
                <a:latin typeface="メイリオ" panose="020B0604030504040204" pitchFamily="50" charset="-128"/>
                <a:ea typeface="メイリオ" panose="020B0604030504040204" pitchFamily="50" charset="-128"/>
              </a:rPr>
              <a:t>日間～</a:t>
            </a:r>
            <a:r>
              <a:rPr lang="en-US" altLang="ja-JP" sz="1600" dirty="0">
                <a:solidFill>
                  <a:srgbClr val="0D0D0D"/>
                </a:solidFill>
                <a:latin typeface="メイリオ" panose="020B0604030504040204" pitchFamily="50" charset="-128"/>
                <a:ea typeface="メイリオ" panose="020B0604030504040204" pitchFamily="50" charset="-128"/>
              </a:rPr>
              <a:t>2</a:t>
            </a:r>
            <a:r>
              <a:rPr lang="ja-JP" altLang="en-US" sz="1600" dirty="0">
                <a:solidFill>
                  <a:srgbClr val="0D0D0D"/>
                </a:solidFill>
                <a:latin typeface="メイリオ" panose="020B0604030504040204" pitchFamily="50" charset="-128"/>
                <a:ea typeface="メイリオ" panose="020B0604030504040204" pitchFamily="50" charset="-128"/>
              </a:rPr>
              <a:t>日間での掲載も可能ですが、</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予約時のシミュレーション</a:t>
            </a:r>
            <a:r>
              <a:rPr lang="en-US" altLang="ja-JP" sz="1600" dirty="0" err="1">
                <a:solidFill>
                  <a:srgbClr val="0D0D0D"/>
                </a:solidFill>
                <a:latin typeface="メイリオ" panose="020B0604030504040204" pitchFamily="50" charset="-128"/>
                <a:ea typeface="メイリオ" panose="020B0604030504040204" pitchFamily="50" charset="-128"/>
              </a:rPr>
              <a:t>vimps</a:t>
            </a:r>
            <a:r>
              <a:rPr lang="ja-JP" altLang="en-US" sz="1600" dirty="0">
                <a:solidFill>
                  <a:srgbClr val="0D0D0D"/>
                </a:solidFill>
                <a:latin typeface="メイリオ" panose="020B0604030504040204" pitchFamily="50" charset="-128"/>
                <a:ea typeface="メイリオ" panose="020B0604030504040204" pitchFamily="50" charset="-128"/>
              </a:rPr>
              <a:t>を下回る場合がありますので、</a:t>
            </a:r>
            <a:r>
              <a:rPr lang="en-US" altLang="ja-JP" sz="1600" dirty="0">
                <a:solidFill>
                  <a:srgbClr val="0D0D0D"/>
                </a:solidFill>
                <a:latin typeface="メイリオ" panose="020B0604030504040204" pitchFamily="50" charset="-128"/>
                <a:ea typeface="メイリオ" panose="020B0604030504040204" pitchFamily="50" charset="-128"/>
              </a:rPr>
              <a:t>3</a:t>
            </a:r>
            <a:r>
              <a:rPr lang="ja-JP" altLang="en-US" sz="1600" dirty="0">
                <a:solidFill>
                  <a:srgbClr val="0D0D0D"/>
                </a:solidFill>
                <a:latin typeface="メイリオ" panose="020B0604030504040204" pitchFamily="50" charset="-128"/>
                <a:ea typeface="メイリオ" panose="020B0604030504040204" pitchFamily="50" charset="-128"/>
              </a:rPr>
              <a:t>日間以上の掲載を推奨します。</a:t>
            </a:r>
          </a:p>
          <a:p>
            <a:pPr lvl="0" eaLnBrk="1" fontAlgn="auto" hangingPunct="1">
              <a:spcBef>
                <a:spcPts val="0"/>
              </a:spcBef>
              <a:spcAft>
                <a:spcPts val="0"/>
              </a:spcAft>
              <a:defRPr/>
            </a:pPr>
            <a:br>
              <a:rPr lang="en-US" altLang="ja-JP" sz="1600" dirty="0">
                <a:solidFill>
                  <a:srgbClr val="0D0D0D"/>
                </a:solidFill>
                <a:latin typeface="メイリオ" panose="020B0604030504040204" pitchFamily="50" charset="-128"/>
                <a:ea typeface="メイリオ" panose="020B0604030504040204" pitchFamily="50" charset="-128"/>
              </a:rPr>
            </a:br>
            <a:r>
              <a:rPr lang="ja-JP" altLang="en-US" sz="1600" dirty="0">
                <a:solidFill>
                  <a:srgbClr val="0D0D0D"/>
                </a:solidFill>
                <a:latin typeface="メイリオ" panose="020B0604030504040204" pitchFamily="50" charset="-128"/>
                <a:ea typeface="メイリオ" panose="020B0604030504040204" pitchFamily="50" charset="-128"/>
              </a:rPr>
              <a:t>対象商品</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（都道府県）</a:t>
            </a:r>
          </a:p>
          <a:p>
            <a:pPr lvl="0" eaLnBrk="1" fontAlgn="auto" hangingPunct="1">
              <a:spcBef>
                <a:spcPts val="0"/>
              </a:spcBef>
              <a:spcAft>
                <a:spcPts val="0"/>
              </a:spcAft>
              <a:defRPr/>
            </a:pPr>
            <a:r>
              <a:rPr lang="en-US" altLang="ja-JP" sz="1600" dirty="0">
                <a:solidFill>
                  <a:srgbClr val="0D0D0D"/>
                </a:solidFill>
                <a:latin typeface="メイリオ" panose="020B0604030504040204" pitchFamily="50" charset="-128"/>
                <a:ea typeface="メイリオ" panose="020B0604030504040204" pitchFamily="50" charset="-128"/>
              </a:rPr>
              <a:t>LINE NEWS Top Ad</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（市区郡）</a:t>
            </a:r>
            <a:endParaRPr lang="en-US" altLang="ja-JP" sz="1600" dirty="0">
              <a:solidFill>
                <a:srgbClr val="0D0D0D"/>
              </a:solidFill>
              <a:latin typeface="メイリオ" panose="020B0604030504040204" pitchFamily="50" charset="-128"/>
              <a:ea typeface="メイリオ" panose="020B0604030504040204" pitchFamily="50" charset="-128"/>
            </a:endParaRPr>
          </a:p>
        </p:txBody>
      </p:sp>
      <p:sp>
        <p:nvSpPr>
          <p:cNvPr id="17" name="1 つの角を丸めた四角形 23">
            <a:extLst>
              <a:ext uri="{FF2B5EF4-FFF2-40B4-BE49-F238E27FC236}">
                <a16:creationId xmlns:a16="http://schemas.microsoft.com/office/drawing/2014/main" id="{9B6A1EF0-969E-A006-CC6D-E6B72907E9FB}"/>
              </a:ext>
            </a:extLst>
          </p:cNvPr>
          <p:cNvSpPr/>
          <p:nvPr/>
        </p:nvSpPr>
        <p:spPr>
          <a:xfrm>
            <a:off x="555392" y="1378914"/>
            <a:ext cx="3287403" cy="497680"/>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内容変更</a:t>
            </a:r>
          </a:p>
        </p:txBody>
      </p:sp>
    </p:spTree>
    <p:extLst>
      <p:ext uri="{BB962C8B-B14F-4D97-AF65-F5344CB8AC3E}">
        <p14:creationId xmlns:p14="http://schemas.microsoft.com/office/powerpoint/2010/main" val="319107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1AD5C-A0C1-1467-5476-DE925CF5EDD5}"/>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BE9F69D5-38BD-F86C-F972-15A38DD07119}"/>
              </a:ext>
            </a:extLst>
          </p:cNvPr>
          <p:cNvSpPr>
            <a:spLocks noGrp="1"/>
          </p:cNvSpPr>
          <p:nvPr>
            <p:ph type="body" sz="quarter" idx="10"/>
          </p:nvPr>
        </p:nvSpPr>
        <p:spPr/>
        <p:txBody>
          <a:bodyPr/>
          <a:lstStyle/>
          <a:p>
            <a:pPr>
              <a:defRPr/>
            </a:pPr>
            <a:r>
              <a:rPr lang="ja-JP" altLang="en-US" dirty="0"/>
              <a:t>商品一覧</a:t>
            </a:r>
          </a:p>
        </p:txBody>
      </p:sp>
      <p:sp>
        <p:nvSpPr>
          <p:cNvPr id="5" name="テキスト プレースホルダー 2">
            <a:extLst>
              <a:ext uri="{FF2B5EF4-FFF2-40B4-BE49-F238E27FC236}">
                <a16:creationId xmlns:a16="http://schemas.microsoft.com/office/drawing/2014/main" id="{EFCDBD29-1EF3-F677-EBCD-4361A072290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1F8F9CD-4B27-3344-6962-F4FB4503D4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9" name="表 8">
            <a:extLst>
              <a:ext uri="{FF2B5EF4-FFF2-40B4-BE49-F238E27FC236}">
                <a16:creationId xmlns:a16="http://schemas.microsoft.com/office/drawing/2014/main" id="{E6BA39B9-7328-72BF-C0AF-C7A0E74F2BD6}"/>
              </a:ext>
            </a:extLst>
          </p:cNvPr>
          <p:cNvGraphicFramePr>
            <a:graphicFrameLocks noGrp="1"/>
          </p:cNvGraphicFramePr>
          <p:nvPr>
            <p:extLst>
              <p:ext uri="{D42A27DB-BD31-4B8C-83A1-F6EECF244321}">
                <p14:modId xmlns:p14="http://schemas.microsoft.com/office/powerpoint/2010/main" val="4280028761"/>
              </p:ext>
            </p:extLst>
          </p:nvPr>
        </p:nvGraphicFramePr>
        <p:xfrm>
          <a:off x="485141" y="1346715"/>
          <a:ext cx="10585449" cy="94507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376281940"/>
                  </a:ext>
                </a:extLst>
              </a:tr>
              <a:tr h="68382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en-US" altLang="ja-JP" sz="1000" b="1" i="0" u="none" strike="noStrike" dirty="0">
                          <a:solidFill>
                            <a:srgbClr val="0D0D0D"/>
                          </a:solidFill>
                          <a:effectLst/>
                          <a:latin typeface="Meiryo" panose="020B0604030504040204" pitchFamily="50" charset="-128"/>
                          <a:ea typeface="Meiryo" panose="020B0604030504040204" pitchFamily="50" charset="-128"/>
                        </a:rPr>
                        <a:t>LINE NEWS Top Ad</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　</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SP</a:t>
                      </a:r>
                      <a:endParaRPr lang="ja-JP" altLang="en-US" sz="1000" b="1" i="0" u="none" strike="noStrike" dirty="0">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a:ea typeface="Meiryo"/>
                        </a:rPr>
                        <a:t>P.8</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45062720"/>
                  </a:ext>
                </a:extLst>
              </a:tr>
            </a:tbl>
          </a:graphicData>
        </a:graphic>
      </p:graphicFrame>
      <p:sp>
        <p:nvSpPr>
          <p:cNvPr id="10" name="テキスト ボックス 9">
            <a:extLst>
              <a:ext uri="{FF2B5EF4-FFF2-40B4-BE49-F238E27FC236}">
                <a16:creationId xmlns:a16="http://schemas.microsoft.com/office/drawing/2014/main" id="{98CC2D8F-73A4-CBDB-91E7-7EBF97A0F5E5}"/>
              </a:ext>
            </a:extLst>
          </p:cNvPr>
          <p:cNvSpPr txBox="1"/>
          <p:nvPr/>
        </p:nvSpPr>
        <p:spPr>
          <a:xfrm>
            <a:off x="447648" y="1069716"/>
            <a:ext cx="9577064" cy="276999"/>
          </a:xfrm>
          <a:prstGeom prst="rect">
            <a:avLst/>
          </a:prstGeom>
          <a:noFill/>
        </p:spPr>
        <p:txBody>
          <a:bodyPr wrap="square" lIns="0" tIns="0" rIns="0" bIns="0" rtlCol="0">
            <a:spAutoFit/>
          </a:bodyPr>
          <a:lstStyle/>
          <a:p>
            <a:pPr eaLnBrk="1" fontAlgn="auto" hangingPunct="1">
              <a:spcBef>
                <a:spcPts val="0"/>
              </a:spcBef>
              <a:spcAft>
                <a:spcPts val="0"/>
              </a:spcAft>
              <a:defRPr/>
            </a:pPr>
            <a:r>
              <a:rPr lang="ja-JP" altLang="en-US">
                <a:solidFill>
                  <a:srgbClr val="0D0D0D"/>
                </a:solidFill>
                <a:latin typeface="Meiryo" panose="020B0604030504040204" pitchFamily="34" charset="-128"/>
                <a:ea typeface="Meiryo" panose="020B0604030504040204" pitchFamily="34" charset="-128"/>
              </a:rPr>
              <a:t>この資料に掲載している商品一覧</a:t>
            </a:r>
            <a:endParaRPr lang="en-US" altLang="ja-JP">
              <a:solidFill>
                <a:srgbClr val="0D0D0D"/>
              </a:solidFill>
              <a:latin typeface="Meiryo" panose="020B0604030504040204" pitchFamily="34" charset="-128"/>
              <a:ea typeface="Meiryo" panose="020B0604030504040204" pitchFamily="34" charset="-128"/>
            </a:endParaRPr>
          </a:p>
        </p:txBody>
      </p:sp>
      <p:pic>
        <p:nvPicPr>
          <p:cNvPr id="14" name="図 13">
            <a:extLst>
              <a:ext uri="{FF2B5EF4-FFF2-40B4-BE49-F238E27FC236}">
                <a16:creationId xmlns:a16="http://schemas.microsoft.com/office/drawing/2014/main" id="{E0729BCC-7657-35D6-89DE-F784ED6CD2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2393" y="1690510"/>
            <a:ext cx="288000" cy="520176"/>
          </a:xfrm>
          <a:prstGeom prst="rect">
            <a:avLst/>
          </a:prstGeom>
        </p:spPr>
      </p:pic>
      <p:sp>
        <p:nvSpPr>
          <p:cNvPr id="19" name="テキスト ボックス 18">
            <a:extLst>
              <a:ext uri="{FF2B5EF4-FFF2-40B4-BE49-F238E27FC236}">
                <a16:creationId xmlns:a16="http://schemas.microsoft.com/office/drawing/2014/main" id="{33C7A8F0-4EF1-676B-F3BC-A1D070BFF2E9}"/>
              </a:ext>
            </a:extLst>
          </p:cNvPr>
          <p:cNvSpPr txBox="1"/>
          <p:nvPr/>
        </p:nvSpPr>
        <p:spPr>
          <a:xfrm>
            <a:off x="2120900" y="1806031"/>
            <a:ext cx="1225550" cy="246221"/>
          </a:xfrm>
          <a:prstGeom prst="rect">
            <a:avLst/>
          </a:prstGeom>
          <a:noFill/>
        </p:spPr>
        <p:txBody>
          <a:bodyPr wrap="square" rtlCol="0">
            <a:spAutoFit/>
          </a:bodyPr>
          <a:lstStyle/>
          <a:p>
            <a:pPr eaLnBrk="1" fontAlgn="auto" hangingPunct="1">
              <a:spcBef>
                <a:spcPts val="0"/>
              </a:spcBef>
              <a:spcAft>
                <a:spcPts val="0"/>
              </a:spcAft>
            </a:pPr>
            <a:r>
              <a:rPr lang="ja-JP" altLang="en-US" sz="1000" b="1" dirty="0">
                <a:solidFill>
                  <a:srgbClr val="FFFFFF"/>
                </a:solidFill>
                <a:latin typeface="Calibri" panose="020F0502020204030204"/>
                <a:ea typeface="メイリオ" panose="020B0604030504040204" pitchFamily="50" charset="-128"/>
              </a:rPr>
              <a:t>スマートフォン</a:t>
            </a:r>
          </a:p>
        </p:txBody>
      </p:sp>
    </p:spTree>
    <p:extLst>
      <p:ext uri="{BB962C8B-B14F-4D97-AF65-F5344CB8AC3E}">
        <p14:creationId xmlns:p14="http://schemas.microsoft.com/office/powerpoint/2010/main" val="1874644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616-FF6D-BEA2-AEFC-BE26F9B1258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CC3364D-F092-B9E3-EED3-ED61C48AD6D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D6169B-7B26-6AA9-D002-D381CD66ABB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5">
            <a:extLst>
              <a:ext uri="{FF2B5EF4-FFF2-40B4-BE49-F238E27FC236}">
                <a16:creationId xmlns:a16="http://schemas.microsoft.com/office/drawing/2014/main" id="{835317F5-0236-D0E6-201D-8213FBF6E1D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LINE NEWS Top Ad</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endParaRPr lang="ja-JP" altLang="en-US" sz="2000" dirty="0">
              <a:solidFill>
                <a:srgbClr val="000048"/>
              </a:solidFill>
              <a:highlight>
                <a:srgbClr val="AAAAAF"/>
              </a:highlight>
              <a:latin typeface="Meiryo" panose="020B0604030504040204" pitchFamily="50" charset="-128"/>
              <a:ea typeface="Meiryo" panose="020B0604030504040204" pitchFamily="50" charset="-128"/>
            </a:endParaRPr>
          </a:p>
        </p:txBody>
      </p:sp>
      <p:sp>
        <p:nvSpPr>
          <p:cNvPr id="7" name="角丸四角形 3">
            <a:extLst>
              <a:ext uri="{FF2B5EF4-FFF2-40B4-BE49-F238E27FC236}">
                <a16:creationId xmlns:a16="http://schemas.microsoft.com/office/drawing/2014/main" id="{EF05F99E-D94B-ED09-1102-B9E53C3BD34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角丸四角形 47">
            <a:extLst>
              <a:ext uri="{FF2B5EF4-FFF2-40B4-BE49-F238E27FC236}">
                <a16:creationId xmlns:a16="http://schemas.microsoft.com/office/drawing/2014/main" id="{C10DB8CA-A86A-FD07-2B2D-9D6AA82F6F67}"/>
              </a:ext>
            </a:extLst>
          </p:cNvPr>
          <p:cNvSpPr/>
          <p:nvPr/>
        </p:nvSpPr>
        <p:spPr>
          <a:xfrm>
            <a:off x="6741424" y="1006329"/>
            <a:ext cx="3239028"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3D8E057E-6617-EFC5-DC33-2913CCE2F4CE}"/>
              </a:ext>
            </a:extLst>
          </p:cNvPr>
          <p:cNvSpPr/>
          <p:nvPr/>
        </p:nvSpPr>
        <p:spPr>
          <a:xfrm>
            <a:off x="434975" y="6013853"/>
            <a:ext cx="4543231" cy="215444"/>
          </a:xfrm>
          <a:prstGeom prst="rect">
            <a:avLst/>
          </a:prstGeom>
        </p:spPr>
        <p:txBody>
          <a:bodyPr wrap="none" lIns="91440" tIns="45720" rIns="91440" bIns="45720" anchor="t">
            <a:spAutoFit/>
          </a:bodyPr>
          <a:lstStyle/>
          <a:p>
            <a:pPr eaLnBrk="1" fontAlgn="auto" hangingPunct="1">
              <a:spcBef>
                <a:spcPts val="0"/>
              </a:spcBef>
              <a:spcAft>
                <a:spcPts val="0"/>
              </a:spcAft>
              <a:defRPr/>
            </a:pPr>
            <a:r>
              <a:rPr kumimoji="0" lang="ja-JP" altLang="en-US" sz="800" kern="0" dirty="0">
                <a:solidFill>
                  <a:srgbClr val="0D0D0D"/>
                </a:solidFill>
                <a:latin typeface="Meiryo"/>
                <a:ea typeface="Meiryo"/>
              </a:rPr>
              <a:t>・入稿規定（</a:t>
            </a:r>
            <a:r>
              <a:rPr kumimoji="0" lang="en-US" altLang="ja-JP" sz="800" kern="0" dirty="0">
                <a:solidFill>
                  <a:srgbClr val="0D0D0D"/>
                </a:solidFill>
                <a:latin typeface="Meiryo"/>
                <a:ea typeface="Meiryo"/>
              </a:rPr>
              <a:t>web</a:t>
            </a:r>
            <a:r>
              <a:rPr kumimoji="0" lang="ja-JP" altLang="en-US" sz="800" kern="0" dirty="0">
                <a:solidFill>
                  <a:srgbClr val="0D0D0D"/>
                </a:solidFill>
                <a:latin typeface="Meiryo"/>
                <a:ea typeface="Meiryo"/>
              </a:rPr>
              <a:t>）：</a:t>
            </a:r>
            <a:r>
              <a:rPr kumimoji="0" lang="ja-JP" altLang="en-US" sz="800" kern="0" dirty="0">
                <a:solidFill>
                  <a:srgbClr val="0D0D0D"/>
                </a:solidFill>
                <a:latin typeface="Meiryo"/>
                <a:ea typeface="Meiryo"/>
                <a:hlinkClick r:id="rId3"/>
              </a:rPr>
              <a:t>https://ads-help.yahoo-net.jp/s/article/H000044930?language=ja</a:t>
            </a:r>
            <a:endParaRPr lang="en-US" altLang="ja-JP" sz="800" kern="0" dirty="0">
              <a:solidFill>
                <a:srgbClr val="0D0D0D"/>
              </a:solidFill>
              <a:latin typeface="Meiryo UI"/>
              <a:ea typeface="Meiryo UI"/>
            </a:endParaRPr>
          </a:p>
        </p:txBody>
      </p:sp>
      <p:sp>
        <p:nvSpPr>
          <p:cNvPr id="16" name="正方形/長方形 15">
            <a:extLst>
              <a:ext uri="{FF2B5EF4-FFF2-40B4-BE49-F238E27FC236}">
                <a16:creationId xmlns:a16="http://schemas.microsoft.com/office/drawing/2014/main" id="{A388E5E4-8C34-7ED8-BC2F-2A7DBEBC41E7}"/>
              </a:ext>
            </a:extLst>
          </p:cNvPr>
          <p:cNvSpPr/>
          <p:nvPr/>
        </p:nvSpPr>
        <p:spPr>
          <a:xfrm>
            <a:off x="8404158" y="6121575"/>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3" name="角丸四角形 37">
            <a:extLst>
              <a:ext uri="{FF2B5EF4-FFF2-40B4-BE49-F238E27FC236}">
                <a16:creationId xmlns:a16="http://schemas.microsoft.com/office/drawing/2014/main" id="{9D90DEB0-4554-5474-C67D-2A3CE17C64ED}"/>
              </a:ext>
            </a:extLst>
          </p:cNvPr>
          <p:cNvSpPr/>
          <p:nvPr/>
        </p:nvSpPr>
        <p:spPr>
          <a:xfrm>
            <a:off x="1700278" y="924409"/>
            <a:ext cx="4224272" cy="504000"/>
          </a:xfrm>
          <a:prstGeom prst="roundRect">
            <a:avLst>
              <a:gd name="adj" fmla="val 8489"/>
            </a:avLst>
          </a:prstGeom>
          <a:solidFill>
            <a:srgbClr val="000048">
              <a:alpha val="40000"/>
            </a:srgbClr>
          </a:solidFill>
          <a:ln w="25400" cap="flat" cmpd="sng" algn="ctr">
            <a:noFill/>
            <a:prstDash val="solid"/>
            <a:miter lim="800000"/>
          </a:ln>
          <a:effectLst/>
        </p:spPr>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バナー</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画像</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/16</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9</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バナー</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動画</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/16</a:t>
            </a:r>
            <a:r>
              <a:rPr kumimoji="0" lang="ja-JP" altLang="en-US"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a:t>
            </a:r>
            <a:r>
              <a:rPr kumimoji="0" lang="en-US" altLang="ja-JP" sz="1200" b="1" kern="0" dirty="0">
                <a:solidFill>
                  <a:srgbClr val="FFFFFF">
                    <a:lumMod val="95000"/>
                  </a:srgbClr>
                </a:solidFill>
                <a:latin typeface="メイリオ" panose="020B0604030504040204" pitchFamily="50" charset="-128"/>
                <a:ea typeface="メイリオ" panose="020B0604030504040204" pitchFamily="50" charset="-128"/>
                <a:cs typeface="Segoe UI" panose="020B0502040204020203" pitchFamily="34" charset="0"/>
              </a:rPr>
              <a:t>9</a:t>
            </a:r>
          </a:p>
        </p:txBody>
      </p:sp>
      <p:sp>
        <p:nvSpPr>
          <p:cNvPr id="34" name="円/楕円 38">
            <a:extLst>
              <a:ext uri="{FF2B5EF4-FFF2-40B4-BE49-F238E27FC236}">
                <a16:creationId xmlns:a16="http://schemas.microsoft.com/office/drawing/2014/main" id="{A2741724-055F-7185-BB83-81129C13F986}"/>
              </a:ext>
            </a:extLst>
          </p:cNvPr>
          <p:cNvSpPr>
            <a:spLocks noChangeAspect="1"/>
          </p:cNvSpPr>
          <p:nvPr/>
        </p:nvSpPr>
        <p:spPr>
          <a:xfrm>
            <a:off x="1313843" y="903682"/>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D8B88D92-DA80-7C0D-3050-0684044259B6}"/>
              </a:ext>
            </a:extLst>
          </p:cNvPr>
          <p:cNvSpPr txBox="1"/>
          <p:nvPr/>
        </p:nvSpPr>
        <p:spPr>
          <a:xfrm>
            <a:off x="1565843" y="1643464"/>
            <a:ext cx="6743747" cy="153888"/>
          </a:xfrm>
          <a:prstGeom prst="rect">
            <a:avLst/>
          </a:prstGeom>
          <a:noFill/>
        </p:spPr>
        <p:txBody>
          <a:bodyPr wrap="square" lIns="0" tIns="0" rIns="0" bIns="0" rtlCol="0" anchor="t">
            <a:spAutoFit/>
          </a:bodyPr>
          <a:lstStyle/>
          <a:p>
            <a:pPr eaLnBrk="1" fontAlgn="auto" hangingPunct="1">
              <a:spcBef>
                <a:spcPts val="0"/>
              </a:spcBef>
              <a:spcAft>
                <a:spcPts val="0"/>
              </a:spcAft>
              <a:defRPr/>
            </a:pPr>
            <a:r>
              <a:rPr lang="en-US" altLang="ja-JP" sz="1000" dirty="0">
                <a:solidFill>
                  <a:srgbClr val="002AFF"/>
                </a:solidFill>
                <a:latin typeface="Meiryo"/>
                <a:ea typeface="Meiryo"/>
              </a:rPr>
              <a:t>※ </a:t>
            </a:r>
            <a:r>
              <a:rPr lang="ja-JP" altLang="en-US" sz="1000" dirty="0">
                <a:solidFill>
                  <a:srgbClr val="002AFF"/>
                </a:solidFill>
                <a:latin typeface="Meiryo"/>
                <a:ea typeface="Meiryo"/>
              </a:rPr>
              <a:t>タップ後の挙動は「スマートフォン動画広告タップ後の挙動」のページをご参照ください。</a:t>
            </a:r>
          </a:p>
        </p:txBody>
      </p:sp>
      <p:pic>
        <p:nvPicPr>
          <p:cNvPr id="44" name="図 43">
            <a:extLst>
              <a:ext uri="{FF2B5EF4-FFF2-40B4-BE49-F238E27FC236}">
                <a16:creationId xmlns:a16="http://schemas.microsoft.com/office/drawing/2014/main" id="{B1586428-12D2-EC12-87B0-E1BB786EA002}"/>
              </a:ext>
            </a:extLst>
          </p:cNvPr>
          <p:cNvPicPr>
            <a:picLocks noChangeAspect="1"/>
          </p:cNvPicPr>
          <p:nvPr/>
        </p:nvPicPr>
        <p:blipFill>
          <a:blip r:embed="rId4"/>
          <a:stretch>
            <a:fillRect/>
          </a:stretch>
        </p:blipFill>
        <p:spPr>
          <a:xfrm>
            <a:off x="4626736" y="1894959"/>
            <a:ext cx="2938527" cy="4145639"/>
          </a:xfrm>
          <a:prstGeom prst="rect">
            <a:avLst/>
          </a:prstGeom>
        </p:spPr>
      </p:pic>
    </p:spTree>
    <p:extLst>
      <p:ext uri="{BB962C8B-B14F-4D97-AF65-F5344CB8AC3E}">
        <p14:creationId xmlns:p14="http://schemas.microsoft.com/office/powerpoint/2010/main" val="330285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D8CD6-8EBE-1BAF-A455-B458CBFD2A8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F1020808-3C54-302F-FE08-EED4060A8E8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A5B4F464-74BB-D148-4F0B-C81D7ED5D85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角丸四角形 3">
            <a:extLst>
              <a:ext uri="{FF2B5EF4-FFF2-40B4-BE49-F238E27FC236}">
                <a16:creationId xmlns:a16="http://schemas.microsoft.com/office/drawing/2014/main" id="{10985F98-CEB8-6F4A-7495-5AAC0447C8F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挙動説明</a:t>
            </a:r>
          </a:p>
        </p:txBody>
      </p:sp>
      <p:sp>
        <p:nvSpPr>
          <p:cNvPr id="7" name="テキスト プレースホルダー 21">
            <a:extLst>
              <a:ext uri="{FF2B5EF4-FFF2-40B4-BE49-F238E27FC236}">
                <a16:creationId xmlns:a16="http://schemas.microsoft.com/office/drawing/2014/main" id="{0E7FC503-D3A2-898D-C4C1-DB830DFAB1FB}"/>
              </a:ext>
            </a:extLst>
          </p:cNvPr>
          <p:cNvSpPr>
            <a:spLocks noGrp="1"/>
          </p:cNvSpPr>
          <p:nvPr>
            <p:ph type="body" sz="quarter" idx="10"/>
          </p:nvPr>
        </p:nvSpPr>
        <p:spPr>
          <a:xfrm>
            <a:off x="3383211" y="279947"/>
            <a:ext cx="5089438" cy="338956"/>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31" name="正方形/長方形 30">
            <a:extLst>
              <a:ext uri="{FF2B5EF4-FFF2-40B4-BE49-F238E27FC236}">
                <a16:creationId xmlns:a16="http://schemas.microsoft.com/office/drawing/2014/main" id="{86F74E3A-DC2E-99D6-1548-0FA7A46204AB}"/>
              </a:ext>
            </a:extLst>
          </p:cNvPr>
          <p:cNvSpPr/>
          <p:nvPr/>
        </p:nvSpPr>
        <p:spPr>
          <a:xfrm>
            <a:off x="8054893" y="5996806"/>
            <a:ext cx="3116238" cy="1384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3" name="片側の 2 つの角を丸めた四角形 18">
            <a:extLst>
              <a:ext uri="{FF2B5EF4-FFF2-40B4-BE49-F238E27FC236}">
                <a16:creationId xmlns:a16="http://schemas.microsoft.com/office/drawing/2014/main" id="{8344027A-B7E9-75A7-DCA9-4EF2BAFA12B3}"/>
              </a:ext>
            </a:extLst>
          </p:cNvPr>
          <p:cNvSpPr/>
          <p:nvPr/>
        </p:nvSpPr>
        <p:spPr>
          <a:xfrm>
            <a:off x="499024" y="1551272"/>
            <a:ext cx="5452347" cy="595851"/>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4" name="片側の 2 つの角を丸めた四角形 19">
            <a:extLst>
              <a:ext uri="{FF2B5EF4-FFF2-40B4-BE49-F238E27FC236}">
                <a16:creationId xmlns:a16="http://schemas.microsoft.com/office/drawing/2014/main" id="{14B7A8CA-E5CD-1461-714D-E4CB02980EED}"/>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17" name="テキスト ボックス 16">
            <a:extLst>
              <a:ext uri="{FF2B5EF4-FFF2-40B4-BE49-F238E27FC236}">
                <a16:creationId xmlns:a16="http://schemas.microsoft.com/office/drawing/2014/main" id="{EFA7F669-56D1-E09F-26E0-D7585E5F7AE2}"/>
              </a:ext>
            </a:extLst>
          </p:cNvPr>
          <p:cNvSpPr txBox="1"/>
          <p:nvPr/>
        </p:nvSpPr>
        <p:spPr>
          <a:xfrm>
            <a:off x="3608248" y="3367146"/>
            <a:ext cx="2009132" cy="954107"/>
          </a:xfrm>
          <a:prstGeom prst="rect">
            <a:avLst/>
          </a:prstGeom>
          <a:noFill/>
        </p:spPr>
        <p:txBody>
          <a:bodyPr wrap="square" rtlCol="0">
            <a:spAutoFit/>
          </a:bodyPr>
          <a:lstStyle/>
          <a:p>
            <a:pPr algn="l"/>
            <a:r>
              <a:rPr lang="ja-JP" altLang="en-US" sz="1400" dirty="0"/>
              <a:t>動画</a:t>
            </a:r>
            <a:r>
              <a:rPr kumimoji="1" lang="ja-JP" altLang="en-US" sz="1400" dirty="0"/>
              <a:t>をタップすると</a:t>
            </a:r>
            <a:endParaRPr kumimoji="1" lang="en-US" altLang="ja-JP" sz="1400" dirty="0"/>
          </a:p>
          <a:p>
            <a:pPr algn="l"/>
            <a:r>
              <a:rPr lang="ja-JP" altLang="en-US" sz="1400" dirty="0"/>
              <a:t>フルスクリーンの動画プレイヤーで動画が再生される</a:t>
            </a:r>
            <a:endParaRPr kumimoji="1" lang="ja-JP" altLang="en-US" sz="1400" dirty="0"/>
          </a:p>
        </p:txBody>
      </p:sp>
      <p:sp>
        <p:nvSpPr>
          <p:cNvPr id="19" name="片側の 2 つの角を丸めた四角形 20">
            <a:extLst>
              <a:ext uri="{FF2B5EF4-FFF2-40B4-BE49-F238E27FC236}">
                <a16:creationId xmlns:a16="http://schemas.microsoft.com/office/drawing/2014/main" id="{DCF4A784-522B-F373-5DF7-2907E904635E}"/>
              </a:ext>
            </a:extLst>
          </p:cNvPr>
          <p:cNvSpPr/>
          <p:nvPr/>
        </p:nvSpPr>
        <p:spPr>
          <a:xfrm>
            <a:off x="6268314" y="1551272"/>
            <a:ext cx="5452514" cy="595851"/>
          </a:xfrm>
          <a:prstGeom prst="round2SameRect">
            <a:avLst>
              <a:gd name="adj1" fmla="val 20214"/>
              <a:gd name="adj2" fmla="val 0"/>
            </a:avLst>
          </a:prstGeom>
          <a:solidFill>
            <a:srgbClr val="000048"/>
          </a:solidFill>
          <a:ln w="25400" cap="flat" cmpd="sng" algn="ctr">
            <a:solidFill>
              <a:schemeClr val="accent1"/>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ランディングページへ遷移する（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1" name="片側の 2 つの角を丸めた四角形 19">
            <a:extLst>
              <a:ext uri="{FF2B5EF4-FFF2-40B4-BE49-F238E27FC236}">
                <a16:creationId xmlns:a16="http://schemas.microsoft.com/office/drawing/2014/main" id="{E4B272A6-5360-38F0-A582-08A4F63E17F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29" name="テキスト ボックス 28">
            <a:extLst>
              <a:ext uri="{FF2B5EF4-FFF2-40B4-BE49-F238E27FC236}">
                <a16:creationId xmlns:a16="http://schemas.microsoft.com/office/drawing/2014/main" id="{DE023797-6EEA-65D8-D449-068B9351CC63}"/>
              </a:ext>
            </a:extLst>
          </p:cNvPr>
          <p:cNvSpPr txBox="1"/>
          <p:nvPr/>
        </p:nvSpPr>
        <p:spPr>
          <a:xfrm>
            <a:off x="9428621" y="3367147"/>
            <a:ext cx="2125781" cy="738664"/>
          </a:xfrm>
          <a:prstGeom prst="rect">
            <a:avLst/>
          </a:prstGeom>
          <a:noFill/>
        </p:spPr>
        <p:txBody>
          <a:bodyPr wrap="square" rtlCol="0">
            <a:spAutoFit/>
          </a:bodyPr>
          <a:lstStyle/>
          <a:p>
            <a:pPr algn="l"/>
            <a:r>
              <a:rPr lang="ja-JP" altLang="en-US" sz="1400" dirty="0"/>
              <a:t>動画</a:t>
            </a:r>
            <a:r>
              <a:rPr kumimoji="1" lang="ja-JP" altLang="en-US" sz="1400" dirty="0"/>
              <a:t>をタップすると</a:t>
            </a:r>
            <a:endParaRPr kumimoji="1" lang="en-US" altLang="ja-JP" sz="1400" dirty="0"/>
          </a:p>
          <a:p>
            <a:pPr algn="l"/>
            <a:r>
              <a:rPr kumimoji="1" lang="ja-JP" altLang="en-US" sz="1400" dirty="0"/>
              <a:t>ランディングページ</a:t>
            </a:r>
            <a:r>
              <a:rPr lang="ja-JP" altLang="en-US" sz="1400" dirty="0"/>
              <a:t>へ遷移す</a:t>
            </a:r>
            <a:r>
              <a:rPr kumimoji="1" lang="ja-JP" altLang="en-US" sz="1400" dirty="0"/>
              <a:t>る</a:t>
            </a:r>
            <a:endParaRPr kumimoji="1" lang="en-US" altLang="ja-JP" sz="1400" dirty="0"/>
          </a:p>
        </p:txBody>
      </p:sp>
      <p:pic>
        <p:nvPicPr>
          <p:cNvPr id="36" name="図 35">
            <a:extLst>
              <a:ext uri="{FF2B5EF4-FFF2-40B4-BE49-F238E27FC236}">
                <a16:creationId xmlns:a16="http://schemas.microsoft.com/office/drawing/2014/main" id="{D9BD5197-577E-EC90-5FBD-DF3836B6B420}"/>
              </a:ext>
            </a:extLst>
          </p:cNvPr>
          <p:cNvPicPr>
            <a:picLocks noChangeAspect="1"/>
          </p:cNvPicPr>
          <p:nvPr/>
        </p:nvPicPr>
        <p:blipFill>
          <a:blip r:embed="rId3"/>
          <a:stretch>
            <a:fillRect/>
          </a:stretch>
        </p:blipFill>
        <p:spPr>
          <a:xfrm>
            <a:off x="748298" y="2302625"/>
            <a:ext cx="1492860" cy="2106109"/>
          </a:xfrm>
          <a:prstGeom prst="rect">
            <a:avLst/>
          </a:prstGeom>
        </p:spPr>
      </p:pic>
      <p:pic>
        <p:nvPicPr>
          <p:cNvPr id="38" name="図 37">
            <a:extLst>
              <a:ext uri="{FF2B5EF4-FFF2-40B4-BE49-F238E27FC236}">
                <a16:creationId xmlns:a16="http://schemas.microsoft.com/office/drawing/2014/main" id="{FE28555B-5E1A-C6D9-E73B-5311091EEA6A}"/>
              </a:ext>
            </a:extLst>
          </p:cNvPr>
          <p:cNvPicPr>
            <a:picLocks noChangeAspect="1"/>
          </p:cNvPicPr>
          <p:nvPr/>
        </p:nvPicPr>
        <p:blipFill>
          <a:blip r:embed="rId4"/>
          <a:srcRect t="1975" b="1699"/>
          <a:stretch>
            <a:fillRect/>
          </a:stretch>
        </p:blipFill>
        <p:spPr>
          <a:xfrm>
            <a:off x="1998779" y="2483380"/>
            <a:ext cx="1501600" cy="3132001"/>
          </a:xfrm>
          <a:prstGeom prst="rect">
            <a:avLst/>
          </a:prstGeom>
        </p:spPr>
      </p:pic>
      <p:pic>
        <p:nvPicPr>
          <p:cNvPr id="11" name="図 10">
            <a:extLst>
              <a:ext uri="{FF2B5EF4-FFF2-40B4-BE49-F238E27FC236}">
                <a16:creationId xmlns:a16="http://schemas.microsoft.com/office/drawing/2014/main" id="{71BBF076-34AE-60A8-68D9-E7098156F0E6}"/>
              </a:ext>
            </a:extLst>
          </p:cNvPr>
          <p:cNvPicPr>
            <a:picLocks noChangeAspect="1"/>
          </p:cNvPicPr>
          <p:nvPr/>
        </p:nvPicPr>
        <p:blipFill>
          <a:blip r:embed="rId3"/>
          <a:stretch>
            <a:fillRect/>
          </a:stretch>
        </p:blipFill>
        <p:spPr>
          <a:xfrm>
            <a:off x="6593287" y="2302625"/>
            <a:ext cx="1492860" cy="2106109"/>
          </a:xfrm>
          <a:prstGeom prst="rect">
            <a:avLst/>
          </a:prstGeom>
        </p:spPr>
      </p:pic>
      <p:pic>
        <p:nvPicPr>
          <p:cNvPr id="12" name="図 11">
            <a:extLst>
              <a:ext uri="{FF2B5EF4-FFF2-40B4-BE49-F238E27FC236}">
                <a16:creationId xmlns:a16="http://schemas.microsoft.com/office/drawing/2014/main" id="{FCA3AF60-9AEA-6429-CEB8-02B3EF17D357}"/>
              </a:ext>
            </a:extLst>
          </p:cNvPr>
          <p:cNvPicPr>
            <a:picLocks noChangeAspect="1"/>
          </p:cNvPicPr>
          <p:nvPr/>
        </p:nvPicPr>
        <p:blipFill>
          <a:blip r:embed="rId5"/>
          <a:srcRect t="3581" b="3581"/>
          <a:stretch/>
        </p:blipFill>
        <p:spPr>
          <a:xfrm>
            <a:off x="7843768" y="2483380"/>
            <a:ext cx="1501600" cy="3132001"/>
          </a:xfrm>
          <a:prstGeom prst="rect">
            <a:avLst/>
          </a:prstGeom>
          <a:ln>
            <a:noFill/>
          </a:ln>
        </p:spPr>
      </p:pic>
    </p:spTree>
    <p:extLst>
      <p:ext uri="{BB962C8B-B14F-4D97-AF65-F5344CB8AC3E}">
        <p14:creationId xmlns:p14="http://schemas.microsoft.com/office/powerpoint/2010/main" val="13958595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31209</TotalTime>
  <Words>5174</Words>
  <Application>Microsoft Office PowerPoint</Application>
  <PresentationFormat>ワイド画面</PresentationFormat>
  <Paragraphs>660</Paragraphs>
  <Slides>29</Slides>
  <Notes>1</Notes>
  <HiddenSlides>0</HiddenSlides>
  <MMClips>0</MMClips>
  <ScaleCrop>false</ScaleCrop>
  <HeadingPairs>
    <vt:vector size="8" baseType="variant">
      <vt:variant>
        <vt:lpstr>使用されているフォント</vt:lpstr>
      </vt:variant>
      <vt:variant>
        <vt:i4>8</vt:i4>
      </vt:variant>
      <vt:variant>
        <vt:lpstr>テーマ</vt:lpstr>
      </vt:variant>
      <vt:variant>
        <vt:i4>4</vt:i4>
      </vt:variant>
      <vt:variant>
        <vt:lpstr>埋め込まれた OLE サーバー</vt:lpstr>
      </vt:variant>
      <vt:variant>
        <vt:i4>2</vt:i4>
      </vt:variant>
      <vt:variant>
        <vt:lpstr>スライド タイトル</vt:lpstr>
      </vt:variant>
      <vt:variant>
        <vt:i4>29</vt:i4>
      </vt:variant>
    </vt:vector>
  </HeadingPairs>
  <TitlesOfParts>
    <vt:vector size="43" baseType="lpstr">
      <vt:lpstr>Meiryo UI</vt:lpstr>
      <vt:lpstr>メイリオ 本文</vt:lpstr>
      <vt:lpstr>Arial</vt:lpstr>
      <vt:lpstr>Calibri</vt:lpstr>
      <vt:lpstr>Segoe UI</vt:lpstr>
      <vt:lpstr>Wingdings</vt:lpstr>
      <vt:lpstr>メイリオ</vt:lpstr>
      <vt:lpstr>メイリオ</vt:lpstr>
      <vt:lpstr>旧CBCレイアウト（広告主・代理店限定）</vt:lpstr>
      <vt:lpstr>CBCレイアウト</vt:lpstr>
      <vt:lpstr>CBCレイアウト（広告主・代理店限定）</vt:lpstr>
      <vt:lpstr>MSCレイアウト（広告主・代理店限定）</vt:lpstr>
      <vt:lpstr>think-cellスライド</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山本 玲奈</cp:lastModifiedBy>
  <cp:revision>468</cp:revision>
  <dcterms:created xsi:type="dcterms:W3CDTF">2023-12-19T04:51:39Z</dcterms:created>
  <dcterms:modified xsi:type="dcterms:W3CDTF">2026-07-23T05:34:27Z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