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ags/tag1.xml" ContentType="application/vnd.openxmlformats-officedocument.presentationml.tags+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885" r:id="rId1"/>
    <p:sldMasterId id="2147483915" r:id="rId2"/>
  </p:sldMasterIdLst>
  <p:notesMasterIdLst>
    <p:notesMasterId r:id="rId88"/>
  </p:notesMasterIdLst>
  <p:sldIdLst>
    <p:sldId id="1193" r:id="rId3"/>
    <p:sldId id="2146849085" r:id="rId4"/>
    <p:sldId id="2146849160" r:id="rId5"/>
    <p:sldId id="2146849173" r:id="rId6"/>
    <p:sldId id="2146849176" r:id="rId7"/>
    <p:sldId id="446" r:id="rId8"/>
    <p:sldId id="2146849013" r:id="rId9"/>
    <p:sldId id="553" r:id="rId10"/>
    <p:sldId id="2146849035" r:id="rId11"/>
    <p:sldId id="2146849051" r:id="rId12"/>
    <p:sldId id="2146849182" r:id="rId13"/>
    <p:sldId id="2146849015" r:id="rId14"/>
    <p:sldId id="2146849034" r:id="rId15"/>
    <p:sldId id="2146849036" r:id="rId16"/>
    <p:sldId id="2146849037" r:id="rId17"/>
    <p:sldId id="2146849019" r:id="rId18"/>
    <p:sldId id="2146849038" r:id="rId19"/>
    <p:sldId id="2146849039" r:id="rId20"/>
    <p:sldId id="2146849183" r:id="rId21"/>
    <p:sldId id="2146849040" r:id="rId22"/>
    <p:sldId id="2146849178" r:id="rId23"/>
    <p:sldId id="2146849177" r:id="rId24"/>
    <p:sldId id="2146849181" r:id="rId25"/>
    <p:sldId id="2146849041" r:id="rId26"/>
    <p:sldId id="2146849042" r:id="rId27"/>
    <p:sldId id="2146849043" r:id="rId28"/>
    <p:sldId id="2146849044" r:id="rId29"/>
    <p:sldId id="2146849045" r:id="rId30"/>
    <p:sldId id="2146849046" r:id="rId31"/>
    <p:sldId id="2146849047" r:id="rId32"/>
    <p:sldId id="2146849048" r:id="rId33"/>
    <p:sldId id="2146849049" r:id="rId34"/>
    <p:sldId id="2146849163" r:id="rId35"/>
    <p:sldId id="2146849166" r:id="rId36"/>
    <p:sldId id="2146849179" r:id="rId37"/>
    <p:sldId id="2146849185" r:id="rId38"/>
    <p:sldId id="2146849186" r:id="rId39"/>
    <p:sldId id="2146849187" r:id="rId40"/>
    <p:sldId id="2146849167" r:id="rId41"/>
    <p:sldId id="2146849052" r:id="rId42"/>
    <p:sldId id="2146849053" r:id="rId43"/>
    <p:sldId id="2146849054" r:id="rId44"/>
    <p:sldId id="2146849055" r:id="rId45"/>
    <p:sldId id="2146849056" r:id="rId46"/>
    <p:sldId id="2146849057" r:id="rId47"/>
    <p:sldId id="2146849058" r:id="rId48"/>
    <p:sldId id="2146849059" r:id="rId49"/>
    <p:sldId id="2146849060" r:id="rId50"/>
    <p:sldId id="2146849061" r:id="rId51"/>
    <p:sldId id="2146849062" r:id="rId52"/>
    <p:sldId id="2146849184" r:id="rId53"/>
    <p:sldId id="2146849063" r:id="rId54"/>
    <p:sldId id="2146849065" r:id="rId55"/>
    <p:sldId id="2146849066" r:id="rId56"/>
    <p:sldId id="2146849067" r:id="rId57"/>
    <p:sldId id="2146849068" r:id="rId58"/>
    <p:sldId id="2146849069" r:id="rId59"/>
    <p:sldId id="2146849070" r:id="rId60"/>
    <p:sldId id="2146849071" r:id="rId61"/>
    <p:sldId id="2146849072" r:id="rId62"/>
    <p:sldId id="2146849174" r:id="rId63"/>
    <p:sldId id="694" r:id="rId64"/>
    <p:sldId id="2146849073" r:id="rId65"/>
    <p:sldId id="2146849074" r:id="rId66"/>
    <p:sldId id="2146849075" r:id="rId67"/>
    <p:sldId id="2146849175" r:id="rId68"/>
    <p:sldId id="2146849076" r:id="rId69"/>
    <p:sldId id="2146849064" r:id="rId70"/>
    <p:sldId id="570" r:id="rId71"/>
    <p:sldId id="2146849082" r:id="rId72"/>
    <p:sldId id="2146849180" r:id="rId73"/>
    <p:sldId id="2146849188" r:id="rId74"/>
    <p:sldId id="2146849077" r:id="rId75"/>
    <p:sldId id="2146849080" r:id="rId76"/>
    <p:sldId id="611" r:id="rId77"/>
    <p:sldId id="2146849081" r:id="rId78"/>
    <p:sldId id="2146849025" r:id="rId79"/>
    <p:sldId id="2146849079" r:id="rId80"/>
    <p:sldId id="2146849083" r:id="rId81"/>
    <p:sldId id="2146849084" r:id="rId82"/>
    <p:sldId id="2146849026" r:id="rId83"/>
    <p:sldId id="633" r:id="rId84"/>
    <p:sldId id="2146849027" r:id="rId85"/>
    <p:sldId id="2146849029" r:id="rId86"/>
    <p:sldId id="448" r:id="rId87"/>
  </p:sldIdLst>
  <p:sldSz cx="12192000" cy="6858000"/>
  <p:notesSz cx="6858000" cy="9144000"/>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48"/>
    <a:srgbClr val="002AFF"/>
    <a:srgbClr val="000000"/>
    <a:srgbClr val="0D0D0D"/>
    <a:srgbClr val="FFFFFF"/>
    <a:srgbClr val="FF0000"/>
    <a:srgbClr val="FCEDED"/>
    <a:srgbClr val="470118"/>
    <a:srgbClr val="00003E"/>
    <a:srgbClr val="FF00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201BAE2-35C0-43E5-A1F9-2A82C29D9964}" v="906" dt="2026-07-03T01:24:27.633"/>
  </p1510:revLst>
</p1510:revInfo>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中間スタイル 2 - アクセント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284E427A-3D55-4303-BF80-6455036E1DE7}" styleName="テーマ スタイル 1 - アクセント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93296810-A885-4BE3-A3E7-6D5BEEA58F35}" styleName="中間スタイル 2 - アクセント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DF18680-E054-41AD-8BC1-D1AEF772440D}" styleName="中間スタイル 2 - アクセント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5" d="100"/>
          <a:sy n="95" d="100"/>
        </p:scale>
        <p:origin x="44" y="104"/>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presProps" Target="presProps.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5" Type="http://schemas.openxmlformats.org/officeDocument/2006/relationships/slide" Target="slides/slide3.xml"/><Relationship Id="rId90" Type="http://schemas.openxmlformats.org/officeDocument/2006/relationships/viewProps" Target="viewProps.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slide" Target="slides/slide83.xml"/><Relationship Id="rId93" Type="http://schemas.microsoft.com/office/2016/11/relationships/changesInfo" Target="changesInfos/changesInfo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notesMaster" Target="notesMasters/notesMaster1.xml"/><Relationship Id="rId9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microsoft.com/office/2015/10/relationships/revisionInfo" Target="revisionInfo.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tableStyles" Target="tableStyles.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Koiwa Tetsuya (小岩 哲也)  " userId="7814428656_tp_box_2" providerId="OAuth2" clId="{EE8F9138-A295-5ADB-B7EC-C34B4BEE3D5A}"/>
    <pc:docChg chg="custSel modSld">
      <pc:chgData name="Koiwa Tetsuya (小岩 哲也)  " userId="7814428656_tp_box_2" providerId="OAuth2" clId="{EE8F9138-A295-5ADB-B7EC-C34B4BEE3D5A}" dt="2026-06-29T01:39:30.900" v="11" actId="478"/>
      <pc:docMkLst>
        <pc:docMk/>
      </pc:docMkLst>
      <pc:sldChg chg="modSp mod">
        <pc:chgData name="Koiwa Tetsuya (小岩 哲也)  " userId="7814428656_tp_box_2" providerId="OAuth2" clId="{EE8F9138-A295-5ADB-B7EC-C34B4BEE3D5A}" dt="2026-06-29T01:38:28.645" v="1" actId="1036"/>
        <pc:sldMkLst>
          <pc:docMk/>
          <pc:sldMk cId="1558549108" sldId="2146849035"/>
        </pc:sldMkLst>
        <pc:picChg chg="mod">
          <ac:chgData name="Koiwa Tetsuya (小岩 哲也)  " userId="7814428656_tp_box_2" providerId="OAuth2" clId="{EE8F9138-A295-5ADB-B7EC-C34B4BEE3D5A}" dt="2026-06-29T01:38:28.645" v="1" actId="1036"/>
          <ac:picMkLst>
            <pc:docMk/>
            <pc:sldMk cId="1558549108" sldId="2146849035"/>
            <ac:picMk id="30" creationId="{C87CC0FE-6ED0-7E4C-FDD0-31C469659086}"/>
          </ac:picMkLst>
        </pc:picChg>
      </pc:sldChg>
      <pc:sldChg chg="addSp delSp modSp mod">
        <pc:chgData name="Koiwa Tetsuya (小岩 哲也)  " userId="7814428656_tp_box_2" providerId="OAuth2" clId="{EE8F9138-A295-5ADB-B7EC-C34B4BEE3D5A}" dt="2026-06-29T01:39:30.900" v="11" actId="478"/>
        <pc:sldMkLst>
          <pc:docMk/>
          <pc:sldMk cId="2407054154" sldId="2146849178"/>
        </pc:sldMkLst>
      </pc:sldChg>
    </pc:docChg>
  </pc:docChgLst>
  <pc:docChgLst>
    <pc:chgData name="Hirai Yuko (平井 祐子)  " userId="6092269996_tp_box_2" providerId="OAuth2" clId="{E7A5B3EE-19A4-4470-A100-7FE637017025}"/>
    <pc:docChg chg="undo custSel addSld delSld modSld sldOrd">
      <pc:chgData name="Hirai Yuko (平井 祐子)  " userId="6092269996_tp_box_2" providerId="OAuth2" clId="{E7A5B3EE-19A4-4470-A100-7FE637017025}" dt="2026-07-07T00:49:41.819" v="3619" actId="1076"/>
      <pc:docMkLst>
        <pc:docMk/>
      </pc:docMkLst>
      <pc:sldChg chg="addSp delSp modSp mod">
        <pc:chgData name="Hirai Yuko (平井 祐子)  " userId="6092269996_tp_box_2" providerId="OAuth2" clId="{E7A5B3EE-19A4-4470-A100-7FE637017025}" dt="2026-06-29T02:05:32.273" v="2192" actId="478"/>
        <pc:sldMkLst>
          <pc:docMk/>
          <pc:sldMk cId="1540687963" sldId="446"/>
        </pc:sldMkLst>
        <pc:spChg chg="mod">
          <ac:chgData name="Hirai Yuko (平井 祐子)  " userId="6092269996_tp_box_2" providerId="OAuth2" clId="{E7A5B3EE-19A4-4470-A100-7FE637017025}" dt="2026-06-29T02:05:29.278" v="2191" actId="20577"/>
          <ac:spMkLst>
            <pc:docMk/>
            <pc:sldMk cId="1540687963" sldId="446"/>
            <ac:spMk id="11" creationId="{79A1CD67-5D6B-755C-2AAF-C99D7D598077}"/>
          </ac:spMkLst>
        </pc:spChg>
      </pc:sldChg>
      <pc:sldChg chg="modSp mod">
        <pc:chgData name="Hirai Yuko (平井 祐子)  " userId="6092269996_tp_box_2" providerId="OAuth2" clId="{E7A5B3EE-19A4-4470-A100-7FE637017025}" dt="2026-06-29T04:47:13.450" v="2637" actId="20577"/>
        <pc:sldMkLst>
          <pc:docMk/>
          <pc:sldMk cId="184627591" sldId="553"/>
        </pc:sldMkLst>
        <pc:graphicFrameChg chg="mod modGraphic">
          <ac:chgData name="Hirai Yuko (平井 祐子)  " userId="6092269996_tp_box_2" providerId="OAuth2" clId="{E7A5B3EE-19A4-4470-A100-7FE637017025}" dt="2026-06-29T04:47:13.450" v="2637" actId="20577"/>
          <ac:graphicFrameMkLst>
            <pc:docMk/>
            <pc:sldMk cId="184627591" sldId="553"/>
            <ac:graphicFrameMk id="4" creationId="{5EEFC369-B47B-59B0-BED0-31C85C10758E}"/>
          </ac:graphicFrameMkLst>
        </pc:graphicFrameChg>
        <pc:picChg chg="mod">
          <ac:chgData name="Hirai Yuko (平井 祐子)  " userId="6092269996_tp_box_2" providerId="OAuth2" clId="{E7A5B3EE-19A4-4470-A100-7FE637017025}" dt="2026-06-26T02:04:32.559" v="71" actId="1076"/>
          <ac:picMkLst>
            <pc:docMk/>
            <pc:sldMk cId="184627591" sldId="553"/>
            <ac:picMk id="6" creationId="{6AF6B387-F606-6C9F-FCC4-4A3115071D62}"/>
          </ac:picMkLst>
        </pc:picChg>
      </pc:sldChg>
      <pc:sldChg chg="ord">
        <pc:chgData name="Hirai Yuko (平井 祐子)  " userId="6092269996_tp_box_2" providerId="OAuth2" clId="{E7A5B3EE-19A4-4470-A100-7FE637017025}" dt="2026-06-29T00:53:57.422" v="2038"/>
        <pc:sldMkLst>
          <pc:docMk/>
          <pc:sldMk cId="1656630741" sldId="633"/>
        </pc:sldMkLst>
      </pc:sldChg>
      <pc:sldChg chg="addSp delSp modSp mod">
        <pc:chgData name="Hirai Yuko (平井 祐子)  " userId="6092269996_tp_box_2" providerId="OAuth2" clId="{E7A5B3EE-19A4-4470-A100-7FE637017025}" dt="2026-06-29T04:19:44.470" v="2497" actId="478"/>
        <pc:sldMkLst>
          <pc:docMk/>
          <pc:sldMk cId="1807006047" sldId="1193"/>
        </pc:sldMkLst>
        <pc:spChg chg="mod">
          <ac:chgData name="Hirai Yuko (平井 祐子)  " userId="6092269996_tp_box_2" providerId="OAuth2" clId="{E7A5B3EE-19A4-4470-A100-7FE637017025}" dt="2026-06-26T06:03:13.907" v="1956" actId="14100"/>
          <ac:spMkLst>
            <pc:docMk/>
            <pc:sldMk cId="1807006047" sldId="1193"/>
            <ac:spMk id="3" creationId="{5DDD98EF-F4AB-0AD6-44E4-6F0A5480F316}"/>
          </ac:spMkLst>
        </pc:spChg>
        <pc:spChg chg="mod">
          <ac:chgData name="Hirai Yuko (平井 祐子)  " userId="6092269996_tp_box_2" providerId="OAuth2" clId="{E7A5B3EE-19A4-4470-A100-7FE637017025}" dt="2026-06-29T02:04:06.007" v="2103" actId="20577"/>
          <ac:spMkLst>
            <pc:docMk/>
            <pc:sldMk cId="1807006047" sldId="1193"/>
            <ac:spMk id="4" creationId="{58952F54-8951-4D25-2CAB-2D59134D2CA1}"/>
          </ac:spMkLst>
        </pc:spChg>
      </pc:sldChg>
      <pc:sldChg chg="modSp mod">
        <pc:chgData name="Hirai Yuko (平井 祐子)  " userId="6092269996_tp_box_2" providerId="OAuth2" clId="{E7A5B3EE-19A4-4470-A100-7FE637017025}" dt="2026-07-03T01:14:32.330" v="3281"/>
        <pc:sldMkLst>
          <pc:docMk/>
          <pc:sldMk cId="1437762583" sldId="2146849015"/>
        </pc:sldMkLst>
        <pc:spChg chg="mod">
          <ac:chgData name="Hirai Yuko (平井 祐子)  " userId="6092269996_tp_box_2" providerId="OAuth2" clId="{E7A5B3EE-19A4-4470-A100-7FE637017025}" dt="2026-07-01T12:02:44.181" v="3082" actId="1076"/>
          <ac:spMkLst>
            <pc:docMk/>
            <pc:sldMk cId="1437762583" sldId="2146849015"/>
            <ac:spMk id="11" creationId="{52EAE829-D720-8878-1382-CC99BE4AF556}"/>
          </ac:spMkLst>
        </pc:spChg>
        <pc:spChg chg="mod">
          <ac:chgData name="Hirai Yuko (平井 祐子)  " userId="6092269996_tp_box_2" providerId="OAuth2" clId="{E7A5B3EE-19A4-4470-A100-7FE637017025}" dt="2026-07-02T06:10:46.641" v="3094" actId="1037"/>
          <ac:spMkLst>
            <pc:docMk/>
            <pc:sldMk cId="1437762583" sldId="2146849015"/>
            <ac:spMk id="13" creationId="{5F7A7793-9283-E761-65FF-A089FC9A96B4}"/>
          </ac:spMkLst>
        </pc:spChg>
        <pc:spChg chg="mod">
          <ac:chgData name="Hirai Yuko (平井 祐子)  " userId="6092269996_tp_box_2" providerId="OAuth2" clId="{E7A5B3EE-19A4-4470-A100-7FE637017025}" dt="2026-07-02T06:10:50.534" v="3102" actId="1035"/>
          <ac:spMkLst>
            <pc:docMk/>
            <pc:sldMk cId="1437762583" sldId="2146849015"/>
            <ac:spMk id="14" creationId="{EB8B38D5-05F5-0AA3-0880-93C5C3AC794B}"/>
          </ac:spMkLst>
        </pc:spChg>
        <pc:graphicFrameChg chg="mod modGraphic">
          <ac:chgData name="Hirai Yuko (平井 祐子)  " userId="6092269996_tp_box_2" providerId="OAuth2" clId="{E7A5B3EE-19A4-4470-A100-7FE637017025}" dt="2026-07-03T01:14:32.330" v="3281"/>
          <ac:graphicFrameMkLst>
            <pc:docMk/>
            <pc:sldMk cId="1437762583" sldId="2146849015"/>
            <ac:graphicFrameMk id="7" creationId="{32B38880-81D9-6466-DF75-BEE6E1AD62FA}"/>
          </ac:graphicFrameMkLst>
        </pc:graphicFrameChg>
      </pc:sldChg>
      <pc:sldChg chg="addSp delSp modSp mod">
        <pc:chgData name="Hirai Yuko (平井 祐子)  " userId="6092269996_tp_box_2" providerId="OAuth2" clId="{E7A5B3EE-19A4-4470-A100-7FE637017025}" dt="2026-07-07T00:48:16.448" v="3616" actId="20577"/>
        <pc:sldMkLst>
          <pc:docMk/>
          <pc:sldMk cId="2736411992" sldId="2146849037"/>
        </pc:sldMkLst>
        <pc:spChg chg="mod">
          <ac:chgData name="Hirai Yuko (平井 祐子)  " userId="6092269996_tp_box_2" providerId="OAuth2" clId="{E7A5B3EE-19A4-4470-A100-7FE637017025}" dt="2026-06-26T05:14:17.130" v="1638" actId="1076"/>
          <ac:spMkLst>
            <pc:docMk/>
            <pc:sldMk cId="2736411992" sldId="2146849037"/>
            <ac:spMk id="6" creationId="{0F3E5300-BC9D-6FBC-CCA6-F6D315A4DF01}"/>
          </ac:spMkLst>
        </pc:spChg>
        <pc:spChg chg="add mod">
          <ac:chgData name="Hirai Yuko (平井 祐子)  " userId="6092269996_tp_box_2" providerId="OAuth2" clId="{E7A5B3EE-19A4-4470-A100-7FE637017025}" dt="2026-07-07T00:48:16.448" v="3616" actId="20577"/>
          <ac:spMkLst>
            <pc:docMk/>
            <pc:sldMk cId="2736411992" sldId="2146849037"/>
            <ac:spMk id="12" creationId="{53A79151-5485-F54A-A6B5-B003AD228BFB}"/>
          </ac:spMkLst>
        </pc:spChg>
      </pc:sldChg>
      <pc:sldChg chg="modSp mod">
        <pc:chgData name="Hirai Yuko (平井 祐子)  " userId="6092269996_tp_box_2" providerId="OAuth2" clId="{E7A5B3EE-19A4-4470-A100-7FE637017025}" dt="2026-06-29T04:48:56.887" v="2682" actId="1038"/>
        <pc:sldMkLst>
          <pc:docMk/>
          <pc:sldMk cId="2309269447" sldId="2146849038"/>
        </pc:sldMkLst>
        <pc:spChg chg="mod">
          <ac:chgData name="Hirai Yuko (平井 祐子)  " userId="6092269996_tp_box_2" providerId="OAuth2" clId="{E7A5B3EE-19A4-4470-A100-7FE637017025}" dt="2026-06-29T04:48:56.887" v="2682" actId="1038"/>
          <ac:spMkLst>
            <pc:docMk/>
            <pc:sldMk cId="2309269447" sldId="2146849038"/>
            <ac:spMk id="34" creationId="{4BBA54DC-0234-49D4-8612-25592E01C003}"/>
          </ac:spMkLst>
        </pc:spChg>
      </pc:sldChg>
      <pc:sldChg chg="modSp mod">
        <pc:chgData name="Hirai Yuko (平井 祐子)  " userId="6092269996_tp_box_2" providerId="OAuth2" clId="{E7A5B3EE-19A4-4470-A100-7FE637017025}" dt="2026-07-03T01:16:17.856" v="3341"/>
        <pc:sldMkLst>
          <pc:docMk/>
          <pc:sldMk cId="1659307458" sldId="2146849039"/>
        </pc:sldMkLst>
        <pc:spChg chg="mod">
          <ac:chgData name="Hirai Yuko (平井 祐子)  " userId="6092269996_tp_box_2" providerId="OAuth2" clId="{E7A5B3EE-19A4-4470-A100-7FE637017025}" dt="2026-06-26T04:10:25.250" v="934" actId="1076"/>
          <ac:spMkLst>
            <pc:docMk/>
            <pc:sldMk cId="1659307458" sldId="2146849039"/>
            <ac:spMk id="6" creationId="{43B0AEF2-7009-A9D1-07AF-84E089365B14}"/>
          </ac:spMkLst>
        </pc:spChg>
        <pc:spChg chg="mod">
          <ac:chgData name="Hirai Yuko (平井 祐子)  " userId="6092269996_tp_box_2" providerId="OAuth2" clId="{E7A5B3EE-19A4-4470-A100-7FE637017025}" dt="2026-06-26T04:10:28.476" v="935" actId="1076"/>
          <ac:spMkLst>
            <pc:docMk/>
            <pc:sldMk cId="1659307458" sldId="2146849039"/>
            <ac:spMk id="11" creationId="{55D1D143-6575-AE4A-B515-A0FDA23BB521}"/>
          </ac:spMkLst>
        </pc:spChg>
        <pc:spChg chg="mod">
          <ac:chgData name="Hirai Yuko (平井 祐子)  " userId="6092269996_tp_box_2" providerId="OAuth2" clId="{E7A5B3EE-19A4-4470-A100-7FE637017025}" dt="2026-06-29T00:52:23.093" v="2031" actId="1076"/>
          <ac:spMkLst>
            <pc:docMk/>
            <pc:sldMk cId="1659307458" sldId="2146849039"/>
            <ac:spMk id="13" creationId="{C3E2E0BA-FE4D-656E-6C6F-FEF7F4C0291B}"/>
          </ac:spMkLst>
        </pc:spChg>
        <pc:spChg chg="mod">
          <ac:chgData name="Hirai Yuko (平井 祐子)  " userId="6092269996_tp_box_2" providerId="OAuth2" clId="{E7A5B3EE-19A4-4470-A100-7FE637017025}" dt="2026-06-29T00:52:27.179" v="2033" actId="1076"/>
          <ac:spMkLst>
            <pc:docMk/>
            <pc:sldMk cId="1659307458" sldId="2146849039"/>
            <ac:spMk id="14" creationId="{A9FD9023-E024-C03D-076C-0CD785A43000}"/>
          </ac:spMkLst>
        </pc:spChg>
        <pc:spChg chg="mod">
          <ac:chgData name="Hirai Yuko (平井 祐子)  " userId="6092269996_tp_box_2" providerId="OAuth2" clId="{E7A5B3EE-19A4-4470-A100-7FE637017025}" dt="2026-06-29T00:52:25.035" v="2032" actId="1076"/>
          <ac:spMkLst>
            <pc:docMk/>
            <pc:sldMk cId="1659307458" sldId="2146849039"/>
            <ac:spMk id="16" creationId="{C1E01388-735F-38C1-2DF7-F04E3481BC35}"/>
          </ac:spMkLst>
        </pc:spChg>
        <pc:graphicFrameChg chg="mod modGraphic">
          <ac:chgData name="Hirai Yuko (平井 祐子)  " userId="6092269996_tp_box_2" providerId="OAuth2" clId="{E7A5B3EE-19A4-4470-A100-7FE637017025}" dt="2026-07-03T01:16:17.856" v="3341"/>
          <ac:graphicFrameMkLst>
            <pc:docMk/>
            <pc:sldMk cId="1659307458" sldId="2146849039"/>
            <ac:graphicFrameMk id="10" creationId="{66EF8317-788F-A70C-E4F7-8D815F794574}"/>
          </ac:graphicFrameMkLst>
        </pc:graphicFrameChg>
      </pc:sldChg>
      <pc:sldChg chg="addSp delSp modSp mod">
        <pc:chgData name="Hirai Yuko (平井 祐子)  " userId="6092269996_tp_box_2" providerId="OAuth2" clId="{E7A5B3EE-19A4-4470-A100-7FE637017025}" dt="2026-07-07T00:46:56.660" v="3609" actId="20577"/>
        <pc:sldMkLst>
          <pc:docMk/>
          <pc:sldMk cId="1036140078" sldId="2146849042"/>
        </pc:sldMkLst>
        <pc:spChg chg="add mod">
          <ac:chgData name="Hirai Yuko (平井 祐子)  " userId="6092269996_tp_box_2" providerId="OAuth2" clId="{E7A5B3EE-19A4-4470-A100-7FE637017025}" dt="2026-07-07T00:46:56.660" v="3609" actId="20577"/>
          <ac:spMkLst>
            <pc:docMk/>
            <pc:sldMk cId="1036140078" sldId="2146849042"/>
            <ac:spMk id="11" creationId="{DFBDDADC-B9A3-A4EF-8F91-91037D87A40A}"/>
          </ac:spMkLst>
        </pc:spChg>
      </pc:sldChg>
      <pc:sldChg chg="modSp mod">
        <pc:chgData name="Hirai Yuko (平井 祐子)  " userId="6092269996_tp_box_2" providerId="OAuth2" clId="{E7A5B3EE-19A4-4470-A100-7FE637017025}" dt="2026-06-29T04:49:55.268" v="2705" actId="1038"/>
        <pc:sldMkLst>
          <pc:docMk/>
          <pc:sldMk cId="2158068361" sldId="2146849044"/>
        </pc:sldMkLst>
        <pc:spChg chg="mod">
          <ac:chgData name="Hirai Yuko (平井 祐子)  " userId="6092269996_tp_box_2" providerId="OAuth2" clId="{E7A5B3EE-19A4-4470-A100-7FE637017025}" dt="2026-06-29T04:49:55.268" v="2705" actId="1038"/>
          <ac:spMkLst>
            <pc:docMk/>
            <pc:sldMk cId="2158068361" sldId="2146849044"/>
            <ac:spMk id="34" creationId="{39805933-BA5D-0295-ADB9-575EBB240513}"/>
          </ac:spMkLst>
        </pc:spChg>
      </pc:sldChg>
      <pc:sldChg chg="addSp delSp modSp mod">
        <pc:chgData name="Hirai Yuko (平井 祐子)  " userId="6092269996_tp_box_2" providerId="OAuth2" clId="{E7A5B3EE-19A4-4470-A100-7FE637017025}" dt="2026-07-07T00:47:00.726" v="3610" actId="20577"/>
        <pc:sldMkLst>
          <pc:docMk/>
          <pc:sldMk cId="1293791021" sldId="2146849045"/>
        </pc:sldMkLst>
        <pc:spChg chg="mod">
          <ac:chgData name="Hirai Yuko (平井 祐子)  " userId="6092269996_tp_box_2" providerId="OAuth2" clId="{E7A5B3EE-19A4-4470-A100-7FE637017025}" dt="2026-06-29T05:32:24.108" v="2755" actId="1035"/>
          <ac:spMkLst>
            <pc:docMk/>
            <pc:sldMk cId="1293791021" sldId="2146849045"/>
            <ac:spMk id="4" creationId="{11BAC45A-AD81-C0D2-6E23-E5D8EA22074D}"/>
          </ac:spMkLst>
        </pc:spChg>
        <pc:spChg chg="mod">
          <ac:chgData name="Hirai Yuko (平井 祐子)  " userId="6092269996_tp_box_2" providerId="OAuth2" clId="{E7A5B3EE-19A4-4470-A100-7FE637017025}" dt="2026-06-26T05:15:29.623" v="1658" actId="1076"/>
          <ac:spMkLst>
            <pc:docMk/>
            <pc:sldMk cId="1293791021" sldId="2146849045"/>
            <ac:spMk id="6" creationId="{5E97EAEC-8457-4482-B57C-E11E377952B8}"/>
          </ac:spMkLst>
        </pc:spChg>
        <pc:spChg chg="add mod">
          <ac:chgData name="Hirai Yuko (平井 祐子)  " userId="6092269996_tp_box_2" providerId="OAuth2" clId="{E7A5B3EE-19A4-4470-A100-7FE637017025}" dt="2026-07-07T00:47:00.726" v="3610" actId="20577"/>
          <ac:spMkLst>
            <pc:docMk/>
            <pc:sldMk cId="1293791021" sldId="2146849045"/>
            <ac:spMk id="12" creationId="{1E3B8F28-8882-E991-0E5F-85CEFAA32259}"/>
          </ac:spMkLst>
        </pc:spChg>
      </pc:sldChg>
      <pc:sldChg chg="addSp modSp mod">
        <pc:chgData name="Hirai Yuko (平井 祐子)  " userId="6092269996_tp_box_2" providerId="OAuth2" clId="{E7A5B3EE-19A4-4470-A100-7FE637017025}" dt="2026-07-07T00:48:33.231" v="3617" actId="20577"/>
        <pc:sldMkLst>
          <pc:docMk/>
          <pc:sldMk cId="2142891578" sldId="2146849046"/>
        </pc:sldMkLst>
        <pc:spChg chg="add mod">
          <ac:chgData name="Hirai Yuko (平井 祐子)  " userId="6092269996_tp_box_2" providerId="OAuth2" clId="{E7A5B3EE-19A4-4470-A100-7FE637017025}" dt="2026-07-07T00:48:33.231" v="3617" actId="20577"/>
          <ac:spMkLst>
            <pc:docMk/>
            <pc:sldMk cId="2142891578" sldId="2146849046"/>
            <ac:spMk id="3" creationId="{674847D2-3E59-EA8E-0DE1-A44909AD4563}"/>
          </ac:spMkLst>
        </pc:spChg>
      </pc:sldChg>
      <pc:sldChg chg="addSp modSp mod">
        <pc:chgData name="Hirai Yuko (平井 祐子)  " userId="6092269996_tp_box_2" providerId="OAuth2" clId="{E7A5B3EE-19A4-4470-A100-7FE637017025}" dt="2026-07-07T00:47:22.316" v="3613" actId="20577"/>
        <pc:sldMkLst>
          <pc:docMk/>
          <pc:sldMk cId="1994416073" sldId="2146849053"/>
        </pc:sldMkLst>
        <pc:spChg chg="add mod">
          <ac:chgData name="Hirai Yuko (平井 祐子)  " userId="6092269996_tp_box_2" providerId="OAuth2" clId="{E7A5B3EE-19A4-4470-A100-7FE637017025}" dt="2026-07-07T00:47:22.316" v="3613" actId="20577"/>
          <ac:spMkLst>
            <pc:docMk/>
            <pc:sldMk cId="1994416073" sldId="2146849053"/>
            <ac:spMk id="4" creationId="{16CA7CCD-3F90-D74E-8BAA-216AB019E17F}"/>
          </ac:spMkLst>
        </pc:spChg>
      </pc:sldChg>
      <pc:sldChg chg="addSp modSp mod">
        <pc:chgData name="Hirai Yuko (平井 祐子)  " userId="6092269996_tp_box_2" providerId="OAuth2" clId="{E7A5B3EE-19A4-4470-A100-7FE637017025}" dt="2026-07-07T00:47:28.543" v="3614" actId="20577"/>
        <pc:sldMkLst>
          <pc:docMk/>
          <pc:sldMk cId="385928994" sldId="2146849056"/>
        </pc:sldMkLst>
        <pc:spChg chg="add mod">
          <ac:chgData name="Hirai Yuko (平井 祐子)  " userId="6092269996_tp_box_2" providerId="OAuth2" clId="{E7A5B3EE-19A4-4470-A100-7FE637017025}" dt="2026-07-07T00:47:28.543" v="3614" actId="20577"/>
          <ac:spMkLst>
            <pc:docMk/>
            <pc:sldMk cId="385928994" sldId="2146849056"/>
            <ac:spMk id="4" creationId="{7C66DCBC-3EC4-8526-6841-3E34428E47A7}"/>
          </ac:spMkLst>
        </pc:spChg>
      </pc:sldChg>
      <pc:sldChg chg="addSp modSp mod">
        <pc:chgData name="Hirai Yuko (平井 祐子)  " userId="6092269996_tp_box_2" providerId="OAuth2" clId="{E7A5B3EE-19A4-4470-A100-7FE637017025}" dt="2026-07-07T00:48:53.145" v="3618" actId="20577"/>
        <pc:sldMkLst>
          <pc:docMk/>
          <pc:sldMk cId="3637851988" sldId="2146849057"/>
        </pc:sldMkLst>
        <pc:spChg chg="add mod">
          <ac:chgData name="Hirai Yuko (平井 祐子)  " userId="6092269996_tp_box_2" providerId="OAuth2" clId="{E7A5B3EE-19A4-4470-A100-7FE637017025}" dt="2026-07-07T00:48:53.145" v="3618" actId="20577"/>
          <ac:spMkLst>
            <pc:docMk/>
            <pc:sldMk cId="3637851988" sldId="2146849057"/>
            <ac:spMk id="9" creationId="{3C4489CA-2D05-F957-0622-36ECE61A1568}"/>
          </ac:spMkLst>
        </pc:spChg>
        <pc:graphicFrameChg chg="modGraphic">
          <ac:chgData name="Hirai Yuko (平井 祐子)  " userId="6092269996_tp_box_2" providerId="OAuth2" clId="{E7A5B3EE-19A4-4470-A100-7FE637017025}" dt="2026-06-29T04:41:23.469" v="2597" actId="20577"/>
          <ac:graphicFrameMkLst>
            <pc:docMk/>
            <pc:sldMk cId="3637851988" sldId="2146849057"/>
            <ac:graphicFrameMk id="4" creationId="{0838F467-AE42-31BE-F186-C310F752E482}"/>
          </ac:graphicFrameMkLst>
        </pc:graphicFrameChg>
      </pc:sldChg>
      <pc:sldChg chg="modSp mod">
        <pc:chgData name="Hirai Yuko (平井 祐子)  " userId="6092269996_tp_box_2" providerId="OAuth2" clId="{E7A5B3EE-19A4-4470-A100-7FE637017025}" dt="2026-07-03T01:19:48.256" v="3425"/>
        <pc:sldMkLst>
          <pc:docMk/>
          <pc:sldMk cId="1036554789" sldId="2146849062"/>
        </pc:sldMkLst>
        <pc:spChg chg="mod">
          <ac:chgData name="Hirai Yuko (平井 祐子)  " userId="6092269996_tp_box_2" providerId="OAuth2" clId="{E7A5B3EE-19A4-4470-A100-7FE637017025}" dt="2026-06-29T05:33:37.211" v="2769" actId="1037"/>
          <ac:spMkLst>
            <pc:docMk/>
            <pc:sldMk cId="1036554789" sldId="2146849062"/>
            <ac:spMk id="12" creationId="{32258751-A67F-0903-66EF-07883353F888}"/>
          </ac:spMkLst>
        </pc:spChg>
        <pc:spChg chg="mod">
          <ac:chgData name="Hirai Yuko (平井 祐子)  " userId="6092269996_tp_box_2" providerId="OAuth2" clId="{E7A5B3EE-19A4-4470-A100-7FE637017025}" dt="2026-06-29T05:33:32.751" v="2759" actId="14100"/>
          <ac:spMkLst>
            <pc:docMk/>
            <pc:sldMk cId="1036554789" sldId="2146849062"/>
            <ac:spMk id="13" creationId="{3F2E5C45-B4F9-DF9D-37D8-CA4C8933FA70}"/>
          </ac:spMkLst>
        </pc:spChg>
        <pc:graphicFrameChg chg="mod modGraphic">
          <ac:chgData name="Hirai Yuko (平井 祐子)  " userId="6092269996_tp_box_2" providerId="OAuth2" clId="{E7A5B3EE-19A4-4470-A100-7FE637017025}" dt="2026-07-03T01:19:48.256" v="3425"/>
          <ac:graphicFrameMkLst>
            <pc:docMk/>
            <pc:sldMk cId="1036554789" sldId="2146849062"/>
            <ac:graphicFrameMk id="3" creationId="{9D1690CF-97F4-748A-1ACE-29F92FCCFFED}"/>
          </ac:graphicFrameMkLst>
        </pc:graphicFrameChg>
      </pc:sldChg>
      <pc:sldChg chg="addSp modSp mod">
        <pc:chgData name="Hirai Yuko (平井 祐子)  " userId="6092269996_tp_box_2" providerId="OAuth2" clId="{E7A5B3EE-19A4-4470-A100-7FE637017025}" dt="2026-07-07T00:47:38.769" v="3615" actId="20577"/>
        <pc:sldMkLst>
          <pc:docMk/>
          <pc:sldMk cId="3878227439" sldId="2146849066"/>
        </pc:sldMkLst>
        <pc:spChg chg="add mod">
          <ac:chgData name="Hirai Yuko (平井 祐子)  " userId="6092269996_tp_box_2" providerId="OAuth2" clId="{E7A5B3EE-19A4-4470-A100-7FE637017025}" dt="2026-07-07T00:47:38.769" v="3615" actId="20577"/>
          <ac:spMkLst>
            <pc:docMk/>
            <pc:sldMk cId="3878227439" sldId="2146849066"/>
            <ac:spMk id="3" creationId="{408131F2-A639-A83B-0FEC-C59D5C53DECB}"/>
          </ac:spMkLst>
        </pc:spChg>
        <pc:spChg chg="mod">
          <ac:chgData name="Hirai Yuko (平井 祐子)  " userId="6092269996_tp_box_2" providerId="OAuth2" clId="{E7A5B3EE-19A4-4470-A100-7FE637017025}" dt="2026-06-26T02:42:37.264" v="92" actId="1036"/>
          <ac:spMkLst>
            <pc:docMk/>
            <pc:sldMk cId="3878227439" sldId="2146849066"/>
            <ac:spMk id="17" creationId="{BD912C49-8A5A-CF8B-07E5-EE4E2753B45E}"/>
          </ac:spMkLst>
        </pc:spChg>
        <pc:spChg chg="mod">
          <ac:chgData name="Hirai Yuko (平井 祐子)  " userId="6092269996_tp_box_2" providerId="OAuth2" clId="{E7A5B3EE-19A4-4470-A100-7FE637017025}" dt="2026-06-26T02:42:33.538" v="90" actId="1038"/>
          <ac:spMkLst>
            <pc:docMk/>
            <pc:sldMk cId="3878227439" sldId="2146849066"/>
            <ac:spMk id="18" creationId="{870CACCE-9DC9-0B67-CDFE-32688D7E8597}"/>
          </ac:spMkLst>
        </pc:spChg>
      </pc:sldChg>
      <pc:sldChg chg="modSp mod">
        <pc:chgData name="Hirai Yuko (平井 祐子)  " userId="6092269996_tp_box_2" providerId="OAuth2" clId="{E7A5B3EE-19A4-4470-A100-7FE637017025}" dt="2026-07-06T06:14:07.972" v="3607" actId="1037"/>
        <pc:sldMkLst>
          <pc:docMk/>
          <pc:sldMk cId="1863925629" sldId="2146849071"/>
        </pc:sldMkLst>
        <pc:spChg chg="mod">
          <ac:chgData name="Hirai Yuko (平井 祐子)  " userId="6092269996_tp_box_2" providerId="OAuth2" clId="{E7A5B3EE-19A4-4470-A100-7FE637017025}" dt="2026-07-06T06:14:05.416" v="3605" actId="1037"/>
          <ac:spMkLst>
            <pc:docMk/>
            <pc:sldMk cId="1863925629" sldId="2146849071"/>
            <ac:spMk id="3" creationId="{7E43258E-26CD-16C6-A57D-B90B7B4E5E8D}"/>
          </ac:spMkLst>
        </pc:spChg>
        <pc:spChg chg="mod">
          <ac:chgData name="Hirai Yuko (平井 祐子)  " userId="6092269996_tp_box_2" providerId="OAuth2" clId="{E7A5B3EE-19A4-4470-A100-7FE637017025}" dt="2026-07-06T06:14:07.972" v="3607" actId="1037"/>
          <ac:spMkLst>
            <pc:docMk/>
            <pc:sldMk cId="1863925629" sldId="2146849071"/>
            <ac:spMk id="4" creationId="{D80C0783-4678-AE6F-5865-27FB60A68372}"/>
          </ac:spMkLst>
        </pc:spChg>
      </pc:sldChg>
      <pc:sldChg chg="modSp mod">
        <pc:chgData name="Hirai Yuko (平井 祐子)  " userId="6092269996_tp_box_2" providerId="OAuth2" clId="{E7A5B3EE-19A4-4470-A100-7FE637017025}" dt="2026-07-03T01:21:55.406" v="3499"/>
        <pc:sldMkLst>
          <pc:docMk/>
          <pc:sldMk cId="4119018995" sldId="2146849072"/>
        </pc:sldMkLst>
        <pc:graphicFrameChg chg="mod modGraphic">
          <ac:chgData name="Hirai Yuko (平井 祐子)  " userId="6092269996_tp_box_2" providerId="OAuth2" clId="{E7A5B3EE-19A4-4470-A100-7FE637017025}" dt="2026-07-03T01:21:55.406" v="3499"/>
          <ac:graphicFrameMkLst>
            <pc:docMk/>
            <pc:sldMk cId="4119018995" sldId="2146849072"/>
            <ac:graphicFrameMk id="9" creationId="{519EC1CA-DDCC-F822-C37F-7E455C8B2191}"/>
          </ac:graphicFrameMkLst>
        </pc:graphicFrameChg>
      </pc:sldChg>
      <pc:sldChg chg="modSp mod">
        <pc:chgData name="Hirai Yuko (平井 祐子)  " userId="6092269996_tp_box_2" providerId="OAuth2" clId="{E7A5B3EE-19A4-4470-A100-7FE637017025}" dt="2026-07-03T01:23:52.539" v="3571"/>
        <pc:sldMkLst>
          <pc:docMk/>
          <pc:sldMk cId="630767801" sldId="2146849075"/>
        </pc:sldMkLst>
        <pc:graphicFrameChg chg="mod modGraphic">
          <ac:chgData name="Hirai Yuko (平井 祐子)  " userId="6092269996_tp_box_2" providerId="OAuth2" clId="{E7A5B3EE-19A4-4470-A100-7FE637017025}" dt="2026-07-03T01:23:52.539" v="3571"/>
          <ac:graphicFrameMkLst>
            <pc:docMk/>
            <pc:sldMk cId="630767801" sldId="2146849075"/>
            <ac:graphicFrameMk id="10" creationId="{1B5F9471-504F-8CEE-CAE7-DEDCAD2312B9}"/>
          </ac:graphicFrameMkLst>
        </pc:graphicFrameChg>
      </pc:sldChg>
      <pc:sldChg chg="modSp mod">
        <pc:chgData name="Hirai Yuko (平井 祐子)  " userId="6092269996_tp_box_2" providerId="OAuth2" clId="{E7A5B3EE-19A4-4470-A100-7FE637017025}" dt="2026-07-07T00:49:41.819" v="3619" actId="1076"/>
        <pc:sldMkLst>
          <pc:docMk/>
          <pc:sldMk cId="1751624260" sldId="2146849080"/>
        </pc:sldMkLst>
        <pc:spChg chg="mod">
          <ac:chgData name="Hirai Yuko (平井 祐子)  " userId="6092269996_tp_box_2" providerId="OAuth2" clId="{E7A5B3EE-19A4-4470-A100-7FE637017025}" dt="2026-07-07T00:49:41.819" v="3619" actId="1076"/>
          <ac:spMkLst>
            <pc:docMk/>
            <pc:sldMk cId="1751624260" sldId="2146849080"/>
            <ac:spMk id="5" creationId="{1501C574-7B10-7282-0542-F61063C462A0}"/>
          </ac:spMkLst>
        </pc:spChg>
      </pc:sldChg>
      <pc:sldChg chg="modSp mod">
        <pc:chgData name="Hirai Yuko (平井 祐子)  " userId="6092269996_tp_box_2" providerId="OAuth2" clId="{E7A5B3EE-19A4-4470-A100-7FE637017025}" dt="2026-06-29T04:51:12.920" v="2719" actId="20577"/>
        <pc:sldMkLst>
          <pc:docMk/>
          <pc:sldMk cId="780852896" sldId="2146849163"/>
        </pc:sldMkLst>
        <pc:spChg chg="mod">
          <ac:chgData name="Hirai Yuko (平井 祐子)  " userId="6092269996_tp_box_2" providerId="OAuth2" clId="{E7A5B3EE-19A4-4470-A100-7FE637017025}" dt="2026-06-29T04:51:12.920" v="2719" actId="20577"/>
          <ac:spMkLst>
            <pc:docMk/>
            <pc:sldMk cId="780852896" sldId="2146849163"/>
            <ac:spMk id="11" creationId="{1A70A92B-C451-D861-D5AA-9949B430D856}"/>
          </ac:spMkLst>
        </pc:spChg>
      </pc:sldChg>
      <pc:sldChg chg="addSp modSp mod">
        <pc:chgData name="Hirai Yuko (平井 祐子)  " userId="6092269996_tp_box_2" providerId="OAuth2" clId="{E7A5B3EE-19A4-4470-A100-7FE637017025}" dt="2026-07-07T00:47:10.469" v="3611" actId="20577"/>
        <pc:sldMkLst>
          <pc:docMk/>
          <pc:sldMk cId="15338569" sldId="2146849166"/>
        </pc:sldMkLst>
        <pc:spChg chg="mod">
          <ac:chgData name="Hirai Yuko (平井 祐子)  " userId="6092269996_tp_box_2" providerId="OAuth2" clId="{E7A5B3EE-19A4-4470-A100-7FE637017025}" dt="2026-06-29T04:51:21.857" v="2722" actId="14100"/>
          <ac:spMkLst>
            <pc:docMk/>
            <pc:sldMk cId="15338569" sldId="2146849166"/>
            <ac:spMk id="3" creationId="{A5024DE9-6D32-DE7E-994E-8B217FBB0E0E}"/>
          </ac:spMkLst>
        </pc:spChg>
        <pc:spChg chg="add mod">
          <ac:chgData name="Hirai Yuko (平井 祐子)  " userId="6092269996_tp_box_2" providerId="OAuth2" clId="{E7A5B3EE-19A4-4470-A100-7FE637017025}" dt="2026-07-07T00:47:10.469" v="3611" actId="20577"/>
          <ac:spMkLst>
            <pc:docMk/>
            <pc:sldMk cId="15338569" sldId="2146849166"/>
            <ac:spMk id="11" creationId="{DB7A4121-69D7-4B59-07AA-F3853BE357C8}"/>
          </ac:spMkLst>
        </pc:spChg>
        <pc:graphicFrameChg chg="mod modGraphic">
          <ac:chgData name="Hirai Yuko (平井 祐子)  " userId="6092269996_tp_box_2" providerId="OAuth2" clId="{E7A5B3EE-19A4-4470-A100-7FE637017025}" dt="2026-06-26T04:30:33.920" v="1234"/>
          <ac:graphicFrameMkLst>
            <pc:docMk/>
            <pc:sldMk cId="15338569" sldId="2146849166"/>
            <ac:graphicFrameMk id="4" creationId="{08146574-BFD2-A9FA-E04D-0F6062B30367}"/>
          </ac:graphicFrameMkLst>
        </pc:graphicFrameChg>
      </pc:sldChg>
      <pc:sldChg chg="modSp add mod">
        <pc:chgData name="Hirai Yuko (平井 祐子)  " userId="6092269996_tp_box_2" providerId="OAuth2" clId="{E7A5B3EE-19A4-4470-A100-7FE637017025}" dt="2026-06-26T05:50:11.392" v="1803" actId="20577"/>
        <pc:sldMkLst>
          <pc:docMk/>
          <pc:sldMk cId="2625439526" sldId="2146849167"/>
        </pc:sldMkLst>
        <pc:spChg chg="mod">
          <ac:chgData name="Hirai Yuko (平井 祐子)  " userId="6092269996_tp_box_2" providerId="OAuth2" clId="{E7A5B3EE-19A4-4470-A100-7FE637017025}" dt="2026-06-26T05:50:11.392" v="1803" actId="20577"/>
          <ac:spMkLst>
            <pc:docMk/>
            <pc:sldMk cId="2625439526" sldId="2146849167"/>
            <ac:spMk id="10" creationId="{32574ECD-03AB-BBDA-885A-5A61B0AAD118}"/>
          </ac:spMkLst>
        </pc:spChg>
      </pc:sldChg>
      <pc:sldChg chg="addSp delSp modSp mod ord">
        <pc:chgData name="Hirai Yuko (平井 祐子)  " userId="6092269996_tp_box_2" providerId="OAuth2" clId="{E7A5B3EE-19A4-4470-A100-7FE637017025}" dt="2026-07-06T06:09:36.661" v="3600" actId="20577"/>
        <pc:sldMkLst>
          <pc:docMk/>
          <pc:sldMk cId="3802959712" sldId="2146849173"/>
        </pc:sldMkLst>
        <pc:spChg chg="add mod">
          <ac:chgData name="Hirai Yuko (平井 祐子)  " userId="6092269996_tp_box_2" providerId="OAuth2" clId="{E7A5B3EE-19A4-4470-A100-7FE637017025}" dt="2026-07-03T00:43:21.483" v="3138" actId="1076"/>
          <ac:spMkLst>
            <pc:docMk/>
            <pc:sldMk cId="3802959712" sldId="2146849173"/>
            <ac:spMk id="3" creationId="{2F290E61-6518-F05A-A5A1-164F2C375203}"/>
          </ac:spMkLst>
        </pc:spChg>
        <pc:spChg chg="mod">
          <ac:chgData name="Hirai Yuko (平井 祐子)  " userId="6092269996_tp_box_2" providerId="OAuth2" clId="{E7A5B3EE-19A4-4470-A100-7FE637017025}" dt="2026-07-06T06:09:36.661" v="3600" actId="20577"/>
          <ac:spMkLst>
            <pc:docMk/>
            <pc:sldMk cId="3802959712" sldId="2146849173"/>
            <ac:spMk id="4" creationId="{0182AA75-D40C-A8A4-C8B4-9FA77FC2E2CB}"/>
          </ac:spMkLst>
        </pc:spChg>
        <pc:spChg chg="add mod">
          <ac:chgData name="Hirai Yuko (平井 祐子)  " userId="6092269996_tp_box_2" providerId="OAuth2" clId="{E7A5B3EE-19A4-4470-A100-7FE637017025}" dt="2026-07-03T00:43:42.334" v="3146" actId="1076"/>
          <ac:spMkLst>
            <pc:docMk/>
            <pc:sldMk cId="3802959712" sldId="2146849173"/>
            <ac:spMk id="5" creationId="{93E4395D-0B3E-81E5-AD32-9DE999D0B6DE}"/>
          </ac:spMkLst>
        </pc:spChg>
        <pc:spChg chg="mod">
          <ac:chgData name="Hirai Yuko (平井 祐子)  " userId="6092269996_tp_box_2" providerId="OAuth2" clId="{E7A5B3EE-19A4-4470-A100-7FE637017025}" dt="2026-07-03T00:49:33.325" v="3154" actId="1036"/>
          <ac:spMkLst>
            <pc:docMk/>
            <pc:sldMk cId="3802959712" sldId="2146849173"/>
            <ac:spMk id="8" creationId="{5E39FD89-E57E-0949-93C2-1F991C976695}"/>
          </ac:spMkLst>
        </pc:spChg>
        <pc:spChg chg="add mod">
          <ac:chgData name="Hirai Yuko (平井 祐子)  " userId="6092269996_tp_box_2" providerId="OAuth2" clId="{E7A5B3EE-19A4-4470-A100-7FE637017025}" dt="2026-07-03T00:43:39.878" v="3145" actId="1076"/>
          <ac:spMkLst>
            <pc:docMk/>
            <pc:sldMk cId="3802959712" sldId="2146849173"/>
            <ac:spMk id="10" creationId="{C19C3155-507D-3CAD-53F0-2BA19CCD7644}"/>
          </ac:spMkLst>
        </pc:spChg>
        <pc:spChg chg="add mod">
          <ac:chgData name="Hirai Yuko (平井 祐子)  " userId="6092269996_tp_box_2" providerId="OAuth2" clId="{E7A5B3EE-19A4-4470-A100-7FE637017025}" dt="2026-07-03T00:43:36.360" v="3144" actId="14100"/>
          <ac:spMkLst>
            <pc:docMk/>
            <pc:sldMk cId="3802959712" sldId="2146849173"/>
            <ac:spMk id="11" creationId="{B365A6CD-DE20-3047-C70E-19ABF71D54E6}"/>
          </ac:spMkLst>
        </pc:spChg>
      </pc:sldChg>
      <pc:sldChg chg="modSp mod">
        <pc:chgData name="Hirai Yuko (平井 祐子)  " userId="6092269996_tp_box_2" providerId="OAuth2" clId="{E7A5B3EE-19A4-4470-A100-7FE637017025}" dt="2026-07-03T01:23:11.872" v="3547"/>
        <pc:sldMkLst>
          <pc:docMk/>
          <pc:sldMk cId="3869915786" sldId="2146849174"/>
        </pc:sldMkLst>
        <pc:graphicFrameChg chg="mod modGraphic">
          <ac:chgData name="Hirai Yuko (平井 祐子)  " userId="6092269996_tp_box_2" providerId="OAuth2" clId="{E7A5B3EE-19A4-4470-A100-7FE637017025}" dt="2026-07-03T01:23:11.872" v="3547"/>
          <ac:graphicFrameMkLst>
            <pc:docMk/>
            <pc:sldMk cId="3869915786" sldId="2146849174"/>
            <ac:graphicFrameMk id="9" creationId="{0AECE458-766E-5EEB-790B-311DD0697187}"/>
          </ac:graphicFrameMkLst>
        </pc:graphicFrameChg>
      </pc:sldChg>
      <pc:sldChg chg="modSp mod">
        <pc:chgData name="Hirai Yuko (平井 祐子)  " userId="6092269996_tp_box_2" providerId="OAuth2" clId="{E7A5B3EE-19A4-4470-A100-7FE637017025}" dt="2026-07-03T01:24:27.631" v="3595"/>
        <pc:sldMkLst>
          <pc:docMk/>
          <pc:sldMk cId="2923973748" sldId="2146849175"/>
        </pc:sldMkLst>
        <pc:graphicFrameChg chg="mod modGraphic">
          <ac:chgData name="Hirai Yuko (平井 祐子)  " userId="6092269996_tp_box_2" providerId="OAuth2" clId="{E7A5B3EE-19A4-4470-A100-7FE637017025}" dt="2026-07-03T01:24:27.631" v="3595"/>
          <ac:graphicFrameMkLst>
            <pc:docMk/>
            <pc:sldMk cId="2923973748" sldId="2146849175"/>
            <ac:graphicFrameMk id="10" creationId="{66981780-B7C5-6C1D-378F-D32E6C346C51}"/>
          </ac:graphicFrameMkLst>
        </pc:graphicFrameChg>
      </pc:sldChg>
      <pc:sldChg chg="addSp delSp modSp mod ord">
        <pc:chgData name="Hirai Yuko (平井 祐子)  " userId="6092269996_tp_box_2" providerId="OAuth2" clId="{E7A5B3EE-19A4-4470-A100-7FE637017025}" dt="2026-07-06T06:09:40.140" v="3603" actId="20577"/>
        <pc:sldMkLst>
          <pc:docMk/>
          <pc:sldMk cId="4226661333" sldId="2146849176"/>
        </pc:sldMkLst>
        <pc:spChg chg="mod">
          <ac:chgData name="Hirai Yuko (平井 祐子)  " userId="6092269996_tp_box_2" providerId="OAuth2" clId="{E7A5B3EE-19A4-4470-A100-7FE637017025}" dt="2026-07-06T06:09:40.140" v="3603" actId="20577"/>
          <ac:spMkLst>
            <pc:docMk/>
            <pc:sldMk cId="4226661333" sldId="2146849176"/>
            <ac:spMk id="6" creationId="{1232C27B-8D04-E17A-BB41-327D496DB1B4}"/>
          </ac:spMkLst>
        </pc:spChg>
        <pc:spChg chg="mod">
          <ac:chgData name="Hirai Yuko (平井 祐子)  " userId="6092269996_tp_box_2" providerId="OAuth2" clId="{E7A5B3EE-19A4-4470-A100-7FE637017025}" dt="2026-06-29T04:48:02.425" v="2667" actId="1036"/>
          <ac:spMkLst>
            <pc:docMk/>
            <pc:sldMk cId="4226661333" sldId="2146849176"/>
            <ac:spMk id="14" creationId="{F0BBC786-6DA3-5C11-F9E1-5A6A1639C947}"/>
          </ac:spMkLst>
        </pc:spChg>
        <pc:spChg chg="mod">
          <ac:chgData name="Hirai Yuko (平井 祐子)  " userId="6092269996_tp_box_2" providerId="OAuth2" clId="{E7A5B3EE-19A4-4470-A100-7FE637017025}" dt="2026-06-29T00:51:48.719" v="2028" actId="20577"/>
          <ac:spMkLst>
            <pc:docMk/>
            <pc:sldMk cId="4226661333" sldId="2146849176"/>
            <ac:spMk id="16" creationId="{819FBC34-BDF2-4869-8133-7158A0545C3F}"/>
          </ac:spMkLst>
        </pc:spChg>
        <pc:spChg chg="mod">
          <ac:chgData name="Hirai Yuko (平井 祐子)  " userId="6092269996_tp_box_2" providerId="OAuth2" clId="{E7A5B3EE-19A4-4470-A100-7FE637017025}" dt="2026-06-29T03:01:37.745" v="2453" actId="1076"/>
          <ac:spMkLst>
            <pc:docMk/>
            <pc:sldMk cId="4226661333" sldId="2146849176"/>
            <ac:spMk id="17" creationId="{0F97C5B7-88F5-D2EA-9D41-BEF210D25909}"/>
          </ac:spMkLst>
        </pc:spChg>
        <pc:spChg chg="mod">
          <ac:chgData name="Hirai Yuko (平井 祐子)  " userId="6092269996_tp_box_2" providerId="OAuth2" clId="{E7A5B3EE-19A4-4470-A100-7FE637017025}" dt="2026-06-29T04:48:11.752" v="2671" actId="1035"/>
          <ac:spMkLst>
            <pc:docMk/>
            <pc:sldMk cId="4226661333" sldId="2146849176"/>
            <ac:spMk id="22" creationId="{057DA6E0-AEEB-5AEA-C500-61D39A1C3EA3}"/>
          </ac:spMkLst>
        </pc:spChg>
        <pc:spChg chg="mod">
          <ac:chgData name="Hirai Yuko (平井 祐子)  " userId="6092269996_tp_box_2" providerId="OAuth2" clId="{E7A5B3EE-19A4-4470-A100-7FE637017025}" dt="2026-06-29T03:01:40.145" v="2454" actId="14100"/>
          <ac:spMkLst>
            <pc:docMk/>
            <pc:sldMk cId="4226661333" sldId="2146849176"/>
            <ac:spMk id="24" creationId="{A8D35694-8886-34C2-9F25-6ADB2CE68C65}"/>
          </ac:spMkLst>
        </pc:spChg>
        <pc:spChg chg="mod">
          <ac:chgData name="Hirai Yuko (平井 祐子)  " userId="6092269996_tp_box_2" providerId="OAuth2" clId="{E7A5B3EE-19A4-4470-A100-7FE637017025}" dt="2026-07-01T11:59:47.151" v="2833" actId="20577"/>
          <ac:spMkLst>
            <pc:docMk/>
            <pc:sldMk cId="4226661333" sldId="2146849176"/>
            <ac:spMk id="27" creationId="{F03DCACB-4C87-90C7-4765-C5282C6B6886}"/>
          </ac:spMkLst>
        </pc:spChg>
        <pc:spChg chg="mod">
          <ac:chgData name="Hirai Yuko (平井 祐子)  " userId="6092269996_tp_box_2" providerId="OAuth2" clId="{E7A5B3EE-19A4-4470-A100-7FE637017025}" dt="2026-07-03T00:41:45.269" v="3126" actId="20577"/>
          <ac:spMkLst>
            <pc:docMk/>
            <pc:sldMk cId="4226661333" sldId="2146849176"/>
            <ac:spMk id="28" creationId="{228133A2-D6F5-F562-1BDA-EBA06B343347}"/>
          </ac:spMkLst>
        </pc:spChg>
        <pc:spChg chg="mod">
          <ac:chgData name="Hirai Yuko (平井 祐子)  " userId="6092269996_tp_box_2" providerId="OAuth2" clId="{E7A5B3EE-19A4-4470-A100-7FE637017025}" dt="2026-06-29T04:48:16.899" v="2679" actId="1036"/>
          <ac:spMkLst>
            <pc:docMk/>
            <pc:sldMk cId="4226661333" sldId="2146849176"/>
            <ac:spMk id="29" creationId="{6F61DC4F-A732-284E-EAD2-EC04E0F9F6B5}"/>
          </ac:spMkLst>
        </pc:spChg>
        <pc:spChg chg="mod">
          <ac:chgData name="Hirai Yuko (平井 祐子)  " userId="6092269996_tp_box_2" providerId="OAuth2" clId="{E7A5B3EE-19A4-4470-A100-7FE637017025}" dt="2026-06-29T04:47:58.889" v="2664" actId="1036"/>
          <ac:spMkLst>
            <pc:docMk/>
            <pc:sldMk cId="4226661333" sldId="2146849176"/>
            <ac:spMk id="31" creationId="{ADD9FE35-8225-E353-4EBC-5B2B6C04EEFD}"/>
          </ac:spMkLst>
        </pc:spChg>
      </pc:sldChg>
      <pc:sldChg chg="addSp delSp modSp mod">
        <pc:chgData name="Hirai Yuko (平井 祐子)  " userId="6092269996_tp_box_2" providerId="OAuth2" clId="{E7A5B3EE-19A4-4470-A100-7FE637017025}" dt="2026-07-07T00:46:50.257" v="3608" actId="20577"/>
        <pc:sldMkLst>
          <pc:docMk/>
          <pc:sldMk cId="598766608" sldId="2146849177"/>
        </pc:sldMkLst>
        <pc:spChg chg="mod">
          <ac:chgData name="Hirai Yuko (平井 祐子)  " userId="6092269996_tp_box_2" providerId="OAuth2" clId="{E7A5B3EE-19A4-4470-A100-7FE637017025}" dt="2026-06-26T05:15:08.486" v="1653" actId="1076"/>
          <ac:spMkLst>
            <pc:docMk/>
            <pc:sldMk cId="598766608" sldId="2146849177"/>
            <ac:spMk id="6" creationId="{416B96D4-B154-CD9E-61A1-B2CC8404FE51}"/>
          </ac:spMkLst>
        </pc:spChg>
        <pc:spChg chg="mod">
          <ac:chgData name="Hirai Yuko (平井 祐子)  " userId="6092269996_tp_box_2" providerId="OAuth2" clId="{E7A5B3EE-19A4-4470-A100-7FE637017025}" dt="2026-06-26T05:59:17.243" v="1920" actId="1076"/>
          <ac:spMkLst>
            <pc:docMk/>
            <pc:sldMk cId="598766608" sldId="2146849177"/>
            <ac:spMk id="7" creationId="{E3F69545-6850-C974-5751-1294EC063955}"/>
          </ac:spMkLst>
        </pc:spChg>
        <pc:spChg chg="mod">
          <ac:chgData name="Hirai Yuko (平井 祐子)  " userId="6092269996_tp_box_2" providerId="OAuth2" clId="{E7A5B3EE-19A4-4470-A100-7FE637017025}" dt="2026-06-29T02:29:09.504" v="2353" actId="20577"/>
          <ac:spMkLst>
            <pc:docMk/>
            <pc:sldMk cId="598766608" sldId="2146849177"/>
            <ac:spMk id="12" creationId="{94741D5C-93CD-8F78-EFCC-0180017D34B3}"/>
          </ac:spMkLst>
        </pc:spChg>
        <pc:spChg chg="add mod">
          <ac:chgData name="Hirai Yuko (平井 祐子)  " userId="6092269996_tp_box_2" providerId="OAuth2" clId="{E7A5B3EE-19A4-4470-A100-7FE637017025}" dt="2026-07-07T00:46:50.257" v="3608" actId="20577"/>
          <ac:spMkLst>
            <pc:docMk/>
            <pc:sldMk cId="598766608" sldId="2146849177"/>
            <ac:spMk id="13" creationId="{66EB275B-DF61-9FD3-1F87-F97181D452BD}"/>
          </ac:spMkLst>
        </pc:spChg>
        <pc:graphicFrameChg chg="mod modGraphic">
          <ac:chgData name="Hirai Yuko (平井 祐子)  " userId="6092269996_tp_box_2" providerId="OAuth2" clId="{E7A5B3EE-19A4-4470-A100-7FE637017025}" dt="2026-06-26T05:04:05.285" v="1588"/>
          <ac:graphicFrameMkLst>
            <pc:docMk/>
            <pc:sldMk cId="598766608" sldId="2146849177"/>
            <ac:graphicFrameMk id="4" creationId="{B74F7B5A-46E6-707B-4C41-9C4CAFA71ED6}"/>
          </ac:graphicFrameMkLst>
        </pc:graphicFrameChg>
      </pc:sldChg>
      <pc:sldChg chg="delSp modSp mod">
        <pc:chgData name="Hirai Yuko (平井 祐子)  " userId="6092269996_tp_box_2" providerId="OAuth2" clId="{E7A5B3EE-19A4-4470-A100-7FE637017025}" dt="2026-06-29T03:03:05.931" v="2459" actId="478"/>
        <pc:sldMkLst>
          <pc:docMk/>
          <pc:sldMk cId="2407054154" sldId="2146849178"/>
        </pc:sldMkLst>
        <pc:spChg chg="mod">
          <ac:chgData name="Hirai Yuko (平井 祐子)  " userId="6092269996_tp_box_2" providerId="OAuth2" clId="{E7A5B3EE-19A4-4470-A100-7FE637017025}" dt="2026-06-29T02:29:02.027" v="2349" actId="20577"/>
          <ac:spMkLst>
            <pc:docMk/>
            <pc:sldMk cId="2407054154" sldId="2146849178"/>
            <ac:spMk id="9" creationId="{8BBA1404-6830-D387-C201-759E59FA7387}"/>
          </ac:spMkLst>
        </pc:spChg>
        <pc:spChg chg="mod">
          <ac:chgData name="Hirai Yuko (平井 祐子)  " userId="6092269996_tp_box_2" providerId="OAuth2" clId="{E7A5B3EE-19A4-4470-A100-7FE637017025}" dt="2026-06-29T02:28:59.128" v="2347" actId="20577"/>
          <ac:spMkLst>
            <pc:docMk/>
            <pc:sldMk cId="2407054154" sldId="2146849178"/>
            <ac:spMk id="11" creationId="{9A4BE674-09F7-4230-F4CD-E5BD76847908}"/>
          </ac:spMkLst>
        </pc:spChg>
      </pc:sldChg>
      <pc:sldChg chg="ord">
        <pc:chgData name="Hirai Yuko (平井 祐子)  " userId="6092269996_tp_box_2" providerId="OAuth2" clId="{E7A5B3EE-19A4-4470-A100-7FE637017025}" dt="2026-07-02T06:13:56.764" v="3114"/>
        <pc:sldMkLst>
          <pc:docMk/>
          <pc:sldMk cId="437646322" sldId="2146849180"/>
        </pc:sldMkLst>
      </pc:sldChg>
      <pc:sldChg chg="modSp add mod ord">
        <pc:chgData name="Hirai Yuko (平井 祐子)  " userId="6092269996_tp_box_2" providerId="OAuth2" clId="{E7A5B3EE-19A4-4470-A100-7FE637017025}" dt="2026-07-03T01:12:37.233" v="3219"/>
        <pc:sldMkLst>
          <pc:docMk/>
          <pc:sldMk cId="861976761" sldId="2146849182"/>
        </pc:sldMkLst>
        <pc:spChg chg="mod">
          <ac:chgData name="Hirai Yuko (平井 祐子)  " userId="6092269996_tp_box_2" providerId="OAuth2" clId="{E7A5B3EE-19A4-4470-A100-7FE637017025}" dt="2026-07-01T12:01:44.468" v="2964" actId="1036"/>
          <ac:spMkLst>
            <pc:docMk/>
            <pc:sldMk cId="861976761" sldId="2146849182"/>
            <ac:spMk id="11" creationId="{1395DC5A-FCDC-0AC1-25C6-FAE6FF15EF90}"/>
          </ac:spMkLst>
        </pc:spChg>
        <pc:spChg chg="mod">
          <ac:chgData name="Hirai Yuko (平井 祐子)  " userId="6092269996_tp_box_2" providerId="OAuth2" clId="{E7A5B3EE-19A4-4470-A100-7FE637017025}" dt="2026-07-01T12:01:55.805" v="2979" actId="1037"/>
          <ac:spMkLst>
            <pc:docMk/>
            <pc:sldMk cId="861976761" sldId="2146849182"/>
            <ac:spMk id="13" creationId="{56BC7582-69B3-DD60-006A-29DD7A67AB9E}"/>
          </ac:spMkLst>
        </pc:spChg>
        <pc:spChg chg="mod">
          <ac:chgData name="Hirai Yuko (平井 祐子)  " userId="6092269996_tp_box_2" providerId="OAuth2" clId="{E7A5B3EE-19A4-4470-A100-7FE637017025}" dt="2026-07-01T12:01:50.094" v="2969" actId="1037"/>
          <ac:spMkLst>
            <pc:docMk/>
            <pc:sldMk cId="861976761" sldId="2146849182"/>
            <ac:spMk id="14" creationId="{3213204C-331B-6913-4A51-EAEA1C2FE67D}"/>
          </ac:spMkLst>
        </pc:spChg>
        <pc:graphicFrameChg chg="mod modGraphic">
          <ac:chgData name="Hirai Yuko (平井 祐子)  " userId="6092269996_tp_box_2" providerId="OAuth2" clId="{E7A5B3EE-19A4-4470-A100-7FE637017025}" dt="2026-07-03T01:12:37.233" v="3219"/>
          <ac:graphicFrameMkLst>
            <pc:docMk/>
            <pc:sldMk cId="861976761" sldId="2146849182"/>
            <ac:graphicFrameMk id="7" creationId="{ADBA4B96-D4B4-1E45-6E62-DE4446D0A73C}"/>
          </ac:graphicFrameMkLst>
        </pc:graphicFrameChg>
      </pc:sldChg>
      <pc:sldChg chg="modSp add mod">
        <pc:chgData name="Hirai Yuko (平井 祐子)  " userId="6092269996_tp_box_2" providerId="OAuth2" clId="{E7A5B3EE-19A4-4470-A100-7FE637017025}" dt="2026-07-03T01:17:52.115" v="3401"/>
        <pc:sldMkLst>
          <pc:docMk/>
          <pc:sldMk cId="2828179847" sldId="2146849183"/>
        </pc:sldMkLst>
        <pc:spChg chg="mod">
          <ac:chgData name="Hirai Yuko (平井 祐子)  " userId="6092269996_tp_box_2" providerId="OAuth2" clId="{E7A5B3EE-19A4-4470-A100-7FE637017025}" dt="2026-06-26T04:12:18.794" v="1153" actId="1076"/>
          <ac:spMkLst>
            <pc:docMk/>
            <pc:sldMk cId="2828179847" sldId="2146849183"/>
            <ac:spMk id="6" creationId="{8E4E018B-2A10-5A49-2E9D-317BAAB72091}"/>
          </ac:spMkLst>
        </pc:spChg>
        <pc:spChg chg="mod">
          <ac:chgData name="Hirai Yuko (平井 祐子)  " userId="6092269996_tp_box_2" providerId="OAuth2" clId="{E7A5B3EE-19A4-4470-A100-7FE637017025}" dt="2026-06-26T04:12:16.213" v="1152" actId="1076"/>
          <ac:spMkLst>
            <pc:docMk/>
            <pc:sldMk cId="2828179847" sldId="2146849183"/>
            <ac:spMk id="11" creationId="{A1D31C1F-12EA-7DEF-1E2C-9729ECEA8DB9}"/>
          </ac:spMkLst>
        </pc:spChg>
        <pc:spChg chg="mod">
          <ac:chgData name="Hirai Yuko (平井 祐子)  " userId="6092269996_tp_box_2" providerId="OAuth2" clId="{E7A5B3EE-19A4-4470-A100-7FE637017025}" dt="2026-06-26T06:08:34.552" v="2018" actId="1036"/>
          <ac:spMkLst>
            <pc:docMk/>
            <pc:sldMk cId="2828179847" sldId="2146849183"/>
            <ac:spMk id="13" creationId="{CEC61CDF-7FED-1AEB-FADC-420F9C5CAF8E}"/>
          </ac:spMkLst>
        </pc:spChg>
        <pc:spChg chg="mod">
          <ac:chgData name="Hirai Yuko (平井 祐子)  " userId="6092269996_tp_box_2" providerId="OAuth2" clId="{E7A5B3EE-19A4-4470-A100-7FE637017025}" dt="2026-06-29T04:49:17.451" v="2698" actId="1036"/>
          <ac:spMkLst>
            <pc:docMk/>
            <pc:sldMk cId="2828179847" sldId="2146849183"/>
            <ac:spMk id="14" creationId="{78886605-0277-CCA0-DF49-F25E4FEB9A2A}"/>
          </ac:spMkLst>
        </pc:spChg>
        <pc:spChg chg="mod">
          <ac:chgData name="Hirai Yuko (平井 祐子)  " userId="6092269996_tp_box_2" providerId="OAuth2" clId="{E7A5B3EE-19A4-4470-A100-7FE637017025}" dt="2026-06-29T04:49:11.901" v="2687" actId="1036"/>
          <ac:spMkLst>
            <pc:docMk/>
            <pc:sldMk cId="2828179847" sldId="2146849183"/>
            <ac:spMk id="16" creationId="{80F49244-2A51-DF91-9E0B-E2B05ED97D11}"/>
          </ac:spMkLst>
        </pc:spChg>
        <pc:graphicFrameChg chg="mod modGraphic">
          <ac:chgData name="Hirai Yuko (平井 祐子)  " userId="6092269996_tp_box_2" providerId="OAuth2" clId="{E7A5B3EE-19A4-4470-A100-7FE637017025}" dt="2026-07-03T01:17:52.115" v="3401"/>
          <ac:graphicFrameMkLst>
            <pc:docMk/>
            <pc:sldMk cId="2828179847" sldId="2146849183"/>
            <ac:graphicFrameMk id="10" creationId="{C4933A01-9B24-70FE-5CE8-ED5D612EAE5E}"/>
          </ac:graphicFrameMkLst>
        </pc:graphicFrameChg>
      </pc:sldChg>
      <pc:sldChg chg="modSp add mod">
        <pc:chgData name="Hirai Yuko (平井 祐子)  " userId="6092269996_tp_box_2" providerId="OAuth2" clId="{E7A5B3EE-19A4-4470-A100-7FE637017025}" dt="2026-07-03T01:20:30.822" v="3450" actId="20577"/>
        <pc:sldMkLst>
          <pc:docMk/>
          <pc:sldMk cId="1943894028" sldId="2146849184"/>
        </pc:sldMkLst>
        <pc:spChg chg="mod">
          <ac:chgData name="Hirai Yuko (平井 祐子)  " userId="6092269996_tp_box_2" providerId="OAuth2" clId="{E7A5B3EE-19A4-4470-A100-7FE637017025}" dt="2026-06-29T05:33:59.021" v="2784" actId="14100"/>
          <ac:spMkLst>
            <pc:docMk/>
            <pc:sldMk cId="1943894028" sldId="2146849184"/>
            <ac:spMk id="12" creationId="{C5E1401A-C76E-4AB0-942C-68C18ED17436}"/>
          </ac:spMkLst>
        </pc:spChg>
        <pc:spChg chg="mod">
          <ac:chgData name="Hirai Yuko (平井 祐子)  " userId="6092269996_tp_box_2" providerId="OAuth2" clId="{E7A5B3EE-19A4-4470-A100-7FE637017025}" dt="2026-06-29T05:34:00.632" v="2785" actId="14100"/>
          <ac:spMkLst>
            <pc:docMk/>
            <pc:sldMk cId="1943894028" sldId="2146849184"/>
            <ac:spMk id="13" creationId="{AD8B27EA-2636-6260-11CA-AF4F38DA8FCD}"/>
          </ac:spMkLst>
        </pc:spChg>
        <pc:graphicFrameChg chg="mod modGraphic">
          <ac:chgData name="Hirai Yuko (平井 祐子)  " userId="6092269996_tp_box_2" providerId="OAuth2" clId="{E7A5B3EE-19A4-4470-A100-7FE637017025}" dt="2026-07-03T01:20:30.822" v="3450" actId="20577"/>
          <ac:graphicFrameMkLst>
            <pc:docMk/>
            <pc:sldMk cId="1943894028" sldId="2146849184"/>
            <ac:graphicFrameMk id="3" creationId="{2B97B5FB-8DAC-AE6E-8DAE-D1CBB9A5FF60}"/>
          </ac:graphicFrameMkLst>
        </pc:graphicFrameChg>
      </pc:sldChg>
      <pc:sldChg chg="addSp modSp add mod">
        <pc:chgData name="Hirai Yuko (平井 祐子)  " userId="6092269996_tp_box_2" providerId="OAuth2" clId="{E7A5B3EE-19A4-4470-A100-7FE637017025}" dt="2026-07-07T00:47:14.435" v="3612" actId="20577"/>
        <pc:sldMkLst>
          <pc:docMk/>
          <pc:sldMk cId="4026991690" sldId="2146849185"/>
        </pc:sldMkLst>
        <pc:spChg chg="add mod">
          <ac:chgData name="Hirai Yuko (平井 祐子)  " userId="6092269996_tp_box_2" providerId="OAuth2" clId="{E7A5B3EE-19A4-4470-A100-7FE637017025}" dt="2026-07-07T00:47:14.435" v="3612" actId="20577"/>
          <ac:spMkLst>
            <pc:docMk/>
            <pc:sldMk cId="4026991690" sldId="2146849185"/>
            <ac:spMk id="3" creationId="{31CA94A8-C14B-9D49-EE67-C4E42136A24A}"/>
          </ac:spMkLst>
        </pc:spChg>
        <pc:spChg chg="add mod">
          <ac:chgData name="Hirai Yuko (平井 祐子)  " userId="6092269996_tp_box_2" providerId="OAuth2" clId="{E7A5B3EE-19A4-4470-A100-7FE637017025}" dt="2026-06-29T05:32:55.928" v="2757" actId="1076"/>
          <ac:spMkLst>
            <pc:docMk/>
            <pc:sldMk cId="4026991690" sldId="2146849185"/>
            <ac:spMk id="6" creationId="{26DB4A1A-5FD7-11D4-E678-DD3DEC87A810}"/>
          </ac:spMkLst>
        </pc:spChg>
        <pc:spChg chg="mod">
          <ac:chgData name="Hirai Yuko (平井 祐子)  " userId="6092269996_tp_box_2" providerId="OAuth2" clId="{E7A5B3EE-19A4-4470-A100-7FE637017025}" dt="2026-06-29T04:51:50.119" v="2735" actId="1038"/>
          <ac:spMkLst>
            <pc:docMk/>
            <pc:sldMk cId="4026991690" sldId="2146849185"/>
            <ac:spMk id="7" creationId="{05ECADE4-731B-7B25-1853-434B842A80CE}"/>
          </ac:spMkLst>
        </pc:spChg>
        <pc:spChg chg="mod">
          <ac:chgData name="Hirai Yuko (平井 祐子)  " userId="6092269996_tp_box_2" providerId="OAuth2" clId="{E7A5B3EE-19A4-4470-A100-7FE637017025}" dt="2026-06-26T05:49:39.334" v="1728" actId="20577"/>
          <ac:spMkLst>
            <pc:docMk/>
            <pc:sldMk cId="4026991690" sldId="2146849185"/>
            <ac:spMk id="18" creationId="{2BF55EAB-C4EA-E2DC-B34F-E0D1E62F7ADD}"/>
          </ac:spMkLst>
        </pc:spChg>
        <pc:graphicFrameChg chg="mod modGraphic">
          <ac:chgData name="Hirai Yuko (平井 祐子)  " userId="6092269996_tp_box_2" providerId="OAuth2" clId="{E7A5B3EE-19A4-4470-A100-7FE637017025}" dt="2026-06-26T05:52:39.481" v="1858" actId="20577"/>
          <ac:graphicFrameMkLst>
            <pc:docMk/>
            <pc:sldMk cId="4026991690" sldId="2146849185"/>
            <ac:graphicFrameMk id="4" creationId="{40A5AADD-1D16-DFAD-6BD6-9A9639BBE427}"/>
          </ac:graphicFrameMkLst>
        </pc:graphicFrameChg>
      </pc:sldChg>
      <pc:sldChg chg="modSp add mod">
        <pc:chgData name="Hirai Yuko (平井 祐子)  " userId="6092269996_tp_box_2" providerId="OAuth2" clId="{E7A5B3EE-19A4-4470-A100-7FE637017025}" dt="2026-06-26T05:49:58.635" v="1751" actId="20577"/>
        <pc:sldMkLst>
          <pc:docMk/>
          <pc:sldMk cId="2344758942" sldId="2146849186"/>
        </pc:sldMkLst>
        <pc:spChg chg="mod">
          <ac:chgData name="Hirai Yuko (平井 祐子)  " userId="6092269996_tp_box_2" providerId="OAuth2" clId="{E7A5B3EE-19A4-4470-A100-7FE637017025}" dt="2026-06-26T05:49:58.635" v="1751" actId="20577"/>
          <ac:spMkLst>
            <pc:docMk/>
            <pc:sldMk cId="2344758942" sldId="2146849186"/>
            <ac:spMk id="12" creationId="{9E82ED93-DFDA-BE0F-AD34-3F8709E8E093}"/>
          </ac:spMkLst>
        </pc:spChg>
      </pc:sldChg>
      <pc:sldChg chg="modSp add mod">
        <pc:chgData name="Hirai Yuko (平井 祐子)  " userId="6092269996_tp_box_2" providerId="OAuth2" clId="{E7A5B3EE-19A4-4470-A100-7FE637017025}" dt="2026-06-26T05:50:04.732" v="1777" actId="20577"/>
        <pc:sldMkLst>
          <pc:docMk/>
          <pc:sldMk cId="3046536413" sldId="2146849187"/>
        </pc:sldMkLst>
        <pc:spChg chg="mod">
          <ac:chgData name="Hirai Yuko (平井 祐子)  " userId="6092269996_tp_box_2" providerId="OAuth2" clId="{E7A5B3EE-19A4-4470-A100-7FE637017025}" dt="2026-06-26T05:50:04.732" v="1777" actId="20577"/>
          <ac:spMkLst>
            <pc:docMk/>
            <pc:sldMk cId="3046536413" sldId="2146849187"/>
            <ac:spMk id="14" creationId="{4BCE94F6-5AC7-6314-9311-37E902FD8C43}"/>
          </ac:spMkLst>
        </pc:spChg>
      </pc:sldChg>
      <pc:sldChg chg="add ord">
        <pc:chgData name="Hirai Yuko (平井 祐子)  " userId="6092269996_tp_box_2" providerId="OAuth2" clId="{E7A5B3EE-19A4-4470-A100-7FE637017025}" dt="2026-07-02T06:13:56.764" v="3114"/>
        <pc:sldMkLst>
          <pc:docMk/>
          <pc:sldMk cId="2753913886" sldId="2146849188"/>
        </pc:sldMkLst>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C68620B2-0E91-4F44-9E7D-8B5EAB0CF3E2}" type="datetimeFigureOut">
              <a:rPr kumimoji="1" lang="ja-JP" altLang="en-US" smtClean="0"/>
              <a:pPr/>
              <a:t>2026/7/7</a:t>
            </a:fld>
            <a:endParaRPr kumimoji="1" lang="ja-JP" altLang="en-US"/>
          </a:p>
        </p:txBody>
      </p:sp>
      <p:sp>
        <p:nvSpPr>
          <p:cNvPr id="4" name="スライド イメージ プレースホルダ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8226725D-9DF2-415C-AB8C-875BE3177909}" type="slidenum">
              <a:rPr kumimoji="1" lang="ja-JP" altLang="en-US" smtClean="0"/>
              <a:pPr/>
              <a:t>‹#›</a:t>
            </a:fld>
            <a:endParaRPr kumimoji="1" lang="ja-JP" altLang="en-US"/>
          </a:p>
        </p:txBody>
      </p:sp>
    </p:spTree>
    <p:extLst>
      <p:ext uri="{BB962C8B-B14F-4D97-AF65-F5344CB8AC3E}">
        <p14:creationId xmlns:p14="http://schemas.microsoft.com/office/powerpoint/2010/main" val="1416328186"/>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a:t>　</a:t>
            </a:r>
            <a:endParaRPr kumimoji="1" lang="en-US" altLang="ja-JP"/>
          </a:p>
          <a:p>
            <a:endParaRPr kumimoji="1" lang="en-US" altLang="ja-JP"/>
          </a:p>
        </p:txBody>
      </p:sp>
      <p:sp>
        <p:nvSpPr>
          <p:cNvPr id="4" name="スライド番号プレースホルダー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226725D-9DF2-415C-AB8C-875BE3177909}"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Tree>
    <p:extLst>
      <p:ext uri="{BB962C8B-B14F-4D97-AF65-F5344CB8AC3E}">
        <p14:creationId xmlns:p14="http://schemas.microsoft.com/office/powerpoint/2010/main" val="334303105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8226725D-9DF2-415C-AB8C-875BE3177909}" type="slidenum">
              <a:rPr kumimoji="1" lang="ja-JP" altLang="en-US" smtClean="0"/>
              <a:pPr/>
              <a:t>29</a:t>
            </a:fld>
            <a:endParaRPr kumimoji="1" lang="ja-JP" altLang="en-US"/>
          </a:p>
        </p:txBody>
      </p:sp>
    </p:spTree>
    <p:extLst>
      <p:ext uri="{BB962C8B-B14F-4D97-AF65-F5344CB8AC3E}">
        <p14:creationId xmlns:p14="http://schemas.microsoft.com/office/powerpoint/2010/main" val="389013839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8226725D-9DF2-415C-AB8C-875BE3177909}" type="slidenum">
              <a:rPr kumimoji="1" lang="ja-JP" altLang="en-US" smtClean="0"/>
              <a:pPr/>
              <a:t>32</a:t>
            </a:fld>
            <a:endParaRPr kumimoji="1" lang="ja-JP" altLang="en-US"/>
          </a:p>
        </p:txBody>
      </p:sp>
    </p:spTree>
    <p:extLst>
      <p:ext uri="{BB962C8B-B14F-4D97-AF65-F5344CB8AC3E}">
        <p14:creationId xmlns:p14="http://schemas.microsoft.com/office/powerpoint/2010/main" val="81717669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652B8C-5455-5CD3-4B39-43BE97763927}"/>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B4110358-2FE2-19D3-81A5-8FA3AD4D4DDE}"/>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56D61DC1-C623-73C6-CF39-9443A83BB109}"/>
              </a:ext>
            </a:extLst>
          </p:cNvPr>
          <p:cNvSpPr>
            <a:spLocks noGrp="1"/>
          </p:cNvSpPr>
          <p:nvPr>
            <p:ph type="body" idx="1"/>
          </p:nvPr>
        </p:nvSpPr>
        <p:spPr/>
        <p:txBody>
          <a:bodyPr/>
          <a:lstStyle/>
          <a:p>
            <a:endParaRPr kumimoji="1" lang="ja-JP" altLang="en-US"/>
          </a:p>
        </p:txBody>
      </p:sp>
      <p:sp>
        <p:nvSpPr>
          <p:cNvPr id="4" name="スライド番号プレースホルダー 3">
            <a:extLst>
              <a:ext uri="{FF2B5EF4-FFF2-40B4-BE49-F238E27FC236}">
                <a16:creationId xmlns:a16="http://schemas.microsoft.com/office/drawing/2014/main" id="{869AFBD5-0D79-BD7B-5065-23A739CAE955}"/>
              </a:ext>
            </a:extLst>
          </p:cNvPr>
          <p:cNvSpPr>
            <a:spLocks noGrp="1"/>
          </p:cNvSpPr>
          <p:nvPr>
            <p:ph type="sldNum" sz="quarter" idx="5"/>
          </p:nvPr>
        </p:nvSpPr>
        <p:spPr/>
        <p:txBody>
          <a:bodyPr/>
          <a:lstStyle/>
          <a:p>
            <a:fld id="{8226725D-9DF2-415C-AB8C-875BE3177909}" type="slidenum">
              <a:rPr kumimoji="1" lang="ja-JP" altLang="en-US" smtClean="0"/>
              <a:pPr/>
              <a:t>34</a:t>
            </a:fld>
            <a:endParaRPr kumimoji="1" lang="ja-JP" altLang="en-US"/>
          </a:p>
        </p:txBody>
      </p:sp>
    </p:spTree>
    <p:extLst>
      <p:ext uri="{BB962C8B-B14F-4D97-AF65-F5344CB8AC3E}">
        <p14:creationId xmlns:p14="http://schemas.microsoft.com/office/powerpoint/2010/main" val="133671732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8226725D-9DF2-415C-AB8C-875BE3177909}" type="slidenum">
              <a:rPr kumimoji="1" lang="ja-JP" altLang="en-US" smtClean="0"/>
              <a:pPr/>
              <a:t>36</a:t>
            </a:fld>
            <a:endParaRPr kumimoji="1" lang="ja-JP" altLang="en-US"/>
          </a:p>
        </p:txBody>
      </p:sp>
    </p:spTree>
    <p:extLst>
      <p:ext uri="{BB962C8B-B14F-4D97-AF65-F5344CB8AC3E}">
        <p14:creationId xmlns:p14="http://schemas.microsoft.com/office/powerpoint/2010/main" val="162067927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8226725D-9DF2-415C-AB8C-875BE3177909}" type="slidenum">
              <a:rPr kumimoji="1" lang="ja-JP" altLang="en-US" smtClean="0"/>
              <a:pPr/>
              <a:t>41</a:t>
            </a:fld>
            <a:endParaRPr kumimoji="1" lang="ja-JP" altLang="en-US"/>
          </a:p>
        </p:txBody>
      </p:sp>
    </p:spTree>
    <p:extLst>
      <p:ext uri="{BB962C8B-B14F-4D97-AF65-F5344CB8AC3E}">
        <p14:creationId xmlns:p14="http://schemas.microsoft.com/office/powerpoint/2010/main" val="143600677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23187D-717C-1817-42F6-D51A0D268DC8}"/>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83DAEC6B-53DA-4FE0-7824-8E5466FFA83A}"/>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86657B1A-612F-6237-37D0-6EFDE850E7F8}"/>
              </a:ext>
            </a:extLst>
          </p:cNvPr>
          <p:cNvSpPr>
            <a:spLocks noGrp="1"/>
          </p:cNvSpPr>
          <p:nvPr>
            <p:ph type="body" idx="1"/>
          </p:nvPr>
        </p:nvSpPr>
        <p:spPr/>
        <p:txBody>
          <a:bodyPr/>
          <a:lstStyle/>
          <a:p>
            <a:endParaRPr kumimoji="1" lang="ja-JP" altLang="en-US"/>
          </a:p>
        </p:txBody>
      </p:sp>
      <p:sp>
        <p:nvSpPr>
          <p:cNvPr id="4" name="スライド番号プレースホルダー 3">
            <a:extLst>
              <a:ext uri="{FF2B5EF4-FFF2-40B4-BE49-F238E27FC236}">
                <a16:creationId xmlns:a16="http://schemas.microsoft.com/office/drawing/2014/main" id="{2F04FE57-9AC7-43A5-5374-9F8A57ABB2B8}"/>
              </a:ext>
            </a:extLst>
          </p:cNvPr>
          <p:cNvSpPr>
            <a:spLocks noGrp="1"/>
          </p:cNvSpPr>
          <p:nvPr>
            <p:ph type="sldNum" sz="quarter" idx="5"/>
          </p:nvPr>
        </p:nvSpPr>
        <p:spPr/>
        <p:txBody>
          <a:bodyPr/>
          <a:lstStyle/>
          <a:p>
            <a:fld id="{8226725D-9DF2-415C-AB8C-875BE3177909}" type="slidenum">
              <a:rPr kumimoji="1" lang="ja-JP" altLang="en-US" smtClean="0"/>
              <a:pPr/>
              <a:t>42</a:t>
            </a:fld>
            <a:endParaRPr kumimoji="1" lang="ja-JP" altLang="en-US"/>
          </a:p>
        </p:txBody>
      </p:sp>
    </p:spTree>
    <p:extLst>
      <p:ext uri="{BB962C8B-B14F-4D97-AF65-F5344CB8AC3E}">
        <p14:creationId xmlns:p14="http://schemas.microsoft.com/office/powerpoint/2010/main" val="139074344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8226725D-9DF2-415C-AB8C-875BE3177909}" type="slidenum">
              <a:rPr kumimoji="1" lang="ja-JP" altLang="en-US" smtClean="0"/>
              <a:pPr/>
              <a:t>44</a:t>
            </a:fld>
            <a:endParaRPr kumimoji="1" lang="ja-JP" altLang="en-US"/>
          </a:p>
        </p:txBody>
      </p:sp>
    </p:spTree>
    <p:extLst>
      <p:ext uri="{BB962C8B-B14F-4D97-AF65-F5344CB8AC3E}">
        <p14:creationId xmlns:p14="http://schemas.microsoft.com/office/powerpoint/2010/main" val="190206354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8226725D-9DF2-415C-AB8C-875BE3177909}" type="slidenum">
              <a:rPr kumimoji="1" lang="ja-JP" altLang="en-US" smtClean="0"/>
              <a:pPr/>
              <a:t>48</a:t>
            </a:fld>
            <a:endParaRPr kumimoji="1" lang="ja-JP" altLang="en-US"/>
          </a:p>
        </p:txBody>
      </p:sp>
    </p:spTree>
    <p:extLst>
      <p:ext uri="{BB962C8B-B14F-4D97-AF65-F5344CB8AC3E}">
        <p14:creationId xmlns:p14="http://schemas.microsoft.com/office/powerpoint/2010/main" val="93854765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8226725D-9DF2-415C-AB8C-875BE3177909}" type="slidenum">
              <a:rPr kumimoji="1" lang="ja-JP" altLang="en-US" smtClean="0"/>
              <a:pPr/>
              <a:t>69</a:t>
            </a:fld>
            <a:endParaRPr kumimoji="1" lang="ja-JP" altLang="en-US"/>
          </a:p>
        </p:txBody>
      </p:sp>
    </p:spTree>
    <p:extLst>
      <p:ext uri="{BB962C8B-B14F-4D97-AF65-F5344CB8AC3E}">
        <p14:creationId xmlns:p14="http://schemas.microsoft.com/office/powerpoint/2010/main" val="109427059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8226725D-9DF2-415C-AB8C-875BE3177909}" type="slidenum">
              <a:rPr kumimoji="1" lang="ja-JP" altLang="en-US" smtClean="0"/>
              <a:pPr/>
              <a:t>71</a:t>
            </a:fld>
            <a:endParaRPr kumimoji="1" lang="ja-JP" altLang="en-US"/>
          </a:p>
        </p:txBody>
      </p:sp>
    </p:spTree>
    <p:extLst>
      <p:ext uri="{BB962C8B-B14F-4D97-AF65-F5344CB8AC3E}">
        <p14:creationId xmlns:p14="http://schemas.microsoft.com/office/powerpoint/2010/main" val="109427059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8226725D-9DF2-415C-AB8C-875BE3177909}" type="slidenum">
              <a:rPr kumimoji="1" lang="ja-JP" altLang="en-US" smtClean="0"/>
              <a:pPr/>
              <a:t>9</a:t>
            </a:fld>
            <a:endParaRPr kumimoji="1" lang="ja-JP" altLang="en-US"/>
          </a:p>
        </p:txBody>
      </p:sp>
    </p:spTree>
    <p:extLst>
      <p:ext uri="{BB962C8B-B14F-4D97-AF65-F5344CB8AC3E}">
        <p14:creationId xmlns:p14="http://schemas.microsoft.com/office/powerpoint/2010/main" val="177567454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8226725D-9DF2-415C-AB8C-875BE3177909}" type="slidenum">
              <a:rPr kumimoji="1" lang="ja-JP" altLang="en-US" smtClean="0"/>
              <a:pPr/>
              <a:t>73</a:t>
            </a:fld>
            <a:endParaRPr kumimoji="1" lang="ja-JP" altLang="en-US"/>
          </a:p>
        </p:txBody>
      </p:sp>
    </p:spTree>
    <p:extLst>
      <p:ext uri="{BB962C8B-B14F-4D97-AF65-F5344CB8AC3E}">
        <p14:creationId xmlns:p14="http://schemas.microsoft.com/office/powerpoint/2010/main" val="36615100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DBC0D1-3F86-BBF8-3634-117C7005994B}"/>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99F79354-538D-2180-A322-0DA3D31A7398}"/>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C16FDCC3-2299-5D9C-AD22-30B080BE37E6}"/>
              </a:ext>
            </a:extLst>
          </p:cNvPr>
          <p:cNvSpPr>
            <a:spLocks noGrp="1"/>
          </p:cNvSpPr>
          <p:nvPr>
            <p:ph type="body" idx="1"/>
          </p:nvPr>
        </p:nvSpPr>
        <p:spPr/>
        <p:txBody>
          <a:bodyPr/>
          <a:lstStyle/>
          <a:p>
            <a:endParaRPr kumimoji="1" lang="ja-JP" altLang="en-US"/>
          </a:p>
        </p:txBody>
      </p:sp>
      <p:sp>
        <p:nvSpPr>
          <p:cNvPr id="4" name="スライド番号プレースホルダー 3">
            <a:extLst>
              <a:ext uri="{FF2B5EF4-FFF2-40B4-BE49-F238E27FC236}">
                <a16:creationId xmlns:a16="http://schemas.microsoft.com/office/drawing/2014/main" id="{0196D726-4959-D9FC-09B9-2C51D98BDA14}"/>
              </a:ext>
            </a:extLst>
          </p:cNvPr>
          <p:cNvSpPr>
            <a:spLocks noGrp="1"/>
          </p:cNvSpPr>
          <p:nvPr>
            <p:ph type="sldNum" sz="quarter" idx="5"/>
          </p:nvPr>
        </p:nvSpPr>
        <p:spPr/>
        <p:txBody>
          <a:bodyPr/>
          <a:lstStyle/>
          <a:p>
            <a:fld id="{8226725D-9DF2-415C-AB8C-875BE3177909}" type="slidenum">
              <a:rPr kumimoji="1" lang="ja-JP" altLang="en-US" smtClean="0"/>
              <a:pPr/>
              <a:t>74</a:t>
            </a:fld>
            <a:endParaRPr kumimoji="1" lang="ja-JP" altLang="en-US"/>
          </a:p>
        </p:txBody>
      </p:sp>
    </p:spTree>
    <p:extLst>
      <p:ext uri="{BB962C8B-B14F-4D97-AF65-F5344CB8AC3E}">
        <p14:creationId xmlns:p14="http://schemas.microsoft.com/office/powerpoint/2010/main" val="191451578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8226725D-9DF2-415C-AB8C-875BE3177909}" type="slidenum">
              <a:rPr kumimoji="1" lang="ja-JP" altLang="en-US" smtClean="0"/>
              <a:pPr/>
              <a:t>75</a:t>
            </a:fld>
            <a:endParaRPr kumimoji="1" lang="ja-JP" altLang="en-US"/>
          </a:p>
        </p:txBody>
      </p:sp>
    </p:spTree>
    <p:extLst>
      <p:ext uri="{BB962C8B-B14F-4D97-AF65-F5344CB8AC3E}">
        <p14:creationId xmlns:p14="http://schemas.microsoft.com/office/powerpoint/2010/main" val="335208352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7B41F0-6EBB-4691-A57E-EECCDF9CE0CD}"/>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19C98734-A0A8-C487-F41C-5AD28BF3B5A9}"/>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CF3FA8A0-E4C2-6771-EF8E-9ADC88C43A60}"/>
              </a:ext>
            </a:extLst>
          </p:cNvPr>
          <p:cNvSpPr>
            <a:spLocks noGrp="1"/>
          </p:cNvSpPr>
          <p:nvPr>
            <p:ph type="body" idx="1"/>
          </p:nvPr>
        </p:nvSpPr>
        <p:spPr/>
        <p:txBody>
          <a:bodyPr/>
          <a:lstStyle/>
          <a:p>
            <a:endParaRPr kumimoji="1" lang="ja-JP" altLang="en-US"/>
          </a:p>
        </p:txBody>
      </p:sp>
      <p:sp>
        <p:nvSpPr>
          <p:cNvPr id="4" name="スライド番号プレースホルダー 3">
            <a:extLst>
              <a:ext uri="{FF2B5EF4-FFF2-40B4-BE49-F238E27FC236}">
                <a16:creationId xmlns:a16="http://schemas.microsoft.com/office/drawing/2014/main" id="{74D3618C-A1F8-8108-4EC6-D97AE6D23898}"/>
              </a:ext>
            </a:extLst>
          </p:cNvPr>
          <p:cNvSpPr>
            <a:spLocks noGrp="1"/>
          </p:cNvSpPr>
          <p:nvPr>
            <p:ph type="sldNum" sz="quarter" idx="5"/>
          </p:nvPr>
        </p:nvSpPr>
        <p:spPr/>
        <p:txBody>
          <a:bodyPr/>
          <a:lstStyle/>
          <a:p>
            <a:fld id="{8226725D-9DF2-415C-AB8C-875BE3177909}" type="slidenum">
              <a:rPr kumimoji="1" lang="ja-JP" altLang="en-US" smtClean="0"/>
              <a:pPr/>
              <a:t>76</a:t>
            </a:fld>
            <a:endParaRPr kumimoji="1" lang="ja-JP" altLang="en-US"/>
          </a:p>
        </p:txBody>
      </p:sp>
    </p:spTree>
    <p:extLst>
      <p:ext uri="{BB962C8B-B14F-4D97-AF65-F5344CB8AC3E}">
        <p14:creationId xmlns:p14="http://schemas.microsoft.com/office/powerpoint/2010/main" val="47867954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sz="800" kern="1200">
              <a:solidFill>
                <a:schemeClr val="tx1"/>
              </a:solidFill>
              <a:latin typeface="メイリオ" panose="020B0604030504040204" pitchFamily="50" charset="-128"/>
              <a:ea typeface="メイリオ" panose="020B0604030504040204" pitchFamily="50" charset="-128"/>
              <a:cs typeface="+mn-cs"/>
            </a:endParaRPr>
          </a:p>
        </p:txBody>
      </p:sp>
      <p:sp>
        <p:nvSpPr>
          <p:cNvPr id="4" name="スライド番号プレースホルダー 3"/>
          <p:cNvSpPr>
            <a:spLocks noGrp="1"/>
          </p:cNvSpPr>
          <p:nvPr>
            <p:ph type="sldNum" sz="quarter" idx="5"/>
          </p:nvPr>
        </p:nvSpPr>
        <p:spPr/>
        <p:txBody>
          <a:bodyPr/>
          <a:lstStyle/>
          <a:p>
            <a:fld id="{8226725D-9DF2-415C-AB8C-875BE3177909}" type="slidenum">
              <a:rPr kumimoji="1" lang="ja-JP" altLang="en-US" smtClean="0"/>
              <a:pPr/>
              <a:t>82</a:t>
            </a:fld>
            <a:endParaRPr kumimoji="1" lang="ja-JP" altLang="en-US"/>
          </a:p>
        </p:txBody>
      </p:sp>
    </p:spTree>
    <p:extLst>
      <p:ext uri="{BB962C8B-B14F-4D97-AF65-F5344CB8AC3E}">
        <p14:creationId xmlns:p14="http://schemas.microsoft.com/office/powerpoint/2010/main" val="10248344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904316-7A20-9915-2F85-4C6CEE505E7E}"/>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8CB9BC54-579E-B99C-A536-D8B9D054C9E7}"/>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E1F62EF3-C102-BD5C-0648-4950D041B029}"/>
              </a:ext>
            </a:extLst>
          </p:cNvPr>
          <p:cNvSpPr>
            <a:spLocks noGrp="1"/>
          </p:cNvSpPr>
          <p:nvPr>
            <p:ph type="body" idx="1"/>
          </p:nvPr>
        </p:nvSpPr>
        <p:spPr/>
        <p:txBody>
          <a:bodyPr/>
          <a:lstStyle/>
          <a:p>
            <a:endParaRPr kumimoji="1" lang="ja-JP" altLang="en-US"/>
          </a:p>
        </p:txBody>
      </p:sp>
      <p:sp>
        <p:nvSpPr>
          <p:cNvPr id="4" name="スライド番号プレースホルダー 3">
            <a:extLst>
              <a:ext uri="{FF2B5EF4-FFF2-40B4-BE49-F238E27FC236}">
                <a16:creationId xmlns:a16="http://schemas.microsoft.com/office/drawing/2014/main" id="{1F888797-9131-8402-A2E8-0860D8546A59}"/>
              </a:ext>
            </a:extLst>
          </p:cNvPr>
          <p:cNvSpPr>
            <a:spLocks noGrp="1"/>
          </p:cNvSpPr>
          <p:nvPr>
            <p:ph type="sldNum" sz="quarter" idx="5"/>
          </p:nvPr>
        </p:nvSpPr>
        <p:spPr/>
        <p:txBody>
          <a:bodyPr/>
          <a:lstStyle/>
          <a:p>
            <a:fld id="{8226725D-9DF2-415C-AB8C-875BE3177909}" type="slidenum">
              <a:rPr kumimoji="1" lang="ja-JP" altLang="en-US" smtClean="0"/>
              <a:pPr/>
              <a:t>11</a:t>
            </a:fld>
            <a:endParaRPr kumimoji="1" lang="ja-JP" altLang="en-US"/>
          </a:p>
        </p:txBody>
      </p:sp>
    </p:spTree>
    <p:extLst>
      <p:ext uri="{BB962C8B-B14F-4D97-AF65-F5344CB8AC3E}">
        <p14:creationId xmlns:p14="http://schemas.microsoft.com/office/powerpoint/2010/main" val="300352292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8226725D-9DF2-415C-AB8C-875BE3177909}" type="slidenum">
              <a:rPr kumimoji="1" lang="ja-JP" altLang="en-US" smtClean="0"/>
              <a:pPr/>
              <a:t>12</a:t>
            </a:fld>
            <a:endParaRPr kumimoji="1" lang="ja-JP" altLang="en-US"/>
          </a:p>
        </p:txBody>
      </p:sp>
    </p:spTree>
    <p:extLst>
      <p:ext uri="{BB962C8B-B14F-4D97-AF65-F5344CB8AC3E}">
        <p14:creationId xmlns:p14="http://schemas.microsoft.com/office/powerpoint/2010/main" val="2813012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8226725D-9DF2-415C-AB8C-875BE3177909}" type="slidenum">
              <a:rPr kumimoji="1" lang="ja-JP" altLang="en-US" smtClean="0"/>
              <a:pPr/>
              <a:t>14</a:t>
            </a:fld>
            <a:endParaRPr kumimoji="1" lang="ja-JP" altLang="en-US"/>
          </a:p>
        </p:txBody>
      </p:sp>
    </p:spTree>
    <p:extLst>
      <p:ext uri="{BB962C8B-B14F-4D97-AF65-F5344CB8AC3E}">
        <p14:creationId xmlns:p14="http://schemas.microsoft.com/office/powerpoint/2010/main" val="32043638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8226725D-9DF2-415C-AB8C-875BE3177909}" type="slidenum">
              <a:rPr kumimoji="1" lang="ja-JP" altLang="en-US" smtClean="0"/>
              <a:pPr/>
              <a:t>18</a:t>
            </a:fld>
            <a:endParaRPr kumimoji="1" lang="ja-JP" altLang="en-US"/>
          </a:p>
        </p:txBody>
      </p:sp>
    </p:spTree>
    <p:extLst>
      <p:ext uri="{BB962C8B-B14F-4D97-AF65-F5344CB8AC3E}">
        <p14:creationId xmlns:p14="http://schemas.microsoft.com/office/powerpoint/2010/main" val="205133558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582011-505E-FCCE-56EA-903E92C27DF7}"/>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103CC21A-9D60-E297-54D5-A9A7A9C81A18}"/>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2B0232DB-EFC9-A596-A3C8-4902DB809117}"/>
              </a:ext>
            </a:extLst>
          </p:cNvPr>
          <p:cNvSpPr>
            <a:spLocks noGrp="1"/>
          </p:cNvSpPr>
          <p:nvPr>
            <p:ph type="body" idx="1"/>
          </p:nvPr>
        </p:nvSpPr>
        <p:spPr/>
        <p:txBody>
          <a:bodyPr/>
          <a:lstStyle/>
          <a:p>
            <a:endParaRPr kumimoji="1" lang="ja-JP" altLang="en-US"/>
          </a:p>
        </p:txBody>
      </p:sp>
      <p:sp>
        <p:nvSpPr>
          <p:cNvPr id="4" name="スライド番号プレースホルダー 3">
            <a:extLst>
              <a:ext uri="{FF2B5EF4-FFF2-40B4-BE49-F238E27FC236}">
                <a16:creationId xmlns:a16="http://schemas.microsoft.com/office/drawing/2014/main" id="{71CA64BC-BD27-A902-57F6-897DE582E58D}"/>
              </a:ext>
            </a:extLst>
          </p:cNvPr>
          <p:cNvSpPr>
            <a:spLocks noGrp="1"/>
          </p:cNvSpPr>
          <p:nvPr>
            <p:ph type="sldNum" sz="quarter" idx="5"/>
          </p:nvPr>
        </p:nvSpPr>
        <p:spPr/>
        <p:txBody>
          <a:bodyPr/>
          <a:lstStyle/>
          <a:p>
            <a:fld id="{8226725D-9DF2-415C-AB8C-875BE3177909}" type="slidenum">
              <a:rPr kumimoji="1" lang="ja-JP" altLang="en-US" smtClean="0"/>
              <a:pPr/>
              <a:t>19</a:t>
            </a:fld>
            <a:endParaRPr kumimoji="1" lang="ja-JP" altLang="en-US"/>
          </a:p>
        </p:txBody>
      </p:sp>
    </p:spTree>
    <p:extLst>
      <p:ext uri="{BB962C8B-B14F-4D97-AF65-F5344CB8AC3E}">
        <p14:creationId xmlns:p14="http://schemas.microsoft.com/office/powerpoint/2010/main" val="259340422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8226725D-9DF2-415C-AB8C-875BE3177909}" type="slidenum">
              <a:rPr kumimoji="1" lang="ja-JP" altLang="en-US" smtClean="0"/>
              <a:pPr/>
              <a:t>22</a:t>
            </a:fld>
            <a:endParaRPr kumimoji="1" lang="ja-JP" altLang="en-US"/>
          </a:p>
        </p:txBody>
      </p:sp>
    </p:spTree>
    <p:extLst>
      <p:ext uri="{BB962C8B-B14F-4D97-AF65-F5344CB8AC3E}">
        <p14:creationId xmlns:p14="http://schemas.microsoft.com/office/powerpoint/2010/main" val="201260741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8226725D-9DF2-415C-AB8C-875BE3177909}" type="slidenum">
              <a:rPr kumimoji="1" lang="ja-JP" altLang="en-US" smtClean="0"/>
              <a:pPr/>
              <a:t>25</a:t>
            </a:fld>
            <a:endParaRPr kumimoji="1" lang="ja-JP" altLang="en-US"/>
          </a:p>
        </p:txBody>
      </p:sp>
    </p:spTree>
    <p:extLst>
      <p:ext uri="{BB962C8B-B14F-4D97-AF65-F5344CB8AC3E}">
        <p14:creationId xmlns:p14="http://schemas.microsoft.com/office/powerpoint/2010/main" val="201260741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2.xml"/><Relationship Id="rId1" Type="http://schemas.openxmlformats.org/officeDocument/2006/relationships/tags" Target="../tags/tag4.xml"/><Relationship Id="rId5" Type="http://schemas.openxmlformats.org/officeDocument/2006/relationships/image" Target="../media/image12.png"/><Relationship Id="rId4" Type="http://schemas.openxmlformats.org/officeDocument/2006/relationships/image" Target="../media/image11.emf"/></Relationships>
</file>

<file path=ppt/slideLayouts/_rels/slideLayout16.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2.xml"/><Relationship Id="rId1" Type="http://schemas.openxmlformats.org/officeDocument/2006/relationships/tags" Target="../tags/tag5.xml"/><Relationship Id="rId5" Type="http://schemas.openxmlformats.org/officeDocument/2006/relationships/image" Target="../media/image8.png"/><Relationship Id="rId4" Type="http://schemas.openxmlformats.org/officeDocument/2006/relationships/image" Target="../media/image13.emf"/></Relationships>
</file>

<file path=ppt/slideLayouts/_rels/slideLayout17.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2.xml"/><Relationship Id="rId1" Type="http://schemas.openxmlformats.org/officeDocument/2006/relationships/tags" Target="../tags/tag6.xml"/><Relationship Id="rId5" Type="http://schemas.openxmlformats.org/officeDocument/2006/relationships/image" Target="../media/image8.png"/><Relationship Id="rId4" Type="http://schemas.openxmlformats.org/officeDocument/2006/relationships/image" Target="../media/image14.emf"/></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6.emf"/><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emf"/><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MSC_プロダクト資料表紙（広告主・代理店限定）">
    <p:bg>
      <p:bgPr>
        <a:gradFill>
          <a:gsLst>
            <a:gs pos="0">
              <a:srgbClr val="030053"/>
            </a:gs>
            <a:gs pos="23000">
              <a:srgbClr val="030053"/>
            </a:gs>
            <a:gs pos="69000">
              <a:srgbClr val="03003D"/>
            </a:gs>
            <a:gs pos="99000">
              <a:srgbClr val="03003D"/>
            </a:gs>
          </a:gsLst>
          <a:path path="circle">
            <a:fillToRect l="50000" t="50000" r="50000" b="50000"/>
          </a:path>
        </a:gradFill>
        <a:effectLst/>
      </p:bgPr>
    </p:bg>
    <p:spTree>
      <p:nvGrpSpPr>
        <p:cNvPr id="1" name=""/>
        <p:cNvGrpSpPr/>
        <p:nvPr/>
      </p:nvGrpSpPr>
      <p:grpSpPr>
        <a:xfrm>
          <a:off x="0" y="0"/>
          <a:ext cx="0" cy="0"/>
          <a:chOff x="0" y="0"/>
          <a:chExt cx="0" cy="0"/>
        </a:xfrm>
      </p:grpSpPr>
      <p:sp>
        <p:nvSpPr>
          <p:cNvPr id="2" name="直角三角形 1">
            <a:extLst>
              <a:ext uri="{FF2B5EF4-FFF2-40B4-BE49-F238E27FC236}">
                <a16:creationId xmlns:a16="http://schemas.microsoft.com/office/drawing/2014/main" id="{B13D0A09-E438-357C-C528-970CFBA6F259}"/>
              </a:ext>
            </a:extLst>
          </p:cNvPr>
          <p:cNvSpPr/>
          <p:nvPr userDrawn="1"/>
        </p:nvSpPr>
        <p:spPr>
          <a:xfrm flipH="1">
            <a:off x="10017125" y="2768600"/>
            <a:ext cx="2174875" cy="4089400"/>
          </a:xfrm>
          <a:prstGeom prst="rtTriangle">
            <a:avLst/>
          </a:prstGeom>
          <a:solidFill>
            <a:srgbClr val="FFFFFF">
              <a:alpha val="12157"/>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ja-JP" altLang="en-US">
              <a:latin typeface="Arial" panose="020B0604020202020204" pitchFamily="34" charset="0"/>
            </a:endParaRPr>
          </a:p>
        </p:txBody>
      </p:sp>
      <p:sp>
        <p:nvSpPr>
          <p:cNvPr id="3" name="直角三角形 2">
            <a:extLst>
              <a:ext uri="{FF2B5EF4-FFF2-40B4-BE49-F238E27FC236}">
                <a16:creationId xmlns:a16="http://schemas.microsoft.com/office/drawing/2014/main" id="{E0EA9DFF-8D6C-8B30-25B6-10D7A4AE220A}"/>
              </a:ext>
            </a:extLst>
          </p:cNvPr>
          <p:cNvSpPr/>
          <p:nvPr userDrawn="1"/>
        </p:nvSpPr>
        <p:spPr>
          <a:xfrm flipH="1">
            <a:off x="10456863" y="3595688"/>
            <a:ext cx="1735137" cy="3262312"/>
          </a:xfrm>
          <a:prstGeom prst="rtTriangle">
            <a:avLst/>
          </a:prstGeom>
          <a:solidFill>
            <a:srgbClr val="FFFFFF">
              <a:alpha val="12157"/>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ja-JP" altLang="en-US">
              <a:latin typeface="Arial" panose="020B0604020202020204" pitchFamily="34" charset="0"/>
            </a:endParaRPr>
          </a:p>
        </p:txBody>
      </p:sp>
      <p:sp>
        <p:nvSpPr>
          <p:cNvPr id="5" name="直角三角形 4">
            <a:extLst>
              <a:ext uri="{FF2B5EF4-FFF2-40B4-BE49-F238E27FC236}">
                <a16:creationId xmlns:a16="http://schemas.microsoft.com/office/drawing/2014/main" id="{9FEB9977-1C8A-86AD-D7AA-F9FBA152FB55}"/>
              </a:ext>
            </a:extLst>
          </p:cNvPr>
          <p:cNvSpPr/>
          <p:nvPr userDrawn="1"/>
        </p:nvSpPr>
        <p:spPr>
          <a:xfrm rot="10800000" flipH="1">
            <a:off x="0" y="0"/>
            <a:ext cx="962025" cy="1806575"/>
          </a:xfrm>
          <a:prstGeom prst="rtTriangle">
            <a:avLst/>
          </a:prstGeom>
          <a:solidFill>
            <a:srgbClr val="FFFFFF">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ja-JP" altLang="en-US">
              <a:latin typeface="Arial" panose="020B0604020202020204" pitchFamily="34" charset="0"/>
            </a:endParaRPr>
          </a:p>
        </p:txBody>
      </p:sp>
      <p:pic>
        <p:nvPicPr>
          <p:cNvPr id="8" name="図 4">
            <a:extLst>
              <a:ext uri="{FF2B5EF4-FFF2-40B4-BE49-F238E27FC236}">
                <a16:creationId xmlns:a16="http://schemas.microsoft.com/office/drawing/2014/main" id="{63C9BE4C-8DFE-CC2F-3F00-AD2131111319}"/>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87375" y="6116638"/>
            <a:ext cx="889000"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直角三角形 8">
            <a:extLst>
              <a:ext uri="{FF2B5EF4-FFF2-40B4-BE49-F238E27FC236}">
                <a16:creationId xmlns:a16="http://schemas.microsoft.com/office/drawing/2014/main" id="{5A0132A7-64BD-1980-D8DE-4EE3D57AF1BC}"/>
              </a:ext>
            </a:extLst>
          </p:cNvPr>
          <p:cNvSpPr/>
          <p:nvPr userDrawn="1"/>
        </p:nvSpPr>
        <p:spPr>
          <a:xfrm flipH="1">
            <a:off x="11707813" y="5946775"/>
            <a:ext cx="484187" cy="911225"/>
          </a:xfrm>
          <a:prstGeom prst="rtTriangle">
            <a:avLst/>
          </a:prstGeom>
          <a:solidFill>
            <a:srgbClr val="FF0033"/>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ja-JP" altLang="en-US">
              <a:latin typeface="Arial" panose="020B0604020202020204" pitchFamily="34" charset="0"/>
            </a:endParaRPr>
          </a:p>
        </p:txBody>
      </p:sp>
      <p:sp>
        <p:nvSpPr>
          <p:cNvPr id="10" name="直角三角形 9">
            <a:extLst>
              <a:ext uri="{FF2B5EF4-FFF2-40B4-BE49-F238E27FC236}">
                <a16:creationId xmlns:a16="http://schemas.microsoft.com/office/drawing/2014/main" id="{8A7ED678-FE93-3D20-D8B9-B4A99C37C8CC}"/>
              </a:ext>
            </a:extLst>
          </p:cNvPr>
          <p:cNvSpPr/>
          <p:nvPr userDrawn="1"/>
        </p:nvSpPr>
        <p:spPr>
          <a:xfrm rot="10800000" flipH="1">
            <a:off x="0" y="0"/>
            <a:ext cx="363538" cy="682625"/>
          </a:xfrm>
          <a:prstGeom prst="rtTriangl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ja-JP" altLang="en-US">
              <a:latin typeface="Arial" panose="020B0604020202020204" pitchFamily="34" charset="0"/>
            </a:endParaRPr>
          </a:p>
        </p:txBody>
      </p:sp>
      <p:pic>
        <p:nvPicPr>
          <p:cNvPr id="11" name="グラフィックス 7">
            <a:extLst>
              <a:ext uri="{FF2B5EF4-FFF2-40B4-BE49-F238E27FC236}">
                <a16:creationId xmlns:a16="http://schemas.microsoft.com/office/drawing/2014/main" id="{CC3171FB-EAE6-45D7-234B-A9BFEECD786E}"/>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285750" y="6534150"/>
            <a:ext cx="814388" cy="9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Placeholder 3"/>
          <p:cNvSpPr>
            <a:spLocks noGrp="1"/>
          </p:cNvSpPr>
          <p:nvPr>
            <p:ph type="body" sz="quarter" idx="10" hasCustomPrompt="1"/>
          </p:nvPr>
        </p:nvSpPr>
        <p:spPr>
          <a:xfrm>
            <a:off x="587375" y="1638954"/>
            <a:ext cx="11017250" cy="1693209"/>
          </a:xfrm>
          <a:prstGeom prst="rect">
            <a:avLst/>
          </a:prstGeom>
        </p:spPr>
        <p:txBody>
          <a:bodyPr lIns="0" tIns="36000" rIns="0" bIns="0" anchor="b">
            <a:noAutofit/>
          </a:bodyPr>
          <a:lstStyle>
            <a:lvl1pPr marL="0" indent="0" algn="l">
              <a:lnSpc>
                <a:spcPct val="120000"/>
              </a:lnSpc>
              <a:buNone/>
              <a:defRPr sz="4000" b="1" i="0">
                <a:solidFill>
                  <a:schemeClr val="bg1"/>
                </a:solidFill>
                <a:latin typeface="Meiryo" panose="020B0604030504040204" pitchFamily="34" charset="-128"/>
                <a:ea typeface="Meiryo" panose="020B0604030504040204" pitchFamily="34" charset="-128"/>
              </a:defRPr>
            </a:lvl1pPr>
          </a:lstStyle>
          <a:p>
            <a:pPr marL="0" marR="0" lvl="0" indent="0" algn="l" defTabSz="914400" rtl="0" eaLnBrk="0" fontAlgn="base" latinLnBrk="0" hangingPunct="0">
              <a:lnSpc>
                <a:spcPct val="120000"/>
              </a:lnSpc>
              <a:spcBef>
                <a:spcPts val="1000"/>
              </a:spcBef>
              <a:spcAft>
                <a:spcPct val="0"/>
              </a:spcAft>
              <a:buClrTx/>
              <a:buSzTx/>
              <a:buFont typeface="Arial" panose="020B0604020202020204" pitchFamily="34" charset="0"/>
              <a:buNone/>
              <a:tabLst/>
              <a:defRPr/>
            </a:pPr>
            <a:r>
              <a:rPr kumimoji="1" lang="ja-JP" altLang="en-US" sz="4000" b="1" i="0">
                <a:solidFill>
                  <a:schemeClr val="bg1"/>
                </a:solidFill>
                <a:latin typeface="Meiryo" panose="020B0604030504040204" pitchFamily="34" charset="-128"/>
                <a:ea typeface="Meiryo" panose="020B0604030504040204" pitchFamily="34" charset="-128"/>
                <a:cs typeface="Segoe UI" panose="020B0502040204020203" pitchFamily="34" charset="0"/>
              </a:rPr>
              <a:t>サービス名</a:t>
            </a:r>
            <a:endParaRPr kumimoji="1" lang="en-US" altLang="ja-JP" sz="4000" b="1" i="0">
              <a:solidFill>
                <a:schemeClr val="bg1"/>
              </a:solidFill>
              <a:latin typeface="Meiryo" panose="020B0604030504040204" pitchFamily="34" charset="-128"/>
              <a:ea typeface="Meiryo" panose="020B0604030504040204" pitchFamily="34" charset="-128"/>
              <a:cs typeface="Segoe UI" panose="020B0502040204020203" pitchFamily="34" charset="0"/>
            </a:endParaRPr>
          </a:p>
          <a:p>
            <a:pPr marL="0" marR="0" lvl="0" indent="0" algn="l" defTabSz="914400" rtl="0" eaLnBrk="0" fontAlgn="base" latinLnBrk="0" hangingPunct="0">
              <a:lnSpc>
                <a:spcPct val="120000"/>
              </a:lnSpc>
              <a:spcBef>
                <a:spcPts val="1000"/>
              </a:spcBef>
              <a:spcAft>
                <a:spcPct val="0"/>
              </a:spcAft>
              <a:buClrTx/>
              <a:buSzTx/>
              <a:buFont typeface="Arial" panose="020B0604020202020204" pitchFamily="34" charset="0"/>
              <a:buNone/>
              <a:tabLst/>
              <a:defRPr/>
            </a:pPr>
            <a:r>
              <a:rPr kumimoji="1" lang="en-US" altLang="ja-JP" sz="4000" b="1" i="0">
                <a:solidFill>
                  <a:schemeClr val="bg1"/>
                </a:solidFill>
                <a:latin typeface="Meiryo" panose="020B0604030504040204" pitchFamily="34" charset="-128"/>
                <a:ea typeface="Meiryo" panose="020B0604030504040204" pitchFamily="34" charset="-128"/>
                <a:cs typeface="Segoe UI" panose="020B0502040204020203" pitchFamily="34" charset="0"/>
              </a:rPr>
              <a:t>YYYY</a:t>
            </a:r>
            <a:r>
              <a:rPr kumimoji="1" lang="ja-JP" altLang="en-US" sz="4000" b="1" i="0">
                <a:solidFill>
                  <a:schemeClr val="bg1"/>
                </a:solidFill>
                <a:latin typeface="Meiryo" panose="020B0604030504040204" pitchFamily="34" charset="-128"/>
                <a:ea typeface="Meiryo" panose="020B0604030504040204" pitchFamily="34" charset="-128"/>
                <a:cs typeface="Segoe UI" panose="020B0502040204020203" pitchFamily="34" charset="0"/>
              </a:rPr>
              <a:t>年</a:t>
            </a:r>
            <a:r>
              <a:rPr kumimoji="1" lang="en-US" altLang="ja-JP" sz="4000" b="1" i="0">
                <a:solidFill>
                  <a:schemeClr val="bg1"/>
                </a:solidFill>
                <a:latin typeface="Meiryo" panose="020B0604030504040204" pitchFamily="34" charset="-128"/>
                <a:ea typeface="Meiryo" panose="020B0604030504040204" pitchFamily="34" charset="-128"/>
                <a:cs typeface="Segoe UI" panose="020B0502040204020203" pitchFamily="34" charset="0"/>
              </a:rPr>
              <a:t>M</a:t>
            </a:r>
            <a:r>
              <a:rPr kumimoji="1" lang="ja-JP" altLang="en-US" sz="4000" b="1" i="0">
                <a:solidFill>
                  <a:schemeClr val="bg1"/>
                </a:solidFill>
                <a:latin typeface="Meiryo" panose="020B0604030504040204" pitchFamily="34" charset="-128"/>
                <a:ea typeface="Meiryo" panose="020B0604030504040204" pitchFamily="34" charset="-128"/>
                <a:cs typeface="Segoe UI" panose="020B0502040204020203" pitchFamily="34" charset="0"/>
              </a:rPr>
              <a:t>月～</a:t>
            </a:r>
            <a:r>
              <a:rPr kumimoji="1" lang="en-US" altLang="ja-JP" sz="4000" b="1" i="0">
                <a:solidFill>
                  <a:schemeClr val="bg1"/>
                </a:solidFill>
                <a:latin typeface="Meiryo" panose="020B0604030504040204" pitchFamily="34" charset="-128"/>
                <a:ea typeface="Meiryo" panose="020B0604030504040204" pitchFamily="34" charset="-128"/>
                <a:cs typeface="Segoe UI" panose="020B0502040204020203" pitchFamily="34" charset="0"/>
              </a:rPr>
              <a:t>YYYY</a:t>
            </a:r>
            <a:r>
              <a:rPr kumimoji="1" lang="ja-JP" altLang="en-US" sz="4000" b="1" i="0">
                <a:solidFill>
                  <a:schemeClr val="bg1"/>
                </a:solidFill>
                <a:latin typeface="Meiryo" panose="020B0604030504040204" pitchFamily="34" charset="-128"/>
                <a:ea typeface="Meiryo" panose="020B0604030504040204" pitchFamily="34" charset="-128"/>
                <a:cs typeface="Segoe UI" panose="020B0502040204020203" pitchFamily="34" charset="0"/>
              </a:rPr>
              <a:t>年</a:t>
            </a:r>
            <a:r>
              <a:rPr kumimoji="1" lang="en-US" altLang="ja-JP" sz="4000" b="1" i="0">
                <a:solidFill>
                  <a:schemeClr val="bg1"/>
                </a:solidFill>
                <a:latin typeface="Meiryo" panose="020B0604030504040204" pitchFamily="34" charset="-128"/>
                <a:ea typeface="Meiryo" panose="020B0604030504040204" pitchFamily="34" charset="-128"/>
                <a:cs typeface="Segoe UI" panose="020B0502040204020203" pitchFamily="34" charset="0"/>
              </a:rPr>
              <a:t>M</a:t>
            </a:r>
            <a:r>
              <a:rPr kumimoji="1" lang="ja-JP" altLang="en-US" sz="4000" b="1" i="0">
                <a:solidFill>
                  <a:schemeClr val="bg1"/>
                </a:solidFill>
                <a:latin typeface="Meiryo" panose="020B0604030504040204" pitchFamily="34" charset="-128"/>
                <a:ea typeface="Meiryo" panose="020B0604030504040204" pitchFamily="34" charset="-128"/>
                <a:cs typeface="Segoe UI" panose="020B0502040204020203" pitchFamily="34" charset="0"/>
              </a:rPr>
              <a:t>月　</a:t>
            </a:r>
            <a:r>
              <a:rPr kumimoji="1" lang="ja-JP" altLang="en-US"/>
              <a:t>セールスシート</a:t>
            </a:r>
            <a:endParaRPr lang="ja-JP" altLang="en-US"/>
          </a:p>
        </p:txBody>
      </p:sp>
      <p:sp>
        <p:nvSpPr>
          <p:cNvPr id="6" name="Text Placeholder 3"/>
          <p:cNvSpPr>
            <a:spLocks noGrp="1"/>
          </p:cNvSpPr>
          <p:nvPr>
            <p:ph type="body" sz="quarter" idx="11" hasCustomPrompt="1"/>
          </p:nvPr>
        </p:nvSpPr>
        <p:spPr>
          <a:xfrm>
            <a:off x="587375" y="5278296"/>
            <a:ext cx="1349375" cy="227154"/>
          </a:xfrm>
          <a:prstGeom prst="rect">
            <a:avLst/>
          </a:prstGeom>
        </p:spPr>
        <p:txBody>
          <a:bodyPr lIns="0" tIns="0" rIns="0" bIns="0"/>
          <a:lstStyle>
            <a:lvl1pPr marL="0" indent="0" algn="l">
              <a:buNone/>
              <a:defRPr sz="100" b="1" i="0" baseline="0">
                <a:solidFill>
                  <a:schemeClr val="bg1"/>
                </a:solidFill>
                <a:latin typeface="メイリオ" panose="020B0604030504040204" pitchFamily="50" charset="-128"/>
                <a:ea typeface="メイリオ" panose="020B0604030504040204" pitchFamily="50" charset="-128"/>
              </a:defRPr>
            </a:lvl1pPr>
            <a:lvl2pPr>
              <a:defRPr sz="2400"/>
            </a:lvl2pPr>
          </a:lstStyle>
          <a:p>
            <a:pPr lvl="0" algn="r"/>
            <a:r>
              <a:rPr kumimoji="1" lang="en-US" altLang="ja-JP" sz="1200" b="0" i="0" spc="300">
                <a:solidFill>
                  <a:schemeClr val="bg1"/>
                </a:solidFill>
                <a:latin typeface="Segoe UI" panose="020B0502040204020203" pitchFamily="34" charset="0"/>
                <a:ea typeface="Yu Gothic" panose="020B0400000000000000" pitchFamily="34" charset="-128"/>
                <a:cs typeface="Segoe UI" panose="020B0502040204020203" pitchFamily="34" charset="0"/>
              </a:rPr>
              <a:t>YYYY/MM/DD</a:t>
            </a:r>
          </a:p>
        </p:txBody>
      </p:sp>
      <p:sp>
        <p:nvSpPr>
          <p:cNvPr id="7" name="Text Placeholder 3"/>
          <p:cNvSpPr>
            <a:spLocks noGrp="1"/>
          </p:cNvSpPr>
          <p:nvPr>
            <p:ph type="body" sz="quarter" idx="12" hasCustomPrompt="1"/>
          </p:nvPr>
        </p:nvSpPr>
        <p:spPr>
          <a:xfrm>
            <a:off x="587375" y="4409440"/>
            <a:ext cx="8871585" cy="660399"/>
          </a:xfrm>
          <a:prstGeom prst="rect">
            <a:avLst/>
          </a:prstGeom>
        </p:spPr>
        <p:txBody>
          <a:bodyPr lIns="0" tIns="0" rIns="0" bIns="0" anchor="b"/>
          <a:lstStyle>
            <a:lvl1pPr marL="0" indent="0" algn="l">
              <a:lnSpc>
                <a:spcPct val="120000"/>
              </a:lnSpc>
              <a:spcBef>
                <a:spcPts val="0"/>
              </a:spcBef>
              <a:buNone/>
              <a:defRPr sz="1600" b="1" i="0">
                <a:solidFill>
                  <a:schemeClr val="bg1"/>
                </a:solidFill>
                <a:latin typeface="Meiryo" panose="020B0604030504040204" pitchFamily="34" charset="-128"/>
                <a:ea typeface="Meiryo" panose="020B0604030504040204" pitchFamily="34" charset="-128"/>
              </a:defRPr>
            </a:lvl1pPr>
          </a:lstStyle>
          <a:p>
            <a:pPr algn="l"/>
            <a:r>
              <a:rPr kumimoji="1" lang="en-US" altLang="ja-JP" sz="1600" b="0" i="0" spc="0">
                <a:solidFill>
                  <a:schemeClr val="bg1"/>
                </a:solidFill>
                <a:latin typeface="+mn-ea"/>
                <a:ea typeface="+mn-ea"/>
              </a:rPr>
              <a:t>LINE</a:t>
            </a:r>
            <a:r>
              <a:rPr kumimoji="1" lang="ja-JP" altLang="en-US" sz="1600" b="0" i="0" spc="0">
                <a:solidFill>
                  <a:schemeClr val="bg1"/>
                </a:solidFill>
                <a:latin typeface="+mn-ea"/>
                <a:ea typeface="+mn-ea"/>
              </a:rPr>
              <a:t>ヤフー株式会社</a:t>
            </a:r>
          </a:p>
        </p:txBody>
      </p:sp>
      <p:sp>
        <p:nvSpPr>
          <p:cNvPr id="12" name="角丸四角形 3">
            <a:extLst>
              <a:ext uri="{FF2B5EF4-FFF2-40B4-BE49-F238E27FC236}">
                <a16:creationId xmlns:a16="http://schemas.microsoft.com/office/drawing/2014/main" id="{6E03E592-54DF-9AE1-D95D-BBCAF50DFCCA}"/>
              </a:ext>
            </a:extLst>
          </p:cNvPr>
          <p:cNvSpPr/>
          <p:nvPr userDrawn="1"/>
        </p:nvSpPr>
        <p:spPr>
          <a:xfrm>
            <a:off x="587375" y="897384"/>
            <a:ext cx="5077812" cy="432048"/>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72000" rIns="91440" bIns="45720" numCol="1" spcCol="0" rtlCol="0" fromWordArt="0" anchor="ctr" anchorCtr="0" forceAA="0" compatLnSpc="1">
            <a:prstTxWarp prst="textNoShape">
              <a:avLst/>
            </a:prstTxWarp>
            <a:noAutofit/>
          </a:bodyPr>
          <a:lstStyle/>
          <a:p>
            <a:pPr algn="ctr"/>
            <a:endParaRPr kumimoji="1" lang="ja-JP" altLang="en-US" sz="1400" b="1" i="0">
              <a:solidFill>
                <a:schemeClr val="accent6"/>
              </a:solidFill>
              <a:latin typeface="Meiryo" panose="020B0604030504040204" pitchFamily="34" charset="-128"/>
              <a:ea typeface="Meiryo" panose="020B0604030504040204" pitchFamily="34" charset="-128"/>
            </a:endParaRPr>
          </a:p>
        </p:txBody>
      </p:sp>
      <p:sp>
        <p:nvSpPr>
          <p:cNvPr id="15" name="テキスト ボックス 14">
            <a:extLst>
              <a:ext uri="{FF2B5EF4-FFF2-40B4-BE49-F238E27FC236}">
                <a16:creationId xmlns:a16="http://schemas.microsoft.com/office/drawing/2014/main" id="{998BB00D-AB64-6D28-4900-C37FA357BA8B}"/>
              </a:ext>
            </a:extLst>
          </p:cNvPr>
          <p:cNvSpPr txBox="1"/>
          <p:nvPr userDrawn="1"/>
        </p:nvSpPr>
        <p:spPr>
          <a:xfrm>
            <a:off x="1100138" y="953364"/>
            <a:ext cx="4388907" cy="338554"/>
          </a:xfrm>
          <a:prstGeom prst="rect">
            <a:avLst/>
          </a:prstGeom>
          <a:noFill/>
        </p:spPr>
        <p:txBody>
          <a:bodyPr wrap="square">
            <a:spAutoFit/>
          </a:bodyPr>
          <a:lstStyle/>
          <a:p>
            <a:r>
              <a:rPr lang="en-US" altLang="ja-JP" sz="1600" b="1">
                <a:solidFill>
                  <a:srgbClr val="000048"/>
                </a:solidFill>
                <a:latin typeface="メイリオ" panose="020B0604030504040204" pitchFamily="50" charset="-128"/>
                <a:ea typeface="メイリオ" panose="020B0604030504040204" pitchFamily="50" charset="-128"/>
              </a:rPr>
              <a:t>Yahoo!</a:t>
            </a:r>
            <a:r>
              <a:rPr lang="ja-JP" altLang="en-US" sz="1600" b="1">
                <a:solidFill>
                  <a:srgbClr val="000048"/>
                </a:solidFill>
                <a:latin typeface="メイリオ" panose="020B0604030504040204" pitchFamily="50" charset="-128"/>
                <a:ea typeface="メイリオ" panose="020B0604030504040204" pitchFamily="50" charset="-128"/>
              </a:rPr>
              <a:t>広告　ディスプレイ広告（予約型）</a:t>
            </a:r>
          </a:p>
        </p:txBody>
      </p:sp>
    </p:spTree>
    <p:extLst>
      <p:ext uri="{BB962C8B-B14F-4D97-AF65-F5344CB8AC3E}">
        <p14:creationId xmlns:p14="http://schemas.microsoft.com/office/powerpoint/2010/main" val="296339806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cSld name="CBC_プロダクト資料表紙">
    <p:bg>
      <p:bgPr>
        <a:gradFill>
          <a:gsLst>
            <a:gs pos="0">
              <a:srgbClr val="030053"/>
            </a:gs>
            <a:gs pos="23000">
              <a:srgbClr val="030053"/>
            </a:gs>
            <a:gs pos="69000">
              <a:srgbClr val="03003D"/>
            </a:gs>
            <a:gs pos="99000">
              <a:srgbClr val="03003D"/>
            </a:gs>
          </a:gsLst>
          <a:path path="circle">
            <a:fillToRect l="50000" t="50000" r="50000" b="50000"/>
          </a:path>
        </a:gradFill>
        <a:effectLst/>
      </p:bgPr>
    </p:bg>
    <p:spTree>
      <p:nvGrpSpPr>
        <p:cNvPr id="1" name=""/>
        <p:cNvGrpSpPr/>
        <p:nvPr/>
      </p:nvGrpSpPr>
      <p:grpSpPr>
        <a:xfrm>
          <a:off x="0" y="0"/>
          <a:ext cx="0" cy="0"/>
          <a:chOff x="0" y="0"/>
          <a:chExt cx="0" cy="0"/>
        </a:xfrm>
      </p:grpSpPr>
      <p:sp>
        <p:nvSpPr>
          <p:cNvPr id="2" name="直角三角形 1">
            <a:extLst>
              <a:ext uri="{FF2B5EF4-FFF2-40B4-BE49-F238E27FC236}">
                <a16:creationId xmlns:a16="http://schemas.microsoft.com/office/drawing/2014/main" id="{B13D0A09-E438-357C-C528-970CFBA6F259}"/>
              </a:ext>
            </a:extLst>
          </p:cNvPr>
          <p:cNvSpPr/>
          <p:nvPr/>
        </p:nvSpPr>
        <p:spPr>
          <a:xfrm flipH="1">
            <a:off x="10017125" y="2768600"/>
            <a:ext cx="2174875" cy="4089400"/>
          </a:xfrm>
          <a:prstGeom prst="rtTriangle">
            <a:avLst/>
          </a:prstGeom>
          <a:solidFill>
            <a:srgbClr val="FFFFFF">
              <a:alpha val="12157"/>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ja-JP" altLang="en-US">
              <a:latin typeface="Arial" panose="020B0604020202020204" pitchFamily="34" charset="0"/>
            </a:endParaRPr>
          </a:p>
        </p:txBody>
      </p:sp>
      <p:sp>
        <p:nvSpPr>
          <p:cNvPr id="3" name="直角三角形 2">
            <a:extLst>
              <a:ext uri="{FF2B5EF4-FFF2-40B4-BE49-F238E27FC236}">
                <a16:creationId xmlns:a16="http://schemas.microsoft.com/office/drawing/2014/main" id="{E0EA9DFF-8D6C-8B30-25B6-10D7A4AE220A}"/>
              </a:ext>
            </a:extLst>
          </p:cNvPr>
          <p:cNvSpPr/>
          <p:nvPr/>
        </p:nvSpPr>
        <p:spPr>
          <a:xfrm flipH="1">
            <a:off x="10456863" y="3595688"/>
            <a:ext cx="1735137" cy="3262312"/>
          </a:xfrm>
          <a:prstGeom prst="rtTriangle">
            <a:avLst/>
          </a:prstGeom>
          <a:solidFill>
            <a:srgbClr val="FFFFFF">
              <a:alpha val="12157"/>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ja-JP" altLang="en-US">
              <a:latin typeface="Arial" panose="020B0604020202020204" pitchFamily="34" charset="0"/>
            </a:endParaRPr>
          </a:p>
        </p:txBody>
      </p:sp>
      <p:sp>
        <p:nvSpPr>
          <p:cNvPr id="5" name="直角三角形 4">
            <a:extLst>
              <a:ext uri="{FF2B5EF4-FFF2-40B4-BE49-F238E27FC236}">
                <a16:creationId xmlns:a16="http://schemas.microsoft.com/office/drawing/2014/main" id="{9FEB9977-1C8A-86AD-D7AA-F9FBA152FB55}"/>
              </a:ext>
            </a:extLst>
          </p:cNvPr>
          <p:cNvSpPr/>
          <p:nvPr/>
        </p:nvSpPr>
        <p:spPr>
          <a:xfrm rot="10800000" flipH="1">
            <a:off x="0" y="0"/>
            <a:ext cx="962025" cy="1806575"/>
          </a:xfrm>
          <a:prstGeom prst="rtTriangle">
            <a:avLst/>
          </a:prstGeom>
          <a:solidFill>
            <a:srgbClr val="FFFFFF">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ja-JP" altLang="en-US">
              <a:latin typeface="Arial" panose="020B0604020202020204" pitchFamily="34" charset="0"/>
            </a:endParaRPr>
          </a:p>
        </p:txBody>
      </p:sp>
      <p:pic>
        <p:nvPicPr>
          <p:cNvPr id="8" name="図 4">
            <a:extLst>
              <a:ext uri="{FF2B5EF4-FFF2-40B4-BE49-F238E27FC236}">
                <a16:creationId xmlns:a16="http://schemas.microsoft.com/office/drawing/2014/main" id="{63C9BE4C-8DFE-CC2F-3F00-AD213111131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7375" y="6116638"/>
            <a:ext cx="889000"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直角三角形 8">
            <a:extLst>
              <a:ext uri="{FF2B5EF4-FFF2-40B4-BE49-F238E27FC236}">
                <a16:creationId xmlns:a16="http://schemas.microsoft.com/office/drawing/2014/main" id="{5A0132A7-64BD-1980-D8DE-4EE3D57AF1BC}"/>
              </a:ext>
            </a:extLst>
          </p:cNvPr>
          <p:cNvSpPr/>
          <p:nvPr/>
        </p:nvSpPr>
        <p:spPr>
          <a:xfrm flipH="1">
            <a:off x="11707813" y="5946775"/>
            <a:ext cx="484187" cy="911225"/>
          </a:xfrm>
          <a:prstGeom prst="rtTriangle">
            <a:avLst/>
          </a:prstGeom>
          <a:solidFill>
            <a:srgbClr val="FF0033"/>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ja-JP" altLang="en-US">
              <a:latin typeface="Arial" panose="020B0604020202020204" pitchFamily="34" charset="0"/>
            </a:endParaRPr>
          </a:p>
        </p:txBody>
      </p:sp>
      <p:sp>
        <p:nvSpPr>
          <p:cNvPr id="10" name="直角三角形 9">
            <a:extLst>
              <a:ext uri="{FF2B5EF4-FFF2-40B4-BE49-F238E27FC236}">
                <a16:creationId xmlns:a16="http://schemas.microsoft.com/office/drawing/2014/main" id="{8A7ED678-FE93-3D20-D8B9-B4A99C37C8CC}"/>
              </a:ext>
            </a:extLst>
          </p:cNvPr>
          <p:cNvSpPr/>
          <p:nvPr/>
        </p:nvSpPr>
        <p:spPr>
          <a:xfrm rot="10800000" flipH="1">
            <a:off x="0" y="0"/>
            <a:ext cx="363538" cy="682625"/>
          </a:xfrm>
          <a:prstGeom prst="rtTriangl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ja-JP" altLang="en-US">
              <a:latin typeface="Arial" panose="020B0604020202020204" pitchFamily="34" charset="0"/>
            </a:endParaRPr>
          </a:p>
        </p:txBody>
      </p:sp>
      <p:pic>
        <p:nvPicPr>
          <p:cNvPr id="11" name="グラフィックス 7">
            <a:extLst>
              <a:ext uri="{FF2B5EF4-FFF2-40B4-BE49-F238E27FC236}">
                <a16:creationId xmlns:a16="http://schemas.microsoft.com/office/drawing/2014/main" id="{CC3171FB-EAE6-45D7-234B-A9BFEECD786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750" y="6534150"/>
            <a:ext cx="814388" cy="9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Placeholder 3"/>
          <p:cNvSpPr>
            <a:spLocks noGrp="1"/>
          </p:cNvSpPr>
          <p:nvPr>
            <p:ph type="body" sz="quarter" idx="10"/>
          </p:nvPr>
        </p:nvSpPr>
        <p:spPr>
          <a:xfrm>
            <a:off x="587375" y="1696711"/>
            <a:ext cx="11017250" cy="2065291"/>
          </a:xfrm>
          <a:prstGeom prst="rect">
            <a:avLst/>
          </a:prstGeom>
        </p:spPr>
        <p:txBody>
          <a:bodyPr lIns="0" tIns="36000" rIns="0" bIns="0" anchor="t">
            <a:noAutofit/>
          </a:bodyPr>
          <a:lstStyle>
            <a:lvl1pPr marL="0" indent="0" algn="l">
              <a:lnSpc>
                <a:spcPct val="120000"/>
              </a:lnSpc>
              <a:buNone/>
              <a:defRPr sz="4000" b="1" i="0">
                <a:solidFill>
                  <a:schemeClr val="bg1"/>
                </a:solidFill>
                <a:latin typeface="Meiryo" panose="020B0604030504040204" pitchFamily="34" charset="-128"/>
                <a:ea typeface="Meiryo" panose="020B0604030504040204" pitchFamily="34" charset="-128"/>
              </a:defRPr>
            </a:lvl1pPr>
          </a:lstStyle>
          <a:p>
            <a:pPr lvl="0"/>
            <a:r>
              <a:rPr lang="ja-JP" altLang="en-US"/>
              <a:t>マスター テキストの書式設定</a:t>
            </a:r>
          </a:p>
        </p:txBody>
      </p:sp>
      <p:sp>
        <p:nvSpPr>
          <p:cNvPr id="6" name="Text Placeholder 3"/>
          <p:cNvSpPr>
            <a:spLocks noGrp="1"/>
          </p:cNvSpPr>
          <p:nvPr>
            <p:ph type="body" sz="quarter" idx="11"/>
          </p:nvPr>
        </p:nvSpPr>
        <p:spPr>
          <a:xfrm>
            <a:off x="587375" y="5278295"/>
            <a:ext cx="5131879" cy="217991"/>
          </a:xfrm>
          <a:prstGeom prst="rect">
            <a:avLst/>
          </a:prstGeom>
        </p:spPr>
        <p:txBody>
          <a:bodyPr lIns="0" tIns="0" rIns="0" bIns="0"/>
          <a:lstStyle>
            <a:lvl1pPr marL="0" indent="0" algn="l">
              <a:buNone/>
              <a:defRPr sz="1200" b="1" i="0">
                <a:solidFill>
                  <a:schemeClr val="bg1"/>
                </a:solidFill>
                <a:latin typeface="Meiryo" panose="020B0604030504040204" pitchFamily="34" charset="-128"/>
                <a:ea typeface="Meiryo" panose="020B0604030504040204" pitchFamily="34" charset="-128"/>
              </a:defRPr>
            </a:lvl1pPr>
          </a:lstStyle>
          <a:p>
            <a:pPr lvl="0"/>
            <a:r>
              <a:rPr lang="ja-JP" altLang="en-US"/>
              <a:t>マスター テキストの書式設定</a:t>
            </a:r>
          </a:p>
        </p:txBody>
      </p:sp>
      <p:sp>
        <p:nvSpPr>
          <p:cNvPr id="7" name="Text Placeholder 3"/>
          <p:cNvSpPr>
            <a:spLocks noGrp="1"/>
          </p:cNvSpPr>
          <p:nvPr>
            <p:ph type="body" sz="quarter" idx="12"/>
          </p:nvPr>
        </p:nvSpPr>
        <p:spPr>
          <a:xfrm>
            <a:off x="587375" y="4409440"/>
            <a:ext cx="8871585" cy="660399"/>
          </a:xfrm>
          <a:prstGeom prst="rect">
            <a:avLst/>
          </a:prstGeom>
        </p:spPr>
        <p:txBody>
          <a:bodyPr lIns="0" tIns="0" rIns="0" bIns="0" anchor="b"/>
          <a:lstStyle>
            <a:lvl1pPr marL="0" indent="0" algn="l">
              <a:lnSpc>
                <a:spcPct val="120000"/>
              </a:lnSpc>
              <a:spcBef>
                <a:spcPts val="0"/>
              </a:spcBef>
              <a:buNone/>
              <a:defRPr sz="1600" b="1" i="0">
                <a:solidFill>
                  <a:schemeClr val="bg1"/>
                </a:solidFill>
                <a:latin typeface="Meiryo" panose="020B0604030504040204" pitchFamily="34" charset="-128"/>
                <a:ea typeface="Meiryo" panose="020B0604030504040204" pitchFamily="34" charset="-128"/>
              </a:defRPr>
            </a:lvl1pPr>
          </a:lstStyle>
          <a:p>
            <a:pPr lvl="0"/>
            <a:r>
              <a:rPr lang="ja-JP" altLang="en-US"/>
              <a:t>マスター テキストの書式設定</a:t>
            </a:r>
          </a:p>
        </p:txBody>
      </p:sp>
    </p:spTree>
    <p:extLst>
      <p:ext uri="{BB962C8B-B14F-4D97-AF65-F5344CB8AC3E}">
        <p14:creationId xmlns:p14="http://schemas.microsoft.com/office/powerpoint/2010/main" val="119736797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1_ユーザー設定レイアウト">
    <p:spTree>
      <p:nvGrpSpPr>
        <p:cNvPr id="1" name=""/>
        <p:cNvGrpSpPr/>
        <p:nvPr/>
      </p:nvGrpSpPr>
      <p:grpSpPr>
        <a:xfrm>
          <a:off x="0" y="0"/>
          <a:ext cx="0" cy="0"/>
          <a:chOff x="0" y="0"/>
          <a:chExt cx="0" cy="0"/>
        </a:xfrm>
      </p:grpSpPr>
      <p:sp>
        <p:nvSpPr>
          <p:cNvPr id="4" name="三角形 3">
            <a:extLst>
              <a:ext uri="{FF2B5EF4-FFF2-40B4-BE49-F238E27FC236}">
                <a16:creationId xmlns:a16="http://schemas.microsoft.com/office/drawing/2014/main" id="{CFB367D1-8FD1-1C3B-97AA-9185FCCCA4D4}"/>
              </a:ext>
            </a:extLst>
          </p:cNvPr>
          <p:cNvSpPr/>
          <p:nvPr userDrawn="1"/>
        </p:nvSpPr>
        <p:spPr>
          <a:xfrm>
            <a:off x="10363200" y="3427413"/>
            <a:ext cx="1828800" cy="3430587"/>
          </a:xfrm>
          <a:prstGeom prst="triangle">
            <a:avLst>
              <a:gd name="adj" fmla="val 100000"/>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6" name="直線コネクタ 5">
            <a:extLst>
              <a:ext uri="{FF2B5EF4-FFF2-40B4-BE49-F238E27FC236}">
                <a16:creationId xmlns:a16="http://schemas.microsoft.com/office/drawing/2014/main" id="{549A8A82-CB7D-3834-72FE-F0103BC59479}"/>
              </a:ext>
            </a:extLst>
          </p:cNvPr>
          <p:cNvCxnSpPr>
            <a:cxnSpLocks/>
          </p:cNvCxnSpPr>
          <p:nvPr userDrawn="1"/>
        </p:nvCxnSpPr>
        <p:spPr>
          <a:xfrm>
            <a:off x="1570530" y="2621757"/>
            <a:ext cx="9050940" cy="0"/>
          </a:xfrm>
          <a:prstGeom prst="line">
            <a:avLst/>
          </a:prstGeom>
          <a:ln/>
        </p:spPr>
        <p:style>
          <a:lnRef idx="1">
            <a:schemeClr val="accent1"/>
          </a:lnRef>
          <a:fillRef idx="0">
            <a:schemeClr val="accent1"/>
          </a:fillRef>
          <a:effectRef idx="0">
            <a:schemeClr val="accent1"/>
          </a:effectRef>
          <a:fontRef idx="minor">
            <a:schemeClr val="tx1"/>
          </a:fontRef>
        </p:style>
      </p:cxnSp>
      <p:sp>
        <p:nvSpPr>
          <p:cNvPr id="7" name="図プレースホルダー 4">
            <a:extLst>
              <a:ext uri="{FF2B5EF4-FFF2-40B4-BE49-F238E27FC236}">
                <a16:creationId xmlns:a16="http://schemas.microsoft.com/office/drawing/2014/main" id="{9ECDF7A2-7224-0E1C-A550-0E183AB6CFC4}"/>
              </a:ext>
            </a:extLst>
          </p:cNvPr>
          <p:cNvSpPr>
            <a:spLocks noGrp="1"/>
          </p:cNvSpPr>
          <p:nvPr>
            <p:ph type="pic" sz="quarter" idx="15"/>
          </p:nvPr>
        </p:nvSpPr>
        <p:spPr>
          <a:xfrm>
            <a:off x="5302859" y="3019035"/>
            <a:ext cx="1586282" cy="1464484"/>
          </a:xfrm>
          <a:prstGeom prst="rect">
            <a:avLst/>
          </a:prstGeom>
        </p:spPr>
        <p:txBody>
          <a:bodyPr/>
          <a:lstStyle>
            <a:lvl1pPr marL="0" indent="0" algn="ctr">
              <a:buNone/>
              <a:defRPr sz="1400">
                <a:solidFill>
                  <a:srgbClr val="00003E"/>
                </a:solidFill>
              </a:defRPr>
            </a:lvl1pPr>
          </a:lstStyle>
          <a:p>
            <a:r>
              <a:rPr kumimoji="1" lang="ja-JP" altLang="en-US"/>
              <a:t>アイコン</a:t>
            </a:r>
          </a:p>
        </p:txBody>
      </p:sp>
      <p:sp>
        <p:nvSpPr>
          <p:cNvPr id="8" name="テキスト プレースホルダー 23">
            <a:extLst>
              <a:ext uri="{FF2B5EF4-FFF2-40B4-BE49-F238E27FC236}">
                <a16:creationId xmlns:a16="http://schemas.microsoft.com/office/drawing/2014/main" id="{9BB0D80A-1BCF-A8E5-9698-8458938BE471}"/>
              </a:ext>
            </a:extLst>
          </p:cNvPr>
          <p:cNvSpPr>
            <a:spLocks noGrp="1"/>
          </p:cNvSpPr>
          <p:nvPr>
            <p:ph type="body" sz="quarter" idx="19" hasCustomPrompt="1"/>
          </p:nvPr>
        </p:nvSpPr>
        <p:spPr>
          <a:xfrm>
            <a:off x="3124200" y="4786187"/>
            <a:ext cx="5943600" cy="543702"/>
          </a:xfrm>
          <a:prstGeom prst="rect">
            <a:avLst/>
          </a:prstGeom>
        </p:spPr>
        <p:txBody>
          <a:bodyPr/>
          <a:lstStyle>
            <a:lvl1pPr marL="0" indent="0" algn="ctr">
              <a:buNone/>
              <a:defRPr b="1" spc="300">
                <a:ln>
                  <a:noFill/>
                </a:ln>
                <a:solidFill>
                  <a:schemeClr val="accent1"/>
                </a:solidFill>
                <a:latin typeface="メイリオ 本文"/>
                <a:ea typeface="+mn-ea"/>
              </a:defRPr>
            </a:lvl1pPr>
            <a:lvl2pPr marL="457212" indent="0">
              <a:buNone/>
              <a:defRPr/>
            </a:lvl2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a:t>テキストテキスト</a:t>
            </a:r>
          </a:p>
        </p:txBody>
      </p:sp>
      <p:sp>
        <p:nvSpPr>
          <p:cNvPr id="2" name="テキスト プレースホルダー 19">
            <a:extLst>
              <a:ext uri="{FF2B5EF4-FFF2-40B4-BE49-F238E27FC236}">
                <a16:creationId xmlns:a16="http://schemas.microsoft.com/office/drawing/2014/main" id="{D228E56A-4E53-6CA0-F300-DC60B3DFE96F}"/>
              </a:ext>
            </a:extLst>
          </p:cNvPr>
          <p:cNvSpPr>
            <a:spLocks noGrp="1"/>
          </p:cNvSpPr>
          <p:nvPr>
            <p:ph type="body" sz="quarter" idx="20" hasCustomPrompt="1"/>
          </p:nvPr>
        </p:nvSpPr>
        <p:spPr>
          <a:xfrm>
            <a:off x="5411924" y="1225208"/>
            <a:ext cx="1368152" cy="1057321"/>
          </a:xfrm>
          <a:prstGeom prst="rect">
            <a:avLst/>
          </a:prstGeom>
        </p:spPr>
        <p:txBody>
          <a:bodyPr/>
          <a:lstStyle>
            <a:lvl1pPr marL="0" indent="0">
              <a:buNone/>
              <a:defRPr sz="6600" b="1" i="0">
                <a:solidFill>
                  <a:schemeClr val="accent1"/>
                </a:solidFill>
                <a:latin typeface="+mj-ea"/>
                <a:ea typeface="+mj-ea"/>
                <a:cs typeface="Segoe UI" panose="020B0502040204020203" pitchFamily="34" charset="0"/>
              </a:defRPr>
            </a:lvl1pPr>
          </a:lstStyle>
          <a:p>
            <a:pPr lvl="0"/>
            <a:r>
              <a:rPr kumimoji="1" lang="en-US" altLang="ja-JP"/>
              <a:t>01</a:t>
            </a:r>
            <a:endParaRPr kumimoji="1" lang="ja-JP" altLang="en-US"/>
          </a:p>
        </p:txBody>
      </p:sp>
      <p:sp>
        <p:nvSpPr>
          <p:cNvPr id="5" name="スライド番号プレースホルダー 5">
            <a:extLst>
              <a:ext uri="{FF2B5EF4-FFF2-40B4-BE49-F238E27FC236}">
                <a16:creationId xmlns:a16="http://schemas.microsoft.com/office/drawing/2014/main" id="{DCBF0A3F-76BB-7C92-B66B-0A97FD4700FE}"/>
              </a:ext>
            </a:extLst>
          </p:cNvPr>
          <p:cNvSpPr txBox="1">
            <a:spLocks/>
          </p:cNvSpPr>
          <p:nvPr userDrawn="1"/>
        </p:nvSpPr>
        <p:spPr>
          <a:xfrm>
            <a:off x="11160125" y="6389688"/>
            <a:ext cx="728663" cy="365125"/>
          </a:xfrm>
          <a:prstGeom prst="rect">
            <a:avLst/>
          </a:prstGeom>
        </p:spPr>
        <p:txBody>
          <a:bodyPr lIns="0" rIns="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fontAlgn="auto">
              <a:spcBef>
                <a:spcPts val="0"/>
              </a:spcBef>
              <a:spcAft>
                <a:spcPts val="0"/>
              </a:spcAft>
              <a:defRPr/>
            </a:pPr>
            <a:fld id="{97EE6910-BC09-1444-B5E2-6D9FAB2770D5}" type="slidenum">
              <a:rPr lang="ja-JP" altLang="en-US" sz="700" smtClean="0">
                <a:solidFill>
                  <a:schemeClr val="bg1"/>
                </a:solidFill>
                <a:latin typeface="Meiryo" panose="020B0604030504040204" pitchFamily="34" charset="-128"/>
              </a:rPr>
              <a:pPr fontAlgn="auto">
                <a:spcBef>
                  <a:spcPts val="0"/>
                </a:spcBef>
                <a:spcAft>
                  <a:spcPts val="0"/>
                </a:spcAft>
                <a:defRPr/>
              </a:pPr>
              <a:t>‹#›</a:t>
            </a:fld>
            <a:endParaRPr lang="ja-JP" altLang="en-US" sz="700">
              <a:solidFill>
                <a:schemeClr val="bg1"/>
              </a:solidFill>
              <a:latin typeface="Meiryo" panose="020B0604030504040204" pitchFamily="34" charset="-128"/>
            </a:endParaRPr>
          </a:p>
        </p:txBody>
      </p:sp>
      <p:pic>
        <p:nvPicPr>
          <p:cNvPr id="3" name="グラフィックス 2">
            <a:extLst>
              <a:ext uri="{FF2B5EF4-FFF2-40B4-BE49-F238E27FC236}">
                <a16:creationId xmlns:a16="http://schemas.microsoft.com/office/drawing/2014/main" id="{20654E43-7CF4-6954-D935-4A0B614FF5AE}"/>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285750" y="6534150"/>
            <a:ext cx="814388" cy="9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1155865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7_タイトル+コピーライト+ページ番号（広告主・代理店限定）">
    <p:spTree>
      <p:nvGrpSpPr>
        <p:cNvPr id="1" name=""/>
        <p:cNvGrpSpPr/>
        <p:nvPr/>
      </p:nvGrpSpPr>
      <p:grpSpPr>
        <a:xfrm>
          <a:off x="0" y="0"/>
          <a:ext cx="0" cy="0"/>
          <a:chOff x="0" y="0"/>
          <a:chExt cx="0" cy="0"/>
        </a:xfrm>
      </p:grpSpPr>
      <p:sp>
        <p:nvSpPr>
          <p:cNvPr id="2" name="スライド番号プレースホルダー 5">
            <a:extLst>
              <a:ext uri="{FF2B5EF4-FFF2-40B4-BE49-F238E27FC236}">
                <a16:creationId xmlns:a16="http://schemas.microsoft.com/office/drawing/2014/main" id="{7740BB5E-F14C-A974-FA5E-29695CFEB58E}"/>
              </a:ext>
            </a:extLst>
          </p:cNvPr>
          <p:cNvSpPr txBox="1">
            <a:spLocks/>
          </p:cNvSpPr>
          <p:nvPr userDrawn="1"/>
        </p:nvSpPr>
        <p:spPr>
          <a:xfrm>
            <a:off x="11160125" y="6389688"/>
            <a:ext cx="728663" cy="365125"/>
          </a:xfrm>
          <a:prstGeom prst="rect">
            <a:avLst/>
          </a:prstGeom>
        </p:spPr>
        <p:txBody>
          <a:bodyPr lIns="0" rIns="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fontAlgn="auto">
              <a:spcBef>
                <a:spcPts val="0"/>
              </a:spcBef>
              <a:spcAft>
                <a:spcPts val="0"/>
              </a:spcAft>
              <a:defRPr/>
            </a:pPr>
            <a:fld id="{6D4AE058-6DC5-FD4E-B3C4-3F8E9F744DFB}" type="slidenum">
              <a:rPr lang="ja-JP" altLang="en-US" sz="700" smtClean="0">
                <a:solidFill>
                  <a:schemeClr val="bg1">
                    <a:lumMod val="75000"/>
                  </a:schemeClr>
                </a:solidFill>
                <a:latin typeface="Meiryo" panose="020B0604030504040204" pitchFamily="34" charset="-128"/>
              </a:rPr>
              <a:pPr fontAlgn="auto">
                <a:spcBef>
                  <a:spcPts val="0"/>
                </a:spcBef>
                <a:spcAft>
                  <a:spcPts val="0"/>
                </a:spcAft>
                <a:defRPr/>
              </a:pPr>
              <a:t>‹#›</a:t>
            </a:fld>
            <a:endParaRPr lang="ja-JP" altLang="en-US" sz="700">
              <a:solidFill>
                <a:schemeClr val="bg1">
                  <a:lumMod val="75000"/>
                </a:schemeClr>
              </a:solidFill>
              <a:latin typeface="Meiryo" panose="020B0604030504040204" pitchFamily="34" charset="-128"/>
            </a:endParaRPr>
          </a:p>
        </p:txBody>
      </p:sp>
      <p:pic>
        <p:nvPicPr>
          <p:cNvPr id="4" name="グラフィックス 2">
            <a:extLst>
              <a:ext uri="{FF2B5EF4-FFF2-40B4-BE49-F238E27FC236}">
                <a16:creationId xmlns:a16="http://schemas.microsoft.com/office/drawing/2014/main" id="{769488F7-6EE4-944A-F06F-45E6EC8CADF4}"/>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285750" y="6534150"/>
            <a:ext cx="814388" cy="9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正方形/長方形 9">
            <a:extLst>
              <a:ext uri="{FF2B5EF4-FFF2-40B4-BE49-F238E27FC236}">
                <a16:creationId xmlns:a16="http://schemas.microsoft.com/office/drawing/2014/main" id="{42D8C0EA-1F7B-0F84-058E-069A9319E43A}"/>
              </a:ext>
            </a:extLst>
          </p:cNvPr>
          <p:cNvSpPr/>
          <p:nvPr userDrawn="1"/>
        </p:nvSpPr>
        <p:spPr>
          <a:xfrm>
            <a:off x="0" y="0"/>
            <a:ext cx="9984432" cy="777600"/>
          </a:xfrm>
          <a:custGeom>
            <a:avLst/>
            <a:gdLst>
              <a:gd name="connsiteX0" fmla="*/ 0 w 9984432"/>
              <a:gd name="connsiteY0" fmla="*/ 0 h 1052736"/>
              <a:gd name="connsiteX1" fmla="*/ 9984432 w 9984432"/>
              <a:gd name="connsiteY1" fmla="*/ 0 h 1052736"/>
              <a:gd name="connsiteX2" fmla="*/ 9984432 w 9984432"/>
              <a:gd name="connsiteY2" fmla="*/ 1052736 h 1052736"/>
              <a:gd name="connsiteX3" fmla="*/ 0 w 9984432"/>
              <a:gd name="connsiteY3" fmla="*/ 1052736 h 1052736"/>
              <a:gd name="connsiteX4" fmla="*/ 0 w 9984432"/>
              <a:gd name="connsiteY4" fmla="*/ 0 h 1052736"/>
              <a:gd name="connsiteX0" fmla="*/ 0 w 9984432"/>
              <a:gd name="connsiteY0" fmla="*/ 0 h 1052736"/>
              <a:gd name="connsiteX1" fmla="*/ 9984432 w 9984432"/>
              <a:gd name="connsiteY1" fmla="*/ 0 h 1052736"/>
              <a:gd name="connsiteX2" fmla="*/ 9443519 w 9984432"/>
              <a:gd name="connsiteY2" fmla="*/ 1052736 h 1052736"/>
              <a:gd name="connsiteX3" fmla="*/ 0 w 9984432"/>
              <a:gd name="connsiteY3" fmla="*/ 1052736 h 1052736"/>
              <a:gd name="connsiteX4" fmla="*/ 0 w 9984432"/>
              <a:gd name="connsiteY4" fmla="*/ 0 h 1052736"/>
              <a:gd name="connsiteX0" fmla="*/ 0 w 9984432"/>
              <a:gd name="connsiteY0" fmla="*/ 0 h 1052736"/>
              <a:gd name="connsiteX1" fmla="*/ 9984432 w 9984432"/>
              <a:gd name="connsiteY1" fmla="*/ 0 h 1052736"/>
              <a:gd name="connsiteX2" fmla="*/ 9229777 w 9984432"/>
              <a:gd name="connsiteY2" fmla="*/ 1052736 h 1052736"/>
              <a:gd name="connsiteX3" fmla="*/ 0 w 9984432"/>
              <a:gd name="connsiteY3" fmla="*/ 1052736 h 1052736"/>
              <a:gd name="connsiteX4" fmla="*/ 0 w 9984432"/>
              <a:gd name="connsiteY4" fmla="*/ 0 h 1052736"/>
              <a:gd name="connsiteX0" fmla="*/ 0 w 9984432"/>
              <a:gd name="connsiteY0" fmla="*/ 0 h 1052736"/>
              <a:gd name="connsiteX1" fmla="*/ 9984432 w 9984432"/>
              <a:gd name="connsiteY1" fmla="*/ 0 h 1052736"/>
              <a:gd name="connsiteX2" fmla="*/ 9689080 w 9984432"/>
              <a:gd name="connsiteY2" fmla="*/ 1052736 h 1052736"/>
              <a:gd name="connsiteX3" fmla="*/ 0 w 9984432"/>
              <a:gd name="connsiteY3" fmla="*/ 1052736 h 1052736"/>
              <a:gd name="connsiteX4" fmla="*/ 0 w 9984432"/>
              <a:gd name="connsiteY4" fmla="*/ 0 h 1052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4432" h="1052736">
                <a:moveTo>
                  <a:pt x="0" y="0"/>
                </a:moveTo>
                <a:lnTo>
                  <a:pt x="9984432" y="0"/>
                </a:lnTo>
                <a:lnTo>
                  <a:pt x="9689080" y="1052736"/>
                </a:lnTo>
                <a:lnTo>
                  <a:pt x="0" y="1052736"/>
                </a:lnTo>
                <a:lnTo>
                  <a:pt x="0" y="0"/>
                </a:lnTo>
                <a:close/>
              </a:path>
            </a:pathLst>
          </a:custGeom>
          <a:solidFill>
            <a:schemeClr val="accent1">
              <a:alpha val="5098"/>
            </a:schemeClr>
          </a:solidFill>
          <a:ln>
            <a:noFill/>
          </a:ln>
          <a:effectLst>
            <a:outerShdw dist="25400" dir="2700000" algn="tl" rotWithShape="0">
              <a:prstClr val="black">
                <a:alpha val="10875"/>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17">
            <a:extLst>
              <a:ext uri="{FF2B5EF4-FFF2-40B4-BE49-F238E27FC236}">
                <a16:creationId xmlns:a16="http://schemas.microsoft.com/office/drawing/2014/main" id="{981D720B-36BE-26D1-5A53-D269FE26C373}"/>
              </a:ext>
            </a:extLst>
          </p:cNvPr>
          <p:cNvSpPr/>
          <p:nvPr userDrawn="1"/>
        </p:nvSpPr>
        <p:spPr>
          <a:xfrm>
            <a:off x="0" y="-5818"/>
            <a:ext cx="1726717" cy="565422"/>
          </a:xfrm>
          <a:custGeom>
            <a:avLst/>
            <a:gdLst>
              <a:gd name="connsiteX0" fmla="*/ 0 w 1726717"/>
              <a:gd name="connsiteY0" fmla="*/ 0 h 565422"/>
              <a:gd name="connsiteX1" fmla="*/ 1726717 w 1726717"/>
              <a:gd name="connsiteY1" fmla="*/ 0 h 565422"/>
              <a:gd name="connsiteX2" fmla="*/ 1511956 w 1726717"/>
              <a:gd name="connsiteY2" fmla="*/ 565422 h 565422"/>
              <a:gd name="connsiteX3" fmla="*/ 0 w 1726717"/>
              <a:gd name="connsiteY3" fmla="*/ 565422 h 565422"/>
              <a:gd name="connsiteX4" fmla="*/ 0 w 1726717"/>
              <a:gd name="connsiteY4" fmla="*/ 0 h 565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6717" h="565422">
                <a:moveTo>
                  <a:pt x="0" y="0"/>
                </a:moveTo>
                <a:lnTo>
                  <a:pt x="1726717" y="0"/>
                </a:lnTo>
                <a:lnTo>
                  <a:pt x="1511956" y="565422"/>
                </a:lnTo>
                <a:lnTo>
                  <a:pt x="0" y="565422"/>
                </a:lnTo>
                <a:lnTo>
                  <a:pt x="0" y="0"/>
                </a:lnTo>
                <a:close/>
              </a:path>
            </a:pathLst>
          </a:cu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tx1"/>
              </a:solidFill>
            </a:endParaRPr>
          </a:p>
        </p:txBody>
      </p:sp>
      <p:sp>
        <p:nvSpPr>
          <p:cNvPr id="9" name="テキスト プレースホルダー 10">
            <a:extLst>
              <a:ext uri="{FF2B5EF4-FFF2-40B4-BE49-F238E27FC236}">
                <a16:creationId xmlns:a16="http://schemas.microsoft.com/office/drawing/2014/main" id="{C654E360-FB66-3113-7049-0119BE4706B1}"/>
              </a:ext>
            </a:extLst>
          </p:cNvPr>
          <p:cNvSpPr>
            <a:spLocks noGrp="1"/>
          </p:cNvSpPr>
          <p:nvPr>
            <p:ph type="body" sz="quarter" idx="10" hasCustomPrompt="1"/>
          </p:nvPr>
        </p:nvSpPr>
        <p:spPr>
          <a:xfrm>
            <a:off x="1887808" y="252000"/>
            <a:ext cx="8136904" cy="335028"/>
          </a:xfrm>
          <a:prstGeom prst="rect">
            <a:avLst/>
          </a:prstGeom>
        </p:spPr>
        <p:txBody>
          <a:bodyPr wrap="none" lIns="0" tIns="0" rIns="0" bIns="0" anchor="ctr">
            <a:noAutofit/>
          </a:bodyPr>
          <a:lstStyle>
            <a:lvl1pPr marL="0" indent="0">
              <a:buNone/>
              <a:defRPr sz="2000" b="1" i="0">
                <a:solidFill>
                  <a:schemeClr val="accent1"/>
                </a:solidFill>
                <a:latin typeface="Meiryo" panose="020B0604030504040204" pitchFamily="34" charset="-128"/>
                <a:ea typeface="Meiryo" panose="020B0604030504040204" pitchFamily="34" charset="-128"/>
              </a:defRPr>
            </a:lvl1pPr>
          </a:lstStyle>
          <a:p>
            <a:pPr lvl="0"/>
            <a:r>
              <a:rPr kumimoji="1" lang="ja-JP" altLang="en-US"/>
              <a:t>タイトルを入れる</a:t>
            </a:r>
          </a:p>
        </p:txBody>
      </p:sp>
      <p:sp>
        <p:nvSpPr>
          <p:cNvPr id="7" name="テキスト プレースホルダー 10">
            <a:extLst>
              <a:ext uri="{FF2B5EF4-FFF2-40B4-BE49-F238E27FC236}">
                <a16:creationId xmlns:a16="http://schemas.microsoft.com/office/drawing/2014/main" id="{4AEA435B-3E06-69D8-E7CC-80C8B927654D}"/>
              </a:ext>
            </a:extLst>
          </p:cNvPr>
          <p:cNvSpPr>
            <a:spLocks noGrp="1"/>
          </p:cNvSpPr>
          <p:nvPr>
            <p:ph type="body" sz="quarter" idx="11"/>
          </p:nvPr>
        </p:nvSpPr>
        <p:spPr>
          <a:xfrm>
            <a:off x="587374" y="1098189"/>
            <a:ext cx="11014609" cy="792088"/>
          </a:xfrm>
          <a:prstGeom prst="rect">
            <a:avLst/>
          </a:prstGeom>
        </p:spPr>
        <p:txBody>
          <a:bodyPr lIns="0" tIns="0" rIns="0" bIns="0"/>
          <a:lstStyle>
            <a:lvl1pPr marL="0" indent="0">
              <a:lnSpc>
                <a:spcPct val="130000"/>
              </a:lnSpc>
              <a:spcBef>
                <a:spcPts val="0"/>
              </a:spcBef>
              <a:buNone/>
              <a:defRPr sz="1400">
                <a:solidFill>
                  <a:schemeClr val="tx2"/>
                </a:solidFill>
                <a:latin typeface="Meiryo" panose="020B0604030504040204" pitchFamily="34" charset="-128"/>
                <a:ea typeface="Meiryo" panose="020B0604030504040204" pitchFamily="34" charset="-128"/>
              </a:defRPr>
            </a:lvl1pPr>
          </a:lstStyle>
          <a:p>
            <a:pPr lvl="0"/>
            <a:r>
              <a:rPr lang="ja-JP" altLang="en-US"/>
              <a:t>マスター テキストの書式設定</a:t>
            </a:r>
          </a:p>
        </p:txBody>
      </p:sp>
    </p:spTree>
    <p:extLst>
      <p:ext uri="{BB962C8B-B14F-4D97-AF65-F5344CB8AC3E}">
        <p14:creationId xmlns:p14="http://schemas.microsoft.com/office/powerpoint/2010/main" val="382890517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2_MSC_プロダクト資料中表紙（広告主・代理店限定）">
    <p:spTree>
      <p:nvGrpSpPr>
        <p:cNvPr id="1" name=""/>
        <p:cNvGrpSpPr/>
        <p:nvPr/>
      </p:nvGrpSpPr>
      <p:grpSpPr>
        <a:xfrm>
          <a:off x="0" y="0"/>
          <a:ext cx="0" cy="0"/>
          <a:chOff x="0" y="0"/>
          <a:chExt cx="0" cy="0"/>
        </a:xfrm>
      </p:grpSpPr>
      <p:pic>
        <p:nvPicPr>
          <p:cNvPr id="2" name="그림 4">
            <a:extLst>
              <a:ext uri="{FF2B5EF4-FFF2-40B4-BE49-F238E27FC236}">
                <a16:creationId xmlns:a16="http://schemas.microsoft.com/office/drawing/2014/main" id="{AEE4CA93-3A95-09C5-4D0E-DA619D4D5A10}"/>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367963" y="3427413"/>
            <a:ext cx="1824037" cy="3430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スライド番号プレースホルダー 5">
            <a:extLst>
              <a:ext uri="{FF2B5EF4-FFF2-40B4-BE49-F238E27FC236}">
                <a16:creationId xmlns:a16="http://schemas.microsoft.com/office/drawing/2014/main" id="{85001656-D58C-C5B9-05E0-ACB0FBF825E6}"/>
              </a:ext>
            </a:extLst>
          </p:cNvPr>
          <p:cNvSpPr txBox="1">
            <a:spLocks/>
          </p:cNvSpPr>
          <p:nvPr userDrawn="1"/>
        </p:nvSpPr>
        <p:spPr>
          <a:xfrm>
            <a:off x="11160125" y="6389688"/>
            <a:ext cx="728663" cy="365125"/>
          </a:xfrm>
          <a:prstGeom prst="rect">
            <a:avLst/>
          </a:prstGeom>
        </p:spPr>
        <p:txBody>
          <a:bodyPr lIns="0" rIns="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fontAlgn="auto">
              <a:spcBef>
                <a:spcPts val="0"/>
              </a:spcBef>
              <a:spcAft>
                <a:spcPts val="0"/>
              </a:spcAft>
              <a:defRPr/>
            </a:pPr>
            <a:fld id="{97EE6910-BC09-1444-B5E2-6D9FAB2770D5}" type="slidenum">
              <a:rPr lang="ja-JP" altLang="en-US" sz="700" smtClean="0">
                <a:solidFill>
                  <a:schemeClr val="bg1"/>
                </a:solidFill>
                <a:latin typeface="Meiryo" panose="020B0604030504040204" pitchFamily="34" charset="-128"/>
              </a:rPr>
              <a:pPr fontAlgn="auto">
                <a:spcBef>
                  <a:spcPts val="0"/>
                </a:spcBef>
                <a:spcAft>
                  <a:spcPts val="0"/>
                </a:spcAft>
                <a:defRPr/>
              </a:pPr>
              <a:t>‹#›</a:t>
            </a:fld>
            <a:endParaRPr lang="ja-JP" altLang="en-US" sz="700">
              <a:solidFill>
                <a:schemeClr val="bg1"/>
              </a:solidFill>
              <a:latin typeface="Meiryo" panose="020B0604030504040204" pitchFamily="34" charset="-128"/>
            </a:endParaRPr>
          </a:p>
        </p:txBody>
      </p:sp>
      <p:pic>
        <p:nvPicPr>
          <p:cNvPr id="4" name="グラフィックス 3">
            <a:extLst>
              <a:ext uri="{FF2B5EF4-FFF2-40B4-BE49-F238E27FC236}">
                <a16:creationId xmlns:a16="http://schemas.microsoft.com/office/drawing/2014/main" id="{491092EA-4E3B-D5A9-44A7-7A7B8230CC7A}"/>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209550" y="6451600"/>
            <a:ext cx="9652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角丸四角形 46">
            <a:extLst>
              <a:ext uri="{FF2B5EF4-FFF2-40B4-BE49-F238E27FC236}">
                <a16:creationId xmlns:a16="http://schemas.microsoft.com/office/drawing/2014/main" id="{0EC75B3D-5093-B928-EE25-E1119F4FD4CE}"/>
              </a:ext>
            </a:extLst>
          </p:cNvPr>
          <p:cNvSpPr/>
          <p:nvPr userDrawn="1"/>
        </p:nvSpPr>
        <p:spPr>
          <a:xfrm>
            <a:off x="230388" y="201358"/>
            <a:ext cx="1949123" cy="461665"/>
          </a:xfrm>
          <a:prstGeom prst="roundRect">
            <a:avLst>
              <a:gd name="adj"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spAutoFit/>
          </a:bodyPr>
          <a:lstStyle/>
          <a:p>
            <a:pPr algn="l"/>
            <a:r>
              <a:rPr kumimoji="1" lang="en-US" altLang="ja-JP" sz="2400" b="1" i="0">
                <a:solidFill>
                  <a:schemeClr val="accent1"/>
                </a:solidFill>
                <a:latin typeface="+mn-ea"/>
                <a:ea typeface="+mn-ea"/>
                <a:cs typeface="Segoe UI" panose="020B0502040204020203" pitchFamily="34" charset="0"/>
              </a:rPr>
              <a:t>CONTENTS</a:t>
            </a:r>
            <a:endParaRPr kumimoji="1" lang="ja-JP" altLang="en-US" sz="2400" b="1" i="0">
              <a:solidFill>
                <a:schemeClr val="accent1"/>
              </a:solidFill>
              <a:latin typeface="+mn-ea"/>
              <a:ea typeface="+mn-ea"/>
              <a:cs typeface="Segoe UI" panose="020B0502040204020203" pitchFamily="34" charset="0"/>
            </a:endParaRPr>
          </a:p>
        </p:txBody>
      </p:sp>
      <p:sp>
        <p:nvSpPr>
          <p:cNvPr id="9" name="二等辺三角形 8">
            <a:extLst>
              <a:ext uri="{FF2B5EF4-FFF2-40B4-BE49-F238E27FC236}">
                <a16:creationId xmlns:a16="http://schemas.microsoft.com/office/drawing/2014/main" id="{9EAB3296-28FB-7131-645F-8DCD737E8756}"/>
              </a:ext>
            </a:extLst>
          </p:cNvPr>
          <p:cNvSpPr/>
          <p:nvPr userDrawn="1"/>
        </p:nvSpPr>
        <p:spPr>
          <a:xfrm rot="5400000">
            <a:off x="-26991" y="279927"/>
            <a:ext cx="260350" cy="212730"/>
          </a:xfrm>
          <a:prstGeom prst="triangle">
            <a:avLst>
              <a:gd name="adj" fmla="val 44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1"/>
              </a:solidFill>
            </a:endParaRPr>
          </a:p>
        </p:txBody>
      </p:sp>
      <p:sp>
        <p:nvSpPr>
          <p:cNvPr id="10" name="円/楕円 48">
            <a:extLst>
              <a:ext uri="{FF2B5EF4-FFF2-40B4-BE49-F238E27FC236}">
                <a16:creationId xmlns:a16="http://schemas.microsoft.com/office/drawing/2014/main" id="{59C52CA7-AA50-D438-CDF6-E0F1DA431204}"/>
              </a:ext>
            </a:extLst>
          </p:cNvPr>
          <p:cNvSpPr>
            <a:spLocks noChangeAspect="1"/>
          </p:cNvSpPr>
          <p:nvPr userDrawn="1"/>
        </p:nvSpPr>
        <p:spPr>
          <a:xfrm>
            <a:off x="1057882" y="1053865"/>
            <a:ext cx="540000" cy="540000"/>
          </a:xfrm>
          <a:prstGeom prst="ellipse">
            <a:avLst/>
          </a:prstGeom>
          <a:solidFill>
            <a:schemeClr val="accent1"/>
          </a:solidFill>
          <a:ln w="9525">
            <a:solidFill>
              <a:srgbClr val="03004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72000" rIns="0" bIns="0" numCol="1" spcCol="0" rtlCol="0" fromWordArt="0" anchor="ctr" anchorCtr="0" forceAA="0" compatLnSpc="1">
            <a:prstTxWarp prst="textNoShape">
              <a:avLst/>
            </a:prstTxWarp>
            <a:noAutofit/>
          </a:bodyPr>
          <a:lstStyle/>
          <a:p>
            <a:pPr algn="ctr"/>
            <a:r>
              <a:rPr kumimoji="1" lang="en-US" altLang="ja-JP" sz="1800" b="1" i="0">
                <a:solidFill>
                  <a:schemeClr val="bg1"/>
                </a:solidFill>
                <a:latin typeface="+mj-ea"/>
                <a:ea typeface="+mj-ea"/>
                <a:cs typeface="Segoe UI" panose="020B0502040204020203" pitchFamily="34" charset="0"/>
              </a:rPr>
              <a:t>01</a:t>
            </a:r>
            <a:endParaRPr kumimoji="1" lang="ja-JP" altLang="en-US" sz="1800" b="1" i="0">
              <a:solidFill>
                <a:schemeClr val="bg1"/>
              </a:solidFill>
              <a:latin typeface="+mj-ea"/>
              <a:ea typeface="+mj-ea"/>
              <a:cs typeface="Segoe UI" panose="020B0502040204020203" pitchFamily="34" charset="0"/>
            </a:endParaRPr>
          </a:p>
        </p:txBody>
      </p:sp>
      <p:sp>
        <p:nvSpPr>
          <p:cNvPr id="11" name="円/楕円 49">
            <a:extLst>
              <a:ext uri="{FF2B5EF4-FFF2-40B4-BE49-F238E27FC236}">
                <a16:creationId xmlns:a16="http://schemas.microsoft.com/office/drawing/2014/main" id="{BD2621C4-93E5-E892-8F12-093AA4E5C7B3}"/>
              </a:ext>
            </a:extLst>
          </p:cNvPr>
          <p:cNvSpPr>
            <a:spLocks noChangeAspect="1"/>
          </p:cNvSpPr>
          <p:nvPr userDrawn="1"/>
        </p:nvSpPr>
        <p:spPr>
          <a:xfrm>
            <a:off x="1057882" y="1971967"/>
            <a:ext cx="540000" cy="540000"/>
          </a:xfrm>
          <a:prstGeom prst="ellipse">
            <a:avLst/>
          </a:prstGeom>
          <a:solidFill>
            <a:schemeClr val="accent1"/>
          </a:solidFill>
          <a:ln w="9525">
            <a:solidFill>
              <a:srgbClr val="00003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72000" rIns="0" bIns="0" numCol="1" spcCol="0" rtlCol="0" fromWordArt="0" anchor="ctr" anchorCtr="0" forceAA="0" compatLnSpc="1">
            <a:prstTxWarp prst="textNoShape">
              <a:avLst/>
            </a:prstTxWarp>
            <a:noAutofit/>
          </a:bodyPr>
          <a:lstStyle/>
          <a:p>
            <a:pPr algn="ctr"/>
            <a:r>
              <a:rPr kumimoji="1" lang="en-US" altLang="ja-JP" sz="1800" b="1" i="0">
                <a:solidFill>
                  <a:schemeClr val="bg1"/>
                </a:solidFill>
                <a:latin typeface="+mj-ea"/>
                <a:ea typeface="+mj-ea"/>
                <a:cs typeface="Segoe UI" panose="020B0502040204020203" pitchFamily="34" charset="0"/>
              </a:rPr>
              <a:t>02</a:t>
            </a:r>
            <a:endParaRPr kumimoji="1" lang="ja-JP" altLang="en-US" sz="1800" b="1" i="0">
              <a:solidFill>
                <a:schemeClr val="bg1"/>
              </a:solidFill>
              <a:latin typeface="+mj-ea"/>
              <a:ea typeface="+mj-ea"/>
              <a:cs typeface="Segoe UI" panose="020B0502040204020203" pitchFamily="34" charset="0"/>
            </a:endParaRPr>
          </a:p>
        </p:txBody>
      </p:sp>
      <p:sp>
        <p:nvSpPr>
          <p:cNvPr id="12" name="円/楕円 50">
            <a:extLst>
              <a:ext uri="{FF2B5EF4-FFF2-40B4-BE49-F238E27FC236}">
                <a16:creationId xmlns:a16="http://schemas.microsoft.com/office/drawing/2014/main" id="{EB408040-EB06-F6CD-97C6-A4D0704AE957}"/>
              </a:ext>
            </a:extLst>
          </p:cNvPr>
          <p:cNvSpPr>
            <a:spLocks noChangeAspect="1"/>
          </p:cNvSpPr>
          <p:nvPr userDrawn="1"/>
        </p:nvSpPr>
        <p:spPr>
          <a:xfrm>
            <a:off x="1057882" y="2890069"/>
            <a:ext cx="540000" cy="540000"/>
          </a:xfrm>
          <a:prstGeom prst="ellipse">
            <a:avLst/>
          </a:prstGeom>
          <a:solidFill>
            <a:schemeClr val="accent1"/>
          </a:solidFill>
          <a:ln w="9525">
            <a:solidFill>
              <a:srgbClr val="03004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72000" rIns="0" bIns="0" numCol="1" spcCol="0" rtlCol="0" fromWordArt="0" anchor="ctr" anchorCtr="0" forceAA="0" compatLnSpc="1">
            <a:prstTxWarp prst="textNoShape">
              <a:avLst/>
            </a:prstTxWarp>
            <a:noAutofit/>
          </a:bodyPr>
          <a:lstStyle/>
          <a:p>
            <a:pPr algn="ctr"/>
            <a:r>
              <a:rPr kumimoji="1" lang="en-US" altLang="ja-JP" sz="1800" b="1" i="0">
                <a:solidFill>
                  <a:schemeClr val="bg1"/>
                </a:solidFill>
                <a:latin typeface="+mj-ea"/>
                <a:ea typeface="+mj-ea"/>
                <a:cs typeface="Segoe UI" panose="020B0502040204020203" pitchFamily="34" charset="0"/>
              </a:rPr>
              <a:t>03</a:t>
            </a:r>
            <a:endParaRPr kumimoji="1" lang="ja-JP" altLang="en-US" sz="1800" b="1" i="0">
              <a:solidFill>
                <a:schemeClr val="bg1"/>
              </a:solidFill>
              <a:latin typeface="+mj-ea"/>
              <a:ea typeface="+mj-ea"/>
              <a:cs typeface="Segoe UI" panose="020B0502040204020203" pitchFamily="34" charset="0"/>
            </a:endParaRPr>
          </a:p>
        </p:txBody>
      </p:sp>
      <p:cxnSp>
        <p:nvCxnSpPr>
          <p:cNvPr id="13" name="直線コネクタ 12">
            <a:extLst>
              <a:ext uri="{FF2B5EF4-FFF2-40B4-BE49-F238E27FC236}">
                <a16:creationId xmlns:a16="http://schemas.microsoft.com/office/drawing/2014/main" id="{40E90F5F-46E8-8028-8F16-37C6E7B87813}"/>
              </a:ext>
            </a:extLst>
          </p:cNvPr>
          <p:cNvCxnSpPr>
            <a:cxnSpLocks/>
            <a:stCxn id="10" idx="4"/>
            <a:endCxn id="11" idx="0"/>
          </p:cNvCxnSpPr>
          <p:nvPr userDrawn="1"/>
        </p:nvCxnSpPr>
        <p:spPr>
          <a:xfrm>
            <a:off x="1327882" y="1593865"/>
            <a:ext cx="0" cy="378102"/>
          </a:xfrm>
          <a:prstGeom prst="line">
            <a:avLst/>
          </a:prstGeom>
          <a:ln w="25400">
            <a:solidFill>
              <a:schemeClr val="accent1"/>
            </a:solidFill>
          </a:ln>
        </p:spPr>
        <p:style>
          <a:lnRef idx="1">
            <a:schemeClr val="dk1"/>
          </a:lnRef>
          <a:fillRef idx="0">
            <a:schemeClr val="dk1"/>
          </a:fillRef>
          <a:effectRef idx="0">
            <a:schemeClr val="dk1"/>
          </a:effectRef>
          <a:fontRef idx="minor">
            <a:schemeClr val="tx1"/>
          </a:fontRef>
        </p:style>
      </p:cxnSp>
      <p:cxnSp>
        <p:nvCxnSpPr>
          <p:cNvPr id="14" name="直線コネクタ 13">
            <a:extLst>
              <a:ext uri="{FF2B5EF4-FFF2-40B4-BE49-F238E27FC236}">
                <a16:creationId xmlns:a16="http://schemas.microsoft.com/office/drawing/2014/main" id="{7DDD69DD-EFA7-C1E6-28C4-B922E61809D5}"/>
              </a:ext>
            </a:extLst>
          </p:cNvPr>
          <p:cNvCxnSpPr>
            <a:cxnSpLocks/>
            <a:stCxn id="11" idx="4"/>
            <a:endCxn id="12" idx="0"/>
          </p:cNvCxnSpPr>
          <p:nvPr userDrawn="1"/>
        </p:nvCxnSpPr>
        <p:spPr>
          <a:xfrm>
            <a:off x="1327882" y="2511967"/>
            <a:ext cx="0" cy="378102"/>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5" name="テキスト プレースホルダー 4">
            <a:extLst>
              <a:ext uri="{FF2B5EF4-FFF2-40B4-BE49-F238E27FC236}">
                <a16:creationId xmlns:a16="http://schemas.microsoft.com/office/drawing/2014/main" id="{3AD6D90C-3ED1-9A66-F6D1-E44A7AFF0C8D}"/>
              </a:ext>
            </a:extLst>
          </p:cNvPr>
          <p:cNvSpPr>
            <a:spLocks noGrp="1"/>
          </p:cNvSpPr>
          <p:nvPr>
            <p:ph type="body" sz="quarter" idx="14" hasCustomPrompt="1"/>
          </p:nvPr>
        </p:nvSpPr>
        <p:spPr>
          <a:xfrm>
            <a:off x="1943922" y="1143845"/>
            <a:ext cx="5414600" cy="360040"/>
          </a:xfrm>
          <a:prstGeom prst="rect">
            <a:avLst/>
          </a:prstGeom>
        </p:spPr>
        <p:txBody>
          <a:bodyPr tIns="90000">
            <a:normAutofit/>
          </a:bodyPr>
          <a:lstStyle>
            <a:lvl1pPr marL="0" indent="0">
              <a:buNone/>
              <a:defRPr sz="1800" b="1">
                <a:solidFill>
                  <a:schemeClr val="accent1"/>
                </a:solidFill>
              </a:defRPr>
            </a:lvl1pPr>
          </a:lstStyle>
          <a:p>
            <a:pPr lvl="0"/>
            <a:r>
              <a:rPr kumimoji="1" lang="ja-JP" altLang="en-US"/>
              <a:t>コンテンツが５つ以下の時の目次</a:t>
            </a:r>
          </a:p>
        </p:txBody>
      </p:sp>
      <p:sp>
        <p:nvSpPr>
          <p:cNvPr id="16" name="テキスト プレースホルダー 4">
            <a:extLst>
              <a:ext uri="{FF2B5EF4-FFF2-40B4-BE49-F238E27FC236}">
                <a16:creationId xmlns:a16="http://schemas.microsoft.com/office/drawing/2014/main" id="{1C58FBBF-C7F9-EA7D-64E9-2D0288CEA83A}"/>
              </a:ext>
            </a:extLst>
          </p:cNvPr>
          <p:cNvSpPr>
            <a:spLocks noGrp="1"/>
          </p:cNvSpPr>
          <p:nvPr>
            <p:ph type="body" sz="quarter" idx="15" hasCustomPrompt="1"/>
          </p:nvPr>
        </p:nvSpPr>
        <p:spPr>
          <a:xfrm>
            <a:off x="1943922" y="2061947"/>
            <a:ext cx="5414600" cy="360040"/>
          </a:xfrm>
          <a:prstGeom prst="rect">
            <a:avLst/>
          </a:prstGeom>
        </p:spPr>
        <p:txBody>
          <a:bodyPr tIns="90000">
            <a:normAutofit/>
          </a:bodyPr>
          <a:lstStyle>
            <a:lvl1pPr marL="0" indent="0">
              <a:buNone/>
              <a:defRPr sz="1800" b="1">
                <a:solidFill>
                  <a:schemeClr val="accent1"/>
                </a:solidFill>
              </a:defRPr>
            </a:lvl1pPr>
          </a:lstStyle>
          <a:p>
            <a:pPr lvl="0"/>
            <a:r>
              <a:rPr kumimoji="1" lang="ja-JP" altLang="en-US"/>
              <a:t>コンテンツが５つ以下の時の目次</a:t>
            </a:r>
          </a:p>
        </p:txBody>
      </p:sp>
      <p:sp>
        <p:nvSpPr>
          <p:cNvPr id="17" name="テキスト プレースホルダー 4">
            <a:extLst>
              <a:ext uri="{FF2B5EF4-FFF2-40B4-BE49-F238E27FC236}">
                <a16:creationId xmlns:a16="http://schemas.microsoft.com/office/drawing/2014/main" id="{0E05881E-A4C7-0864-4C1B-D6EFA1CD0D7C}"/>
              </a:ext>
            </a:extLst>
          </p:cNvPr>
          <p:cNvSpPr>
            <a:spLocks noGrp="1"/>
          </p:cNvSpPr>
          <p:nvPr>
            <p:ph type="body" sz="quarter" idx="16" hasCustomPrompt="1"/>
          </p:nvPr>
        </p:nvSpPr>
        <p:spPr>
          <a:xfrm>
            <a:off x="1943922" y="2980049"/>
            <a:ext cx="5414600" cy="360040"/>
          </a:xfrm>
          <a:prstGeom prst="rect">
            <a:avLst/>
          </a:prstGeom>
        </p:spPr>
        <p:txBody>
          <a:bodyPr tIns="90000">
            <a:normAutofit/>
          </a:bodyPr>
          <a:lstStyle>
            <a:lvl1pPr marL="0" indent="0">
              <a:buNone/>
              <a:defRPr sz="1800" b="1">
                <a:solidFill>
                  <a:schemeClr val="accent1"/>
                </a:solidFill>
              </a:defRPr>
            </a:lvl1pPr>
          </a:lstStyle>
          <a:p>
            <a:pPr lvl="0"/>
            <a:r>
              <a:rPr kumimoji="1" lang="ja-JP" altLang="en-US"/>
              <a:t>コンテンツが５つ以下の時の目次</a:t>
            </a:r>
          </a:p>
        </p:txBody>
      </p:sp>
    </p:spTree>
    <p:extLst>
      <p:ext uri="{BB962C8B-B14F-4D97-AF65-F5344CB8AC3E}">
        <p14:creationId xmlns:p14="http://schemas.microsoft.com/office/powerpoint/2010/main" val="85552199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CBC_プロダクト資料表紙">
    <p:bg>
      <p:bgPr>
        <a:gradFill>
          <a:gsLst>
            <a:gs pos="0">
              <a:srgbClr val="030053"/>
            </a:gs>
            <a:gs pos="23000">
              <a:srgbClr val="030053"/>
            </a:gs>
            <a:gs pos="69000">
              <a:srgbClr val="03003D"/>
            </a:gs>
            <a:gs pos="99000">
              <a:srgbClr val="03003D"/>
            </a:gs>
          </a:gsLst>
          <a:path path="circle">
            <a:fillToRect l="50000" t="50000" r="50000" b="50000"/>
          </a:path>
        </a:gradFill>
        <a:effectLst/>
      </p:bgPr>
    </p:bg>
    <p:spTree>
      <p:nvGrpSpPr>
        <p:cNvPr id="1" name=""/>
        <p:cNvGrpSpPr/>
        <p:nvPr/>
      </p:nvGrpSpPr>
      <p:grpSpPr>
        <a:xfrm>
          <a:off x="0" y="0"/>
          <a:ext cx="0" cy="0"/>
          <a:chOff x="0" y="0"/>
          <a:chExt cx="0" cy="0"/>
        </a:xfrm>
      </p:grpSpPr>
      <p:sp>
        <p:nvSpPr>
          <p:cNvPr id="2" name="直角三角形 1">
            <a:extLst>
              <a:ext uri="{FF2B5EF4-FFF2-40B4-BE49-F238E27FC236}">
                <a16:creationId xmlns:a16="http://schemas.microsoft.com/office/drawing/2014/main" id="{B13D0A09-E438-357C-C528-970CFBA6F259}"/>
              </a:ext>
            </a:extLst>
          </p:cNvPr>
          <p:cNvSpPr/>
          <p:nvPr/>
        </p:nvSpPr>
        <p:spPr>
          <a:xfrm flipH="1">
            <a:off x="10017125" y="2768600"/>
            <a:ext cx="2174875" cy="4089400"/>
          </a:xfrm>
          <a:prstGeom prst="rtTriangle">
            <a:avLst/>
          </a:prstGeom>
          <a:solidFill>
            <a:srgbClr val="FFFFFF">
              <a:alpha val="12157"/>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ja-JP" altLang="en-US">
              <a:latin typeface="Arial" panose="020B0604020202020204" pitchFamily="34" charset="0"/>
            </a:endParaRPr>
          </a:p>
        </p:txBody>
      </p:sp>
      <p:sp>
        <p:nvSpPr>
          <p:cNvPr id="3" name="直角三角形 2">
            <a:extLst>
              <a:ext uri="{FF2B5EF4-FFF2-40B4-BE49-F238E27FC236}">
                <a16:creationId xmlns:a16="http://schemas.microsoft.com/office/drawing/2014/main" id="{E0EA9DFF-8D6C-8B30-25B6-10D7A4AE220A}"/>
              </a:ext>
            </a:extLst>
          </p:cNvPr>
          <p:cNvSpPr/>
          <p:nvPr/>
        </p:nvSpPr>
        <p:spPr>
          <a:xfrm flipH="1">
            <a:off x="10456863" y="3595688"/>
            <a:ext cx="1735137" cy="3262312"/>
          </a:xfrm>
          <a:prstGeom prst="rtTriangle">
            <a:avLst/>
          </a:prstGeom>
          <a:solidFill>
            <a:srgbClr val="FFFFFF">
              <a:alpha val="12157"/>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ja-JP" altLang="en-US">
              <a:latin typeface="Arial" panose="020B0604020202020204" pitchFamily="34" charset="0"/>
            </a:endParaRPr>
          </a:p>
        </p:txBody>
      </p:sp>
      <p:sp>
        <p:nvSpPr>
          <p:cNvPr id="5" name="直角三角形 4">
            <a:extLst>
              <a:ext uri="{FF2B5EF4-FFF2-40B4-BE49-F238E27FC236}">
                <a16:creationId xmlns:a16="http://schemas.microsoft.com/office/drawing/2014/main" id="{9FEB9977-1C8A-86AD-D7AA-F9FBA152FB55}"/>
              </a:ext>
            </a:extLst>
          </p:cNvPr>
          <p:cNvSpPr/>
          <p:nvPr/>
        </p:nvSpPr>
        <p:spPr>
          <a:xfrm rot="10800000" flipH="1">
            <a:off x="0" y="0"/>
            <a:ext cx="962025" cy="1806575"/>
          </a:xfrm>
          <a:prstGeom prst="rtTriangle">
            <a:avLst/>
          </a:prstGeom>
          <a:solidFill>
            <a:srgbClr val="FFFFFF">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ja-JP" altLang="en-US">
              <a:latin typeface="Arial" panose="020B0604020202020204" pitchFamily="34" charset="0"/>
            </a:endParaRPr>
          </a:p>
        </p:txBody>
      </p:sp>
      <p:pic>
        <p:nvPicPr>
          <p:cNvPr id="8" name="図 4">
            <a:extLst>
              <a:ext uri="{FF2B5EF4-FFF2-40B4-BE49-F238E27FC236}">
                <a16:creationId xmlns:a16="http://schemas.microsoft.com/office/drawing/2014/main" id="{63C9BE4C-8DFE-CC2F-3F00-AD213111131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7375" y="6116638"/>
            <a:ext cx="889000"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直角三角形 8">
            <a:extLst>
              <a:ext uri="{FF2B5EF4-FFF2-40B4-BE49-F238E27FC236}">
                <a16:creationId xmlns:a16="http://schemas.microsoft.com/office/drawing/2014/main" id="{5A0132A7-64BD-1980-D8DE-4EE3D57AF1BC}"/>
              </a:ext>
            </a:extLst>
          </p:cNvPr>
          <p:cNvSpPr/>
          <p:nvPr/>
        </p:nvSpPr>
        <p:spPr>
          <a:xfrm flipH="1">
            <a:off x="11707813" y="5946775"/>
            <a:ext cx="484187" cy="911225"/>
          </a:xfrm>
          <a:prstGeom prst="rtTriangle">
            <a:avLst/>
          </a:prstGeom>
          <a:solidFill>
            <a:srgbClr val="FF0033"/>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ja-JP" altLang="en-US">
              <a:latin typeface="Arial" panose="020B0604020202020204" pitchFamily="34" charset="0"/>
            </a:endParaRPr>
          </a:p>
        </p:txBody>
      </p:sp>
      <p:sp>
        <p:nvSpPr>
          <p:cNvPr id="10" name="直角三角形 9">
            <a:extLst>
              <a:ext uri="{FF2B5EF4-FFF2-40B4-BE49-F238E27FC236}">
                <a16:creationId xmlns:a16="http://schemas.microsoft.com/office/drawing/2014/main" id="{8A7ED678-FE93-3D20-D8B9-B4A99C37C8CC}"/>
              </a:ext>
            </a:extLst>
          </p:cNvPr>
          <p:cNvSpPr/>
          <p:nvPr/>
        </p:nvSpPr>
        <p:spPr>
          <a:xfrm rot="10800000" flipH="1">
            <a:off x="0" y="0"/>
            <a:ext cx="363538" cy="682625"/>
          </a:xfrm>
          <a:prstGeom prst="rtTriangl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ja-JP" altLang="en-US">
              <a:latin typeface="Arial" panose="020B0604020202020204" pitchFamily="34" charset="0"/>
            </a:endParaRPr>
          </a:p>
        </p:txBody>
      </p:sp>
      <p:pic>
        <p:nvPicPr>
          <p:cNvPr id="11" name="グラフィックス 7">
            <a:extLst>
              <a:ext uri="{FF2B5EF4-FFF2-40B4-BE49-F238E27FC236}">
                <a16:creationId xmlns:a16="http://schemas.microsoft.com/office/drawing/2014/main" id="{CC3171FB-EAE6-45D7-234B-A9BFEECD786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750" y="6534150"/>
            <a:ext cx="814388" cy="9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Placeholder 3"/>
          <p:cNvSpPr>
            <a:spLocks noGrp="1"/>
          </p:cNvSpPr>
          <p:nvPr>
            <p:ph type="body" sz="quarter" idx="10"/>
          </p:nvPr>
        </p:nvSpPr>
        <p:spPr>
          <a:xfrm>
            <a:off x="587375" y="1696711"/>
            <a:ext cx="11017250" cy="2065291"/>
          </a:xfrm>
          <a:prstGeom prst="rect">
            <a:avLst/>
          </a:prstGeom>
        </p:spPr>
        <p:txBody>
          <a:bodyPr lIns="0" tIns="36000" rIns="0" bIns="0" anchor="t">
            <a:noAutofit/>
          </a:bodyPr>
          <a:lstStyle>
            <a:lvl1pPr marL="0" indent="0" algn="l">
              <a:lnSpc>
                <a:spcPct val="120000"/>
              </a:lnSpc>
              <a:buNone/>
              <a:defRPr sz="4000" b="1" i="0">
                <a:solidFill>
                  <a:schemeClr val="bg1"/>
                </a:solidFill>
                <a:latin typeface="Meiryo" panose="020B0604030504040204" pitchFamily="34" charset="-128"/>
                <a:ea typeface="Meiryo" panose="020B0604030504040204" pitchFamily="34" charset="-128"/>
              </a:defRPr>
            </a:lvl1pPr>
          </a:lstStyle>
          <a:p>
            <a:pPr lvl="0"/>
            <a:r>
              <a:rPr lang="ja-JP" altLang="en-US"/>
              <a:t>マスター テキストの書式設定</a:t>
            </a:r>
          </a:p>
        </p:txBody>
      </p:sp>
      <p:sp>
        <p:nvSpPr>
          <p:cNvPr id="6" name="Text Placeholder 3"/>
          <p:cNvSpPr>
            <a:spLocks noGrp="1"/>
          </p:cNvSpPr>
          <p:nvPr>
            <p:ph type="body" sz="quarter" idx="11"/>
          </p:nvPr>
        </p:nvSpPr>
        <p:spPr>
          <a:xfrm>
            <a:off x="587375" y="5278295"/>
            <a:ext cx="5131879" cy="217991"/>
          </a:xfrm>
          <a:prstGeom prst="rect">
            <a:avLst/>
          </a:prstGeom>
        </p:spPr>
        <p:txBody>
          <a:bodyPr lIns="0" tIns="0" rIns="0" bIns="0"/>
          <a:lstStyle>
            <a:lvl1pPr marL="0" indent="0" algn="l">
              <a:buNone/>
              <a:defRPr sz="1200" b="1" i="0">
                <a:solidFill>
                  <a:schemeClr val="bg1"/>
                </a:solidFill>
                <a:latin typeface="Meiryo" panose="020B0604030504040204" pitchFamily="34" charset="-128"/>
                <a:ea typeface="Meiryo" panose="020B0604030504040204" pitchFamily="34" charset="-128"/>
              </a:defRPr>
            </a:lvl1pPr>
          </a:lstStyle>
          <a:p>
            <a:pPr lvl="0"/>
            <a:r>
              <a:rPr lang="ja-JP" altLang="en-US"/>
              <a:t>マスター テキストの書式設定</a:t>
            </a:r>
          </a:p>
        </p:txBody>
      </p:sp>
      <p:sp>
        <p:nvSpPr>
          <p:cNvPr id="7" name="Text Placeholder 3"/>
          <p:cNvSpPr>
            <a:spLocks noGrp="1"/>
          </p:cNvSpPr>
          <p:nvPr>
            <p:ph type="body" sz="quarter" idx="12"/>
          </p:nvPr>
        </p:nvSpPr>
        <p:spPr>
          <a:xfrm>
            <a:off x="587375" y="4409440"/>
            <a:ext cx="8871585" cy="660399"/>
          </a:xfrm>
          <a:prstGeom prst="rect">
            <a:avLst/>
          </a:prstGeom>
        </p:spPr>
        <p:txBody>
          <a:bodyPr lIns="0" tIns="0" rIns="0" bIns="0" anchor="b"/>
          <a:lstStyle>
            <a:lvl1pPr marL="0" indent="0" algn="l">
              <a:lnSpc>
                <a:spcPct val="120000"/>
              </a:lnSpc>
              <a:spcBef>
                <a:spcPts val="0"/>
              </a:spcBef>
              <a:buNone/>
              <a:defRPr sz="1600" b="1" i="0">
                <a:solidFill>
                  <a:schemeClr val="bg1"/>
                </a:solidFill>
                <a:latin typeface="Meiryo" panose="020B0604030504040204" pitchFamily="34" charset="-128"/>
                <a:ea typeface="Meiryo" panose="020B0604030504040204" pitchFamily="34" charset="-128"/>
              </a:defRPr>
            </a:lvl1pPr>
          </a:lstStyle>
          <a:p>
            <a:pPr lvl="0"/>
            <a:r>
              <a:rPr lang="ja-JP" altLang="en-US"/>
              <a:t>マスター テキストの書式設定</a:t>
            </a:r>
          </a:p>
        </p:txBody>
      </p:sp>
    </p:spTree>
    <p:extLst>
      <p:ext uri="{BB962C8B-B14F-4D97-AF65-F5344CB8AC3E}">
        <p14:creationId xmlns:p14="http://schemas.microsoft.com/office/powerpoint/2010/main" val="240132921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CBC_プロダクト資料中表紙">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BF23D017-463D-AD4D-6C5C-98A759B8A938}"/>
              </a:ext>
            </a:extLst>
          </p:cNvPr>
          <p:cNvGraphicFramePr>
            <a:graphicFrameLocks noChangeAspect="1"/>
          </p:cNvGraphicFramePr>
          <p:nvPr>
            <p:custDataLst>
              <p:tags r:id="rId1"/>
            </p:custDataLst>
            <p:extLst>
              <p:ext uri="{D42A27DB-BD31-4B8C-83A1-F6EECF244321}">
                <p14:modId xmlns:p14="http://schemas.microsoft.com/office/powerpoint/2010/main" val="391594853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スライド" r:id="rId3" imgW="7772400" imgH="10058400" progId="TCLayout.ActiveDocument.1">
                  <p:embed/>
                </p:oleObj>
              </mc:Choice>
              <mc:Fallback>
                <p:oleObj name="think-cellスライド" r:id="rId3" imgW="7772400" imgH="10058400" progId="TCLayout.ActiveDocument.1">
                  <p:embed/>
                  <p:pic>
                    <p:nvPicPr>
                      <p:cNvPr id="3" name="think-cell data - do not delete" hidden="1">
                        <a:extLst>
                          <a:ext uri="{FF2B5EF4-FFF2-40B4-BE49-F238E27FC236}">
                            <a16:creationId xmlns:a16="http://schemas.microsoft.com/office/drawing/2014/main" id="{BF23D017-463D-AD4D-6C5C-98A759B8A938}"/>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三角形 1">
            <a:extLst>
              <a:ext uri="{FF2B5EF4-FFF2-40B4-BE49-F238E27FC236}">
                <a16:creationId xmlns:a16="http://schemas.microsoft.com/office/drawing/2014/main" id="{3E6674F4-4E75-A765-EA22-CCF341E56EE4}"/>
              </a:ext>
            </a:extLst>
          </p:cNvPr>
          <p:cNvSpPr/>
          <p:nvPr/>
        </p:nvSpPr>
        <p:spPr>
          <a:xfrm>
            <a:off x="10363200" y="3427413"/>
            <a:ext cx="1828800" cy="3430587"/>
          </a:xfrm>
          <a:prstGeom prst="triangle">
            <a:avLst>
              <a:gd name="adj" fmla="val 100000"/>
            </a:avLst>
          </a:prstGeom>
          <a:solidFill>
            <a:srgbClr val="00004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スライド番号プレースホルダー 5">
            <a:extLst>
              <a:ext uri="{FF2B5EF4-FFF2-40B4-BE49-F238E27FC236}">
                <a16:creationId xmlns:a16="http://schemas.microsoft.com/office/drawing/2014/main" id="{1BA0269E-4FAF-FCF7-533A-8DEC2D165CAF}"/>
              </a:ext>
            </a:extLst>
          </p:cNvPr>
          <p:cNvSpPr txBox="1">
            <a:spLocks/>
          </p:cNvSpPr>
          <p:nvPr/>
        </p:nvSpPr>
        <p:spPr>
          <a:xfrm>
            <a:off x="11160125" y="6389688"/>
            <a:ext cx="728663" cy="365125"/>
          </a:xfrm>
          <a:prstGeom prst="rect">
            <a:avLst/>
          </a:prstGeom>
        </p:spPr>
        <p:txBody>
          <a:bodyPr lIns="0" rIns="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fontAlgn="auto">
              <a:spcBef>
                <a:spcPts val="0"/>
              </a:spcBef>
              <a:spcAft>
                <a:spcPts val="0"/>
              </a:spcAft>
              <a:defRPr/>
            </a:pPr>
            <a:fld id="{97EE6910-BC09-1444-B5E2-6D9FAB2770D5}" type="slidenum">
              <a:rPr lang="ja-JP" altLang="en-US" sz="700" smtClean="0">
                <a:solidFill>
                  <a:schemeClr val="bg1"/>
                </a:solidFill>
                <a:latin typeface="Meiryo" panose="020B0604030504040204" pitchFamily="34" charset="-128"/>
              </a:rPr>
              <a:pPr fontAlgn="auto">
                <a:spcBef>
                  <a:spcPts val="0"/>
                </a:spcBef>
                <a:spcAft>
                  <a:spcPts val="0"/>
                </a:spcAft>
                <a:defRPr/>
              </a:pPr>
              <a:t>‹#›</a:t>
            </a:fld>
            <a:endParaRPr lang="ja-JP" altLang="en-US" sz="700">
              <a:solidFill>
                <a:schemeClr val="bg1"/>
              </a:solidFill>
              <a:latin typeface="Meiryo" panose="020B0604030504040204" pitchFamily="34" charset="-128"/>
            </a:endParaRPr>
          </a:p>
        </p:txBody>
      </p:sp>
      <p:pic>
        <p:nvPicPr>
          <p:cNvPr id="9" name="グラフィックス 3">
            <a:extLst>
              <a:ext uri="{FF2B5EF4-FFF2-40B4-BE49-F238E27FC236}">
                <a16:creationId xmlns:a16="http://schemas.microsoft.com/office/drawing/2014/main" id="{59A20EC1-58D9-759B-45BC-712B71A3FDBE}"/>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9550" y="6451600"/>
            <a:ext cx="9652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 Placeholder 3">
            <a:extLst>
              <a:ext uri="{FF2B5EF4-FFF2-40B4-BE49-F238E27FC236}">
                <a16:creationId xmlns:a16="http://schemas.microsoft.com/office/drawing/2014/main" id="{A1CC6D58-EF4A-F84C-B945-9E05F489A3BB}"/>
              </a:ext>
            </a:extLst>
          </p:cNvPr>
          <p:cNvSpPr>
            <a:spLocks noGrp="1"/>
          </p:cNvSpPr>
          <p:nvPr>
            <p:ph type="body" sz="quarter" idx="11"/>
          </p:nvPr>
        </p:nvSpPr>
        <p:spPr>
          <a:xfrm>
            <a:off x="587375" y="2559914"/>
            <a:ext cx="11017250" cy="1738172"/>
          </a:xfrm>
          <a:prstGeom prst="rect">
            <a:avLst/>
          </a:prstGeom>
        </p:spPr>
        <p:txBody>
          <a:bodyPr lIns="0" tIns="0" rIns="0" bIns="0" anchor="ctr"/>
          <a:lstStyle>
            <a:lvl1pPr marL="0" indent="0" algn="ctr">
              <a:lnSpc>
                <a:spcPct val="120000"/>
              </a:lnSpc>
              <a:spcBef>
                <a:spcPts val="0"/>
              </a:spcBef>
              <a:buNone/>
              <a:defRPr sz="4400" b="1" i="0">
                <a:solidFill>
                  <a:schemeClr val="accent1"/>
                </a:solidFill>
                <a:latin typeface="Meiryo" panose="020B0604030504040204" pitchFamily="34" charset="-128"/>
                <a:ea typeface="Meiryo" panose="020B0604030504040204" pitchFamily="34" charset="-128"/>
              </a:defRPr>
            </a:lvl1pPr>
          </a:lstStyle>
          <a:p>
            <a:pPr lvl="0"/>
            <a:r>
              <a:rPr lang="ja-JP" altLang="en-US"/>
              <a:t>マスター テキストの書式設定</a:t>
            </a:r>
          </a:p>
        </p:txBody>
      </p:sp>
    </p:spTree>
    <p:extLst>
      <p:ext uri="{BB962C8B-B14F-4D97-AF65-F5344CB8AC3E}">
        <p14:creationId xmlns:p14="http://schemas.microsoft.com/office/powerpoint/2010/main" val="249746399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タイトル+コピーライト+ページ番号">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782A8865-E852-8779-AF4C-2BDBBCB2B487}"/>
              </a:ext>
            </a:extLst>
          </p:cNvPr>
          <p:cNvGraphicFramePr>
            <a:graphicFrameLocks noChangeAspect="1"/>
          </p:cNvGraphicFramePr>
          <p:nvPr>
            <p:custDataLst>
              <p:tags r:id="rId1"/>
            </p:custDataLst>
            <p:extLst>
              <p:ext uri="{D42A27DB-BD31-4B8C-83A1-F6EECF244321}">
                <p14:modId xmlns:p14="http://schemas.microsoft.com/office/powerpoint/2010/main" val="187721923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スライド" r:id="rId3" imgW="7772400" imgH="10058400" progId="TCLayout.ActiveDocument.1">
                  <p:embed/>
                </p:oleObj>
              </mc:Choice>
              <mc:Fallback>
                <p:oleObj name="think-cellスライド" r:id="rId3" imgW="7772400" imgH="10058400" progId="TCLayout.ActiveDocument.1">
                  <p:embed/>
                  <p:pic>
                    <p:nvPicPr>
                      <p:cNvPr id="6" name="think-cell data - do not delete" hidden="1">
                        <a:extLst>
                          <a:ext uri="{FF2B5EF4-FFF2-40B4-BE49-F238E27FC236}">
                            <a16:creationId xmlns:a16="http://schemas.microsoft.com/office/drawing/2014/main" id="{782A8865-E852-8779-AF4C-2BDBBCB2B487}"/>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スライド番号プレースホルダー 5">
            <a:extLst>
              <a:ext uri="{FF2B5EF4-FFF2-40B4-BE49-F238E27FC236}">
                <a16:creationId xmlns:a16="http://schemas.microsoft.com/office/drawing/2014/main" id="{FC46F296-51B8-C10D-D99C-8C0DF419D37B}"/>
              </a:ext>
            </a:extLst>
          </p:cNvPr>
          <p:cNvSpPr txBox="1">
            <a:spLocks/>
          </p:cNvSpPr>
          <p:nvPr/>
        </p:nvSpPr>
        <p:spPr>
          <a:xfrm>
            <a:off x="11160125" y="6389688"/>
            <a:ext cx="728663" cy="365125"/>
          </a:xfrm>
          <a:prstGeom prst="rect">
            <a:avLst/>
          </a:prstGeom>
        </p:spPr>
        <p:txBody>
          <a:bodyPr lIns="0" rIns="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fontAlgn="auto">
              <a:spcBef>
                <a:spcPts val="0"/>
              </a:spcBef>
              <a:spcAft>
                <a:spcPts val="0"/>
              </a:spcAft>
              <a:defRPr/>
            </a:pPr>
            <a:fld id="{6D4AE058-6DC5-FD4E-B3C4-3F8E9F744DFB}" type="slidenum">
              <a:rPr lang="ja-JP" altLang="en-US" sz="700" smtClean="0">
                <a:solidFill>
                  <a:schemeClr val="bg1">
                    <a:lumMod val="75000"/>
                  </a:schemeClr>
                </a:solidFill>
                <a:latin typeface="Meiryo" panose="020B0604030504040204" pitchFamily="34" charset="-128"/>
              </a:rPr>
              <a:pPr fontAlgn="auto">
                <a:spcBef>
                  <a:spcPts val="0"/>
                </a:spcBef>
                <a:spcAft>
                  <a:spcPts val="0"/>
                </a:spcAft>
                <a:defRPr/>
              </a:pPr>
              <a:t>‹#›</a:t>
            </a:fld>
            <a:endParaRPr lang="ja-JP" altLang="en-US" sz="700">
              <a:solidFill>
                <a:schemeClr val="bg1">
                  <a:lumMod val="75000"/>
                </a:schemeClr>
              </a:solidFill>
              <a:latin typeface="Meiryo" panose="020B0604030504040204" pitchFamily="34" charset="-128"/>
            </a:endParaRPr>
          </a:p>
        </p:txBody>
      </p:sp>
      <p:pic>
        <p:nvPicPr>
          <p:cNvPr id="4" name="グラフィックス 2">
            <a:extLst>
              <a:ext uri="{FF2B5EF4-FFF2-40B4-BE49-F238E27FC236}">
                <a16:creationId xmlns:a16="http://schemas.microsoft.com/office/drawing/2014/main" id="{BF7BB441-C525-2824-27BB-42DA9A12DC2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5750" y="6534150"/>
            <a:ext cx="814388" cy="9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タイトル 1">
            <a:extLst>
              <a:ext uri="{FF2B5EF4-FFF2-40B4-BE49-F238E27FC236}">
                <a16:creationId xmlns:a16="http://schemas.microsoft.com/office/drawing/2014/main" id="{00A3B48B-8B12-76DB-DE08-9FFDD1813587}"/>
              </a:ext>
            </a:extLst>
          </p:cNvPr>
          <p:cNvSpPr>
            <a:spLocks noGrp="1"/>
          </p:cNvSpPr>
          <p:nvPr>
            <p:ph type="ctrTitle"/>
          </p:nvPr>
        </p:nvSpPr>
        <p:spPr>
          <a:xfrm>
            <a:off x="587376" y="583184"/>
            <a:ext cx="11014607" cy="564262"/>
          </a:xfrm>
          <a:prstGeom prst="rect">
            <a:avLst/>
          </a:prstGeom>
        </p:spPr>
        <p:txBody>
          <a:bodyPr vert="horz" lIns="0" tIns="0" rIns="0" bIns="0" anchor="t">
            <a:noAutofit/>
          </a:bodyPr>
          <a:lstStyle>
            <a:lvl1pPr algn="l">
              <a:lnSpc>
                <a:spcPct val="100000"/>
              </a:lnSpc>
              <a:defRPr sz="2800" b="1" i="0">
                <a:solidFill>
                  <a:schemeClr val="accent1"/>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a:t>マスター タイトルの書式設定</a:t>
            </a:r>
          </a:p>
        </p:txBody>
      </p:sp>
    </p:spTree>
    <p:extLst>
      <p:ext uri="{BB962C8B-B14F-4D97-AF65-F5344CB8AC3E}">
        <p14:creationId xmlns:p14="http://schemas.microsoft.com/office/powerpoint/2010/main" val="179973913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タイトル+説明文＋コピーライト+ページ番号">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533DB12E-609D-D2FB-C43A-2329E15DD741}"/>
              </a:ext>
            </a:extLst>
          </p:cNvPr>
          <p:cNvGraphicFramePr>
            <a:graphicFrameLocks noChangeAspect="1"/>
          </p:cNvGraphicFramePr>
          <p:nvPr>
            <p:custDataLst>
              <p:tags r:id="rId1"/>
            </p:custDataLst>
            <p:extLst>
              <p:ext uri="{D42A27DB-BD31-4B8C-83A1-F6EECF244321}">
                <p14:modId xmlns:p14="http://schemas.microsoft.com/office/powerpoint/2010/main" val="11656601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スライド" r:id="rId3" imgW="7772400" imgH="10058400" progId="TCLayout.ActiveDocument.1">
                  <p:embed/>
                </p:oleObj>
              </mc:Choice>
              <mc:Fallback>
                <p:oleObj name="think-cellスライド" r:id="rId3" imgW="7772400" imgH="10058400" progId="TCLayout.ActiveDocument.1">
                  <p:embed/>
                  <p:pic>
                    <p:nvPicPr>
                      <p:cNvPr id="7" name="think-cell data - do not delete" hidden="1">
                        <a:extLst>
                          <a:ext uri="{FF2B5EF4-FFF2-40B4-BE49-F238E27FC236}">
                            <a16:creationId xmlns:a16="http://schemas.microsoft.com/office/drawing/2014/main" id="{533DB12E-609D-D2FB-C43A-2329E15DD741}"/>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スライド番号プレースホルダー 5">
            <a:extLst>
              <a:ext uri="{FF2B5EF4-FFF2-40B4-BE49-F238E27FC236}">
                <a16:creationId xmlns:a16="http://schemas.microsoft.com/office/drawing/2014/main" id="{03025AD1-266A-C2F8-4542-ADA3F3ABDE94}"/>
              </a:ext>
            </a:extLst>
          </p:cNvPr>
          <p:cNvSpPr txBox="1">
            <a:spLocks/>
          </p:cNvSpPr>
          <p:nvPr/>
        </p:nvSpPr>
        <p:spPr>
          <a:xfrm>
            <a:off x="11160125" y="6389688"/>
            <a:ext cx="728663" cy="365125"/>
          </a:xfrm>
          <a:prstGeom prst="rect">
            <a:avLst/>
          </a:prstGeom>
        </p:spPr>
        <p:txBody>
          <a:bodyPr lIns="0" rIns="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fontAlgn="auto">
              <a:spcBef>
                <a:spcPts val="0"/>
              </a:spcBef>
              <a:spcAft>
                <a:spcPts val="0"/>
              </a:spcAft>
              <a:defRPr/>
            </a:pPr>
            <a:fld id="{5F53CC99-617C-9D4C-A945-752E02862BAF}" type="slidenum">
              <a:rPr lang="ja-JP" altLang="en-US" sz="700" smtClean="0">
                <a:solidFill>
                  <a:schemeClr val="bg1">
                    <a:lumMod val="75000"/>
                  </a:schemeClr>
                </a:solidFill>
                <a:latin typeface="Meiryo" panose="020B0604030504040204" pitchFamily="34" charset="-128"/>
              </a:rPr>
              <a:pPr fontAlgn="auto">
                <a:spcBef>
                  <a:spcPts val="0"/>
                </a:spcBef>
                <a:spcAft>
                  <a:spcPts val="0"/>
                </a:spcAft>
                <a:defRPr/>
              </a:pPr>
              <a:t>‹#›</a:t>
            </a:fld>
            <a:endParaRPr lang="ja-JP" altLang="en-US" sz="700">
              <a:solidFill>
                <a:schemeClr val="bg1">
                  <a:lumMod val="75000"/>
                </a:schemeClr>
              </a:solidFill>
              <a:latin typeface="Meiryo" panose="020B0604030504040204" pitchFamily="34" charset="-128"/>
            </a:endParaRPr>
          </a:p>
        </p:txBody>
      </p:sp>
      <p:pic>
        <p:nvPicPr>
          <p:cNvPr id="4" name="グラフィックス 2">
            <a:extLst>
              <a:ext uri="{FF2B5EF4-FFF2-40B4-BE49-F238E27FC236}">
                <a16:creationId xmlns:a16="http://schemas.microsoft.com/office/drawing/2014/main" id="{27C638B7-DA08-2099-985C-CAF6A1A67B13}"/>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5750" y="6534150"/>
            <a:ext cx="814388" cy="9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タイトル 1">
            <a:extLst>
              <a:ext uri="{FF2B5EF4-FFF2-40B4-BE49-F238E27FC236}">
                <a16:creationId xmlns:a16="http://schemas.microsoft.com/office/drawing/2014/main" id="{6AAF90A3-FE47-206E-69DC-A3273BB28AED}"/>
              </a:ext>
            </a:extLst>
          </p:cNvPr>
          <p:cNvSpPr>
            <a:spLocks noGrp="1"/>
          </p:cNvSpPr>
          <p:nvPr>
            <p:ph type="ctrTitle"/>
          </p:nvPr>
        </p:nvSpPr>
        <p:spPr>
          <a:xfrm>
            <a:off x="587376" y="583184"/>
            <a:ext cx="11014607" cy="564262"/>
          </a:xfrm>
          <a:prstGeom prst="rect">
            <a:avLst/>
          </a:prstGeom>
        </p:spPr>
        <p:txBody>
          <a:bodyPr vert="horz" lIns="0" tIns="0" rIns="0" bIns="0" anchor="t">
            <a:noAutofit/>
          </a:bodyPr>
          <a:lstStyle>
            <a:lvl1pPr algn="l">
              <a:lnSpc>
                <a:spcPct val="100000"/>
              </a:lnSpc>
              <a:defRPr sz="2800" b="1" i="0">
                <a:solidFill>
                  <a:schemeClr val="accent1"/>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a:t>マスター タイトルの書式設定</a:t>
            </a:r>
          </a:p>
        </p:txBody>
      </p:sp>
      <p:sp>
        <p:nvSpPr>
          <p:cNvPr id="6" name="テキスト プレースホルダー 10">
            <a:extLst>
              <a:ext uri="{FF2B5EF4-FFF2-40B4-BE49-F238E27FC236}">
                <a16:creationId xmlns:a16="http://schemas.microsoft.com/office/drawing/2014/main" id="{0F031FA9-112A-8DAA-B20E-847C11F19B36}"/>
              </a:ext>
            </a:extLst>
          </p:cNvPr>
          <p:cNvSpPr>
            <a:spLocks noGrp="1"/>
          </p:cNvSpPr>
          <p:nvPr>
            <p:ph type="body" sz="quarter" idx="10"/>
          </p:nvPr>
        </p:nvSpPr>
        <p:spPr>
          <a:xfrm>
            <a:off x="587374" y="1098189"/>
            <a:ext cx="11014609" cy="792088"/>
          </a:xfrm>
          <a:prstGeom prst="rect">
            <a:avLst/>
          </a:prstGeom>
        </p:spPr>
        <p:txBody>
          <a:bodyPr lIns="0" tIns="0" rIns="0" bIns="0"/>
          <a:lstStyle>
            <a:lvl1pPr marL="0" indent="0">
              <a:lnSpc>
                <a:spcPct val="130000"/>
              </a:lnSpc>
              <a:spcBef>
                <a:spcPts val="0"/>
              </a:spcBef>
              <a:buNone/>
              <a:defRPr sz="1400">
                <a:solidFill>
                  <a:schemeClr val="tx2"/>
                </a:solidFill>
                <a:latin typeface="Meiryo" panose="020B0604030504040204" pitchFamily="34" charset="-128"/>
                <a:ea typeface="Meiryo" panose="020B0604030504040204" pitchFamily="34" charset="-128"/>
              </a:defRPr>
            </a:lvl1pPr>
          </a:lstStyle>
          <a:p>
            <a:pPr lvl="0"/>
            <a:r>
              <a:rPr lang="ja-JP" altLang="en-US"/>
              <a:t>マスター テキストの書式設定</a:t>
            </a:r>
          </a:p>
        </p:txBody>
      </p:sp>
    </p:spTree>
    <p:extLst>
      <p:ext uri="{BB962C8B-B14F-4D97-AF65-F5344CB8AC3E}">
        <p14:creationId xmlns:p14="http://schemas.microsoft.com/office/powerpoint/2010/main" val="393209478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コピーライト+ページ番号">
    <p:spTree>
      <p:nvGrpSpPr>
        <p:cNvPr id="1" name=""/>
        <p:cNvGrpSpPr/>
        <p:nvPr/>
      </p:nvGrpSpPr>
      <p:grpSpPr>
        <a:xfrm>
          <a:off x="0" y="0"/>
          <a:ext cx="0" cy="0"/>
          <a:chOff x="0" y="0"/>
          <a:chExt cx="0" cy="0"/>
        </a:xfrm>
      </p:grpSpPr>
      <p:sp>
        <p:nvSpPr>
          <p:cNvPr id="3" name="スライド番号プレースホルダー 5">
            <a:extLst>
              <a:ext uri="{FF2B5EF4-FFF2-40B4-BE49-F238E27FC236}">
                <a16:creationId xmlns:a16="http://schemas.microsoft.com/office/drawing/2014/main" id="{D04D64CE-D62C-A1FF-FFA3-D17368230412}"/>
              </a:ext>
            </a:extLst>
          </p:cNvPr>
          <p:cNvSpPr txBox="1">
            <a:spLocks/>
          </p:cNvSpPr>
          <p:nvPr/>
        </p:nvSpPr>
        <p:spPr>
          <a:xfrm>
            <a:off x="11160125" y="6389688"/>
            <a:ext cx="728663" cy="365125"/>
          </a:xfrm>
          <a:prstGeom prst="rect">
            <a:avLst/>
          </a:prstGeom>
        </p:spPr>
        <p:txBody>
          <a:bodyPr lIns="0" rIns="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fontAlgn="auto">
              <a:spcBef>
                <a:spcPts val="0"/>
              </a:spcBef>
              <a:spcAft>
                <a:spcPts val="0"/>
              </a:spcAft>
              <a:defRPr/>
            </a:pPr>
            <a:fld id="{5F53CC99-617C-9D4C-A945-752E02862BAF}" type="slidenum">
              <a:rPr lang="ja-JP" altLang="en-US" sz="700" smtClean="0">
                <a:solidFill>
                  <a:schemeClr val="bg1">
                    <a:lumMod val="75000"/>
                  </a:schemeClr>
                </a:solidFill>
                <a:latin typeface="Meiryo" panose="020B0604030504040204" pitchFamily="34" charset="-128"/>
              </a:rPr>
              <a:pPr fontAlgn="auto">
                <a:spcBef>
                  <a:spcPts val="0"/>
                </a:spcBef>
                <a:spcAft>
                  <a:spcPts val="0"/>
                </a:spcAft>
                <a:defRPr/>
              </a:pPr>
              <a:t>‹#›</a:t>
            </a:fld>
            <a:endParaRPr lang="ja-JP" altLang="en-US" sz="700">
              <a:solidFill>
                <a:schemeClr val="bg1">
                  <a:lumMod val="75000"/>
                </a:schemeClr>
              </a:solidFill>
              <a:latin typeface="Meiryo" panose="020B0604030504040204" pitchFamily="34" charset="-128"/>
            </a:endParaRPr>
          </a:p>
        </p:txBody>
      </p:sp>
      <p:pic>
        <p:nvPicPr>
          <p:cNvPr id="4" name="グラフィックス 2">
            <a:extLst>
              <a:ext uri="{FF2B5EF4-FFF2-40B4-BE49-F238E27FC236}">
                <a16:creationId xmlns:a16="http://schemas.microsoft.com/office/drawing/2014/main" id="{02154E47-CE2B-386F-7840-0589773FA6A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85750" y="6534150"/>
            <a:ext cx="814388" cy="9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スライド番号プレースホルダー 5">
            <a:extLst>
              <a:ext uri="{FF2B5EF4-FFF2-40B4-BE49-F238E27FC236}">
                <a16:creationId xmlns:a16="http://schemas.microsoft.com/office/drawing/2014/main" id="{D0619A66-CC94-F64F-DA26-0FF8A23AF3EA}"/>
              </a:ext>
            </a:extLst>
          </p:cNvPr>
          <p:cNvSpPr txBox="1">
            <a:spLocks/>
          </p:cNvSpPr>
          <p:nvPr userDrawn="1"/>
        </p:nvSpPr>
        <p:spPr>
          <a:xfrm>
            <a:off x="11160125" y="6389688"/>
            <a:ext cx="728663" cy="365125"/>
          </a:xfrm>
          <a:prstGeom prst="rect">
            <a:avLst/>
          </a:prstGeom>
        </p:spPr>
        <p:txBody>
          <a:bodyPr lIns="0" rIns="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fontAlgn="auto">
              <a:spcBef>
                <a:spcPts val="0"/>
              </a:spcBef>
              <a:spcAft>
                <a:spcPts val="0"/>
              </a:spcAft>
              <a:defRPr/>
            </a:pPr>
            <a:fld id="{64A1921C-3EA0-D049-9136-C46F969810C0}" type="slidenum">
              <a:rPr lang="ja-JP" altLang="en-US" sz="700" smtClean="0">
                <a:solidFill>
                  <a:schemeClr val="bg1">
                    <a:lumMod val="75000"/>
                  </a:schemeClr>
                </a:solidFill>
                <a:latin typeface="Meiryo" panose="020B0604030504040204" pitchFamily="34" charset="-128"/>
              </a:rPr>
              <a:pPr fontAlgn="auto">
                <a:spcBef>
                  <a:spcPts val="0"/>
                </a:spcBef>
                <a:spcAft>
                  <a:spcPts val="0"/>
                </a:spcAft>
                <a:defRPr/>
              </a:pPr>
              <a:t>‹#›</a:t>
            </a:fld>
            <a:endParaRPr lang="ja-JP" altLang="en-US" sz="700">
              <a:solidFill>
                <a:schemeClr val="bg1">
                  <a:lumMod val="75000"/>
                </a:schemeClr>
              </a:solidFill>
              <a:latin typeface="Meiryo" panose="020B0604030504040204" pitchFamily="34" charset="-128"/>
            </a:endParaRPr>
          </a:p>
        </p:txBody>
      </p:sp>
      <p:pic>
        <p:nvPicPr>
          <p:cNvPr id="5" name="グラフィックス 2">
            <a:extLst>
              <a:ext uri="{FF2B5EF4-FFF2-40B4-BE49-F238E27FC236}">
                <a16:creationId xmlns:a16="http://schemas.microsoft.com/office/drawing/2014/main" id="{8D9B3208-C845-2C86-CEFC-EAC3C8484BFB}"/>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285750" y="6534150"/>
            <a:ext cx="814388" cy="9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9984765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最終ページ">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C77CBF0D-71DD-004F-EE3B-1BC6F28DA6D9}"/>
              </a:ext>
            </a:extLst>
          </p:cNvPr>
          <p:cNvPicPr>
            <a:picLocks noChangeAspect="1"/>
          </p:cNvPicPr>
          <p:nvPr/>
        </p:nvPicPr>
        <p:blipFill>
          <a:blip r:embed="rId2"/>
          <a:stretch>
            <a:fillRect/>
          </a:stretch>
        </p:blipFill>
        <p:spPr>
          <a:xfrm>
            <a:off x="0" y="0"/>
            <a:ext cx="12192000" cy="6858000"/>
          </a:xfrm>
          <a:prstGeom prst="rect">
            <a:avLst/>
          </a:prstGeom>
        </p:spPr>
      </p:pic>
      <p:pic>
        <p:nvPicPr>
          <p:cNvPr id="4" name="グラフィックス 2">
            <a:extLst>
              <a:ext uri="{FF2B5EF4-FFF2-40B4-BE49-F238E27FC236}">
                <a16:creationId xmlns:a16="http://schemas.microsoft.com/office/drawing/2014/main" id="{8A181A9D-4CFB-510D-DBA2-3B5A52B8D2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750" y="6534150"/>
            <a:ext cx="814388" cy="9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334603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MSC_プロダクト資料中表紙（広告主・代理店限定）">
    <p:spTree>
      <p:nvGrpSpPr>
        <p:cNvPr id="1" name=""/>
        <p:cNvGrpSpPr/>
        <p:nvPr/>
      </p:nvGrpSpPr>
      <p:grpSpPr>
        <a:xfrm>
          <a:off x="0" y="0"/>
          <a:ext cx="0" cy="0"/>
          <a:chOff x="0" y="0"/>
          <a:chExt cx="0" cy="0"/>
        </a:xfrm>
      </p:grpSpPr>
      <p:pic>
        <p:nvPicPr>
          <p:cNvPr id="2" name="그림 4">
            <a:extLst>
              <a:ext uri="{FF2B5EF4-FFF2-40B4-BE49-F238E27FC236}">
                <a16:creationId xmlns:a16="http://schemas.microsoft.com/office/drawing/2014/main" id="{AEE4CA93-3A95-09C5-4D0E-DA619D4D5A10}"/>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367963" y="3427413"/>
            <a:ext cx="1824037" cy="3430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スライド番号プレースホルダー 5">
            <a:extLst>
              <a:ext uri="{FF2B5EF4-FFF2-40B4-BE49-F238E27FC236}">
                <a16:creationId xmlns:a16="http://schemas.microsoft.com/office/drawing/2014/main" id="{85001656-D58C-C5B9-05E0-ACB0FBF825E6}"/>
              </a:ext>
            </a:extLst>
          </p:cNvPr>
          <p:cNvSpPr txBox="1">
            <a:spLocks/>
          </p:cNvSpPr>
          <p:nvPr userDrawn="1"/>
        </p:nvSpPr>
        <p:spPr>
          <a:xfrm>
            <a:off x="11160125" y="6389688"/>
            <a:ext cx="728663" cy="365125"/>
          </a:xfrm>
          <a:prstGeom prst="rect">
            <a:avLst/>
          </a:prstGeom>
        </p:spPr>
        <p:txBody>
          <a:bodyPr lIns="0" rIns="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fontAlgn="auto">
              <a:spcBef>
                <a:spcPts val="0"/>
              </a:spcBef>
              <a:spcAft>
                <a:spcPts val="0"/>
              </a:spcAft>
              <a:defRPr/>
            </a:pPr>
            <a:fld id="{97EE6910-BC09-1444-B5E2-6D9FAB2770D5}" type="slidenum">
              <a:rPr lang="ja-JP" altLang="en-US" sz="700" smtClean="0">
                <a:solidFill>
                  <a:schemeClr val="bg1"/>
                </a:solidFill>
                <a:latin typeface="Meiryo" panose="020B0604030504040204" pitchFamily="34" charset="-128"/>
              </a:rPr>
              <a:pPr fontAlgn="auto">
                <a:spcBef>
                  <a:spcPts val="0"/>
                </a:spcBef>
                <a:spcAft>
                  <a:spcPts val="0"/>
                </a:spcAft>
                <a:defRPr/>
              </a:pPr>
              <a:t>‹#›</a:t>
            </a:fld>
            <a:endParaRPr lang="ja-JP" altLang="en-US" sz="700">
              <a:solidFill>
                <a:schemeClr val="bg1"/>
              </a:solidFill>
              <a:latin typeface="Meiryo" panose="020B0604030504040204" pitchFamily="34" charset="-128"/>
            </a:endParaRPr>
          </a:p>
        </p:txBody>
      </p:sp>
      <p:pic>
        <p:nvPicPr>
          <p:cNvPr id="4" name="グラフィックス 3">
            <a:extLst>
              <a:ext uri="{FF2B5EF4-FFF2-40B4-BE49-F238E27FC236}">
                <a16:creationId xmlns:a16="http://schemas.microsoft.com/office/drawing/2014/main" id="{491092EA-4E3B-D5A9-44A7-7A7B8230CC7A}"/>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209550" y="6451600"/>
            <a:ext cx="9652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角丸四角形 46">
            <a:extLst>
              <a:ext uri="{FF2B5EF4-FFF2-40B4-BE49-F238E27FC236}">
                <a16:creationId xmlns:a16="http://schemas.microsoft.com/office/drawing/2014/main" id="{0EC75B3D-5093-B928-EE25-E1119F4FD4CE}"/>
              </a:ext>
            </a:extLst>
          </p:cNvPr>
          <p:cNvSpPr/>
          <p:nvPr userDrawn="1"/>
        </p:nvSpPr>
        <p:spPr>
          <a:xfrm>
            <a:off x="230388" y="201358"/>
            <a:ext cx="1949123" cy="461665"/>
          </a:xfrm>
          <a:prstGeom prst="roundRect">
            <a:avLst>
              <a:gd name="adj"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spAutoFit/>
          </a:bodyPr>
          <a:lstStyle/>
          <a:p>
            <a:pPr algn="l"/>
            <a:r>
              <a:rPr kumimoji="1" lang="en-US" altLang="ja-JP" sz="2400" b="1" i="0">
                <a:solidFill>
                  <a:srgbClr val="000048"/>
                </a:solidFill>
                <a:latin typeface="+mn-ea"/>
                <a:ea typeface="+mn-ea"/>
                <a:cs typeface="Segoe UI" panose="020B0502040204020203" pitchFamily="34" charset="0"/>
              </a:rPr>
              <a:t>CONTENTS</a:t>
            </a:r>
            <a:endParaRPr kumimoji="1" lang="ja-JP" altLang="en-US" sz="2400" b="1" i="0">
              <a:solidFill>
                <a:srgbClr val="000048"/>
              </a:solidFill>
              <a:latin typeface="+mn-ea"/>
              <a:ea typeface="+mn-ea"/>
              <a:cs typeface="Segoe UI" panose="020B0502040204020203" pitchFamily="34" charset="0"/>
            </a:endParaRPr>
          </a:p>
        </p:txBody>
      </p:sp>
      <p:sp>
        <p:nvSpPr>
          <p:cNvPr id="9" name="二等辺三角形 8">
            <a:extLst>
              <a:ext uri="{FF2B5EF4-FFF2-40B4-BE49-F238E27FC236}">
                <a16:creationId xmlns:a16="http://schemas.microsoft.com/office/drawing/2014/main" id="{9EAB3296-28FB-7131-645F-8DCD737E8756}"/>
              </a:ext>
            </a:extLst>
          </p:cNvPr>
          <p:cNvSpPr/>
          <p:nvPr userDrawn="1"/>
        </p:nvSpPr>
        <p:spPr>
          <a:xfrm rot="5400000">
            <a:off x="-26991" y="279927"/>
            <a:ext cx="260350" cy="212730"/>
          </a:xfrm>
          <a:prstGeom prst="triangle">
            <a:avLst>
              <a:gd name="adj" fmla="val 44351"/>
            </a:avLst>
          </a:prstGeom>
          <a:solidFill>
            <a:srgbClr val="00004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円/楕円 48">
            <a:extLst>
              <a:ext uri="{FF2B5EF4-FFF2-40B4-BE49-F238E27FC236}">
                <a16:creationId xmlns:a16="http://schemas.microsoft.com/office/drawing/2014/main" id="{59C52CA7-AA50-D438-CDF6-E0F1DA431204}"/>
              </a:ext>
            </a:extLst>
          </p:cNvPr>
          <p:cNvSpPr>
            <a:spLocks noChangeAspect="1"/>
          </p:cNvSpPr>
          <p:nvPr userDrawn="1"/>
        </p:nvSpPr>
        <p:spPr>
          <a:xfrm>
            <a:off x="962348" y="1971952"/>
            <a:ext cx="540000" cy="540000"/>
          </a:xfrm>
          <a:prstGeom prst="ellipse">
            <a:avLst/>
          </a:prstGeom>
          <a:solidFill>
            <a:srgbClr val="000048"/>
          </a:solidFill>
          <a:ln w="9525">
            <a:solidFill>
              <a:srgbClr val="03004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kumimoji="1" lang="en-US" altLang="ja-JP" sz="1800" b="1" i="0">
                <a:solidFill>
                  <a:schemeClr val="bg1"/>
                </a:solidFill>
                <a:latin typeface="+mj-ea"/>
                <a:ea typeface="+mj-ea"/>
                <a:cs typeface="Segoe UI" panose="020B0502040204020203" pitchFamily="34" charset="0"/>
              </a:rPr>
              <a:t>01</a:t>
            </a:r>
            <a:endParaRPr kumimoji="1" lang="ja-JP" altLang="en-US" sz="1800" b="1" i="0">
              <a:solidFill>
                <a:schemeClr val="bg1"/>
              </a:solidFill>
              <a:latin typeface="+mj-ea"/>
              <a:ea typeface="+mj-ea"/>
              <a:cs typeface="Segoe UI" panose="020B0502040204020203" pitchFamily="34" charset="0"/>
            </a:endParaRPr>
          </a:p>
        </p:txBody>
      </p:sp>
      <p:sp>
        <p:nvSpPr>
          <p:cNvPr id="11" name="円/楕円 49">
            <a:extLst>
              <a:ext uri="{FF2B5EF4-FFF2-40B4-BE49-F238E27FC236}">
                <a16:creationId xmlns:a16="http://schemas.microsoft.com/office/drawing/2014/main" id="{BD2621C4-93E5-E892-8F12-093AA4E5C7B3}"/>
              </a:ext>
            </a:extLst>
          </p:cNvPr>
          <p:cNvSpPr>
            <a:spLocks noChangeAspect="1"/>
          </p:cNvSpPr>
          <p:nvPr userDrawn="1"/>
        </p:nvSpPr>
        <p:spPr>
          <a:xfrm>
            <a:off x="962348" y="2890054"/>
            <a:ext cx="540000" cy="540000"/>
          </a:xfrm>
          <a:prstGeom prst="ellipse">
            <a:avLst/>
          </a:prstGeom>
          <a:solidFill>
            <a:srgbClr val="000048"/>
          </a:solidFill>
          <a:ln w="9525">
            <a:solidFill>
              <a:srgbClr val="00003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kumimoji="1" lang="en-US" altLang="ja-JP" sz="1800" b="1" i="0">
                <a:solidFill>
                  <a:schemeClr val="bg1"/>
                </a:solidFill>
                <a:latin typeface="+mj-ea"/>
                <a:ea typeface="+mj-ea"/>
                <a:cs typeface="Segoe UI" panose="020B0502040204020203" pitchFamily="34" charset="0"/>
              </a:rPr>
              <a:t>02</a:t>
            </a:r>
            <a:endParaRPr kumimoji="1" lang="ja-JP" altLang="en-US" sz="1800" b="1" i="0">
              <a:solidFill>
                <a:schemeClr val="bg1"/>
              </a:solidFill>
              <a:latin typeface="+mj-ea"/>
              <a:ea typeface="+mj-ea"/>
              <a:cs typeface="Segoe UI" panose="020B0502040204020203" pitchFamily="34" charset="0"/>
            </a:endParaRPr>
          </a:p>
        </p:txBody>
      </p:sp>
      <p:sp>
        <p:nvSpPr>
          <p:cNvPr id="12" name="円/楕円 50">
            <a:extLst>
              <a:ext uri="{FF2B5EF4-FFF2-40B4-BE49-F238E27FC236}">
                <a16:creationId xmlns:a16="http://schemas.microsoft.com/office/drawing/2014/main" id="{EB408040-EB06-F6CD-97C6-A4D0704AE957}"/>
              </a:ext>
            </a:extLst>
          </p:cNvPr>
          <p:cNvSpPr>
            <a:spLocks noChangeAspect="1"/>
          </p:cNvSpPr>
          <p:nvPr userDrawn="1"/>
        </p:nvSpPr>
        <p:spPr>
          <a:xfrm>
            <a:off x="962348" y="3808156"/>
            <a:ext cx="540000" cy="540000"/>
          </a:xfrm>
          <a:prstGeom prst="ellipse">
            <a:avLst/>
          </a:prstGeom>
          <a:solidFill>
            <a:srgbClr val="000048"/>
          </a:solidFill>
          <a:ln w="9525">
            <a:solidFill>
              <a:srgbClr val="03004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kumimoji="1" lang="en-US" altLang="ja-JP" sz="1800" b="1" i="0">
                <a:solidFill>
                  <a:schemeClr val="bg1"/>
                </a:solidFill>
                <a:latin typeface="+mj-ea"/>
                <a:ea typeface="+mj-ea"/>
                <a:cs typeface="Segoe UI" panose="020B0502040204020203" pitchFamily="34" charset="0"/>
              </a:rPr>
              <a:t>03</a:t>
            </a:r>
            <a:endParaRPr kumimoji="1" lang="ja-JP" altLang="en-US" sz="1800" b="1" i="0">
              <a:solidFill>
                <a:schemeClr val="bg1"/>
              </a:solidFill>
              <a:latin typeface="+mj-ea"/>
              <a:ea typeface="+mj-ea"/>
              <a:cs typeface="Segoe UI" panose="020B0502040204020203" pitchFamily="34" charset="0"/>
            </a:endParaRPr>
          </a:p>
        </p:txBody>
      </p:sp>
      <p:cxnSp>
        <p:nvCxnSpPr>
          <p:cNvPr id="13" name="直線コネクタ 12">
            <a:extLst>
              <a:ext uri="{FF2B5EF4-FFF2-40B4-BE49-F238E27FC236}">
                <a16:creationId xmlns:a16="http://schemas.microsoft.com/office/drawing/2014/main" id="{40E90F5F-46E8-8028-8F16-37C6E7B87813}"/>
              </a:ext>
            </a:extLst>
          </p:cNvPr>
          <p:cNvCxnSpPr>
            <a:cxnSpLocks/>
            <a:stCxn id="10" idx="4"/>
            <a:endCxn id="11" idx="0"/>
          </p:cNvCxnSpPr>
          <p:nvPr userDrawn="1"/>
        </p:nvCxnSpPr>
        <p:spPr>
          <a:xfrm>
            <a:off x="1232348" y="2511952"/>
            <a:ext cx="0" cy="378102"/>
          </a:xfrm>
          <a:prstGeom prst="line">
            <a:avLst/>
          </a:prstGeom>
          <a:ln w="25400">
            <a:solidFill>
              <a:srgbClr val="00003E"/>
            </a:solidFill>
          </a:ln>
        </p:spPr>
        <p:style>
          <a:lnRef idx="1">
            <a:schemeClr val="dk1"/>
          </a:lnRef>
          <a:fillRef idx="0">
            <a:schemeClr val="dk1"/>
          </a:fillRef>
          <a:effectRef idx="0">
            <a:schemeClr val="dk1"/>
          </a:effectRef>
          <a:fontRef idx="minor">
            <a:schemeClr val="tx1"/>
          </a:fontRef>
        </p:style>
      </p:cxnSp>
      <p:cxnSp>
        <p:nvCxnSpPr>
          <p:cNvPr id="14" name="直線コネクタ 13">
            <a:extLst>
              <a:ext uri="{FF2B5EF4-FFF2-40B4-BE49-F238E27FC236}">
                <a16:creationId xmlns:a16="http://schemas.microsoft.com/office/drawing/2014/main" id="{7DDD69DD-EFA7-C1E6-28C4-B922E61809D5}"/>
              </a:ext>
            </a:extLst>
          </p:cNvPr>
          <p:cNvCxnSpPr>
            <a:stCxn id="11" idx="4"/>
            <a:endCxn id="12" idx="0"/>
          </p:cNvCxnSpPr>
          <p:nvPr userDrawn="1"/>
        </p:nvCxnSpPr>
        <p:spPr>
          <a:xfrm>
            <a:off x="1232348" y="3430054"/>
            <a:ext cx="0" cy="378102"/>
          </a:xfrm>
          <a:prstGeom prst="line">
            <a:avLst/>
          </a:prstGeom>
          <a:ln w="25400">
            <a:solidFill>
              <a:srgbClr val="03004A"/>
            </a:solidFill>
          </a:ln>
        </p:spPr>
        <p:style>
          <a:lnRef idx="1">
            <a:schemeClr val="accent1"/>
          </a:lnRef>
          <a:fillRef idx="0">
            <a:schemeClr val="accent1"/>
          </a:fillRef>
          <a:effectRef idx="0">
            <a:schemeClr val="accent1"/>
          </a:effectRef>
          <a:fontRef idx="minor">
            <a:schemeClr val="tx1"/>
          </a:fontRef>
        </p:style>
      </p:cxnSp>
      <p:sp>
        <p:nvSpPr>
          <p:cNvPr id="15" name="テキスト プレースホルダー 4">
            <a:extLst>
              <a:ext uri="{FF2B5EF4-FFF2-40B4-BE49-F238E27FC236}">
                <a16:creationId xmlns:a16="http://schemas.microsoft.com/office/drawing/2014/main" id="{3AD6D90C-3ED1-9A66-F6D1-E44A7AFF0C8D}"/>
              </a:ext>
            </a:extLst>
          </p:cNvPr>
          <p:cNvSpPr>
            <a:spLocks noGrp="1"/>
          </p:cNvSpPr>
          <p:nvPr>
            <p:ph type="body" sz="quarter" idx="14" hasCustomPrompt="1"/>
          </p:nvPr>
        </p:nvSpPr>
        <p:spPr>
          <a:xfrm>
            <a:off x="1848388" y="2061932"/>
            <a:ext cx="5414600" cy="360040"/>
          </a:xfrm>
          <a:prstGeom prst="rect">
            <a:avLst/>
          </a:prstGeom>
        </p:spPr>
        <p:txBody>
          <a:bodyPr>
            <a:normAutofit/>
          </a:bodyPr>
          <a:lstStyle>
            <a:lvl1pPr>
              <a:defRPr sz="1800" b="1">
                <a:solidFill>
                  <a:srgbClr val="000048"/>
                </a:solidFill>
              </a:defRPr>
            </a:lvl1pPr>
          </a:lstStyle>
          <a:p>
            <a:pPr lvl="0"/>
            <a:r>
              <a:rPr kumimoji="1" lang="ja-JP" altLang="en-US"/>
              <a:t>コンテンツが５つ以下の時の目次</a:t>
            </a:r>
          </a:p>
        </p:txBody>
      </p:sp>
      <p:sp>
        <p:nvSpPr>
          <p:cNvPr id="16" name="テキスト プレースホルダー 4">
            <a:extLst>
              <a:ext uri="{FF2B5EF4-FFF2-40B4-BE49-F238E27FC236}">
                <a16:creationId xmlns:a16="http://schemas.microsoft.com/office/drawing/2014/main" id="{1C58FBBF-C7F9-EA7D-64E9-2D0288CEA83A}"/>
              </a:ext>
            </a:extLst>
          </p:cNvPr>
          <p:cNvSpPr>
            <a:spLocks noGrp="1"/>
          </p:cNvSpPr>
          <p:nvPr>
            <p:ph type="body" sz="quarter" idx="15" hasCustomPrompt="1"/>
          </p:nvPr>
        </p:nvSpPr>
        <p:spPr>
          <a:xfrm>
            <a:off x="1848388" y="3016526"/>
            <a:ext cx="5414600" cy="360040"/>
          </a:xfrm>
          <a:prstGeom prst="rect">
            <a:avLst/>
          </a:prstGeom>
        </p:spPr>
        <p:txBody>
          <a:bodyPr>
            <a:normAutofit/>
          </a:bodyPr>
          <a:lstStyle>
            <a:lvl1pPr>
              <a:defRPr sz="1800" b="1">
                <a:solidFill>
                  <a:srgbClr val="000048"/>
                </a:solidFill>
              </a:defRPr>
            </a:lvl1pPr>
          </a:lstStyle>
          <a:p>
            <a:pPr lvl="0"/>
            <a:r>
              <a:rPr kumimoji="1" lang="ja-JP" altLang="en-US"/>
              <a:t>コンテンツが５つ以下の時の目次</a:t>
            </a:r>
          </a:p>
        </p:txBody>
      </p:sp>
      <p:sp>
        <p:nvSpPr>
          <p:cNvPr id="17" name="テキスト プレースホルダー 4">
            <a:extLst>
              <a:ext uri="{FF2B5EF4-FFF2-40B4-BE49-F238E27FC236}">
                <a16:creationId xmlns:a16="http://schemas.microsoft.com/office/drawing/2014/main" id="{0E05881E-A4C7-0864-4C1B-D6EFA1CD0D7C}"/>
              </a:ext>
            </a:extLst>
          </p:cNvPr>
          <p:cNvSpPr>
            <a:spLocks noGrp="1"/>
          </p:cNvSpPr>
          <p:nvPr>
            <p:ph type="body" sz="quarter" idx="16" hasCustomPrompt="1"/>
          </p:nvPr>
        </p:nvSpPr>
        <p:spPr>
          <a:xfrm>
            <a:off x="1848388" y="3940975"/>
            <a:ext cx="5414600" cy="360040"/>
          </a:xfrm>
          <a:prstGeom prst="rect">
            <a:avLst/>
          </a:prstGeom>
        </p:spPr>
        <p:txBody>
          <a:bodyPr>
            <a:normAutofit/>
          </a:bodyPr>
          <a:lstStyle>
            <a:lvl1pPr>
              <a:defRPr sz="1800" b="1">
                <a:solidFill>
                  <a:srgbClr val="000048"/>
                </a:solidFill>
              </a:defRPr>
            </a:lvl1pPr>
          </a:lstStyle>
          <a:p>
            <a:pPr lvl="0"/>
            <a:r>
              <a:rPr kumimoji="1" lang="ja-JP" altLang="en-US"/>
              <a:t>コンテンツが５つ以下の時の目次</a:t>
            </a:r>
          </a:p>
        </p:txBody>
      </p:sp>
    </p:spTree>
    <p:extLst>
      <p:ext uri="{BB962C8B-B14F-4D97-AF65-F5344CB8AC3E}">
        <p14:creationId xmlns:p14="http://schemas.microsoft.com/office/powerpoint/2010/main" val="8662852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CBC_プロダクト資料表紙（広告主・代理店限定）">
    <p:bg>
      <p:bgPr>
        <a:gradFill>
          <a:gsLst>
            <a:gs pos="0">
              <a:srgbClr val="030053"/>
            </a:gs>
            <a:gs pos="23000">
              <a:srgbClr val="030053"/>
            </a:gs>
            <a:gs pos="69000">
              <a:srgbClr val="03003D"/>
            </a:gs>
            <a:gs pos="99000">
              <a:srgbClr val="03003D"/>
            </a:gs>
          </a:gsLst>
          <a:path path="circle">
            <a:fillToRect l="50000" t="50000" r="50000" b="50000"/>
          </a:path>
        </a:gradFill>
        <a:effectLst/>
      </p:bgPr>
    </p:bg>
    <p:spTree>
      <p:nvGrpSpPr>
        <p:cNvPr id="1" name=""/>
        <p:cNvGrpSpPr/>
        <p:nvPr/>
      </p:nvGrpSpPr>
      <p:grpSpPr>
        <a:xfrm>
          <a:off x="0" y="0"/>
          <a:ext cx="0" cy="0"/>
          <a:chOff x="0" y="0"/>
          <a:chExt cx="0" cy="0"/>
        </a:xfrm>
      </p:grpSpPr>
      <p:sp>
        <p:nvSpPr>
          <p:cNvPr id="2" name="直角三角形 1">
            <a:extLst>
              <a:ext uri="{FF2B5EF4-FFF2-40B4-BE49-F238E27FC236}">
                <a16:creationId xmlns:a16="http://schemas.microsoft.com/office/drawing/2014/main" id="{B13D0A09-E438-357C-C528-970CFBA6F259}"/>
              </a:ext>
            </a:extLst>
          </p:cNvPr>
          <p:cNvSpPr/>
          <p:nvPr userDrawn="1"/>
        </p:nvSpPr>
        <p:spPr>
          <a:xfrm flipH="1">
            <a:off x="10017125" y="2768600"/>
            <a:ext cx="2174875" cy="4089400"/>
          </a:xfrm>
          <a:prstGeom prst="rtTriangle">
            <a:avLst/>
          </a:prstGeom>
          <a:solidFill>
            <a:srgbClr val="FFFFFF">
              <a:alpha val="12157"/>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ja-JP" altLang="en-US">
              <a:latin typeface="Arial" panose="020B0604020202020204" pitchFamily="34" charset="0"/>
            </a:endParaRPr>
          </a:p>
        </p:txBody>
      </p:sp>
      <p:sp>
        <p:nvSpPr>
          <p:cNvPr id="3" name="直角三角形 2">
            <a:extLst>
              <a:ext uri="{FF2B5EF4-FFF2-40B4-BE49-F238E27FC236}">
                <a16:creationId xmlns:a16="http://schemas.microsoft.com/office/drawing/2014/main" id="{E0EA9DFF-8D6C-8B30-25B6-10D7A4AE220A}"/>
              </a:ext>
            </a:extLst>
          </p:cNvPr>
          <p:cNvSpPr/>
          <p:nvPr userDrawn="1"/>
        </p:nvSpPr>
        <p:spPr>
          <a:xfrm flipH="1">
            <a:off x="10456863" y="3595688"/>
            <a:ext cx="1735137" cy="3262312"/>
          </a:xfrm>
          <a:prstGeom prst="rtTriangle">
            <a:avLst/>
          </a:prstGeom>
          <a:solidFill>
            <a:srgbClr val="FFFFFF">
              <a:alpha val="12157"/>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ja-JP" altLang="en-US">
              <a:latin typeface="Arial" panose="020B0604020202020204" pitchFamily="34" charset="0"/>
            </a:endParaRPr>
          </a:p>
        </p:txBody>
      </p:sp>
      <p:sp>
        <p:nvSpPr>
          <p:cNvPr id="5" name="直角三角形 4">
            <a:extLst>
              <a:ext uri="{FF2B5EF4-FFF2-40B4-BE49-F238E27FC236}">
                <a16:creationId xmlns:a16="http://schemas.microsoft.com/office/drawing/2014/main" id="{9FEB9977-1C8A-86AD-D7AA-F9FBA152FB55}"/>
              </a:ext>
            </a:extLst>
          </p:cNvPr>
          <p:cNvSpPr/>
          <p:nvPr userDrawn="1"/>
        </p:nvSpPr>
        <p:spPr>
          <a:xfrm rot="10800000" flipH="1">
            <a:off x="0" y="0"/>
            <a:ext cx="962025" cy="1806575"/>
          </a:xfrm>
          <a:prstGeom prst="rtTriangle">
            <a:avLst/>
          </a:prstGeom>
          <a:solidFill>
            <a:srgbClr val="FFFFFF">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ja-JP" altLang="en-US">
              <a:latin typeface="Arial" panose="020B0604020202020204" pitchFamily="34" charset="0"/>
            </a:endParaRPr>
          </a:p>
        </p:txBody>
      </p:sp>
      <p:pic>
        <p:nvPicPr>
          <p:cNvPr id="8" name="図 4">
            <a:extLst>
              <a:ext uri="{FF2B5EF4-FFF2-40B4-BE49-F238E27FC236}">
                <a16:creationId xmlns:a16="http://schemas.microsoft.com/office/drawing/2014/main" id="{63C9BE4C-8DFE-CC2F-3F00-AD2131111319}"/>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87375" y="6116638"/>
            <a:ext cx="889000"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直角三角形 8">
            <a:extLst>
              <a:ext uri="{FF2B5EF4-FFF2-40B4-BE49-F238E27FC236}">
                <a16:creationId xmlns:a16="http://schemas.microsoft.com/office/drawing/2014/main" id="{5A0132A7-64BD-1980-D8DE-4EE3D57AF1BC}"/>
              </a:ext>
            </a:extLst>
          </p:cNvPr>
          <p:cNvSpPr/>
          <p:nvPr userDrawn="1"/>
        </p:nvSpPr>
        <p:spPr>
          <a:xfrm flipH="1">
            <a:off x="11707813" y="5946775"/>
            <a:ext cx="484187" cy="911225"/>
          </a:xfrm>
          <a:prstGeom prst="rtTriangle">
            <a:avLst/>
          </a:prstGeom>
          <a:solidFill>
            <a:srgbClr val="FF0033"/>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ja-JP" altLang="en-US">
              <a:latin typeface="Arial" panose="020B0604020202020204" pitchFamily="34" charset="0"/>
            </a:endParaRPr>
          </a:p>
        </p:txBody>
      </p:sp>
      <p:sp>
        <p:nvSpPr>
          <p:cNvPr id="10" name="直角三角形 9">
            <a:extLst>
              <a:ext uri="{FF2B5EF4-FFF2-40B4-BE49-F238E27FC236}">
                <a16:creationId xmlns:a16="http://schemas.microsoft.com/office/drawing/2014/main" id="{8A7ED678-FE93-3D20-D8B9-B4A99C37C8CC}"/>
              </a:ext>
            </a:extLst>
          </p:cNvPr>
          <p:cNvSpPr/>
          <p:nvPr userDrawn="1"/>
        </p:nvSpPr>
        <p:spPr>
          <a:xfrm rot="10800000" flipH="1">
            <a:off x="0" y="0"/>
            <a:ext cx="363538" cy="682625"/>
          </a:xfrm>
          <a:prstGeom prst="rtTriangl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ja-JP" altLang="en-US">
              <a:latin typeface="Arial" panose="020B0604020202020204" pitchFamily="34" charset="0"/>
            </a:endParaRPr>
          </a:p>
        </p:txBody>
      </p:sp>
      <p:pic>
        <p:nvPicPr>
          <p:cNvPr id="11" name="グラフィックス 7">
            <a:extLst>
              <a:ext uri="{FF2B5EF4-FFF2-40B4-BE49-F238E27FC236}">
                <a16:creationId xmlns:a16="http://schemas.microsoft.com/office/drawing/2014/main" id="{CC3171FB-EAE6-45D7-234B-A9BFEECD786E}"/>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285750" y="6534150"/>
            <a:ext cx="814388" cy="9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Placeholder 3"/>
          <p:cNvSpPr>
            <a:spLocks noGrp="1"/>
          </p:cNvSpPr>
          <p:nvPr>
            <p:ph type="body" sz="quarter" idx="10"/>
          </p:nvPr>
        </p:nvSpPr>
        <p:spPr>
          <a:xfrm>
            <a:off x="587375" y="1696711"/>
            <a:ext cx="11017250" cy="2065291"/>
          </a:xfrm>
          <a:prstGeom prst="rect">
            <a:avLst/>
          </a:prstGeom>
        </p:spPr>
        <p:txBody>
          <a:bodyPr lIns="0" tIns="36000" rIns="0" bIns="0" anchor="t">
            <a:noAutofit/>
          </a:bodyPr>
          <a:lstStyle>
            <a:lvl1pPr marL="0" indent="0" algn="l">
              <a:lnSpc>
                <a:spcPct val="120000"/>
              </a:lnSpc>
              <a:buNone/>
              <a:defRPr sz="4000" b="1" i="0">
                <a:solidFill>
                  <a:schemeClr val="bg1"/>
                </a:solidFill>
                <a:latin typeface="Meiryo" panose="020B0604030504040204" pitchFamily="34" charset="-128"/>
                <a:ea typeface="Meiryo" panose="020B0604030504040204" pitchFamily="34" charset="-128"/>
              </a:defRPr>
            </a:lvl1pPr>
          </a:lstStyle>
          <a:p>
            <a:pPr lvl="0"/>
            <a:r>
              <a:rPr lang="ja-JP" altLang="en-US"/>
              <a:t>マスター テキストの書式設定</a:t>
            </a:r>
          </a:p>
        </p:txBody>
      </p:sp>
      <p:sp>
        <p:nvSpPr>
          <p:cNvPr id="6" name="Text Placeholder 3"/>
          <p:cNvSpPr>
            <a:spLocks noGrp="1"/>
          </p:cNvSpPr>
          <p:nvPr>
            <p:ph type="body" sz="quarter" idx="11"/>
          </p:nvPr>
        </p:nvSpPr>
        <p:spPr>
          <a:xfrm>
            <a:off x="587375" y="5278295"/>
            <a:ext cx="5131879" cy="217991"/>
          </a:xfrm>
          <a:prstGeom prst="rect">
            <a:avLst/>
          </a:prstGeom>
        </p:spPr>
        <p:txBody>
          <a:bodyPr lIns="0" tIns="0" rIns="0" bIns="0"/>
          <a:lstStyle>
            <a:lvl1pPr marL="0" indent="0" algn="l">
              <a:buNone/>
              <a:defRPr sz="1200" b="1" i="0">
                <a:solidFill>
                  <a:schemeClr val="bg1"/>
                </a:solidFill>
                <a:latin typeface="Meiryo" panose="020B0604030504040204" pitchFamily="34" charset="-128"/>
                <a:ea typeface="Meiryo" panose="020B0604030504040204" pitchFamily="34" charset="-128"/>
              </a:defRPr>
            </a:lvl1pPr>
          </a:lstStyle>
          <a:p>
            <a:pPr lvl="0"/>
            <a:r>
              <a:rPr lang="ja-JP" altLang="en-US"/>
              <a:t>マスター テキストの書式設定</a:t>
            </a:r>
          </a:p>
        </p:txBody>
      </p:sp>
      <p:sp>
        <p:nvSpPr>
          <p:cNvPr id="7" name="Text Placeholder 3"/>
          <p:cNvSpPr>
            <a:spLocks noGrp="1"/>
          </p:cNvSpPr>
          <p:nvPr>
            <p:ph type="body" sz="quarter" idx="12"/>
          </p:nvPr>
        </p:nvSpPr>
        <p:spPr>
          <a:xfrm>
            <a:off x="587375" y="4409440"/>
            <a:ext cx="8871585" cy="660399"/>
          </a:xfrm>
          <a:prstGeom prst="rect">
            <a:avLst/>
          </a:prstGeom>
        </p:spPr>
        <p:txBody>
          <a:bodyPr lIns="0" tIns="0" rIns="0" bIns="0" anchor="b"/>
          <a:lstStyle>
            <a:lvl1pPr marL="0" indent="0" algn="l">
              <a:lnSpc>
                <a:spcPct val="120000"/>
              </a:lnSpc>
              <a:spcBef>
                <a:spcPts val="0"/>
              </a:spcBef>
              <a:buNone/>
              <a:defRPr sz="1600" b="1" i="0">
                <a:solidFill>
                  <a:schemeClr val="bg1"/>
                </a:solidFill>
                <a:latin typeface="Meiryo" panose="020B0604030504040204" pitchFamily="34" charset="-128"/>
                <a:ea typeface="Meiryo" panose="020B0604030504040204" pitchFamily="34" charset="-128"/>
              </a:defRPr>
            </a:lvl1pPr>
          </a:lstStyle>
          <a:p>
            <a:pPr lvl="0"/>
            <a:r>
              <a:rPr lang="ja-JP" altLang="en-US"/>
              <a:t>マスター テキストの書式設定</a:t>
            </a:r>
          </a:p>
        </p:txBody>
      </p:sp>
    </p:spTree>
    <p:extLst>
      <p:ext uri="{BB962C8B-B14F-4D97-AF65-F5344CB8AC3E}">
        <p14:creationId xmlns:p14="http://schemas.microsoft.com/office/powerpoint/2010/main" val="81603800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タイトル+コピーライト+ページ番号（広告主・代理店限定）">
    <p:spTree>
      <p:nvGrpSpPr>
        <p:cNvPr id="1" name=""/>
        <p:cNvGrpSpPr/>
        <p:nvPr/>
      </p:nvGrpSpPr>
      <p:grpSpPr>
        <a:xfrm>
          <a:off x="0" y="0"/>
          <a:ext cx="0" cy="0"/>
          <a:chOff x="0" y="0"/>
          <a:chExt cx="0" cy="0"/>
        </a:xfrm>
      </p:grpSpPr>
      <p:sp>
        <p:nvSpPr>
          <p:cNvPr id="2" name="スライド番号プレースホルダー 5">
            <a:extLst>
              <a:ext uri="{FF2B5EF4-FFF2-40B4-BE49-F238E27FC236}">
                <a16:creationId xmlns:a16="http://schemas.microsoft.com/office/drawing/2014/main" id="{7740BB5E-F14C-A974-FA5E-29695CFEB58E}"/>
              </a:ext>
            </a:extLst>
          </p:cNvPr>
          <p:cNvSpPr txBox="1">
            <a:spLocks/>
          </p:cNvSpPr>
          <p:nvPr userDrawn="1"/>
        </p:nvSpPr>
        <p:spPr>
          <a:xfrm>
            <a:off x="11160125" y="6389688"/>
            <a:ext cx="728663" cy="365125"/>
          </a:xfrm>
          <a:prstGeom prst="rect">
            <a:avLst/>
          </a:prstGeom>
        </p:spPr>
        <p:txBody>
          <a:bodyPr lIns="0" rIns="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fontAlgn="auto">
              <a:spcBef>
                <a:spcPts val="0"/>
              </a:spcBef>
              <a:spcAft>
                <a:spcPts val="0"/>
              </a:spcAft>
              <a:defRPr/>
            </a:pPr>
            <a:fld id="{6D4AE058-6DC5-FD4E-B3C4-3F8E9F744DFB}" type="slidenum">
              <a:rPr lang="ja-JP" altLang="en-US" sz="700" smtClean="0">
                <a:solidFill>
                  <a:schemeClr val="bg1">
                    <a:lumMod val="75000"/>
                  </a:schemeClr>
                </a:solidFill>
                <a:latin typeface="Meiryo" panose="020B0604030504040204" pitchFamily="34" charset="-128"/>
              </a:rPr>
              <a:pPr fontAlgn="auto">
                <a:spcBef>
                  <a:spcPts val="0"/>
                </a:spcBef>
                <a:spcAft>
                  <a:spcPts val="0"/>
                </a:spcAft>
                <a:defRPr/>
              </a:pPr>
              <a:t>‹#›</a:t>
            </a:fld>
            <a:endParaRPr lang="ja-JP" altLang="en-US" sz="700">
              <a:solidFill>
                <a:schemeClr val="bg1">
                  <a:lumMod val="75000"/>
                </a:schemeClr>
              </a:solidFill>
              <a:latin typeface="Meiryo" panose="020B0604030504040204" pitchFamily="34" charset="-128"/>
            </a:endParaRPr>
          </a:p>
        </p:txBody>
      </p:sp>
      <p:pic>
        <p:nvPicPr>
          <p:cNvPr id="4" name="グラフィックス 2">
            <a:extLst>
              <a:ext uri="{FF2B5EF4-FFF2-40B4-BE49-F238E27FC236}">
                <a16:creationId xmlns:a16="http://schemas.microsoft.com/office/drawing/2014/main" id="{769488F7-6EE4-944A-F06F-45E6EC8CADF4}"/>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285750" y="6534150"/>
            <a:ext cx="814388" cy="9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正方形/長方形 9">
            <a:extLst>
              <a:ext uri="{FF2B5EF4-FFF2-40B4-BE49-F238E27FC236}">
                <a16:creationId xmlns:a16="http://schemas.microsoft.com/office/drawing/2014/main" id="{42D8C0EA-1F7B-0F84-058E-069A9319E43A}"/>
              </a:ext>
            </a:extLst>
          </p:cNvPr>
          <p:cNvSpPr/>
          <p:nvPr userDrawn="1"/>
        </p:nvSpPr>
        <p:spPr>
          <a:xfrm>
            <a:off x="0" y="0"/>
            <a:ext cx="9984432" cy="777600"/>
          </a:xfrm>
          <a:custGeom>
            <a:avLst/>
            <a:gdLst>
              <a:gd name="connsiteX0" fmla="*/ 0 w 9984432"/>
              <a:gd name="connsiteY0" fmla="*/ 0 h 1052736"/>
              <a:gd name="connsiteX1" fmla="*/ 9984432 w 9984432"/>
              <a:gd name="connsiteY1" fmla="*/ 0 h 1052736"/>
              <a:gd name="connsiteX2" fmla="*/ 9984432 w 9984432"/>
              <a:gd name="connsiteY2" fmla="*/ 1052736 h 1052736"/>
              <a:gd name="connsiteX3" fmla="*/ 0 w 9984432"/>
              <a:gd name="connsiteY3" fmla="*/ 1052736 h 1052736"/>
              <a:gd name="connsiteX4" fmla="*/ 0 w 9984432"/>
              <a:gd name="connsiteY4" fmla="*/ 0 h 1052736"/>
              <a:gd name="connsiteX0" fmla="*/ 0 w 9984432"/>
              <a:gd name="connsiteY0" fmla="*/ 0 h 1052736"/>
              <a:gd name="connsiteX1" fmla="*/ 9984432 w 9984432"/>
              <a:gd name="connsiteY1" fmla="*/ 0 h 1052736"/>
              <a:gd name="connsiteX2" fmla="*/ 9443519 w 9984432"/>
              <a:gd name="connsiteY2" fmla="*/ 1052736 h 1052736"/>
              <a:gd name="connsiteX3" fmla="*/ 0 w 9984432"/>
              <a:gd name="connsiteY3" fmla="*/ 1052736 h 1052736"/>
              <a:gd name="connsiteX4" fmla="*/ 0 w 9984432"/>
              <a:gd name="connsiteY4" fmla="*/ 0 h 1052736"/>
              <a:gd name="connsiteX0" fmla="*/ 0 w 9984432"/>
              <a:gd name="connsiteY0" fmla="*/ 0 h 1052736"/>
              <a:gd name="connsiteX1" fmla="*/ 9984432 w 9984432"/>
              <a:gd name="connsiteY1" fmla="*/ 0 h 1052736"/>
              <a:gd name="connsiteX2" fmla="*/ 9229777 w 9984432"/>
              <a:gd name="connsiteY2" fmla="*/ 1052736 h 1052736"/>
              <a:gd name="connsiteX3" fmla="*/ 0 w 9984432"/>
              <a:gd name="connsiteY3" fmla="*/ 1052736 h 1052736"/>
              <a:gd name="connsiteX4" fmla="*/ 0 w 9984432"/>
              <a:gd name="connsiteY4" fmla="*/ 0 h 1052736"/>
              <a:gd name="connsiteX0" fmla="*/ 0 w 9984432"/>
              <a:gd name="connsiteY0" fmla="*/ 0 h 1052736"/>
              <a:gd name="connsiteX1" fmla="*/ 9984432 w 9984432"/>
              <a:gd name="connsiteY1" fmla="*/ 0 h 1052736"/>
              <a:gd name="connsiteX2" fmla="*/ 9689080 w 9984432"/>
              <a:gd name="connsiteY2" fmla="*/ 1052736 h 1052736"/>
              <a:gd name="connsiteX3" fmla="*/ 0 w 9984432"/>
              <a:gd name="connsiteY3" fmla="*/ 1052736 h 1052736"/>
              <a:gd name="connsiteX4" fmla="*/ 0 w 9984432"/>
              <a:gd name="connsiteY4" fmla="*/ 0 h 1052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4432" h="1052736">
                <a:moveTo>
                  <a:pt x="0" y="0"/>
                </a:moveTo>
                <a:lnTo>
                  <a:pt x="9984432" y="0"/>
                </a:lnTo>
                <a:lnTo>
                  <a:pt x="9689080" y="1052736"/>
                </a:lnTo>
                <a:lnTo>
                  <a:pt x="0" y="1052736"/>
                </a:lnTo>
                <a:lnTo>
                  <a:pt x="0" y="0"/>
                </a:lnTo>
                <a:close/>
              </a:path>
            </a:pathLst>
          </a:custGeom>
          <a:solidFill>
            <a:srgbClr val="00003E">
              <a:alpha val="5098"/>
            </a:srgbClr>
          </a:solidFill>
          <a:ln>
            <a:noFill/>
          </a:ln>
          <a:effectLst>
            <a:outerShdw dist="25400" dir="2700000" algn="tl" rotWithShape="0">
              <a:prstClr val="black">
                <a:alpha val="10875"/>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17">
            <a:extLst>
              <a:ext uri="{FF2B5EF4-FFF2-40B4-BE49-F238E27FC236}">
                <a16:creationId xmlns:a16="http://schemas.microsoft.com/office/drawing/2014/main" id="{981D720B-36BE-26D1-5A53-D269FE26C373}"/>
              </a:ext>
            </a:extLst>
          </p:cNvPr>
          <p:cNvSpPr/>
          <p:nvPr userDrawn="1"/>
        </p:nvSpPr>
        <p:spPr>
          <a:xfrm>
            <a:off x="0" y="-5818"/>
            <a:ext cx="1726717" cy="565422"/>
          </a:xfrm>
          <a:custGeom>
            <a:avLst/>
            <a:gdLst>
              <a:gd name="connsiteX0" fmla="*/ 0 w 1726717"/>
              <a:gd name="connsiteY0" fmla="*/ 0 h 565422"/>
              <a:gd name="connsiteX1" fmla="*/ 1726717 w 1726717"/>
              <a:gd name="connsiteY1" fmla="*/ 0 h 565422"/>
              <a:gd name="connsiteX2" fmla="*/ 1511956 w 1726717"/>
              <a:gd name="connsiteY2" fmla="*/ 565422 h 565422"/>
              <a:gd name="connsiteX3" fmla="*/ 0 w 1726717"/>
              <a:gd name="connsiteY3" fmla="*/ 565422 h 565422"/>
              <a:gd name="connsiteX4" fmla="*/ 0 w 1726717"/>
              <a:gd name="connsiteY4" fmla="*/ 0 h 565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6717" h="565422">
                <a:moveTo>
                  <a:pt x="0" y="0"/>
                </a:moveTo>
                <a:lnTo>
                  <a:pt x="1726717" y="0"/>
                </a:lnTo>
                <a:lnTo>
                  <a:pt x="1511956" y="565422"/>
                </a:lnTo>
                <a:lnTo>
                  <a:pt x="0" y="565422"/>
                </a:lnTo>
                <a:lnTo>
                  <a:pt x="0" y="0"/>
                </a:lnTo>
                <a:close/>
              </a:path>
            </a:pathLst>
          </a:custGeom>
          <a:solidFill>
            <a:srgbClr val="03004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tx1"/>
              </a:solidFill>
            </a:endParaRPr>
          </a:p>
        </p:txBody>
      </p:sp>
      <p:sp>
        <p:nvSpPr>
          <p:cNvPr id="7" name="テキスト プレースホルダー 6">
            <a:extLst>
              <a:ext uri="{FF2B5EF4-FFF2-40B4-BE49-F238E27FC236}">
                <a16:creationId xmlns:a16="http://schemas.microsoft.com/office/drawing/2014/main" id="{AEC948CC-9297-A832-A700-37C4AAF9DE74}"/>
              </a:ext>
            </a:extLst>
          </p:cNvPr>
          <p:cNvSpPr>
            <a:spLocks noGrp="1"/>
          </p:cNvSpPr>
          <p:nvPr>
            <p:ph type="body" sz="quarter" idx="12" hasCustomPrompt="1"/>
          </p:nvPr>
        </p:nvSpPr>
        <p:spPr>
          <a:xfrm>
            <a:off x="595671" y="81412"/>
            <a:ext cx="866756" cy="410840"/>
          </a:xfrm>
          <a:prstGeom prst="rect">
            <a:avLst/>
          </a:prstGeom>
        </p:spPr>
        <p:txBody>
          <a:bodyPr lIns="0" tIns="36000" rIns="0" bIns="0" anchor="ctr"/>
          <a:lstStyle>
            <a:lvl1pPr marL="171450" indent="-171450" algn="ctr">
              <a:buFont typeface="Arial" panose="020B0604020202020204" pitchFamily="34" charset="0"/>
              <a:buChar char="•"/>
              <a:defRPr sz="900" spc="-150">
                <a:solidFill>
                  <a:schemeClr val="bg1"/>
                </a:solidFill>
              </a:defRPr>
            </a:lvl1pPr>
          </a:lstStyle>
          <a:p>
            <a:pPr lvl="0"/>
            <a:r>
              <a:rPr kumimoji="1" lang="ja-JP" altLang="en-US"/>
              <a:t>商品スペック</a:t>
            </a:r>
          </a:p>
        </p:txBody>
      </p:sp>
      <p:sp>
        <p:nvSpPr>
          <p:cNvPr id="8" name="図プレースホルダー 11">
            <a:extLst>
              <a:ext uri="{FF2B5EF4-FFF2-40B4-BE49-F238E27FC236}">
                <a16:creationId xmlns:a16="http://schemas.microsoft.com/office/drawing/2014/main" id="{4892F178-E14F-E0FA-108A-ECE30D123E74}"/>
              </a:ext>
            </a:extLst>
          </p:cNvPr>
          <p:cNvSpPr>
            <a:spLocks noGrp="1"/>
          </p:cNvSpPr>
          <p:nvPr>
            <p:ph type="pic" sz="quarter" idx="11"/>
          </p:nvPr>
        </p:nvSpPr>
        <p:spPr>
          <a:xfrm>
            <a:off x="56609" y="31805"/>
            <a:ext cx="498782" cy="497680"/>
          </a:xfrm>
          <a:prstGeom prst="rect">
            <a:avLst/>
          </a:prstGeom>
        </p:spPr>
        <p:txBody>
          <a:bodyPr/>
          <a:lstStyle>
            <a:lvl1pPr>
              <a:defRPr sz="700">
                <a:solidFill>
                  <a:schemeClr val="bg1"/>
                </a:solidFill>
              </a:defRPr>
            </a:lvl1pPr>
          </a:lstStyle>
          <a:p>
            <a:r>
              <a:rPr kumimoji="1" lang="ja-JP" altLang="en-US"/>
              <a:t>アイコン</a:t>
            </a:r>
          </a:p>
        </p:txBody>
      </p:sp>
      <p:sp>
        <p:nvSpPr>
          <p:cNvPr id="9" name="テキスト プレースホルダー 10">
            <a:extLst>
              <a:ext uri="{FF2B5EF4-FFF2-40B4-BE49-F238E27FC236}">
                <a16:creationId xmlns:a16="http://schemas.microsoft.com/office/drawing/2014/main" id="{C654E360-FB66-3113-7049-0119BE4706B1}"/>
              </a:ext>
            </a:extLst>
          </p:cNvPr>
          <p:cNvSpPr>
            <a:spLocks noGrp="1"/>
          </p:cNvSpPr>
          <p:nvPr>
            <p:ph type="body" sz="quarter" idx="10" hasCustomPrompt="1"/>
          </p:nvPr>
        </p:nvSpPr>
        <p:spPr>
          <a:xfrm>
            <a:off x="1887808" y="252000"/>
            <a:ext cx="8136904" cy="335028"/>
          </a:xfrm>
          <a:prstGeom prst="rect">
            <a:avLst/>
          </a:prstGeom>
        </p:spPr>
        <p:txBody>
          <a:bodyPr wrap="none" lIns="0" tIns="0" rIns="0" bIns="0" anchor="ctr">
            <a:noAutofit/>
          </a:bodyPr>
          <a:lstStyle>
            <a:lvl1pPr marL="0" indent="0">
              <a:buNone/>
              <a:defRPr sz="2000" b="1" i="0">
                <a:solidFill>
                  <a:srgbClr val="00003E"/>
                </a:solidFill>
                <a:latin typeface="Meiryo" panose="020B0604030504040204" pitchFamily="34" charset="-128"/>
                <a:ea typeface="Meiryo" panose="020B0604030504040204" pitchFamily="34" charset="-128"/>
              </a:defRPr>
            </a:lvl1pPr>
          </a:lstStyle>
          <a:p>
            <a:pPr lvl="0"/>
            <a:r>
              <a:rPr kumimoji="1" lang="ja-JP" altLang="en-US"/>
              <a:t>タイトルを入れる</a:t>
            </a:r>
          </a:p>
        </p:txBody>
      </p:sp>
    </p:spTree>
    <p:extLst>
      <p:ext uri="{BB962C8B-B14F-4D97-AF65-F5344CB8AC3E}">
        <p14:creationId xmlns:p14="http://schemas.microsoft.com/office/powerpoint/2010/main" val="18843214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ユーザー設定レイアウト">
    <p:spTree>
      <p:nvGrpSpPr>
        <p:cNvPr id="1" name=""/>
        <p:cNvGrpSpPr/>
        <p:nvPr/>
      </p:nvGrpSpPr>
      <p:grpSpPr>
        <a:xfrm>
          <a:off x="0" y="0"/>
          <a:ext cx="0" cy="0"/>
          <a:chOff x="0" y="0"/>
          <a:chExt cx="0" cy="0"/>
        </a:xfrm>
      </p:grpSpPr>
      <p:pic>
        <p:nvPicPr>
          <p:cNvPr id="3" name="그림 4">
            <a:extLst>
              <a:ext uri="{FF2B5EF4-FFF2-40B4-BE49-F238E27FC236}">
                <a16:creationId xmlns:a16="http://schemas.microsoft.com/office/drawing/2014/main" id="{4ACEFEC2-0420-AB97-AAD7-A18026F84071}"/>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367963" y="3427413"/>
            <a:ext cx="1824037" cy="3430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6" name="直線コネクタ 5">
            <a:extLst>
              <a:ext uri="{FF2B5EF4-FFF2-40B4-BE49-F238E27FC236}">
                <a16:creationId xmlns:a16="http://schemas.microsoft.com/office/drawing/2014/main" id="{549A8A82-CB7D-3834-72FE-F0103BC59479}"/>
              </a:ext>
            </a:extLst>
          </p:cNvPr>
          <p:cNvCxnSpPr>
            <a:cxnSpLocks/>
          </p:cNvCxnSpPr>
          <p:nvPr userDrawn="1"/>
        </p:nvCxnSpPr>
        <p:spPr>
          <a:xfrm>
            <a:off x="1727128" y="2621757"/>
            <a:ext cx="9050940" cy="0"/>
          </a:xfrm>
          <a:prstGeom prst="line">
            <a:avLst/>
          </a:prstGeom>
          <a:ln/>
        </p:spPr>
        <p:style>
          <a:lnRef idx="1">
            <a:schemeClr val="accent1"/>
          </a:lnRef>
          <a:fillRef idx="0">
            <a:schemeClr val="accent1"/>
          </a:fillRef>
          <a:effectRef idx="0">
            <a:schemeClr val="accent1"/>
          </a:effectRef>
          <a:fontRef idx="minor">
            <a:schemeClr val="tx1"/>
          </a:fontRef>
        </p:style>
      </p:cxnSp>
      <p:sp>
        <p:nvSpPr>
          <p:cNvPr id="7" name="図プレースホルダー 4">
            <a:extLst>
              <a:ext uri="{FF2B5EF4-FFF2-40B4-BE49-F238E27FC236}">
                <a16:creationId xmlns:a16="http://schemas.microsoft.com/office/drawing/2014/main" id="{9ECDF7A2-7224-0E1C-A550-0E183AB6CFC4}"/>
              </a:ext>
            </a:extLst>
          </p:cNvPr>
          <p:cNvSpPr>
            <a:spLocks noGrp="1"/>
          </p:cNvSpPr>
          <p:nvPr>
            <p:ph type="pic" sz="quarter" idx="15"/>
          </p:nvPr>
        </p:nvSpPr>
        <p:spPr>
          <a:xfrm>
            <a:off x="5442523" y="3019035"/>
            <a:ext cx="1586282" cy="1464484"/>
          </a:xfrm>
          <a:prstGeom prst="rect">
            <a:avLst/>
          </a:prstGeom>
        </p:spPr>
        <p:txBody>
          <a:bodyPr/>
          <a:lstStyle>
            <a:lvl1pPr marL="0" indent="0" algn="ctr">
              <a:buNone/>
              <a:defRPr sz="1400">
                <a:solidFill>
                  <a:srgbClr val="00003E"/>
                </a:solidFill>
              </a:defRPr>
            </a:lvl1pPr>
          </a:lstStyle>
          <a:p>
            <a:r>
              <a:rPr kumimoji="1" lang="ja-JP" altLang="en-US"/>
              <a:t>アイコン</a:t>
            </a:r>
          </a:p>
        </p:txBody>
      </p:sp>
      <p:sp>
        <p:nvSpPr>
          <p:cNvPr id="8" name="テキスト プレースホルダー 23">
            <a:extLst>
              <a:ext uri="{FF2B5EF4-FFF2-40B4-BE49-F238E27FC236}">
                <a16:creationId xmlns:a16="http://schemas.microsoft.com/office/drawing/2014/main" id="{9BB0D80A-1BCF-A8E5-9698-8458938BE471}"/>
              </a:ext>
            </a:extLst>
          </p:cNvPr>
          <p:cNvSpPr>
            <a:spLocks noGrp="1"/>
          </p:cNvSpPr>
          <p:nvPr>
            <p:ph type="body" sz="quarter" idx="19" hasCustomPrompt="1"/>
          </p:nvPr>
        </p:nvSpPr>
        <p:spPr>
          <a:xfrm>
            <a:off x="3335867" y="4786187"/>
            <a:ext cx="5943600" cy="543702"/>
          </a:xfrm>
          <a:prstGeom prst="rect">
            <a:avLst/>
          </a:prstGeom>
        </p:spPr>
        <p:txBody>
          <a:bodyPr/>
          <a:lstStyle>
            <a:lvl1pPr marL="0" indent="0" algn="ctr">
              <a:buNone/>
              <a:defRPr b="1" spc="300">
                <a:solidFill>
                  <a:srgbClr val="000048"/>
                </a:solidFill>
                <a:latin typeface="メイリオ 本文"/>
                <a:ea typeface="+mn-ea"/>
              </a:defRPr>
            </a:lvl1pPr>
            <a:lvl2pPr marL="457212" indent="0">
              <a:buNone/>
              <a:defRPr/>
            </a:lvl2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a:t>テキストテキスト</a:t>
            </a:r>
          </a:p>
        </p:txBody>
      </p:sp>
      <p:sp>
        <p:nvSpPr>
          <p:cNvPr id="10" name="テキスト プレースホルダー 19">
            <a:extLst>
              <a:ext uri="{FF2B5EF4-FFF2-40B4-BE49-F238E27FC236}">
                <a16:creationId xmlns:a16="http://schemas.microsoft.com/office/drawing/2014/main" id="{BBE8B47C-E3DF-7454-A3FA-093FD29B3210}"/>
              </a:ext>
            </a:extLst>
          </p:cNvPr>
          <p:cNvSpPr>
            <a:spLocks noGrp="1"/>
          </p:cNvSpPr>
          <p:nvPr>
            <p:ph type="body" sz="quarter" idx="18" hasCustomPrompt="1"/>
          </p:nvPr>
        </p:nvSpPr>
        <p:spPr>
          <a:xfrm>
            <a:off x="5551588" y="1210966"/>
            <a:ext cx="1368152" cy="1057321"/>
          </a:xfrm>
          <a:prstGeom prst="rect">
            <a:avLst/>
          </a:prstGeom>
        </p:spPr>
        <p:txBody>
          <a:bodyPr/>
          <a:lstStyle>
            <a:lvl1pPr marL="0" indent="0">
              <a:buNone/>
              <a:defRPr sz="6600" b="1" i="0">
                <a:solidFill>
                  <a:srgbClr val="000048"/>
                </a:solidFill>
                <a:latin typeface="+mj-ea"/>
                <a:ea typeface="+mj-ea"/>
                <a:cs typeface="Segoe UI" panose="020B0502040204020203" pitchFamily="34" charset="0"/>
              </a:defRPr>
            </a:lvl1pPr>
          </a:lstStyle>
          <a:p>
            <a:pPr lvl="0"/>
            <a:r>
              <a:rPr kumimoji="1" lang="en-US" altLang="ja-JP"/>
              <a:t>01</a:t>
            </a:r>
            <a:endParaRPr kumimoji="1" lang="ja-JP" altLang="en-US"/>
          </a:p>
        </p:txBody>
      </p:sp>
      <p:pic>
        <p:nvPicPr>
          <p:cNvPr id="2" name="グラフィックス 7">
            <a:extLst>
              <a:ext uri="{FF2B5EF4-FFF2-40B4-BE49-F238E27FC236}">
                <a16:creationId xmlns:a16="http://schemas.microsoft.com/office/drawing/2014/main" id="{3B967D41-98D0-C253-8D0F-4F5B9AEA6ED7}"/>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285750" y="6534150"/>
            <a:ext cx="814388" cy="9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7716708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タイトル+コピーライト+ページ番号（広告主・代理店限定）">
    <p:spTree>
      <p:nvGrpSpPr>
        <p:cNvPr id="1" name=""/>
        <p:cNvGrpSpPr/>
        <p:nvPr/>
      </p:nvGrpSpPr>
      <p:grpSpPr>
        <a:xfrm>
          <a:off x="0" y="0"/>
          <a:ext cx="0" cy="0"/>
          <a:chOff x="0" y="0"/>
          <a:chExt cx="0" cy="0"/>
        </a:xfrm>
      </p:grpSpPr>
      <p:sp>
        <p:nvSpPr>
          <p:cNvPr id="2" name="スライド番号プレースホルダー 5">
            <a:extLst>
              <a:ext uri="{FF2B5EF4-FFF2-40B4-BE49-F238E27FC236}">
                <a16:creationId xmlns:a16="http://schemas.microsoft.com/office/drawing/2014/main" id="{7740BB5E-F14C-A974-FA5E-29695CFEB58E}"/>
              </a:ext>
            </a:extLst>
          </p:cNvPr>
          <p:cNvSpPr txBox="1">
            <a:spLocks/>
          </p:cNvSpPr>
          <p:nvPr userDrawn="1"/>
        </p:nvSpPr>
        <p:spPr>
          <a:xfrm>
            <a:off x="11160125" y="6389688"/>
            <a:ext cx="728663" cy="365125"/>
          </a:xfrm>
          <a:prstGeom prst="rect">
            <a:avLst/>
          </a:prstGeom>
        </p:spPr>
        <p:txBody>
          <a:bodyPr lIns="0" rIns="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fontAlgn="auto">
              <a:spcBef>
                <a:spcPts val="0"/>
              </a:spcBef>
              <a:spcAft>
                <a:spcPts val="0"/>
              </a:spcAft>
              <a:defRPr/>
            </a:pPr>
            <a:fld id="{6D4AE058-6DC5-FD4E-B3C4-3F8E9F744DFB}" type="slidenum">
              <a:rPr lang="ja-JP" altLang="en-US" sz="700" smtClean="0">
                <a:solidFill>
                  <a:schemeClr val="bg1">
                    <a:lumMod val="75000"/>
                  </a:schemeClr>
                </a:solidFill>
                <a:latin typeface="Meiryo" panose="020B0604030504040204" pitchFamily="34" charset="-128"/>
              </a:rPr>
              <a:pPr fontAlgn="auto">
                <a:spcBef>
                  <a:spcPts val="0"/>
                </a:spcBef>
                <a:spcAft>
                  <a:spcPts val="0"/>
                </a:spcAft>
                <a:defRPr/>
              </a:pPr>
              <a:t>‹#›</a:t>
            </a:fld>
            <a:endParaRPr lang="ja-JP" altLang="en-US" sz="700">
              <a:solidFill>
                <a:schemeClr val="bg1">
                  <a:lumMod val="75000"/>
                </a:schemeClr>
              </a:solidFill>
              <a:latin typeface="Meiryo" panose="020B0604030504040204" pitchFamily="34" charset="-128"/>
            </a:endParaRPr>
          </a:p>
        </p:txBody>
      </p:sp>
      <p:pic>
        <p:nvPicPr>
          <p:cNvPr id="4" name="グラフィックス 2">
            <a:extLst>
              <a:ext uri="{FF2B5EF4-FFF2-40B4-BE49-F238E27FC236}">
                <a16:creationId xmlns:a16="http://schemas.microsoft.com/office/drawing/2014/main" id="{769488F7-6EE4-944A-F06F-45E6EC8CADF4}"/>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285750" y="6534150"/>
            <a:ext cx="814388" cy="9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正方形/長方形 9">
            <a:extLst>
              <a:ext uri="{FF2B5EF4-FFF2-40B4-BE49-F238E27FC236}">
                <a16:creationId xmlns:a16="http://schemas.microsoft.com/office/drawing/2014/main" id="{42D8C0EA-1F7B-0F84-058E-069A9319E43A}"/>
              </a:ext>
            </a:extLst>
          </p:cNvPr>
          <p:cNvSpPr/>
          <p:nvPr userDrawn="1"/>
        </p:nvSpPr>
        <p:spPr>
          <a:xfrm>
            <a:off x="0" y="0"/>
            <a:ext cx="9984432" cy="777600"/>
          </a:xfrm>
          <a:custGeom>
            <a:avLst/>
            <a:gdLst>
              <a:gd name="connsiteX0" fmla="*/ 0 w 9984432"/>
              <a:gd name="connsiteY0" fmla="*/ 0 h 1052736"/>
              <a:gd name="connsiteX1" fmla="*/ 9984432 w 9984432"/>
              <a:gd name="connsiteY1" fmla="*/ 0 h 1052736"/>
              <a:gd name="connsiteX2" fmla="*/ 9984432 w 9984432"/>
              <a:gd name="connsiteY2" fmla="*/ 1052736 h 1052736"/>
              <a:gd name="connsiteX3" fmla="*/ 0 w 9984432"/>
              <a:gd name="connsiteY3" fmla="*/ 1052736 h 1052736"/>
              <a:gd name="connsiteX4" fmla="*/ 0 w 9984432"/>
              <a:gd name="connsiteY4" fmla="*/ 0 h 1052736"/>
              <a:gd name="connsiteX0" fmla="*/ 0 w 9984432"/>
              <a:gd name="connsiteY0" fmla="*/ 0 h 1052736"/>
              <a:gd name="connsiteX1" fmla="*/ 9984432 w 9984432"/>
              <a:gd name="connsiteY1" fmla="*/ 0 h 1052736"/>
              <a:gd name="connsiteX2" fmla="*/ 9443519 w 9984432"/>
              <a:gd name="connsiteY2" fmla="*/ 1052736 h 1052736"/>
              <a:gd name="connsiteX3" fmla="*/ 0 w 9984432"/>
              <a:gd name="connsiteY3" fmla="*/ 1052736 h 1052736"/>
              <a:gd name="connsiteX4" fmla="*/ 0 w 9984432"/>
              <a:gd name="connsiteY4" fmla="*/ 0 h 1052736"/>
              <a:gd name="connsiteX0" fmla="*/ 0 w 9984432"/>
              <a:gd name="connsiteY0" fmla="*/ 0 h 1052736"/>
              <a:gd name="connsiteX1" fmla="*/ 9984432 w 9984432"/>
              <a:gd name="connsiteY1" fmla="*/ 0 h 1052736"/>
              <a:gd name="connsiteX2" fmla="*/ 9229777 w 9984432"/>
              <a:gd name="connsiteY2" fmla="*/ 1052736 h 1052736"/>
              <a:gd name="connsiteX3" fmla="*/ 0 w 9984432"/>
              <a:gd name="connsiteY3" fmla="*/ 1052736 h 1052736"/>
              <a:gd name="connsiteX4" fmla="*/ 0 w 9984432"/>
              <a:gd name="connsiteY4" fmla="*/ 0 h 1052736"/>
              <a:gd name="connsiteX0" fmla="*/ 0 w 9984432"/>
              <a:gd name="connsiteY0" fmla="*/ 0 h 1052736"/>
              <a:gd name="connsiteX1" fmla="*/ 9984432 w 9984432"/>
              <a:gd name="connsiteY1" fmla="*/ 0 h 1052736"/>
              <a:gd name="connsiteX2" fmla="*/ 9689080 w 9984432"/>
              <a:gd name="connsiteY2" fmla="*/ 1052736 h 1052736"/>
              <a:gd name="connsiteX3" fmla="*/ 0 w 9984432"/>
              <a:gd name="connsiteY3" fmla="*/ 1052736 h 1052736"/>
              <a:gd name="connsiteX4" fmla="*/ 0 w 9984432"/>
              <a:gd name="connsiteY4" fmla="*/ 0 h 1052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4432" h="1052736">
                <a:moveTo>
                  <a:pt x="0" y="0"/>
                </a:moveTo>
                <a:lnTo>
                  <a:pt x="9984432" y="0"/>
                </a:lnTo>
                <a:lnTo>
                  <a:pt x="9689080" y="1052736"/>
                </a:lnTo>
                <a:lnTo>
                  <a:pt x="0" y="1052736"/>
                </a:lnTo>
                <a:lnTo>
                  <a:pt x="0" y="0"/>
                </a:lnTo>
                <a:close/>
              </a:path>
            </a:pathLst>
          </a:custGeom>
          <a:solidFill>
            <a:srgbClr val="00003E">
              <a:alpha val="5098"/>
            </a:srgbClr>
          </a:solidFill>
          <a:ln>
            <a:noFill/>
          </a:ln>
          <a:effectLst>
            <a:outerShdw dist="25400" dir="2700000" algn="tl" rotWithShape="0">
              <a:prstClr val="black">
                <a:alpha val="10875"/>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17">
            <a:extLst>
              <a:ext uri="{FF2B5EF4-FFF2-40B4-BE49-F238E27FC236}">
                <a16:creationId xmlns:a16="http://schemas.microsoft.com/office/drawing/2014/main" id="{981D720B-36BE-26D1-5A53-D269FE26C373}"/>
              </a:ext>
            </a:extLst>
          </p:cNvPr>
          <p:cNvSpPr/>
          <p:nvPr userDrawn="1"/>
        </p:nvSpPr>
        <p:spPr>
          <a:xfrm>
            <a:off x="0" y="-5818"/>
            <a:ext cx="1726717" cy="565422"/>
          </a:xfrm>
          <a:custGeom>
            <a:avLst/>
            <a:gdLst>
              <a:gd name="connsiteX0" fmla="*/ 0 w 1726717"/>
              <a:gd name="connsiteY0" fmla="*/ 0 h 565422"/>
              <a:gd name="connsiteX1" fmla="*/ 1726717 w 1726717"/>
              <a:gd name="connsiteY1" fmla="*/ 0 h 565422"/>
              <a:gd name="connsiteX2" fmla="*/ 1511956 w 1726717"/>
              <a:gd name="connsiteY2" fmla="*/ 565422 h 565422"/>
              <a:gd name="connsiteX3" fmla="*/ 0 w 1726717"/>
              <a:gd name="connsiteY3" fmla="*/ 565422 h 565422"/>
              <a:gd name="connsiteX4" fmla="*/ 0 w 1726717"/>
              <a:gd name="connsiteY4" fmla="*/ 0 h 565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6717" h="565422">
                <a:moveTo>
                  <a:pt x="0" y="0"/>
                </a:moveTo>
                <a:lnTo>
                  <a:pt x="1726717" y="0"/>
                </a:lnTo>
                <a:lnTo>
                  <a:pt x="1511956" y="565422"/>
                </a:lnTo>
                <a:lnTo>
                  <a:pt x="0" y="565422"/>
                </a:lnTo>
                <a:lnTo>
                  <a:pt x="0" y="0"/>
                </a:lnTo>
                <a:close/>
              </a:path>
            </a:pathLst>
          </a:custGeom>
          <a:solidFill>
            <a:srgbClr val="03004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tx1"/>
              </a:solidFill>
            </a:endParaRPr>
          </a:p>
        </p:txBody>
      </p:sp>
      <p:sp>
        <p:nvSpPr>
          <p:cNvPr id="7" name="テキスト プレースホルダー 6">
            <a:extLst>
              <a:ext uri="{FF2B5EF4-FFF2-40B4-BE49-F238E27FC236}">
                <a16:creationId xmlns:a16="http://schemas.microsoft.com/office/drawing/2014/main" id="{AEC948CC-9297-A832-A700-37C4AAF9DE74}"/>
              </a:ext>
            </a:extLst>
          </p:cNvPr>
          <p:cNvSpPr>
            <a:spLocks noGrp="1"/>
          </p:cNvSpPr>
          <p:nvPr>
            <p:ph type="body" sz="quarter" idx="12" hasCustomPrompt="1"/>
          </p:nvPr>
        </p:nvSpPr>
        <p:spPr>
          <a:xfrm>
            <a:off x="595671" y="81412"/>
            <a:ext cx="866756" cy="410840"/>
          </a:xfrm>
          <a:prstGeom prst="rect">
            <a:avLst/>
          </a:prstGeom>
        </p:spPr>
        <p:txBody>
          <a:bodyPr lIns="0" tIns="36000" rIns="0" bIns="0" anchor="ctr"/>
          <a:lstStyle>
            <a:lvl1pPr marL="171450" indent="-171450" algn="ctr">
              <a:buFont typeface="Arial" panose="020B0604020202020204" pitchFamily="34" charset="0"/>
              <a:buChar char="•"/>
              <a:defRPr sz="900" spc="-150">
                <a:solidFill>
                  <a:schemeClr val="bg1"/>
                </a:solidFill>
              </a:defRPr>
            </a:lvl1pPr>
          </a:lstStyle>
          <a:p>
            <a:pPr lvl="0"/>
            <a:r>
              <a:rPr kumimoji="1" lang="ja-JP" altLang="en-US"/>
              <a:t>商品スペック</a:t>
            </a:r>
          </a:p>
        </p:txBody>
      </p:sp>
      <p:sp>
        <p:nvSpPr>
          <p:cNvPr id="8" name="図プレースホルダー 11">
            <a:extLst>
              <a:ext uri="{FF2B5EF4-FFF2-40B4-BE49-F238E27FC236}">
                <a16:creationId xmlns:a16="http://schemas.microsoft.com/office/drawing/2014/main" id="{4892F178-E14F-E0FA-108A-ECE30D123E74}"/>
              </a:ext>
            </a:extLst>
          </p:cNvPr>
          <p:cNvSpPr>
            <a:spLocks noGrp="1"/>
          </p:cNvSpPr>
          <p:nvPr>
            <p:ph type="pic" sz="quarter" idx="11"/>
          </p:nvPr>
        </p:nvSpPr>
        <p:spPr>
          <a:xfrm>
            <a:off x="56609" y="31805"/>
            <a:ext cx="498782" cy="497680"/>
          </a:xfrm>
          <a:prstGeom prst="rect">
            <a:avLst/>
          </a:prstGeom>
        </p:spPr>
        <p:txBody>
          <a:bodyPr/>
          <a:lstStyle>
            <a:lvl1pPr>
              <a:defRPr sz="700">
                <a:solidFill>
                  <a:schemeClr val="bg1"/>
                </a:solidFill>
              </a:defRPr>
            </a:lvl1pPr>
          </a:lstStyle>
          <a:p>
            <a:r>
              <a:rPr kumimoji="1" lang="ja-JP" altLang="en-US"/>
              <a:t>アイコン</a:t>
            </a:r>
          </a:p>
        </p:txBody>
      </p:sp>
      <p:sp>
        <p:nvSpPr>
          <p:cNvPr id="9" name="テキスト プレースホルダー 10">
            <a:extLst>
              <a:ext uri="{FF2B5EF4-FFF2-40B4-BE49-F238E27FC236}">
                <a16:creationId xmlns:a16="http://schemas.microsoft.com/office/drawing/2014/main" id="{C654E360-FB66-3113-7049-0119BE4706B1}"/>
              </a:ext>
            </a:extLst>
          </p:cNvPr>
          <p:cNvSpPr>
            <a:spLocks noGrp="1"/>
          </p:cNvSpPr>
          <p:nvPr>
            <p:ph type="body" sz="quarter" idx="10" hasCustomPrompt="1"/>
          </p:nvPr>
        </p:nvSpPr>
        <p:spPr>
          <a:xfrm>
            <a:off x="1887808" y="252000"/>
            <a:ext cx="8136904" cy="335028"/>
          </a:xfrm>
          <a:prstGeom prst="rect">
            <a:avLst/>
          </a:prstGeom>
        </p:spPr>
        <p:txBody>
          <a:bodyPr wrap="none" lIns="0" tIns="0" rIns="0" bIns="0" anchor="ctr">
            <a:noAutofit/>
          </a:bodyPr>
          <a:lstStyle>
            <a:lvl1pPr marL="0" indent="0">
              <a:buNone/>
              <a:defRPr sz="2000" b="1" i="0">
                <a:solidFill>
                  <a:srgbClr val="000048"/>
                </a:solidFill>
                <a:latin typeface="Meiryo" panose="020B0604030504040204" pitchFamily="34" charset="-128"/>
                <a:ea typeface="Meiryo" panose="020B0604030504040204" pitchFamily="34" charset="-128"/>
              </a:defRPr>
            </a:lvl1pPr>
          </a:lstStyle>
          <a:p>
            <a:pPr lvl="0"/>
            <a:r>
              <a:rPr kumimoji="1" lang="ja-JP" altLang="en-US"/>
              <a:t>タイトルを入れる</a:t>
            </a:r>
          </a:p>
        </p:txBody>
      </p:sp>
    </p:spTree>
    <p:extLst>
      <p:ext uri="{BB962C8B-B14F-4D97-AF65-F5344CB8AC3E}">
        <p14:creationId xmlns:p14="http://schemas.microsoft.com/office/powerpoint/2010/main" val="215899631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タイトル+コピーライト+ページ番号（広告主・代理店限定）">
    <p:spTree>
      <p:nvGrpSpPr>
        <p:cNvPr id="1" name=""/>
        <p:cNvGrpSpPr/>
        <p:nvPr/>
      </p:nvGrpSpPr>
      <p:grpSpPr>
        <a:xfrm>
          <a:off x="0" y="0"/>
          <a:ext cx="0" cy="0"/>
          <a:chOff x="0" y="0"/>
          <a:chExt cx="0" cy="0"/>
        </a:xfrm>
      </p:grpSpPr>
      <p:sp>
        <p:nvSpPr>
          <p:cNvPr id="2" name="スライド番号プレースホルダー 5">
            <a:extLst>
              <a:ext uri="{FF2B5EF4-FFF2-40B4-BE49-F238E27FC236}">
                <a16:creationId xmlns:a16="http://schemas.microsoft.com/office/drawing/2014/main" id="{7740BB5E-F14C-A974-FA5E-29695CFEB58E}"/>
              </a:ext>
            </a:extLst>
          </p:cNvPr>
          <p:cNvSpPr txBox="1">
            <a:spLocks/>
          </p:cNvSpPr>
          <p:nvPr userDrawn="1"/>
        </p:nvSpPr>
        <p:spPr>
          <a:xfrm>
            <a:off x="11160125" y="6389688"/>
            <a:ext cx="728663" cy="365125"/>
          </a:xfrm>
          <a:prstGeom prst="rect">
            <a:avLst/>
          </a:prstGeom>
        </p:spPr>
        <p:txBody>
          <a:bodyPr lIns="0" rIns="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fontAlgn="auto">
              <a:spcBef>
                <a:spcPts val="0"/>
              </a:spcBef>
              <a:spcAft>
                <a:spcPts val="0"/>
              </a:spcAft>
              <a:defRPr/>
            </a:pPr>
            <a:fld id="{6D4AE058-6DC5-FD4E-B3C4-3F8E9F744DFB}" type="slidenum">
              <a:rPr lang="ja-JP" altLang="en-US" sz="700" smtClean="0">
                <a:solidFill>
                  <a:schemeClr val="bg1">
                    <a:lumMod val="75000"/>
                  </a:schemeClr>
                </a:solidFill>
                <a:latin typeface="Meiryo" panose="020B0604030504040204" pitchFamily="34" charset="-128"/>
              </a:rPr>
              <a:pPr fontAlgn="auto">
                <a:spcBef>
                  <a:spcPts val="0"/>
                </a:spcBef>
                <a:spcAft>
                  <a:spcPts val="0"/>
                </a:spcAft>
                <a:defRPr/>
              </a:pPr>
              <a:t>‹#›</a:t>
            </a:fld>
            <a:endParaRPr lang="ja-JP" altLang="en-US" sz="700">
              <a:solidFill>
                <a:schemeClr val="bg1">
                  <a:lumMod val="75000"/>
                </a:schemeClr>
              </a:solidFill>
              <a:latin typeface="Meiryo" panose="020B0604030504040204" pitchFamily="34" charset="-128"/>
            </a:endParaRPr>
          </a:p>
        </p:txBody>
      </p:sp>
      <p:pic>
        <p:nvPicPr>
          <p:cNvPr id="4" name="グラフィックス 2">
            <a:extLst>
              <a:ext uri="{FF2B5EF4-FFF2-40B4-BE49-F238E27FC236}">
                <a16:creationId xmlns:a16="http://schemas.microsoft.com/office/drawing/2014/main" id="{769488F7-6EE4-944A-F06F-45E6EC8CADF4}"/>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285750" y="6534150"/>
            <a:ext cx="814388" cy="9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正方形/長方形 9">
            <a:extLst>
              <a:ext uri="{FF2B5EF4-FFF2-40B4-BE49-F238E27FC236}">
                <a16:creationId xmlns:a16="http://schemas.microsoft.com/office/drawing/2014/main" id="{42D8C0EA-1F7B-0F84-058E-069A9319E43A}"/>
              </a:ext>
            </a:extLst>
          </p:cNvPr>
          <p:cNvSpPr/>
          <p:nvPr userDrawn="1"/>
        </p:nvSpPr>
        <p:spPr>
          <a:xfrm>
            <a:off x="0" y="0"/>
            <a:ext cx="9984432" cy="777600"/>
          </a:xfrm>
          <a:custGeom>
            <a:avLst/>
            <a:gdLst>
              <a:gd name="connsiteX0" fmla="*/ 0 w 9984432"/>
              <a:gd name="connsiteY0" fmla="*/ 0 h 1052736"/>
              <a:gd name="connsiteX1" fmla="*/ 9984432 w 9984432"/>
              <a:gd name="connsiteY1" fmla="*/ 0 h 1052736"/>
              <a:gd name="connsiteX2" fmla="*/ 9984432 w 9984432"/>
              <a:gd name="connsiteY2" fmla="*/ 1052736 h 1052736"/>
              <a:gd name="connsiteX3" fmla="*/ 0 w 9984432"/>
              <a:gd name="connsiteY3" fmla="*/ 1052736 h 1052736"/>
              <a:gd name="connsiteX4" fmla="*/ 0 w 9984432"/>
              <a:gd name="connsiteY4" fmla="*/ 0 h 1052736"/>
              <a:gd name="connsiteX0" fmla="*/ 0 w 9984432"/>
              <a:gd name="connsiteY0" fmla="*/ 0 h 1052736"/>
              <a:gd name="connsiteX1" fmla="*/ 9984432 w 9984432"/>
              <a:gd name="connsiteY1" fmla="*/ 0 h 1052736"/>
              <a:gd name="connsiteX2" fmla="*/ 9443519 w 9984432"/>
              <a:gd name="connsiteY2" fmla="*/ 1052736 h 1052736"/>
              <a:gd name="connsiteX3" fmla="*/ 0 w 9984432"/>
              <a:gd name="connsiteY3" fmla="*/ 1052736 h 1052736"/>
              <a:gd name="connsiteX4" fmla="*/ 0 w 9984432"/>
              <a:gd name="connsiteY4" fmla="*/ 0 h 1052736"/>
              <a:gd name="connsiteX0" fmla="*/ 0 w 9984432"/>
              <a:gd name="connsiteY0" fmla="*/ 0 h 1052736"/>
              <a:gd name="connsiteX1" fmla="*/ 9984432 w 9984432"/>
              <a:gd name="connsiteY1" fmla="*/ 0 h 1052736"/>
              <a:gd name="connsiteX2" fmla="*/ 9229777 w 9984432"/>
              <a:gd name="connsiteY2" fmla="*/ 1052736 h 1052736"/>
              <a:gd name="connsiteX3" fmla="*/ 0 w 9984432"/>
              <a:gd name="connsiteY3" fmla="*/ 1052736 h 1052736"/>
              <a:gd name="connsiteX4" fmla="*/ 0 w 9984432"/>
              <a:gd name="connsiteY4" fmla="*/ 0 h 1052736"/>
              <a:gd name="connsiteX0" fmla="*/ 0 w 9984432"/>
              <a:gd name="connsiteY0" fmla="*/ 0 h 1052736"/>
              <a:gd name="connsiteX1" fmla="*/ 9984432 w 9984432"/>
              <a:gd name="connsiteY1" fmla="*/ 0 h 1052736"/>
              <a:gd name="connsiteX2" fmla="*/ 9689080 w 9984432"/>
              <a:gd name="connsiteY2" fmla="*/ 1052736 h 1052736"/>
              <a:gd name="connsiteX3" fmla="*/ 0 w 9984432"/>
              <a:gd name="connsiteY3" fmla="*/ 1052736 h 1052736"/>
              <a:gd name="connsiteX4" fmla="*/ 0 w 9984432"/>
              <a:gd name="connsiteY4" fmla="*/ 0 h 1052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4432" h="1052736">
                <a:moveTo>
                  <a:pt x="0" y="0"/>
                </a:moveTo>
                <a:lnTo>
                  <a:pt x="9984432" y="0"/>
                </a:lnTo>
                <a:lnTo>
                  <a:pt x="9689080" y="1052736"/>
                </a:lnTo>
                <a:lnTo>
                  <a:pt x="0" y="1052736"/>
                </a:lnTo>
                <a:lnTo>
                  <a:pt x="0" y="0"/>
                </a:lnTo>
                <a:close/>
              </a:path>
            </a:pathLst>
          </a:custGeom>
          <a:solidFill>
            <a:srgbClr val="00003E">
              <a:alpha val="5098"/>
            </a:srgbClr>
          </a:solidFill>
          <a:ln>
            <a:noFill/>
          </a:ln>
          <a:effectLst>
            <a:outerShdw dist="25400" dir="2700000" algn="tl" rotWithShape="0">
              <a:prstClr val="black">
                <a:alpha val="10875"/>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17">
            <a:extLst>
              <a:ext uri="{FF2B5EF4-FFF2-40B4-BE49-F238E27FC236}">
                <a16:creationId xmlns:a16="http://schemas.microsoft.com/office/drawing/2014/main" id="{981D720B-36BE-26D1-5A53-D269FE26C373}"/>
              </a:ext>
            </a:extLst>
          </p:cNvPr>
          <p:cNvSpPr/>
          <p:nvPr userDrawn="1"/>
        </p:nvSpPr>
        <p:spPr>
          <a:xfrm>
            <a:off x="0" y="-5818"/>
            <a:ext cx="1726717" cy="565422"/>
          </a:xfrm>
          <a:custGeom>
            <a:avLst/>
            <a:gdLst>
              <a:gd name="connsiteX0" fmla="*/ 0 w 1726717"/>
              <a:gd name="connsiteY0" fmla="*/ 0 h 565422"/>
              <a:gd name="connsiteX1" fmla="*/ 1726717 w 1726717"/>
              <a:gd name="connsiteY1" fmla="*/ 0 h 565422"/>
              <a:gd name="connsiteX2" fmla="*/ 1511956 w 1726717"/>
              <a:gd name="connsiteY2" fmla="*/ 565422 h 565422"/>
              <a:gd name="connsiteX3" fmla="*/ 0 w 1726717"/>
              <a:gd name="connsiteY3" fmla="*/ 565422 h 565422"/>
              <a:gd name="connsiteX4" fmla="*/ 0 w 1726717"/>
              <a:gd name="connsiteY4" fmla="*/ 0 h 565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6717" h="565422">
                <a:moveTo>
                  <a:pt x="0" y="0"/>
                </a:moveTo>
                <a:lnTo>
                  <a:pt x="1726717" y="0"/>
                </a:lnTo>
                <a:lnTo>
                  <a:pt x="1511956" y="565422"/>
                </a:lnTo>
                <a:lnTo>
                  <a:pt x="0" y="565422"/>
                </a:lnTo>
                <a:lnTo>
                  <a:pt x="0" y="0"/>
                </a:lnTo>
                <a:close/>
              </a:path>
            </a:pathLst>
          </a:custGeom>
          <a:solidFill>
            <a:srgbClr val="03004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tx1"/>
              </a:solidFill>
            </a:endParaRPr>
          </a:p>
        </p:txBody>
      </p:sp>
      <p:sp>
        <p:nvSpPr>
          <p:cNvPr id="7" name="テキスト プレースホルダー 6">
            <a:extLst>
              <a:ext uri="{FF2B5EF4-FFF2-40B4-BE49-F238E27FC236}">
                <a16:creationId xmlns:a16="http://schemas.microsoft.com/office/drawing/2014/main" id="{AEC948CC-9297-A832-A700-37C4AAF9DE74}"/>
              </a:ext>
            </a:extLst>
          </p:cNvPr>
          <p:cNvSpPr>
            <a:spLocks noGrp="1"/>
          </p:cNvSpPr>
          <p:nvPr>
            <p:ph type="body" sz="quarter" idx="12" hasCustomPrompt="1"/>
          </p:nvPr>
        </p:nvSpPr>
        <p:spPr>
          <a:xfrm>
            <a:off x="595671" y="81412"/>
            <a:ext cx="866756" cy="410840"/>
          </a:xfrm>
          <a:prstGeom prst="rect">
            <a:avLst/>
          </a:prstGeom>
        </p:spPr>
        <p:txBody>
          <a:bodyPr lIns="0" tIns="36000" rIns="0" bIns="0" anchor="ctr"/>
          <a:lstStyle>
            <a:lvl1pPr marL="171450" indent="-171450" algn="ctr">
              <a:buFont typeface="Arial" panose="020B0604020202020204" pitchFamily="34" charset="0"/>
              <a:buChar char="•"/>
              <a:defRPr sz="900" spc="-150">
                <a:solidFill>
                  <a:schemeClr val="bg1"/>
                </a:solidFill>
              </a:defRPr>
            </a:lvl1pPr>
          </a:lstStyle>
          <a:p>
            <a:pPr lvl="0"/>
            <a:r>
              <a:rPr kumimoji="1" lang="ja-JP" altLang="en-US"/>
              <a:t>商品スペック</a:t>
            </a:r>
          </a:p>
        </p:txBody>
      </p:sp>
      <p:sp>
        <p:nvSpPr>
          <p:cNvPr id="8" name="図プレースホルダー 11">
            <a:extLst>
              <a:ext uri="{FF2B5EF4-FFF2-40B4-BE49-F238E27FC236}">
                <a16:creationId xmlns:a16="http://schemas.microsoft.com/office/drawing/2014/main" id="{4892F178-E14F-E0FA-108A-ECE30D123E74}"/>
              </a:ext>
            </a:extLst>
          </p:cNvPr>
          <p:cNvSpPr>
            <a:spLocks noGrp="1"/>
          </p:cNvSpPr>
          <p:nvPr>
            <p:ph type="pic" sz="quarter" idx="11"/>
          </p:nvPr>
        </p:nvSpPr>
        <p:spPr>
          <a:xfrm>
            <a:off x="56609" y="31805"/>
            <a:ext cx="498782" cy="497680"/>
          </a:xfrm>
          <a:prstGeom prst="rect">
            <a:avLst/>
          </a:prstGeom>
        </p:spPr>
        <p:txBody>
          <a:bodyPr/>
          <a:lstStyle>
            <a:lvl1pPr>
              <a:defRPr sz="700">
                <a:solidFill>
                  <a:schemeClr val="bg1"/>
                </a:solidFill>
              </a:defRPr>
            </a:lvl1pPr>
          </a:lstStyle>
          <a:p>
            <a:r>
              <a:rPr kumimoji="1" lang="ja-JP" altLang="en-US"/>
              <a:t>アイコン</a:t>
            </a:r>
          </a:p>
        </p:txBody>
      </p:sp>
      <p:sp>
        <p:nvSpPr>
          <p:cNvPr id="9" name="テキスト プレースホルダー 10">
            <a:extLst>
              <a:ext uri="{FF2B5EF4-FFF2-40B4-BE49-F238E27FC236}">
                <a16:creationId xmlns:a16="http://schemas.microsoft.com/office/drawing/2014/main" id="{C654E360-FB66-3113-7049-0119BE4706B1}"/>
              </a:ext>
            </a:extLst>
          </p:cNvPr>
          <p:cNvSpPr>
            <a:spLocks noGrp="1"/>
          </p:cNvSpPr>
          <p:nvPr>
            <p:ph type="body" sz="quarter" idx="10" hasCustomPrompt="1"/>
          </p:nvPr>
        </p:nvSpPr>
        <p:spPr>
          <a:xfrm>
            <a:off x="1887808" y="252000"/>
            <a:ext cx="8136904" cy="335028"/>
          </a:xfrm>
          <a:prstGeom prst="rect">
            <a:avLst/>
          </a:prstGeom>
        </p:spPr>
        <p:txBody>
          <a:bodyPr wrap="none" lIns="0" tIns="0" rIns="0" bIns="0" anchor="ctr">
            <a:noAutofit/>
          </a:bodyPr>
          <a:lstStyle>
            <a:lvl1pPr marL="0" indent="0">
              <a:buNone/>
              <a:defRPr sz="2000" b="1" i="0">
                <a:solidFill>
                  <a:srgbClr val="00003E"/>
                </a:solidFill>
                <a:latin typeface="Meiryo" panose="020B0604030504040204" pitchFamily="34" charset="-128"/>
                <a:ea typeface="Meiryo" panose="020B0604030504040204" pitchFamily="34" charset="-128"/>
              </a:defRPr>
            </a:lvl1pPr>
          </a:lstStyle>
          <a:p>
            <a:pPr lvl="0"/>
            <a:r>
              <a:rPr kumimoji="1" lang="ja-JP" altLang="en-US"/>
              <a:t>タイトルを入れる</a:t>
            </a:r>
          </a:p>
        </p:txBody>
      </p:sp>
      <p:sp>
        <p:nvSpPr>
          <p:cNvPr id="3" name="正方形/長方形 2">
            <a:extLst>
              <a:ext uri="{FF2B5EF4-FFF2-40B4-BE49-F238E27FC236}">
                <a16:creationId xmlns:a16="http://schemas.microsoft.com/office/drawing/2014/main" id="{83E31476-1A82-F0B6-CD36-03F7D983E5D8}"/>
              </a:ext>
            </a:extLst>
          </p:cNvPr>
          <p:cNvSpPr/>
          <p:nvPr userDrawn="1"/>
        </p:nvSpPr>
        <p:spPr>
          <a:xfrm>
            <a:off x="0" y="5877272"/>
            <a:ext cx="12192000" cy="980728"/>
          </a:xfrm>
          <a:prstGeom prst="rect">
            <a:avLst/>
          </a:prstGeom>
          <a:solidFill>
            <a:srgbClr val="00003E">
              <a:alpha val="5098"/>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76000" tIns="45720" rIns="91440" bIns="288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endParaRPr kumimoji="0" lang="en-US" altLang="ja-JP" sz="900" b="0" i="0" u="none" strike="noStrike" kern="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319892700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タイトル+コピーライト+ページ番号（広告主・代理店限定）">
    <p:spTree>
      <p:nvGrpSpPr>
        <p:cNvPr id="1" name=""/>
        <p:cNvGrpSpPr/>
        <p:nvPr/>
      </p:nvGrpSpPr>
      <p:grpSpPr>
        <a:xfrm>
          <a:off x="0" y="0"/>
          <a:ext cx="0" cy="0"/>
          <a:chOff x="0" y="0"/>
          <a:chExt cx="0" cy="0"/>
        </a:xfrm>
      </p:grpSpPr>
      <p:sp>
        <p:nvSpPr>
          <p:cNvPr id="2" name="スライド番号プレースホルダー 5">
            <a:extLst>
              <a:ext uri="{FF2B5EF4-FFF2-40B4-BE49-F238E27FC236}">
                <a16:creationId xmlns:a16="http://schemas.microsoft.com/office/drawing/2014/main" id="{7740BB5E-F14C-A974-FA5E-29695CFEB58E}"/>
              </a:ext>
            </a:extLst>
          </p:cNvPr>
          <p:cNvSpPr txBox="1">
            <a:spLocks/>
          </p:cNvSpPr>
          <p:nvPr userDrawn="1"/>
        </p:nvSpPr>
        <p:spPr>
          <a:xfrm>
            <a:off x="11160125" y="6389688"/>
            <a:ext cx="728663" cy="365125"/>
          </a:xfrm>
          <a:prstGeom prst="rect">
            <a:avLst/>
          </a:prstGeom>
        </p:spPr>
        <p:txBody>
          <a:bodyPr lIns="0" rIns="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fontAlgn="auto">
              <a:spcBef>
                <a:spcPts val="0"/>
              </a:spcBef>
              <a:spcAft>
                <a:spcPts val="0"/>
              </a:spcAft>
              <a:defRPr/>
            </a:pPr>
            <a:fld id="{6D4AE058-6DC5-FD4E-B3C4-3F8E9F744DFB}" type="slidenum">
              <a:rPr lang="ja-JP" altLang="en-US" sz="700" smtClean="0">
                <a:solidFill>
                  <a:schemeClr val="bg1">
                    <a:lumMod val="75000"/>
                  </a:schemeClr>
                </a:solidFill>
                <a:latin typeface="Meiryo" panose="020B0604030504040204" pitchFamily="34" charset="-128"/>
              </a:rPr>
              <a:pPr fontAlgn="auto">
                <a:spcBef>
                  <a:spcPts val="0"/>
                </a:spcBef>
                <a:spcAft>
                  <a:spcPts val="0"/>
                </a:spcAft>
                <a:defRPr/>
              </a:pPr>
              <a:t>‹#›</a:t>
            </a:fld>
            <a:endParaRPr lang="ja-JP" altLang="en-US" sz="700">
              <a:solidFill>
                <a:schemeClr val="bg1">
                  <a:lumMod val="75000"/>
                </a:schemeClr>
              </a:solidFill>
              <a:latin typeface="Meiryo" panose="020B0604030504040204" pitchFamily="34" charset="-128"/>
            </a:endParaRPr>
          </a:p>
        </p:txBody>
      </p:sp>
      <p:pic>
        <p:nvPicPr>
          <p:cNvPr id="4" name="グラフィックス 2">
            <a:extLst>
              <a:ext uri="{FF2B5EF4-FFF2-40B4-BE49-F238E27FC236}">
                <a16:creationId xmlns:a16="http://schemas.microsoft.com/office/drawing/2014/main" id="{769488F7-6EE4-944A-F06F-45E6EC8CADF4}"/>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285750" y="6534150"/>
            <a:ext cx="814388" cy="9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正方形/長方形 9">
            <a:extLst>
              <a:ext uri="{FF2B5EF4-FFF2-40B4-BE49-F238E27FC236}">
                <a16:creationId xmlns:a16="http://schemas.microsoft.com/office/drawing/2014/main" id="{42D8C0EA-1F7B-0F84-058E-069A9319E43A}"/>
              </a:ext>
            </a:extLst>
          </p:cNvPr>
          <p:cNvSpPr/>
          <p:nvPr userDrawn="1"/>
        </p:nvSpPr>
        <p:spPr>
          <a:xfrm>
            <a:off x="0" y="0"/>
            <a:ext cx="9984432" cy="777600"/>
          </a:xfrm>
          <a:custGeom>
            <a:avLst/>
            <a:gdLst>
              <a:gd name="connsiteX0" fmla="*/ 0 w 9984432"/>
              <a:gd name="connsiteY0" fmla="*/ 0 h 1052736"/>
              <a:gd name="connsiteX1" fmla="*/ 9984432 w 9984432"/>
              <a:gd name="connsiteY1" fmla="*/ 0 h 1052736"/>
              <a:gd name="connsiteX2" fmla="*/ 9984432 w 9984432"/>
              <a:gd name="connsiteY2" fmla="*/ 1052736 h 1052736"/>
              <a:gd name="connsiteX3" fmla="*/ 0 w 9984432"/>
              <a:gd name="connsiteY3" fmla="*/ 1052736 h 1052736"/>
              <a:gd name="connsiteX4" fmla="*/ 0 w 9984432"/>
              <a:gd name="connsiteY4" fmla="*/ 0 h 1052736"/>
              <a:gd name="connsiteX0" fmla="*/ 0 w 9984432"/>
              <a:gd name="connsiteY0" fmla="*/ 0 h 1052736"/>
              <a:gd name="connsiteX1" fmla="*/ 9984432 w 9984432"/>
              <a:gd name="connsiteY1" fmla="*/ 0 h 1052736"/>
              <a:gd name="connsiteX2" fmla="*/ 9443519 w 9984432"/>
              <a:gd name="connsiteY2" fmla="*/ 1052736 h 1052736"/>
              <a:gd name="connsiteX3" fmla="*/ 0 w 9984432"/>
              <a:gd name="connsiteY3" fmla="*/ 1052736 h 1052736"/>
              <a:gd name="connsiteX4" fmla="*/ 0 w 9984432"/>
              <a:gd name="connsiteY4" fmla="*/ 0 h 1052736"/>
              <a:gd name="connsiteX0" fmla="*/ 0 w 9984432"/>
              <a:gd name="connsiteY0" fmla="*/ 0 h 1052736"/>
              <a:gd name="connsiteX1" fmla="*/ 9984432 w 9984432"/>
              <a:gd name="connsiteY1" fmla="*/ 0 h 1052736"/>
              <a:gd name="connsiteX2" fmla="*/ 9229777 w 9984432"/>
              <a:gd name="connsiteY2" fmla="*/ 1052736 h 1052736"/>
              <a:gd name="connsiteX3" fmla="*/ 0 w 9984432"/>
              <a:gd name="connsiteY3" fmla="*/ 1052736 h 1052736"/>
              <a:gd name="connsiteX4" fmla="*/ 0 w 9984432"/>
              <a:gd name="connsiteY4" fmla="*/ 0 h 1052736"/>
              <a:gd name="connsiteX0" fmla="*/ 0 w 9984432"/>
              <a:gd name="connsiteY0" fmla="*/ 0 h 1052736"/>
              <a:gd name="connsiteX1" fmla="*/ 9984432 w 9984432"/>
              <a:gd name="connsiteY1" fmla="*/ 0 h 1052736"/>
              <a:gd name="connsiteX2" fmla="*/ 9689080 w 9984432"/>
              <a:gd name="connsiteY2" fmla="*/ 1052736 h 1052736"/>
              <a:gd name="connsiteX3" fmla="*/ 0 w 9984432"/>
              <a:gd name="connsiteY3" fmla="*/ 1052736 h 1052736"/>
              <a:gd name="connsiteX4" fmla="*/ 0 w 9984432"/>
              <a:gd name="connsiteY4" fmla="*/ 0 h 1052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4432" h="1052736">
                <a:moveTo>
                  <a:pt x="0" y="0"/>
                </a:moveTo>
                <a:lnTo>
                  <a:pt x="9984432" y="0"/>
                </a:lnTo>
                <a:lnTo>
                  <a:pt x="9689080" y="1052736"/>
                </a:lnTo>
                <a:lnTo>
                  <a:pt x="0" y="1052736"/>
                </a:lnTo>
                <a:lnTo>
                  <a:pt x="0" y="0"/>
                </a:lnTo>
                <a:close/>
              </a:path>
            </a:pathLst>
          </a:custGeom>
          <a:solidFill>
            <a:srgbClr val="00003E">
              <a:alpha val="5098"/>
            </a:srgbClr>
          </a:solidFill>
          <a:ln>
            <a:noFill/>
          </a:ln>
          <a:effectLst>
            <a:outerShdw dist="25400" dir="2700000" algn="tl" rotWithShape="0">
              <a:prstClr val="black">
                <a:alpha val="10875"/>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17">
            <a:extLst>
              <a:ext uri="{FF2B5EF4-FFF2-40B4-BE49-F238E27FC236}">
                <a16:creationId xmlns:a16="http://schemas.microsoft.com/office/drawing/2014/main" id="{981D720B-36BE-26D1-5A53-D269FE26C373}"/>
              </a:ext>
            </a:extLst>
          </p:cNvPr>
          <p:cNvSpPr/>
          <p:nvPr userDrawn="1"/>
        </p:nvSpPr>
        <p:spPr>
          <a:xfrm>
            <a:off x="0" y="-5818"/>
            <a:ext cx="1726717" cy="565422"/>
          </a:xfrm>
          <a:custGeom>
            <a:avLst/>
            <a:gdLst>
              <a:gd name="connsiteX0" fmla="*/ 0 w 1726717"/>
              <a:gd name="connsiteY0" fmla="*/ 0 h 565422"/>
              <a:gd name="connsiteX1" fmla="*/ 1726717 w 1726717"/>
              <a:gd name="connsiteY1" fmla="*/ 0 h 565422"/>
              <a:gd name="connsiteX2" fmla="*/ 1511956 w 1726717"/>
              <a:gd name="connsiteY2" fmla="*/ 565422 h 565422"/>
              <a:gd name="connsiteX3" fmla="*/ 0 w 1726717"/>
              <a:gd name="connsiteY3" fmla="*/ 565422 h 565422"/>
              <a:gd name="connsiteX4" fmla="*/ 0 w 1726717"/>
              <a:gd name="connsiteY4" fmla="*/ 0 h 565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6717" h="565422">
                <a:moveTo>
                  <a:pt x="0" y="0"/>
                </a:moveTo>
                <a:lnTo>
                  <a:pt x="1726717" y="0"/>
                </a:lnTo>
                <a:lnTo>
                  <a:pt x="1511956" y="565422"/>
                </a:lnTo>
                <a:lnTo>
                  <a:pt x="0" y="565422"/>
                </a:lnTo>
                <a:lnTo>
                  <a:pt x="0" y="0"/>
                </a:lnTo>
                <a:close/>
              </a:path>
            </a:pathLst>
          </a:custGeom>
          <a:solidFill>
            <a:srgbClr val="03004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tx1"/>
              </a:solidFill>
            </a:endParaRPr>
          </a:p>
        </p:txBody>
      </p:sp>
      <p:sp>
        <p:nvSpPr>
          <p:cNvPr id="7" name="テキスト プレースホルダー 6">
            <a:extLst>
              <a:ext uri="{FF2B5EF4-FFF2-40B4-BE49-F238E27FC236}">
                <a16:creationId xmlns:a16="http://schemas.microsoft.com/office/drawing/2014/main" id="{AEC948CC-9297-A832-A700-37C4AAF9DE74}"/>
              </a:ext>
            </a:extLst>
          </p:cNvPr>
          <p:cNvSpPr>
            <a:spLocks noGrp="1"/>
          </p:cNvSpPr>
          <p:nvPr>
            <p:ph type="body" sz="quarter" idx="12" hasCustomPrompt="1"/>
          </p:nvPr>
        </p:nvSpPr>
        <p:spPr>
          <a:xfrm>
            <a:off x="595671" y="81412"/>
            <a:ext cx="866756" cy="410840"/>
          </a:xfrm>
          <a:prstGeom prst="rect">
            <a:avLst/>
          </a:prstGeom>
        </p:spPr>
        <p:txBody>
          <a:bodyPr lIns="0" tIns="36000" rIns="0" bIns="0" anchor="ctr"/>
          <a:lstStyle>
            <a:lvl1pPr marL="171450" indent="-171450" algn="ctr">
              <a:buFont typeface="Arial" panose="020B0604020202020204" pitchFamily="34" charset="0"/>
              <a:buChar char="•"/>
              <a:defRPr sz="900" spc="-150">
                <a:solidFill>
                  <a:schemeClr val="bg1"/>
                </a:solidFill>
              </a:defRPr>
            </a:lvl1pPr>
          </a:lstStyle>
          <a:p>
            <a:pPr lvl="0"/>
            <a:r>
              <a:rPr kumimoji="1" lang="ja-JP" altLang="en-US"/>
              <a:t>商品スペック</a:t>
            </a:r>
          </a:p>
        </p:txBody>
      </p:sp>
      <p:sp>
        <p:nvSpPr>
          <p:cNvPr id="8" name="図プレースホルダー 11">
            <a:extLst>
              <a:ext uri="{FF2B5EF4-FFF2-40B4-BE49-F238E27FC236}">
                <a16:creationId xmlns:a16="http://schemas.microsoft.com/office/drawing/2014/main" id="{4892F178-E14F-E0FA-108A-ECE30D123E74}"/>
              </a:ext>
            </a:extLst>
          </p:cNvPr>
          <p:cNvSpPr>
            <a:spLocks noGrp="1"/>
          </p:cNvSpPr>
          <p:nvPr>
            <p:ph type="pic" sz="quarter" idx="11"/>
          </p:nvPr>
        </p:nvSpPr>
        <p:spPr>
          <a:xfrm>
            <a:off x="56609" y="31805"/>
            <a:ext cx="498782" cy="497680"/>
          </a:xfrm>
          <a:prstGeom prst="rect">
            <a:avLst/>
          </a:prstGeom>
        </p:spPr>
        <p:txBody>
          <a:bodyPr/>
          <a:lstStyle>
            <a:lvl1pPr>
              <a:defRPr sz="700">
                <a:solidFill>
                  <a:schemeClr val="bg1"/>
                </a:solidFill>
              </a:defRPr>
            </a:lvl1pPr>
          </a:lstStyle>
          <a:p>
            <a:r>
              <a:rPr kumimoji="1" lang="ja-JP" altLang="en-US"/>
              <a:t>アイコン</a:t>
            </a:r>
          </a:p>
        </p:txBody>
      </p:sp>
      <p:sp>
        <p:nvSpPr>
          <p:cNvPr id="9" name="テキスト プレースホルダー 10">
            <a:extLst>
              <a:ext uri="{FF2B5EF4-FFF2-40B4-BE49-F238E27FC236}">
                <a16:creationId xmlns:a16="http://schemas.microsoft.com/office/drawing/2014/main" id="{C654E360-FB66-3113-7049-0119BE4706B1}"/>
              </a:ext>
            </a:extLst>
          </p:cNvPr>
          <p:cNvSpPr>
            <a:spLocks noGrp="1"/>
          </p:cNvSpPr>
          <p:nvPr>
            <p:ph type="body" sz="quarter" idx="10" hasCustomPrompt="1"/>
          </p:nvPr>
        </p:nvSpPr>
        <p:spPr>
          <a:xfrm>
            <a:off x="1887808" y="252000"/>
            <a:ext cx="8136904" cy="335028"/>
          </a:xfrm>
          <a:prstGeom prst="rect">
            <a:avLst/>
          </a:prstGeom>
        </p:spPr>
        <p:txBody>
          <a:bodyPr wrap="none" lIns="0" tIns="0" rIns="0" bIns="0" anchor="ctr">
            <a:noAutofit/>
          </a:bodyPr>
          <a:lstStyle>
            <a:lvl1pPr marL="0" indent="0">
              <a:buNone/>
              <a:defRPr sz="2000" b="1" i="0">
                <a:solidFill>
                  <a:srgbClr val="00003E"/>
                </a:solidFill>
                <a:latin typeface="Meiryo" panose="020B0604030504040204" pitchFamily="34" charset="-128"/>
                <a:ea typeface="Meiryo" panose="020B0604030504040204" pitchFamily="34" charset="-128"/>
              </a:defRPr>
            </a:lvl1pPr>
          </a:lstStyle>
          <a:p>
            <a:pPr lvl="0"/>
            <a:r>
              <a:rPr kumimoji="1" lang="ja-JP" altLang="en-US"/>
              <a:t>タイトルを入れる</a:t>
            </a:r>
          </a:p>
        </p:txBody>
      </p:sp>
      <p:sp>
        <p:nvSpPr>
          <p:cNvPr id="3" name="正方形/長方形 2">
            <a:extLst>
              <a:ext uri="{FF2B5EF4-FFF2-40B4-BE49-F238E27FC236}">
                <a16:creationId xmlns:a16="http://schemas.microsoft.com/office/drawing/2014/main" id="{84D9EAAA-15C7-9E4F-FE6B-744A8780BC0F}"/>
              </a:ext>
            </a:extLst>
          </p:cNvPr>
          <p:cNvSpPr/>
          <p:nvPr userDrawn="1"/>
        </p:nvSpPr>
        <p:spPr>
          <a:xfrm>
            <a:off x="-1200" y="5058000"/>
            <a:ext cx="12193200" cy="1800000"/>
          </a:xfrm>
          <a:prstGeom prst="rect">
            <a:avLst/>
          </a:prstGeom>
          <a:solidFill>
            <a:srgbClr val="00003E">
              <a:alpha val="4706"/>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2844000" tIns="45720" rIns="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20000"/>
              </a:lnSpc>
              <a:spcBef>
                <a:spcPts val="0"/>
              </a:spcBef>
              <a:spcAft>
                <a:spcPts val="600"/>
              </a:spcAft>
              <a:buClrTx/>
              <a:buSzTx/>
              <a:buFontTx/>
              <a:buNone/>
              <a:tabLst/>
              <a:defRPr/>
            </a:pPr>
            <a:endParaRPr kumimoji="1" lang="ja-JP" altLang="en-US" sz="1000" u="none" strike="noStrike" kern="1200" cap="none" spc="0" normalizeH="0" baseline="0" noProof="0">
              <a:ln>
                <a:noFill/>
              </a:ln>
              <a:solidFill>
                <a:schemeClr val="bg1">
                  <a:lumMod val="50000"/>
                </a:schemeClr>
              </a:solidFill>
              <a:effectLst/>
              <a:uLnTx/>
              <a:uFillTx/>
              <a:latin typeface="Meiryo" panose="020B0604030504040204" pitchFamily="34" charset="-128"/>
              <a:ea typeface="Meiryo" panose="020B0604030504040204" pitchFamily="34" charset="-128"/>
            </a:endParaRPr>
          </a:p>
        </p:txBody>
      </p:sp>
      <p:pic>
        <p:nvPicPr>
          <p:cNvPr id="10" name="グラフィックス 9" descr="警告 単色塗りつぶし">
            <a:extLst>
              <a:ext uri="{FF2B5EF4-FFF2-40B4-BE49-F238E27FC236}">
                <a16:creationId xmlns:a16="http://schemas.microsoft.com/office/drawing/2014/main" id="{1C78B13D-B2DF-C425-BD6B-88E545500AF0}"/>
              </a:ext>
            </a:extLst>
          </p:cNvPr>
          <p:cNvPicPr>
            <a:picLocks noChangeAspect="1"/>
          </p:cNvPicPr>
          <p:nvPr userDrawn="1"/>
        </p:nvPicPr>
        <p:blipFill>
          <a:blip>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00673" y="5527546"/>
            <a:ext cx="860908" cy="860908"/>
          </a:xfrm>
          <a:prstGeom prst="rect">
            <a:avLst/>
          </a:prstGeom>
        </p:spPr>
      </p:pic>
      <p:sp>
        <p:nvSpPr>
          <p:cNvPr id="11" name="テキスト プレースホルダー 10">
            <a:extLst>
              <a:ext uri="{FF2B5EF4-FFF2-40B4-BE49-F238E27FC236}">
                <a16:creationId xmlns:a16="http://schemas.microsoft.com/office/drawing/2014/main" id="{E05048F5-64BC-EDDD-95C7-8655D6921819}"/>
              </a:ext>
            </a:extLst>
          </p:cNvPr>
          <p:cNvSpPr>
            <a:spLocks noGrp="1"/>
          </p:cNvSpPr>
          <p:nvPr>
            <p:ph type="body" sz="quarter" idx="13" hasCustomPrompt="1"/>
          </p:nvPr>
        </p:nvSpPr>
        <p:spPr>
          <a:xfrm>
            <a:off x="2540339" y="5346000"/>
            <a:ext cx="9172235" cy="1224000"/>
          </a:xfrm>
          <a:prstGeom prst="rect">
            <a:avLst/>
          </a:prstGeom>
        </p:spPr>
        <p:txBody>
          <a:bodyPr wrap="square" lIns="0" tIns="0" rIns="0" bIns="0" anchor="ctr">
            <a:noAutofit/>
          </a:bodyPr>
          <a:lstStyle>
            <a:lvl1pPr marL="0" indent="0">
              <a:buNone/>
              <a:defRPr sz="1200" b="0" i="0">
                <a:solidFill>
                  <a:srgbClr val="00003E"/>
                </a:solidFill>
                <a:latin typeface="Meiryo" panose="020B0604030504040204" pitchFamily="34" charset="-128"/>
                <a:ea typeface="Meiryo" panose="020B0604030504040204" pitchFamily="34" charset="-128"/>
              </a:defRPr>
            </a:lvl1pPr>
          </a:lstStyle>
          <a:p>
            <a:pPr>
              <a:lnSpc>
                <a:spcPct val="120000"/>
              </a:lnSpc>
            </a:pPr>
            <a:r>
              <a:rPr lang="ja-JP" altLang="en-US" sz="1200">
                <a:solidFill>
                  <a:schemeClr val="accent3"/>
                </a:solidFill>
                <a:latin typeface="Meiryo" panose="020B0604030504040204" pitchFamily="34" charset="-128"/>
                <a:ea typeface="Meiryo" panose="020B0604030504040204" pitchFamily="34" charset="-128"/>
              </a:rPr>
              <a:t>メイリオ　</a:t>
            </a:r>
            <a:r>
              <a:rPr lang="en-US" altLang="ja-JP" sz="1200">
                <a:solidFill>
                  <a:schemeClr val="accent3"/>
                </a:solidFill>
                <a:latin typeface="Meiryo" panose="020B0604030504040204" pitchFamily="34" charset="-128"/>
                <a:ea typeface="Meiryo" panose="020B0604030504040204" pitchFamily="34" charset="-128"/>
              </a:rPr>
              <a:t>12pt</a:t>
            </a:r>
          </a:p>
        </p:txBody>
      </p:sp>
    </p:spTree>
    <p:extLst>
      <p:ext uri="{BB962C8B-B14F-4D97-AF65-F5344CB8AC3E}">
        <p14:creationId xmlns:p14="http://schemas.microsoft.com/office/powerpoint/2010/main" val="393686962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タイトル+説明文＋コピーライト+ページ番号（広告主・代理店限定）">
    <p:spTree>
      <p:nvGrpSpPr>
        <p:cNvPr id="1" name=""/>
        <p:cNvGrpSpPr/>
        <p:nvPr/>
      </p:nvGrpSpPr>
      <p:grpSpPr>
        <a:xfrm>
          <a:off x="0" y="0"/>
          <a:ext cx="0" cy="0"/>
          <a:chOff x="0" y="0"/>
          <a:chExt cx="0" cy="0"/>
        </a:xfrm>
      </p:grpSpPr>
      <p:sp>
        <p:nvSpPr>
          <p:cNvPr id="3" name="スライド番号プレースホルダー 5">
            <a:extLst>
              <a:ext uri="{FF2B5EF4-FFF2-40B4-BE49-F238E27FC236}">
                <a16:creationId xmlns:a16="http://schemas.microsoft.com/office/drawing/2014/main" id="{090C2CBE-191C-2B04-FF28-259373223C9C}"/>
              </a:ext>
            </a:extLst>
          </p:cNvPr>
          <p:cNvSpPr txBox="1">
            <a:spLocks/>
          </p:cNvSpPr>
          <p:nvPr userDrawn="1"/>
        </p:nvSpPr>
        <p:spPr>
          <a:xfrm>
            <a:off x="11160125" y="6389688"/>
            <a:ext cx="728663" cy="365125"/>
          </a:xfrm>
          <a:prstGeom prst="rect">
            <a:avLst/>
          </a:prstGeom>
        </p:spPr>
        <p:txBody>
          <a:bodyPr lIns="0" rIns="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fontAlgn="auto">
              <a:spcBef>
                <a:spcPts val="0"/>
              </a:spcBef>
              <a:spcAft>
                <a:spcPts val="0"/>
              </a:spcAft>
              <a:defRPr/>
            </a:pPr>
            <a:fld id="{5F53CC99-617C-9D4C-A945-752E02862BAF}" type="slidenum">
              <a:rPr lang="ja-JP" altLang="en-US" sz="700" smtClean="0">
                <a:solidFill>
                  <a:schemeClr val="bg1">
                    <a:lumMod val="75000"/>
                  </a:schemeClr>
                </a:solidFill>
                <a:latin typeface="Meiryo" panose="020B0604030504040204" pitchFamily="34" charset="-128"/>
              </a:rPr>
              <a:pPr fontAlgn="auto">
                <a:spcBef>
                  <a:spcPts val="0"/>
                </a:spcBef>
                <a:spcAft>
                  <a:spcPts val="0"/>
                </a:spcAft>
                <a:defRPr/>
              </a:pPr>
              <a:t>‹#›</a:t>
            </a:fld>
            <a:endParaRPr lang="ja-JP" altLang="en-US" sz="700">
              <a:solidFill>
                <a:schemeClr val="bg1">
                  <a:lumMod val="75000"/>
                </a:schemeClr>
              </a:solidFill>
              <a:latin typeface="Meiryo" panose="020B0604030504040204" pitchFamily="34" charset="-128"/>
            </a:endParaRPr>
          </a:p>
        </p:txBody>
      </p:sp>
      <p:pic>
        <p:nvPicPr>
          <p:cNvPr id="4" name="グラフィックス 2">
            <a:extLst>
              <a:ext uri="{FF2B5EF4-FFF2-40B4-BE49-F238E27FC236}">
                <a16:creationId xmlns:a16="http://schemas.microsoft.com/office/drawing/2014/main" id="{06C0A904-B03E-C047-85DE-7E260D315E6C}"/>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285750" y="6534150"/>
            <a:ext cx="814388" cy="9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タイトル 1"/>
          <p:cNvSpPr>
            <a:spLocks noGrp="1"/>
          </p:cNvSpPr>
          <p:nvPr>
            <p:ph type="ctrTitle"/>
          </p:nvPr>
        </p:nvSpPr>
        <p:spPr>
          <a:xfrm>
            <a:off x="587376" y="583184"/>
            <a:ext cx="11014607" cy="564262"/>
          </a:xfrm>
          <a:prstGeom prst="rect">
            <a:avLst/>
          </a:prstGeom>
        </p:spPr>
        <p:txBody>
          <a:bodyPr lIns="0" tIns="0" rIns="0" bIns="0" anchor="t">
            <a:noAutofit/>
          </a:bodyPr>
          <a:lstStyle>
            <a:lvl1pPr algn="l">
              <a:lnSpc>
                <a:spcPct val="100000"/>
              </a:lnSpc>
              <a:defRPr sz="2800" b="1" i="0">
                <a:solidFill>
                  <a:schemeClr val="tx2"/>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a:t>マスター タイトルの書式設定</a:t>
            </a:r>
          </a:p>
        </p:txBody>
      </p:sp>
      <p:sp>
        <p:nvSpPr>
          <p:cNvPr id="5" name="テキスト プレースホルダー 10"/>
          <p:cNvSpPr>
            <a:spLocks noGrp="1"/>
          </p:cNvSpPr>
          <p:nvPr>
            <p:ph type="body" sz="quarter" idx="10"/>
          </p:nvPr>
        </p:nvSpPr>
        <p:spPr>
          <a:xfrm>
            <a:off x="587374" y="1098189"/>
            <a:ext cx="11014609" cy="792088"/>
          </a:xfrm>
          <a:prstGeom prst="rect">
            <a:avLst/>
          </a:prstGeom>
        </p:spPr>
        <p:txBody>
          <a:bodyPr lIns="0" tIns="0" rIns="0" bIns="0"/>
          <a:lstStyle>
            <a:lvl1pPr marL="0" indent="0">
              <a:lnSpc>
                <a:spcPct val="130000"/>
              </a:lnSpc>
              <a:spcBef>
                <a:spcPts val="0"/>
              </a:spcBef>
              <a:buNone/>
              <a:defRPr sz="1400">
                <a:solidFill>
                  <a:schemeClr val="tx1">
                    <a:lumMod val="95000"/>
                    <a:lumOff val="5000"/>
                  </a:schemeClr>
                </a:solidFill>
                <a:latin typeface="Meiryo" panose="020B0604030504040204" pitchFamily="34" charset="-128"/>
                <a:ea typeface="Meiryo" panose="020B0604030504040204" pitchFamily="34" charset="-128"/>
              </a:defRPr>
            </a:lvl1pPr>
          </a:lstStyle>
          <a:p>
            <a:pPr lvl="0"/>
            <a:r>
              <a:rPr lang="ja-JP" altLang="en-US"/>
              <a:t>マスター テキストの書式設定</a:t>
            </a:r>
          </a:p>
        </p:txBody>
      </p:sp>
    </p:spTree>
    <p:extLst>
      <p:ext uri="{BB962C8B-B14F-4D97-AF65-F5344CB8AC3E}">
        <p14:creationId xmlns:p14="http://schemas.microsoft.com/office/powerpoint/2010/main" val="356891331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コピーライト+ページ番号（広告主・代理店限定）">
    <p:spTree>
      <p:nvGrpSpPr>
        <p:cNvPr id="1" name=""/>
        <p:cNvGrpSpPr/>
        <p:nvPr/>
      </p:nvGrpSpPr>
      <p:grpSpPr>
        <a:xfrm>
          <a:off x="0" y="0"/>
          <a:ext cx="0" cy="0"/>
          <a:chOff x="0" y="0"/>
          <a:chExt cx="0" cy="0"/>
        </a:xfrm>
      </p:grpSpPr>
      <p:sp>
        <p:nvSpPr>
          <p:cNvPr id="2" name="スライド番号プレースホルダー 5">
            <a:extLst>
              <a:ext uri="{FF2B5EF4-FFF2-40B4-BE49-F238E27FC236}">
                <a16:creationId xmlns:a16="http://schemas.microsoft.com/office/drawing/2014/main" id="{1441C66C-52AD-E815-4BDC-35E07381A881}"/>
              </a:ext>
            </a:extLst>
          </p:cNvPr>
          <p:cNvSpPr txBox="1">
            <a:spLocks/>
          </p:cNvSpPr>
          <p:nvPr userDrawn="1"/>
        </p:nvSpPr>
        <p:spPr>
          <a:xfrm>
            <a:off x="11160125" y="6389688"/>
            <a:ext cx="728663" cy="365125"/>
          </a:xfrm>
          <a:prstGeom prst="rect">
            <a:avLst/>
          </a:prstGeom>
        </p:spPr>
        <p:txBody>
          <a:bodyPr lIns="0" rIns="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fontAlgn="auto">
              <a:spcBef>
                <a:spcPts val="0"/>
              </a:spcBef>
              <a:spcAft>
                <a:spcPts val="0"/>
              </a:spcAft>
              <a:defRPr/>
            </a:pPr>
            <a:fld id="{64A1921C-3EA0-D049-9136-C46F969810C0}" type="slidenum">
              <a:rPr lang="ja-JP" altLang="en-US" sz="700" smtClean="0">
                <a:solidFill>
                  <a:schemeClr val="bg1">
                    <a:lumMod val="75000"/>
                  </a:schemeClr>
                </a:solidFill>
                <a:latin typeface="Meiryo" panose="020B0604030504040204" pitchFamily="34" charset="-128"/>
              </a:rPr>
              <a:pPr fontAlgn="auto">
                <a:spcBef>
                  <a:spcPts val="0"/>
                </a:spcBef>
                <a:spcAft>
                  <a:spcPts val="0"/>
                </a:spcAft>
                <a:defRPr/>
              </a:pPr>
              <a:t>‹#›</a:t>
            </a:fld>
            <a:endParaRPr lang="ja-JP" altLang="en-US" sz="700">
              <a:solidFill>
                <a:schemeClr val="bg1">
                  <a:lumMod val="75000"/>
                </a:schemeClr>
              </a:solidFill>
              <a:latin typeface="Meiryo" panose="020B0604030504040204" pitchFamily="34" charset="-128"/>
            </a:endParaRPr>
          </a:p>
        </p:txBody>
      </p:sp>
      <p:pic>
        <p:nvPicPr>
          <p:cNvPr id="3" name="グラフィックス 2">
            <a:extLst>
              <a:ext uri="{FF2B5EF4-FFF2-40B4-BE49-F238E27FC236}">
                <a16:creationId xmlns:a16="http://schemas.microsoft.com/office/drawing/2014/main" id="{8335857D-2E96-C524-0C03-F2E636ADEC2B}"/>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285750" y="6534150"/>
            <a:ext cx="814388" cy="9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スライド番号プレースホルダー 5">
            <a:extLst>
              <a:ext uri="{FF2B5EF4-FFF2-40B4-BE49-F238E27FC236}">
                <a16:creationId xmlns:a16="http://schemas.microsoft.com/office/drawing/2014/main" id="{9956ECE2-E1F1-9FCA-6EAA-755B72DA9A66}"/>
              </a:ext>
            </a:extLst>
          </p:cNvPr>
          <p:cNvSpPr>
            <a:spLocks noGrp="1"/>
          </p:cNvSpPr>
          <p:nvPr>
            <p:ph type="sldNum" sz="quarter" idx="10"/>
          </p:nvPr>
        </p:nvSpPr>
        <p:spPr>
          <a:xfrm>
            <a:off x="9336088" y="6356350"/>
            <a:ext cx="2743200" cy="365125"/>
          </a:xfrm>
        </p:spPr>
        <p:txBody>
          <a:bodyPr/>
          <a:lstStyle>
            <a:lvl1pPr eaLnBrk="1" fontAlgn="auto" hangingPunct="1">
              <a:spcBef>
                <a:spcPts val="0"/>
              </a:spcBef>
              <a:spcAft>
                <a:spcPts val="0"/>
              </a:spcAft>
              <a:defRPr>
                <a:solidFill>
                  <a:schemeClr val="bg1"/>
                </a:solidFill>
                <a:latin typeface="+mn-lt"/>
                <a:ea typeface="+mn-ea"/>
              </a:defRPr>
            </a:lvl1pPr>
          </a:lstStyle>
          <a:p>
            <a:pPr>
              <a:defRPr/>
            </a:pPr>
            <a:fld id="{FEE02821-449B-7445-B8E6-ADA6770F9101}" type="slidenum">
              <a:rPr lang="ja-JP" altLang="en-US"/>
              <a:pPr>
                <a:defRPr/>
              </a:pPr>
              <a:t>‹#›</a:t>
            </a:fld>
            <a:endParaRPr lang="ja-JP" altLang="en-US"/>
          </a:p>
        </p:txBody>
      </p:sp>
    </p:spTree>
    <p:extLst>
      <p:ext uri="{BB962C8B-B14F-4D97-AF65-F5344CB8AC3E}">
        <p14:creationId xmlns:p14="http://schemas.microsoft.com/office/powerpoint/2010/main" val="27332455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最終ページ（広告主・代理店限定）">
    <p:spTree>
      <p:nvGrpSpPr>
        <p:cNvPr id="1" name=""/>
        <p:cNvGrpSpPr/>
        <p:nvPr/>
      </p:nvGrpSpPr>
      <p:grpSpPr>
        <a:xfrm>
          <a:off x="0" y="0"/>
          <a:ext cx="0" cy="0"/>
          <a:chOff x="0" y="0"/>
          <a:chExt cx="0" cy="0"/>
        </a:xfrm>
      </p:grpSpPr>
      <p:pic>
        <p:nvPicPr>
          <p:cNvPr id="2" name="그림 4">
            <a:extLst>
              <a:ext uri="{FF2B5EF4-FFF2-40B4-BE49-F238E27FC236}">
                <a16:creationId xmlns:a16="http://schemas.microsoft.com/office/drawing/2014/main" id="{1B350541-A980-7849-328F-D82ABE93D025}"/>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121983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グラフィックス 2">
            <a:extLst>
              <a:ext uri="{FF2B5EF4-FFF2-40B4-BE49-F238E27FC236}">
                <a16:creationId xmlns:a16="http://schemas.microsoft.com/office/drawing/2014/main" id="{00E82F5C-CE51-18BE-B776-8294EA2F46EE}"/>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285750" y="6534150"/>
            <a:ext cx="814388" cy="9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8120799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1.emf"/><Relationship Id="rId2" Type="http://schemas.openxmlformats.org/officeDocument/2006/relationships/slideLayout" Target="../slideLayouts/slideLayout2.xml"/><Relationship Id="rId16" Type="http://schemas.openxmlformats.org/officeDocument/2006/relationships/oleObject" Target="../embeddings/oleObject1.bin"/><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ags" Target="../tags/tag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image" Target="../media/image9.emf"/><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oleObject" Target="../embeddings/oleObject2.bin"/><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tags" Target="../tags/tag3.xml"/><Relationship Id="rId5" Type="http://schemas.openxmlformats.org/officeDocument/2006/relationships/slideLayout" Target="../slideLayouts/slideLayout18.xml"/><Relationship Id="rId15" Type="http://schemas.openxmlformats.org/officeDocument/2006/relationships/image" Target="../media/image10.emf"/><Relationship Id="rId10" Type="http://schemas.openxmlformats.org/officeDocument/2006/relationships/tags" Target="../tags/tag2.xml"/><Relationship Id="rId4" Type="http://schemas.openxmlformats.org/officeDocument/2006/relationships/slideLayout" Target="../slideLayouts/slideLayout17.xml"/><Relationship Id="rId9" Type="http://schemas.openxmlformats.org/officeDocument/2006/relationships/theme" Target="../theme/theme2.xml"/><Relationship Id="rId14" Type="http://schemas.openxmlformats.org/officeDocument/2006/relationships/oleObject" Target="../embeddings/oleObject3.bin"/></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CB5F5847-9726-D6C0-67F5-7527AF7AABC1}"/>
              </a:ext>
            </a:extLst>
          </p:cNvPr>
          <p:cNvGraphicFramePr>
            <a:graphicFrameLocks noChangeAspect="1"/>
          </p:cNvGraphicFramePr>
          <p:nvPr userDrawn="1">
            <p:custDataLst>
              <p:tags r:id="rId15"/>
            </p:custDataLst>
            <p:extLst>
              <p:ext uri="{D42A27DB-BD31-4B8C-83A1-F6EECF244321}">
                <p14:modId xmlns:p14="http://schemas.microsoft.com/office/powerpoint/2010/main" val="266408893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スライド" r:id="rId16" imgW="7772400" imgH="10058400" progId="TCLayout.ActiveDocument.1">
                  <p:embed/>
                </p:oleObj>
              </mc:Choice>
              <mc:Fallback>
                <p:oleObj name="think-cell スライド" r:id="rId16" imgW="7772400" imgH="10058400" progId="TCLayout.ActiveDocument.1">
                  <p:embed/>
                  <p:pic>
                    <p:nvPicPr>
                      <p:cNvPr id="2" name="think-cell data - do not delete" hidden="1">
                        <a:extLst>
                          <a:ext uri="{FF2B5EF4-FFF2-40B4-BE49-F238E27FC236}">
                            <a16:creationId xmlns:a16="http://schemas.microsoft.com/office/drawing/2014/main" id="{CB5F5847-9726-D6C0-67F5-7527AF7AABC1}"/>
                          </a:ext>
                        </a:extLst>
                      </p:cNvPr>
                      <p:cNvPicPr/>
                      <p:nvPr/>
                    </p:nvPicPr>
                    <p:blipFill>
                      <a:blip r:embed="rId17"/>
                      <a:stretch>
                        <a:fillRect/>
                      </a:stretch>
                    </p:blipFill>
                    <p:spPr>
                      <a:xfrm>
                        <a:off x="1588" y="1588"/>
                        <a:ext cx="1227" cy="1588"/>
                      </a:xfrm>
                      <a:prstGeom prst="rect">
                        <a:avLst/>
                      </a:prstGeom>
                    </p:spPr>
                  </p:pic>
                </p:oleObj>
              </mc:Fallback>
            </mc:AlternateContent>
          </a:graphicData>
        </a:graphic>
      </p:graphicFrame>
      <p:sp>
        <p:nvSpPr>
          <p:cNvPr id="6" name="角丸四角形 5">
            <a:extLst>
              <a:ext uri="{FF2B5EF4-FFF2-40B4-BE49-F238E27FC236}">
                <a16:creationId xmlns:a16="http://schemas.microsoft.com/office/drawing/2014/main" id="{51A55CBA-B7FC-A04E-64BD-FB3AE8BF292C}"/>
              </a:ext>
            </a:extLst>
          </p:cNvPr>
          <p:cNvSpPr/>
          <p:nvPr userDrawn="1"/>
        </p:nvSpPr>
        <p:spPr>
          <a:xfrm>
            <a:off x="10143913" y="226800"/>
            <a:ext cx="1833164" cy="324000"/>
          </a:xfrm>
          <a:prstGeom prst="roundRect">
            <a:avLst>
              <a:gd name="adj" fmla="val 9836"/>
            </a:avLst>
          </a:prstGeom>
          <a:noFill/>
          <a:ln w="6350" cap="flat" cmpd="sng" algn="ctr">
            <a:solidFill>
              <a:srgbClr val="CCCCCC">
                <a:lumMod val="90000"/>
              </a:srgbClr>
            </a:solidFill>
            <a:prstDash val="solid"/>
          </a:ln>
          <a:effectLst/>
        </p:spPr>
        <p:txBody>
          <a:bodyPr wrap="none" lIns="144000" tIns="90000" rIns="108000" bIns="72000" rtlCol="0" anchor="ctr">
            <a:noAutofit/>
          </a:bodyPr>
          <a:lstStyle/>
          <a:p>
            <a:pPr marL="0" marR="0" lvl="0" indent="0" algn="ctr" defTabSz="914400" eaLnBrk="1" fontAlgn="auto" latinLnBrk="0" hangingPunct="1">
              <a:lnSpc>
                <a:spcPct val="120000"/>
              </a:lnSpc>
              <a:spcBef>
                <a:spcPts val="0"/>
              </a:spcBef>
              <a:spcAft>
                <a:spcPts val="0"/>
              </a:spcAft>
              <a:buClrTx/>
              <a:buSzTx/>
              <a:buFontTx/>
              <a:buNone/>
              <a:tabLst/>
              <a:defRPr/>
            </a:pPr>
            <a:r>
              <a:rPr kumimoji="0" lang="ja-JP" altLang="en-US" sz="950" b="1" i="0" u="none" strike="noStrike" kern="0" cap="none" spc="300" normalizeH="0" baseline="0" noProof="0">
                <a:ln>
                  <a:noFill/>
                </a:ln>
                <a:solidFill>
                  <a:srgbClr val="CCCCCC">
                    <a:lumMod val="90000"/>
                  </a:srgbClr>
                </a:solidFill>
                <a:effectLst/>
                <a:uLnTx/>
                <a:uFillTx/>
                <a:latin typeface="Meiryo" panose="020B0604030504040204" pitchFamily="34" charset="-128"/>
                <a:ea typeface="メイリオ" panose="020B0604030504040204" pitchFamily="34" charset="-128"/>
                <a:cs typeface="メイリオ" pitchFamily="50" charset="-128"/>
              </a:rPr>
              <a:t>広告</a:t>
            </a:r>
            <a:r>
              <a:rPr kumimoji="0" lang="ja-JP" altLang="en-US" sz="950" b="1" i="0" u="none" strike="noStrike" kern="0" cap="none" spc="0" normalizeH="0" baseline="0" noProof="0">
                <a:ln>
                  <a:noFill/>
                </a:ln>
                <a:solidFill>
                  <a:srgbClr val="CCCCCC">
                    <a:lumMod val="90000"/>
                  </a:srgbClr>
                </a:solidFill>
                <a:effectLst/>
                <a:uLnTx/>
                <a:uFillTx/>
                <a:latin typeface="Meiryo" panose="020B0604030504040204" pitchFamily="34" charset="-128"/>
                <a:ea typeface="メイリオ" panose="020B0604030504040204" pitchFamily="34" charset="-128"/>
                <a:cs typeface="メイリオ" pitchFamily="50" charset="-128"/>
              </a:rPr>
              <a:t>主・</a:t>
            </a:r>
            <a:r>
              <a:rPr kumimoji="0" lang="ja-JP" altLang="en-US" sz="950" b="1" i="0" u="none" strike="noStrike" kern="0" cap="none" spc="300" normalizeH="0" baseline="0" noProof="0">
                <a:ln>
                  <a:noFill/>
                </a:ln>
                <a:solidFill>
                  <a:srgbClr val="CCCCCC">
                    <a:lumMod val="90000"/>
                  </a:srgbClr>
                </a:solidFill>
                <a:effectLst/>
                <a:uLnTx/>
                <a:uFillTx/>
                <a:latin typeface="Meiryo" panose="020B0604030504040204" pitchFamily="34" charset="-128"/>
                <a:ea typeface="メイリオ" panose="020B0604030504040204" pitchFamily="34" charset="-128"/>
                <a:cs typeface="メイリオ" pitchFamily="50" charset="-128"/>
              </a:rPr>
              <a:t>代理店限定</a:t>
            </a:r>
          </a:p>
        </p:txBody>
      </p:sp>
    </p:spTree>
    <p:extLst>
      <p:ext uri="{BB962C8B-B14F-4D97-AF65-F5344CB8AC3E}">
        <p14:creationId xmlns:p14="http://schemas.microsoft.com/office/powerpoint/2010/main" val="4049991301"/>
      </p:ext>
    </p:extLst>
  </p:cSld>
  <p:clrMap bg1="lt1" tx1="dk1" bg2="lt2" tx2="dk2" accent1="accent1" accent2="accent2" accent3="accent3" accent4="accent4" accent5="accent5" accent6="accent6" hlink="hlink" folHlink="folHlink"/>
  <p:sldLayoutIdLst>
    <p:sldLayoutId id="2147483886" r:id="rId1"/>
    <p:sldLayoutId id="2147483887" r:id="rId2"/>
    <p:sldLayoutId id="2147483888" r:id="rId3"/>
    <p:sldLayoutId id="2147483889" r:id="rId4"/>
    <p:sldLayoutId id="2147483906" r:id="rId5"/>
    <p:sldLayoutId id="2147483907" r:id="rId6"/>
    <p:sldLayoutId id="2147483890" r:id="rId7"/>
    <p:sldLayoutId id="2147483891" r:id="rId8"/>
    <p:sldLayoutId id="2147483892" r:id="rId9"/>
    <p:sldLayoutId id="2147483908" r:id="rId10"/>
    <p:sldLayoutId id="2147483910" r:id="rId11"/>
    <p:sldLayoutId id="2147483911" r:id="rId12"/>
    <p:sldLayoutId id="2147483914" r:id="rId13"/>
  </p:sldLayoutIdLst>
  <p:hf hdr="0" ftr="0" dt="0"/>
  <p:txStyles>
    <p:titleStyle>
      <a:lvl1pPr algn="l" rtl="0" eaLnBrk="0" fontAlgn="base" hangingPunct="0">
        <a:lnSpc>
          <a:spcPct val="90000"/>
        </a:lnSpc>
        <a:spcBef>
          <a:spcPct val="0"/>
        </a:spcBef>
        <a:spcAft>
          <a:spcPct val="0"/>
        </a:spcAft>
        <a:defRPr kumimoji="1"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kumimoji="1" sz="4400">
          <a:solidFill>
            <a:schemeClr val="tx1"/>
          </a:solidFill>
          <a:latin typeface="Calibri" panose="020F0502020204030204" pitchFamily="34" charset="0"/>
          <a:ea typeface="メイリオ" panose="020B0604030504040204" pitchFamily="34" charset="-128"/>
        </a:defRPr>
      </a:lvl2pPr>
      <a:lvl3pPr algn="l" rtl="0" eaLnBrk="0" fontAlgn="base" hangingPunct="0">
        <a:lnSpc>
          <a:spcPct val="90000"/>
        </a:lnSpc>
        <a:spcBef>
          <a:spcPct val="0"/>
        </a:spcBef>
        <a:spcAft>
          <a:spcPct val="0"/>
        </a:spcAft>
        <a:defRPr kumimoji="1" sz="4400">
          <a:solidFill>
            <a:schemeClr val="tx1"/>
          </a:solidFill>
          <a:latin typeface="Calibri" panose="020F0502020204030204" pitchFamily="34" charset="0"/>
          <a:ea typeface="メイリオ" panose="020B0604030504040204" pitchFamily="34" charset="-128"/>
        </a:defRPr>
      </a:lvl3pPr>
      <a:lvl4pPr algn="l" rtl="0" eaLnBrk="0" fontAlgn="base" hangingPunct="0">
        <a:lnSpc>
          <a:spcPct val="90000"/>
        </a:lnSpc>
        <a:spcBef>
          <a:spcPct val="0"/>
        </a:spcBef>
        <a:spcAft>
          <a:spcPct val="0"/>
        </a:spcAft>
        <a:defRPr kumimoji="1" sz="4400">
          <a:solidFill>
            <a:schemeClr val="tx1"/>
          </a:solidFill>
          <a:latin typeface="Calibri" panose="020F0502020204030204" pitchFamily="34" charset="0"/>
          <a:ea typeface="メイリオ" panose="020B0604030504040204" pitchFamily="34" charset="-128"/>
        </a:defRPr>
      </a:lvl4pPr>
      <a:lvl5pPr algn="l" rtl="0" eaLnBrk="0" fontAlgn="base" hangingPunct="0">
        <a:lnSpc>
          <a:spcPct val="90000"/>
        </a:lnSpc>
        <a:spcBef>
          <a:spcPct val="0"/>
        </a:spcBef>
        <a:spcAft>
          <a:spcPct val="0"/>
        </a:spcAft>
        <a:defRPr kumimoji="1" sz="4400">
          <a:solidFill>
            <a:schemeClr val="tx1"/>
          </a:solidFill>
          <a:latin typeface="Calibri" panose="020F0502020204030204" pitchFamily="34" charset="0"/>
          <a:ea typeface="メイリオ" panose="020B0604030504040204" pitchFamily="34" charset="-128"/>
        </a:defRPr>
      </a:lvl5pPr>
      <a:lvl6pPr marL="457200" algn="l" rtl="0" fontAlgn="base">
        <a:lnSpc>
          <a:spcPct val="90000"/>
        </a:lnSpc>
        <a:spcBef>
          <a:spcPct val="0"/>
        </a:spcBef>
        <a:spcAft>
          <a:spcPct val="0"/>
        </a:spcAft>
        <a:defRPr kumimoji="1" sz="4400">
          <a:solidFill>
            <a:schemeClr val="tx1"/>
          </a:solidFill>
          <a:latin typeface="Calibri" panose="020F0502020204030204" pitchFamily="34" charset="0"/>
          <a:ea typeface="メイリオ" panose="020B0604030504040204" pitchFamily="34" charset="-128"/>
        </a:defRPr>
      </a:lvl6pPr>
      <a:lvl7pPr marL="914400" algn="l" rtl="0" fontAlgn="base">
        <a:lnSpc>
          <a:spcPct val="90000"/>
        </a:lnSpc>
        <a:spcBef>
          <a:spcPct val="0"/>
        </a:spcBef>
        <a:spcAft>
          <a:spcPct val="0"/>
        </a:spcAft>
        <a:defRPr kumimoji="1" sz="4400">
          <a:solidFill>
            <a:schemeClr val="tx1"/>
          </a:solidFill>
          <a:latin typeface="Calibri" panose="020F0502020204030204" pitchFamily="34" charset="0"/>
          <a:ea typeface="メイリオ" panose="020B0604030504040204" pitchFamily="34" charset="-128"/>
        </a:defRPr>
      </a:lvl7pPr>
      <a:lvl8pPr marL="1371600" algn="l" rtl="0" fontAlgn="base">
        <a:lnSpc>
          <a:spcPct val="90000"/>
        </a:lnSpc>
        <a:spcBef>
          <a:spcPct val="0"/>
        </a:spcBef>
        <a:spcAft>
          <a:spcPct val="0"/>
        </a:spcAft>
        <a:defRPr kumimoji="1" sz="4400">
          <a:solidFill>
            <a:schemeClr val="tx1"/>
          </a:solidFill>
          <a:latin typeface="Calibri" panose="020F0502020204030204" pitchFamily="34" charset="0"/>
          <a:ea typeface="メイリオ" panose="020B0604030504040204" pitchFamily="34" charset="-128"/>
        </a:defRPr>
      </a:lvl8pPr>
      <a:lvl9pPr marL="1828800" algn="l" rtl="0" fontAlgn="base">
        <a:lnSpc>
          <a:spcPct val="90000"/>
        </a:lnSpc>
        <a:spcBef>
          <a:spcPct val="0"/>
        </a:spcBef>
        <a:spcAft>
          <a:spcPct val="0"/>
        </a:spcAft>
        <a:defRPr kumimoji="1" sz="4400">
          <a:solidFill>
            <a:schemeClr val="tx1"/>
          </a:solidFill>
          <a:latin typeface="Calibri" panose="020F0502020204030204" pitchFamily="34" charset="0"/>
          <a:ea typeface="メイリオ" panose="020B0604030504040204" pitchFamily="34" charset="-128"/>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82F3D157-6554-A029-2F49-45F5F3B53459}"/>
              </a:ext>
            </a:extLst>
          </p:cNvPr>
          <p:cNvGraphicFramePr>
            <a:graphicFrameLocks noChangeAspect="1"/>
          </p:cNvGraphicFramePr>
          <p:nvPr>
            <p:custDataLst>
              <p:tags r:id="rId10"/>
            </p:custDataLst>
            <p:extLst>
              <p:ext uri="{D42A27DB-BD31-4B8C-83A1-F6EECF244321}">
                <p14:modId xmlns:p14="http://schemas.microsoft.com/office/powerpoint/2010/main" val="200601319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スライド" r:id="rId12" imgW="7772400" imgH="10058400" progId="TCLayout.ActiveDocument.1">
                  <p:embed/>
                </p:oleObj>
              </mc:Choice>
              <mc:Fallback>
                <p:oleObj name="think-cellスライド" r:id="rId12" imgW="7772400" imgH="10058400" progId="TCLayout.ActiveDocument.1">
                  <p:embed/>
                  <p:pic>
                    <p:nvPicPr>
                      <p:cNvPr id="2" name="think-cell data - do not delete" hidden="1">
                        <a:extLst>
                          <a:ext uri="{FF2B5EF4-FFF2-40B4-BE49-F238E27FC236}">
                            <a16:creationId xmlns:a16="http://schemas.microsoft.com/office/drawing/2014/main" id="{82F3D157-6554-A029-2F49-45F5F3B53459}"/>
                          </a:ext>
                        </a:extLst>
                      </p:cNvPr>
                      <p:cNvPicPr/>
                      <p:nvPr/>
                    </p:nvPicPr>
                    <p:blipFill>
                      <a:blip r:embed="rId13"/>
                      <a:stretch>
                        <a:fillRect/>
                      </a:stretch>
                    </p:blipFill>
                    <p:spPr>
                      <a:xfrm>
                        <a:off x="1588" y="1588"/>
                        <a:ext cx="1227" cy="1588"/>
                      </a:xfrm>
                      <a:prstGeom prst="rect">
                        <a:avLst/>
                      </a:prstGeom>
                    </p:spPr>
                  </p:pic>
                </p:oleObj>
              </mc:Fallback>
            </mc:AlternateContent>
          </a:graphicData>
        </a:graphic>
      </p:graphicFrame>
      <p:graphicFrame>
        <p:nvGraphicFramePr>
          <p:cNvPr id="3" name="think-cell data - do not delete" hidden="1">
            <a:extLst>
              <a:ext uri="{FF2B5EF4-FFF2-40B4-BE49-F238E27FC236}">
                <a16:creationId xmlns:a16="http://schemas.microsoft.com/office/drawing/2014/main" id="{0CAB8BD8-5148-6D38-9C09-17B77DDEF5F7}"/>
              </a:ext>
            </a:extLst>
          </p:cNvPr>
          <p:cNvGraphicFramePr>
            <a:graphicFrameLocks noChangeAspect="1"/>
          </p:cNvGraphicFramePr>
          <p:nvPr userDrawn="1">
            <p:custDataLst>
              <p:tags r:id="rId11"/>
            </p:custDataLst>
            <p:extLst>
              <p:ext uri="{D42A27DB-BD31-4B8C-83A1-F6EECF244321}">
                <p14:modId xmlns:p14="http://schemas.microsoft.com/office/powerpoint/2010/main" val="298941343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スライド" r:id="rId14" imgW="7772400" imgH="10058400" progId="TCLayout.ActiveDocument.1">
                  <p:embed/>
                </p:oleObj>
              </mc:Choice>
              <mc:Fallback>
                <p:oleObj name="think-cellスライド" r:id="rId14" imgW="7772400" imgH="10058400" progId="TCLayout.ActiveDocument.1">
                  <p:embed/>
                  <p:pic>
                    <p:nvPicPr>
                      <p:cNvPr id="3" name="think-cell data - do not delete" hidden="1">
                        <a:extLst>
                          <a:ext uri="{FF2B5EF4-FFF2-40B4-BE49-F238E27FC236}">
                            <a16:creationId xmlns:a16="http://schemas.microsoft.com/office/drawing/2014/main" id="{0CAB8BD8-5148-6D38-9C09-17B77DDEF5F7}"/>
                          </a:ext>
                        </a:extLst>
                      </p:cNvPr>
                      <p:cNvPicPr/>
                      <p:nvPr/>
                    </p:nvPicPr>
                    <p:blipFill>
                      <a:blip r:embed="rId15"/>
                      <a:stretch>
                        <a:fillRect/>
                      </a:stretch>
                    </p:blipFill>
                    <p:spPr>
                      <a:xfrm>
                        <a:off x="1588" y="1588"/>
                        <a:ext cx="1227" cy="1588"/>
                      </a:xfrm>
                      <a:prstGeom prst="rect">
                        <a:avLst/>
                      </a:prstGeom>
                    </p:spPr>
                  </p:pic>
                </p:oleObj>
              </mc:Fallback>
            </mc:AlternateContent>
          </a:graphicData>
        </a:graphic>
      </p:graphicFrame>
      <p:sp>
        <p:nvSpPr>
          <p:cNvPr id="4" name="角丸四角形 1">
            <a:extLst>
              <a:ext uri="{FF2B5EF4-FFF2-40B4-BE49-F238E27FC236}">
                <a16:creationId xmlns:a16="http://schemas.microsoft.com/office/drawing/2014/main" id="{F3427FF8-BEDB-2FB2-C29A-750AF9D3D70B}"/>
              </a:ext>
            </a:extLst>
          </p:cNvPr>
          <p:cNvSpPr/>
          <p:nvPr userDrawn="1"/>
        </p:nvSpPr>
        <p:spPr>
          <a:xfrm>
            <a:off x="10143913" y="226800"/>
            <a:ext cx="1833164" cy="324000"/>
          </a:xfrm>
          <a:prstGeom prst="roundRect">
            <a:avLst>
              <a:gd name="adj" fmla="val 9836"/>
            </a:avLst>
          </a:prstGeom>
          <a:noFill/>
          <a:ln w="6350" cap="flat" cmpd="sng" algn="ctr">
            <a:solidFill>
              <a:srgbClr val="CCCCCC">
                <a:lumMod val="90000"/>
              </a:srgbClr>
            </a:solidFill>
            <a:prstDash val="solid"/>
          </a:ln>
          <a:effectLst/>
        </p:spPr>
        <p:txBody>
          <a:bodyPr wrap="none" lIns="144000" tIns="90000" rIns="108000" bIns="72000" rtlCol="0" anchor="ctr">
            <a:noAutofit/>
          </a:bodyPr>
          <a:lstStyle/>
          <a:p>
            <a:pPr marL="0" marR="0" lvl="0" indent="0" algn="ctr" defTabSz="914400" eaLnBrk="1" fontAlgn="auto" latinLnBrk="0" hangingPunct="1">
              <a:lnSpc>
                <a:spcPct val="120000"/>
              </a:lnSpc>
              <a:spcBef>
                <a:spcPts val="0"/>
              </a:spcBef>
              <a:spcAft>
                <a:spcPts val="0"/>
              </a:spcAft>
              <a:buClrTx/>
              <a:buSzTx/>
              <a:buFontTx/>
              <a:buNone/>
              <a:tabLst/>
              <a:defRPr/>
            </a:pPr>
            <a:r>
              <a:rPr kumimoji="0" lang="ja-JP" altLang="en-US" sz="950" b="1" i="0" u="none" strike="noStrike" kern="0" cap="none" spc="300" normalizeH="0" baseline="0" noProof="0">
                <a:ln>
                  <a:noFill/>
                </a:ln>
                <a:solidFill>
                  <a:srgbClr val="CCCCCC">
                    <a:lumMod val="90000"/>
                  </a:srgbClr>
                </a:solidFill>
                <a:effectLst/>
                <a:uLnTx/>
                <a:uFillTx/>
                <a:latin typeface="Meiryo" panose="020B0604030504040204" pitchFamily="34" charset="-128"/>
                <a:ea typeface="メイリオ" panose="020B0604030504040204" pitchFamily="34" charset="-128"/>
                <a:cs typeface="メイリオ" pitchFamily="50" charset="-128"/>
              </a:rPr>
              <a:t>広告</a:t>
            </a:r>
            <a:r>
              <a:rPr kumimoji="0" lang="ja-JP" altLang="en-US" sz="950" b="1" i="0" u="none" strike="noStrike" kern="0" cap="none" spc="0" normalizeH="0" baseline="0" noProof="0">
                <a:ln>
                  <a:noFill/>
                </a:ln>
                <a:solidFill>
                  <a:srgbClr val="CCCCCC">
                    <a:lumMod val="90000"/>
                  </a:srgbClr>
                </a:solidFill>
                <a:effectLst/>
                <a:uLnTx/>
                <a:uFillTx/>
                <a:latin typeface="Meiryo" panose="020B0604030504040204" pitchFamily="34" charset="-128"/>
                <a:ea typeface="メイリオ" panose="020B0604030504040204" pitchFamily="34" charset="-128"/>
                <a:cs typeface="メイリオ" pitchFamily="50" charset="-128"/>
              </a:rPr>
              <a:t>主・</a:t>
            </a:r>
            <a:r>
              <a:rPr kumimoji="0" lang="ja-JP" altLang="en-US" sz="950" b="1" i="0" u="none" strike="noStrike" kern="0" cap="none" spc="300" normalizeH="0" baseline="0" noProof="0">
                <a:ln>
                  <a:noFill/>
                </a:ln>
                <a:solidFill>
                  <a:srgbClr val="CCCCCC">
                    <a:lumMod val="90000"/>
                  </a:srgbClr>
                </a:solidFill>
                <a:effectLst/>
                <a:uLnTx/>
                <a:uFillTx/>
                <a:latin typeface="Meiryo" panose="020B0604030504040204" pitchFamily="34" charset="-128"/>
                <a:ea typeface="メイリオ" panose="020B0604030504040204" pitchFamily="34" charset="-128"/>
                <a:cs typeface="メイリオ" pitchFamily="50" charset="-128"/>
              </a:rPr>
              <a:t>代理店限定</a:t>
            </a:r>
          </a:p>
        </p:txBody>
      </p:sp>
    </p:spTree>
    <p:extLst>
      <p:ext uri="{BB962C8B-B14F-4D97-AF65-F5344CB8AC3E}">
        <p14:creationId xmlns:p14="http://schemas.microsoft.com/office/powerpoint/2010/main" val="3170443456"/>
      </p:ext>
    </p:extLst>
  </p:cSld>
  <p:clrMap bg1="lt1" tx1="dk1" bg2="lt2" tx2="dk2" accent1="accent1" accent2="accent2" accent3="accent3" accent4="accent4" accent5="accent5" accent6="accent6" hlink="hlink" folHlink="folHlink"/>
  <p:sldLayoutIdLst>
    <p:sldLayoutId id="2147483916" r:id="rId1"/>
    <p:sldLayoutId id="2147483917" r:id="rId2"/>
    <p:sldLayoutId id="2147483918" r:id="rId3"/>
    <p:sldLayoutId id="2147483919" r:id="rId4"/>
    <p:sldLayoutId id="2147483920" r:id="rId5"/>
    <p:sldLayoutId id="2147483921" r:id="rId6"/>
    <p:sldLayoutId id="2147483922" r:id="rId7"/>
    <p:sldLayoutId id="2147483924" r:id="rId8"/>
  </p:sldLayoutIdLst>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952">
          <p15:clr>
            <a:srgbClr val="F26B43"/>
          </p15:clr>
        </p15:guide>
        <p15:guide id="2" pos="370">
          <p15:clr>
            <a:srgbClr val="F26B43"/>
          </p15:clr>
        </p15:guide>
        <p15:guide id="3" orient="horz" pos="368">
          <p15:clr>
            <a:srgbClr val="F26B43"/>
          </p15:clr>
        </p15:guide>
        <p15:guide id="4" pos="7310">
          <p15:clr>
            <a:srgbClr val="F26B43"/>
          </p15:clr>
        </p15:guide>
        <p15:guide id="5" pos="3840">
          <p15:clr>
            <a:srgbClr val="5ACBF0"/>
          </p15:clr>
        </p15:guide>
        <p15:guide id="6" orient="horz" pos="2160">
          <p15:clr>
            <a:srgbClr val="5ACBF0"/>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0.xml.rels><?xml version="1.0" encoding="UTF-8" standalone="yes"?>
<Relationships xmlns="http://schemas.openxmlformats.org/package/2006/relationships"><Relationship Id="rId8" Type="http://schemas.openxmlformats.org/officeDocument/2006/relationships/image" Target="../media/image32.jpeg"/><Relationship Id="rId3" Type="http://schemas.openxmlformats.org/officeDocument/2006/relationships/image" Target="../media/image24.png"/><Relationship Id="rId7" Type="http://schemas.openxmlformats.org/officeDocument/2006/relationships/image" Target="../media/image31.jpeg"/><Relationship Id="rId2" Type="http://schemas.openxmlformats.org/officeDocument/2006/relationships/image" Target="../media/image20.png"/><Relationship Id="rId1" Type="http://schemas.openxmlformats.org/officeDocument/2006/relationships/slideLayout" Target="../slideLayouts/slideLayout12.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s/_rels/slide1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hyperlink" Target="https://ads-help.yahoo-net.jp/s/article/H000044833?language=ja" TargetMode="External"/><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20.png"/><Relationship Id="rId7" Type="http://schemas.openxmlformats.org/officeDocument/2006/relationships/image" Target="../media/image25.png"/><Relationship Id="rId2" Type="http://schemas.openxmlformats.org/officeDocument/2006/relationships/notesSlide" Target="../notesSlides/notesSlide5.xml"/><Relationship Id="rId1" Type="http://schemas.openxmlformats.org/officeDocument/2006/relationships/slideLayout" Target="../slideLayouts/slideLayout12.xml"/><Relationship Id="rId6" Type="http://schemas.openxmlformats.org/officeDocument/2006/relationships/image" Target="../media/image24.png"/><Relationship Id="rId11" Type="http://schemas.openxmlformats.org/officeDocument/2006/relationships/image" Target="../media/image33.png"/><Relationship Id="rId5" Type="http://schemas.openxmlformats.org/officeDocument/2006/relationships/hyperlink" Target="https://ads-help.yahoo-net.jp/s/article/H000055171?language=ja" TargetMode="External"/><Relationship Id="rId10" Type="http://schemas.openxmlformats.org/officeDocument/2006/relationships/image" Target="../media/image28.png"/><Relationship Id="rId4" Type="http://schemas.openxmlformats.org/officeDocument/2006/relationships/hyperlink" Target="https://ads-help.yahoo-net.jp/s/article/H000044930?language=ja" TargetMode="External"/><Relationship Id="rId9" Type="http://schemas.openxmlformats.org/officeDocument/2006/relationships/image" Target="../media/image27.png"/></Relationships>
</file>

<file path=ppt/slides/_rels/slide1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hyperlink" Target="https://ads-help.yahoo-net.jp/s/article/H000044833?language=ja" TargetMode="External"/><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4.png"/><Relationship Id="rId7" Type="http://schemas.openxmlformats.org/officeDocument/2006/relationships/image" Target="../media/image34.png"/><Relationship Id="rId2" Type="http://schemas.openxmlformats.org/officeDocument/2006/relationships/image" Target="../media/image20.png"/><Relationship Id="rId1" Type="http://schemas.openxmlformats.org/officeDocument/2006/relationships/slideLayout" Target="../slideLayouts/slideLayout12.xml"/><Relationship Id="rId6" Type="http://schemas.openxmlformats.org/officeDocument/2006/relationships/image" Target="../media/image27.png"/><Relationship Id="rId11" Type="http://schemas.openxmlformats.org/officeDocument/2006/relationships/hyperlink" Target="https://ads-help.yahoo-net.jp/s/article/H000044930?language=ja" TargetMode="External"/><Relationship Id="rId5" Type="http://schemas.openxmlformats.org/officeDocument/2006/relationships/image" Target="../media/image26.png"/><Relationship Id="rId10" Type="http://schemas.openxmlformats.org/officeDocument/2006/relationships/hyperlink" Target="https://s.yimg.jp/dl/displayads-guarantee/formatguide.zip" TargetMode="External"/><Relationship Id="rId4" Type="http://schemas.openxmlformats.org/officeDocument/2006/relationships/image" Target="../media/image25.png"/><Relationship Id="rId9" Type="http://schemas.openxmlformats.org/officeDocument/2006/relationships/image" Target="../media/image30.png"/></Relationships>
</file>

<file path=ppt/slides/_rels/slide1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3" Type="http://schemas.openxmlformats.org/officeDocument/2006/relationships/hyperlink" Target="https://ads-help.yahoo-net.jp/s/article/H000044833?language=ja" TargetMode="External"/><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3" Type="http://schemas.openxmlformats.org/officeDocument/2006/relationships/hyperlink" Target="https://s.yimg.jp/dl/displayads-guarantee/formatguide.zip" TargetMode="External"/><Relationship Id="rId7" Type="http://schemas.openxmlformats.org/officeDocument/2006/relationships/image" Target="../media/image37.png"/><Relationship Id="rId2" Type="http://schemas.openxmlformats.org/officeDocument/2006/relationships/image" Target="../media/image20.png"/><Relationship Id="rId1" Type="http://schemas.openxmlformats.org/officeDocument/2006/relationships/slideLayout" Target="../slideLayouts/slideLayout12.xml"/><Relationship Id="rId6" Type="http://schemas.openxmlformats.org/officeDocument/2006/relationships/image" Target="../media/image36.png"/><Relationship Id="rId5" Type="http://schemas.openxmlformats.org/officeDocument/2006/relationships/image" Target="../media/image35.png"/><Relationship Id="rId4" Type="http://schemas.openxmlformats.org/officeDocument/2006/relationships/hyperlink" Target="https://ads-help.yahoo-net.jp/s/article/H000044930?language=ja" TargetMode="External"/></Relationships>
</file>

<file path=ppt/slides/_rels/slide2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3" Type="http://schemas.openxmlformats.org/officeDocument/2006/relationships/hyperlink" Target="https://ads-help.yahoo-net.jp/s/article/H000044833?language=ja" TargetMode="External"/><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8" Type="http://schemas.openxmlformats.org/officeDocument/2006/relationships/hyperlink" Target="https://s.yimg.jp/dl/displayads-guarantee/formatguide.zip" TargetMode="External"/><Relationship Id="rId3" Type="http://schemas.openxmlformats.org/officeDocument/2006/relationships/image" Target="../media/image24.png"/><Relationship Id="rId7" Type="http://schemas.openxmlformats.org/officeDocument/2006/relationships/image" Target="../media/image34.png"/><Relationship Id="rId2" Type="http://schemas.openxmlformats.org/officeDocument/2006/relationships/image" Target="../media/image20.png"/><Relationship Id="rId1" Type="http://schemas.openxmlformats.org/officeDocument/2006/relationships/slideLayout" Target="../slideLayouts/slideLayout12.xml"/><Relationship Id="rId6" Type="http://schemas.openxmlformats.org/officeDocument/2006/relationships/image" Target="../media/image27.png"/><Relationship Id="rId5" Type="http://schemas.openxmlformats.org/officeDocument/2006/relationships/image" Target="../media/image26.png"/><Relationship Id="rId10" Type="http://schemas.openxmlformats.org/officeDocument/2006/relationships/image" Target="../media/image33.png"/><Relationship Id="rId4" Type="http://schemas.openxmlformats.org/officeDocument/2006/relationships/image" Target="../media/image25.png"/><Relationship Id="rId9" Type="http://schemas.openxmlformats.org/officeDocument/2006/relationships/hyperlink" Target="https://ads-help.yahoo-net.jp/s/article/H000044930?language=ja" TargetMode="External"/></Relationships>
</file>

<file path=ppt/slides/_rels/slide2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3" Type="http://schemas.openxmlformats.org/officeDocument/2006/relationships/hyperlink" Target="https://ads-help.yahoo-net.jp/s/article/H000044833?language=ja" TargetMode="External"/><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hyperlink" Target="https://ads-help.yahoo-net.jp/s/article/H000044930?language=ja" TargetMode="External"/><Relationship Id="rId7" Type="http://schemas.openxmlformats.org/officeDocument/2006/relationships/image" Target="../media/image26.png"/><Relationship Id="rId12" Type="http://schemas.openxmlformats.org/officeDocument/2006/relationships/image" Target="../media/image39.png"/><Relationship Id="rId2" Type="http://schemas.openxmlformats.org/officeDocument/2006/relationships/image" Target="../media/image20.png"/><Relationship Id="rId1" Type="http://schemas.openxmlformats.org/officeDocument/2006/relationships/slideLayout" Target="../slideLayouts/slideLayout12.xml"/><Relationship Id="rId6" Type="http://schemas.openxmlformats.org/officeDocument/2006/relationships/image" Target="../media/image25.png"/><Relationship Id="rId11" Type="http://schemas.openxmlformats.org/officeDocument/2006/relationships/image" Target="../media/image38.png"/><Relationship Id="rId5" Type="http://schemas.openxmlformats.org/officeDocument/2006/relationships/image" Target="../media/image24.png"/><Relationship Id="rId10" Type="http://schemas.openxmlformats.org/officeDocument/2006/relationships/image" Target="../media/image34.png"/><Relationship Id="rId4" Type="http://schemas.openxmlformats.org/officeDocument/2006/relationships/hyperlink" Target="https://ads-help.yahoo-net.jp/s/article/H000055171?language=ja" TargetMode="External"/><Relationship Id="rId9" Type="http://schemas.openxmlformats.org/officeDocument/2006/relationships/image" Target="../media/image28.png"/></Relationships>
</file>

<file path=ppt/slides/_rels/slide2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1.xml"/><Relationship Id="rId1" Type="http://schemas.openxmlformats.org/officeDocument/2006/relationships/slideLayout" Target="../slideLayouts/slideLayout12.xml"/><Relationship Id="rId4" Type="http://schemas.openxmlformats.org/officeDocument/2006/relationships/hyperlink" Target="https://ads-help.yahoo-net.jp/s/article/H000044833?language=ja" TargetMode="External"/></Relationships>
</file>

<file path=ppt/slides/_rels/slide33.xml.rels><?xml version="1.0" encoding="UTF-8" standalone="yes"?>
<Relationships xmlns="http://schemas.openxmlformats.org/package/2006/relationships"><Relationship Id="rId3" Type="http://schemas.openxmlformats.org/officeDocument/2006/relationships/hyperlink" Target="https://s.yimg.jp/dl/displayads-guarantee/formatguide.zip" TargetMode="External"/><Relationship Id="rId2" Type="http://schemas.openxmlformats.org/officeDocument/2006/relationships/image" Target="../media/image20.png"/><Relationship Id="rId1" Type="http://schemas.openxmlformats.org/officeDocument/2006/relationships/slideLayout" Target="../slideLayouts/slideLayout12.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hyperlink" Target="https://ads-help.yahoo-net.jp/s/article/H000044930?language=ja" TargetMode="External"/></Relationships>
</file>

<file path=ppt/slides/_rels/slide3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3" Type="http://schemas.openxmlformats.org/officeDocument/2006/relationships/hyperlink" Target="https://ads-help.yahoo-net.jp/s/article/H000044833?language=ja" TargetMode="External"/><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3" Type="http://schemas.openxmlformats.org/officeDocument/2006/relationships/hyperlink" Target="https://ads-help.yahoo-net.jp/s/article/H000044833?language=ja" TargetMode="External"/><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8" Type="http://schemas.openxmlformats.org/officeDocument/2006/relationships/hyperlink" Target="https://s.yimg.jp/dl/displayads-guarantee/formatguide.zip" TargetMode="External"/><Relationship Id="rId3" Type="http://schemas.openxmlformats.org/officeDocument/2006/relationships/image" Target="../media/image26.png"/><Relationship Id="rId7"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Layout" Target="../slideLayouts/slideLayout12.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20.png"/><Relationship Id="rId9" Type="http://schemas.openxmlformats.org/officeDocument/2006/relationships/hyperlink" Target="https://ads-help.yahoo-net.jp/s/article/H000044930?language=ja" TargetMode="External"/></Relationships>
</file>

<file path=ppt/slides/_rels/slide4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4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5.xml"/><Relationship Id="rId1" Type="http://schemas.openxmlformats.org/officeDocument/2006/relationships/slideLayout" Target="../slideLayouts/slideLayout12.xml"/><Relationship Id="rId4" Type="http://schemas.openxmlformats.org/officeDocument/2006/relationships/hyperlink" Target="https://ads-help.yahoo-net.jp/s/article/H000044833?language=ja" TargetMode="External"/></Relationships>
</file>

<file path=ppt/slides/_rels/slide43.xml.rels><?xml version="1.0" encoding="UTF-8" standalone="yes"?>
<Relationships xmlns="http://schemas.openxmlformats.org/package/2006/relationships"><Relationship Id="rId8" Type="http://schemas.openxmlformats.org/officeDocument/2006/relationships/hyperlink" Target="https://s.yimg.jp/dl/displayads-guarantee/formatguide.zip" TargetMode="External"/><Relationship Id="rId3" Type="http://schemas.openxmlformats.org/officeDocument/2006/relationships/image" Target="../media/image24.png"/><Relationship Id="rId7" Type="http://schemas.openxmlformats.org/officeDocument/2006/relationships/image" Target="../media/image34.png"/><Relationship Id="rId2" Type="http://schemas.openxmlformats.org/officeDocument/2006/relationships/image" Target="../media/image20.png"/><Relationship Id="rId1" Type="http://schemas.openxmlformats.org/officeDocument/2006/relationships/slideLayout" Target="../slideLayouts/slideLayout12.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 Id="rId9" Type="http://schemas.openxmlformats.org/officeDocument/2006/relationships/hyperlink" Target="https://ads-help.yahoo-net.jp/s/article/H000044930?language=ja" TargetMode="External"/></Relationships>
</file>

<file path=ppt/slides/_rels/slide4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4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4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4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4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7.xml"/><Relationship Id="rId1" Type="http://schemas.openxmlformats.org/officeDocument/2006/relationships/slideLayout" Target="../slideLayouts/slideLayout12.xml"/><Relationship Id="rId4" Type="http://schemas.openxmlformats.org/officeDocument/2006/relationships/hyperlink" Target="https://ads-help.yahoo-net.jp/s/article/H000044833?language=ja" TargetMode="External"/></Relationships>
</file>

<file path=ppt/slides/_rels/slide4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0.png"/><Relationship Id="rId1" Type="http://schemas.openxmlformats.org/officeDocument/2006/relationships/slideLayout" Target="../slideLayouts/slideLayout12.xml"/><Relationship Id="rId6" Type="http://schemas.openxmlformats.org/officeDocument/2006/relationships/hyperlink" Target="https://ads-help.yahoo-net.jp/s/article/H000044930?language=ja" TargetMode="External"/><Relationship Id="rId5" Type="http://schemas.openxmlformats.org/officeDocument/2006/relationships/hyperlink" Target="https://s.yimg.jp/dl/displayads-guarantee/formatguide.zip" TargetMode="External"/><Relationship Id="rId4" Type="http://schemas.openxmlformats.org/officeDocument/2006/relationships/image" Target="../media/image43.png"/></Relationships>
</file>

<file path=ppt/slides/_rels/slide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1.xml"/></Relationships>
</file>

<file path=ppt/slides/_rels/slide5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5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52.xml.rels><?xml version="1.0" encoding="UTF-8" standalone="yes"?>
<Relationships xmlns="http://schemas.openxmlformats.org/package/2006/relationships"><Relationship Id="rId3" Type="http://schemas.openxmlformats.org/officeDocument/2006/relationships/hyperlink" Target="https://ads-help.yahoo-net.jp/s/article/H000044833?language=ja" TargetMode="External"/><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5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0.png"/><Relationship Id="rId1" Type="http://schemas.openxmlformats.org/officeDocument/2006/relationships/slideLayout" Target="../slideLayouts/slideLayout12.xml"/><Relationship Id="rId6" Type="http://schemas.openxmlformats.org/officeDocument/2006/relationships/hyperlink" Target="https://ads-help.yahoo-net.jp/s/article/H000044930?language=ja" TargetMode="External"/><Relationship Id="rId5" Type="http://schemas.openxmlformats.org/officeDocument/2006/relationships/hyperlink" Target="https://s.yimg.jp/dl/displayads-guarantee/formatguide.zip" TargetMode="External"/><Relationship Id="rId4" Type="http://schemas.openxmlformats.org/officeDocument/2006/relationships/image" Target="../media/image35.png"/></Relationships>
</file>

<file path=ppt/slides/_rels/slide5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55.xml.rels><?xml version="1.0" encoding="UTF-8" standalone="yes"?>
<Relationships xmlns="http://schemas.openxmlformats.org/package/2006/relationships"><Relationship Id="rId3" Type="http://schemas.openxmlformats.org/officeDocument/2006/relationships/hyperlink" Target="https://ads-help.yahoo-net.jp/s/article/H000044833?language=ja" TargetMode="External"/><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5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5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58.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24.png"/><Relationship Id="rId7" Type="http://schemas.openxmlformats.org/officeDocument/2006/relationships/image" Target="../media/image34.png"/><Relationship Id="rId12" Type="http://schemas.openxmlformats.org/officeDocument/2006/relationships/hyperlink" Target="https://ads-help.yahoo-net.jp/s/article/H000044930?language=ja" TargetMode="External"/><Relationship Id="rId2" Type="http://schemas.openxmlformats.org/officeDocument/2006/relationships/image" Target="../media/image20.png"/><Relationship Id="rId1" Type="http://schemas.openxmlformats.org/officeDocument/2006/relationships/slideLayout" Target="../slideLayouts/slideLayout12.xml"/><Relationship Id="rId6" Type="http://schemas.openxmlformats.org/officeDocument/2006/relationships/image" Target="../media/image27.png"/><Relationship Id="rId11" Type="http://schemas.openxmlformats.org/officeDocument/2006/relationships/hyperlink" Target="https://s.yimg.jp/dl/displayads-guarantee/formatguide.zip" TargetMode="External"/><Relationship Id="rId5" Type="http://schemas.openxmlformats.org/officeDocument/2006/relationships/image" Target="../media/image26.png"/><Relationship Id="rId10" Type="http://schemas.openxmlformats.org/officeDocument/2006/relationships/hyperlink" Target="https://yac.yahoo.co.jp/brandpanel_panorama_topimpact_panelswitch_banner/220310_panorama_topimpact_panelswitch_creativeplan.html" TargetMode="External"/><Relationship Id="rId4" Type="http://schemas.openxmlformats.org/officeDocument/2006/relationships/image" Target="../media/image25.png"/><Relationship Id="rId9" Type="http://schemas.openxmlformats.org/officeDocument/2006/relationships/image" Target="../media/image45.png"/></Relationships>
</file>

<file path=ppt/slides/_rels/slide59.xml.rels><?xml version="1.0" encoding="UTF-8" standalone="yes"?>
<Relationships xmlns="http://schemas.openxmlformats.org/package/2006/relationships"><Relationship Id="rId3" Type="http://schemas.openxmlformats.org/officeDocument/2006/relationships/image" Target="../media/image46.png"/><Relationship Id="rId7" Type="http://schemas.openxmlformats.org/officeDocument/2006/relationships/hyperlink" Target="https://ads-help.yahoo-net.jp/s/article/H000044930?language=ja" TargetMode="External"/><Relationship Id="rId2" Type="http://schemas.openxmlformats.org/officeDocument/2006/relationships/image" Target="../media/image20.png"/><Relationship Id="rId1" Type="http://schemas.openxmlformats.org/officeDocument/2006/relationships/slideLayout" Target="../slideLayouts/slideLayout12.xml"/><Relationship Id="rId6" Type="http://schemas.openxmlformats.org/officeDocument/2006/relationships/hyperlink" Target="https://s.yimg.jp/dl/displayads-guarantee/formatguide.zip" TargetMode="External"/><Relationship Id="rId5" Type="http://schemas.openxmlformats.org/officeDocument/2006/relationships/image" Target="../media/image47.png"/><Relationship Id="rId4" Type="http://schemas.openxmlformats.org/officeDocument/2006/relationships/hyperlink" Target="https://yac.yahoo.co.jp/LinkedGYJ_car_sample_20191016.html" TargetMode="External"/></Relationships>
</file>

<file path=ppt/slides/_rels/slide6.xml.rels><?xml version="1.0" encoding="UTF-8" standalone="yes"?>
<Relationships xmlns="http://schemas.openxmlformats.org/package/2006/relationships"><Relationship Id="rId3" Type="http://schemas.openxmlformats.org/officeDocument/2006/relationships/hyperlink" Target="https://portal.yadui.business.yahoo.co.jp/agencyportal/873240/" TargetMode="External"/><Relationship Id="rId2" Type="http://schemas.openxmlformats.org/officeDocument/2006/relationships/image" Target="../media/image18.png"/><Relationship Id="rId1" Type="http://schemas.openxmlformats.org/officeDocument/2006/relationships/slideLayout" Target="../slideLayouts/slideLayout12.xml"/><Relationship Id="rId5" Type="http://schemas.openxmlformats.org/officeDocument/2006/relationships/hyperlink" Target="https://portal.yadui.business.yahoo.co.jp/agencyportal/30335704/" TargetMode="External"/><Relationship Id="rId4" Type="http://schemas.openxmlformats.org/officeDocument/2006/relationships/hyperlink" Target="https://www.lycbiz.com/jp/download/" TargetMode="External"/></Relationships>
</file>

<file path=ppt/slides/_rels/slide6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6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62.xml.rels><?xml version="1.0" encoding="UTF-8" standalone="yes"?>
<Relationships xmlns="http://schemas.openxmlformats.org/package/2006/relationships"><Relationship Id="rId3" Type="http://schemas.openxmlformats.org/officeDocument/2006/relationships/hyperlink" Target="https://ads-help.yahoo-net.jp/s/article/H000044833?language=ja" TargetMode="External"/><Relationship Id="rId2" Type="http://schemas.openxmlformats.org/officeDocument/2006/relationships/image" Target="../media/image20.png"/><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3" Type="http://schemas.openxmlformats.org/officeDocument/2006/relationships/image" Target="../media/image44.png"/><Relationship Id="rId7" Type="http://schemas.openxmlformats.org/officeDocument/2006/relationships/hyperlink" Target="https://yac.yahoo.co.jp/brandpanel_panorama_topimpact_panelswitch_banner/220310_panorama_topimpact_panelswitch_creativeplan.html" TargetMode="External"/><Relationship Id="rId2" Type="http://schemas.openxmlformats.org/officeDocument/2006/relationships/image" Target="../media/image20.png"/><Relationship Id="rId1" Type="http://schemas.openxmlformats.org/officeDocument/2006/relationships/slideLayout" Target="../slideLayouts/slideLayout12.xml"/><Relationship Id="rId6" Type="http://schemas.openxmlformats.org/officeDocument/2006/relationships/hyperlink" Target="https://ads-help.yahoo-net.jp/s/article/H000044930?language=ja" TargetMode="External"/><Relationship Id="rId5" Type="http://schemas.openxmlformats.org/officeDocument/2006/relationships/hyperlink" Target="https://s.yimg.jp/dl/displayads-guarantee/formatguide.zip" TargetMode="External"/><Relationship Id="rId4" Type="http://schemas.openxmlformats.org/officeDocument/2006/relationships/image" Target="../media/image45.png"/></Relationships>
</file>

<file path=ppt/slides/_rels/slide64.xml.rels><?xml version="1.0" encoding="UTF-8" standalone="yes"?>
<Relationships xmlns="http://schemas.openxmlformats.org/package/2006/relationships"><Relationship Id="rId3" Type="http://schemas.openxmlformats.org/officeDocument/2006/relationships/image" Target="../media/image46.png"/><Relationship Id="rId7" Type="http://schemas.openxmlformats.org/officeDocument/2006/relationships/hyperlink" Target="https://ads-help.yahoo-net.jp/s/article/H000044930?language=ja" TargetMode="External"/><Relationship Id="rId2" Type="http://schemas.openxmlformats.org/officeDocument/2006/relationships/image" Target="../media/image20.png"/><Relationship Id="rId1" Type="http://schemas.openxmlformats.org/officeDocument/2006/relationships/slideLayout" Target="../slideLayouts/slideLayout12.xml"/><Relationship Id="rId6" Type="http://schemas.openxmlformats.org/officeDocument/2006/relationships/hyperlink" Target="https://s.yimg.jp/dl/displayads-guarantee/formatguide.zip" TargetMode="External"/><Relationship Id="rId5" Type="http://schemas.openxmlformats.org/officeDocument/2006/relationships/image" Target="../media/image47.png"/><Relationship Id="rId4" Type="http://schemas.openxmlformats.org/officeDocument/2006/relationships/hyperlink" Target="https://yac.yahoo.co.jp/LinkedGYJ_car_sample_20191016.html" TargetMode="External"/></Relationships>
</file>

<file path=ppt/slides/_rels/slide6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6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67.xml.rels><?xml version="1.0" encoding="UTF-8" standalone="yes"?>
<Relationships xmlns="http://schemas.openxmlformats.org/package/2006/relationships"><Relationship Id="rId3" Type="http://schemas.openxmlformats.org/officeDocument/2006/relationships/hyperlink" Target="https://ads-help.yahoo-net.jp/s/article/H000044833?language=ja" TargetMode="External"/><Relationship Id="rId2" Type="http://schemas.openxmlformats.org/officeDocument/2006/relationships/image" Target="../media/image20.png"/><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8.png"/><Relationship Id="rId1" Type="http://schemas.openxmlformats.org/officeDocument/2006/relationships/slideLayout" Target="../slideLayouts/slideLayout11.xml"/></Relationships>
</file>

<file path=ppt/slides/_rels/slide69.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9.png"/><Relationship Id="rId1" Type="http://schemas.openxmlformats.org/officeDocument/2006/relationships/slideLayout" Target="../slideLayouts/slideLayout11.xml"/></Relationships>
</file>

<file path=ppt/slides/_rels/slide70.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3" Type="http://schemas.openxmlformats.org/officeDocument/2006/relationships/hyperlink" Target="https://form-business.yahoo.co.jp/claris/enqueteForm?inquiry_type=placement_restrictions" TargetMode="External"/><Relationship Id="rId2" Type="http://schemas.openxmlformats.org/officeDocument/2006/relationships/image" Target="../media/image49.png"/><Relationship Id="rId1" Type="http://schemas.openxmlformats.org/officeDocument/2006/relationships/slideLayout" Target="../slideLayouts/slideLayout12.xml"/><Relationship Id="rId6" Type="http://schemas.microsoft.com/office/2007/relationships/hdphoto" Target="../media/hdphoto3.wdp"/><Relationship Id="rId5" Type="http://schemas.openxmlformats.org/officeDocument/2006/relationships/image" Target="../media/image50.png"/><Relationship Id="rId4" Type="http://schemas.openxmlformats.org/officeDocument/2006/relationships/hyperlink" Target="https://ads-help.yahoo-net.jp/s/article/H000044278?language=ja" TargetMode="External"/></Relationships>
</file>

<file path=ppt/slides/_rels/slide7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slideLayout" Target="../slideLayouts/slideLayout12.xml"/><Relationship Id="rId4" Type="http://schemas.microsoft.com/office/2007/relationships/hdphoto" Target="../media/hdphoto3.wdp"/></Relationships>
</file>

<file path=ppt/slides/_rels/slide7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slideLayout" Target="../slideLayouts/slideLayout12.xml"/><Relationship Id="rId5" Type="http://schemas.openxmlformats.org/officeDocument/2006/relationships/image" Target="../media/image51.svg"/><Relationship Id="rId4" Type="http://schemas.microsoft.com/office/2007/relationships/hdphoto" Target="../media/hdphoto3.wdp"/></Relationships>
</file>

<file path=ppt/slides/_rels/slide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xml"/><Relationship Id="rId1" Type="http://schemas.openxmlformats.org/officeDocument/2006/relationships/slideLayout" Target="../slideLayouts/slideLayout4.xml"/><Relationship Id="rId6" Type="http://schemas.openxmlformats.org/officeDocument/2006/relationships/image" Target="../media/image23.emf"/><Relationship Id="rId5" Type="http://schemas.openxmlformats.org/officeDocument/2006/relationships/image" Target="../media/image22.emf"/><Relationship Id="rId4" Type="http://schemas.openxmlformats.org/officeDocument/2006/relationships/image" Target="../media/image21.emf"/></Relationships>
</file>

<file path=ppt/slides/_rels/slide80.xml.rels><?xml version="1.0" encoding="UTF-8" standalone="yes"?>
<Relationships xmlns="http://schemas.openxmlformats.org/package/2006/relationships"><Relationship Id="rId3" Type="http://schemas.openxmlformats.org/officeDocument/2006/relationships/hyperlink" Target="https://ads-help.yahoo-net.jp/s/article/H000044801?language=ja" TargetMode="External"/><Relationship Id="rId2" Type="http://schemas.openxmlformats.org/officeDocument/2006/relationships/image" Target="../media/image49.png"/><Relationship Id="rId1" Type="http://schemas.openxmlformats.org/officeDocument/2006/relationships/slideLayout" Target="../slideLayouts/slideLayout12.xml"/><Relationship Id="rId6" Type="http://schemas.microsoft.com/office/2007/relationships/hdphoto" Target="../media/hdphoto3.wdp"/><Relationship Id="rId5" Type="http://schemas.openxmlformats.org/officeDocument/2006/relationships/image" Target="../media/image50.png"/><Relationship Id="rId4" Type="http://schemas.openxmlformats.org/officeDocument/2006/relationships/hyperlink" Target="https://form-business.yahoo.co.jp/claris/enqueteForm?inquiry_type=guaranteed_review" TargetMode="External"/></Relationships>
</file>

<file path=ppt/slides/_rels/slide81.xml.rels><?xml version="1.0" encoding="UTF-8" standalone="yes"?>
<Relationships xmlns="http://schemas.openxmlformats.org/package/2006/relationships"><Relationship Id="rId3" Type="http://schemas.openxmlformats.org/officeDocument/2006/relationships/hyperlink" Target="https://form-business.yahoo.co.jp/claris/enqueteForm?inquiry_type=bls_review" TargetMode="External"/><Relationship Id="rId2" Type="http://schemas.openxmlformats.org/officeDocument/2006/relationships/image" Target="../media/image49.png"/><Relationship Id="rId1" Type="http://schemas.openxmlformats.org/officeDocument/2006/relationships/slideLayout" Target="../slideLayouts/slideLayout12.xml"/><Relationship Id="rId5" Type="http://schemas.openxmlformats.org/officeDocument/2006/relationships/hyperlink" Target="https://form-business.yahoo.co.jp/claris/enqueteForm?inquiry_type=guaranteed_review" TargetMode="External"/><Relationship Id="rId4" Type="http://schemas.openxmlformats.org/officeDocument/2006/relationships/hyperlink" Target="https://ads-help.yahoo-net.jp/s/article/H000044534" TargetMode="External"/></Relationships>
</file>

<file path=ppt/slides/_rels/slide82.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4.xml"/><Relationship Id="rId1" Type="http://schemas.openxmlformats.org/officeDocument/2006/relationships/slideLayout" Target="../slideLayouts/slideLayout21.xml"/></Relationships>
</file>

<file path=ppt/slides/_rels/slide83.xml.rels><?xml version="1.0" encoding="UTF-8" standalone="yes"?>
<Relationships xmlns="http://schemas.openxmlformats.org/package/2006/relationships"><Relationship Id="rId3" Type="http://schemas.openxmlformats.org/officeDocument/2006/relationships/hyperlink" Target="https://www.lycbiz.com/jp/download/yahoo/" TargetMode="External"/><Relationship Id="rId2" Type="http://schemas.openxmlformats.org/officeDocument/2006/relationships/image" Target="../media/image49.png"/><Relationship Id="rId1" Type="http://schemas.openxmlformats.org/officeDocument/2006/relationships/slideLayout" Target="../slideLayouts/slideLayout12.xml"/><Relationship Id="rId6" Type="http://schemas.openxmlformats.org/officeDocument/2006/relationships/hyperlink" Target="https://ads-help.yahoo-net.jp/s/article/H000044533" TargetMode="External"/><Relationship Id="rId5" Type="http://schemas.openxmlformats.org/officeDocument/2006/relationships/hyperlink" Target="https://ads-help.yahoo-net.jp/" TargetMode="External"/><Relationship Id="rId4" Type="http://schemas.openxmlformats.org/officeDocument/2006/relationships/hyperlink" Target="https://www.lycbiz.com/jp/terms-and-policies/yahoo/" TargetMode="External"/></Relationships>
</file>

<file path=ppt/slides/_rels/slide84.xml.rels><?xml version="1.0" encoding="UTF-8" standalone="yes"?>
<Relationships xmlns="http://schemas.openxmlformats.org/package/2006/relationships"><Relationship Id="rId3" Type="http://schemas.openxmlformats.org/officeDocument/2006/relationships/hyperlink" Target="https://ads-help.yahoo-net.jp/" TargetMode="External"/><Relationship Id="rId7" Type="http://schemas.openxmlformats.org/officeDocument/2006/relationships/hyperlink" Target="https://form-business.yahoo.co.jp/claris/enqueteForm?inquiry_type=guaranteed_review" TargetMode="External"/><Relationship Id="rId2" Type="http://schemas.openxmlformats.org/officeDocument/2006/relationships/image" Target="../media/image49.png"/><Relationship Id="rId1" Type="http://schemas.openxmlformats.org/officeDocument/2006/relationships/slideLayout" Target="../slideLayouts/slideLayout12.xml"/><Relationship Id="rId6" Type="http://schemas.openxmlformats.org/officeDocument/2006/relationships/hyperlink" Target="https://form-business.yahoo.co.jp/claris/enqueteForm?inquiry_type=placement_restrictions" TargetMode="External"/><Relationship Id="rId5" Type="http://schemas.openxmlformats.org/officeDocument/2006/relationships/hyperlink" Target="https://portal.yadui.business.yahoo.co.jp/agencyportal/30335704/" TargetMode="External"/><Relationship Id="rId4" Type="http://schemas.openxmlformats.org/officeDocument/2006/relationships/hyperlink" Target="https://www.lycbiz.com/jp/contact/support/ly-ads/" TargetMode="Externa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0.png"/><Relationship Id="rId7" Type="http://schemas.openxmlformats.org/officeDocument/2006/relationships/image" Target="../media/image27.png"/><Relationship Id="rId12" Type="http://schemas.openxmlformats.org/officeDocument/2006/relationships/hyperlink" Target="https://ads-help.yahoo-net.jp/s/article/H000055171?language=ja" TargetMode="External"/><Relationship Id="rId2" Type="http://schemas.openxmlformats.org/officeDocument/2006/relationships/notesSlide" Target="../notesSlides/notesSlide2.xml"/><Relationship Id="rId1" Type="http://schemas.openxmlformats.org/officeDocument/2006/relationships/slideLayout" Target="../slideLayouts/slideLayout12.xml"/><Relationship Id="rId6" Type="http://schemas.openxmlformats.org/officeDocument/2006/relationships/image" Target="../media/image26.png"/><Relationship Id="rId11" Type="http://schemas.openxmlformats.org/officeDocument/2006/relationships/hyperlink" Target="https://ads-help.yahoo-net.jp/s/article/H000044930?language=ja" TargetMode="External"/><Relationship Id="rId5" Type="http://schemas.openxmlformats.org/officeDocument/2006/relationships/image" Target="../media/image25.png"/><Relationship Id="rId10" Type="http://schemas.openxmlformats.org/officeDocument/2006/relationships/image" Target="../media/image30.png"/><Relationship Id="rId4" Type="http://schemas.openxmlformats.org/officeDocument/2006/relationships/image" Target="../media/image24.png"/><Relationship Id="rId9" Type="http://schemas.openxmlformats.org/officeDocument/2006/relationships/image" Target="../media/image29.png"/></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0">
              <a:srgbClr val="000048"/>
            </a:gs>
            <a:gs pos="23000">
              <a:srgbClr val="030053"/>
            </a:gs>
            <a:gs pos="69000">
              <a:srgbClr val="03003D"/>
            </a:gs>
            <a:gs pos="99000">
              <a:srgbClr val="03003D"/>
            </a:gs>
          </a:gsLst>
          <a:path path="circle">
            <a:fillToRect l="50000" t="50000" r="50000" b="50000"/>
          </a:path>
        </a:gradFill>
        <a:effectLst/>
      </p:bgPr>
    </p:bg>
    <p:spTree>
      <p:nvGrpSpPr>
        <p:cNvPr id="1" name="">
          <a:extLst>
            <a:ext uri="{FF2B5EF4-FFF2-40B4-BE49-F238E27FC236}">
              <a16:creationId xmlns:a16="http://schemas.microsoft.com/office/drawing/2014/main" id="{D4963EEF-140C-2162-B5B8-84689BC727D4}"/>
            </a:ext>
          </a:extLst>
        </p:cNvPr>
        <p:cNvGrpSpPr/>
        <p:nvPr/>
      </p:nvGrpSpPr>
      <p:grpSpPr>
        <a:xfrm>
          <a:off x="0" y="0"/>
          <a:ext cx="0" cy="0"/>
          <a:chOff x="0" y="0"/>
          <a:chExt cx="0" cy="0"/>
        </a:xfrm>
      </p:grpSpPr>
      <p:sp>
        <p:nvSpPr>
          <p:cNvPr id="10241" name="テキスト プレースホルダー 4">
            <a:extLst>
              <a:ext uri="{FF2B5EF4-FFF2-40B4-BE49-F238E27FC236}">
                <a16:creationId xmlns:a16="http://schemas.microsoft.com/office/drawing/2014/main" id="{4B52A993-85D1-4A95-482B-EAA616AD5A0A}"/>
              </a:ext>
            </a:extLst>
          </p:cNvPr>
          <p:cNvSpPr>
            <a:spLocks noGrp="1" noChangeArrowheads="1"/>
          </p:cNvSpPr>
          <p:nvPr>
            <p:ph type="body" sz="quarter" idx="12"/>
          </p:nvPr>
        </p:nvSpPr>
        <p:spPr bwMode="auto">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Ctr="0" compatLnSpc="1">
            <a:prstTxWarp prst="textNoShape">
              <a:avLst/>
            </a:prstTxWarp>
          </a:bodyPr>
          <a:lstStyle/>
          <a:p>
            <a:pPr eaLnBrk="1" hangingPunct="1">
              <a:lnSpc>
                <a:spcPct val="120000"/>
              </a:lnSpc>
            </a:pPr>
            <a:r>
              <a:rPr lang="en-US" altLang="ja-JP">
                <a:latin typeface="メイリオ" panose="020B0604030504040204" pitchFamily="34" charset="-128"/>
                <a:ea typeface="メイリオ" panose="020B0604030504040204" pitchFamily="34" charset="-128"/>
              </a:rPr>
              <a:t>LINE</a:t>
            </a:r>
            <a:r>
              <a:rPr lang="ja-JP" altLang="en-US">
                <a:latin typeface="メイリオ" panose="020B0604030504040204" pitchFamily="34" charset="-128"/>
                <a:ea typeface="メイリオ" panose="020B0604030504040204" pitchFamily="34" charset="-128"/>
              </a:rPr>
              <a:t>ヤフー株式会社</a:t>
            </a:r>
          </a:p>
        </p:txBody>
      </p:sp>
      <p:sp>
        <p:nvSpPr>
          <p:cNvPr id="2" name="角丸四角形 1">
            <a:extLst>
              <a:ext uri="{FF2B5EF4-FFF2-40B4-BE49-F238E27FC236}">
                <a16:creationId xmlns:a16="http://schemas.microsoft.com/office/drawing/2014/main" id="{8F503E33-092C-1411-F35C-9F93EA5A24E2}"/>
              </a:ext>
            </a:extLst>
          </p:cNvPr>
          <p:cNvSpPr/>
          <p:nvPr/>
        </p:nvSpPr>
        <p:spPr>
          <a:xfrm>
            <a:off x="587375" y="1123249"/>
            <a:ext cx="3922841" cy="409694"/>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eaLnBrk="1" fontAlgn="auto" hangingPunct="1">
              <a:lnSpc>
                <a:spcPct val="120000"/>
              </a:lnSpc>
              <a:spcBef>
                <a:spcPts val="0"/>
              </a:spcBef>
              <a:spcAft>
                <a:spcPts val="0"/>
              </a:spcAft>
              <a:defRPr/>
            </a:pPr>
            <a:r>
              <a:rPr lang="en-US" altLang="ja-JP" sz="1200" b="1">
                <a:solidFill>
                  <a:schemeClr val="accent1"/>
                </a:solidFill>
                <a:latin typeface="メイリオ" panose="020B0604030504040204" pitchFamily="34" charset="-128"/>
                <a:ea typeface="メイリオ" panose="020B0604030504040204" pitchFamily="34" charset="-128"/>
              </a:rPr>
              <a:t>LINE</a:t>
            </a:r>
            <a:r>
              <a:rPr lang="ja-JP" altLang="en-US" sz="1200" b="1">
                <a:solidFill>
                  <a:schemeClr val="accent1"/>
                </a:solidFill>
                <a:latin typeface="メイリオ" panose="020B0604030504040204" pitchFamily="34" charset="-128"/>
                <a:ea typeface="メイリオ" panose="020B0604030504040204" pitchFamily="34" charset="-128"/>
              </a:rPr>
              <a:t>ヤフー広告 ディスプレイ広告（予約型）</a:t>
            </a:r>
          </a:p>
        </p:txBody>
      </p:sp>
      <p:sp>
        <p:nvSpPr>
          <p:cNvPr id="4" name="テキスト プレースホルダー 2">
            <a:extLst>
              <a:ext uri="{FF2B5EF4-FFF2-40B4-BE49-F238E27FC236}">
                <a16:creationId xmlns:a16="http://schemas.microsoft.com/office/drawing/2014/main" id="{58952F54-8951-4D25-2CAB-2D59134D2CA1}"/>
              </a:ext>
            </a:extLst>
          </p:cNvPr>
          <p:cNvSpPr txBox="1">
            <a:spLocks/>
          </p:cNvSpPr>
          <p:nvPr/>
        </p:nvSpPr>
        <p:spPr>
          <a:xfrm>
            <a:off x="685349" y="1735791"/>
            <a:ext cx="11017250" cy="1693209"/>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36000" rIns="0" bIns="0" numCol="1" anchor="t" anchorCtr="0" compatLnSpc="1">
            <a:prstTxWarp prst="textNoShape">
              <a:avLst/>
            </a:prstTxWarp>
            <a:noAutofit/>
          </a:bodyPr>
          <a:lstStyle>
            <a:lvl1pPr lvl="0" indent="0" eaLnBrk="0" fontAlgn="base" hangingPunct="0">
              <a:lnSpc>
                <a:spcPct val="120000"/>
              </a:lnSpc>
              <a:spcBef>
                <a:spcPts val="1000"/>
              </a:spcBef>
              <a:spcAft>
                <a:spcPct val="0"/>
              </a:spcAft>
              <a:buFont typeface="Arial" panose="020B0604020202020204" pitchFamily="34" charset="0"/>
              <a:buNone/>
              <a:defRPr sz="3600" b="1" i="0">
                <a:solidFill>
                  <a:schemeClr val="bg1"/>
                </a:solidFill>
                <a:latin typeface="Meiryo" panose="020B0604030504040204" pitchFamily="34" charset="-128"/>
                <a:ea typeface="Meiryo" panose="020B0604030504040204" pitchFamily="34" charset="-128"/>
                <a:cs typeface="Segoe UI" panose="020B0502040204020203" pitchFamily="34" charset="0"/>
              </a:defRPr>
            </a:lvl1pPr>
            <a:lvl2pPr marL="685800" indent="-228600" eaLnBrk="0" fontAlgn="base" hangingPunct="0">
              <a:lnSpc>
                <a:spcPct val="90000"/>
              </a:lnSpc>
              <a:spcBef>
                <a:spcPts val="500"/>
              </a:spcBef>
              <a:spcAft>
                <a:spcPct val="0"/>
              </a:spcAft>
              <a:buFont typeface="Arial" panose="020B0604020202020204" pitchFamily="34" charset="0"/>
              <a:buChar char="•"/>
              <a:defRPr sz="2400"/>
            </a:lvl2pPr>
            <a:lvl3pPr marL="1143000" indent="-228600" eaLnBrk="0" fontAlgn="base" hangingPunct="0">
              <a:lnSpc>
                <a:spcPct val="90000"/>
              </a:lnSpc>
              <a:spcBef>
                <a:spcPts val="500"/>
              </a:spcBef>
              <a:spcAft>
                <a:spcPct val="0"/>
              </a:spcAft>
              <a:buFont typeface="Arial" panose="020B0604020202020204" pitchFamily="34" charset="0"/>
              <a:buChar char="•"/>
              <a:defRPr sz="2000"/>
            </a:lvl3pPr>
            <a:lvl4pPr marL="1600200" indent="-228600" eaLnBrk="0" fontAlgn="base" hangingPunct="0">
              <a:lnSpc>
                <a:spcPct val="90000"/>
              </a:lnSpc>
              <a:spcBef>
                <a:spcPts val="500"/>
              </a:spcBef>
              <a:spcAft>
                <a:spcPct val="0"/>
              </a:spcAft>
              <a:buFont typeface="Arial" panose="020B0604020202020204" pitchFamily="34" charset="0"/>
              <a:buChar char="•"/>
            </a:lvl4pPr>
            <a:lvl5pPr marL="2057400" indent="-228600" eaLnBrk="0" fontAlgn="base" hangingPunct="0">
              <a:lnSpc>
                <a:spcPct val="90000"/>
              </a:lnSpc>
              <a:spcBef>
                <a:spcPts val="500"/>
              </a:spcBef>
              <a:spcAft>
                <a:spcPct val="0"/>
              </a:spcAft>
              <a:buFont typeface="Arial" panose="020B0604020202020204" pitchFamily="34" charset="0"/>
              <a:buChar cha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altLang="ja-JP"/>
              <a:t>Yahoo! JAPAN</a:t>
            </a:r>
            <a:r>
              <a:rPr lang="ja-JP" altLang="en-US"/>
              <a:t>トップページ　ブランドパネル</a:t>
            </a:r>
            <a:endParaRPr lang="en-US" altLang="ja-JP"/>
          </a:p>
          <a:p>
            <a:r>
              <a:rPr lang="en-US" altLang="ja-JP"/>
              <a:t>2026</a:t>
            </a:r>
            <a:r>
              <a:rPr lang="ja-JP" altLang="en-US"/>
              <a:t>年</a:t>
            </a:r>
            <a:r>
              <a:rPr lang="en-US" altLang="ja-JP"/>
              <a:t>9</a:t>
            </a:r>
            <a:r>
              <a:rPr lang="ja-JP" altLang="en-US"/>
              <a:t>月～</a:t>
            </a:r>
            <a:r>
              <a:rPr lang="en-US" altLang="ja-JP"/>
              <a:t>2027</a:t>
            </a:r>
            <a:r>
              <a:rPr lang="ja-JP" altLang="en-US"/>
              <a:t>年</a:t>
            </a:r>
            <a:r>
              <a:rPr lang="en-US" altLang="ja-JP"/>
              <a:t>3</a:t>
            </a:r>
            <a:r>
              <a:rPr lang="ja-JP" altLang="en-US"/>
              <a:t>月　セールスシート</a:t>
            </a:r>
          </a:p>
        </p:txBody>
      </p:sp>
      <p:sp>
        <p:nvSpPr>
          <p:cNvPr id="3" name="テキスト プレースホルダー 6">
            <a:extLst>
              <a:ext uri="{FF2B5EF4-FFF2-40B4-BE49-F238E27FC236}">
                <a16:creationId xmlns:a16="http://schemas.microsoft.com/office/drawing/2014/main" id="{5DDD98EF-F4AB-0AD6-44E4-6F0A5480F316}"/>
              </a:ext>
            </a:extLst>
          </p:cNvPr>
          <p:cNvSpPr txBox="1">
            <a:spLocks noChangeArrowheads="1"/>
          </p:cNvSpPr>
          <p:nvPr/>
        </p:nvSpPr>
        <p:spPr bwMode="auto">
          <a:xfrm>
            <a:off x="587375" y="5275667"/>
            <a:ext cx="5131879" cy="331919"/>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0" compatLnSpc="1">
            <a:prstTxWarp prst="textNoShape">
              <a:avLst/>
            </a:prstTxWarp>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1200" b="1" i="0" kern="1200">
                <a:solidFill>
                  <a:schemeClr val="bg1"/>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eaLnBrk="1" hangingPunct="1"/>
            <a:r>
              <a:rPr lang="en-US" altLang="ja-JP">
                <a:latin typeface="メイリオ" panose="020B0604030504040204" pitchFamily="34" charset="-128"/>
                <a:ea typeface="メイリオ" panose="020B0604030504040204" pitchFamily="34" charset="-128"/>
              </a:rPr>
              <a:t>2026/7/8</a:t>
            </a:r>
          </a:p>
        </p:txBody>
      </p:sp>
    </p:spTree>
    <p:extLst>
      <p:ext uri="{BB962C8B-B14F-4D97-AF65-F5344CB8AC3E}">
        <p14:creationId xmlns:p14="http://schemas.microsoft.com/office/powerpoint/2010/main" val="180700604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F23D14-E27E-401B-BE89-BA20B5D47C59}"/>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EB86CF47-BB94-137E-1639-90303FC7D1C0}"/>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7C843D19-3276-0834-4C8E-B095B9A5CB15}"/>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6" name="角丸四角形 3">
            <a:extLst>
              <a:ext uri="{FF2B5EF4-FFF2-40B4-BE49-F238E27FC236}">
                <a16:creationId xmlns:a16="http://schemas.microsoft.com/office/drawing/2014/main" id="{4898613D-5625-17ED-DDDE-7DA0E4DD57AA}"/>
              </a:ext>
            </a:extLst>
          </p:cNvPr>
          <p:cNvSpPr/>
          <p:nvPr/>
        </p:nvSpPr>
        <p:spPr>
          <a:xfrm>
            <a:off x="1817843" y="186644"/>
            <a:ext cx="1474299"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挙動説明</a:t>
            </a:r>
          </a:p>
        </p:txBody>
      </p:sp>
      <p:sp>
        <p:nvSpPr>
          <p:cNvPr id="7" name="テキスト プレースホルダー 21">
            <a:extLst>
              <a:ext uri="{FF2B5EF4-FFF2-40B4-BE49-F238E27FC236}">
                <a16:creationId xmlns:a16="http://schemas.microsoft.com/office/drawing/2014/main" id="{C934C27F-965C-E0B8-47DE-8C51821153E6}"/>
              </a:ext>
            </a:extLst>
          </p:cNvPr>
          <p:cNvSpPr>
            <a:spLocks noGrp="1"/>
          </p:cNvSpPr>
          <p:nvPr>
            <p:ph type="body" sz="quarter" idx="10"/>
          </p:nvPr>
        </p:nvSpPr>
        <p:spPr>
          <a:xfrm>
            <a:off x="3383211" y="279947"/>
            <a:ext cx="5089438" cy="338956"/>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スマートフォン動画広告タップ後の挙動</a:t>
            </a:r>
          </a:p>
        </p:txBody>
      </p:sp>
      <p:sp>
        <p:nvSpPr>
          <p:cNvPr id="9" name="片側の 2 つの角を丸めた四角形 18">
            <a:extLst>
              <a:ext uri="{FF2B5EF4-FFF2-40B4-BE49-F238E27FC236}">
                <a16:creationId xmlns:a16="http://schemas.microsoft.com/office/drawing/2014/main" id="{5932CAC8-5B89-8F33-3982-A286C96B2016}"/>
              </a:ext>
            </a:extLst>
          </p:cNvPr>
          <p:cNvSpPr/>
          <p:nvPr/>
        </p:nvSpPr>
        <p:spPr>
          <a:xfrm>
            <a:off x="499024" y="1551272"/>
            <a:ext cx="5452347" cy="595851"/>
          </a:xfrm>
          <a:prstGeom prst="round2SameRect">
            <a:avLst>
              <a:gd name="adj1" fmla="val 20214"/>
              <a:gd name="adj2" fmla="val 0"/>
            </a:avLst>
          </a:prstGeom>
          <a:solidFill>
            <a:srgbClr val="000048"/>
          </a:solidFill>
          <a:ln w="25400" cap="flat" cmpd="sng" algn="ctr">
            <a:noFill/>
            <a:prstDash val="solid"/>
          </a:ln>
          <a:effectLst/>
        </p:spPr>
        <p:txBody>
          <a:bodyPr t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600" b="1" u="none" strike="noStrike" kern="0" cap="none" spc="0" normalizeH="0" baseline="0" noProof="0">
                <a:ln>
                  <a:noFill/>
                </a:ln>
                <a:solidFill>
                  <a:srgbClr val="FFFFFF"/>
                </a:solidFill>
                <a:effectLst/>
                <a:uLnTx/>
                <a:uFillTx/>
                <a:latin typeface="Meiryo" panose="020B0604030504040204" pitchFamily="34" charset="-128"/>
                <a:ea typeface="Meiryo" panose="020B0604030504040204" pitchFamily="34" charset="-128"/>
              </a:rPr>
              <a:t>動画をフルスクリーンで再生する</a:t>
            </a:r>
            <a:r>
              <a:rPr kumimoji="0" lang="en-US" altLang="ja-JP" sz="1600" b="1" u="none" strike="noStrike" kern="0" cap="none" spc="0" normalizeH="0" baseline="0" noProof="0">
                <a:ln>
                  <a:noFill/>
                </a:ln>
                <a:solidFill>
                  <a:srgbClr val="FFFFFF"/>
                </a:solidFill>
                <a:effectLst/>
                <a:uLnTx/>
                <a:uFillTx/>
                <a:latin typeface="Meiryo" panose="020B0604030504040204" pitchFamily="34" charset="-128"/>
                <a:ea typeface="Meiryo" panose="020B0604030504040204" pitchFamily="34" charset="-128"/>
              </a:rPr>
              <a:t> (for view)</a:t>
            </a:r>
          </a:p>
        </p:txBody>
      </p:sp>
      <p:sp>
        <p:nvSpPr>
          <p:cNvPr id="10" name="片側の 2 つの角を丸めた四角形 19">
            <a:extLst>
              <a:ext uri="{FF2B5EF4-FFF2-40B4-BE49-F238E27FC236}">
                <a16:creationId xmlns:a16="http://schemas.microsoft.com/office/drawing/2014/main" id="{29F53F03-4E4B-E355-E616-26E627DA2D68}"/>
              </a:ext>
            </a:extLst>
          </p:cNvPr>
          <p:cNvSpPr/>
          <p:nvPr/>
        </p:nvSpPr>
        <p:spPr>
          <a:xfrm>
            <a:off x="499191" y="1551272"/>
            <a:ext cx="5452347" cy="4274776"/>
          </a:xfrm>
          <a:prstGeom prst="round2SameRect">
            <a:avLst>
              <a:gd name="adj1" fmla="val 4527"/>
              <a:gd name="adj2" fmla="val 0"/>
            </a:avLst>
          </a:prstGeom>
          <a:noFill/>
          <a:ln w="3175" cap="flat" cmpd="sng" algn="ctr">
            <a:solidFill>
              <a:srgbClr val="00003E"/>
            </a:solidFill>
            <a:prstDash val="solid"/>
          </a:ln>
          <a:effectLst/>
        </p:spPr>
        <p:txBody>
          <a:bodyPr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altLang="ja-JP" sz="2000" i="0" u="none" strike="noStrike" kern="0" cap="none" spc="0" normalizeH="0" baseline="0" noProof="0">
              <a:ln>
                <a:noFill/>
              </a:ln>
              <a:solidFill>
                <a:srgbClr val="FFFFFF"/>
              </a:solidFill>
              <a:effectLst/>
              <a:uLnTx/>
              <a:uFillTx/>
              <a:latin typeface="メイリオ"/>
              <a:ea typeface="メイリオ"/>
              <a:cs typeface="+mn-cs"/>
            </a:endParaRPr>
          </a:p>
        </p:txBody>
      </p:sp>
      <p:grpSp>
        <p:nvGrpSpPr>
          <p:cNvPr id="13" name="グループ化 12">
            <a:extLst>
              <a:ext uri="{FF2B5EF4-FFF2-40B4-BE49-F238E27FC236}">
                <a16:creationId xmlns:a16="http://schemas.microsoft.com/office/drawing/2014/main" id="{46E6BF04-ED9A-99CE-650A-C53467C998E5}"/>
              </a:ext>
            </a:extLst>
          </p:cNvPr>
          <p:cNvGrpSpPr/>
          <p:nvPr/>
        </p:nvGrpSpPr>
        <p:grpSpPr>
          <a:xfrm>
            <a:off x="919365" y="2436232"/>
            <a:ext cx="1384006" cy="3002489"/>
            <a:chOff x="513033" y="432674"/>
            <a:chExt cx="2115990" cy="4304579"/>
          </a:xfrm>
        </p:grpSpPr>
        <p:grpSp>
          <p:nvGrpSpPr>
            <p:cNvPr id="14" name="グループ化 13">
              <a:extLst>
                <a:ext uri="{FF2B5EF4-FFF2-40B4-BE49-F238E27FC236}">
                  <a16:creationId xmlns:a16="http://schemas.microsoft.com/office/drawing/2014/main" id="{F4DE5ED1-3CC5-10B0-BEA2-6182A66352D1}"/>
                </a:ext>
              </a:extLst>
            </p:cNvPr>
            <p:cNvGrpSpPr/>
            <p:nvPr/>
          </p:nvGrpSpPr>
          <p:grpSpPr>
            <a:xfrm>
              <a:off x="513033" y="432674"/>
              <a:ext cx="2115990" cy="4304579"/>
              <a:chOff x="513033" y="446485"/>
              <a:chExt cx="2115990" cy="4304579"/>
            </a:xfrm>
          </p:grpSpPr>
          <p:pic>
            <p:nvPicPr>
              <p:cNvPr id="17" name="図 16">
                <a:extLst>
                  <a:ext uri="{FF2B5EF4-FFF2-40B4-BE49-F238E27FC236}">
                    <a16:creationId xmlns:a16="http://schemas.microsoft.com/office/drawing/2014/main" id="{AD5C2335-35B6-537E-946A-00DF7A10CEAB}"/>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b="2970"/>
              <a:stretch/>
            </p:blipFill>
            <p:spPr>
              <a:xfrm>
                <a:off x="513033" y="446485"/>
                <a:ext cx="2115990" cy="4304579"/>
              </a:xfrm>
              <a:prstGeom prst="rect">
                <a:avLst/>
              </a:prstGeom>
            </p:spPr>
          </p:pic>
          <p:pic>
            <p:nvPicPr>
              <p:cNvPr id="18" name="図 17">
                <a:extLst>
                  <a:ext uri="{FF2B5EF4-FFF2-40B4-BE49-F238E27FC236}">
                    <a16:creationId xmlns:a16="http://schemas.microsoft.com/office/drawing/2014/main" id="{0AED0CED-E5D2-61BC-85B5-B57D21735345}"/>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t="1" b="-4405"/>
              <a:stretch/>
            </p:blipFill>
            <p:spPr>
              <a:xfrm>
                <a:off x="655969" y="568890"/>
                <a:ext cx="1844989" cy="4182174"/>
              </a:xfrm>
              <a:prstGeom prst="rect">
                <a:avLst/>
              </a:prstGeom>
            </p:spPr>
          </p:pic>
          <p:pic>
            <p:nvPicPr>
              <p:cNvPr id="19" name="図 18">
                <a:extLst>
                  <a:ext uri="{FF2B5EF4-FFF2-40B4-BE49-F238E27FC236}">
                    <a16:creationId xmlns:a16="http://schemas.microsoft.com/office/drawing/2014/main" id="{0C642DB0-43FE-C90E-BC5C-01C70EC829F0}"/>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31300" y="567291"/>
                <a:ext cx="1079455" cy="148426"/>
              </a:xfrm>
              <a:prstGeom prst="rect">
                <a:avLst/>
              </a:prstGeom>
            </p:spPr>
          </p:pic>
        </p:grpSp>
        <p:pic>
          <p:nvPicPr>
            <p:cNvPr id="15" name="図 14">
              <a:extLst>
                <a:ext uri="{FF2B5EF4-FFF2-40B4-BE49-F238E27FC236}">
                  <a16:creationId xmlns:a16="http://schemas.microsoft.com/office/drawing/2014/main" id="{6C0DB40F-5ED7-027C-1EC5-F4CB32F6CFD7}"/>
                </a:ext>
              </a:extLst>
            </p:cNvPr>
            <p:cNvPicPr>
              <a:picLocks noChangeAspect="1"/>
            </p:cNvPicPr>
            <p:nvPr/>
          </p:nvPicPr>
          <p:blipFill rotWithShape="1">
            <a:blip r:embed="rId6">
              <a:extLst>
                <a:ext uri="{28A0092B-C50C-407E-A947-70E740481C1C}">
                  <a14:useLocalDpi xmlns:a14="http://schemas.microsoft.com/office/drawing/2010/main"/>
                </a:ext>
              </a:extLst>
            </a:blip>
            <a:srcRect l="1704" t="-603" r="3086"/>
            <a:stretch/>
          </p:blipFill>
          <p:spPr>
            <a:xfrm>
              <a:off x="654267" y="1182203"/>
              <a:ext cx="1843200" cy="1050673"/>
            </a:xfrm>
            <a:prstGeom prst="rect">
              <a:avLst/>
            </a:prstGeom>
          </p:spPr>
        </p:pic>
      </p:grpSp>
      <p:sp>
        <p:nvSpPr>
          <p:cNvPr id="20" name="テキスト ボックス 19">
            <a:extLst>
              <a:ext uri="{FF2B5EF4-FFF2-40B4-BE49-F238E27FC236}">
                <a16:creationId xmlns:a16="http://schemas.microsoft.com/office/drawing/2014/main" id="{FE29547F-C74B-D4A0-6BE0-C329BAE63C7E}"/>
              </a:ext>
            </a:extLst>
          </p:cNvPr>
          <p:cNvSpPr txBox="1"/>
          <p:nvPr/>
        </p:nvSpPr>
        <p:spPr>
          <a:xfrm>
            <a:off x="3608248" y="3367146"/>
            <a:ext cx="2009132" cy="954107"/>
          </a:xfrm>
          <a:prstGeom prst="rect">
            <a:avLst/>
          </a:prstGeom>
          <a:noFill/>
        </p:spPr>
        <p:txBody>
          <a:bodyPr wrap="square" rtlCol="0">
            <a:spAutoFit/>
          </a:bodyPr>
          <a:lstStyle/>
          <a:p>
            <a:pPr algn="l"/>
            <a:r>
              <a:rPr kumimoji="1" lang="ja-JP" altLang="en-US" sz="1400"/>
              <a:t>バナーをタップすると</a:t>
            </a:r>
            <a:endParaRPr kumimoji="1" lang="en-US" altLang="ja-JP" sz="1400"/>
          </a:p>
          <a:p>
            <a:pPr algn="l"/>
            <a:r>
              <a:rPr lang="ja-JP" altLang="en-US" sz="1400"/>
              <a:t>フルスクリーンの動画プレイヤーで動画が再生される</a:t>
            </a:r>
            <a:endParaRPr kumimoji="1" lang="ja-JP" altLang="en-US" sz="1400"/>
          </a:p>
        </p:txBody>
      </p:sp>
      <p:pic>
        <p:nvPicPr>
          <p:cNvPr id="12" name="図 11">
            <a:extLst>
              <a:ext uri="{FF2B5EF4-FFF2-40B4-BE49-F238E27FC236}">
                <a16:creationId xmlns:a16="http://schemas.microsoft.com/office/drawing/2014/main" id="{AE8EF33B-FA0F-EF3E-337C-E1F4AF76FDF1}"/>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994122" y="2648674"/>
            <a:ext cx="1454011" cy="2917108"/>
          </a:xfrm>
          <a:prstGeom prst="rect">
            <a:avLst/>
          </a:prstGeom>
        </p:spPr>
      </p:pic>
      <p:sp>
        <p:nvSpPr>
          <p:cNvPr id="21" name="片側の 2 つの角を丸めた四角形 20">
            <a:extLst>
              <a:ext uri="{FF2B5EF4-FFF2-40B4-BE49-F238E27FC236}">
                <a16:creationId xmlns:a16="http://schemas.microsoft.com/office/drawing/2014/main" id="{FA1E702C-760C-C512-9F4A-F26EFC58425E}"/>
              </a:ext>
            </a:extLst>
          </p:cNvPr>
          <p:cNvSpPr/>
          <p:nvPr/>
        </p:nvSpPr>
        <p:spPr>
          <a:xfrm>
            <a:off x="6268314" y="1551272"/>
            <a:ext cx="5452514" cy="595851"/>
          </a:xfrm>
          <a:prstGeom prst="round2SameRect">
            <a:avLst>
              <a:gd name="adj1" fmla="val 20214"/>
              <a:gd name="adj2" fmla="val 0"/>
            </a:avLst>
          </a:prstGeom>
          <a:solidFill>
            <a:srgbClr val="000048"/>
          </a:solidFill>
          <a:ln w="25400" cap="flat" cmpd="sng" algn="ctr">
            <a:solidFill>
              <a:schemeClr val="accent1"/>
            </a:solidFill>
            <a:prstDash val="solid"/>
          </a:ln>
          <a:effectLst/>
        </p:spPr>
        <p:txBody>
          <a:bodyPr t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600" b="1" u="none" strike="noStrike" kern="0" cap="none" spc="0" normalizeH="0" baseline="0" noProof="0">
                <a:ln>
                  <a:noFill/>
                </a:ln>
                <a:solidFill>
                  <a:srgbClr val="FFFFFF"/>
                </a:solidFill>
                <a:effectLst/>
                <a:uLnTx/>
                <a:uFillTx/>
                <a:latin typeface="Meiryo" panose="020B0604030504040204" pitchFamily="34" charset="-128"/>
                <a:ea typeface="Meiryo" panose="020B0604030504040204" pitchFamily="34" charset="-128"/>
              </a:rPr>
              <a:t>ランディングページを表示する（</a:t>
            </a:r>
            <a:r>
              <a:rPr kumimoji="0" lang="en-US" altLang="ja-JP" sz="1600" b="1" u="none" strike="noStrike" kern="0" cap="none" spc="0" normalizeH="0" baseline="0" noProof="0">
                <a:ln>
                  <a:noFill/>
                </a:ln>
                <a:solidFill>
                  <a:srgbClr val="FFFFFF"/>
                </a:solidFill>
                <a:effectLst/>
                <a:uLnTx/>
                <a:uFillTx/>
                <a:latin typeface="Meiryo" panose="020B0604030504040204" pitchFamily="34" charset="-128"/>
                <a:ea typeface="Meiryo" panose="020B0604030504040204" pitchFamily="34" charset="-128"/>
              </a:rPr>
              <a:t>for click</a:t>
            </a:r>
            <a:r>
              <a:rPr kumimoji="0" lang="ja-JP" altLang="en-US" sz="1600" b="1" u="none" strike="noStrike" kern="0" cap="none" spc="0" normalizeH="0" baseline="0" noProof="0">
                <a:ln>
                  <a:noFill/>
                </a:ln>
                <a:solidFill>
                  <a:srgbClr val="FFFFFF"/>
                </a:solidFill>
                <a:effectLst/>
                <a:uLnTx/>
                <a:uFillTx/>
                <a:latin typeface="Meiryo" panose="020B0604030504040204" pitchFamily="34" charset="-128"/>
                <a:ea typeface="Meiryo" panose="020B0604030504040204" pitchFamily="34" charset="-128"/>
              </a:rPr>
              <a:t>）</a:t>
            </a:r>
            <a:endParaRPr kumimoji="0" lang="en-US" altLang="ja-JP" sz="1600" b="1" u="none" strike="noStrike" kern="0" cap="none" spc="0" normalizeH="0" baseline="0" noProof="0">
              <a:ln>
                <a:noFill/>
              </a:ln>
              <a:solidFill>
                <a:srgbClr val="FFFFFF"/>
              </a:solidFill>
              <a:effectLst/>
              <a:uLnTx/>
              <a:uFillTx/>
              <a:latin typeface="Meiryo" panose="020B0604030504040204" pitchFamily="34" charset="-128"/>
              <a:ea typeface="Meiryo" panose="020B0604030504040204" pitchFamily="34" charset="-128"/>
            </a:endParaRPr>
          </a:p>
        </p:txBody>
      </p:sp>
      <p:sp>
        <p:nvSpPr>
          <p:cNvPr id="22" name="片側の 2 つの角を丸めた四角形 19">
            <a:extLst>
              <a:ext uri="{FF2B5EF4-FFF2-40B4-BE49-F238E27FC236}">
                <a16:creationId xmlns:a16="http://schemas.microsoft.com/office/drawing/2014/main" id="{718871CD-9CD7-89DA-8430-02D7F7C49114}"/>
              </a:ext>
            </a:extLst>
          </p:cNvPr>
          <p:cNvSpPr/>
          <p:nvPr/>
        </p:nvSpPr>
        <p:spPr>
          <a:xfrm>
            <a:off x="6268314" y="1551272"/>
            <a:ext cx="5452514" cy="4274776"/>
          </a:xfrm>
          <a:prstGeom prst="round2SameRect">
            <a:avLst>
              <a:gd name="adj1" fmla="val 4527"/>
              <a:gd name="adj2" fmla="val 0"/>
            </a:avLst>
          </a:prstGeom>
          <a:noFill/>
          <a:ln w="3175" cap="flat" cmpd="sng" algn="ctr">
            <a:solidFill>
              <a:srgbClr val="00003E"/>
            </a:solidFill>
            <a:prstDash val="solid"/>
          </a:ln>
          <a:effectLst/>
        </p:spPr>
        <p:txBody>
          <a:bodyPr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altLang="ja-JP" sz="2000" i="0" u="none" strike="noStrike" kern="0" cap="none" spc="0" normalizeH="0" baseline="0" noProof="0">
              <a:ln>
                <a:noFill/>
              </a:ln>
              <a:solidFill>
                <a:srgbClr val="FFFFFF"/>
              </a:solidFill>
              <a:effectLst/>
              <a:uLnTx/>
              <a:uFillTx/>
              <a:latin typeface="メイリオ"/>
              <a:ea typeface="メイリオ"/>
              <a:cs typeface="+mn-cs"/>
            </a:endParaRPr>
          </a:p>
        </p:txBody>
      </p:sp>
      <p:grpSp>
        <p:nvGrpSpPr>
          <p:cNvPr id="23" name="グループ化 22">
            <a:extLst>
              <a:ext uri="{FF2B5EF4-FFF2-40B4-BE49-F238E27FC236}">
                <a16:creationId xmlns:a16="http://schemas.microsoft.com/office/drawing/2014/main" id="{968D4A46-F452-BBB7-DB83-C615ACB20BF3}"/>
              </a:ext>
            </a:extLst>
          </p:cNvPr>
          <p:cNvGrpSpPr/>
          <p:nvPr/>
        </p:nvGrpSpPr>
        <p:grpSpPr>
          <a:xfrm>
            <a:off x="6670887" y="2477916"/>
            <a:ext cx="1384006" cy="3002489"/>
            <a:chOff x="513033" y="432674"/>
            <a:chExt cx="2115990" cy="4304579"/>
          </a:xfrm>
        </p:grpSpPr>
        <p:grpSp>
          <p:nvGrpSpPr>
            <p:cNvPr id="24" name="グループ化 23">
              <a:extLst>
                <a:ext uri="{FF2B5EF4-FFF2-40B4-BE49-F238E27FC236}">
                  <a16:creationId xmlns:a16="http://schemas.microsoft.com/office/drawing/2014/main" id="{8DFEAD64-9CFA-5252-AFAF-39B8923F2FEE}"/>
                </a:ext>
              </a:extLst>
            </p:cNvPr>
            <p:cNvGrpSpPr/>
            <p:nvPr/>
          </p:nvGrpSpPr>
          <p:grpSpPr>
            <a:xfrm>
              <a:off x="513033" y="432674"/>
              <a:ext cx="2115990" cy="4304579"/>
              <a:chOff x="513033" y="446485"/>
              <a:chExt cx="2115990" cy="4304579"/>
            </a:xfrm>
          </p:grpSpPr>
          <p:pic>
            <p:nvPicPr>
              <p:cNvPr id="26" name="図 25">
                <a:extLst>
                  <a:ext uri="{FF2B5EF4-FFF2-40B4-BE49-F238E27FC236}">
                    <a16:creationId xmlns:a16="http://schemas.microsoft.com/office/drawing/2014/main" id="{673C6EBC-616B-D808-F37E-37F12560D2ED}"/>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b="2970"/>
              <a:stretch/>
            </p:blipFill>
            <p:spPr>
              <a:xfrm>
                <a:off x="513033" y="446485"/>
                <a:ext cx="2115990" cy="4304579"/>
              </a:xfrm>
              <a:prstGeom prst="rect">
                <a:avLst/>
              </a:prstGeom>
            </p:spPr>
          </p:pic>
          <p:pic>
            <p:nvPicPr>
              <p:cNvPr id="27" name="図 26">
                <a:extLst>
                  <a:ext uri="{FF2B5EF4-FFF2-40B4-BE49-F238E27FC236}">
                    <a16:creationId xmlns:a16="http://schemas.microsoft.com/office/drawing/2014/main" id="{282A511F-EC86-1C7A-4698-3356AC176522}"/>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t="1" b="-4405"/>
              <a:stretch/>
            </p:blipFill>
            <p:spPr>
              <a:xfrm>
                <a:off x="655969" y="568890"/>
                <a:ext cx="1844989" cy="4182174"/>
              </a:xfrm>
              <a:prstGeom prst="rect">
                <a:avLst/>
              </a:prstGeom>
            </p:spPr>
          </p:pic>
          <p:pic>
            <p:nvPicPr>
              <p:cNvPr id="28" name="図 27">
                <a:extLst>
                  <a:ext uri="{FF2B5EF4-FFF2-40B4-BE49-F238E27FC236}">
                    <a16:creationId xmlns:a16="http://schemas.microsoft.com/office/drawing/2014/main" id="{EE638725-69F2-E309-0870-25FEF1659B34}"/>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31300" y="567291"/>
                <a:ext cx="1079455" cy="148426"/>
              </a:xfrm>
              <a:prstGeom prst="rect">
                <a:avLst/>
              </a:prstGeom>
            </p:spPr>
          </p:pic>
        </p:grpSp>
        <p:pic>
          <p:nvPicPr>
            <p:cNvPr id="25" name="図 24">
              <a:extLst>
                <a:ext uri="{FF2B5EF4-FFF2-40B4-BE49-F238E27FC236}">
                  <a16:creationId xmlns:a16="http://schemas.microsoft.com/office/drawing/2014/main" id="{C01E1515-9961-7370-F40C-1278FCFEC6D0}"/>
                </a:ext>
              </a:extLst>
            </p:cNvPr>
            <p:cNvPicPr>
              <a:picLocks noChangeAspect="1"/>
            </p:cNvPicPr>
            <p:nvPr/>
          </p:nvPicPr>
          <p:blipFill rotWithShape="1">
            <a:blip r:embed="rId6">
              <a:extLst>
                <a:ext uri="{28A0092B-C50C-407E-A947-70E740481C1C}">
                  <a14:useLocalDpi xmlns:a14="http://schemas.microsoft.com/office/drawing/2010/main"/>
                </a:ext>
              </a:extLst>
            </a:blip>
            <a:srcRect l="1704" t="-603" r="3086"/>
            <a:stretch/>
          </p:blipFill>
          <p:spPr>
            <a:xfrm>
              <a:off x="654267" y="1182203"/>
              <a:ext cx="1843200" cy="1050673"/>
            </a:xfrm>
            <a:prstGeom prst="rect">
              <a:avLst/>
            </a:prstGeom>
          </p:spPr>
        </p:pic>
      </p:grpSp>
      <p:pic>
        <p:nvPicPr>
          <p:cNvPr id="29" name="図 28">
            <a:extLst>
              <a:ext uri="{FF2B5EF4-FFF2-40B4-BE49-F238E27FC236}">
                <a16:creationId xmlns:a16="http://schemas.microsoft.com/office/drawing/2014/main" id="{FA992355-99C1-01F1-F80D-4ED30AD44451}"/>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745644" y="2648674"/>
            <a:ext cx="1454011" cy="2917110"/>
          </a:xfrm>
          <a:prstGeom prst="rect">
            <a:avLst/>
          </a:prstGeom>
        </p:spPr>
      </p:pic>
      <p:sp>
        <p:nvSpPr>
          <p:cNvPr id="30" name="テキスト ボックス 29">
            <a:extLst>
              <a:ext uri="{FF2B5EF4-FFF2-40B4-BE49-F238E27FC236}">
                <a16:creationId xmlns:a16="http://schemas.microsoft.com/office/drawing/2014/main" id="{A248FD83-6653-902B-AC68-3386A9204461}"/>
              </a:ext>
            </a:extLst>
          </p:cNvPr>
          <p:cNvSpPr txBox="1"/>
          <p:nvPr/>
        </p:nvSpPr>
        <p:spPr>
          <a:xfrm>
            <a:off x="9428621" y="3367147"/>
            <a:ext cx="2125781" cy="954107"/>
          </a:xfrm>
          <a:prstGeom prst="rect">
            <a:avLst/>
          </a:prstGeom>
          <a:noFill/>
        </p:spPr>
        <p:txBody>
          <a:bodyPr wrap="square" rtlCol="0">
            <a:spAutoFit/>
          </a:bodyPr>
          <a:lstStyle/>
          <a:p>
            <a:pPr algn="l"/>
            <a:r>
              <a:rPr kumimoji="1" lang="ja-JP" altLang="en-US" sz="1400"/>
              <a:t>バナーをタップすると</a:t>
            </a:r>
            <a:endParaRPr kumimoji="1" lang="en-US" altLang="ja-JP" sz="1400"/>
          </a:p>
          <a:p>
            <a:pPr algn="l"/>
            <a:r>
              <a:rPr kumimoji="1" lang="ja-JP" altLang="en-US" sz="1400"/>
              <a:t>再生している動画の下にランディングページが表示される</a:t>
            </a:r>
            <a:endParaRPr kumimoji="1" lang="en-US" altLang="ja-JP" sz="1400"/>
          </a:p>
        </p:txBody>
      </p:sp>
      <p:sp>
        <p:nvSpPr>
          <p:cNvPr id="31" name="正方形/長方形 30">
            <a:extLst>
              <a:ext uri="{FF2B5EF4-FFF2-40B4-BE49-F238E27FC236}">
                <a16:creationId xmlns:a16="http://schemas.microsoft.com/office/drawing/2014/main" id="{C6783A95-7B3C-4678-94AE-DD787014697F}"/>
              </a:ext>
            </a:extLst>
          </p:cNvPr>
          <p:cNvSpPr/>
          <p:nvPr/>
        </p:nvSpPr>
        <p:spPr>
          <a:xfrm>
            <a:off x="8054893" y="5996806"/>
            <a:ext cx="3577903" cy="276999"/>
          </a:xfrm>
          <a:prstGeom prst="rect">
            <a:avLst/>
          </a:prstGeom>
        </p:spPr>
        <p:txBody>
          <a:bodyPr wrap="none" lIns="0" tIns="0" rIns="0" bIns="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コンテンツページは予告なく変更されることがあります。</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endParaRPr>
          </a:p>
          <a:p>
            <a:pPr lvl="0">
              <a:defRPr/>
            </a:pPr>
            <a:r>
              <a:rPr lang="en-US" altLang="ja-JP" sz="900">
                <a:solidFill>
                  <a:srgbClr val="0D0D0D"/>
                </a:solidFill>
                <a:latin typeface="Meiryo" panose="020B0604030504040204" pitchFamily="34" charset="-128"/>
                <a:ea typeface="Meiryo" panose="020B0604030504040204" pitchFamily="34" charset="-128"/>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追従バナー画像はタップするとランディングページに遷移します。</a:t>
            </a:r>
          </a:p>
        </p:txBody>
      </p:sp>
    </p:spTree>
    <p:extLst>
      <p:ext uri="{BB962C8B-B14F-4D97-AF65-F5344CB8AC3E}">
        <p14:creationId xmlns:p14="http://schemas.microsoft.com/office/powerpoint/2010/main" val="122409620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A8AFE5-C37C-C655-6EAF-6DD475387C06}"/>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C622DA1F-1D2C-B3C1-740A-84EC04626879}"/>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91B97C34-BB41-5B7F-1A32-3C8115348096}"/>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6" name="正方形/長方形 5">
            <a:extLst>
              <a:ext uri="{FF2B5EF4-FFF2-40B4-BE49-F238E27FC236}">
                <a16:creationId xmlns:a16="http://schemas.microsoft.com/office/drawing/2014/main" id="{CACF2D63-3EF3-A330-2946-EBCEFD742820}"/>
              </a:ext>
            </a:extLst>
          </p:cNvPr>
          <p:cNvSpPr/>
          <p:nvPr/>
        </p:nvSpPr>
        <p:spPr>
          <a:xfrm>
            <a:off x="434975" y="5996929"/>
            <a:ext cx="4245882" cy="415498"/>
          </a:xfrm>
          <a:prstGeom prst="rect">
            <a:avLst/>
          </a:prstGeom>
        </p:spPr>
        <p:txBody>
          <a:bodyPr wrap="square" lIns="91440" tIns="45720" rIns="91440" bIns="45720" anchor="t">
            <a:spAutoFit/>
          </a:bodyPr>
          <a:lstStyle/>
          <a:p>
            <a:pPr marL="0" marR="0" lvl="0" indent="0" defTabSz="914400" eaLnBrk="1" fontAlgn="auto" latinLnBrk="0" hangingPunct="1">
              <a:spcBef>
                <a:spcPts val="0"/>
              </a:spcBef>
              <a:spcAft>
                <a:spcPts val="0"/>
              </a:spcAft>
              <a:buClrTx/>
              <a:buSzTx/>
              <a:buFontTx/>
              <a:buNone/>
              <a:tabLst/>
              <a:defRPr/>
            </a:pPr>
            <a:r>
              <a:rPr lang="en-US" altLang="ja-JP" sz="700" b="0" i="0" u="none" strike="noStrike" kern="0" cap="none" spc="0" normalizeH="0" baseline="0" noProof="0">
                <a:ln>
                  <a:noFill/>
                </a:ln>
                <a:solidFill>
                  <a:srgbClr val="0D0D0D"/>
                </a:solidFill>
                <a:effectLst/>
                <a:uLnTx/>
                <a:uFillTx/>
                <a:latin typeface="Meiryo"/>
                <a:ea typeface="Meiryo"/>
              </a:rPr>
              <a:t>※SP</a:t>
            </a:r>
            <a:r>
              <a:rPr lang="ja-JP" altLang="en-US" sz="700" b="0" i="0" u="none" strike="noStrike" kern="0" cap="none" spc="0" normalizeH="0" baseline="0" noProof="0">
                <a:ln>
                  <a:noFill/>
                </a:ln>
                <a:solidFill>
                  <a:srgbClr val="0D0D0D"/>
                </a:solidFill>
                <a:effectLst/>
                <a:uLnTx/>
                <a:uFillTx/>
                <a:latin typeface="Meiryo"/>
                <a:ea typeface="Meiryo"/>
              </a:rPr>
              <a:t>はスマートフォン、</a:t>
            </a:r>
            <a:r>
              <a:rPr lang="en-US" altLang="ja-JP" sz="700" b="0" i="0" u="none" strike="noStrike" kern="0" cap="none" spc="0" normalizeH="0" baseline="0" noProof="0">
                <a:ln>
                  <a:noFill/>
                </a:ln>
                <a:solidFill>
                  <a:srgbClr val="0D0D0D"/>
                </a:solidFill>
                <a:effectLst/>
                <a:uLnTx/>
                <a:uFillTx/>
                <a:latin typeface="Meiryo"/>
                <a:ea typeface="Meiryo"/>
              </a:rPr>
              <a:t>PC</a:t>
            </a:r>
            <a:r>
              <a:rPr lang="ja-JP" altLang="en-US" sz="700" b="0" i="0" u="none" strike="noStrike" kern="0" cap="none" spc="0" normalizeH="0" baseline="0" noProof="0">
                <a:ln>
                  <a:noFill/>
                </a:ln>
                <a:solidFill>
                  <a:srgbClr val="0D0D0D"/>
                </a:solidFill>
                <a:effectLst/>
                <a:uLnTx/>
                <a:uFillTx/>
                <a:latin typeface="Meiryo"/>
                <a:ea typeface="Meiryo"/>
              </a:rPr>
              <a:t>はパソコン、</a:t>
            </a:r>
            <a:r>
              <a:rPr lang="en-US" altLang="ja-JP" sz="700" b="0" i="0" u="none" strike="noStrike" kern="0" cap="none" spc="0" normalizeH="0" baseline="0" noProof="0">
                <a:ln>
                  <a:noFill/>
                </a:ln>
                <a:solidFill>
                  <a:srgbClr val="0D0D0D"/>
                </a:solidFill>
                <a:effectLst/>
                <a:uLnTx/>
                <a:uFillTx/>
                <a:latin typeface="Meiryo"/>
                <a:ea typeface="Meiryo"/>
              </a:rPr>
              <a:t>MD</a:t>
            </a:r>
            <a:r>
              <a:rPr lang="ja-JP" altLang="en-US" sz="700" b="0" i="0" u="none" strike="noStrike" kern="0" cap="none" spc="0" normalizeH="0" baseline="0" noProof="0">
                <a:ln>
                  <a:noFill/>
                </a:ln>
                <a:solidFill>
                  <a:srgbClr val="0D0D0D"/>
                </a:solidFill>
                <a:effectLst/>
                <a:uLnTx/>
                <a:uFillTx/>
                <a:latin typeface="Meiryo"/>
                <a:ea typeface="Meiryo"/>
              </a:rPr>
              <a:t>はマルチデバイスの略称です。</a:t>
            </a:r>
          </a:p>
          <a:p>
            <a:pPr marL="0" marR="0" lvl="0" indent="0" defTabSz="914400" eaLnBrk="1" fontAlgn="auto" latinLnBrk="0" hangingPunct="1">
              <a:spcBef>
                <a:spcPts val="0"/>
              </a:spcBef>
              <a:spcAft>
                <a:spcPts val="0"/>
              </a:spcAft>
              <a:buClrTx/>
              <a:buSzTx/>
              <a:buFontTx/>
              <a:buNone/>
              <a:tabLst/>
              <a:defRPr/>
            </a:pPr>
            <a:r>
              <a:rPr lang="en-US" altLang="ja-JP" sz="700" b="0" i="0" u="none" strike="noStrike" kern="0" cap="none" spc="0" normalizeH="0" baseline="0" noProof="0">
                <a:ln>
                  <a:noFill/>
                </a:ln>
                <a:solidFill>
                  <a:srgbClr val="0D0D0D"/>
                </a:solidFill>
                <a:effectLst/>
                <a:uLnTx/>
                <a:uFillTx/>
                <a:latin typeface="Meiryo"/>
                <a:ea typeface="Meiryo"/>
              </a:rPr>
              <a:t>※</a:t>
            </a:r>
            <a:r>
              <a:rPr lang="en-US" altLang="ja-JP" sz="700" b="0" i="0" u="none" strike="noStrike" kern="0" cap="none" spc="0" normalizeH="0" baseline="0" noProof="0" err="1">
                <a:ln>
                  <a:noFill/>
                </a:ln>
                <a:solidFill>
                  <a:srgbClr val="0D0D0D"/>
                </a:solidFill>
                <a:effectLst/>
                <a:uLnTx/>
                <a:uFillTx/>
                <a:latin typeface="Meiryo"/>
                <a:ea typeface="Meiryo"/>
              </a:rPr>
              <a:t>vCPM</a:t>
            </a:r>
            <a:r>
              <a:rPr lang="ja-JP" altLang="en-US" sz="700" b="0" i="0" u="none" strike="noStrike" kern="0" cap="none" spc="0" normalizeH="0" baseline="0" noProof="0">
                <a:ln>
                  <a:noFill/>
                </a:ln>
                <a:solidFill>
                  <a:srgbClr val="0D0D0D"/>
                </a:solidFill>
                <a:effectLst/>
                <a:uLnTx/>
                <a:uFillTx/>
                <a:latin typeface="Meiryo"/>
                <a:ea typeface="Meiryo"/>
              </a:rPr>
              <a:t>はビューアブルインプレッション</a:t>
            </a:r>
            <a:r>
              <a:rPr lang="en-US" altLang="ja-JP" sz="700" b="0" i="0" u="none" strike="noStrike" kern="0" cap="none" spc="0" normalizeH="0" baseline="0" noProof="0">
                <a:ln>
                  <a:noFill/>
                </a:ln>
                <a:solidFill>
                  <a:srgbClr val="0D0D0D"/>
                </a:solidFill>
                <a:effectLst/>
                <a:uLnTx/>
                <a:uFillTx/>
                <a:latin typeface="Meiryo"/>
                <a:ea typeface="Meiryo"/>
              </a:rPr>
              <a:t>1,000</a:t>
            </a:r>
            <a:r>
              <a:rPr lang="ja-JP" altLang="en-US" sz="700" b="0" i="0" u="none" strike="noStrike" kern="0" cap="none" spc="0" normalizeH="0" baseline="0" noProof="0">
                <a:ln>
                  <a:noFill/>
                </a:ln>
                <a:solidFill>
                  <a:srgbClr val="0D0D0D"/>
                </a:solidFill>
                <a:effectLst/>
                <a:uLnTx/>
                <a:uFillTx/>
                <a:latin typeface="Meiryo"/>
                <a:ea typeface="Meiryo"/>
              </a:rPr>
              <a:t>回あたりにかかる見込み広告費用です。 </a:t>
            </a:r>
          </a:p>
          <a:p>
            <a:pPr marL="0" marR="0" lvl="0" indent="0" defTabSz="914400" eaLnBrk="1" fontAlgn="auto" latinLnBrk="0" hangingPunct="1">
              <a:spcBef>
                <a:spcPts val="0"/>
              </a:spcBef>
              <a:spcAft>
                <a:spcPts val="0"/>
              </a:spcAft>
              <a:buClrTx/>
              <a:buSzTx/>
              <a:buFontTx/>
              <a:buNone/>
              <a:tabLst/>
              <a:defRPr/>
            </a:pPr>
            <a:r>
              <a:rPr lang="en-US" altLang="ja-JP" sz="700" b="0" i="0" u="none" strike="noStrike" kern="0" cap="none" spc="0" normalizeH="0" baseline="0" noProof="0">
                <a:ln>
                  <a:noFill/>
                </a:ln>
                <a:solidFill>
                  <a:srgbClr val="0D0D0D"/>
                </a:solidFill>
                <a:effectLst/>
                <a:uLnTx/>
                <a:uFillTx/>
                <a:latin typeface="Meiryo"/>
                <a:ea typeface="Meiryo"/>
              </a:rPr>
              <a:t>※</a:t>
            </a:r>
            <a:r>
              <a:rPr lang="en-US" altLang="ja-JP" sz="700" b="0" i="0" u="none" strike="noStrike" kern="0" cap="none" spc="0" normalizeH="0" baseline="0" noProof="0" err="1">
                <a:ln>
                  <a:noFill/>
                </a:ln>
                <a:solidFill>
                  <a:srgbClr val="0D0D0D"/>
                </a:solidFill>
                <a:effectLst/>
                <a:uLnTx/>
                <a:uFillTx/>
                <a:latin typeface="Meiryo"/>
                <a:ea typeface="Meiryo"/>
              </a:rPr>
              <a:t>vimps</a:t>
            </a:r>
            <a:r>
              <a:rPr lang="ja-JP" altLang="en-US" sz="700" b="0" i="0" u="none" strike="noStrike" kern="0" cap="none" spc="0" normalizeH="0" baseline="0" noProof="0">
                <a:ln>
                  <a:noFill/>
                </a:ln>
                <a:solidFill>
                  <a:srgbClr val="0D0D0D"/>
                </a:solidFill>
                <a:effectLst/>
                <a:uLnTx/>
                <a:uFillTx/>
                <a:latin typeface="Meiryo"/>
                <a:ea typeface="Meiryo"/>
              </a:rPr>
              <a:t>はビューアブルインプレッションの略称です。</a:t>
            </a:r>
          </a:p>
        </p:txBody>
      </p:sp>
      <p:sp>
        <p:nvSpPr>
          <p:cNvPr id="9" name="角丸四角形 3">
            <a:extLst>
              <a:ext uri="{FF2B5EF4-FFF2-40B4-BE49-F238E27FC236}">
                <a16:creationId xmlns:a16="http://schemas.microsoft.com/office/drawing/2014/main" id="{8E219CD0-5504-87C1-5BBB-8ACAF695B233}"/>
              </a:ext>
            </a:extLst>
          </p:cNvPr>
          <p:cNvSpPr/>
          <p:nvPr/>
        </p:nvSpPr>
        <p:spPr>
          <a:xfrm>
            <a:off x="1817843" y="186644"/>
            <a:ext cx="1474299"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商品一覧</a:t>
            </a:r>
          </a:p>
        </p:txBody>
      </p:sp>
      <p:graphicFrame>
        <p:nvGraphicFramePr>
          <p:cNvPr id="7" name="表 6">
            <a:extLst>
              <a:ext uri="{FF2B5EF4-FFF2-40B4-BE49-F238E27FC236}">
                <a16:creationId xmlns:a16="http://schemas.microsoft.com/office/drawing/2014/main" id="{ADBA4B96-D4B4-1E45-6E62-DE4446D0A73C}"/>
              </a:ext>
            </a:extLst>
          </p:cNvPr>
          <p:cNvGraphicFramePr>
            <a:graphicFrameLocks noGrp="1"/>
          </p:cNvGraphicFramePr>
          <p:nvPr>
            <p:extLst>
              <p:ext uri="{D42A27DB-BD31-4B8C-83A1-F6EECF244321}">
                <p14:modId xmlns:p14="http://schemas.microsoft.com/office/powerpoint/2010/main" val="702274910"/>
              </p:ext>
            </p:extLst>
          </p:nvPr>
        </p:nvGraphicFramePr>
        <p:xfrm>
          <a:off x="434975" y="850352"/>
          <a:ext cx="11237668" cy="5106937"/>
        </p:xfrm>
        <a:graphic>
          <a:graphicData uri="http://schemas.openxmlformats.org/drawingml/2006/table">
            <a:tbl>
              <a:tblPr firstCol="1" bandRow="1"/>
              <a:tblGrid>
                <a:gridCol w="1502682">
                  <a:extLst>
                    <a:ext uri="{9D8B030D-6E8A-4147-A177-3AD203B41FA5}">
                      <a16:colId xmlns:a16="http://schemas.microsoft.com/office/drawing/2014/main" val="792911817"/>
                    </a:ext>
                  </a:extLst>
                </a:gridCol>
                <a:gridCol w="773092">
                  <a:extLst>
                    <a:ext uri="{9D8B030D-6E8A-4147-A177-3AD203B41FA5}">
                      <a16:colId xmlns:a16="http://schemas.microsoft.com/office/drawing/2014/main" val="1525620392"/>
                    </a:ext>
                  </a:extLst>
                </a:gridCol>
                <a:gridCol w="1217581">
                  <a:extLst>
                    <a:ext uri="{9D8B030D-6E8A-4147-A177-3AD203B41FA5}">
                      <a16:colId xmlns:a16="http://schemas.microsoft.com/office/drawing/2014/main" val="3835180974"/>
                    </a:ext>
                  </a:extLst>
                </a:gridCol>
                <a:gridCol w="571541">
                  <a:extLst>
                    <a:ext uri="{9D8B030D-6E8A-4147-A177-3AD203B41FA5}">
                      <a16:colId xmlns:a16="http://schemas.microsoft.com/office/drawing/2014/main" val="3436582354"/>
                    </a:ext>
                  </a:extLst>
                </a:gridCol>
                <a:gridCol w="1356905">
                  <a:extLst>
                    <a:ext uri="{9D8B030D-6E8A-4147-A177-3AD203B41FA5}">
                      <a16:colId xmlns:a16="http://schemas.microsoft.com/office/drawing/2014/main" val="3979026210"/>
                    </a:ext>
                  </a:extLst>
                </a:gridCol>
                <a:gridCol w="536289">
                  <a:extLst>
                    <a:ext uri="{9D8B030D-6E8A-4147-A177-3AD203B41FA5}">
                      <a16:colId xmlns:a16="http://schemas.microsoft.com/office/drawing/2014/main" val="946559652"/>
                    </a:ext>
                  </a:extLst>
                </a:gridCol>
                <a:gridCol w="1439049">
                  <a:extLst>
                    <a:ext uri="{9D8B030D-6E8A-4147-A177-3AD203B41FA5}">
                      <a16:colId xmlns:a16="http://schemas.microsoft.com/office/drawing/2014/main" val="360912566"/>
                    </a:ext>
                  </a:extLst>
                </a:gridCol>
                <a:gridCol w="512100">
                  <a:extLst>
                    <a:ext uri="{9D8B030D-6E8A-4147-A177-3AD203B41FA5}">
                      <a16:colId xmlns:a16="http://schemas.microsoft.com/office/drawing/2014/main" val="4234446206"/>
                    </a:ext>
                  </a:extLst>
                </a:gridCol>
                <a:gridCol w="1433932">
                  <a:extLst>
                    <a:ext uri="{9D8B030D-6E8A-4147-A177-3AD203B41FA5}">
                      <a16:colId xmlns:a16="http://schemas.microsoft.com/office/drawing/2014/main" val="885390380"/>
                    </a:ext>
                  </a:extLst>
                </a:gridCol>
                <a:gridCol w="562294">
                  <a:extLst>
                    <a:ext uri="{9D8B030D-6E8A-4147-A177-3AD203B41FA5}">
                      <a16:colId xmlns:a16="http://schemas.microsoft.com/office/drawing/2014/main" val="3784303411"/>
                    </a:ext>
                  </a:extLst>
                </a:gridCol>
                <a:gridCol w="1332203">
                  <a:extLst>
                    <a:ext uri="{9D8B030D-6E8A-4147-A177-3AD203B41FA5}">
                      <a16:colId xmlns:a16="http://schemas.microsoft.com/office/drawing/2014/main" val="3201855149"/>
                    </a:ext>
                  </a:extLst>
                </a:gridCol>
              </a:tblGrid>
              <a:tr h="526469">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1" i="0">
                          <a:solidFill>
                            <a:schemeClr val="bg1"/>
                          </a:solidFill>
                          <a:latin typeface="Meiryo" panose="020B0604030504040204" pitchFamily="34" charset="-128"/>
                          <a:ea typeface="Meiryo" panose="020B0604030504040204" pitchFamily="34" charset="-128"/>
                        </a:rPr>
                        <a:t>商品名</a:t>
                      </a:r>
                    </a:p>
                  </a:txBody>
                  <a:tcPr marB="0" anchor="ctr">
                    <a:lnL w="6350" cap="flat" cmpd="sng" algn="ctr">
                      <a:noFill/>
                      <a:prstDash val="sysDot"/>
                      <a:round/>
                      <a:headEnd type="none" w="med" len="med"/>
                      <a:tailEnd type="none" w="med" len="med"/>
                    </a:lnL>
                    <a:lnR w="19050" cap="flat" cmpd="sng" algn="ctr">
                      <a:solidFill>
                        <a:schemeClr val="bg1"/>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00" b="1" i="0" dirty="0">
                          <a:solidFill>
                            <a:srgbClr val="FFFFFF"/>
                          </a:solidFill>
                          <a:latin typeface="Meiryo"/>
                          <a:ea typeface="Meiryo"/>
                        </a:rPr>
                        <a:t>Yahoo! JAPAN</a:t>
                      </a:r>
                      <a:r>
                        <a:rPr kumimoji="1" lang="ja-JP" altLang="en-US" sz="800" b="1" i="0" dirty="0">
                          <a:solidFill>
                            <a:srgbClr val="FFFFFF"/>
                          </a:solidFill>
                          <a:latin typeface="Meiryo"/>
                          <a:ea typeface="Meiryo"/>
                        </a:rPr>
                        <a:t>トップページ　ブランドパネル　リッチフォーマット　</a:t>
                      </a:r>
                      <a:r>
                        <a:rPr kumimoji="1" lang="en-US" altLang="ja-JP" sz="800" b="1" i="0" dirty="0">
                          <a:solidFill>
                            <a:srgbClr val="FFFFFF"/>
                          </a:solidFill>
                          <a:latin typeface="Meiryo"/>
                          <a:ea typeface="Meiryo"/>
                        </a:rPr>
                        <a:t>MD</a:t>
                      </a:r>
                      <a:r>
                        <a:rPr kumimoji="1" lang="ja-JP" altLang="en-US" sz="800" b="1" i="0" dirty="0">
                          <a:solidFill>
                            <a:srgbClr val="FFFFFF"/>
                          </a:solidFill>
                          <a:latin typeface="Meiryo"/>
                          <a:ea typeface="Meiryo"/>
                        </a:rPr>
                        <a:t>　トップカバー（</a:t>
                      </a:r>
                      <a:r>
                        <a:rPr kumimoji="1" lang="en-US" altLang="ja-JP" sz="800" b="1" i="0" dirty="0">
                          <a:solidFill>
                            <a:srgbClr val="FFFFFF"/>
                          </a:solidFill>
                          <a:latin typeface="Meiryo"/>
                          <a:ea typeface="Meiryo"/>
                        </a:rPr>
                        <a:t>500</a:t>
                      </a:r>
                      <a:r>
                        <a:rPr kumimoji="1" lang="ja-JP" altLang="en-US" sz="800" b="1" i="0" dirty="0">
                          <a:solidFill>
                            <a:srgbClr val="FFFFFF"/>
                          </a:solidFill>
                          <a:latin typeface="Meiryo"/>
                          <a:ea typeface="Meiryo"/>
                        </a:rPr>
                        <a:t>万円～）（</a:t>
                      </a:r>
                      <a:r>
                        <a:rPr kumimoji="1" lang="en-US" altLang="ja-JP" sz="800" b="1" i="0" dirty="0">
                          <a:solidFill>
                            <a:srgbClr val="FFFFFF"/>
                          </a:solidFill>
                          <a:latin typeface="Meiryo"/>
                          <a:ea typeface="Meiryo"/>
                        </a:rPr>
                        <a:t>9/1</a:t>
                      </a:r>
                      <a:r>
                        <a:rPr kumimoji="1" lang="ja-JP" altLang="en-US" sz="800" b="1" i="0" dirty="0">
                          <a:solidFill>
                            <a:srgbClr val="FFFFFF"/>
                          </a:solidFill>
                          <a:latin typeface="Meiryo"/>
                          <a:ea typeface="Meiryo"/>
                        </a:rPr>
                        <a:t>～</a:t>
                      </a:r>
                      <a:r>
                        <a:rPr kumimoji="1" lang="en-US" altLang="ja-JP" sz="800" b="1" i="0" dirty="0">
                          <a:solidFill>
                            <a:srgbClr val="FFFFFF"/>
                          </a:solidFill>
                          <a:latin typeface="Meiryo"/>
                          <a:ea typeface="Meiryo"/>
                        </a:rPr>
                        <a:t>3/10</a:t>
                      </a:r>
                      <a:r>
                        <a:rPr kumimoji="1" lang="ja-JP" altLang="en-US" sz="800" b="1" i="0" dirty="0">
                          <a:solidFill>
                            <a:srgbClr val="FFFFFF"/>
                          </a:solidFill>
                          <a:latin typeface="Meiryo"/>
                          <a:ea typeface="Meiryo"/>
                        </a:rPr>
                        <a:t>）</a:t>
                      </a:r>
                    </a:p>
                  </a:txBody>
                  <a:tcPr marB="0" anchor="ctr">
                    <a:lnL w="19050" cap="flat" cmpd="sng" algn="ctr">
                      <a:solidFill>
                        <a:schemeClr val="bg1"/>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800" b="1" i="0" dirty="0">
                          <a:solidFill>
                            <a:srgbClr val="FFFFFF"/>
                          </a:solidFill>
                          <a:latin typeface="Meiryo"/>
                          <a:ea typeface="Meiryo"/>
                        </a:rPr>
                        <a:t>Yahoo! JAPAN</a:t>
                      </a:r>
                      <a:r>
                        <a:rPr kumimoji="1" lang="ja-JP" altLang="en-US" sz="800" b="1" i="0" dirty="0">
                          <a:solidFill>
                            <a:srgbClr val="FFFFFF"/>
                          </a:solidFill>
                          <a:latin typeface="Meiryo"/>
                          <a:ea typeface="Meiryo"/>
                        </a:rPr>
                        <a:t>トップページ　ブランドパネル　リッチフォーマット　</a:t>
                      </a:r>
                      <a:r>
                        <a:rPr kumimoji="1" lang="en-US" altLang="ja-JP" sz="800" b="1" i="0" dirty="0">
                          <a:solidFill>
                            <a:srgbClr val="FFFFFF"/>
                          </a:solidFill>
                          <a:latin typeface="Meiryo"/>
                          <a:ea typeface="Meiryo"/>
                        </a:rPr>
                        <a:t>MD</a:t>
                      </a:r>
                      <a:r>
                        <a:rPr kumimoji="1" lang="ja-JP" altLang="en-US" sz="800" b="1" i="0" dirty="0">
                          <a:solidFill>
                            <a:srgbClr val="FFFFFF"/>
                          </a:solidFill>
                          <a:latin typeface="Meiryo"/>
                          <a:ea typeface="Meiryo"/>
                        </a:rPr>
                        <a:t>　トップカバー（</a:t>
                      </a:r>
                      <a:r>
                        <a:rPr kumimoji="1" lang="en-US" altLang="ja-JP" sz="800" b="1" i="0" dirty="0">
                          <a:solidFill>
                            <a:srgbClr val="FFFFFF"/>
                          </a:solidFill>
                          <a:latin typeface="Meiryo"/>
                          <a:ea typeface="Meiryo"/>
                        </a:rPr>
                        <a:t>1000</a:t>
                      </a:r>
                      <a:r>
                        <a:rPr kumimoji="1" lang="ja-JP" altLang="en-US" sz="800" b="1" i="0" dirty="0">
                          <a:solidFill>
                            <a:srgbClr val="FFFFFF"/>
                          </a:solidFill>
                          <a:latin typeface="Meiryo"/>
                          <a:ea typeface="Meiryo"/>
                        </a:rPr>
                        <a:t>万円～）（</a:t>
                      </a:r>
                      <a:r>
                        <a:rPr kumimoji="1" lang="en-US" altLang="ja-JP" sz="800" b="1" i="0" dirty="0">
                          <a:solidFill>
                            <a:srgbClr val="FFFFFF"/>
                          </a:solidFill>
                          <a:latin typeface="Meiryo"/>
                          <a:ea typeface="Meiryo"/>
                        </a:rPr>
                        <a:t>9/1</a:t>
                      </a:r>
                      <a:r>
                        <a:rPr kumimoji="1" lang="ja-JP" altLang="en-US" sz="800" b="1" i="0" dirty="0">
                          <a:solidFill>
                            <a:srgbClr val="FFFFFF"/>
                          </a:solidFill>
                          <a:latin typeface="Meiryo"/>
                          <a:ea typeface="Meiryo"/>
                        </a:rPr>
                        <a:t>～</a:t>
                      </a:r>
                      <a:r>
                        <a:rPr kumimoji="1" lang="en-US" altLang="ja-JP" sz="800" b="1" i="0" dirty="0">
                          <a:solidFill>
                            <a:srgbClr val="FFFFFF"/>
                          </a:solidFill>
                          <a:latin typeface="Meiryo"/>
                          <a:ea typeface="Meiryo"/>
                        </a:rPr>
                        <a:t>3/10</a:t>
                      </a:r>
                      <a:r>
                        <a:rPr kumimoji="1" lang="ja-JP" altLang="en-US" sz="800" b="1" i="0" dirty="0">
                          <a:solidFill>
                            <a:srgbClr val="FFFFFF"/>
                          </a:solidFill>
                          <a:latin typeface="Meiryo"/>
                          <a:ea typeface="Meiryo"/>
                        </a:rPr>
                        <a:t>）</a:t>
                      </a:r>
                    </a:p>
                  </a:txBody>
                  <a:tcPr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28575" cap="flat" cmpd="sng" algn="ctr">
                      <a:solidFill>
                        <a:srgbClr val="FFFFFF"/>
                      </a:solidFill>
                      <a:prstDash val="solid"/>
                      <a:round/>
                      <a:headEnd type="none" w="med" len="med"/>
                      <a:tailEnd type="none" w="med" len="med"/>
                    </a:ln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800" b="1" i="0" kern="1200" dirty="0">
                          <a:solidFill>
                            <a:srgbClr val="FFFFFF"/>
                          </a:solidFill>
                          <a:latin typeface="Meiryo" panose="020B0604030504040204" pitchFamily="34" charset="-128"/>
                          <a:ea typeface="Meiryo" panose="020B0604030504040204" pitchFamily="34" charset="-128"/>
                          <a:cs typeface="+mn-cs"/>
                        </a:rPr>
                        <a:t>Yahoo! JAPAN</a:t>
                      </a:r>
                      <a:r>
                        <a:rPr kumimoji="1" lang="ja-JP" altLang="en-US" sz="800" b="1" i="0" kern="1200" dirty="0">
                          <a:solidFill>
                            <a:srgbClr val="FFFFFF"/>
                          </a:solidFill>
                          <a:latin typeface="Meiryo" panose="020B0604030504040204" pitchFamily="34" charset="-128"/>
                          <a:ea typeface="Meiryo" panose="020B0604030504040204" pitchFamily="34" charset="-128"/>
                          <a:cs typeface="+mn-cs"/>
                        </a:rPr>
                        <a:t>トップページ　ブランドパネル　リッチフォーマット　</a:t>
                      </a:r>
                      <a:r>
                        <a:rPr kumimoji="1" lang="en-US" altLang="ja-JP" sz="800" b="1" i="0" kern="1200" dirty="0">
                          <a:solidFill>
                            <a:srgbClr val="FFFFFF"/>
                          </a:solidFill>
                          <a:latin typeface="Meiryo" panose="020B0604030504040204" pitchFamily="34" charset="-128"/>
                          <a:ea typeface="Meiryo" panose="020B0604030504040204" pitchFamily="34" charset="-128"/>
                          <a:cs typeface="+mn-cs"/>
                        </a:rPr>
                        <a:t>MD</a:t>
                      </a:r>
                      <a:r>
                        <a:rPr kumimoji="1" lang="ja-JP" altLang="en-US" sz="800" b="1" i="0" kern="1200" dirty="0">
                          <a:solidFill>
                            <a:srgbClr val="FFFFFF"/>
                          </a:solidFill>
                          <a:latin typeface="Meiryo" panose="020B0604030504040204" pitchFamily="34" charset="-128"/>
                          <a:ea typeface="Meiryo" panose="020B0604030504040204" pitchFamily="34" charset="-128"/>
                          <a:cs typeface="+mn-cs"/>
                        </a:rPr>
                        <a:t>　トップカバー（</a:t>
                      </a:r>
                      <a:r>
                        <a:rPr kumimoji="1" lang="en-US" altLang="ja-JP" sz="800" b="1" i="0" kern="1200" dirty="0">
                          <a:solidFill>
                            <a:srgbClr val="FFFFFF"/>
                          </a:solidFill>
                          <a:latin typeface="Meiryo" panose="020B0604030504040204" pitchFamily="34" charset="-128"/>
                          <a:ea typeface="Meiryo" panose="020B0604030504040204" pitchFamily="34" charset="-128"/>
                          <a:cs typeface="+mn-cs"/>
                        </a:rPr>
                        <a:t>FQ1</a:t>
                      </a:r>
                      <a:r>
                        <a:rPr kumimoji="1" lang="ja-JP" altLang="en-US" sz="800" b="1" i="0" kern="1200" dirty="0">
                          <a:solidFill>
                            <a:srgbClr val="FFFFFF"/>
                          </a:solidFill>
                          <a:latin typeface="Meiryo" panose="020B0604030504040204" pitchFamily="34" charset="-128"/>
                          <a:ea typeface="Meiryo" panose="020B0604030504040204" pitchFamily="34" charset="-128"/>
                          <a:cs typeface="+mn-cs"/>
                        </a:rPr>
                        <a:t>）（</a:t>
                      </a:r>
                      <a:r>
                        <a:rPr kumimoji="1" lang="en-US" altLang="ja-JP" sz="800" b="1" i="0" kern="1200" dirty="0">
                          <a:solidFill>
                            <a:srgbClr val="FFFFFF"/>
                          </a:solidFill>
                          <a:latin typeface="Meiryo" panose="020B0604030504040204" pitchFamily="34" charset="-128"/>
                          <a:ea typeface="Meiryo" panose="020B0604030504040204" pitchFamily="34" charset="-128"/>
                          <a:cs typeface="+mn-cs"/>
                        </a:rPr>
                        <a:t>1000</a:t>
                      </a:r>
                      <a:r>
                        <a:rPr kumimoji="1" lang="ja-JP" altLang="en-US" sz="800" b="1" i="0" kern="1200" dirty="0">
                          <a:solidFill>
                            <a:srgbClr val="FFFFFF"/>
                          </a:solidFill>
                          <a:latin typeface="Meiryo" panose="020B0604030504040204" pitchFamily="34" charset="-128"/>
                          <a:ea typeface="Meiryo" panose="020B0604030504040204" pitchFamily="34" charset="-128"/>
                          <a:cs typeface="+mn-cs"/>
                        </a:rPr>
                        <a:t>万円～）（</a:t>
                      </a:r>
                      <a:r>
                        <a:rPr kumimoji="1" lang="en-US" altLang="ja-JP" sz="800" b="1" i="0" kern="1200" dirty="0">
                          <a:solidFill>
                            <a:srgbClr val="FFFFFF"/>
                          </a:solidFill>
                          <a:latin typeface="Meiryo" panose="020B0604030504040204" pitchFamily="34" charset="-128"/>
                          <a:ea typeface="Meiryo" panose="020B0604030504040204" pitchFamily="34" charset="-128"/>
                          <a:cs typeface="+mn-cs"/>
                        </a:rPr>
                        <a:t>9/1</a:t>
                      </a:r>
                      <a:r>
                        <a:rPr kumimoji="1" lang="ja-JP" altLang="en-US" sz="800" b="1" i="0" kern="1200" dirty="0">
                          <a:solidFill>
                            <a:srgbClr val="FFFFFF"/>
                          </a:solidFill>
                          <a:latin typeface="Meiryo" panose="020B0604030504040204" pitchFamily="34" charset="-128"/>
                          <a:ea typeface="Meiryo" panose="020B0604030504040204" pitchFamily="34" charset="-128"/>
                          <a:cs typeface="+mn-cs"/>
                        </a:rPr>
                        <a:t>～</a:t>
                      </a:r>
                      <a:r>
                        <a:rPr kumimoji="1" lang="en-US" altLang="ja-JP" sz="800" b="1" i="0" kern="1200" dirty="0">
                          <a:solidFill>
                            <a:srgbClr val="FFFFFF"/>
                          </a:solidFill>
                          <a:latin typeface="Meiryo" panose="020B0604030504040204" pitchFamily="34" charset="-128"/>
                          <a:ea typeface="Meiryo" panose="020B0604030504040204" pitchFamily="34" charset="-128"/>
                          <a:cs typeface="+mn-cs"/>
                        </a:rPr>
                        <a:t>3/10</a:t>
                      </a:r>
                      <a:r>
                        <a:rPr kumimoji="1" lang="ja-JP" altLang="en-US" sz="800" b="1" i="0" kern="1200" dirty="0">
                          <a:solidFill>
                            <a:srgbClr val="FFFFFF"/>
                          </a:solidFill>
                          <a:latin typeface="Meiryo" panose="020B0604030504040204" pitchFamily="34" charset="-128"/>
                          <a:ea typeface="Meiryo" panose="020B0604030504040204" pitchFamily="34" charset="-128"/>
                          <a:cs typeface="+mn-cs"/>
                        </a:rPr>
                        <a:t>）</a:t>
                      </a:r>
                      <a:endParaRPr kumimoji="1" lang="en-US" altLang="ja-JP" sz="800" b="1" i="0" kern="1200" dirty="0">
                        <a:solidFill>
                          <a:srgbClr val="FFFFFF"/>
                        </a:solidFill>
                        <a:latin typeface="Meiryo" panose="020B0604030504040204" pitchFamily="34" charset="-128"/>
                        <a:ea typeface="Meiryo" panose="020B0604030504040204" pitchFamily="34" charset="-128"/>
                        <a:cs typeface="+mn-cs"/>
                      </a:endParaRPr>
                    </a:p>
                  </a:txBody>
                  <a:tcPr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28575" cap="flat" cmpd="sng" algn="ctr">
                      <a:solidFill>
                        <a:srgbClr val="FFFFFF"/>
                      </a:solidFill>
                      <a:prstDash val="solid"/>
                      <a:round/>
                      <a:headEnd type="none" w="med" len="med"/>
                      <a:tailEnd type="none" w="med" len="med"/>
                    </a:ln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800" b="1" dirty="0">
                          <a:solidFill>
                            <a:schemeClr val="bg1"/>
                          </a:solidFill>
                          <a:latin typeface="メイリオ" panose="020B0604030504040204" pitchFamily="50" charset="-128"/>
                          <a:ea typeface="+mn-ea"/>
                        </a:rPr>
                        <a:t>Yahoo! JAPAN</a:t>
                      </a:r>
                      <a:r>
                        <a:rPr kumimoji="1" lang="ja-JP" altLang="en-US" sz="800" b="1" dirty="0">
                          <a:solidFill>
                            <a:schemeClr val="bg1"/>
                          </a:solidFill>
                          <a:latin typeface="メイリオ" panose="020B0604030504040204" pitchFamily="50" charset="-128"/>
                          <a:ea typeface="+mn-ea"/>
                        </a:rPr>
                        <a:t>トップページ　ブランドパネル　リッチフォーマット　</a:t>
                      </a:r>
                      <a:r>
                        <a:rPr kumimoji="1" lang="en-US" altLang="ja-JP" sz="800" b="1" dirty="0">
                          <a:solidFill>
                            <a:schemeClr val="bg1"/>
                          </a:solidFill>
                          <a:latin typeface="メイリオ" panose="020B0604030504040204" pitchFamily="50" charset="-128"/>
                          <a:ea typeface="+mn-ea"/>
                        </a:rPr>
                        <a:t>MD</a:t>
                      </a:r>
                      <a:r>
                        <a:rPr kumimoji="1" lang="ja-JP" altLang="en-US" sz="800" b="1" dirty="0">
                          <a:solidFill>
                            <a:schemeClr val="bg1"/>
                          </a:solidFill>
                          <a:latin typeface="メイリオ" panose="020B0604030504040204" pitchFamily="50" charset="-128"/>
                          <a:ea typeface="+mn-ea"/>
                        </a:rPr>
                        <a:t>　トップカバー（</a:t>
                      </a:r>
                      <a:r>
                        <a:rPr kumimoji="1" lang="en-US" altLang="ja-JP" sz="800" b="1" dirty="0">
                          <a:solidFill>
                            <a:schemeClr val="bg1"/>
                          </a:solidFill>
                          <a:latin typeface="メイリオ" panose="020B0604030504040204" pitchFamily="50" charset="-128"/>
                          <a:ea typeface="+mn-ea"/>
                        </a:rPr>
                        <a:t>FQ1</a:t>
                      </a:r>
                      <a:r>
                        <a:rPr kumimoji="1" lang="ja-JP" altLang="en-US" sz="800" b="1" dirty="0">
                          <a:solidFill>
                            <a:schemeClr val="bg1"/>
                          </a:solidFill>
                          <a:latin typeface="メイリオ" panose="020B0604030504040204" pitchFamily="50" charset="-128"/>
                          <a:ea typeface="+mn-ea"/>
                        </a:rPr>
                        <a:t>）（</a:t>
                      </a:r>
                      <a:r>
                        <a:rPr kumimoji="1" lang="en-US" altLang="ja-JP" sz="800" b="1" dirty="0">
                          <a:solidFill>
                            <a:schemeClr val="bg1"/>
                          </a:solidFill>
                          <a:latin typeface="メイリオ" panose="020B0604030504040204" pitchFamily="50" charset="-128"/>
                          <a:ea typeface="+mn-ea"/>
                        </a:rPr>
                        <a:t>2000</a:t>
                      </a:r>
                      <a:r>
                        <a:rPr kumimoji="1" lang="ja-JP" altLang="en-US" sz="800" b="1" dirty="0">
                          <a:solidFill>
                            <a:schemeClr val="bg1"/>
                          </a:solidFill>
                          <a:latin typeface="メイリオ" panose="020B0604030504040204" pitchFamily="50" charset="-128"/>
                          <a:ea typeface="+mn-ea"/>
                        </a:rPr>
                        <a:t>万円～）（</a:t>
                      </a:r>
                      <a:r>
                        <a:rPr kumimoji="1" lang="en-US" altLang="ja-JP" sz="800" b="1" dirty="0">
                          <a:solidFill>
                            <a:schemeClr val="bg1"/>
                          </a:solidFill>
                          <a:latin typeface="メイリオ" panose="020B0604030504040204" pitchFamily="50" charset="-128"/>
                          <a:ea typeface="+mn-ea"/>
                        </a:rPr>
                        <a:t>9/1</a:t>
                      </a:r>
                      <a:r>
                        <a:rPr kumimoji="1" lang="ja-JP" altLang="en-US" sz="800" b="1" dirty="0">
                          <a:solidFill>
                            <a:schemeClr val="bg1"/>
                          </a:solidFill>
                          <a:latin typeface="メイリオ" panose="020B0604030504040204" pitchFamily="50" charset="-128"/>
                          <a:ea typeface="+mn-ea"/>
                        </a:rPr>
                        <a:t>～</a:t>
                      </a:r>
                      <a:r>
                        <a:rPr kumimoji="1" lang="en-US" altLang="ja-JP" sz="800" b="1" dirty="0">
                          <a:solidFill>
                            <a:schemeClr val="bg1"/>
                          </a:solidFill>
                          <a:latin typeface="メイリオ" panose="020B0604030504040204" pitchFamily="50" charset="-128"/>
                          <a:ea typeface="+mn-ea"/>
                        </a:rPr>
                        <a:t>3/10</a:t>
                      </a:r>
                      <a:r>
                        <a:rPr kumimoji="1" lang="ja-JP" altLang="en-US" sz="800" b="1" dirty="0">
                          <a:solidFill>
                            <a:schemeClr val="bg1"/>
                          </a:solidFill>
                          <a:latin typeface="メイリオ" panose="020B0604030504040204" pitchFamily="50" charset="-128"/>
                          <a:ea typeface="+mn-ea"/>
                        </a:rPr>
                        <a:t>）</a:t>
                      </a:r>
                      <a:endParaRPr kumimoji="1" lang="en-US" altLang="ja-JP" sz="800" b="1" dirty="0">
                        <a:solidFill>
                          <a:schemeClr val="bg1"/>
                        </a:solidFill>
                        <a:latin typeface="メイリオ" panose="020B0604030504040204" pitchFamily="50" charset="-128"/>
                        <a:ea typeface="メイリオ" panose="020B0604030504040204" pitchFamily="50" charset="-128"/>
                      </a:endParaRPr>
                    </a:p>
                  </a:txBody>
                  <a:tcPr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28575" cap="flat" cmpd="sng" algn="ctr">
                      <a:solidFill>
                        <a:srgbClr val="FFFFFF"/>
                      </a:solidFill>
                      <a:prstDash val="solid"/>
                      <a:round/>
                      <a:headEnd type="none" w="med" len="med"/>
                      <a:tailEnd type="none" w="med" len="med"/>
                    </a:lnL>
                  </a:tcPr>
                </a:tc>
                <a:tc gridSpan="2">
                  <a:txBody>
                    <a:bodyPr/>
                    <a:lstStyle/>
                    <a:p>
                      <a:pPr algn="ctr"/>
                      <a:r>
                        <a:rPr kumimoji="1" lang="en-US" altLang="ja-JP" sz="800" b="1" kern="1200" dirty="0">
                          <a:solidFill>
                            <a:schemeClr val="bg1"/>
                          </a:solidFill>
                          <a:latin typeface="メイリオ" panose="020B0604030504040204" pitchFamily="50" charset="-128"/>
                          <a:ea typeface="+mn-ea"/>
                          <a:cs typeface="+mn-cs"/>
                        </a:rPr>
                        <a:t>Yahoo! JAPAN</a:t>
                      </a:r>
                      <a:r>
                        <a:rPr kumimoji="1" lang="ja-JP" altLang="en-US" sz="800" b="1" kern="1200" dirty="0">
                          <a:solidFill>
                            <a:schemeClr val="bg1"/>
                          </a:solidFill>
                          <a:latin typeface="メイリオ" panose="020B0604030504040204" pitchFamily="50" charset="-128"/>
                          <a:ea typeface="+mn-ea"/>
                          <a:cs typeface="+mn-cs"/>
                        </a:rPr>
                        <a:t>トップページ　ブランドパネル　リッチフォーマット　</a:t>
                      </a:r>
                      <a:r>
                        <a:rPr kumimoji="1" lang="en-US" altLang="ja-JP" sz="800" b="1" kern="1200" dirty="0">
                          <a:solidFill>
                            <a:schemeClr val="bg1"/>
                          </a:solidFill>
                          <a:latin typeface="メイリオ" panose="020B0604030504040204" pitchFamily="50" charset="-128"/>
                          <a:ea typeface="+mn-ea"/>
                          <a:cs typeface="+mn-cs"/>
                        </a:rPr>
                        <a:t>MD</a:t>
                      </a:r>
                      <a:r>
                        <a:rPr kumimoji="1" lang="ja-JP" altLang="en-US" sz="800" b="1" kern="1200" dirty="0">
                          <a:solidFill>
                            <a:schemeClr val="bg1"/>
                          </a:solidFill>
                          <a:latin typeface="メイリオ" panose="020B0604030504040204" pitchFamily="50" charset="-128"/>
                          <a:ea typeface="+mn-ea"/>
                          <a:cs typeface="+mn-cs"/>
                        </a:rPr>
                        <a:t>　トップカバー（都道府県）（</a:t>
                      </a:r>
                      <a:r>
                        <a:rPr kumimoji="1" lang="en-US" altLang="ja-JP" sz="800" b="1" kern="1200" dirty="0">
                          <a:solidFill>
                            <a:schemeClr val="bg1"/>
                          </a:solidFill>
                          <a:latin typeface="メイリオ" panose="020B0604030504040204" pitchFamily="50" charset="-128"/>
                          <a:ea typeface="+mn-ea"/>
                          <a:cs typeface="+mn-cs"/>
                        </a:rPr>
                        <a:t>9/1</a:t>
                      </a:r>
                      <a:r>
                        <a:rPr kumimoji="1" lang="ja-JP" altLang="en-US" sz="800" b="1" kern="1200" dirty="0">
                          <a:solidFill>
                            <a:schemeClr val="bg1"/>
                          </a:solidFill>
                          <a:latin typeface="メイリオ" panose="020B0604030504040204" pitchFamily="50" charset="-128"/>
                          <a:ea typeface="+mn-ea"/>
                          <a:cs typeface="+mn-cs"/>
                        </a:rPr>
                        <a:t>～</a:t>
                      </a:r>
                      <a:r>
                        <a:rPr kumimoji="1" lang="en-US" altLang="ja-JP" sz="800" b="1" kern="1200" dirty="0">
                          <a:solidFill>
                            <a:schemeClr val="bg1"/>
                          </a:solidFill>
                          <a:latin typeface="メイリオ" panose="020B0604030504040204" pitchFamily="50" charset="-128"/>
                          <a:ea typeface="+mn-ea"/>
                          <a:cs typeface="+mn-cs"/>
                        </a:rPr>
                        <a:t>3/10</a:t>
                      </a:r>
                      <a:r>
                        <a:rPr kumimoji="1" lang="ja-JP" altLang="en-US" sz="800" b="1" kern="1200" dirty="0">
                          <a:solidFill>
                            <a:schemeClr val="bg1"/>
                          </a:solidFill>
                          <a:latin typeface="メイリオ" panose="020B0604030504040204" pitchFamily="50" charset="-128"/>
                          <a:ea typeface="+mn-ea"/>
                          <a:cs typeface="+mn-cs"/>
                        </a:rPr>
                        <a:t>）</a:t>
                      </a:r>
                    </a:p>
                  </a:txBody>
                  <a:tcPr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extLst>
                  <a:ext uri="{0D108BD9-81ED-4DB2-BD59-A6C34878D82A}">
                    <a16:rowId xmlns:a16="http://schemas.microsoft.com/office/drawing/2014/main" val="2117335041"/>
                  </a:ext>
                </a:extLst>
              </a:tr>
              <a:tr h="377352">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a:ea typeface="Meiryo"/>
                          <a:cs typeface="+mn-cs"/>
                        </a:rPr>
                        <a:t>リリース種別</a:t>
                      </a:r>
                      <a:r>
                        <a:rPr kumimoji="1" lang="en-US" altLang="ja-JP" sz="900" b="0" i="0" kern="1200">
                          <a:solidFill>
                            <a:schemeClr val="bg1"/>
                          </a:solidFill>
                          <a:latin typeface="Meiryo"/>
                          <a:ea typeface="Meiryo"/>
                          <a:cs typeface="+mn-cs"/>
                        </a:rPr>
                        <a:t>/</a:t>
                      </a:r>
                      <a:r>
                        <a:rPr kumimoji="1" lang="ja-JP" altLang="en-US" sz="900" b="0" i="0" kern="1200">
                          <a:solidFill>
                            <a:schemeClr val="bg1"/>
                          </a:solidFill>
                          <a:latin typeface="Meiryo"/>
                          <a:ea typeface="Meiryo"/>
                          <a:cs typeface="+mn-cs"/>
                        </a:rPr>
                        <a:t>商品</a:t>
                      </a:r>
                      <a:r>
                        <a:rPr kumimoji="1" lang="en-US" altLang="ja-JP" sz="900" b="0" i="0" kern="1200">
                          <a:solidFill>
                            <a:schemeClr val="bg1"/>
                          </a:solidFill>
                          <a:latin typeface="Meiryo"/>
                          <a:ea typeface="Meiryo"/>
                          <a:cs typeface="+mn-cs"/>
                        </a:rPr>
                        <a:t>ID</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i="0" kern="1200">
                          <a:solidFill>
                            <a:srgbClr val="0D0D0D"/>
                          </a:solidFill>
                          <a:latin typeface="メイリオ" panose="020B0604030504040204" pitchFamily="50" charset="-128"/>
                          <a:ea typeface="メイリオ" panose="020B0604030504040204" pitchFamily="50" charset="-128"/>
                          <a:cs typeface="+mn-cs"/>
                        </a:rPr>
                        <a:t>内容</a:t>
                      </a:r>
                      <a:endParaRPr kumimoji="1" lang="en-US" altLang="ja-JP" sz="900" b="0" i="0" kern="1200">
                        <a:solidFill>
                          <a:srgbClr val="0D0D0D"/>
                        </a:solidFill>
                        <a:latin typeface="メイリオ" panose="020B0604030504040204" pitchFamily="50" charset="-128"/>
                        <a:ea typeface="メイリオ" panose="020B0604030504040204" pitchFamily="50" charset="-128"/>
                        <a:cs typeface="+mn-cs"/>
                      </a:endParaRPr>
                    </a:p>
                    <a:p>
                      <a:pPr algn="ctr"/>
                      <a:r>
                        <a:rPr kumimoji="1" lang="ja-JP" altLang="en-US" sz="900" b="0" i="0" kern="1200">
                          <a:solidFill>
                            <a:srgbClr val="0D0D0D"/>
                          </a:solidFill>
                          <a:latin typeface="メイリオ" panose="020B0604030504040204" pitchFamily="50" charset="-128"/>
                          <a:ea typeface="メイリオ" panose="020B0604030504040204" pitchFamily="50" charset="-128"/>
                          <a:cs typeface="+mn-cs"/>
                        </a:rPr>
                        <a:t>変更</a:t>
                      </a:r>
                      <a:endParaRPr kumimoji="1" lang="en-US" altLang="ja-JP" sz="900" b="0" i="0" kern="1200">
                        <a:solidFill>
                          <a:srgbClr val="0D0D0D"/>
                        </a:solidFill>
                        <a:latin typeface="メイリオ" panose="020B0604030504040204" pitchFamily="50" charset="-128"/>
                        <a:ea typeface="メイリオ" panose="020B0604030504040204" pitchFamily="50" charset="-128"/>
                        <a:cs typeface="+mn-cs"/>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dirty="0">
                          <a:solidFill>
                            <a:srgbClr val="0D0D0D"/>
                          </a:solidFill>
                          <a:latin typeface="メイリオ" panose="020B0604030504040204" pitchFamily="50" charset="-128"/>
                          <a:ea typeface="+mn-ea"/>
                        </a:rPr>
                        <a:t>1000014610</a:t>
                      </a:r>
                      <a:endParaRPr kumimoji="1" lang="ja-JP" altLang="en-US" sz="900" dirty="0">
                        <a:solidFill>
                          <a:srgbClr val="0D0D0D"/>
                        </a:solidFill>
                        <a:latin typeface="メイリオ" panose="020B0604030504040204" pitchFamily="50" charset="-128"/>
                        <a:ea typeface="メイリオ" panose="020B0604030504040204" pitchFamily="50" charset="-128"/>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algn="ctr"/>
                      <a:r>
                        <a:rPr kumimoji="1" lang="ja-JP" altLang="en-US" sz="900" b="0" i="0" kern="1200">
                          <a:solidFill>
                            <a:srgbClr val="0D0D0D"/>
                          </a:solidFill>
                          <a:latin typeface="メイリオ" panose="020B0604030504040204" pitchFamily="50" charset="-128"/>
                          <a:ea typeface="+mn-ea"/>
                          <a:cs typeface="+mn-cs"/>
                        </a:rPr>
                        <a:t>内容</a:t>
                      </a:r>
                      <a:endParaRPr kumimoji="1" lang="en-US" altLang="ja-JP" sz="900" b="0" i="0" kern="1200">
                        <a:solidFill>
                          <a:srgbClr val="0D0D0D"/>
                        </a:solidFill>
                        <a:latin typeface="メイリオ" panose="020B0604030504040204" pitchFamily="50" charset="-128"/>
                        <a:ea typeface="+mn-ea"/>
                        <a:cs typeface="+mn-cs"/>
                      </a:endParaRPr>
                    </a:p>
                    <a:p>
                      <a:pPr algn="ctr"/>
                      <a:r>
                        <a:rPr kumimoji="1" lang="ja-JP" altLang="en-US" sz="900" b="0" i="0" kern="1200">
                          <a:solidFill>
                            <a:srgbClr val="0D0D0D"/>
                          </a:solidFill>
                          <a:latin typeface="メイリオ" panose="020B0604030504040204" pitchFamily="50" charset="-128"/>
                          <a:ea typeface="+mn-ea"/>
                          <a:cs typeface="+mn-cs"/>
                        </a:rPr>
                        <a:t>変更</a:t>
                      </a:r>
                      <a:endParaRPr kumimoji="1" lang="en-US" altLang="ja-JP" sz="900" b="0" i="0" kern="1200">
                        <a:solidFill>
                          <a:srgbClr val="0D0D0D"/>
                        </a:solidFill>
                        <a:latin typeface="メイリオ" panose="020B0604030504040204" pitchFamily="50" charset="-128"/>
                        <a:ea typeface="+mn-ea"/>
                        <a:cs typeface="+mn-cs"/>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dirty="0">
                          <a:solidFill>
                            <a:srgbClr val="0D0D0D"/>
                          </a:solidFill>
                          <a:latin typeface="メイリオ" panose="020B0604030504040204" pitchFamily="50" charset="-128"/>
                          <a:ea typeface="+mn-ea"/>
                        </a:rPr>
                        <a:t>1000014645</a:t>
                      </a:r>
                      <a:endParaRPr kumimoji="1" lang="ja-JP" altLang="en-US" sz="900" dirty="0">
                        <a:solidFill>
                          <a:srgbClr val="0D0D0D"/>
                        </a:solidFill>
                        <a:latin typeface="メイリオ" panose="020B0604030504040204" pitchFamily="50" charset="-128"/>
                        <a:ea typeface="メイリオ" panose="020B0604030504040204" pitchFamily="50" charset="-128"/>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algn="ctr"/>
                      <a:r>
                        <a:rPr kumimoji="1" lang="ja-JP" altLang="en-US" sz="900" b="0" i="0" kern="1200">
                          <a:solidFill>
                            <a:srgbClr val="0D0D0D"/>
                          </a:solidFill>
                          <a:latin typeface="メイリオ" panose="020B0604030504040204" pitchFamily="50" charset="-128"/>
                          <a:ea typeface="+mn-ea"/>
                          <a:cs typeface="+mn-cs"/>
                        </a:rPr>
                        <a:t>内容</a:t>
                      </a:r>
                      <a:endParaRPr kumimoji="1" lang="en-US" altLang="ja-JP" sz="900" b="0" i="0" kern="1200">
                        <a:solidFill>
                          <a:srgbClr val="0D0D0D"/>
                        </a:solidFill>
                        <a:latin typeface="メイリオ" panose="020B0604030504040204" pitchFamily="50" charset="-128"/>
                        <a:ea typeface="+mn-ea"/>
                        <a:cs typeface="+mn-cs"/>
                      </a:endParaRPr>
                    </a:p>
                    <a:p>
                      <a:pPr algn="ctr"/>
                      <a:r>
                        <a:rPr kumimoji="1" lang="ja-JP" altLang="en-US" sz="900" b="0" i="0" kern="1200">
                          <a:solidFill>
                            <a:srgbClr val="0D0D0D"/>
                          </a:solidFill>
                          <a:latin typeface="メイリオ" panose="020B0604030504040204" pitchFamily="50" charset="-128"/>
                          <a:ea typeface="+mn-ea"/>
                          <a:cs typeface="+mn-cs"/>
                        </a:rPr>
                        <a:t>変更</a:t>
                      </a:r>
                      <a:endParaRPr kumimoji="1" lang="en-US" altLang="ja-JP" sz="900" b="0" i="0" kern="1200">
                        <a:solidFill>
                          <a:srgbClr val="0D0D0D"/>
                        </a:solidFill>
                        <a:latin typeface="メイリオ" panose="020B0604030504040204" pitchFamily="50" charset="-128"/>
                        <a:ea typeface="+mn-ea"/>
                        <a:cs typeface="+mn-cs"/>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dirty="0">
                          <a:solidFill>
                            <a:srgbClr val="0D0D0D"/>
                          </a:solidFill>
                          <a:latin typeface="メイリオ" panose="020B0604030504040204" pitchFamily="50" charset="-128"/>
                          <a:ea typeface="+mn-ea"/>
                        </a:rPr>
                        <a:t>1000014607</a:t>
                      </a:r>
                      <a:endParaRPr kumimoji="1" lang="ja-JP" altLang="en-US" sz="900" dirty="0">
                        <a:solidFill>
                          <a:srgbClr val="0D0D0D"/>
                        </a:solidFill>
                        <a:latin typeface="メイリオ" panose="020B0604030504040204" pitchFamily="50" charset="-128"/>
                        <a:ea typeface="メイリオ" panose="020B0604030504040204" pitchFamily="50" charset="-128"/>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algn="ctr"/>
                      <a:r>
                        <a:rPr kumimoji="1" lang="ja-JP" altLang="en-US" sz="900" b="0" i="0" kern="1200">
                          <a:solidFill>
                            <a:srgbClr val="0D0D0D"/>
                          </a:solidFill>
                          <a:latin typeface="メイリオ" panose="020B0604030504040204" pitchFamily="50" charset="-128"/>
                          <a:ea typeface="+mn-ea"/>
                          <a:cs typeface="+mn-cs"/>
                        </a:rPr>
                        <a:t>内容</a:t>
                      </a:r>
                      <a:endParaRPr kumimoji="1" lang="en-US" altLang="ja-JP" sz="900" b="0" i="0" kern="1200">
                        <a:solidFill>
                          <a:srgbClr val="0D0D0D"/>
                        </a:solidFill>
                        <a:latin typeface="メイリオ" panose="020B0604030504040204" pitchFamily="50" charset="-128"/>
                        <a:ea typeface="+mn-ea"/>
                        <a:cs typeface="+mn-cs"/>
                      </a:endParaRPr>
                    </a:p>
                    <a:p>
                      <a:pPr algn="ctr"/>
                      <a:r>
                        <a:rPr kumimoji="1" lang="ja-JP" altLang="en-US" sz="900" b="0" i="0" kern="1200">
                          <a:solidFill>
                            <a:srgbClr val="0D0D0D"/>
                          </a:solidFill>
                          <a:latin typeface="メイリオ" panose="020B0604030504040204" pitchFamily="50" charset="-128"/>
                          <a:ea typeface="+mn-ea"/>
                          <a:cs typeface="+mn-cs"/>
                        </a:rPr>
                        <a:t>変更</a:t>
                      </a:r>
                      <a:endParaRPr kumimoji="1" lang="en-US" altLang="ja-JP" sz="900" b="0" i="0" kern="1200">
                        <a:solidFill>
                          <a:srgbClr val="0D0D0D"/>
                        </a:solidFill>
                        <a:latin typeface="メイリオ" panose="020B0604030504040204" pitchFamily="50" charset="-128"/>
                        <a:ea typeface="+mn-ea"/>
                        <a:cs typeface="+mn-cs"/>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dirty="0">
                          <a:solidFill>
                            <a:srgbClr val="0D0D0D"/>
                          </a:solidFill>
                          <a:latin typeface="メイリオ" panose="020B0604030504040204" pitchFamily="50" charset="-128"/>
                          <a:ea typeface="+mn-ea"/>
                        </a:rPr>
                        <a:t>1000014606</a:t>
                      </a:r>
                      <a:endParaRPr kumimoji="1" lang="ja-JP" altLang="en-US" sz="900" dirty="0">
                        <a:solidFill>
                          <a:srgbClr val="0D0D0D"/>
                        </a:solidFill>
                        <a:latin typeface="メイリオ" panose="020B0604030504040204" pitchFamily="50" charset="-128"/>
                        <a:ea typeface="メイリオ" panose="020B0604030504040204" pitchFamily="50" charset="-128"/>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algn="ctr"/>
                      <a:r>
                        <a:rPr kumimoji="1" lang="ja-JP" altLang="en-US" sz="900" b="0" i="0" kern="1200">
                          <a:solidFill>
                            <a:srgbClr val="0D0D0D"/>
                          </a:solidFill>
                          <a:latin typeface="メイリオ" panose="020B0604030504040204" pitchFamily="50" charset="-128"/>
                          <a:ea typeface="+mn-ea"/>
                          <a:cs typeface="+mn-cs"/>
                        </a:rPr>
                        <a:t>内容</a:t>
                      </a:r>
                      <a:endParaRPr kumimoji="1" lang="en-US" altLang="ja-JP" sz="900" b="0" i="0" kern="1200">
                        <a:solidFill>
                          <a:srgbClr val="0D0D0D"/>
                        </a:solidFill>
                        <a:latin typeface="メイリオ" panose="020B0604030504040204" pitchFamily="50" charset="-128"/>
                        <a:ea typeface="+mn-ea"/>
                        <a:cs typeface="+mn-cs"/>
                      </a:endParaRPr>
                    </a:p>
                    <a:p>
                      <a:pPr algn="ctr"/>
                      <a:r>
                        <a:rPr kumimoji="1" lang="ja-JP" altLang="en-US" sz="900" b="0" i="0" kern="1200">
                          <a:solidFill>
                            <a:srgbClr val="0D0D0D"/>
                          </a:solidFill>
                          <a:latin typeface="メイリオ" panose="020B0604030504040204" pitchFamily="50" charset="-128"/>
                          <a:ea typeface="+mn-ea"/>
                          <a:cs typeface="+mn-cs"/>
                        </a:rPr>
                        <a:t>変更</a:t>
                      </a:r>
                      <a:endParaRPr kumimoji="1" lang="en-US" altLang="ja-JP" sz="900" b="0" i="0" kern="1200">
                        <a:solidFill>
                          <a:srgbClr val="0D0D0D"/>
                        </a:solidFill>
                        <a:latin typeface="メイリオ" panose="020B0604030504040204" pitchFamily="50" charset="-128"/>
                        <a:ea typeface="+mn-ea"/>
                        <a:cs typeface="+mn-cs"/>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dirty="0">
                          <a:solidFill>
                            <a:srgbClr val="0D0D0D"/>
                          </a:solidFill>
                          <a:latin typeface="メイリオ" panose="020B0604030504040204" pitchFamily="50" charset="-128"/>
                          <a:ea typeface="+mn-ea"/>
                        </a:rPr>
                        <a:t>1000014646</a:t>
                      </a:r>
                      <a:endParaRPr kumimoji="1" lang="ja-JP" altLang="en-US" sz="900" dirty="0">
                        <a:solidFill>
                          <a:srgbClr val="0D0D0D"/>
                        </a:solidFill>
                        <a:latin typeface="メイリオ" panose="020B0604030504040204" pitchFamily="50" charset="-128"/>
                        <a:ea typeface="メイリオ" panose="020B0604030504040204" pitchFamily="50" charset="-128"/>
                      </a:endParaRPr>
                    </a:p>
                  </a:txBody>
                  <a:tcPr marT="7200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355075111"/>
                  </a:ext>
                </a:extLst>
              </a:tr>
              <a:tr h="275483">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panose="020B0604030504040204" pitchFamily="34" charset="-128"/>
                          <a:ea typeface="Meiryo" panose="020B0604030504040204" pitchFamily="34" charset="-128"/>
                          <a:cs typeface="+mn-cs"/>
                        </a:rPr>
                        <a:t>予約開始日</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0">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900" kern="1200">
                          <a:solidFill>
                            <a:srgbClr val="0D0D0D"/>
                          </a:solidFill>
                          <a:latin typeface="メイリオ"/>
                          <a:ea typeface="メイリオ"/>
                          <a:cs typeface="+mn-cs"/>
                        </a:rPr>
                        <a:t>2026</a:t>
                      </a:r>
                      <a:r>
                        <a:rPr kumimoji="1" lang="ja-JP" altLang="en-US" sz="900" kern="1200">
                          <a:solidFill>
                            <a:srgbClr val="0D0D0D"/>
                          </a:solidFill>
                          <a:latin typeface="メイリオ"/>
                          <a:ea typeface="メイリオ"/>
                          <a:cs typeface="+mn-cs"/>
                        </a:rPr>
                        <a:t>年</a:t>
                      </a:r>
                      <a:r>
                        <a:rPr kumimoji="1" lang="en-US" altLang="ja-JP" sz="900" kern="1200">
                          <a:solidFill>
                            <a:srgbClr val="0D0D0D"/>
                          </a:solidFill>
                          <a:latin typeface="メイリオ"/>
                          <a:ea typeface="メイリオ"/>
                          <a:cs typeface="+mn-cs"/>
                        </a:rPr>
                        <a:t>7</a:t>
                      </a:r>
                      <a:r>
                        <a:rPr kumimoji="1" lang="ja-JP" altLang="en-US" sz="900" kern="1200">
                          <a:solidFill>
                            <a:srgbClr val="0D0D0D"/>
                          </a:solidFill>
                          <a:latin typeface="メイリオ"/>
                          <a:ea typeface="メイリオ"/>
                          <a:cs typeface="+mn-cs"/>
                        </a:rPr>
                        <a:t>月</a:t>
                      </a:r>
                      <a:r>
                        <a:rPr kumimoji="1" lang="en-US" altLang="ja-JP" sz="900" kern="1200">
                          <a:solidFill>
                            <a:srgbClr val="0D0D0D"/>
                          </a:solidFill>
                          <a:latin typeface="メイリオ"/>
                          <a:ea typeface="メイリオ"/>
                          <a:cs typeface="+mn-cs"/>
                        </a:rPr>
                        <a:t>23</a:t>
                      </a:r>
                      <a:r>
                        <a:rPr kumimoji="1" lang="ja-JP" altLang="en-US" sz="900" kern="1200">
                          <a:solidFill>
                            <a:srgbClr val="0D0D0D"/>
                          </a:solidFill>
                          <a:latin typeface="メイリオ"/>
                          <a:ea typeface="メイリオ"/>
                          <a:cs typeface="+mn-cs"/>
                        </a:rPr>
                        <a:t>日</a:t>
                      </a:r>
                      <a:r>
                        <a:rPr lang="en-US" altLang="ja-JP" sz="900" kern="1200">
                          <a:solidFill>
                            <a:srgbClr val="0D0D0D"/>
                          </a:solidFill>
                          <a:latin typeface="メイリオ"/>
                          <a:ea typeface="メイリオ"/>
                          <a:cs typeface="+mn-cs"/>
                        </a:rPr>
                        <a:t>(</a:t>
                      </a:r>
                      <a:r>
                        <a:rPr lang="ja-JP" altLang="en-US" sz="900" kern="1200">
                          <a:solidFill>
                            <a:srgbClr val="0D0D0D"/>
                          </a:solidFill>
                          <a:latin typeface="メイリオ"/>
                          <a:ea typeface="メイリオ"/>
                          <a:cs typeface="+mn-cs"/>
                        </a:rPr>
                        <a:t>木</a:t>
                      </a:r>
                      <a:r>
                        <a:rPr lang="en-US" altLang="ja-JP" sz="900" kern="1200">
                          <a:solidFill>
                            <a:srgbClr val="0D0D0D"/>
                          </a:solidFill>
                          <a:latin typeface="メイリオ"/>
                          <a:ea typeface="メイリオ"/>
                          <a:cs typeface="+mn-cs"/>
                        </a:rPr>
                        <a:t>)</a:t>
                      </a:r>
                      <a:endParaRPr kumimoji="1" lang="ja-JP" altLang="en-US" sz="900" kern="1200">
                        <a:solidFill>
                          <a:srgbClr val="0D0D0D"/>
                        </a:solidFill>
                        <a:latin typeface="メイリオ"/>
                        <a:ea typeface="メイリオ"/>
                        <a:cs typeface="+mn-cs"/>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777446988"/>
                  </a:ext>
                </a:extLst>
              </a:tr>
              <a:tr h="27548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panose="020B0604030504040204" pitchFamily="34" charset="-128"/>
                          <a:ea typeface="Meiryo" panose="020B0604030504040204" pitchFamily="34" charset="-128"/>
                          <a:cs typeface="+mn-cs"/>
                        </a:rPr>
                        <a:t>入稿前審査対象</a:t>
                      </a:r>
                      <a:endParaRPr kumimoji="1" lang="en-US" altLang="ja-JP" sz="900" b="0" i="0" kern="1200">
                        <a:solidFill>
                          <a:schemeClr val="bg1"/>
                        </a:solidFill>
                        <a:latin typeface="Meiryo" panose="020B0604030504040204" pitchFamily="34" charset="-128"/>
                        <a:ea typeface="Meiryo" panose="020B0604030504040204" pitchFamily="34" charset="-128"/>
                        <a:cs typeface="+mn-cs"/>
                      </a:endParaRP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0">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1" kern="1200">
                          <a:solidFill>
                            <a:srgbClr val="0D0D0D"/>
                          </a:solidFill>
                          <a:latin typeface="Meiryo"/>
                          <a:ea typeface="Meiryo"/>
                        </a:rPr>
                        <a:t>●</a:t>
                      </a:r>
                      <a:r>
                        <a:rPr kumimoji="1" lang="ja-JP" altLang="en-US" sz="900" b="0" i="0" kern="1200">
                          <a:solidFill>
                            <a:srgbClr val="0D0D0D"/>
                          </a:solidFill>
                          <a:latin typeface="Meiryo"/>
                          <a:ea typeface="Meiryo"/>
                          <a:cs typeface="+mn-cs"/>
                        </a:rPr>
                        <a:t>（</a:t>
                      </a:r>
                      <a:r>
                        <a:rPr kumimoji="1" lang="en-US" altLang="ja-JP" sz="900" b="0" i="0" kern="1200">
                          <a:solidFill>
                            <a:srgbClr val="0D0D0D"/>
                          </a:solidFill>
                          <a:latin typeface="Meiryo"/>
                          <a:ea typeface="Meiryo"/>
                          <a:cs typeface="+mn-cs"/>
                        </a:rPr>
                        <a:t>PC</a:t>
                      </a:r>
                      <a:r>
                        <a:rPr kumimoji="1" lang="ja-JP" altLang="en-US" sz="900" b="0" i="0" kern="1200">
                          <a:solidFill>
                            <a:srgbClr val="0D0D0D"/>
                          </a:solidFill>
                          <a:latin typeface="Meiryo"/>
                          <a:ea typeface="Meiryo"/>
                          <a:cs typeface="+mn-cs"/>
                        </a:rPr>
                        <a:t>のみ）</a:t>
                      </a:r>
                    </a:p>
                  </a:txBody>
                  <a:tcPr marT="72000" marB="36000"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900" b="0" i="0" kern="1200">
                        <a:solidFill>
                          <a:schemeClr val="tx1">
                            <a:lumMod val="65000"/>
                            <a:lumOff val="35000"/>
                          </a:schemeClr>
                        </a:solidFill>
                        <a:latin typeface="Meiryo"/>
                        <a:ea typeface="Meiryo"/>
                        <a:cs typeface="+mn-cs"/>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kumimoji="1" lang="ja-JP" altLang="en-US"/>
                    </a:p>
                  </a:txBody>
                  <a:tcPr>
                    <a:lnL w="12700"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2700"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2700" cap="flat" cmpd="sng" algn="ctr">
                      <a:solidFill>
                        <a:schemeClr val="bg1"/>
                      </a:solidFill>
                      <a:prstDash val="solid"/>
                      <a:round/>
                      <a:headEnd type="none" w="med" len="med"/>
                      <a:tailEnd type="none" w="med" len="med"/>
                    </a:lnL>
                  </a:tcPr>
                </a:tc>
                <a:tc hMerge="1">
                  <a:txBody>
                    <a:bodyPr/>
                    <a:lstStyle/>
                    <a:p>
                      <a:endParaRPr kumimoji="1" lang="ja-JP" altLang="en-US"/>
                    </a:p>
                  </a:txBody>
                  <a:tcPr>
                    <a:lnL w="12700"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112060797"/>
                  </a:ext>
                </a:extLst>
              </a:tr>
              <a:tr h="53623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a:ea typeface="Meiryo"/>
                          <a:cs typeface="+mn-cs"/>
                        </a:rPr>
                        <a:t>広告タイプ</a:t>
                      </a:r>
                      <a:r>
                        <a:rPr kumimoji="1" lang="en-US" altLang="ja-JP" sz="900" b="0" i="0" kern="1200">
                          <a:solidFill>
                            <a:schemeClr val="bg1"/>
                          </a:solidFill>
                          <a:latin typeface="Meiryo"/>
                          <a:ea typeface="Meiryo"/>
                          <a:cs typeface="+mn-cs"/>
                        </a:rPr>
                        <a:t>/</a:t>
                      </a:r>
                      <a:r>
                        <a:rPr kumimoji="1" lang="ja-JP" altLang="en-US" sz="900" b="0" i="0" kern="1200">
                          <a:solidFill>
                            <a:schemeClr val="bg1"/>
                          </a:solidFill>
                          <a:latin typeface="Meiryo"/>
                          <a:ea typeface="Meiryo"/>
                          <a:cs typeface="+mn-cs"/>
                        </a:rPr>
                        <a:t>メインメディアの形式</a:t>
                      </a:r>
                      <a:r>
                        <a:rPr kumimoji="1" lang="en-US" altLang="ja-JP" sz="900" b="0" i="0" kern="1200">
                          <a:solidFill>
                            <a:schemeClr val="bg1"/>
                          </a:solidFill>
                          <a:latin typeface="Meiryo"/>
                          <a:ea typeface="Meiryo"/>
                          <a:cs typeface="+mn-cs"/>
                        </a:rPr>
                        <a:t>/</a:t>
                      </a:r>
                    </a:p>
                    <a:p>
                      <a:pPr algn="ctr"/>
                      <a:r>
                        <a:rPr kumimoji="1" lang="ja-JP" altLang="en-US" sz="900" b="0" i="0" kern="1200">
                          <a:solidFill>
                            <a:schemeClr val="bg1"/>
                          </a:solidFill>
                          <a:latin typeface="Meiryo" panose="020B0604030504040204" pitchFamily="34" charset="-128"/>
                          <a:ea typeface="Meiryo" panose="020B0604030504040204" pitchFamily="34" charset="-128"/>
                          <a:cs typeface="+mn-cs"/>
                        </a:rPr>
                        <a:t>アスペクト比</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0">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スマートフォン</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ブランドパネル トップカバー</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画像</a:t>
                      </a:r>
                      <a:r>
                        <a:rPr kumimoji="1" lang="en-US" altLang="ja-JP" sz="900" kern="1200">
                          <a:solidFill>
                            <a:srgbClr val="0D0D0D"/>
                          </a:solidFill>
                          <a:latin typeface="Meiryo"/>
                          <a:ea typeface="Meiryo"/>
                          <a:cs typeface="+mn-cs"/>
                        </a:rPr>
                        <a:t>/16</a:t>
                      </a: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9</a:t>
                      </a:r>
                      <a:r>
                        <a:rPr kumimoji="1" lang="ja-JP" altLang="en-US" sz="900" kern="1200">
                          <a:solidFill>
                            <a:srgbClr val="0D0D0D"/>
                          </a:solidFill>
                          <a:latin typeface="Meiryo"/>
                          <a:ea typeface="Meiryo"/>
                          <a:cs typeface="+mn-cs"/>
                        </a:rPr>
                        <a:t>　ブランドパネル トップカバー</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動画</a:t>
                      </a:r>
                      <a:r>
                        <a:rPr kumimoji="1" lang="en-US" altLang="ja-JP" sz="900" kern="1200">
                          <a:solidFill>
                            <a:srgbClr val="0D0D0D"/>
                          </a:solidFill>
                          <a:latin typeface="Meiryo"/>
                          <a:ea typeface="Meiryo"/>
                          <a:cs typeface="+mn-cs"/>
                        </a:rPr>
                        <a:t>/16</a:t>
                      </a: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9</a:t>
                      </a:r>
                      <a:r>
                        <a:rPr kumimoji="1" lang="ja-JP" altLang="en-US" sz="900" kern="1200">
                          <a:solidFill>
                            <a:srgbClr val="0D0D0D"/>
                          </a:solidFill>
                          <a:latin typeface="Meiryo"/>
                          <a:ea typeface="Meiryo"/>
                          <a:cs typeface="+mn-cs"/>
                        </a:rPr>
                        <a:t>　</a:t>
                      </a:r>
                      <a:endParaRPr kumimoji="1" lang="en-US" altLang="ja-JP" sz="900" b="0" i="0" kern="1200">
                        <a:solidFill>
                          <a:srgbClr val="0D0D0D"/>
                        </a:solidFill>
                        <a:latin typeface="Meiryo"/>
                        <a:ea typeface="Meiryo"/>
                        <a:cs typeface="+mn-cs"/>
                      </a:endParaRPr>
                    </a:p>
                    <a:p>
                      <a:pPr algn="ctr"/>
                      <a:r>
                        <a:rPr kumimoji="1" lang="en-US" altLang="ja-JP" sz="900" b="0" i="0" kern="1200">
                          <a:solidFill>
                            <a:srgbClr val="0D0D0D"/>
                          </a:solidFill>
                          <a:latin typeface="Meiryo"/>
                          <a:ea typeface="Meiryo"/>
                          <a:cs typeface="+mn-cs"/>
                        </a:rPr>
                        <a:t>【PC】</a:t>
                      </a:r>
                      <a:r>
                        <a:rPr kumimoji="1" lang="ja-JP" altLang="en-US" sz="900" b="0" i="0" kern="1200">
                          <a:solidFill>
                            <a:srgbClr val="0D0D0D"/>
                          </a:solidFill>
                          <a:latin typeface="Meiryo"/>
                          <a:ea typeface="Meiryo"/>
                          <a:cs typeface="+mn-cs"/>
                        </a:rPr>
                        <a:t>トップインパクト クインティ</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画像</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　トップインパクト クインティ</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動画</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a:t>
                      </a:r>
                      <a:r>
                        <a:rPr lang="en-US" altLang="ja-JP" sz="900" b="0" i="0" kern="1200">
                          <a:solidFill>
                            <a:srgbClr val="0D0D0D"/>
                          </a:solidFill>
                          <a:latin typeface="Meiryo"/>
                          <a:ea typeface="Meiryo"/>
                          <a:cs typeface="+mn-cs"/>
                        </a:rPr>
                        <a:t>         </a:t>
                      </a:r>
                      <a:endParaRPr kumimoji="1" lang="en-US" altLang="ja-JP" sz="900" b="0" i="0" kern="1200">
                        <a:solidFill>
                          <a:srgbClr val="0D0D0D"/>
                        </a:solidFill>
                        <a:latin typeface="Meiryo"/>
                        <a:ea typeface="Meiryo"/>
                        <a:cs typeface="+mn-cs"/>
                      </a:endParaRPr>
                    </a:p>
                    <a:p>
                      <a:pPr algn="ctr"/>
                      <a:r>
                        <a:rPr kumimoji="1" lang="ja-JP" altLang="en-US" sz="900" b="0" i="0" kern="1200">
                          <a:solidFill>
                            <a:srgbClr val="0D0D0D"/>
                          </a:solidFill>
                          <a:latin typeface="Meiryo"/>
                          <a:ea typeface="Meiryo"/>
                          <a:cs typeface="+mn-cs"/>
                        </a:rPr>
                        <a:t>トップインパクト スクエア</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画像</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　</a:t>
                      </a:r>
                      <a:r>
                        <a:rPr kumimoji="1" lang="ja-JP" altLang="en-US" sz="900" kern="1200">
                          <a:solidFill>
                            <a:srgbClr val="0D0D0D"/>
                          </a:solidFill>
                          <a:latin typeface="Meiryo"/>
                          <a:ea typeface="Meiryo"/>
                          <a:cs typeface="+mn-cs"/>
                        </a:rPr>
                        <a:t>トップインパクト スクエア</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動画</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a:t>
                      </a:r>
                      <a:endParaRPr kumimoji="1" lang="ja-JP" altLang="en-US" sz="900" b="0" i="0" kern="1200">
                        <a:solidFill>
                          <a:srgbClr val="0D0D0D"/>
                        </a:solidFill>
                        <a:latin typeface="Meiryo"/>
                        <a:ea typeface="Meiryo"/>
                        <a:cs typeface="+mn-cs"/>
                      </a:endParaRPr>
                    </a:p>
                  </a:txBody>
                  <a:tcPr marR="1188000"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84434171"/>
                  </a:ext>
                </a:extLst>
              </a:tr>
              <a:tr h="410999">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kern="1200">
                          <a:solidFill>
                            <a:schemeClr val="bg1"/>
                          </a:solidFill>
                          <a:latin typeface="Meiryo"/>
                          <a:ea typeface="Meiryo"/>
                          <a:cs typeface="+mn-cs"/>
                        </a:rPr>
                        <a:t>バナー</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動画</a:t>
                      </a:r>
                      <a:r>
                        <a:rPr kumimoji="1" lang="en-US" altLang="ja-JP" sz="900" b="0" kern="1200">
                          <a:solidFill>
                            <a:schemeClr val="bg1"/>
                          </a:solidFill>
                          <a:latin typeface="Meiryo"/>
                          <a:ea typeface="Meiryo"/>
                          <a:cs typeface="+mn-cs"/>
                        </a:rPr>
                        <a:t>/16</a:t>
                      </a:r>
                      <a:r>
                        <a:rPr kumimoji="1" lang="ja-JP" altLang="en-US" sz="900" b="0" kern="1200">
                          <a:solidFill>
                            <a:schemeClr val="bg1"/>
                          </a:solidFill>
                          <a:latin typeface="Meiryo"/>
                          <a:ea typeface="Meiryo"/>
                          <a:cs typeface="+mn-cs"/>
                        </a:rPr>
                        <a:t>：</a:t>
                      </a:r>
                      <a:r>
                        <a:rPr kumimoji="1" lang="en-US" altLang="ja-JP" sz="900" b="0" kern="1200">
                          <a:solidFill>
                            <a:schemeClr val="bg1"/>
                          </a:solidFill>
                          <a:latin typeface="Meiryo"/>
                          <a:ea typeface="Meiryo"/>
                          <a:cs typeface="+mn-cs"/>
                        </a:rPr>
                        <a:t>9</a:t>
                      </a:r>
                      <a:r>
                        <a:rPr kumimoji="1" lang="ja-JP" altLang="en-US" sz="900" b="0" kern="1200">
                          <a:solidFill>
                            <a:schemeClr val="bg1"/>
                          </a:solidFill>
                          <a:latin typeface="Meiryo"/>
                          <a:ea typeface="Meiryo"/>
                          <a:cs typeface="+mn-cs"/>
                        </a:rPr>
                        <a:t>広告</a:t>
                      </a:r>
                    </a:p>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タップ後の動作</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0">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kern="1200">
                          <a:solidFill>
                            <a:srgbClr val="0D0D0D"/>
                          </a:solidFill>
                          <a:latin typeface="Meiryo"/>
                          <a:ea typeface="Meiryo"/>
                          <a:cs typeface="+mn-cs"/>
                        </a:rPr>
                        <a:t>動画をフルスクリーンで再生する（</a:t>
                      </a:r>
                      <a:r>
                        <a:rPr kumimoji="1" lang="en" altLang="ja-JP" sz="900" kern="1200">
                          <a:solidFill>
                            <a:srgbClr val="0D0D0D"/>
                          </a:solidFill>
                          <a:latin typeface="Meiryo"/>
                          <a:ea typeface="Meiryo"/>
                          <a:cs typeface="+mn-cs"/>
                        </a:rPr>
                        <a:t>for view</a:t>
                      </a:r>
                      <a:r>
                        <a:rPr kumimoji="1" lang="ja-JP" altLang="en" sz="900" kern="1200">
                          <a:solidFill>
                            <a:srgbClr val="0D0D0D"/>
                          </a:solidFill>
                          <a:latin typeface="Meiryo"/>
                          <a:ea typeface="Meiryo"/>
                          <a:cs typeface="+mn-cs"/>
                        </a:rPr>
                        <a:t>）　</a:t>
                      </a:r>
                      <a:r>
                        <a:rPr kumimoji="1" lang="en" altLang="ja-JP" sz="900" kern="1200">
                          <a:solidFill>
                            <a:srgbClr val="0D0D0D"/>
                          </a:solidFill>
                          <a:latin typeface="Meiryo"/>
                          <a:ea typeface="Meiryo"/>
                          <a:cs typeface="+mn-cs"/>
                        </a:rPr>
                        <a:t>/</a:t>
                      </a:r>
                      <a:r>
                        <a:rPr kumimoji="1" lang="ja-JP" altLang="en" sz="900" kern="1200">
                          <a:solidFill>
                            <a:srgbClr val="0D0D0D"/>
                          </a:solidFill>
                          <a:latin typeface="Meiryo"/>
                          <a:ea typeface="Meiryo"/>
                          <a:cs typeface="+mn-cs"/>
                        </a:rPr>
                        <a:t>　</a:t>
                      </a:r>
                      <a:r>
                        <a:rPr kumimoji="1" lang="ja-JP" altLang="en-US" sz="900" kern="1200">
                          <a:solidFill>
                            <a:srgbClr val="0D0D0D"/>
                          </a:solidFill>
                          <a:latin typeface="Meiryo"/>
                          <a:ea typeface="Meiryo"/>
                          <a:cs typeface="+mn-cs"/>
                        </a:rPr>
                        <a:t>ランディングページを表示する（</a:t>
                      </a:r>
                      <a:r>
                        <a:rPr kumimoji="1" lang="en" altLang="ja-JP" sz="900" kern="1200">
                          <a:solidFill>
                            <a:srgbClr val="0D0D0D"/>
                          </a:solidFill>
                          <a:latin typeface="Meiryo"/>
                          <a:ea typeface="Meiryo"/>
                          <a:cs typeface="+mn-cs"/>
                        </a:rPr>
                        <a:t>for click</a:t>
                      </a:r>
                      <a:r>
                        <a:rPr kumimoji="1" lang="ja-JP" altLang="en" sz="900" kern="1200">
                          <a:solidFill>
                            <a:srgbClr val="0D0D0D"/>
                          </a:solidFill>
                          <a:latin typeface="Meiryo"/>
                          <a:ea typeface="Meiryo"/>
                          <a:cs typeface="+mn-cs"/>
                        </a:rPr>
                        <a:t>）</a:t>
                      </a:r>
                    </a:p>
                  </a:txBody>
                  <a:tcPr marL="0" marR="0" marT="72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993594562"/>
                  </a:ext>
                </a:extLst>
              </a:tr>
              <a:tr h="27548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panose="020B0604030504040204" pitchFamily="34" charset="-128"/>
                          <a:ea typeface="Meiryo" panose="020B0604030504040204" pitchFamily="34" charset="-128"/>
                          <a:cs typeface="+mn-cs"/>
                        </a:rPr>
                        <a:t>デバイス</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0">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i="0" kern="1200">
                          <a:solidFill>
                            <a:srgbClr val="0D0D0D"/>
                          </a:solidFill>
                          <a:latin typeface="Meiryo"/>
                          <a:ea typeface="Meiryo"/>
                          <a:cs typeface="+mn-cs"/>
                        </a:rPr>
                        <a:t>スマートフォン（ウェブ</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アプリ）　</a:t>
                      </a:r>
                      <a:r>
                        <a:rPr kumimoji="1" lang="en-US" altLang="ja-JP" sz="900" b="0" i="0" kern="1200">
                          <a:solidFill>
                            <a:srgbClr val="0D0D0D"/>
                          </a:solidFill>
                          <a:latin typeface="Meiryo"/>
                          <a:ea typeface="Meiryo"/>
                          <a:cs typeface="+mn-cs"/>
                        </a:rPr>
                        <a:t>/</a:t>
                      </a:r>
                      <a:r>
                        <a:rPr kumimoji="1" lang="ja-JP" altLang="en-US" sz="900" b="0" i="0" kern="1200" baseline="0">
                          <a:solidFill>
                            <a:srgbClr val="0D0D0D"/>
                          </a:solidFill>
                          <a:latin typeface="Meiryo"/>
                          <a:ea typeface="Meiryo"/>
                          <a:cs typeface="+mn-cs"/>
                        </a:rPr>
                        <a:t>　</a:t>
                      </a:r>
                      <a:r>
                        <a:rPr kumimoji="1" lang="en-US" altLang="ja-JP" sz="900" b="0" i="0" kern="1200">
                          <a:solidFill>
                            <a:srgbClr val="0D0D0D"/>
                          </a:solidFill>
                          <a:latin typeface="Meiryo"/>
                          <a:ea typeface="Meiryo"/>
                          <a:cs typeface="+mn-cs"/>
                        </a:rPr>
                        <a:t>PC</a:t>
                      </a:r>
                      <a:endParaRPr kumimoji="1" lang="ja-JP" altLang="en-US" sz="900" b="0" i="0" kern="1200">
                        <a:solidFill>
                          <a:srgbClr val="0D0D0D"/>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931917948"/>
                  </a:ext>
                </a:extLst>
              </a:tr>
              <a:tr h="275483">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panose="020B0604030504040204" pitchFamily="34" charset="-128"/>
                          <a:ea typeface="Meiryo" panose="020B0604030504040204" pitchFamily="34" charset="-128"/>
                          <a:cs typeface="+mn-cs"/>
                        </a:rPr>
                        <a:t>掲載面</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0">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lang="ja-JP" altLang="ja-JP" sz="900" b="0" i="0">
                          <a:solidFill>
                            <a:schemeClr val="tx1"/>
                          </a:solidFill>
                          <a:effectLst/>
                          <a:latin typeface="Verdana" panose="020B0604030504040204" pitchFamily="34" charset="0"/>
                        </a:rPr>
                        <a:t>Yahoo! JAPANトップページ</a:t>
                      </a:r>
                      <a:endParaRPr kumimoji="1" lang="ja-JP" altLang="en-US" sz="900" b="0" i="0" kern="1200">
                        <a:solidFill>
                          <a:schemeClr val="tx1"/>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787314208"/>
                  </a:ext>
                </a:extLst>
              </a:tr>
              <a:tr h="275483">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panose="020B0604030504040204" pitchFamily="34" charset="-128"/>
                          <a:ea typeface="Meiryo" panose="020B0604030504040204" pitchFamily="34" charset="-128"/>
                          <a:cs typeface="+mn-cs"/>
                        </a:rPr>
                        <a:t>掲載場所</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0">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kern="1200">
                          <a:solidFill>
                            <a:srgbClr val="0D0D0D"/>
                          </a:solidFill>
                          <a:latin typeface="Meiryo"/>
                          <a:ea typeface="Meiryo"/>
                          <a:cs typeface="+mn-cs"/>
                        </a:rPr>
                        <a:t>Yahoo! JAPAN</a:t>
                      </a:r>
                      <a:r>
                        <a:rPr kumimoji="1" lang="ja-JP" altLang="en-US" sz="900" b="0" i="0" kern="1200">
                          <a:solidFill>
                            <a:srgbClr val="0D0D0D"/>
                          </a:solidFill>
                          <a:latin typeface="Meiryo"/>
                          <a:ea typeface="Meiryo"/>
                          <a:cs typeface="+mn-cs"/>
                        </a:rPr>
                        <a:t>トップページ　および　</a:t>
                      </a:r>
                      <a:r>
                        <a:rPr kumimoji="1" lang="en-US" altLang="ja-JP" sz="900" b="0" i="0" kern="1200">
                          <a:solidFill>
                            <a:srgbClr val="0D0D0D"/>
                          </a:solidFill>
                          <a:latin typeface="Meiryo"/>
                          <a:ea typeface="Meiryo"/>
                          <a:cs typeface="+mn-cs"/>
                        </a:rPr>
                        <a:t>Yahoo! JAPAN</a:t>
                      </a:r>
                      <a:r>
                        <a:rPr kumimoji="1" lang="ja-JP" altLang="en-US" sz="900" b="0" i="0" kern="1200">
                          <a:solidFill>
                            <a:srgbClr val="0D0D0D"/>
                          </a:solidFill>
                          <a:latin typeface="Meiryo"/>
                          <a:ea typeface="Meiryo"/>
                          <a:cs typeface="+mn-cs"/>
                        </a:rPr>
                        <a:t>アプリのファーストビュー　</a:t>
                      </a: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066738162"/>
                  </a:ext>
                </a:extLst>
              </a:tr>
              <a:tr h="275483">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panose="020B0604030504040204" pitchFamily="34" charset="-128"/>
                          <a:ea typeface="Meiryo" panose="020B0604030504040204" pitchFamily="34" charset="-128"/>
                          <a:cs typeface="+mn-cs"/>
                        </a:rPr>
                        <a:t>掲載期間</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0">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rtl="0" eaLnBrk="1" fontAlgn="auto" latinLnBrk="0" hangingPunct="1">
                        <a:lnSpc>
                          <a:spcPct val="100000"/>
                        </a:lnSpc>
                        <a:spcBef>
                          <a:spcPts val="0"/>
                        </a:spcBef>
                        <a:spcAft>
                          <a:spcPts val="0"/>
                        </a:spcAft>
                        <a:buClrTx/>
                        <a:buSzTx/>
                        <a:buFontTx/>
                        <a:buNone/>
                      </a:pPr>
                      <a:r>
                        <a:rPr lang="en-US" altLang="ja-JP" sz="900" b="0" i="0" u="none" strike="noStrike" kern="1200" cap="none" spc="0" normalizeH="0" baseline="0" noProof="0">
                          <a:ln>
                            <a:noFill/>
                          </a:ln>
                          <a:solidFill>
                            <a:srgbClr val="0D0D0D"/>
                          </a:solidFill>
                          <a:effectLst/>
                          <a:uLnTx/>
                          <a:uFillTx/>
                          <a:latin typeface="Meiryo"/>
                          <a:ea typeface="Meiryo"/>
                          <a:cs typeface="+mn-cs"/>
                        </a:rPr>
                        <a:t>2026</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9</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日（火）～　</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10</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日（水）</a:t>
                      </a:r>
                      <a:endParaRPr kumimoji="1" lang="ja-JP" altLang="ja-JP" sz="900">
                        <a:solidFill>
                          <a:srgbClr val="0D0D0D"/>
                        </a:solidFill>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2463668774"/>
                  </a:ext>
                </a:extLst>
              </a:tr>
              <a:tr h="27548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panose="020B0604030504040204" pitchFamily="34" charset="-128"/>
                          <a:ea typeface="Meiryo" panose="020B0604030504040204" pitchFamily="34" charset="-128"/>
                          <a:cs typeface="+mn-cs"/>
                        </a:rPr>
                        <a:t>購入期間</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0" i="0" kern="1200">
                          <a:solidFill>
                            <a:srgbClr val="0D0D0D"/>
                          </a:solidFill>
                          <a:latin typeface="Meiryo"/>
                          <a:ea typeface="Meiryo"/>
                          <a:cs typeface="+mn-cs"/>
                        </a:rPr>
                        <a:t>5</a:t>
                      </a:r>
                      <a:r>
                        <a:rPr kumimoji="1" lang="ja-JP" altLang="en-US" sz="900" b="0" i="0" kern="1200">
                          <a:solidFill>
                            <a:srgbClr val="0D0D0D"/>
                          </a:solidFill>
                          <a:latin typeface="Meiryo"/>
                          <a:ea typeface="Meiryo"/>
                          <a:cs typeface="+mn-cs"/>
                        </a:rPr>
                        <a:t>日間～</a:t>
                      </a:r>
                      <a:r>
                        <a:rPr kumimoji="1" lang="en-US" altLang="ja-JP" sz="900" b="0" i="0" kern="1200">
                          <a:solidFill>
                            <a:srgbClr val="0D0D0D"/>
                          </a:solidFill>
                          <a:latin typeface="Meiryo"/>
                          <a:ea typeface="Meiryo"/>
                          <a:cs typeface="+mn-cs"/>
                        </a:rPr>
                        <a:t>31</a:t>
                      </a:r>
                      <a:r>
                        <a:rPr kumimoji="1" lang="ja-JP" altLang="en-US" sz="900" b="0" i="0" kern="1200">
                          <a:solidFill>
                            <a:srgbClr val="0D0D0D"/>
                          </a:solidFill>
                          <a:latin typeface="Meiryo"/>
                          <a:ea typeface="Meiryo"/>
                          <a:cs typeface="+mn-cs"/>
                        </a:rPr>
                        <a:t>日間 </a:t>
                      </a:r>
                      <a:r>
                        <a:rPr kumimoji="1" lang="en-US" altLang="ja-JP" sz="900" b="0" i="0" kern="1200">
                          <a:solidFill>
                            <a:srgbClr val="002AFF"/>
                          </a:solidFill>
                          <a:latin typeface="Meiryo"/>
                          <a:ea typeface="Meiryo"/>
                          <a:cs typeface="+mn-cs"/>
                        </a:rPr>
                        <a:t>※1</a:t>
                      </a:r>
                      <a:endParaRPr kumimoji="1" lang="ja-JP" altLang="en-US" sz="900" b="0" i="0" kern="1200">
                        <a:solidFill>
                          <a:srgbClr val="002AFF"/>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900" b="0" i="0" kern="1200">
                        <a:solidFill>
                          <a:schemeClr val="tx1">
                            <a:lumMod val="65000"/>
                            <a:lumOff val="35000"/>
                          </a:schemeClr>
                        </a:solidFill>
                        <a:latin typeface="Meiryo"/>
                        <a:ea typeface="Meiryo"/>
                        <a:cs typeface="+mn-cs"/>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10000"/>
                        <a:lumOff val="90000"/>
                      </a:scheme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4">
                  <a:txBody>
                    <a:bodyPr/>
                    <a:lstStyle/>
                    <a:p>
                      <a:pPr algn="ctr"/>
                      <a:r>
                        <a:rPr lang="ja-JP" altLang="en-US" sz="900" kern="1200">
                          <a:solidFill>
                            <a:srgbClr val="0D0D0D"/>
                          </a:solidFill>
                          <a:latin typeface="メイリオ" panose="020B0604030504040204" pitchFamily="50" charset="-128"/>
                          <a:ea typeface="メイリオ" panose="020B0604030504040204" pitchFamily="50" charset="-128"/>
                          <a:cs typeface="+mn-cs"/>
                        </a:rPr>
                        <a:t>3</a:t>
                      </a:r>
                      <a:r>
                        <a:rPr kumimoji="1" lang="ja-JP" altLang="en-US" sz="900" kern="1200">
                          <a:solidFill>
                            <a:srgbClr val="0D0D0D"/>
                          </a:solidFill>
                          <a:latin typeface="メイリオ" panose="020B0604030504040204" pitchFamily="50" charset="-128"/>
                          <a:ea typeface="メイリオ" panose="020B0604030504040204" pitchFamily="50" charset="-128"/>
                          <a:cs typeface="+mn-cs"/>
                        </a:rPr>
                        <a:t>日間～</a:t>
                      </a:r>
                      <a:r>
                        <a:rPr lang="ja-JP" altLang="en-US" sz="900" kern="1200">
                          <a:solidFill>
                            <a:srgbClr val="0D0D0D"/>
                          </a:solidFill>
                          <a:latin typeface="メイリオ" panose="020B0604030504040204" pitchFamily="50" charset="-128"/>
                          <a:ea typeface="メイリオ" panose="020B0604030504040204" pitchFamily="50" charset="-128"/>
                          <a:cs typeface="+mn-cs"/>
                        </a:rPr>
                        <a:t>31</a:t>
                      </a:r>
                      <a:r>
                        <a:rPr kumimoji="1" lang="ja-JP" altLang="en-US" sz="900" kern="1200">
                          <a:solidFill>
                            <a:srgbClr val="0D0D0D"/>
                          </a:solidFill>
                          <a:latin typeface="メイリオ" panose="020B0604030504040204" pitchFamily="50" charset="-128"/>
                          <a:ea typeface="メイリオ" panose="020B0604030504040204" pitchFamily="50" charset="-128"/>
                          <a:cs typeface="+mn-cs"/>
                        </a:rPr>
                        <a:t>日間</a:t>
                      </a:r>
                      <a:endParaRPr kumimoji="1" lang="ja-JP" altLang="en-US" sz="900" b="0" i="0" kern="1200">
                        <a:solidFill>
                          <a:srgbClr val="0D0D0D"/>
                        </a:solidFill>
                        <a:latin typeface="メイリオ" panose="020B0604030504040204" pitchFamily="50" charset="-128"/>
                        <a:ea typeface="メイリオ" panose="020B0604030504040204" pitchFamily="50" charset="-128"/>
                        <a:cs typeface="+mn-cs"/>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10000"/>
                        <a:lumOff val="90000"/>
                      </a:schemeClr>
                    </a:solidFill>
                  </a:tcPr>
                </a:tc>
                <a:tc hMerge="1">
                  <a:txBody>
                    <a:bodyPr/>
                    <a:lstStyle/>
                    <a:p>
                      <a:endParaRPr kumimoji="1" lang="ja-JP" altLang="en-US"/>
                    </a:p>
                  </a:txBody>
                  <a:tcPr/>
                </a:tc>
                <a:tc gridSpan="2">
                  <a:txBody>
                    <a:bodyPr/>
                    <a:lstStyle/>
                    <a:p>
                      <a:pPr algn="ctr"/>
                      <a:r>
                        <a:rPr kumimoji="1" lang="en-US" altLang="zh-TW" sz="900" b="0" i="0" kern="1200">
                          <a:solidFill>
                            <a:srgbClr val="0D0D0D"/>
                          </a:solidFill>
                          <a:latin typeface="Meiryo"/>
                          <a:ea typeface="Meiryo"/>
                          <a:cs typeface="+mn-cs"/>
                        </a:rPr>
                        <a:t>5</a:t>
                      </a:r>
                      <a:r>
                        <a:rPr kumimoji="1" lang="zh-TW" altLang="en-US" sz="900" b="0" i="0" kern="1200">
                          <a:solidFill>
                            <a:srgbClr val="0D0D0D"/>
                          </a:solidFill>
                          <a:latin typeface="Meiryo"/>
                          <a:ea typeface="Meiryo"/>
                          <a:cs typeface="+mn-cs"/>
                        </a:rPr>
                        <a:t>日間～</a:t>
                      </a:r>
                      <a:r>
                        <a:rPr lang="zh-TW" altLang="en-US" sz="900" b="0" i="0" kern="1200">
                          <a:solidFill>
                            <a:srgbClr val="0D0D0D"/>
                          </a:solidFill>
                          <a:latin typeface="Meiryo"/>
                          <a:ea typeface="Meiryo"/>
                          <a:cs typeface="+mn-cs"/>
                        </a:rPr>
                        <a:t>31</a:t>
                      </a:r>
                      <a:r>
                        <a:rPr kumimoji="1" lang="zh-TW" altLang="en-US" sz="900" b="0" i="0" kern="1200">
                          <a:solidFill>
                            <a:srgbClr val="0D0D0D"/>
                          </a:solidFill>
                          <a:latin typeface="Meiryo"/>
                          <a:ea typeface="Meiryo"/>
                          <a:cs typeface="+mn-cs"/>
                        </a:rPr>
                        <a:t>日間 </a:t>
                      </a:r>
                      <a:r>
                        <a:rPr kumimoji="1" lang="en-US" altLang="ja-JP" sz="900" b="0" i="0" kern="1200">
                          <a:solidFill>
                            <a:srgbClr val="002AFF"/>
                          </a:solidFill>
                          <a:latin typeface="Meiryo"/>
                          <a:ea typeface="Meiryo"/>
                          <a:cs typeface="+mn-cs"/>
                        </a:rPr>
                        <a:t>※1</a:t>
                      </a:r>
                      <a:endParaRPr kumimoji="1" lang="ja-JP" altLang="en-US">
                        <a:solidFill>
                          <a:srgbClr val="002AFF"/>
                        </a:solidFill>
                      </a:endParaRPr>
                    </a:p>
                  </a:txBody>
                  <a:tcPr marT="72000" marB="36000"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1967014782"/>
                  </a:ext>
                </a:extLst>
              </a:tr>
              <a:tr h="27548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panose="020B0604030504040204" pitchFamily="34" charset="-128"/>
                          <a:ea typeface="Meiryo" panose="020B0604030504040204" pitchFamily="34" charset="-128"/>
                          <a:cs typeface="+mn-cs"/>
                        </a:rPr>
                        <a:t>料金タイプ</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0">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0" i="0" err="1">
                          <a:solidFill>
                            <a:srgbClr val="0D0D0D"/>
                          </a:solidFill>
                          <a:latin typeface="Meiryo"/>
                          <a:ea typeface="Meiryo"/>
                        </a:rPr>
                        <a:t>vimps</a:t>
                      </a:r>
                      <a:r>
                        <a:rPr kumimoji="1" lang="ja-JP" altLang="en-US" sz="900" b="0" i="0">
                          <a:solidFill>
                            <a:srgbClr val="0D0D0D"/>
                          </a:solidFill>
                          <a:latin typeface="Meiryo"/>
                          <a:ea typeface="Meiryo"/>
                        </a:rPr>
                        <a:t>購入型</a:t>
                      </a: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1750538939"/>
                  </a:ext>
                </a:extLst>
              </a:tr>
              <a:tr h="27548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panose="020B0604030504040204" pitchFamily="34" charset="-128"/>
                          <a:ea typeface="Meiryo" panose="020B0604030504040204" pitchFamily="34" charset="-128"/>
                          <a:cs typeface="+mn-cs"/>
                        </a:rPr>
                        <a:t>最低購入価格</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0" i="0">
                          <a:solidFill>
                            <a:srgbClr val="0D0D0D"/>
                          </a:solidFill>
                          <a:latin typeface="Meiryo"/>
                          <a:ea typeface="Meiryo"/>
                        </a:rPr>
                        <a:t>5,000,000</a:t>
                      </a:r>
                      <a:r>
                        <a:rPr kumimoji="1" lang="ja-JP" altLang="en-US" sz="900" b="0" i="0">
                          <a:solidFill>
                            <a:srgbClr val="0D0D0D"/>
                          </a:solidFill>
                          <a:latin typeface="Meiryo"/>
                          <a:ea typeface="Meiryo"/>
                        </a:rPr>
                        <a:t>円</a:t>
                      </a: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a:solidFill>
                            <a:srgbClr val="0D0D0D"/>
                          </a:solidFill>
                          <a:latin typeface="Meiryo"/>
                          <a:ea typeface="Meiryo"/>
                        </a:rPr>
                        <a:t>10,000,000</a:t>
                      </a:r>
                      <a:r>
                        <a:rPr kumimoji="1" lang="ja-JP" altLang="en-US" sz="900" b="0" i="0">
                          <a:solidFill>
                            <a:srgbClr val="0D0D0D"/>
                          </a:solidFill>
                          <a:latin typeface="Meiryo"/>
                          <a:ea typeface="Meiryo"/>
                        </a:rPr>
                        <a:t>円</a:t>
                      </a: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algn="ctr"/>
                      <a:r>
                        <a:rPr kumimoji="1" lang="en-US" altLang="ja-JP" sz="900" b="0" i="0" kern="1200">
                          <a:solidFill>
                            <a:srgbClr val="0D0D0D"/>
                          </a:solidFill>
                          <a:latin typeface="Meiryo"/>
                          <a:ea typeface="Meiryo"/>
                          <a:cs typeface="+mn-cs"/>
                        </a:rPr>
                        <a:t>10,000,000</a:t>
                      </a:r>
                      <a:r>
                        <a:rPr kumimoji="1" lang="ja-JP" altLang="en-US" sz="900" b="0" i="0" kern="1200">
                          <a:solidFill>
                            <a:srgbClr val="0D0D0D"/>
                          </a:solidFill>
                          <a:latin typeface="Meiryo"/>
                          <a:ea typeface="Meiryo"/>
                          <a:cs typeface="+mn-cs"/>
                        </a:rPr>
                        <a:t>円</a:t>
                      </a: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kern="1200">
                          <a:solidFill>
                            <a:srgbClr val="0D0D0D"/>
                          </a:solidFill>
                          <a:latin typeface="Meiryo"/>
                          <a:ea typeface="Meiryo"/>
                          <a:cs typeface="+mn-cs"/>
                        </a:rPr>
                        <a:t>20,000,000</a:t>
                      </a:r>
                      <a:r>
                        <a:rPr kumimoji="1" lang="ja-JP" altLang="en-US" sz="900" b="0" i="0" kern="1200">
                          <a:solidFill>
                            <a:srgbClr val="0D0D0D"/>
                          </a:solidFill>
                          <a:latin typeface="Meiryo"/>
                          <a:ea typeface="Meiryo"/>
                          <a:cs typeface="+mn-cs"/>
                        </a:rPr>
                        <a:t>円</a:t>
                      </a: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algn="ctr"/>
                      <a:r>
                        <a:rPr kumimoji="1" lang="en-US" altLang="ja-JP" sz="900" b="0" i="0" kern="1200">
                          <a:solidFill>
                            <a:srgbClr val="0D0D0D"/>
                          </a:solidFill>
                          <a:latin typeface="Meiryo"/>
                          <a:ea typeface="Meiryo"/>
                          <a:cs typeface="+mn-cs"/>
                        </a:rPr>
                        <a:t>3,000,000</a:t>
                      </a:r>
                      <a:r>
                        <a:rPr kumimoji="1" lang="ja-JP" altLang="en-US" sz="900" b="0" i="0" kern="1200">
                          <a:solidFill>
                            <a:srgbClr val="0D0D0D"/>
                          </a:solidFill>
                          <a:latin typeface="Meiryo"/>
                          <a:ea typeface="Meiryo"/>
                          <a:cs typeface="+mn-cs"/>
                        </a:rPr>
                        <a:t>円</a:t>
                      </a:r>
                      <a:endParaRPr kumimoji="1" lang="ja-JP" altLang="en-US">
                        <a:solidFill>
                          <a:srgbClr val="0D0D0D"/>
                        </a:solidFill>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3381913646"/>
                  </a:ext>
                </a:extLst>
              </a:tr>
              <a:tr h="377352">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a:ea typeface="Meiryo"/>
                          <a:cs typeface="+mn-cs"/>
                        </a:rPr>
                        <a:t>基本料金（</a:t>
                      </a:r>
                      <a:r>
                        <a:rPr kumimoji="1" lang="en-US" altLang="ja-JP" sz="900" b="0" i="0" kern="1200" err="1">
                          <a:solidFill>
                            <a:schemeClr val="bg1"/>
                          </a:solidFill>
                          <a:latin typeface="Meiryo"/>
                          <a:ea typeface="Meiryo"/>
                          <a:cs typeface="+mn-cs"/>
                        </a:rPr>
                        <a:t>vCPM</a:t>
                      </a:r>
                      <a:r>
                        <a:rPr kumimoji="1" lang="ja-JP" altLang="en-US" sz="900" b="0" i="0" kern="1200">
                          <a:solidFill>
                            <a:schemeClr val="bg1"/>
                          </a:solidFill>
                          <a:latin typeface="Meiryo"/>
                          <a:ea typeface="Meiryo"/>
                          <a:cs typeface="+mn-cs"/>
                        </a:rPr>
                        <a:t>）</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0" i="0">
                          <a:solidFill>
                            <a:srgbClr val="0D0D0D"/>
                          </a:solidFill>
                          <a:latin typeface="Meiryo"/>
                          <a:ea typeface="Meiryo"/>
                        </a:rPr>
                        <a:t>1,152</a:t>
                      </a:r>
                      <a:r>
                        <a:rPr kumimoji="1" lang="ja-JP" altLang="en-US" sz="900" b="0" i="0">
                          <a:solidFill>
                            <a:srgbClr val="0D0D0D"/>
                          </a:solidFill>
                          <a:latin typeface="Meiryo"/>
                          <a:ea typeface="Meiryo"/>
                        </a:rPr>
                        <a:t>円</a:t>
                      </a: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a:solidFill>
                            <a:srgbClr val="0D0D0D"/>
                          </a:solidFill>
                          <a:latin typeface="Meiryo"/>
                          <a:ea typeface="Meiryo"/>
                        </a:rPr>
                        <a:t>921</a:t>
                      </a:r>
                      <a:r>
                        <a:rPr kumimoji="1" lang="ja-JP" altLang="en-US" sz="900" b="0" i="0">
                          <a:solidFill>
                            <a:srgbClr val="0D0D0D"/>
                          </a:solidFill>
                          <a:latin typeface="Meiryo"/>
                          <a:ea typeface="Meiryo"/>
                        </a:rPr>
                        <a:t>円 </a:t>
                      </a:r>
                      <a:r>
                        <a:rPr kumimoji="1" lang="en-US" altLang="ja-JP" sz="900" b="0" i="0" kern="1200">
                          <a:solidFill>
                            <a:srgbClr val="002AFF"/>
                          </a:solidFill>
                          <a:latin typeface="Meiryo"/>
                          <a:ea typeface="Meiryo"/>
                          <a:cs typeface="+mn-cs"/>
                        </a:rPr>
                        <a:t>※2</a:t>
                      </a:r>
                      <a:endParaRPr kumimoji="1" lang="en-US" altLang="ja-JP" sz="900" b="0" i="0">
                        <a:solidFill>
                          <a:srgbClr val="002AFF"/>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a:solidFill>
                            <a:srgbClr val="0D0D0D"/>
                          </a:solidFill>
                          <a:latin typeface="Meiryo"/>
                          <a:ea typeface="Meiryo"/>
                        </a:rPr>
                        <a:t>1,075</a:t>
                      </a:r>
                      <a:r>
                        <a:rPr kumimoji="1" lang="ja-JP" altLang="en-US" sz="900" b="0" i="0">
                          <a:solidFill>
                            <a:srgbClr val="0D0D0D"/>
                          </a:solidFill>
                          <a:latin typeface="Meiryo"/>
                          <a:ea typeface="Meiryo"/>
                        </a:rPr>
                        <a:t>円</a:t>
                      </a:r>
                      <a:r>
                        <a:rPr kumimoji="1" lang="en-US" altLang="ja-JP" sz="900" b="0" i="0">
                          <a:solidFill>
                            <a:srgbClr val="0D0D0D"/>
                          </a:solidFill>
                          <a:latin typeface="Meiryo"/>
                          <a:ea typeface="Meiryo"/>
                        </a:rPr>
                        <a:t> </a:t>
                      </a:r>
                      <a:r>
                        <a:rPr kumimoji="1" lang="en-US" altLang="ja-JP" sz="900" b="0" i="0" kern="1200">
                          <a:solidFill>
                            <a:srgbClr val="002AFF"/>
                          </a:solidFill>
                          <a:latin typeface="Meiryo"/>
                          <a:ea typeface="Meiryo"/>
                          <a:cs typeface="+mn-cs"/>
                        </a:rPr>
                        <a:t>※3</a:t>
                      </a:r>
                      <a:endParaRPr kumimoji="1" lang="en-US" altLang="ja-JP" sz="900" b="0" i="0">
                        <a:solidFill>
                          <a:srgbClr val="002AFF"/>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a:solidFill>
                            <a:srgbClr val="0D0D0D"/>
                          </a:solidFill>
                          <a:latin typeface="Meiryo"/>
                          <a:ea typeface="Meiryo"/>
                        </a:rPr>
                        <a:t>921</a:t>
                      </a:r>
                      <a:r>
                        <a:rPr kumimoji="1" lang="ja-JP" altLang="en-US" sz="900" b="0" i="0">
                          <a:solidFill>
                            <a:srgbClr val="0D0D0D"/>
                          </a:solidFill>
                          <a:latin typeface="Meiryo"/>
                          <a:ea typeface="Meiryo"/>
                        </a:rPr>
                        <a:t>円 </a:t>
                      </a:r>
                      <a:r>
                        <a:rPr kumimoji="0" lang="en-US" altLang="ja-JP" sz="900" kern="0">
                          <a:solidFill>
                            <a:srgbClr val="002AFF"/>
                          </a:solidFill>
                          <a:latin typeface="Meiryo" panose="020B0604030504040204" pitchFamily="34" charset="-128"/>
                          <a:ea typeface="Meiryo" panose="020B0604030504040204" pitchFamily="34" charset="-128"/>
                        </a:rPr>
                        <a:t>※3</a:t>
                      </a:r>
                      <a:r>
                        <a:rPr kumimoji="0" lang="ja-JP" altLang="en-US" sz="900" kern="0">
                          <a:solidFill>
                            <a:srgbClr val="FF0033"/>
                          </a:solidFill>
                          <a:latin typeface="Meiryo" panose="020B0604030504040204" pitchFamily="34" charset="-128"/>
                          <a:ea typeface="Meiryo" panose="020B0604030504040204" pitchFamily="34" charset="-128"/>
                        </a:rPr>
                        <a:t>　</a:t>
                      </a:r>
                      <a:endParaRPr kumimoji="1" lang="en-US" altLang="ja-JP" sz="900" b="0" i="0">
                        <a:solidFill>
                          <a:srgbClr val="FF0033"/>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algn="ctr"/>
                      <a:r>
                        <a:rPr kumimoji="1" lang="en-US" altLang="ja-JP" sz="900" b="0" i="0" kern="1200">
                          <a:solidFill>
                            <a:srgbClr val="0D0D0D"/>
                          </a:solidFill>
                          <a:latin typeface="Meiryo"/>
                          <a:ea typeface="Meiryo"/>
                          <a:cs typeface="+mn-cs"/>
                        </a:rPr>
                        <a:t>1,105</a:t>
                      </a:r>
                      <a:r>
                        <a:rPr kumimoji="1" lang="ja-JP" altLang="en-US" sz="900" b="0" i="0" kern="1200">
                          <a:solidFill>
                            <a:srgbClr val="0D0D0D"/>
                          </a:solidFill>
                          <a:latin typeface="Meiryo"/>
                          <a:ea typeface="Meiryo"/>
                          <a:cs typeface="+mn-cs"/>
                        </a:rPr>
                        <a:t>円★</a:t>
                      </a:r>
                    </a:p>
                    <a:p>
                      <a:pPr algn="ctr"/>
                      <a:r>
                        <a:rPr kumimoji="1" lang="ja-JP" altLang="en-US" sz="900" b="0" i="0" kern="1200">
                          <a:solidFill>
                            <a:srgbClr val="0D0D0D"/>
                          </a:solidFill>
                          <a:latin typeface="Meiryo"/>
                          <a:ea typeface="Meiryo"/>
                          <a:cs typeface="+mn-cs"/>
                        </a:rPr>
                        <a:t>（</a:t>
                      </a:r>
                      <a:r>
                        <a:rPr kumimoji="1" lang="en-US" altLang="ja-JP" sz="900" b="0" i="0" kern="1200">
                          <a:solidFill>
                            <a:srgbClr val="0D0D0D"/>
                          </a:solidFill>
                          <a:latin typeface="Meiryo"/>
                          <a:ea typeface="Meiryo"/>
                          <a:cs typeface="+mn-cs"/>
                        </a:rPr>
                        <a:t>921.6</a:t>
                      </a:r>
                      <a:r>
                        <a:rPr kumimoji="1" lang="ja-JP" altLang="en-US" sz="900" b="0" i="0" kern="1200">
                          <a:solidFill>
                            <a:srgbClr val="0D0D0D"/>
                          </a:solidFill>
                          <a:latin typeface="Meiryo"/>
                          <a:ea typeface="Meiryo"/>
                          <a:cs typeface="+mn-cs"/>
                        </a:rPr>
                        <a:t>円</a:t>
                      </a:r>
                      <a:r>
                        <a:rPr kumimoji="1" lang="en-US" altLang="ja-JP" sz="900" b="0" i="0" kern="1200">
                          <a:solidFill>
                            <a:srgbClr val="0D0D0D"/>
                          </a:solidFill>
                          <a:latin typeface="Meiryo"/>
                          <a:ea typeface="Meiryo"/>
                          <a:cs typeface="+mn-cs"/>
                        </a:rPr>
                        <a:t>×1.2</a:t>
                      </a:r>
                      <a:r>
                        <a:rPr kumimoji="1" lang="ja-JP" altLang="en-US" sz="900" b="0" i="0" kern="1200">
                          <a:solidFill>
                            <a:srgbClr val="0D0D0D"/>
                          </a:solidFill>
                          <a:latin typeface="Meiryo"/>
                          <a:ea typeface="Meiryo"/>
                          <a:cs typeface="+mn-cs"/>
                        </a:rPr>
                        <a:t>倍） </a:t>
                      </a:r>
                      <a:r>
                        <a:rPr kumimoji="1" lang="en-US" altLang="ja-JP" sz="900" b="0" i="0" kern="1200">
                          <a:solidFill>
                            <a:srgbClr val="002AFF"/>
                          </a:solidFill>
                          <a:latin typeface="Meiryo"/>
                          <a:ea typeface="Meiryo"/>
                          <a:cs typeface="+mn-cs"/>
                        </a:rPr>
                        <a:t>※4</a:t>
                      </a:r>
                      <a:endParaRPr kumimoji="1" lang="ja-JP" altLang="en-US" sz="900">
                        <a:solidFill>
                          <a:srgbClr val="002AFF"/>
                        </a:solidFill>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4014462905"/>
                  </a:ext>
                </a:extLst>
              </a:tr>
              <a:tr h="377352">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a:ea typeface="Meiryo"/>
                          <a:cs typeface="+mn-cs"/>
                        </a:rPr>
                        <a:t>想定</a:t>
                      </a:r>
                      <a:r>
                        <a:rPr kumimoji="1" lang="en-US" altLang="ja-JP" sz="900" b="0" i="0" kern="1200" err="1">
                          <a:solidFill>
                            <a:schemeClr val="bg1"/>
                          </a:solidFill>
                          <a:latin typeface="Meiryo"/>
                          <a:ea typeface="Meiryo"/>
                          <a:cs typeface="+mn-cs"/>
                        </a:rPr>
                        <a:t>vimps</a:t>
                      </a:r>
                      <a:endParaRPr kumimoji="1" lang="en-US" altLang="ja-JP" sz="900" b="0" i="0" kern="1200">
                        <a:solidFill>
                          <a:schemeClr val="bg1"/>
                        </a:solidFill>
                        <a:latin typeface="Meiryo"/>
                        <a:ea typeface="Meiryo"/>
                        <a:cs typeface="+mn-cs"/>
                      </a:endParaRPr>
                    </a:p>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a:ea typeface="Meiryo"/>
                          <a:cs typeface="+mn-cs"/>
                        </a:rPr>
                        <a:t>（枠配信のみ）</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tx1">
                              <a:lumMod val="65000"/>
                              <a:lumOff val="35000"/>
                            </a:schemeClr>
                          </a:solidFill>
                          <a:latin typeface="Meiryo"/>
                          <a:ea typeface="Meiryo"/>
                          <a:cs typeface="+mn-cs"/>
                        </a:rPr>
                        <a:t>-</a:t>
                      </a:r>
                      <a:endParaRPr kumimoji="1" lang="ja-JP" altLang="en-US" sz="900" b="0" i="0" kern="1200">
                        <a:solidFill>
                          <a:schemeClr val="tx1">
                            <a:lumMod val="65000"/>
                            <a:lumOff val="35000"/>
                          </a:schemeClr>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tx1">
                              <a:lumMod val="65000"/>
                              <a:lumOff val="35000"/>
                            </a:schemeClr>
                          </a:solidFill>
                          <a:latin typeface="Meiryo"/>
                          <a:ea typeface="Meiryo"/>
                          <a:cs typeface="+mn-cs"/>
                        </a:rPr>
                        <a:t>-</a:t>
                      </a:r>
                      <a:endParaRPr kumimoji="1" lang="ja-JP" altLang="en-US" sz="900" b="0" i="0" kern="1200">
                        <a:solidFill>
                          <a:schemeClr val="tx1">
                            <a:lumMod val="65000"/>
                            <a:lumOff val="35000"/>
                          </a:schemeClr>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tx1">
                              <a:lumMod val="65000"/>
                              <a:lumOff val="35000"/>
                            </a:schemeClr>
                          </a:solidFill>
                          <a:latin typeface="Meiryo"/>
                          <a:ea typeface="Meiryo"/>
                          <a:cs typeface="+mn-cs"/>
                        </a:rPr>
                        <a:t>-</a:t>
                      </a:r>
                      <a:endParaRPr kumimoji="1" lang="ja-JP" altLang="en-US" sz="900" b="0" i="0" kern="1200">
                        <a:solidFill>
                          <a:schemeClr val="tx1">
                            <a:lumMod val="65000"/>
                            <a:lumOff val="35000"/>
                          </a:schemeClr>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tx1">
                              <a:lumMod val="65000"/>
                              <a:lumOff val="35000"/>
                            </a:schemeClr>
                          </a:solidFill>
                          <a:latin typeface="Meiryo"/>
                          <a:ea typeface="Meiryo"/>
                          <a:cs typeface="+mn-cs"/>
                        </a:rPr>
                        <a:t>-</a:t>
                      </a:r>
                      <a:endParaRPr kumimoji="1" lang="ja-JP" altLang="en-US" sz="900" b="0" i="0" kern="1200">
                        <a:solidFill>
                          <a:schemeClr val="tx1">
                            <a:lumMod val="65000"/>
                            <a:lumOff val="35000"/>
                          </a:schemeClr>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algn="ctr"/>
                      <a:r>
                        <a:rPr kumimoji="1" lang="en-US" altLang="ja-JP" sz="900" b="0" i="0" dirty="0">
                          <a:solidFill>
                            <a:schemeClr val="tx1">
                              <a:lumMod val="65000"/>
                              <a:lumOff val="35000"/>
                            </a:schemeClr>
                          </a:solidFill>
                          <a:latin typeface="Meiryo"/>
                          <a:ea typeface="Meiryo"/>
                        </a:rPr>
                        <a:t>-</a:t>
                      </a:r>
                      <a:endParaRPr kumimoji="1" lang="ja-JP" altLang="en-US" dirty="0"/>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1988356064"/>
                  </a:ext>
                </a:extLst>
              </a:tr>
            </a:tbl>
          </a:graphicData>
        </a:graphic>
      </p:graphicFrame>
      <p:sp>
        <p:nvSpPr>
          <p:cNvPr id="10" name="正方形/長方形 9">
            <a:extLst>
              <a:ext uri="{FF2B5EF4-FFF2-40B4-BE49-F238E27FC236}">
                <a16:creationId xmlns:a16="http://schemas.microsoft.com/office/drawing/2014/main" id="{E7ED5278-4F1E-15F7-0572-94A64153DF5F}"/>
              </a:ext>
            </a:extLst>
          </p:cNvPr>
          <p:cNvSpPr/>
          <p:nvPr/>
        </p:nvSpPr>
        <p:spPr>
          <a:xfrm>
            <a:off x="4684061" y="5996929"/>
            <a:ext cx="7376080" cy="677108"/>
          </a:xfrm>
          <a:prstGeom prst="rect">
            <a:avLst/>
          </a:prstGeom>
        </p:spPr>
        <p:txBody>
          <a:bodyPr wrap="square" lIns="0" tIns="0" rIns="0" bIns="0" anchor="t">
            <a:spAutoFit/>
          </a:bodyPr>
          <a:lstStyle/>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※1  </a:t>
            </a:r>
            <a:r>
              <a:rPr lang="en-US" altLang="ja-JP" sz="800" b="0" i="0">
                <a:solidFill>
                  <a:srgbClr val="002AFF"/>
                </a:solidFill>
                <a:effectLst/>
                <a:latin typeface="NotoSansJP"/>
              </a:rPr>
              <a:t>1</a:t>
            </a:r>
            <a:r>
              <a:rPr lang="ja-JP" altLang="en-US" sz="800" b="0" i="0">
                <a:solidFill>
                  <a:srgbClr val="002AFF"/>
                </a:solidFill>
                <a:effectLst/>
                <a:latin typeface="NotoSansJP"/>
              </a:rPr>
              <a:t>日間～</a:t>
            </a:r>
            <a:r>
              <a:rPr lang="en-US" altLang="ja-JP" sz="800" b="0" i="0">
                <a:solidFill>
                  <a:srgbClr val="002AFF"/>
                </a:solidFill>
                <a:effectLst/>
                <a:latin typeface="NotoSansJP"/>
              </a:rPr>
              <a:t>4</a:t>
            </a:r>
            <a:r>
              <a:rPr lang="ja-JP" altLang="en-US" sz="800" b="0" i="0">
                <a:solidFill>
                  <a:srgbClr val="002AFF"/>
                </a:solidFill>
                <a:effectLst/>
                <a:latin typeface="NotoSansJP"/>
              </a:rPr>
              <a:t>日間での掲載も可能ですが、予約時のシミュレーション</a:t>
            </a:r>
            <a:r>
              <a:rPr lang="en-US" altLang="ja-JP" sz="800" b="0" i="0" err="1">
                <a:solidFill>
                  <a:srgbClr val="002AFF"/>
                </a:solidFill>
                <a:effectLst/>
                <a:latin typeface="NotoSansJP"/>
              </a:rPr>
              <a:t>vimps</a:t>
            </a:r>
            <a:r>
              <a:rPr lang="ja-JP" altLang="en-US" sz="800" b="0" i="0">
                <a:solidFill>
                  <a:srgbClr val="002AFF"/>
                </a:solidFill>
                <a:effectLst/>
                <a:latin typeface="NotoSansJP"/>
              </a:rPr>
              <a:t>を下回る場合がありますので、</a:t>
            </a:r>
            <a:r>
              <a:rPr lang="en-US" altLang="ja-JP" sz="800" b="0" i="0">
                <a:solidFill>
                  <a:srgbClr val="002AFF"/>
                </a:solidFill>
                <a:effectLst/>
                <a:latin typeface="NotoSansJP"/>
              </a:rPr>
              <a:t>5</a:t>
            </a:r>
            <a:r>
              <a:rPr lang="ja-JP" altLang="en-US" sz="800" b="0" i="0">
                <a:solidFill>
                  <a:srgbClr val="002AFF"/>
                </a:solidFill>
                <a:effectLst/>
                <a:latin typeface="NotoSansJP"/>
              </a:rPr>
              <a:t>日間以上の掲載を推奨します。</a:t>
            </a:r>
            <a:endParaRPr lang="en-US" altLang="ja-JP" sz="800" b="0" i="0">
              <a:solidFill>
                <a:srgbClr val="002AFF"/>
              </a:solidFill>
              <a:effectLst/>
              <a:latin typeface="NotoSansJP"/>
            </a:endParaRPr>
          </a:p>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※2  </a:t>
            </a:r>
            <a:r>
              <a:rPr kumimoji="0" lang="ja-JP" altLang="en-US" sz="800" kern="0">
                <a:solidFill>
                  <a:srgbClr val="002AFF"/>
                </a:solidFill>
                <a:latin typeface="Meiryo" panose="020B0604030504040204" pitchFamily="34" charset="-128"/>
                <a:ea typeface="Meiryo" panose="020B0604030504040204" pitchFamily="34" charset="-128"/>
              </a:rPr>
              <a:t>ターゲティングを掛ける場合は、</a:t>
            </a:r>
            <a:r>
              <a:rPr kumimoji="0" lang="en-US" altLang="ja-JP" sz="800" kern="0">
                <a:solidFill>
                  <a:srgbClr val="002AFF"/>
                </a:solidFill>
                <a:latin typeface="Meiryo" panose="020B0604030504040204" pitchFamily="34" charset="-128"/>
                <a:ea typeface="Meiryo" panose="020B0604030504040204" pitchFamily="34" charset="-128"/>
              </a:rPr>
              <a:t>921.6</a:t>
            </a:r>
            <a:r>
              <a:rPr kumimoji="0" lang="ja-JP" altLang="en-US" sz="800" kern="0">
                <a:solidFill>
                  <a:srgbClr val="002AFF"/>
                </a:solidFill>
                <a:latin typeface="Meiryo" panose="020B0604030504040204" pitchFamily="34" charset="-128"/>
                <a:ea typeface="Meiryo" panose="020B0604030504040204" pitchFamily="34" charset="-128"/>
              </a:rPr>
              <a:t>円にターゲティング係数をかけ合わせて計算し、最後に小数点以下切り捨てをしてください。</a:t>
            </a:r>
            <a:endParaRPr lang="en-US" altLang="ja-JP" sz="800" b="0" i="0">
              <a:solidFill>
                <a:srgbClr val="002AFF"/>
              </a:solidFill>
              <a:effectLst/>
              <a:latin typeface="NotoSansJP"/>
            </a:endParaRPr>
          </a:p>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※3  </a:t>
            </a:r>
            <a:r>
              <a:rPr kumimoji="0" lang="en" altLang="ja-JP" sz="800" kern="0">
                <a:solidFill>
                  <a:srgbClr val="002AFF"/>
                </a:solidFill>
                <a:latin typeface="Meiryo" panose="020B0604030504040204" pitchFamily="34" charset="-128"/>
                <a:ea typeface="Meiryo" panose="020B0604030504040204" pitchFamily="34" charset="-128"/>
              </a:rPr>
              <a:t>FQ1</a:t>
            </a:r>
            <a:r>
              <a:rPr kumimoji="0" lang="ja-JP" altLang="en-US" sz="800" kern="0">
                <a:solidFill>
                  <a:srgbClr val="002AFF"/>
                </a:solidFill>
                <a:latin typeface="Meiryo" panose="020B0604030504040204" pitchFamily="34" charset="-128"/>
                <a:ea typeface="Meiryo" panose="020B0604030504040204" pitchFamily="34" charset="-128"/>
              </a:rPr>
              <a:t>回指定の掛け率含む。</a:t>
            </a:r>
            <a:endParaRPr kumimoji="0" lang="en-US" altLang="ja-JP" sz="800" kern="0">
              <a:solidFill>
                <a:srgbClr val="002AFF"/>
              </a:solidFill>
              <a:latin typeface="Meiryo" panose="020B0604030504040204" pitchFamily="34" charset="-128"/>
              <a:ea typeface="Meiryo" panose="020B0604030504040204" pitchFamily="34" charset="-128"/>
            </a:endParaRPr>
          </a:p>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※4  </a:t>
            </a:r>
            <a:r>
              <a:rPr kumimoji="0" lang="ja-JP" altLang="en-US" sz="800" kern="0">
                <a:solidFill>
                  <a:srgbClr val="002AFF"/>
                </a:solidFill>
                <a:latin typeface="Meiryo" panose="020B0604030504040204" pitchFamily="34" charset="-128"/>
                <a:ea typeface="Meiryo" panose="020B0604030504040204" pitchFamily="34" charset="-128"/>
              </a:rPr>
              <a:t>都道府県指定の掛け率含む。さらにターゲティングを掛ける場合は基本料金</a:t>
            </a:r>
            <a:r>
              <a:rPr kumimoji="0" lang="en-US" altLang="ja-JP" sz="800" kern="0" err="1">
                <a:solidFill>
                  <a:srgbClr val="002AFF"/>
                </a:solidFill>
                <a:latin typeface="Meiryo" panose="020B0604030504040204" pitchFamily="34" charset="-128"/>
                <a:ea typeface="Meiryo" panose="020B0604030504040204" pitchFamily="34" charset="-128"/>
              </a:rPr>
              <a:t>vCPM</a:t>
            </a:r>
            <a:r>
              <a:rPr kumimoji="0" lang="ja-JP" altLang="en-US" sz="800" kern="0">
                <a:solidFill>
                  <a:srgbClr val="002AFF"/>
                </a:solidFill>
                <a:latin typeface="Meiryo" panose="020B0604030504040204" pitchFamily="34" charset="-128"/>
                <a:ea typeface="Meiryo" panose="020B0604030504040204" pitchFamily="34" charset="-128"/>
              </a:rPr>
              <a:t>（★）を元に計算せず、カッコ内の計算式を元に計算してください。</a:t>
            </a:r>
          </a:p>
          <a:p>
            <a:pPr>
              <a:lnSpc>
                <a:spcPct val="110000"/>
              </a:lnSpc>
              <a:defRPr/>
            </a:pPr>
            <a:r>
              <a:rPr kumimoji="0" lang="ja-JP" altLang="en-US" sz="800" kern="0">
                <a:solidFill>
                  <a:srgbClr val="002AFF"/>
                </a:solidFill>
                <a:latin typeface="Meiryo" panose="020B0604030504040204" pitchFamily="34" charset="-128"/>
                <a:ea typeface="Meiryo" panose="020B0604030504040204" pitchFamily="34" charset="-128"/>
              </a:rPr>
              <a:t>　　最後に小数点以下切り捨てをして</a:t>
            </a:r>
            <a:r>
              <a:rPr kumimoji="0" lang="ja-JP" altLang="en-US" sz="700" kern="0">
                <a:solidFill>
                  <a:srgbClr val="002AFF"/>
                </a:solidFill>
                <a:latin typeface="Meiryo" panose="020B0604030504040204" pitchFamily="34" charset="-128"/>
                <a:ea typeface="Meiryo" panose="020B0604030504040204" pitchFamily="34" charset="-128"/>
              </a:rPr>
              <a:t>ください</a:t>
            </a:r>
            <a:r>
              <a:rPr kumimoji="0" lang="ja-JP" altLang="en-US" sz="800" kern="0">
                <a:solidFill>
                  <a:srgbClr val="002AFF"/>
                </a:solidFill>
                <a:latin typeface="Meiryo" panose="020B0604030504040204" pitchFamily="34" charset="-128"/>
                <a:ea typeface="Meiryo" panose="020B0604030504040204" pitchFamily="34" charset="-128"/>
              </a:rPr>
              <a:t>。</a:t>
            </a:r>
          </a:p>
        </p:txBody>
      </p:sp>
      <p:sp>
        <p:nvSpPr>
          <p:cNvPr id="11" name="円/楕円 49">
            <a:extLst>
              <a:ext uri="{FF2B5EF4-FFF2-40B4-BE49-F238E27FC236}">
                <a16:creationId xmlns:a16="http://schemas.microsoft.com/office/drawing/2014/main" id="{1395DC5A-FCDC-0AC1-25C6-FAE6FF15EF90}"/>
              </a:ext>
            </a:extLst>
          </p:cNvPr>
          <p:cNvSpPr>
            <a:spLocks noChangeAspect="1"/>
          </p:cNvSpPr>
          <p:nvPr/>
        </p:nvSpPr>
        <p:spPr>
          <a:xfrm>
            <a:off x="9085489" y="2326184"/>
            <a:ext cx="214409" cy="214409"/>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A</a:t>
            </a:r>
            <a:endParaRPr kumimoji="1" lang="ja-JP" altLang="en-US"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13" name="円/楕円 49">
            <a:extLst>
              <a:ext uri="{FF2B5EF4-FFF2-40B4-BE49-F238E27FC236}">
                <a16:creationId xmlns:a16="http://schemas.microsoft.com/office/drawing/2014/main" id="{56BC7582-69B3-DD60-006A-29DD7A67AB9E}"/>
              </a:ext>
            </a:extLst>
          </p:cNvPr>
          <p:cNvSpPr>
            <a:spLocks noChangeAspect="1"/>
          </p:cNvSpPr>
          <p:nvPr/>
        </p:nvSpPr>
        <p:spPr>
          <a:xfrm>
            <a:off x="8507861" y="2521543"/>
            <a:ext cx="214409" cy="214409"/>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b="1">
                <a:solidFill>
                  <a:srgbClr val="FFFFFF"/>
                </a:solidFill>
                <a:latin typeface="Meiryo" panose="020B0604030504040204" pitchFamily="34" charset="-128"/>
                <a:ea typeface="Meiryo" panose="020B0604030504040204" pitchFamily="34" charset="-128"/>
                <a:cs typeface="Segoe UI" panose="020B0502040204020203" pitchFamily="34" charset="0"/>
              </a:rPr>
              <a:t>D</a:t>
            </a:r>
            <a:endParaRPr kumimoji="1" lang="ja-JP" altLang="en-US"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14" name="円/楕円 49">
            <a:extLst>
              <a:ext uri="{FF2B5EF4-FFF2-40B4-BE49-F238E27FC236}">
                <a16:creationId xmlns:a16="http://schemas.microsoft.com/office/drawing/2014/main" id="{3213204C-331B-6913-4A51-EAEA1C2FE67D}"/>
              </a:ext>
            </a:extLst>
          </p:cNvPr>
          <p:cNvSpPr>
            <a:spLocks noChangeAspect="1"/>
          </p:cNvSpPr>
          <p:nvPr/>
        </p:nvSpPr>
        <p:spPr>
          <a:xfrm>
            <a:off x="8226777" y="2638273"/>
            <a:ext cx="214409" cy="214409"/>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b="1">
                <a:solidFill>
                  <a:srgbClr val="FFFFFF"/>
                </a:solidFill>
                <a:latin typeface="Meiryo" panose="020B0604030504040204" pitchFamily="34" charset="-128"/>
                <a:ea typeface="Meiryo" panose="020B0604030504040204" pitchFamily="34" charset="-128"/>
                <a:cs typeface="Segoe UI" panose="020B0502040204020203" pitchFamily="34" charset="0"/>
              </a:rPr>
              <a:t>E</a:t>
            </a:r>
            <a:endParaRPr kumimoji="1" lang="ja-JP" altLang="en-US"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4" name="テキスト プレースホルダー 35">
            <a:extLst>
              <a:ext uri="{FF2B5EF4-FFF2-40B4-BE49-F238E27FC236}">
                <a16:creationId xmlns:a16="http://schemas.microsoft.com/office/drawing/2014/main" id="{0E857C48-0D28-591A-8927-EA428DB51BE7}"/>
              </a:ext>
            </a:extLst>
          </p:cNvPr>
          <p:cNvSpPr txBox="1">
            <a:spLocks noGrp="1"/>
          </p:cNvSpPr>
          <p:nvPr>
            <p:ph type="body" sz="quarter" idx="10"/>
          </p:nvPr>
        </p:nvSpPr>
        <p:spPr>
          <a:xfrm>
            <a:off x="3526448" y="115411"/>
            <a:ext cx="6270695" cy="579064"/>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en-US" altLang="ja-JP" sz="20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rPr>
              <a:t>Yahoo! JAPAN</a:t>
            </a:r>
            <a:r>
              <a:rPr kumimoji="1" lang="ja-JP" altLang="en-US" sz="20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rPr>
              <a:t>トップページ　ブランドパネル</a:t>
            </a:r>
            <a:r>
              <a:rPr lang="ja-JP" altLang="en-US" sz="2000">
                <a:solidFill>
                  <a:srgbClr val="000048"/>
                </a:solidFill>
                <a:latin typeface="Meiryo" panose="020B0604030504040204" pitchFamily="34" charset="-128"/>
                <a:ea typeface="Meiryo" panose="020B0604030504040204" pitchFamily="34" charset="-128"/>
              </a:rPr>
              <a:t>　</a:t>
            </a:r>
            <a:endParaRPr kumimoji="1" lang="en-US" altLang="ja-JP" sz="20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20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rPr>
              <a:t>リッチフォーマット</a:t>
            </a:r>
            <a:r>
              <a:rPr lang="ja-JP" altLang="en-US" sz="2000">
                <a:solidFill>
                  <a:srgbClr val="000048"/>
                </a:solidFill>
                <a:latin typeface="Meiryo" panose="020B0604030504040204" pitchFamily="34" charset="-128"/>
                <a:ea typeface="Meiryo" panose="020B0604030504040204" pitchFamily="34" charset="-128"/>
              </a:rPr>
              <a:t>　</a:t>
            </a:r>
            <a:r>
              <a:rPr lang="en-US" altLang="ja-JP" sz="2000">
                <a:solidFill>
                  <a:srgbClr val="000048"/>
                </a:solidFill>
                <a:latin typeface="Meiryo" panose="020B0604030504040204" pitchFamily="34" charset="-128"/>
                <a:ea typeface="Meiryo" panose="020B0604030504040204" pitchFamily="34" charset="-128"/>
              </a:rPr>
              <a:t>MD</a:t>
            </a:r>
            <a:r>
              <a:rPr kumimoji="1" lang="ja-JP" altLang="en-US" sz="20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rPr>
              <a:t>　トップカバー</a:t>
            </a:r>
          </a:p>
        </p:txBody>
      </p:sp>
    </p:spTree>
    <p:extLst>
      <p:ext uri="{BB962C8B-B14F-4D97-AF65-F5344CB8AC3E}">
        <p14:creationId xmlns:p14="http://schemas.microsoft.com/office/powerpoint/2010/main" val="86197676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EB693B-8ED3-DE4B-A1B6-AD34D3E2183C}"/>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9C1A1EEC-5C70-78B9-67DB-EE855516FBA0}"/>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F185ACA2-1F69-0599-D838-50C47273AC31}"/>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6" name="正方形/長方形 5">
            <a:extLst>
              <a:ext uri="{FF2B5EF4-FFF2-40B4-BE49-F238E27FC236}">
                <a16:creationId xmlns:a16="http://schemas.microsoft.com/office/drawing/2014/main" id="{EC7D5C81-9B2B-9146-4214-6907E4006570}"/>
              </a:ext>
            </a:extLst>
          </p:cNvPr>
          <p:cNvSpPr/>
          <p:nvPr/>
        </p:nvSpPr>
        <p:spPr>
          <a:xfrm>
            <a:off x="434975" y="5996929"/>
            <a:ext cx="4245882" cy="415498"/>
          </a:xfrm>
          <a:prstGeom prst="rect">
            <a:avLst/>
          </a:prstGeom>
        </p:spPr>
        <p:txBody>
          <a:bodyPr wrap="square" lIns="91440" tIns="45720" rIns="91440" bIns="45720" anchor="t">
            <a:spAutoFit/>
          </a:bodyPr>
          <a:lstStyle/>
          <a:p>
            <a:pPr marL="0" marR="0" lvl="0" indent="0" defTabSz="914400" eaLnBrk="1" fontAlgn="auto" latinLnBrk="0" hangingPunct="1">
              <a:spcBef>
                <a:spcPts val="0"/>
              </a:spcBef>
              <a:spcAft>
                <a:spcPts val="0"/>
              </a:spcAft>
              <a:buClrTx/>
              <a:buSzTx/>
              <a:buFontTx/>
              <a:buNone/>
              <a:tabLst/>
              <a:defRPr/>
            </a:pPr>
            <a:r>
              <a:rPr lang="en-US" altLang="ja-JP" sz="700" b="0" i="0" u="none" strike="noStrike" kern="0" cap="none" spc="0" normalizeH="0" baseline="0" noProof="0">
                <a:ln>
                  <a:noFill/>
                </a:ln>
                <a:solidFill>
                  <a:srgbClr val="0D0D0D"/>
                </a:solidFill>
                <a:effectLst/>
                <a:uLnTx/>
                <a:uFillTx/>
                <a:latin typeface="Meiryo"/>
                <a:ea typeface="Meiryo"/>
              </a:rPr>
              <a:t>※SP</a:t>
            </a:r>
            <a:r>
              <a:rPr lang="ja-JP" altLang="en-US" sz="700" b="0" i="0" u="none" strike="noStrike" kern="0" cap="none" spc="0" normalizeH="0" baseline="0" noProof="0">
                <a:ln>
                  <a:noFill/>
                </a:ln>
                <a:solidFill>
                  <a:srgbClr val="0D0D0D"/>
                </a:solidFill>
                <a:effectLst/>
                <a:uLnTx/>
                <a:uFillTx/>
                <a:latin typeface="Meiryo"/>
                <a:ea typeface="Meiryo"/>
              </a:rPr>
              <a:t>はスマートフォン、</a:t>
            </a:r>
            <a:r>
              <a:rPr lang="en-US" altLang="ja-JP" sz="700" b="0" i="0" u="none" strike="noStrike" kern="0" cap="none" spc="0" normalizeH="0" baseline="0" noProof="0">
                <a:ln>
                  <a:noFill/>
                </a:ln>
                <a:solidFill>
                  <a:srgbClr val="0D0D0D"/>
                </a:solidFill>
                <a:effectLst/>
                <a:uLnTx/>
                <a:uFillTx/>
                <a:latin typeface="Meiryo"/>
                <a:ea typeface="Meiryo"/>
              </a:rPr>
              <a:t>PC</a:t>
            </a:r>
            <a:r>
              <a:rPr lang="ja-JP" altLang="en-US" sz="700" b="0" i="0" u="none" strike="noStrike" kern="0" cap="none" spc="0" normalizeH="0" baseline="0" noProof="0">
                <a:ln>
                  <a:noFill/>
                </a:ln>
                <a:solidFill>
                  <a:srgbClr val="0D0D0D"/>
                </a:solidFill>
                <a:effectLst/>
                <a:uLnTx/>
                <a:uFillTx/>
                <a:latin typeface="Meiryo"/>
                <a:ea typeface="Meiryo"/>
              </a:rPr>
              <a:t>はパソコン、</a:t>
            </a:r>
            <a:r>
              <a:rPr lang="en-US" altLang="ja-JP" sz="700" b="0" i="0" u="none" strike="noStrike" kern="0" cap="none" spc="0" normalizeH="0" baseline="0" noProof="0">
                <a:ln>
                  <a:noFill/>
                </a:ln>
                <a:solidFill>
                  <a:srgbClr val="0D0D0D"/>
                </a:solidFill>
                <a:effectLst/>
                <a:uLnTx/>
                <a:uFillTx/>
                <a:latin typeface="Meiryo"/>
                <a:ea typeface="Meiryo"/>
              </a:rPr>
              <a:t>MD</a:t>
            </a:r>
            <a:r>
              <a:rPr lang="ja-JP" altLang="en-US" sz="700" b="0" i="0" u="none" strike="noStrike" kern="0" cap="none" spc="0" normalizeH="0" baseline="0" noProof="0">
                <a:ln>
                  <a:noFill/>
                </a:ln>
                <a:solidFill>
                  <a:srgbClr val="0D0D0D"/>
                </a:solidFill>
                <a:effectLst/>
                <a:uLnTx/>
                <a:uFillTx/>
                <a:latin typeface="Meiryo"/>
                <a:ea typeface="Meiryo"/>
              </a:rPr>
              <a:t>はマルチデバイスの略称です。</a:t>
            </a:r>
          </a:p>
          <a:p>
            <a:pPr marL="0" marR="0" lvl="0" indent="0" defTabSz="914400" eaLnBrk="1" fontAlgn="auto" latinLnBrk="0" hangingPunct="1">
              <a:spcBef>
                <a:spcPts val="0"/>
              </a:spcBef>
              <a:spcAft>
                <a:spcPts val="0"/>
              </a:spcAft>
              <a:buClrTx/>
              <a:buSzTx/>
              <a:buFontTx/>
              <a:buNone/>
              <a:tabLst/>
              <a:defRPr/>
            </a:pPr>
            <a:r>
              <a:rPr lang="en-US" altLang="ja-JP" sz="700" b="0" i="0" u="none" strike="noStrike" kern="0" cap="none" spc="0" normalizeH="0" baseline="0" noProof="0">
                <a:ln>
                  <a:noFill/>
                </a:ln>
                <a:solidFill>
                  <a:srgbClr val="0D0D0D"/>
                </a:solidFill>
                <a:effectLst/>
                <a:uLnTx/>
                <a:uFillTx/>
                <a:latin typeface="Meiryo"/>
                <a:ea typeface="Meiryo"/>
              </a:rPr>
              <a:t>※</a:t>
            </a:r>
            <a:r>
              <a:rPr lang="en-US" altLang="ja-JP" sz="700" b="0" i="0" u="none" strike="noStrike" kern="0" cap="none" spc="0" normalizeH="0" baseline="0" noProof="0" err="1">
                <a:ln>
                  <a:noFill/>
                </a:ln>
                <a:solidFill>
                  <a:srgbClr val="0D0D0D"/>
                </a:solidFill>
                <a:effectLst/>
                <a:uLnTx/>
                <a:uFillTx/>
                <a:latin typeface="Meiryo"/>
                <a:ea typeface="Meiryo"/>
              </a:rPr>
              <a:t>vCPM</a:t>
            </a:r>
            <a:r>
              <a:rPr lang="ja-JP" altLang="en-US" sz="700" b="0" i="0" u="none" strike="noStrike" kern="0" cap="none" spc="0" normalizeH="0" baseline="0" noProof="0">
                <a:ln>
                  <a:noFill/>
                </a:ln>
                <a:solidFill>
                  <a:srgbClr val="0D0D0D"/>
                </a:solidFill>
                <a:effectLst/>
                <a:uLnTx/>
                <a:uFillTx/>
                <a:latin typeface="Meiryo"/>
                <a:ea typeface="Meiryo"/>
              </a:rPr>
              <a:t>はビューアブルインプレッション</a:t>
            </a:r>
            <a:r>
              <a:rPr lang="en-US" altLang="ja-JP" sz="700" b="0" i="0" u="none" strike="noStrike" kern="0" cap="none" spc="0" normalizeH="0" baseline="0" noProof="0">
                <a:ln>
                  <a:noFill/>
                </a:ln>
                <a:solidFill>
                  <a:srgbClr val="0D0D0D"/>
                </a:solidFill>
                <a:effectLst/>
                <a:uLnTx/>
                <a:uFillTx/>
                <a:latin typeface="Meiryo"/>
                <a:ea typeface="Meiryo"/>
              </a:rPr>
              <a:t>1,000</a:t>
            </a:r>
            <a:r>
              <a:rPr lang="ja-JP" altLang="en-US" sz="700" b="0" i="0" u="none" strike="noStrike" kern="0" cap="none" spc="0" normalizeH="0" baseline="0" noProof="0">
                <a:ln>
                  <a:noFill/>
                </a:ln>
                <a:solidFill>
                  <a:srgbClr val="0D0D0D"/>
                </a:solidFill>
                <a:effectLst/>
                <a:uLnTx/>
                <a:uFillTx/>
                <a:latin typeface="Meiryo"/>
                <a:ea typeface="Meiryo"/>
              </a:rPr>
              <a:t>回あたりにかかる見込み広告費用です。 </a:t>
            </a:r>
          </a:p>
          <a:p>
            <a:pPr marL="0" marR="0" lvl="0" indent="0" defTabSz="914400" eaLnBrk="1" fontAlgn="auto" latinLnBrk="0" hangingPunct="1">
              <a:spcBef>
                <a:spcPts val="0"/>
              </a:spcBef>
              <a:spcAft>
                <a:spcPts val="0"/>
              </a:spcAft>
              <a:buClrTx/>
              <a:buSzTx/>
              <a:buFontTx/>
              <a:buNone/>
              <a:tabLst/>
              <a:defRPr/>
            </a:pPr>
            <a:r>
              <a:rPr lang="en-US" altLang="ja-JP" sz="700" b="0" i="0" u="none" strike="noStrike" kern="0" cap="none" spc="0" normalizeH="0" baseline="0" noProof="0">
                <a:ln>
                  <a:noFill/>
                </a:ln>
                <a:solidFill>
                  <a:srgbClr val="0D0D0D"/>
                </a:solidFill>
                <a:effectLst/>
                <a:uLnTx/>
                <a:uFillTx/>
                <a:latin typeface="Meiryo"/>
                <a:ea typeface="Meiryo"/>
              </a:rPr>
              <a:t>※</a:t>
            </a:r>
            <a:r>
              <a:rPr lang="en-US" altLang="ja-JP" sz="700" b="0" i="0" u="none" strike="noStrike" kern="0" cap="none" spc="0" normalizeH="0" baseline="0" noProof="0" err="1">
                <a:ln>
                  <a:noFill/>
                </a:ln>
                <a:solidFill>
                  <a:srgbClr val="0D0D0D"/>
                </a:solidFill>
                <a:effectLst/>
                <a:uLnTx/>
                <a:uFillTx/>
                <a:latin typeface="Meiryo"/>
                <a:ea typeface="Meiryo"/>
              </a:rPr>
              <a:t>vimps</a:t>
            </a:r>
            <a:r>
              <a:rPr lang="ja-JP" altLang="en-US" sz="700" b="0" i="0" u="none" strike="noStrike" kern="0" cap="none" spc="0" normalizeH="0" baseline="0" noProof="0">
                <a:ln>
                  <a:noFill/>
                </a:ln>
                <a:solidFill>
                  <a:srgbClr val="0D0D0D"/>
                </a:solidFill>
                <a:effectLst/>
                <a:uLnTx/>
                <a:uFillTx/>
                <a:latin typeface="Meiryo"/>
                <a:ea typeface="Meiryo"/>
              </a:rPr>
              <a:t>はビューアブルインプレッションの略称です。</a:t>
            </a:r>
          </a:p>
        </p:txBody>
      </p:sp>
      <p:sp>
        <p:nvSpPr>
          <p:cNvPr id="9" name="角丸四角形 3">
            <a:extLst>
              <a:ext uri="{FF2B5EF4-FFF2-40B4-BE49-F238E27FC236}">
                <a16:creationId xmlns:a16="http://schemas.microsoft.com/office/drawing/2014/main" id="{A3C85714-1249-F83F-B14A-026638F01BDE}"/>
              </a:ext>
            </a:extLst>
          </p:cNvPr>
          <p:cNvSpPr/>
          <p:nvPr/>
        </p:nvSpPr>
        <p:spPr>
          <a:xfrm>
            <a:off x="1817843" y="186644"/>
            <a:ext cx="1474299"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商品一覧</a:t>
            </a:r>
          </a:p>
        </p:txBody>
      </p:sp>
      <p:graphicFrame>
        <p:nvGraphicFramePr>
          <p:cNvPr id="7" name="表 6">
            <a:extLst>
              <a:ext uri="{FF2B5EF4-FFF2-40B4-BE49-F238E27FC236}">
                <a16:creationId xmlns:a16="http://schemas.microsoft.com/office/drawing/2014/main" id="{32B38880-81D9-6466-DF75-BEE6E1AD62FA}"/>
              </a:ext>
            </a:extLst>
          </p:cNvPr>
          <p:cNvGraphicFramePr>
            <a:graphicFrameLocks noGrp="1"/>
          </p:cNvGraphicFramePr>
          <p:nvPr>
            <p:extLst>
              <p:ext uri="{D42A27DB-BD31-4B8C-83A1-F6EECF244321}">
                <p14:modId xmlns:p14="http://schemas.microsoft.com/office/powerpoint/2010/main" val="1209944314"/>
              </p:ext>
            </p:extLst>
          </p:nvPr>
        </p:nvGraphicFramePr>
        <p:xfrm>
          <a:off x="434975" y="850352"/>
          <a:ext cx="11237668" cy="5126937"/>
        </p:xfrm>
        <a:graphic>
          <a:graphicData uri="http://schemas.openxmlformats.org/drawingml/2006/table">
            <a:tbl>
              <a:tblPr firstCol="1" bandRow="1"/>
              <a:tblGrid>
                <a:gridCol w="1502682">
                  <a:extLst>
                    <a:ext uri="{9D8B030D-6E8A-4147-A177-3AD203B41FA5}">
                      <a16:colId xmlns:a16="http://schemas.microsoft.com/office/drawing/2014/main" val="792911817"/>
                    </a:ext>
                  </a:extLst>
                </a:gridCol>
                <a:gridCol w="773092">
                  <a:extLst>
                    <a:ext uri="{9D8B030D-6E8A-4147-A177-3AD203B41FA5}">
                      <a16:colId xmlns:a16="http://schemas.microsoft.com/office/drawing/2014/main" val="1525620392"/>
                    </a:ext>
                  </a:extLst>
                </a:gridCol>
                <a:gridCol w="1217581">
                  <a:extLst>
                    <a:ext uri="{9D8B030D-6E8A-4147-A177-3AD203B41FA5}">
                      <a16:colId xmlns:a16="http://schemas.microsoft.com/office/drawing/2014/main" val="3835180974"/>
                    </a:ext>
                  </a:extLst>
                </a:gridCol>
                <a:gridCol w="571541">
                  <a:extLst>
                    <a:ext uri="{9D8B030D-6E8A-4147-A177-3AD203B41FA5}">
                      <a16:colId xmlns:a16="http://schemas.microsoft.com/office/drawing/2014/main" val="3436582354"/>
                    </a:ext>
                  </a:extLst>
                </a:gridCol>
                <a:gridCol w="1356905">
                  <a:extLst>
                    <a:ext uri="{9D8B030D-6E8A-4147-A177-3AD203B41FA5}">
                      <a16:colId xmlns:a16="http://schemas.microsoft.com/office/drawing/2014/main" val="3979026210"/>
                    </a:ext>
                  </a:extLst>
                </a:gridCol>
                <a:gridCol w="536289">
                  <a:extLst>
                    <a:ext uri="{9D8B030D-6E8A-4147-A177-3AD203B41FA5}">
                      <a16:colId xmlns:a16="http://schemas.microsoft.com/office/drawing/2014/main" val="946559652"/>
                    </a:ext>
                  </a:extLst>
                </a:gridCol>
                <a:gridCol w="1439049">
                  <a:extLst>
                    <a:ext uri="{9D8B030D-6E8A-4147-A177-3AD203B41FA5}">
                      <a16:colId xmlns:a16="http://schemas.microsoft.com/office/drawing/2014/main" val="360912566"/>
                    </a:ext>
                  </a:extLst>
                </a:gridCol>
                <a:gridCol w="512100">
                  <a:extLst>
                    <a:ext uri="{9D8B030D-6E8A-4147-A177-3AD203B41FA5}">
                      <a16:colId xmlns:a16="http://schemas.microsoft.com/office/drawing/2014/main" val="4234446206"/>
                    </a:ext>
                  </a:extLst>
                </a:gridCol>
                <a:gridCol w="1433932">
                  <a:extLst>
                    <a:ext uri="{9D8B030D-6E8A-4147-A177-3AD203B41FA5}">
                      <a16:colId xmlns:a16="http://schemas.microsoft.com/office/drawing/2014/main" val="885390380"/>
                    </a:ext>
                  </a:extLst>
                </a:gridCol>
                <a:gridCol w="562294">
                  <a:extLst>
                    <a:ext uri="{9D8B030D-6E8A-4147-A177-3AD203B41FA5}">
                      <a16:colId xmlns:a16="http://schemas.microsoft.com/office/drawing/2014/main" val="3784303411"/>
                    </a:ext>
                  </a:extLst>
                </a:gridCol>
                <a:gridCol w="1332203">
                  <a:extLst>
                    <a:ext uri="{9D8B030D-6E8A-4147-A177-3AD203B41FA5}">
                      <a16:colId xmlns:a16="http://schemas.microsoft.com/office/drawing/2014/main" val="3201855149"/>
                    </a:ext>
                  </a:extLst>
                </a:gridCol>
              </a:tblGrid>
              <a:tr h="52781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1" i="0">
                          <a:solidFill>
                            <a:schemeClr val="bg1"/>
                          </a:solidFill>
                          <a:latin typeface="Meiryo" panose="020B0604030504040204" pitchFamily="34" charset="-128"/>
                          <a:ea typeface="Meiryo" panose="020B0604030504040204" pitchFamily="34" charset="-128"/>
                        </a:rPr>
                        <a:t>商品名</a:t>
                      </a:r>
                    </a:p>
                  </a:txBody>
                  <a:tcPr marB="0" anchor="ctr">
                    <a:lnL w="6350" cap="flat" cmpd="sng" algn="ctr">
                      <a:noFill/>
                      <a:prstDash val="sysDot"/>
                      <a:round/>
                      <a:headEnd type="none" w="med" len="med"/>
                      <a:tailEnd type="none" w="med" len="med"/>
                    </a:lnL>
                    <a:lnR w="19050" cap="flat" cmpd="sng" algn="ctr">
                      <a:solidFill>
                        <a:schemeClr val="bg1"/>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00" b="1" i="0" dirty="0">
                          <a:solidFill>
                            <a:srgbClr val="FFFFFF"/>
                          </a:solidFill>
                          <a:latin typeface="Meiryo"/>
                          <a:ea typeface="Meiryo"/>
                        </a:rPr>
                        <a:t>Yahoo! JAPAN</a:t>
                      </a:r>
                      <a:r>
                        <a:rPr kumimoji="1" lang="ja-JP" altLang="en-US" sz="800" b="1" i="0" dirty="0">
                          <a:solidFill>
                            <a:srgbClr val="FFFFFF"/>
                          </a:solidFill>
                          <a:latin typeface="Meiryo"/>
                          <a:ea typeface="Meiryo"/>
                        </a:rPr>
                        <a:t>トップページ　ブランドパネル　リッチフォーマット　</a:t>
                      </a:r>
                      <a:r>
                        <a:rPr kumimoji="1" lang="en-US" altLang="ja-JP" sz="800" b="1" i="0" dirty="0">
                          <a:solidFill>
                            <a:srgbClr val="FFFFFF"/>
                          </a:solidFill>
                          <a:latin typeface="Meiryo"/>
                          <a:ea typeface="Meiryo"/>
                        </a:rPr>
                        <a:t>MD</a:t>
                      </a:r>
                      <a:r>
                        <a:rPr kumimoji="1" lang="ja-JP" altLang="en-US" sz="800" b="1" i="0" dirty="0">
                          <a:solidFill>
                            <a:srgbClr val="FFFFFF"/>
                          </a:solidFill>
                          <a:latin typeface="Meiryo"/>
                          <a:ea typeface="Meiryo"/>
                        </a:rPr>
                        <a:t>　トップカバー（</a:t>
                      </a:r>
                      <a:r>
                        <a:rPr kumimoji="1" lang="en-US" altLang="ja-JP" sz="800" b="1" i="0" dirty="0">
                          <a:solidFill>
                            <a:srgbClr val="FFFFFF"/>
                          </a:solidFill>
                          <a:latin typeface="Meiryo"/>
                          <a:ea typeface="Meiryo"/>
                        </a:rPr>
                        <a:t>500</a:t>
                      </a:r>
                      <a:r>
                        <a:rPr kumimoji="1" lang="ja-JP" altLang="en-US" sz="800" b="1" i="0" dirty="0">
                          <a:solidFill>
                            <a:srgbClr val="FFFFFF"/>
                          </a:solidFill>
                          <a:latin typeface="Meiryo"/>
                          <a:ea typeface="Meiryo"/>
                        </a:rPr>
                        <a:t>万円～）（</a:t>
                      </a:r>
                      <a:r>
                        <a:rPr kumimoji="1" lang="en-US" altLang="ja-JP" sz="800" b="1" i="0" dirty="0">
                          <a:solidFill>
                            <a:srgbClr val="FFFFFF"/>
                          </a:solidFill>
                          <a:latin typeface="Meiryo"/>
                          <a:ea typeface="Meiryo"/>
                        </a:rPr>
                        <a:t>3/12</a:t>
                      </a:r>
                      <a:r>
                        <a:rPr kumimoji="1" lang="ja-JP" altLang="en-US" sz="800" b="1" i="0" dirty="0">
                          <a:solidFill>
                            <a:srgbClr val="FFFFFF"/>
                          </a:solidFill>
                          <a:latin typeface="Meiryo"/>
                          <a:ea typeface="Meiryo"/>
                        </a:rPr>
                        <a:t>～</a:t>
                      </a:r>
                      <a:r>
                        <a:rPr kumimoji="1" lang="en-US" altLang="ja-JP" sz="800" b="1" i="0" dirty="0">
                          <a:solidFill>
                            <a:srgbClr val="FFFFFF"/>
                          </a:solidFill>
                          <a:latin typeface="Meiryo"/>
                          <a:ea typeface="Meiryo"/>
                        </a:rPr>
                        <a:t>3/31</a:t>
                      </a:r>
                      <a:r>
                        <a:rPr kumimoji="1" lang="ja-JP" altLang="en-US" sz="800" b="1" i="0" dirty="0">
                          <a:solidFill>
                            <a:srgbClr val="FFFFFF"/>
                          </a:solidFill>
                          <a:latin typeface="Meiryo"/>
                          <a:ea typeface="Meiryo"/>
                        </a:rPr>
                        <a:t>）</a:t>
                      </a:r>
                    </a:p>
                  </a:txBody>
                  <a:tcPr marB="0" anchor="ctr">
                    <a:lnL w="19050" cap="flat" cmpd="sng" algn="ctr">
                      <a:solidFill>
                        <a:schemeClr val="bg1"/>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800" b="1" i="0" dirty="0">
                          <a:solidFill>
                            <a:srgbClr val="FFFFFF"/>
                          </a:solidFill>
                          <a:latin typeface="Meiryo"/>
                          <a:ea typeface="Meiryo"/>
                        </a:rPr>
                        <a:t>Yahoo! JAPAN</a:t>
                      </a:r>
                      <a:r>
                        <a:rPr kumimoji="1" lang="ja-JP" altLang="en-US" sz="800" b="1" i="0" dirty="0">
                          <a:solidFill>
                            <a:srgbClr val="FFFFFF"/>
                          </a:solidFill>
                          <a:latin typeface="Meiryo"/>
                          <a:ea typeface="Meiryo"/>
                        </a:rPr>
                        <a:t>トップページ　ブランドパネル　リッチフォーマット　</a:t>
                      </a:r>
                      <a:r>
                        <a:rPr kumimoji="1" lang="en-US" altLang="ja-JP" sz="800" b="1" i="0" dirty="0">
                          <a:solidFill>
                            <a:srgbClr val="FFFFFF"/>
                          </a:solidFill>
                          <a:latin typeface="Meiryo"/>
                          <a:ea typeface="Meiryo"/>
                        </a:rPr>
                        <a:t>MD</a:t>
                      </a:r>
                      <a:r>
                        <a:rPr kumimoji="1" lang="ja-JP" altLang="en-US" sz="800" b="1" i="0" dirty="0">
                          <a:solidFill>
                            <a:srgbClr val="FFFFFF"/>
                          </a:solidFill>
                          <a:latin typeface="Meiryo"/>
                          <a:ea typeface="Meiryo"/>
                        </a:rPr>
                        <a:t>　トップカバー（</a:t>
                      </a:r>
                      <a:r>
                        <a:rPr kumimoji="1" lang="en-US" altLang="ja-JP" sz="800" b="1" i="0" dirty="0">
                          <a:solidFill>
                            <a:srgbClr val="FFFFFF"/>
                          </a:solidFill>
                          <a:latin typeface="Meiryo"/>
                          <a:ea typeface="Meiryo"/>
                        </a:rPr>
                        <a:t>1000</a:t>
                      </a:r>
                      <a:r>
                        <a:rPr kumimoji="1" lang="ja-JP" altLang="en-US" sz="800" b="1" i="0" dirty="0">
                          <a:solidFill>
                            <a:srgbClr val="FFFFFF"/>
                          </a:solidFill>
                          <a:latin typeface="Meiryo"/>
                          <a:ea typeface="Meiryo"/>
                        </a:rPr>
                        <a:t>万円～）（</a:t>
                      </a:r>
                      <a:r>
                        <a:rPr kumimoji="1" lang="en-US" altLang="ja-JP" sz="800" b="1" i="0" dirty="0">
                          <a:solidFill>
                            <a:srgbClr val="FFFFFF"/>
                          </a:solidFill>
                          <a:latin typeface="Meiryo"/>
                          <a:ea typeface="Meiryo"/>
                        </a:rPr>
                        <a:t>3/12</a:t>
                      </a:r>
                      <a:r>
                        <a:rPr kumimoji="1" lang="ja-JP" altLang="en-US" sz="800" b="1" i="0" dirty="0">
                          <a:solidFill>
                            <a:srgbClr val="FFFFFF"/>
                          </a:solidFill>
                          <a:latin typeface="Meiryo"/>
                          <a:ea typeface="Meiryo"/>
                        </a:rPr>
                        <a:t>～</a:t>
                      </a:r>
                      <a:r>
                        <a:rPr kumimoji="1" lang="en-US" altLang="ja-JP" sz="800" b="1" i="0" dirty="0">
                          <a:solidFill>
                            <a:srgbClr val="FFFFFF"/>
                          </a:solidFill>
                          <a:latin typeface="Meiryo"/>
                          <a:ea typeface="Meiryo"/>
                        </a:rPr>
                        <a:t>3/31</a:t>
                      </a:r>
                      <a:r>
                        <a:rPr kumimoji="1" lang="ja-JP" altLang="en-US" sz="800" b="1" i="0" dirty="0">
                          <a:solidFill>
                            <a:srgbClr val="FFFFFF"/>
                          </a:solidFill>
                          <a:latin typeface="Meiryo"/>
                          <a:ea typeface="Meiryo"/>
                        </a:rPr>
                        <a:t>）</a:t>
                      </a:r>
                    </a:p>
                  </a:txBody>
                  <a:tcPr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28575" cap="flat" cmpd="sng" algn="ctr">
                      <a:solidFill>
                        <a:srgbClr val="FFFFFF"/>
                      </a:solidFill>
                      <a:prstDash val="solid"/>
                      <a:round/>
                      <a:headEnd type="none" w="med" len="med"/>
                      <a:tailEnd type="none" w="med" len="med"/>
                    </a:ln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800" b="1" i="0" kern="1200" dirty="0">
                          <a:solidFill>
                            <a:srgbClr val="FFFFFF"/>
                          </a:solidFill>
                          <a:latin typeface="Meiryo" panose="020B0604030504040204" pitchFamily="34" charset="-128"/>
                          <a:ea typeface="Meiryo" panose="020B0604030504040204" pitchFamily="34" charset="-128"/>
                          <a:cs typeface="+mn-cs"/>
                        </a:rPr>
                        <a:t>Yahoo! JAPAN</a:t>
                      </a:r>
                      <a:r>
                        <a:rPr kumimoji="1" lang="ja-JP" altLang="en-US" sz="800" b="1" i="0" kern="1200" dirty="0">
                          <a:solidFill>
                            <a:srgbClr val="FFFFFF"/>
                          </a:solidFill>
                          <a:latin typeface="Meiryo" panose="020B0604030504040204" pitchFamily="34" charset="-128"/>
                          <a:ea typeface="Meiryo" panose="020B0604030504040204" pitchFamily="34" charset="-128"/>
                          <a:cs typeface="+mn-cs"/>
                        </a:rPr>
                        <a:t>トップページ　ブランドパネル　リッチフォーマット　</a:t>
                      </a:r>
                      <a:r>
                        <a:rPr kumimoji="1" lang="en-US" altLang="ja-JP" sz="800" b="1" i="0" kern="1200" dirty="0">
                          <a:solidFill>
                            <a:srgbClr val="FFFFFF"/>
                          </a:solidFill>
                          <a:latin typeface="Meiryo" panose="020B0604030504040204" pitchFamily="34" charset="-128"/>
                          <a:ea typeface="Meiryo" panose="020B0604030504040204" pitchFamily="34" charset="-128"/>
                          <a:cs typeface="+mn-cs"/>
                        </a:rPr>
                        <a:t>MD</a:t>
                      </a:r>
                      <a:r>
                        <a:rPr kumimoji="1" lang="ja-JP" altLang="en-US" sz="800" b="1" i="0" kern="1200" dirty="0">
                          <a:solidFill>
                            <a:srgbClr val="FFFFFF"/>
                          </a:solidFill>
                          <a:latin typeface="Meiryo" panose="020B0604030504040204" pitchFamily="34" charset="-128"/>
                          <a:ea typeface="Meiryo" panose="020B0604030504040204" pitchFamily="34" charset="-128"/>
                          <a:cs typeface="+mn-cs"/>
                        </a:rPr>
                        <a:t>　トップカバー（</a:t>
                      </a:r>
                      <a:r>
                        <a:rPr kumimoji="1" lang="en-US" altLang="ja-JP" sz="800" b="1" i="0" kern="1200" dirty="0">
                          <a:solidFill>
                            <a:srgbClr val="FFFFFF"/>
                          </a:solidFill>
                          <a:latin typeface="Meiryo" panose="020B0604030504040204" pitchFamily="34" charset="-128"/>
                          <a:ea typeface="Meiryo" panose="020B0604030504040204" pitchFamily="34" charset="-128"/>
                          <a:cs typeface="+mn-cs"/>
                        </a:rPr>
                        <a:t>FQ1</a:t>
                      </a:r>
                      <a:r>
                        <a:rPr kumimoji="1" lang="ja-JP" altLang="en-US" sz="800" b="1" i="0" kern="1200" dirty="0">
                          <a:solidFill>
                            <a:srgbClr val="FFFFFF"/>
                          </a:solidFill>
                          <a:latin typeface="Meiryo" panose="020B0604030504040204" pitchFamily="34" charset="-128"/>
                          <a:ea typeface="Meiryo" panose="020B0604030504040204" pitchFamily="34" charset="-128"/>
                          <a:cs typeface="+mn-cs"/>
                        </a:rPr>
                        <a:t>）（</a:t>
                      </a:r>
                      <a:r>
                        <a:rPr kumimoji="1" lang="en-US" altLang="ja-JP" sz="800" b="1" i="0" kern="1200" dirty="0">
                          <a:solidFill>
                            <a:srgbClr val="FFFFFF"/>
                          </a:solidFill>
                          <a:latin typeface="Meiryo" panose="020B0604030504040204" pitchFamily="34" charset="-128"/>
                          <a:ea typeface="Meiryo" panose="020B0604030504040204" pitchFamily="34" charset="-128"/>
                          <a:cs typeface="+mn-cs"/>
                        </a:rPr>
                        <a:t>1000</a:t>
                      </a:r>
                      <a:r>
                        <a:rPr kumimoji="1" lang="ja-JP" altLang="en-US" sz="800" b="1" i="0" kern="1200" dirty="0">
                          <a:solidFill>
                            <a:srgbClr val="FFFFFF"/>
                          </a:solidFill>
                          <a:latin typeface="Meiryo" panose="020B0604030504040204" pitchFamily="34" charset="-128"/>
                          <a:ea typeface="Meiryo" panose="020B0604030504040204" pitchFamily="34" charset="-128"/>
                          <a:cs typeface="+mn-cs"/>
                        </a:rPr>
                        <a:t>万円～）（</a:t>
                      </a:r>
                      <a:r>
                        <a:rPr kumimoji="1" lang="en-US" altLang="ja-JP" sz="800" b="1" i="0" kern="1200" dirty="0">
                          <a:solidFill>
                            <a:srgbClr val="FFFFFF"/>
                          </a:solidFill>
                          <a:latin typeface="Meiryo" panose="020B0604030504040204" pitchFamily="34" charset="-128"/>
                          <a:ea typeface="Meiryo" panose="020B0604030504040204" pitchFamily="34" charset="-128"/>
                          <a:cs typeface="+mn-cs"/>
                        </a:rPr>
                        <a:t>3/12</a:t>
                      </a:r>
                      <a:r>
                        <a:rPr kumimoji="1" lang="ja-JP" altLang="en-US" sz="800" b="1" i="0" kern="1200" dirty="0">
                          <a:solidFill>
                            <a:srgbClr val="FFFFFF"/>
                          </a:solidFill>
                          <a:latin typeface="Meiryo" panose="020B0604030504040204" pitchFamily="34" charset="-128"/>
                          <a:ea typeface="Meiryo" panose="020B0604030504040204" pitchFamily="34" charset="-128"/>
                          <a:cs typeface="+mn-cs"/>
                        </a:rPr>
                        <a:t>～</a:t>
                      </a:r>
                      <a:r>
                        <a:rPr kumimoji="1" lang="en-US" altLang="ja-JP" sz="800" b="1" i="0" kern="1200" dirty="0">
                          <a:solidFill>
                            <a:srgbClr val="FFFFFF"/>
                          </a:solidFill>
                          <a:latin typeface="Meiryo" panose="020B0604030504040204" pitchFamily="34" charset="-128"/>
                          <a:ea typeface="Meiryo" panose="020B0604030504040204" pitchFamily="34" charset="-128"/>
                          <a:cs typeface="+mn-cs"/>
                        </a:rPr>
                        <a:t>3/31</a:t>
                      </a:r>
                      <a:r>
                        <a:rPr kumimoji="1" lang="ja-JP" altLang="en-US" sz="800" b="1" i="0" kern="1200" dirty="0">
                          <a:solidFill>
                            <a:srgbClr val="FFFFFF"/>
                          </a:solidFill>
                          <a:latin typeface="Meiryo" panose="020B0604030504040204" pitchFamily="34" charset="-128"/>
                          <a:ea typeface="Meiryo" panose="020B0604030504040204" pitchFamily="34" charset="-128"/>
                          <a:cs typeface="+mn-cs"/>
                        </a:rPr>
                        <a:t>）</a:t>
                      </a:r>
                      <a:endParaRPr kumimoji="1" lang="en-US" altLang="ja-JP" sz="800" b="1" i="0" kern="1200" dirty="0">
                        <a:solidFill>
                          <a:srgbClr val="FFFFFF"/>
                        </a:solidFill>
                        <a:latin typeface="Meiryo" panose="020B0604030504040204" pitchFamily="34" charset="-128"/>
                        <a:ea typeface="Meiryo" panose="020B0604030504040204" pitchFamily="34" charset="-128"/>
                        <a:cs typeface="+mn-cs"/>
                      </a:endParaRPr>
                    </a:p>
                  </a:txBody>
                  <a:tcPr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28575" cap="flat" cmpd="sng" algn="ctr">
                      <a:solidFill>
                        <a:srgbClr val="FFFFFF"/>
                      </a:solidFill>
                      <a:prstDash val="solid"/>
                      <a:round/>
                      <a:headEnd type="none" w="med" len="med"/>
                      <a:tailEnd type="none" w="med" len="med"/>
                    </a:ln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800" b="1" dirty="0">
                          <a:solidFill>
                            <a:schemeClr val="bg1"/>
                          </a:solidFill>
                          <a:latin typeface="メイリオ" panose="020B0604030504040204" pitchFamily="50" charset="-128"/>
                          <a:ea typeface="+mn-ea"/>
                        </a:rPr>
                        <a:t>Yahoo! JAPAN</a:t>
                      </a:r>
                      <a:r>
                        <a:rPr kumimoji="1" lang="ja-JP" altLang="en-US" sz="800" b="1" dirty="0">
                          <a:solidFill>
                            <a:schemeClr val="bg1"/>
                          </a:solidFill>
                          <a:latin typeface="メイリオ" panose="020B0604030504040204" pitchFamily="50" charset="-128"/>
                          <a:ea typeface="+mn-ea"/>
                        </a:rPr>
                        <a:t>トップページ　ブランドパネル　リッチフォーマット　</a:t>
                      </a:r>
                      <a:r>
                        <a:rPr kumimoji="1" lang="en-US" altLang="ja-JP" sz="800" b="1" dirty="0">
                          <a:solidFill>
                            <a:schemeClr val="bg1"/>
                          </a:solidFill>
                          <a:latin typeface="メイリオ" panose="020B0604030504040204" pitchFamily="50" charset="-128"/>
                          <a:ea typeface="+mn-ea"/>
                        </a:rPr>
                        <a:t>MD</a:t>
                      </a:r>
                      <a:r>
                        <a:rPr kumimoji="1" lang="ja-JP" altLang="en-US" sz="800" b="1" dirty="0">
                          <a:solidFill>
                            <a:schemeClr val="bg1"/>
                          </a:solidFill>
                          <a:latin typeface="メイリオ" panose="020B0604030504040204" pitchFamily="50" charset="-128"/>
                          <a:ea typeface="+mn-ea"/>
                        </a:rPr>
                        <a:t>　トップカバー（</a:t>
                      </a:r>
                      <a:r>
                        <a:rPr kumimoji="1" lang="en-US" altLang="ja-JP" sz="800" b="1" dirty="0">
                          <a:solidFill>
                            <a:schemeClr val="bg1"/>
                          </a:solidFill>
                          <a:latin typeface="メイリオ" panose="020B0604030504040204" pitchFamily="50" charset="-128"/>
                          <a:ea typeface="+mn-ea"/>
                        </a:rPr>
                        <a:t>FQ1</a:t>
                      </a:r>
                      <a:r>
                        <a:rPr kumimoji="1" lang="ja-JP" altLang="en-US" sz="800" b="1" dirty="0">
                          <a:solidFill>
                            <a:schemeClr val="bg1"/>
                          </a:solidFill>
                          <a:latin typeface="メイリオ" panose="020B0604030504040204" pitchFamily="50" charset="-128"/>
                          <a:ea typeface="+mn-ea"/>
                        </a:rPr>
                        <a:t>）（</a:t>
                      </a:r>
                      <a:r>
                        <a:rPr kumimoji="1" lang="en-US" altLang="ja-JP" sz="800" b="1" dirty="0">
                          <a:solidFill>
                            <a:schemeClr val="bg1"/>
                          </a:solidFill>
                          <a:latin typeface="メイリオ" panose="020B0604030504040204" pitchFamily="50" charset="-128"/>
                          <a:ea typeface="+mn-ea"/>
                        </a:rPr>
                        <a:t>2000</a:t>
                      </a:r>
                      <a:r>
                        <a:rPr kumimoji="1" lang="ja-JP" altLang="en-US" sz="800" b="1" dirty="0">
                          <a:solidFill>
                            <a:schemeClr val="bg1"/>
                          </a:solidFill>
                          <a:latin typeface="メイリオ" panose="020B0604030504040204" pitchFamily="50" charset="-128"/>
                          <a:ea typeface="+mn-ea"/>
                        </a:rPr>
                        <a:t>万円～）（</a:t>
                      </a:r>
                      <a:r>
                        <a:rPr kumimoji="1" lang="en-US" altLang="ja-JP" sz="800" b="1" dirty="0">
                          <a:solidFill>
                            <a:schemeClr val="bg1"/>
                          </a:solidFill>
                          <a:latin typeface="メイリオ" panose="020B0604030504040204" pitchFamily="50" charset="-128"/>
                          <a:ea typeface="+mn-ea"/>
                        </a:rPr>
                        <a:t>3/12</a:t>
                      </a:r>
                      <a:r>
                        <a:rPr kumimoji="1" lang="ja-JP" altLang="en-US" sz="800" b="1" dirty="0">
                          <a:solidFill>
                            <a:schemeClr val="bg1"/>
                          </a:solidFill>
                          <a:latin typeface="メイリオ" panose="020B0604030504040204" pitchFamily="50" charset="-128"/>
                          <a:ea typeface="+mn-ea"/>
                        </a:rPr>
                        <a:t>～</a:t>
                      </a:r>
                      <a:r>
                        <a:rPr kumimoji="1" lang="en-US" altLang="ja-JP" sz="800" b="1" dirty="0">
                          <a:solidFill>
                            <a:schemeClr val="bg1"/>
                          </a:solidFill>
                          <a:latin typeface="メイリオ" panose="020B0604030504040204" pitchFamily="50" charset="-128"/>
                          <a:ea typeface="+mn-ea"/>
                        </a:rPr>
                        <a:t>3/31</a:t>
                      </a:r>
                      <a:r>
                        <a:rPr kumimoji="1" lang="ja-JP" altLang="en-US" sz="800" b="1" dirty="0">
                          <a:solidFill>
                            <a:schemeClr val="bg1"/>
                          </a:solidFill>
                          <a:latin typeface="メイリオ" panose="020B0604030504040204" pitchFamily="50" charset="-128"/>
                          <a:ea typeface="+mn-ea"/>
                        </a:rPr>
                        <a:t>）</a:t>
                      </a:r>
                      <a:endParaRPr kumimoji="1" lang="en-US" altLang="ja-JP" sz="800" b="1" dirty="0">
                        <a:solidFill>
                          <a:schemeClr val="bg1"/>
                        </a:solidFill>
                        <a:latin typeface="メイリオ" panose="020B0604030504040204" pitchFamily="50" charset="-128"/>
                        <a:ea typeface="メイリオ" panose="020B0604030504040204" pitchFamily="50" charset="-128"/>
                      </a:endParaRPr>
                    </a:p>
                  </a:txBody>
                  <a:tcPr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28575" cap="flat" cmpd="sng" algn="ctr">
                      <a:solidFill>
                        <a:srgbClr val="FFFFFF"/>
                      </a:solidFill>
                      <a:prstDash val="solid"/>
                      <a:round/>
                      <a:headEnd type="none" w="med" len="med"/>
                      <a:tailEnd type="none" w="med" len="med"/>
                    </a:lnL>
                  </a:tcPr>
                </a:tc>
                <a:tc gridSpan="2">
                  <a:txBody>
                    <a:bodyPr/>
                    <a:lstStyle/>
                    <a:p>
                      <a:pPr algn="ctr"/>
                      <a:r>
                        <a:rPr kumimoji="1" lang="en-US" altLang="ja-JP" sz="800" b="1" kern="1200" dirty="0">
                          <a:solidFill>
                            <a:schemeClr val="bg1"/>
                          </a:solidFill>
                          <a:latin typeface="メイリオ" panose="020B0604030504040204" pitchFamily="50" charset="-128"/>
                          <a:ea typeface="+mn-ea"/>
                          <a:cs typeface="+mn-cs"/>
                        </a:rPr>
                        <a:t>Yahoo! JAPAN</a:t>
                      </a:r>
                      <a:r>
                        <a:rPr kumimoji="1" lang="ja-JP" altLang="en-US" sz="800" b="1" kern="1200" dirty="0">
                          <a:solidFill>
                            <a:schemeClr val="bg1"/>
                          </a:solidFill>
                          <a:latin typeface="メイリオ" panose="020B0604030504040204" pitchFamily="50" charset="-128"/>
                          <a:ea typeface="+mn-ea"/>
                          <a:cs typeface="+mn-cs"/>
                        </a:rPr>
                        <a:t>トップページ　ブランドパネル　リッチフォーマット　</a:t>
                      </a:r>
                      <a:r>
                        <a:rPr kumimoji="1" lang="en-US" altLang="ja-JP" sz="800" b="1" kern="1200" dirty="0">
                          <a:solidFill>
                            <a:schemeClr val="bg1"/>
                          </a:solidFill>
                          <a:latin typeface="メイリオ" panose="020B0604030504040204" pitchFamily="50" charset="-128"/>
                          <a:ea typeface="+mn-ea"/>
                          <a:cs typeface="+mn-cs"/>
                        </a:rPr>
                        <a:t>MD</a:t>
                      </a:r>
                      <a:r>
                        <a:rPr kumimoji="1" lang="ja-JP" altLang="en-US" sz="800" b="1" kern="1200" dirty="0">
                          <a:solidFill>
                            <a:schemeClr val="bg1"/>
                          </a:solidFill>
                          <a:latin typeface="メイリオ" panose="020B0604030504040204" pitchFamily="50" charset="-128"/>
                          <a:ea typeface="+mn-ea"/>
                          <a:cs typeface="+mn-cs"/>
                        </a:rPr>
                        <a:t>　トップカバー（都道府県）（</a:t>
                      </a:r>
                      <a:r>
                        <a:rPr kumimoji="1" lang="en-US" altLang="ja-JP" sz="800" b="1" kern="1200" dirty="0">
                          <a:solidFill>
                            <a:schemeClr val="bg1"/>
                          </a:solidFill>
                          <a:latin typeface="メイリオ" panose="020B0604030504040204" pitchFamily="50" charset="-128"/>
                          <a:ea typeface="+mn-ea"/>
                          <a:cs typeface="+mn-cs"/>
                        </a:rPr>
                        <a:t>3/12</a:t>
                      </a:r>
                      <a:r>
                        <a:rPr kumimoji="1" lang="ja-JP" altLang="en-US" sz="800" b="1" kern="1200" dirty="0">
                          <a:solidFill>
                            <a:schemeClr val="bg1"/>
                          </a:solidFill>
                          <a:latin typeface="メイリオ" panose="020B0604030504040204" pitchFamily="50" charset="-128"/>
                          <a:ea typeface="+mn-ea"/>
                          <a:cs typeface="+mn-cs"/>
                        </a:rPr>
                        <a:t>～</a:t>
                      </a:r>
                      <a:r>
                        <a:rPr kumimoji="1" lang="en-US" altLang="ja-JP" sz="800" b="1" kern="1200" dirty="0">
                          <a:solidFill>
                            <a:schemeClr val="bg1"/>
                          </a:solidFill>
                          <a:latin typeface="メイリオ" panose="020B0604030504040204" pitchFamily="50" charset="-128"/>
                          <a:ea typeface="+mn-ea"/>
                          <a:cs typeface="+mn-cs"/>
                        </a:rPr>
                        <a:t>3/31</a:t>
                      </a:r>
                      <a:r>
                        <a:rPr kumimoji="1" lang="ja-JP" altLang="en-US" sz="800" b="1" kern="1200" dirty="0">
                          <a:solidFill>
                            <a:schemeClr val="bg1"/>
                          </a:solidFill>
                          <a:latin typeface="メイリオ" panose="020B0604030504040204" pitchFamily="50" charset="-128"/>
                          <a:ea typeface="+mn-ea"/>
                          <a:cs typeface="+mn-cs"/>
                        </a:rPr>
                        <a:t>）</a:t>
                      </a:r>
                    </a:p>
                  </a:txBody>
                  <a:tcPr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extLst>
                  <a:ext uri="{0D108BD9-81ED-4DB2-BD59-A6C34878D82A}">
                    <a16:rowId xmlns:a16="http://schemas.microsoft.com/office/drawing/2014/main" val="2117335041"/>
                  </a:ext>
                </a:extLst>
              </a:tr>
              <a:tr h="37831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a:ea typeface="Meiryo"/>
                          <a:cs typeface="+mn-cs"/>
                        </a:rPr>
                        <a:t>リリース種別</a:t>
                      </a:r>
                      <a:r>
                        <a:rPr kumimoji="1" lang="en-US" altLang="ja-JP" sz="900" b="0" i="0" kern="1200">
                          <a:solidFill>
                            <a:schemeClr val="bg1"/>
                          </a:solidFill>
                          <a:latin typeface="Meiryo"/>
                          <a:ea typeface="Meiryo"/>
                          <a:cs typeface="+mn-cs"/>
                        </a:rPr>
                        <a:t>/</a:t>
                      </a:r>
                      <a:r>
                        <a:rPr kumimoji="1" lang="ja-JP" altLang="en-US" sz="900" b="0" i="0" kern="1200">
                          <a:solidFill>
                            <a:schemeClr val="bg1"/>
                          </a:solidFill>
                          <a:latin typeface="Meiryo"/>
                          <a:ea typeface="Meiryo"/>
                          <a:cs typeface="+mn-cs"/>
                        </a:rPr>
                        <a:t>商品</a:t>
                      </a:r>
                      <a:r>
                        <a:rPr kumimoji="1" lang="en-US" altLang="ja-JP" sz="900" b="0" i="0" kern="1200">
                          <a:solidFill>
                            <a:schemeClr val="bg1"/>
                          </a:solidFill>
                          <a:latin typeface="Meiryo"/>
                          <a:ea typeface="Meiryo"/>
                          <a:cs typeface="+mn-cs"/>
                        </a:rPr>
                        <a:t>ID</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i="0" kern="1200">
                          <a:solidFill>
                            <a:srgbClr val="0D0D0D"/>
                          </a:solidFill>
                          <a:latin typeface="メイリオ" panose="020B0604030504040204" pitchFamily="50" charset="-128"/>
                          <a:ea typeface="メイリオ" panose="020B0604030504040204" pitchFamily="50" charset="-128"/>
                          <a:cs typeface="+mn-cs"/>
                        </a:rPr>
                        <a:t>内容</a:t>
                      </a:r>
                      <a:endParaRPr kumimoji="1" lang="en-US" altLang="ja-JP" sz="900" b="0" i="0" kern="1200">
                        <a:solidFill>
                          <a:srgbClr val="0D0D0D"/>
                        </a:solidFill>
                        <a:latin typeface="メイリオ" panose="020B0604030504040204" pitchFamily="50" charset="-128"/>
                        <a:ea typeface="メイリオ" panose="020B0604030504040204" pitchFamily="50" charset="-128"/>
                        <a:cs typeface="+mn-cs"/>
                      </a:endParaRPr>
                    </a:p>
                    <a:p>
                      <a:pPr algn="ctr"/>
                      <a:r>
                        <a:rPr kumimoji="1" lang="ja-JP" altLang="en-US" sz="900" b="0" i="0" kern="1200">
                          <a:solidFill>
                            <a:srgbClr val="0D0D0D"/>
                          </a:solidFill>
                          <a:latin typeface="メイリオ" panose="020B0604030504040204" pitchFamily="50" charset="-128"/>
                          <a:ea typeface="メイリオ" panose="020B0604030504040204" pitchFamily="50" charset="-128"/>
                          <a:cs typeface="+mn-cs"/>
                        </a:rPr>
                        <a:t>変更</a:t>
                      </a:r>
                      <a:endParaRPr kumimoji="1" lang="en-US" altLang="ja-JP" sz="900" b="0" i="0" kern="1200">
                        <a:solidFill>
                          <a:srgbClr val="0D0D0D"/>
                        </a:solidFill>
                        <a:latin typeface="メイリオ" panose="020B0604030504040204" pitchFamily="50" charset="-128"/>
                        <a:ea typeface="メイリオ" panose="020B0604030504040204" pitchFamily="50" charset="-128"/>
                        <a:cs typeface="+mn-cs"/>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dirty="0">
                          <a:solidFill>
                            <a:srgbClr val="0D0D0D"/>
                          </a:solidFill>
                          <a:latin typeface="メイリオ" panose="020B0604030504040204" pitchFamily="50" charset="-128"/>
                          <a:ea typeface="+mn-ea"/>
                        </a:rPr>
                        <a:t>1000014611</a:t>
                      </a:r>
                      <a:endParaRPr kumimoji="1" lang="ja-JP" altLang="en-US" sz="900" dirty="0">
                        <a:solidFill>
                          <a:srgbClr val="0D0D0D"/>
                        </a:solidFill>
                        <a:latin typeface="メイリオ" panose="020B0604030504040204" pitchFamily="50" charset="-128"/>
                        <a:ea typeface="メイリオ" panose="020B0604030504040204" pitchFamily="50" charset="-128"/>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algn="ctr"/>
                      <a:r>
                        <a:rPr kumimoji="1" lang="ja-JP" altLang="en-US" sz="900" b="0" i="0" kern="1200">
                          <a:solidFill>
                            <a:srgbClr val="0D0D0D"/>
                          </a:solidFill>
                          <a:latin typeface="メイリオ" panose="020B0604030504040204" pitchFamily="50" charset="-128"/>
                          <a:ea typeface="+mn-ea"/>
                          <a:cs typeface="+mn-cs"/>
                        </a:rPr>
                        <a:t>内容</a:t>
                      </a:r>
                      <a:endParaRPr kumimoji="1" lang="en-US" altLang="ja-JP" sz="900" b="0" i="0" kern="1200">
                        <a:solidFill>
                          <a:srgbClr val="0D0D0D"/>
                        </a:solidFill>
                        <a:latin typeface="メイリオ" panose="020B0604030504040204" pitchFamily="50" charset="-128"/>
                        <a:ea typeface="+mn-ea"/>
                        <a:cs typeface="+mn-cs"/>
                      </a:endParaRPr>
                    </a:p>
                    <a:p>
                      <a:pPr algn="ctr"/>
                      <a:r>
                        <a:rPr kumimoji="1" lang="ja-JP" altLang="en-US" sz="900" b="0" i="0" kern="1200">
                          <a:solidFill>
                            <a:srgbClr val="0D0D0D"/>
                          </a:solidFill>
                          <a:latin typeface="メイリオ" panose="020B0604030504040204" pitchFamily="50" charset="-128"/>
                          <a:ea typeface="+mn-ea"/>
                          <a:cs typeface="+mn-cs"/>
                        </a:rPr>
                        <a:t>変更</a:t>
                      </a:r>
                      <a:endParaRPr kumimoji="1" lang="en-US" altLang="ja-JP" sz="900" b="0" i="0" kern="1200">
                        <a:solidFill>
                          <a:srgbClr val="0D0D0D"/>
                        </a:solidFill>
                        <a:latin typeface="メイリオ" panose="020B0604030504040204" pitchFamily="50" charset="-128"/>
                        <a:ea typeface="+mn-ea"/>
                        <a:cs typeface="+mn-cs"/>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dirty="0">
                          <a:solidFill>
                            <a:srgbClr val="0D0D0D"/>
                          </a:solidFill>
                          <a:latin typeface="メイリオ" panose="020B0604030504040204" pitchFamily="50" charset="-128"/>
                          <a:ea typeface="+mn-ea"/>
                        </a:rPr>
                        <a:t>1000014612</a:t>
                      </a: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algn="ctr"/>
                      <a:r>
                        <a:rPr kumimoji="1" lang="ja-JP" altLang="en-US" sz="900" b="0" i="0" kern="1200">
                          <a:solidFill>
                            <a:srgbClr val="0D0D0D"/>
                          </a:solidFill>
                          <a:latin typeface="メイリオ" panose="020B0604030504040204" pitchFamily="50" charset="-128"/>
                          <a:ea typeface="+mn-ea"/>
                          <a:cs typeface="+mn-cs"/>
                        </a:rPr>
                        <a:t>内容</a:t>
                      </a:r>
                      <a:endParaRPr kumimoji="1" lang="en-US" altLang="ja-JP" sz="900" b="0" i="0" kern="1200">
                        <a:solidFill>
                          <a:srgbClr val="0D0D0D"/>
                        </a:solidFill>
                        <a:latin typeface="メイリオ" panose="020B0604030504040204" pitchFamily="50" charset="-128"/>
                        <a:ea typeface="+mn-ea"/>
                        <a:cs typeface="+mn-cs"/>
                      </a:endParaRPr>
                    </a:p>
                    <a:p>
                      <a:pPr algn="ctr"/>
                      <a:r>
                        <a:rPr kumimoji="1" lang="ja-JP" altLang="en-US" sz="900" b="0" i="0" kern="1200">
                          <a:solidFill>
                            <a:srgbClr val="0D0D0D"/>
                          </a:solidFill>
                          <a:latin typeface="メイリオ" panose="020B0604030504040204" pitchFamily="50" charset="-128"/>
                          <a:ea typeface="+mn-ea"/>
                          <a:cs typeface="+mn-cs"/>
                        </a:rPr>
                        <a:t>変更</a:t>
                      </a:r>
                      <a:endParaRPr kumimoji="1" lang="en-US" altLang="ja-JP" sz="900" b="0" i="0" kern="1200">
                        <a:solidFill>
                          <a:srgbClr val="0D0D0D"/>
                        </a:solidFill>
                        <a:latin typeface="メイリオ" panose="020B0604030504040204" pitchFamily="50" charset="-128"/>
                        <a:ea typeface="+mn-ea"/>
                        <a:cs typeface="+mn-cs"/>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dirty="0">
                          <a:solidFill>
                            <a:srgbClr val="0D0D0D"/>
                          </a:solidFill>
                          <a:latin typeface="メイリオ" panose="020B0604030504040204" pitchFamily="50" charset="-128"/>
                          <a:ea typeface="+mn-ea"/>
                        </a:rPr>
                        <a:t>1000014549</a:t>
                      </a:r>
                      <a:endParaRPr kumimoji="1" lang="ja-JP" altLang="en-US" sz="900" dirty="0">
                        <a:solidFill>
                          <a:srgbClr val="0D0D0D"/>
                        </a:solidFill>
                        <a:latin typeface="メイリオ" panose="020B0604030504040204" pitchFamily="50" charset="-128"/>
                        <a:ea typeface="メイリオ" panose="020B0604030504040204" pitchFamily="50" charset="-128"/>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algn="ctr"/>
                      <a:r>
                        <a:rPr kumimoji="1" lang="ja-JP" altLang="en-US" sz="900" b="0" i="0" kern="1200">
                          <a:solidFill>
                            <a:srgbClr val="0D0D0D"/>
                          </a:solidFill>
                          <a:latin typeface="メイリオ" panose="020B0604030504040204" pitchFamily="50" charset="-128"/>
                          <a:ea typeface="+mn-ea"/>
                          <a:cs typeface="+mn-cs"/>
                        </a:rPr>
                        <a:t>内容</a:t>
                      </a:r>
                      <a:endParaRPr kumimoji="1" lang="en-US" altLang="ja-JP" sz="900" b="0" i="0" kern="1200">
                        <a:solidFill>
                          <a:srgbClr val="0D0D0D"/>
                        </a:solidFill>
                        <a:latin typeface="メイリオ" panose="020B0604030504040204" pitchFamily="50" charset="-128"/>
                        <a:ea typeface="+mn-ea"/>
                        <a:cs typeface="+mn-cs"/>
                      </a:endParaRPr>
                    </a:p>
                    <a:p>
                      <a:pPr algn="ctr"/>
                      <a:r>
                        <a:rPr kumimoji="1" lang="ja-JP" altLang="en-US" sz="900" b="0" i="0" kern="1200">
                          <a:solidFill>
                            <a:srgbClr val="0D0D0D"/>
                          </a:solidFill>
                          <a:latin typeface="メイリオ" panose="020B0604030504040204" pitchFamily="50" charset="-128"/>
                          <a:ea typeface="+mn-ea"/>
                          <a:cs typeface="+mn-cs"/>
                        </a:rPr>
                        <a:t>変更</a:t>
                      </a:r>
                      <a:endParaRPr kumimoji="1" lang="en-US" altLang="ja-JP" sz="900" b="0" i="0" kern="1200">
                        <a:solidFill>
                          <a:srgbClr val="0D0D0D"/>
                        </a:solidFill>
                        <a:latin typeface="メイリオ" panose="020B0604030504040204" pitchFamily="50" charset="-128"/>
                        <a:ea typeface="+mn-ea"/>
                        <a:cs typeface="+mn-cs"/>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dirty="0">
                          <a:solidFill>
                            <a:srgbClr val="0D0D0D"/>
                          </a:solidFill>
                          <a:latin typeface="メイリオ" panose="020B0604030504040204" pitchFamily="50" charset="-128"/>
                          <a:ea typeface="+mn-ea"/>
                        </a:rPr>
                        <a:t>1000014605</a:t>
                      </a:r>
                      <a:endParaRPr kumimoji="1" lang="ja-JP" altLang="en-US" sz="900" dirty="0">
                        <a:solidFill>
                          <a:srgbClr val="0D0D0D"/>
                        </a:solidFill>
                        <a:latin typeface="メイリオ" panose="020B0604030504040204" pitchFamily="50" charset="-128"/>
                        <a:ea typeface="メイリオ" panose="020B0604030504040204" pitchFamily="50" charset="-128"/>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algn="ctr"/>
                      <a:r>
                        <a:rPr kumimoji="1" lang="ja-JP" altLang="en-US" sz="900" b="0" i="0" kern="1200">
                          <a:solidFill>
                            <a:srgbClr val="0D0D0D"/>
                          </a:solidFill>
                          <a:latin typeface="メイリオ" panose="020B0604030504040204" pitchFamily="50" charset="-128"/>
                          <a:ea typeface="+mn-ea"/>
                          <a:cs typeface="+mn-cs"/>
                        </a:rPr>
                        <a:t>内容</a:t>
                      </a:r>
                      <a:endParaRPr kumimoji="1" lang="en-US" altLang="ja-JP" sz="900" b="0" i="0" kern="1200">
                        <a:solidFill>
                          <a:srgbClr val="0D0D0D"/>
                        </a:solidFill>
                        <a:latin typeface="メイリオ" panose="020B0604030504040204" pitchFamily="50" charset="-128"/>
                        <a:ea typeface="+mn-ea"/>
                        <a:cs typeface="+mn-cs"/>
                      </a:endParaRPr>
                    </a:p>
                    <a:p>
                      <a:pPr algn="ctr"/>
                      <a:r>
                        <a:rPr kumimoji="1" lang="ja-JP" altLang="en-US" sz="900" b="0" i="0" kern="1200">
                          <a:solidFill>
                            <a:srgbClr val="0D0D0D"/>
                          </a:solidFill>
                          <a:latin typeface="メイリオ" panose="020B0604030504040204" pitchFamily="50" charset="-128"/>
                          <a:ea typeface="+mn-ea"/>
                          <a:cs typeface="+mn-cs"/>
                        </a:rPr>
                        <a:t>変更</a:t>
                      </a:r>
                      <a:endParaRPr kumimoji="1" lang="en-US" altLang="ja-JP" sz="900" b="0" i="0" kern="1200">
                        <a:solidFill>
                          <a:srgbClr val="0D0D0D"/>
                        </a:solidFill>
                        <a:latin typeface="メイリオ" panose="020B0604030504040204" pitchFamily="50" charset="-128"/>
                        <a:ea typeface="+mn-ea"/>
                        <a:cs typeface="+mn-cs"/>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dirty="0">
                          <a:solidFill>
                            <a:srgbClr val="0D0D0D"/>
                          </a:solidFill>
                          <a:latin typeface="メイリオ" panose="020B0604030504040204" pitchFamily="50" charset="-128"/>
                          <a:ea typeface="+mn-ea"/>
                        </a:rPr>
                        <a:t>1000014613</a:t>
                      </a:r>
                      <a:endParaRPr kumimoji="1" lang="ja-JP" altLang="en-US" sz="900" dirty="0">
                        <a:solidFill>
                          <a:srgbClr val="0D0D0D"/>
                        </a:solidFill>
                        <a:latin typeface="メイリオ" panose="020B0604030504040204" pitchFamily="50" charset="-128"/>
                        <a:ea typeface="メイリオ" panose="020B0604030504040204" pitchFamily="50" charset="-128"/>
                      </a:endParaRPr>
                    </a:p>
                  </a:txBody>
                  <a:tcPr marT="7200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355075111"/>
                  </a:ext>
                </a:extLst>
              </a:tr>
              <a:tr h="277091">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panose="020B0604030504040204" pitchFamily="34" charset="-128"/>
                          <a:ea typeface="Meiryo" panose="020B0604030504040204" pitchFamily="34" charset="-128"/>
                          <a:cs typeface="+mn-cs"/>
                        </a:rPr>
                        <a:t>予約開始日</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0">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900" kern="1200">
                          <a:solidFill>
                            <a:srgbClr val="0D0D0D"/>
                          </a:solidFill>
                          <a:latin typeface="メイリオ"/>
                          <a:ea typeface="メイリオ"/>
                          <a:cs typeface="+mn-cs"/>
                        </a:rPr>
                        <a:t>2026</a:t>
                      </a:r>
                      <a:r>
                        <a:rPr kumimoji="1" lang="ja-JP" altLang="en-US" sz="900" kern="1200">
                          <a:solidFill>
                            <a:srgbClr val="0D0D0D"/>
                          </a:solidFill>
                          <a:latin typeface="メイリオ"/>
                          <a:ea typeface="メイリオ"/>
                          <a:cs typeface="+mn-cs"/>
                        </a:rPr>
                        <a:t>年</a:t>
                      </a:r>
                      <a:r>
                        <a:rPr kumimoji="1" lang="en-US" altLang="ja-JP" sz="900" kern="1200">
                          <a:solidFill>
                            <a:srgbClr val="0D0D0D"/>
                          </a:solidFill>
                          <a:latin typeface="メイリオ"/>
                          <a:ea typeface="メイリオ"/>
                          <a:cs typeface="+mn-cs"/>
                        </a:rPr>
                        <a:t>9</a:t>
                      </a:r>
                      <a:r>
                        <a:rPr kumimoji="1" lang="ja-JP" altLang="en-US" sz="900" kern="1200">
                          <a:solidFill>
                            <a:srgbClr val="0D0D0D"/>
                          </a:solidFill>
                          <a:latin typeface="メイリオ"/>
                          <a:ea typeface="メイリオ"/>
                          <a:cs typeface="+mn-cs"/>
                        </a:rPr>
                        <a:t>月</a:t>
                      </a:r>
                      <a:r>
                        <a:rPr kumimoji="1" lang="en-US" altLang="ja-JP" sz="900" kern="1200">
                          <a:solidFill>
                            <a:srgbClr val="0D0D0D"/>
                          </a:solidFill>
                          <a:latin typeface="メイリオ"/>
                          <a:ea typeface="メイリオ"/>
                          <a:cs typeface="+mn-cs"/>
                        </a:rPr>
                        <a:t>17</a:t>
                      </a:r>
                      <a:r>
                        <a:rPr kumimoji="1" lang="ja-JP" altLang="en-US" sz="900" kern="1200">
                          <a:solidFill>
                            <a:srgbClr val="0D0D0D"/>
                          </a:solidFill>
                          <a:latin typeface="メイリオ"/>
                          <a:ea typeface="メイリオ"/>
                          <a:cs typeface="+mn-cs"/>
                        </a:rPr>
                        <a:t>日</a:t>
                      </a:r>
                      <a:r>
                        <a:rPr lang="en-US" altLang="ja-JP" sz="900" kern="1200">
                          <a:solidFill>
                            <a:srgbClr val="0D0D0D"/>
                          </a:solidFill>
                          <a:latin typeface="メイリオ"/>
                          <a:ea typeface="メイリオ"/>
                          <a:cs typeface="+mn-cs"/>
                        </a:rPr>
                        <a:t>(</a:t>
                      </a:r>
                      <a:r>
                        <a:rPr lang="ja-JP" altLang="en-US" sz="900" kern="1200">
                          <a:solidFill>
                            <a:srgbClr val="0D0D0D"/>
                          </a:solidFill>
                          <a:latin typeface="メイリオ"/>
                          <a:ea typeface="メイリオ"/>
                          <a:cs typeface="+mn-cs"/>
                        </a:rPr>
                        <a:t>木</a:t>
                      </a:r>
                      <a:r>
                        <a:rPr lang="en-US" altLang="ja-JP" sz="900" kern="1200">
                          <a:solidFill>
                            <a:srgbClr val="0D0D0D"/>
                          </a:solidFill>
                          <a:latin typeface="メイリオ"/>
                          <a:ea typeface="メイリオ"/>
                          <a:cs typeface="+mn-cs"/>
                        </a:rPr>
                        <a:t>)</a:t>
                      </a:r>
                      <a:endParaRPr kumimoji="1" lang="en-US" altLang="ja-JP" sz="900" kern="1200">
                        <a:solidFill>
                          <a:srgbClr val="0D0D0D"/>
                        </a:solidFill>
                        <a:latin typeface="メイリオ"/>
                        <a:ea typeface="メイリオ"/>
                        <a:cs typeface="+mn-cs"/>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777446988"/>
                  </a:ext>
                </a:extLst>
              </a:tr>
              <a:tr h="27709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panose="020B0604030504040204" pitchFamily="34" charset="-128"/>
                          <a:ea typeface="Meiryo" panose="020B0604030504040204" pitchFamily="34" charset="-128"/>
                          <a:cs typeface="+mn-cs"/>
                        </a:rPr>
                        <a:t>入稿前審査対象</a:t>
                      </a:r>
                      <a:endParaRPr kumimoji="1" lang="en-US" altLang="ja-JP" sz="900" b="0" i="0" kern="1200">
                        <a:solidFill>
                          <a:schemeClr val="bg1"/>
                        </a:solidFill>
                        <a:latin typeface="Meiryo" panose="020B0604030504040204" pitchFamily="34" charset="-128"/>
                        <a:ea typeface="Meiryo" panose="020B0604030504040204" pitchFamily="34" charset="-128"/>
                        <a:cs typeface="+mn-cs"/>
                      </a:endParaRP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0">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1" kern="1200">
                          <a:solidFill>
                            <a:srgbClr val="0D0D0D"/>
                          </a:solidFill>
                          <a:latin typeface="Meiryo"/>
                          <a:ea typeface="Meiryo"/>
                        </a:rPr>
                        <a:t>●</a:t>
                      </a:r>
                      <a:r>
                        <a:rPr kumimoji="1" lang="ja-JP" altLang="en-US" sz="900" b="0" i="0" kern="1200">
                          <a:solidFill>
                            <a:srgbClr val="0D0D0D"/>
                          </a:solidFill>
                          <a:latin typeface="Meiryo"/>
                          <a:ea typeface="Meiryo"/>
                          <a:cs typeface="+mn-cs"/>
                        </a:rPr>
                        <a:t>（</a:t>
                      </a:r>
                      <a:r>
                        <a:rPr kumimoji="1" lang="en-US" altLang="ja-JP" sz="900" b="0" i="0" kern="1200">
                          <a:solidFill>
                            <a:srgbClr val="0D0D0D"/>
                          </a:solidFill>
                          <a:latin typeface="Meiryo"/>
                          <a:ea typeface="Meiryo"/>
                          <a:cs typeface="+mn-cs"/>
                        </a:rPr>
                        <a:t>PC</a:t>
                      </a:r>
                      <a:r>
                        <a:rPr kumimoji="1" lang="ja-JP" altLang="en-US" sz="900" b="0" i="0" kern="1200">
                          <a:solidFill>
                            <a:srgbClr val="0D0D0D"/>
                          </a:solidFill>
                          <a:latin typeface="Meiryo"/>
                          <a:ea typeface="Meiryo"/>
                          <a:cs typeface="+mn-cs"/>
                        </a:rPr>
                        <a:t>のみ）</a:t>
                      </a:r>
                    </a:p>
                  </a:txBody>
                  <a:tcPr marT="72000" marB="36000"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900" b="0" i="0" kern="1200">
                        <a:solidFill>
                          <a:schemeClr val="tx1">
                            <a:lumMod val="65000"/>
                            <a:lumOff val="35000"/>
                          </a:schemeClr>
                        </a:solidFill>
                        <a:latin typeface="Meiryo"/>
                        <a:ea typeface="Meiryo"/>
                        <a:cs typeface="+mn-cs"/>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kumimoji="1" lang="ja-JP" altLang="en-US"/>
                    </a:p>
                  </a:txBody>
                  <a:tcPr>
                    <a:lnL w="12700"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2700"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2700" cap="flat" cmpd="sng" algn="ctr">
                      <a:solidFill>
                        <a:schemeClr val="bg1"/>
                      </a:solidFill>
                      <a:prstDash val="solid"/>
                      <a:round/>
                      <a:headEnd type="none" w="med" len="med"/>
                      <a:tailEnd type="none" w="med" len="med"/>
                    </a:lnL>
                  </a:tcPr>
                </a:tc>
                <a:tc hMerge="1">
                  <a:txBody>
                    <a:bodyPr/>
                    <a:lstStyle/>
                    <a:p>
                      <a:endParaRPr kumimoji="1" lang="ja-JP" altLang="en-US"/>
                    </a:p>
                  </a:txBody>
                  <a:tcPr>
                    <a:lnL w="12700"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112060797"/>
                  </a:ext>
                </a:extLst>
              </a:tr>
              <a:tr h="53936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a:ea typeface="Meiryo"/>
                          <a:cs typeface="+mn-cs"/>
                        </a:rPr>
                        <a:t>広告タイプ</a:t>
                      </a:r>
                      <a:r>
                        <a:rPr kumimoji="1" lang="en-US" altLang="ja-JP" sz="900" b="0" i="0" kern="1200">
                          <a:solidFill>
                            <a:schemeClr val="bg1"/>
                          </a:solidFill>
                          <a:latin typeface="Meiryo"/>
                          <a:ea typeface="Meiryo"/>
                          <a:cs typeface="+mn-cs"/>
                        </a:rPr>
                        <a:t>/</a:t>
                      </a:r>
                      <a:r>
                        <a:rPr kumimoji="1" lang="ja-JP" altLang="en-US" sz="900" b="0" i="0" kern="1200">
                          <a:solidFill>
                            <a:schemeClr val="bg1"/>
                          </a:solidFill>
                          <a:latin typeface="Meiryo"/>
                          <a:ea typeface="Meiryo"/>
                          <a:cs typeface="+mn-cs"/>
                        </a:rPr>
                        <a:t>メインメディアの形式</a:t>
                      </a:r>
                      <a:r>
                        <a:rPr kumimoji="1" lang="en-US" altLang="ja-JP" sz="900" b="0" i="0" kern="1200">
                          <a:solidFill>
                            <a:schemeClr val="bg1"/>
                          </a:solidFill>
                          <a:latin typeface="Meiryo"/>
                          <a:ea typeface="Meiryo"/>
                          <a:cs typeface="+mn-cs"/>
                        </a:rPr>
                        <a:t>/</a:t>
                      </a:r>
                    </a:p>
                    <a:p>
                      <a:pPr algn="ctr"/>
                      <a:r>
                        <a:rPr kumimoji="1" lang="ja-JP" altLang="en-US" sz="900" b="0" i="0" kern="1200">
                          <a:solidFill>
                            <a:schemeClr val="bg1"/>
                          </a:solidFill>
                          <a:latin typeface="Meiryo" panose="020B0604030504040204" pitchFamily="34" charset="-128"/>
                          <a:ea typeface="Meiryo" panose="020B0604030504040204" pitchFamily="34" charset="-128"/>
                          <a:cs typeface="+mn-cs"/>
                        </a:rPr>
                        <a:t>アスペクト比</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0">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スマートフォン</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ブランドパネル トップカバー</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画像</a:t>
                      </a:r>
                      <a:r>
                        <a:rPr kumimoji="1" lang="en-US" altLang="ja-JP" sz="900" kern="1200">
                          <a:solidFill>
                            <a:srgbClr val="0D0D0D"/>
                          </a:solidFill>
                          <a:latin typeface="Meiryo"/>
                          <a:ea typeface="Meiryo"/>
                          <a:cs typeface="+mn-cs"/>
                        </a:rPr>
                        <a:t>/16</a:t>
                      </a: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9</a:t>
                      </a:r>
                      <a:r>
                        <a:rPr kumimoji="1" lang="ja-JP" altLang="en-US" sz="900" kern="1200">
                          <a:solidFill>
                            <a:srgbClr val="0D0D0D"/>
                          </a:solidFill>
                          <a:latin typeface="Meiryo"/>
                          <a:ea typeface="Meiryo"/>
                          <a:cs typeface="+mn-cs"/>
                        </a:rPr>
                        <a:t>　ブランドパネル トップカバー</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動画</a:t>
                      </a:r>
                      <a:r>
                        <a:rPr kumimoji="1" lang="en-US" altLang="ja-JP" sz="900" kern="1200">
                          <a:solidFill>
                            <a:srgbClr val="0D0D0D"/>
                          </a:solidFill>
                          <a:latin typeface="Meiryo"/>
                          <a:ea typeface="Meiryo"/>
                          <a:cs typeface="+mn-cs"/>
                        </a:rPr>
                        <a:t>/16</a:t>
                      </a: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9</a:t>
                      </a:r>
                      <a:r>
                        <a:rPr kumimoji="1" lang="ja-JP" altLang="en-US" sz="900" kern="1200">
                          <a:solidFill>
                            <a:srgbClr val="0D0D0D"/>
                          </a:solidFill>
                          <a:latin typeface="Meiryo"/>
                          <a:ea typeface="Meiryo"/>
                          <a:cs typeface="+mn-cs"/>
                        </a:rPr>
                        <a:t>　</a:t>
                      </a:r>
                      <a:endParaRPr kumimoji="1" lang="en-US" altLang="ja-JP" sz="900" b="0" i="0" kern="1200">
                        <a:solidFill>
                          <a:srgbClr val="0D0D0D"/>
                        </a:solidFill>
                        <a:latin typeface="Meiryo"/>
                        <a:ea typeface="Meiryo"/>
                        <a:cs typeface="+mn-cs"/>
                      </a:endParaRPr>
                    </a:p>
                    <a:p>
                      <a:pPr algn="ctr"/>
                      <a:r>
                        <a:rPr kumimoji="1" lang="en-US" altLang="ja-JP" sz="900" b="0" i="0" kern="1200">
                          <a:solidFill>
                            <a:srgbClr val="0D0D0D"/>
                          </a:solidFill>
                          <a:latin typeface="Meiryo"/>
                          <a:ea typeface="Meiryo"/>
                          <a:cs typeface="+mn-cs"/>
                        </a:rPr>
                        <a:t>【PC】</a:t>
                      </a:r>
                      <a:r>
                        <a:rPr kumimoji="1" lang="ja-JP" altLang="en-US" sz="900" b="0" i="0" kern="1200">
                          <a:solidFill>
                            <a:srgbClr val="0D0D0D"/>
                          </a:solidFill>
                          <a:latin typeface="Meiryo"/>
                          <a:ea typeface="Meiryo"/>
                          <a:cs typeface="+mn-cs"/>
                        </a:rPr>
                        <a:t>トップインパクト クインティ</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画像</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　トップインパクト クインティ</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動画</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a:t>
                      </a:r>
                      <a:r>
                        <a:rPr lang="en-US" altLang="ja-JP" sz="900" b="0" i="0" kern="1200">
                          <a:solidFill>
                            <a:srgbClr val="0D0D0D"/>
                          </a:solidFill>
                          <a:latin typeface="Meiryo"/>
                          <a:ea typeface="Meiryo"/>
                          <a:cs typeface="+mn-cs"/>
                        </a:rPr>
                        <a:t>         </a:t>
                      </a:r>
                      <a:endParaRPr kumimoji="1" lang="en-US" altLang="ja-JP" sz="900" b="0" i="0" kern="1200">
                        <a:solidFill>
                          <a:srgbClr val="0D0D0D"/>
                        </a:solidFill>
                        <a:latin typeface="Meiryo"/>
                        <a:ea typeface="Meiryo"/>
                        <a:cs typeface="+mn-cs"/>
                      </a:endParaRPr>
                    </a:p>
                    <a:p>
                      <a:pPr algn="ctr"/>
                      <a:r>
                        <a:rPr kumimoji="1" lang="ja-JP" altLang="en-US" sz="900" b="0" i="0" kern="1200">
                          <a:solidFill>
                            <a:srgbClr val="0D0D0D"/>
                          </a:solidFill>
                          <a:latin typeface="Meiryo"/>
                          <a:ea typeface="Meiryo"/>
                          <a:cs typeface="+mn-cs"/>
                        </a:rPr>
                        <a:t>トップインパクト スクエア</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画像</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　</a:t>
                      </a:r>
                      <a:r>
                        <a:rPr kumimoji="1" lang="ja-JP" altLang="en-US" sz="900" kern="1200">
                          <a:solidFill>
                            <a:srgbClr val="0D0D0D"/>
                          </a:solidFill>
                          <a:latin typeface="Meiryo"/>
                          <a:ea typeface="Meiryo"/>
                          <a:cs typeface="+mn-cs"/>
                        </a:rPr>
                        <a:t>トップインパクト スクエア</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動画</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a:t>
                      </a:r>
                      <a:endParaRPr kumimoji="1" lang="ja-JP" altLang="en-US" sz="900" b="0" i="0" kern="1200">
                        <a:solidFill>
                          <a:srgbClr val="0D0D0D"/>
                        </a:solidFill>
                        <a:latin typeface="Meiryo"/>
                        <a:ea typeface="Meiryo"/>
                        <a:cs typeface="+mn-cs"/>
                      </a:endParaRPr>
                    </a:p>
                  </a:txBody>
                  <a:tcPr marR="1188000"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84434171"/>
                  </a:ext>
                </a:extLst>
              </a:tr>
              <a:tr h="413398">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kern="1200">
                          <a:solidFill>
                            <a:schemeClr val="bg1"/>
                          </a:solidFill>
                          <a:latin typeface="Meiryo"/>
                          <a:ea typeface="Meiryo"/>
                          <a:cs typeface="+mn-cs"/>
                        </a:rPr>
                        <a:t>バナー</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動画</a:t>
                      </a:r>
                      <a:r>
                        <a:rPr kumimoji="1" lang="en-US" altLang="ja-JP" sz="900" b="0" kern="1200">
                          <a:solidFill>
                            <a:schemeClr val="bg1"/>
                          </a:solidFill>
                          <a:latin typeface="Meiryo"/>
                          <a:ea typeface="Meiryo"/>
                          <a:cs typeface="+mn-cs"/>
                        </a:rPr>
                        <a:t>/16</a:t>
                      </a:r>
                      <a:r>
                        <a:rPr kumimoji="1" lang="ja-JP" altLang="en-US" sz="900" b="0" kern="1200">
                          <a:solidFill>
                            <a:schemeClr val="bg1"/>
                          </a:solidFill>
                          <a:latin typeface="Meiryo"/>
                          <a:ea typeface="Meiryo"/>
                          <a:cs typeface="+mn-cs"/>
                        </a:rPr>
                        <a:t>：</a:t>
                      </a:r>
                      <a:r>
                        <a:rPr kumimoji="1" lang="en-US" altLang="ja-JP" sz="900" b="0" kern="1200">
                          <a:solidFill>
                            <a:schemeClr val="bg1"/>
                          </a:solidFill>
                          <a:latin typeface="Meiryo"/>
                          <a:ea typeface="Meiryo"/>
                          <a:cs typeface="+mn-cs"/>
                        </a:rPr>
                        <a:t>9</a:t>
                      </a:r>
                      <a:r>
                        <a:rPr kumimoji="1" lang="ja-JP" altLang="en-US" sz="900" b="0" kern="1200">
                          <a:solidFill>
                            <a:schemeClr val="bg1"/>
                          </a:solidFill>
                          <a:latin typeface="Meiryo"/>
                          <a:ea typeface="Meiryo"/>
                          <a:cs typeface="+mn-cs"/>
                        </a:rPr>
                        <a:t>広告</a:t>
                      </a:r>
                    </a:p>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タップ後の動作</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0">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kern="1200">
                          <a:solidFill>
                            <a:srgbClr val="0D0D0D"/>
                          </a:solidFill>
                          <a:latin typeface="Meiryo"/>
                          <a:ea typeface="Meiryo"/>
                          <a:cs typeface="+mn-cs"/>
                        </a:rPr>
                        <a:t>動画をフルスクリーンで再生する（</a:t>
                      </a:r>
                      <a:r>
                        <a:rPr kumimoji="1" lang="en" altLang="ja-JP" sz="900" kern="1200">
                          <a:solidFill>
                            <a:srgbClr val="0D0D0D"/>
                          </a:solidFill>
                          <a:latin typeface="Meiryo"/>
                          <a:ea typeface="Meiryo"/>
                          <a:cs typeface="+mn-cs"/>
                        </a:rPr>
                        <a:t>for view</a:t>
                      </a:r>
                      <a:r>
                        <a:rPr kumimoji="1" lang="ja-JP" altLang="en" sz="900" kern="1200">
                          <a:solidFill>
                            <a:srgbClr val="0D0D0D"/>
                          </a:solidFill>
                          <a:latin typeface="Meiryo"/>
                          <a:ea typeface="Meiryo"/>
                          <a:cs typeface="+mn-cs"/>
                        </a:rPr>
                        <a:t>）　</a:t>
                      </a:r>
                      <a:r>
                        <a:rPr kumimoji="1" lang="en" altLang="ja-JP" sz="900" kern="1200">
                          <a:solidFill>
                            <a:srgbClr val="0D0D0D"/>
                          </a:solidFill>
                          <a:latin typeface="Meiryo"/>
                          <a:ea typeface="Meiryo"/>
                          <a:cs typeface="+mn-cs"/>
                        </a:rPr>
                        <a:t>/</a:t>
                      </a:r>
                      <a:r>
                        <a:rPr kumimoji="1" lang="ja-JP" altLang="en" sz="900" kern="1200">
                          <a:solidFill>
                            <a:srgbClr val="0D0D0D"/>
                          </a:solidFill>
                          <a:latin typeface="Meiryo"/>
                          <a:ea typeface="Meiryo"/>
                          <a:cs typeface="+mn-cs"/>
                        </a:rPr>
                        <a:t>　</a:t>
                      </a:r>
                      <a:r>
                        <a:rPr kumimoji="1" lang="ja-JP" altLang="en-US" sz="900" kern="1200">
                          <a:solidFill>
                            <a:srgbClr val="0D0D0D"/>
                          </a:solidFill>
                          <a:latin typeface="Meiryo"/>
                          <a:ea typeface="Meiryo"/>
                          <a:cs typeface="+mn-cs"/>
                        </a:rPr>
                        <a:t>ランディングページを表示する（</a:t>
                      </a:r>
                      <a:r>
                        <a:rPr kumimoji="1" lang="en" altLang="ja-JP" sz="900" kern="1200">
                          <a:solidFill>
                            <a:srgbClr val="0D0D0D"/>
                          </a:solidFill>
                          <a:latin typeface="Meiryo"/>
                          <a:ea typeface="Meiryo"/>
                          <a:cs typeface="+mn-cs"/>
                        </a:rPr>
                        <a:t>for click</a:t>
                      </a:r>
                      <a:r>
                        <a:rPr kumimoji="1" lang="ja-JP" altLang="en" sz="900" kern="1200">
                          <a:solidFill>
                            <a:srgbClr val="0D0D0D"/>
                          </a:solidFill>
                          <a:latin typeface="Meiryo"/>
                          <a:ea typeface="Meiryo"/>
                          <a:cs typeface="+mn-cs"/>
                        </a:rPr>
                        <a:t>）</a:t>
                      </a:r>
                    </a:p>
                  </a:txBody>
                  <a:tcPr marL="0" marR="0" marT="72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993594562"/>
                  </a:ext>
                </a:extLst>
              </a:tr>
              <a:tr h="27709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panose="020B0604030504040204" pitchFamily="34" charset="-128"/>
                          <a:ea typeface="Meiryo" panose="020B0604030504040204" pitchFamily="34" charset="-128"/>
                          <a:cs typeface="+mn-cs"/>
                        </a:rPr>
                        <a:t>デバイス</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0">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i="0" kern="1200">
                          <a:solidFill>
                            <a:srgbClr val="0D0D0D"/>
                          </a:solidFill>
                          <a:latin typeface="Meiryo"/>
                          <a:ea typeface="Meiryo"/>
                          <a:cs typeface="+mn-cs"/>
                        </a:rPr>
                        <a:t>スマートフォン（ウェブ</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アプリ）　</a:t>
                      </a:r>
                      <a:r>
                        <a:rPr kumimoji="1" lang="en-US" altLang="ja-JP" sz="900" b="0" i="0" kern="1200">
                          <a:solidFill>
                            <a:srgbClr val="0D0D0D"/>
                          </a:solidFill>
                          <a:latin typeface="Meiryo"/>
                          <a:ea typeface="Meiryo"/>
                          <a:cs typeface="+mn-cs"/>
                        </a:rPr>
                        <a:t>/</a:t>
                      </a:r>
                      <a:r>
                        <a:rPr kumimoji="1" lang="ja-JP" altLang="en-US" sz="900" b="0" i="0" kern="1200" baseline="0">
                          <a:solidFill>
                            <a:srgbClr val="0D0D0D"/>
                          </a:solidFill>
                          <a:latin typeface="Meiryo"/>
                          <a:ea typeface="Meiryo"/>
                          <a:cs typeface="+mn-cs"/>
                        </a:rPr>
                        <a:t>　</a:t>
                      </a:r>
                      <a:r>
                        <a:rPr kumimoji="1" lang="en-US" altLang="ja-JP" sz="900" b="0" i="0" kern="1200">
                          <a:solidFill>
                            <a:srgbClr val="0D0D0D"/>
                          </a:solidFill>
                          <a:latin typeface="Meiryo"/>
                          <a:ea typeface="Meiryo"/>
                          <a:cs typeface="+mn-cs"/>
                        </a:rPr>
                        <a:t>PC</a:t>
                      </a:r>
                      <a:endParaRPr kumimoji="1" lang="ja-JP" altLang="en-US" sz="900" b="0" i="0" kern="1200">
                        <a:solidFill>
                          <a:srgbClr val="0D0D0D"/>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931917948"/>
                  </a:ext>
                </a:extLst>
              </a:tr>
              <a:tr h="277091">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panose="020B0604030504040204" pitchFamily="34" charset="-128"/>
                          <a:ea typeface="Meiryo" panose="020B0604030504040204" pitchFamily="34" charset="-128"/>
                          <a:cs typeface="+mn-cs"/>
                        </a:rPr>
                        <a:t>掲載面</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0">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lang="ja-JP" altLang="ja-JP" sz="900" b="0" i="0">
                          <a:solidFill>
                            <a:schemeClr val="tx1"/>
                          </a:solidFill>
                          <a:effectLst/>
                          <a:latin typeface="Verdana" panose="020B0604030504040204" pitchFamily="34" charset="0"/>
                        </a:rPr>
                        <a:t>Yahoo! JAPANトップページ</a:t>
                      </a:r>
                      <a:endParaRPr kumimoji="1" lang="ja-JP" altLang="en-US" sz="900" b="0" i="0" kern="1200">
                        <a:solidFill>
                          <a:schemeClr val="tx1"/>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787314208"/>
                  </a:ext>
                </a:extLst>
              </a:tr>
              <a:tr h="277091">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panose="020B0604030504040204" pitchFamily="34" charset="-128"/>
                          <a:ea typeface="Meiryo" panose="020B0604030504040204" pitchFamily="34" charset="-128"/>
                          <a:cs typeface="+mn-cs"/>
                        </a:rPr>
                        <a:t>掲載場所</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0">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kern="1200">
                          <a:solidFill>
                            <a:srgbClr val="0D0D0D"/>
                          </a:solidFill>
                          <a:latin typeface="Meiryo"/>
                          <a:ea typeface="Meiryo"/>
                          <a:cs typeface="+mn-cs"/>
                        </a:rPr>
                        <a:t>Yahoo! JAPAN</a:t>
                      </a:r>
                      <a:r>
                        <a:rPr kumimoji="1" lang="ja-JP" altLang="en-US" sz="900" b="0" i="0" kern="1200">
                          <a:solidFill>
                            <a:srgbClr val="0D0D0D"/>
                          </a:solidFill>
                          <a:latin typeface="Meiryo"/>
                          <a:ea typeface="Meiryo"/>
                          <a:cs typeface="+mn-cs"/>
                        </a:rPr>
                        <a:t>トップページ　および　</a:t>
                      </a:r>
                      <a:r>
                        <a:rPr kumimoji="1" lang="en-US" altLang="ja-JP" sz="900" b="0" i="0" kern="1200">
                          <a:solidFill>
                            <a:srgbClr val="0D0D0D"/>
                          </a:solidFill>
                          <a:latin typeface="Meiryo"/>
                          <a:ea typeface="Meiryo"/>
                          <a:cs typeface="+mn-cs"/>
                        </a:rPr>
                        <a:t>Yahoo! JAPAN</a:t>
                      </a:r>
                      <a:r>
                        <a:rPr kumimoji="1" lang="ja-JP" altLang="en-US" sz="900" b="0" i="0" kern="1200">
                          <a:solidFill>
                            <a:srgbClr val="0D0D0D"/>
                          </a:solidFill>
                          <a:latin typeface="Meiryo"/>
                          <a:ea typeface="Meiryo"/>
                          <a:cs typeface="+mn-cs"/>
                        </a:rPr>
                        <a:t>アプリのファーストビュー　</a:t>
                      </a: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066738162"/>
                  </a:ext>
                </a:extLst>
              </a:tr>
              <a:tr h="277091">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panose="020B0604030504040204" pitchFamily="34" charset="-128"/>
                          <a:ea typeface="Meiryo" panose="020B0604030504040204" pitchFamily="34" charset="-128"/>
                          <a:cs typeface="+mn-cs"/>
                        </a:rPr>
                        <a:t>掲載期間</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0">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rtl="0" eaLnBrk="1" fontAlgn="auto" latinLnBrk="0" hangingPunct="1">
                        <a:lnSpc>
                          <a:spcPct val="100000"/>
                        </a:lnSpc>
                        <a:spcBef>
                          <a:spcPts val="0"/>
                        </a:spcBef>
                        <a:spcAft>
                          <a:spcPts val="0"/>
                        </a:spcAft>
                        <a:buClrTx/>
                        <a:buSzTx/>
                        <a:buFontTx/>
                        <a:buNone/>
                      </a:pPr>
                      <a:r>
                        <a:rPr lang="en-US" altLang="ja-JP" sz="90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12</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日（金）～　</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日（水）</a:t>
                      </a:r>
                      <a:endParaRPr kumimoji="1" lang="ja-JP" altLang="ja-JP" sz="900">
                        <a:solidFill>
                          <a:srgbClr val="0D0D0D"/>
                        </a:solidFill>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2463668774"/>
                  </a:ext>
                </a:extLst>
              </a:tr>
              <a:tr h="27709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panose="020B0604030504040204" pitchFamily="34" charset="-128"/>
                          <a:ea typeface="Meiryo" panose="020B0604030504040204" pitchFamily="34" charset="-128"/>
                          <a:cs typeface="+mn-cs"/>
                        </a:rPr>
                        <a:t>購入期間</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0" i="0" kern="1200">
                          <a:solidFill>
                            <a:srgbClr val="0D0D0D"/>
                          </a:solidFill>
                          <a:latin typeface="Meiryo"/>
                          <a:ea typeface="Meiryo"/>
                          <a:cs typeface="+mn-cs"/>
                        </a:rPr>
                        <a:t>5</a:t>
                      </a:r>
                      <a:r>
                        <a:rPr kumimoji="1" lang="ja-JP" altLang="en-US" sz="900" b="0" i="0" kern="1200">
                          <a:solidFill>
                            <a:srgbClr val="0D0D0D"/>
                          </a:solidFill>
                          <a:latin typeface="Meiryo"/>
                          <a:ea typeface="Meiryo"/>
                          <a:cs typeface="+mn-cs"/>
                        </a:rPr>
                        <a:t>日間～</a:t>
                      </a:r>
                      <a:r>
                        <a:rPr kumimoji="1" lang="en-US" altLang="ja-JP" sz="900" b="0" i="0" kern="1200">
                          <a:solidFill>
                            <a:srgbClr val="0D0D0D"/>
                          </a:solidFill>
                          <a:latin typeface="Meiryo"/>
                          <a:ea typeface="Meiryo"/>
                          <a:cs typeface="+mn-cs"/>
                        </a:rPr>
                        <a:t>20</a:t>
                      </a:r>
                      <a:r>
                        <a:rPr kumimoji="1" lang="ja-JP" altLang="en-US" sz="900" b="0" i="0" kern="1200">
                          <a:solidFill>
                            <a:srgbClr val="0D0D0D"/>
                          </a:solidFill>
                          <a:latin typeface="Meiryo"/>
                          <a:ea typeface="Meiryo"/>
                          <a:cs typeface="+mn-cs"/>
                        </a:rPr>
                        <a:t>日間 </a:t>
                      </a:r>
                      <a:r>
                        <a:rPr kumimoji="1" lang="en-US" altLang="ja-JP" sz="900" b="0" i="0" kern="1200">
                          <a:solidFill>
                            <a:srgbClr val="002AFF"/>
                          </a:solidFill>
                          <a:latin typeface="Meiryo"/>
                          <a:ea typeface="Meiryo"/>
                          <a:cs typeface="+mn-cs"/>
                        </a:rPr>
                        <a:t>※1</a:t>
                      </a:r>
                      <a:endParaRPr kumimoji="1" lang="ja-JP" altLang="en-US" sz="900" b="0" i="0" kern="1200">
                        <a:solidFill>
                          <a:srgbClr val="002AFF"/>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900" b="0" i="0" kern="1200">
                        <a:solidFill>
                          <a:schemeClr val="tx1">
                            <a:lumMod val="65000"/>
                            <a:lumOff val="35000"/>
                          </a:schemeClr>
                        </a:solidFill>
                        <a:latin typeface="Meiryo"/>
                        <a:ea typeface="Meiryo"/>
                        <a:cs typeface="+mn-cs"/>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10000"/>
                        <a:lumOff val="90000"/>
                      </a:scheme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4">
                  <a:txBody>
                    <a:bodyPr/>
                    <a:lstStyle/>
                    <a:p>
                      <a:pPr algn="ctr"/>
                      <a:r>
                        <a:rPr lang="ja-JP" altLang="en-US" sz="900" kern="1200">
                          <a:solidFill>
                            <a:srgbClr val="0D0D0D"/>
                          </a:solidFill>
                          <a:latin typeface="メイリオ" panose="020B0604030504040204" pitchFamily="50" charset="-128"/>
                          <a:ea typeface="メイリオ" panose="020B0604030504040204" pitchFamily="50" charset="-128"/>
                          <a:cs typeface="+mn-cs"/>
                        </a:rPr>
                        <a:t>3</a:t>
                      </a:r>
                      <a:r>
                        <a:rPr kumimoji="1" lang="ja-JP" altLang="en-US" sz="900" kern="1200">
                          <a:solidFill>
                            <a:srgbClr val="0D0D0D"/>
                          </a:solidFill>
                          <a:latin typeface="メイリオ" panose="020B0604030504040204" pitchFamily="50" charset="-128"/>
                          <a:ea typeface="メイリオ" panose="020B0604030504040204" pitchFamily="50" charset="-128"/>
                          <a:cs typeface="+mn-cs"/>
                        </a:rPr>
                        <a:t>日間～</a:t>
                      </a:r>
                      <a:r>
                        <a:rPr kumimoji="1" lang="en-US" altLang="ja-JP" sz="900" kern="1200">
                          <a:solidFill>
                            <a:srgbClr val="0D0D0D"/>
                          </a:solidFill>
                          <a:latin typeface="メイリオ" panose="020B0604030504040204" pitchFamily="50" charset="-128"/>
                          <a:ea typeface="メイリオ" panose="020B0604030504040204" pitchFamily="50" charset="-128"/>
                          <a:cs typeface="+mn-cs"/>
                        </a:rPr>
                        <a:t>20</a:t>
                      </a:r>
                      <a:r>
                        <a:rPr kumimoji="1" lang="ja-JP" altLang="en-US" sz="900" kern="1200">
                          <a:solidFill>
                            <a:srgbClr val="0D0D0D"/>
                          </a:solidFill>
                          <a:latin typeface="メイリオ" panose="020B0604030504040204" pitchFamily="50" charset="-128"/>
                          <a:ea typeface="メイリオ" panose="020B0604030504040204" pitchFamily="50" charset="-128"/>
                          <a:cs typeface="+mn-cs"/>
                        </a:rPr>
                        <a:t>日間</a:t>
                      </a:r>
                      <a:endParaRPr kumimoji="1" lang="ja-JP" altLang="en-US" sz="900" b="0" i="0" kern="1200">
                        <a:solidFill>
                          <a:srgbClr val="0D0D0D"/>
                        </a:solidFill>
                        <a:latin typeface="メイリオ" panose="020B0604030504040204" pitchFamily="50" charset="-128"/>
                        <a:ea typeface="メイリオ" panose="020B0604030504040204" pitchFamily="50" charset="-128"/>
                        <a:cs typeface="+mn-cs"/>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10000"/>
                        <a:lumOff val="90000"/>
                      </a:schemeClr>
                    </a:solidFill>
                  </a:tcPr>
                </a:tc>
                <a:tc hMerge="1">
                  <a:txBody>
                    <a:bodyPr/>
                    <a:lstStyle/>
                    <a:p>
                      <a:endParaRPr kumimoji="1" lang="ja-JP" altLang="en-US"/>
                    </a:p>
                  </a:txBody>
                  <a:tcPr/>
                </a:tc>
                <a:tc gridSpan="2">
                  <a:txBody>
                    <a:bodyPr/>
                    <a:lstStyle/>
                    <a:p>
                      <a:pPr algn="ctr"/>
                      <a:r>
                        <a:rPr kumimoji="1" lang="en-US" altLang="zh-TW" sz="900" b="0" i="0" kern="1200">
                          <a:solidFill>
                            <a:srgbClr val="0D0D0D"/>
                          </a:solidFill>
                          <a:latin typeface="Meiryo"/>
                          <a:ea typeface="Meiryo"/>
                          <a:cs typeface="+mn-cs"/>
                        </a:rPr>
                        <a:t>5</a:t>
                      </a:r>
                      <a:r>
                        <a:rPr kumimoji="1" lang="zh-TW" altLang="en-US" sz="900" b="0" i="0" kern="1200">
                          <a:solidFill>
                            <a:srgbClr val="0D0D0D"/>
                          </a:solidFill>
                          <a:latin typeface="Meiryo"/>
                          <a:ea typeface="Meiryo"/>
                          <a:cs typeface="+mn-cs"/>
                        </a:rPr>
                        <a:t>日間～</a:t>
                      </a:r>
                      <a:r>
                        <a:rPr kumimoji="1" lang="en-US" altLang="zh-TW" sz="900" b="0" i="0" kern="1200">
                          <a:solidFill>
                            <a:srgbClr val="0D0D0D"/>
                          </a:solidFill>
                          <a:latin typeface="Meiryo"/>
                          <a:ea typeface="Meiryo"/>
                          <a:cs typeface="+mn-cs"/>
                        </a:rPr>
                        <a:t>20</a:t>
                      </a:r>
                      <a:r>
                        <a:rPr kumimoji="1" lang="zh-TW" altLang="en-US" sz="900" b="0" i="0" kern="1200">
                          <a:solidFill>
                            <a:srgbClr val="0D0D0D"/>
                          </a:solidFill>
                          <a:latin typeface="Meiryo"/>
                          <a:ea typeface="Meiryo"/>
                          <a:cs typeface="+mn-cs"/>
                        </a:rPr>
                        <a:t>日間 </a:t>
                      </a:r>
                      <a:r>
                        <a:rPr kumimoji="1" lang="en-US" altLang="ja-JP" sz="900" b="0" i="0" kern="1200">
                          <a:solidFill>
                            <a:srgbClr val="002AFF"/>
                          </a:solidFill>
                          <a:latin typeface="Meiryo"/>
                          <a:ea typeface="Meiryo"/>
                          <a:cs typeface="+mn-cs"/>
                        </a:rPr>
                        <a:t>※1</a:t>
                      </a:r>
                      <a:endParaRPr kumimoji="1" lang="ja-JP" altLang="en-US">
                        <a:solidFill>
                          <a:srgbClr val="002AFF"/>
                        </a:solidFill>
                      </a:endParaRPr>
                    </a:p>
                  </a:txBody>
                  <a:tcPr marT="72000" marB="36000"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1967014782"/>
                  </a:ext>
                </a:extLst>
              </a:tr>
              <a:tr h="27709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panose="020B0604030504040204" pitchFamily="34" charset="-128"/>
                          <a:ea typeface="Meiryo" panose="020B0604030504040204" pitchFamily="34" charset="-128"/>
                          <a:cs typeface="+mn-cs"/>
                        </a:rPr>
                        <a:t>料金タイプ</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0">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0" i="0" err="1">
                          <a:solidFill>
                            <a:srgbClr val="0D0D0D"/>
                          </a:solidFill>
                          <a:latin typeface="Meiryo"/>
                          <a:ea typeface="Meiryo"/>
                        </a:rPr>
                        <a:t>vimps</a:t>
                      </a:r>
                      <a:r>
                        <a:rPr kumimoji="1" lang="ja-JP" altLang="en-US" sz="900" b="0" i="0">
                          <a:solidFill>
                            <a:srgbClr val="0D0D0D"/>
                          </a:solidFill>
                          <a:latin typeface="Meiryo"/>
                          <a:ea typeface="Meiryo"/>
                        </a:rPr>
                        <a:t>購入型</a:t>
                      </a: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1750538939"/>
                  </a:ext>
                </a:extLst>
              </a:tr>
              <a:tr h="27709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panose="020B0604030504040204" pitchFamily="34" charset="-128"/>
                          <a:ea typeface="Meiryo" panose="020B0604030504040204" pitchFamily="34" charset="-128"/>
                          <a:cs typeface="+mn-cs"/>
                        </a:rPr>
                        <a:t>最低購入価格</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0" i="0">
                          <a:solidFill>
                            <a:srgbClr val="0D0D0D"/>
                          </a:solidFill>
                          <a:latin typeface="Meiryo"/>
                          <a:ea typeface="Meiryo"/>
                        </a:rPr>
                        <a:t>5,000,000</a:t>
                      </a:r>
                      <a:r>
                        <a:rPr kumimoji="1" lang="ja-JP" altLang="en-US" sz="900" b="0" i="0">
                          <a:solidFill>
                            <a:srgbClr val="0D0D0D"/>
                          </a:solidFill>
                          <a:latin typeface="Meiryo"/>
                          <a:ea typeface="Meiryo"/>
                        </a:rPr>
                        <a:t>円</a:t>
                      </a: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a:solidFill>
                            <a:srgbClr val="0D0D0D"/>
                          </a:solidFill>
                          <a:latin typeface="Meiryo"/>
                          <a:ea typeface="Meiryo"/>
                        </a:rPr>
                        <a:t>10,000,000</a:t>
                      </a:r>
                      <a:r>
                        <a:rPr kumimoji="1" lang="ja-JP" altLang="en-US" sz="900" b="0" i="0">
                          <a:solidFill>
                            <a:srgbClr val="0D0D0D"/>
                          </a:solidFill>
                          <a:latin typeface="Meiryo"/>
                          <a:ea typeface="Meiryo"/>
                        </a:rPr>
                        <a:t>円</a:t>
                      </a: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algn="ctr"/>
                      <a:r>
                        <a:rPr kumimoji="1" lang="en-US" altLang="ja-JP" sz="900" b="0" i="0" kern="1200">
                          <a:solidFill>
                            <a:srgbClr val="0D0D0D"/>
                          </a:solidFill>
                          <a:latin typeface="Meiryo"/>
                          <a:ea typeface="Meiryo"/>
                          <a:cs typeface="+mn-cs"/>
                        </a:rPr>
                        <a:t>10,000,000</a:t>
                      </a:r>
                      <a:r>
                        <a:rPr kumimoji="1" lang="ja-JP" altLang="en-US" sz="900" b="0" i="0" kern="1200">
                          <a:solidFill>
                            <a:srgbClr val="0D0D0D"/>
                          </a:solidFill>
                          <a:latin typeface="Meiryo"/>
                          <a:ea typeface="Meiryo"/>
                          <a:cs typeface="+mn-cs"/>
                        </a:rPr>
                        <a:t>円</a:t>
                      </a: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kern="1200">
                          <a:solidFill>
                            <a:srgbClr val="0D0D0D"/>
                          </a:solidFill>
                          <a:latin typeface="Meiryo"/>
                          <a:ea typeface="Meiryo"/>
                          <a:cs typeface="+mn-cs"/>
                        </a:rPr>
                        <a:t>20,000,000</a:t>
                      </a:r>
                      <a:r>
                        <a:rPr kumimoji="1" lang="ja-JP" altLang="en-US" sz="900" b="0" i="0" kern="1200">
                          <a:solidFill>
                            <a:srgbClr val="0D0D0D"/>
                          </a:solidFill>
                          <a:latin typeface="Meiryo"/>
                          <a:ea typeface="Meiryo"/>
                          <a:cs typeface="+mn-cs"/>
                        </a:rPr>
                        <a:t>円</a:t>
                      </a: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algn="ctr"/>
                      <a:r>
                        <a:rPr kumimoji="1" lang="en-US" altLang="ja-JP" sz="900" b="0" i="0" kern="1200">
                          <a:solidFill>
                            <a:srgbClr val="0D0D0D"/>
                          </a:solidFill>
                          <a:latin typeface="Meiryo"/>
                          <a:ea typeface="Meiryo"/>
                          <a:cs typeface="+mn-cs"/>
                        </a:rPr>
                        <a:t>3,000,000</a:t>
                      </a:r>
                      <a:r>
                        <a:rPr kumimoji="1" lang="ja-JP" altLang="en-US" sz="900" b="0" i="0" kern="1200">
                          <a:solidFill>
                            <a:srgbClr val="0D0D0D"/>
                          </a:solidFill>
                          <a:latin typeface="Meiryo"/>
                          <a:ea typeface="Meiryo"/>
                          <a:cs typeface="+mn-cs"/>
                        </a:rPr>
                        <a:t>円</a:t>
                      </a:r>
                      <a:endParaRPr kumimoji="1" lang="ja-JP" altLang="en-US">
                        <a:solidFill>
                          <a:srgbClr val="0D0D0D"/>
                        </a:solidFill>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3381913646"/>
                  </a:ext>
                </a:extLst>
              </a:tr>
              <a:tr h="37831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a:ea typeface="Meiryo"/>
                          <a:cs typeface="+mn-cs"/>
                        </a:rPr>
                        <a:t>基本料金（</a:t>
                      </a:r>
                      <a:r>
                        <a:rPr kumimoji="1" lang="en-US" altLang="ja-JP" sz="900" b="0" i="0" kern="1200" err="1">
                          <a:solidFill>
                            <a:schemeClr val="bg1"/>
                          </a:solidFill>
                          <a:latin typeface="Meiryo"/>
                          <a:ea typeface="Meiryo"/>
                          <a:cs typeface="+mn-cs"/>
                        </a:rPr>
                        <a:t>vCPM</a:t>
                      </a:r>
                      <a:r>
                        <a:rPr kumimoji="1" lang="ja-JP" altLang="en-US" sz="900" b="0" i="0" kern="1200">
                          <a:solidFill>
                            <a:schemeClr val="bg1"/>
                          </a:solidFill>
                          <a:latin typeface="Meiryo"/>
                          <a:ea typeface="Meiryo"/>
                          <a:cs typeface="+mn-cs"/>
                        </a:rPr>
                        <a:t>）</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0" i="0">
                          <a:solidFill>
                            <a:srgbClr val="0D0D0D"/>
                          </a:solidFill>
                          <a:latin typeface="Meiryo"/>
                          <a:ea typeface="Meiryo"/>
                        </a:rPr>
                        <a:t>1,152</a:t>
                      </a:r>
                      <a:r>
                        <a:rPr kumimoji="1" lang="ja-JP" altLang="en-US" sz="900" b="0" i="0">
                          <a:solidFill>
                            <a:srgbClr val="0D0D0D"/>
                          </a:solidFill>
                          <a:latin typeface="Meiryo"/>
                          <a:ea typeface="Meiryo"/>
                        </a:rPr>
                        <a:t>円</a:t>
                      </a: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a:solidFill>
                            <a:srgbClr val="0D0D0D"/>
                          </a:solidFill>
                          <a:latin typeface="Meiryo"/>
                          <a:ea typeface="Meiryo"/>
                        </a:rPr>
                        <a:t>921</a:t>
                      </a:r>
                      <a:r>
                        <a:rPr kumimoji="1" lang="ja-JP" altLang="en-US" sz="900" b="0" i="0">
                          <a:solidFill>
                            <a:srgbClr val="0D0D0D"/>
                          </a:solidFill>
                          <a:latin typeface="Meiryo"/>
                          <a:ea typeface="Meiryo"/>
                        </a:rPr>
                        <a:t>円 </a:t>
                      </a:r>
                      <a:r>
                        <a:rPr kumimoji="1" lang="en-US" altLang="ja-JP" sz="900" b="0" i="0" kern="1200">
                          <a:solidFill>
                            <a:srgbClr val="002AFF"/>
                          </a:solidFill>
                          <a:latin typeface="Meiryo"/>
                          <a:ea typeface="Meiryo"/>
                          <a:cs typeface="+mn-cs"/>
                        </a:rPr>
                        <a:t>※2</a:t>
                      </a:r>
                      <a:endParaRPr kumimoji="1" lang="en-US" altLang="ja-JP" sz="900" b="0" i="0">
                        <a:solidFill>
                          <a:srgbClr val="002AFF"/>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a:solidFill>
                            <a:srgbClr val="0D0D0D"/>
                          </a:solidFill>
                          <a:latin typeface="Meiryo"/>
                          <a:ea typeface="Meiryo"/>
                        </a:rPr>
                        <a:t>1,075</a:t>
                      </a:r>
                      <a:r>
                        <a:rPr kumimoji="1" lang="ja-JP" altLang="en-US" sz="900" b="0" i="0">
                          <a:solidFill>
                            <a:srgbClr val="0D0D0D"/>
                          </a:solidFill>
                          <a:latin typeface="Meiryo"/>
                          <a:ea typeface="Meiryo"/>
                        </a:rPr>
                        <a:t>円</a:t>
                      </a:r>
                      <a:r>
                        <a:rPr kumimoji="1" lang="en-US" altLang="ja-JP" sz="900" b="0" i="0">
                          <a:solidFill>
                            <a:srgbClr val="0D0D0D"/>
                          </a:solidFill>
                          <a:latin typeface="Meiryo"/>
                          <a:ea typeface="Meiryo"/>
                        </a:rPr>
                        <a:t> </a:t>
                      </a:r>
                      <a:r>
                        <a:rPr kumimoji="1" lang="en-US" altLang="ja-JP" sz="900" b="0" i="0" kern="1200">
                          <a:solidFill>
                            <a:srgbClr val="002AFF"/>
                          </a:solidFill>
                          <a:latin typeface="Meiryo"/>
                          <a:ea typeface="Meiryo"/>
                          <a:cs typeface="+mn-cs"/>
                        </a:rPr>
                        <a:t>※3</a:t>
                      </a:r>
                      <a:endParaRPr kumimoji="1" lang="en-US" altLang="ja-JP" sz="900" b="0" i="0">
                        <a:solidFill>
                          <a:srgbClr val="002AFF"/>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a:solidFill>
                            <a:srgbClr val="0D0D0D"/>
                          </a:solidFill>
                          <a:latin typeface="Meiryo"/>
                          <a:ea typeface="Meiryo"/>
                        </a:rPr>
                        <a:t>921</a:t>
                      </a:r>
                      <a:r>
                        <a:rPr kumimoji="1" lang="ja-JP" altLang="en-US" sz="900" b="0" i="0">
                          <a:solidFill>
                            <a:srgbClr val="0D0D0D"/>
                          </a:solidFill>
                          <a:latin typeface="Meiryo"/>
                          <a:ea typeface="Meiryo"/>
                        </a:rPr>
                        <a:t>円 </a:t>
                      </a:r>
                      <a:r>
                        <a:rPr kumimoji="0" lang="en-US" altLang="ja-JP" sz="900" kern="0">
                          <a:solidFill>
                            <a:srgbClr val="002AFF"/>
                          </a:solidFill>
                          <a:latin typeface="Meiryo" panose="020B0604030504040204" pitchFamily="34" charset="-128"/>
                          <a:ea typeface="Meiryo" panose="020B0604030504040204" pitchFamily="34" charset="-128"/>
                        </a:rPr>
                        <a:t>※3</a:t>
                      </a:r>
                      <a:r>
                        <a:rPr kumimoji="0" lang="ja-JP" altLang="en-US" sz="900" kern="0">
                          <a:solidFill>
                            <a:srgbClr val="FF0033"/>
                          </a:solidFill>
                          <a:latin typeface="Meiryo" panose="020B0604030504040204" pitchFamily="34" charset="-128"/>
                          <a:ea typeface="Meiryo" panose="020B0604030504040204" pitchFamily="34" charset="-128"/>
                        </a:rPr>
                        <a:t>　</a:t>
                      </a:r>
                      <a:endParaRPr kumimoji="1" lang="en-US" altLang="ja-JP" sz="900" b="0" i="0">
                        <a:solidFill>
                          <a:srgbClr val="FF0033"/>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algn="ctr"/>
                      <a:r>
                        <a:rPr kumimoji="1" lang="en-US" altLang="ja-JP" sz="900" b="0" i="0" kern="1200">
                          <a:solidFill>
                            <a:srgbClr val="0D0D0D"/>
                          </a:solidFill>
                          <a:latin typeface="Meiryo"/>
                          <a:ea typeface="Meiryo"/>
                          <a:cs typeface="+mn-cs"/>
                        </a:rPr>
                        <a:t>1,105</a:t>
                      </a:r>
                      <a:r>
                        <a:rPr kumimoji="1" lang="ja-JP" altLang="en-US" sz="900" b="0" i="0" kern="1200">
                          <a:solidFill>
                            <a:srgbClr val="0D0D0D"/>
                          </a:solidFill>
                          <a:latin typeface="Meiryo"/>
                          <a:ea typeface="Meiryo"/>
                          <a:cs typeface="+mn-cs"/>
                        </a:rPr>
                        <a:t>円★</a:t>
                      </a:r>
                    </a:p>
                    <a:p>
                      <a:pPr algn="ctr"/>
                      <a:r>
                        <a:rPr kumimoji="1" lang="ja-JP" altLang="en-US" sz="900" b="0" i="0" kern="1200">
                          <a:solidFill>
                            <a:srgbClr val="0D0D0D"/>
                          </a:solidFill>
                          <a:latin typeface="Meiryo"/>
                          <a:ea typeface="Meiryo"/>
                          <a:cs typeface="+mn-cs"/>
                        </a:rPr>
                        <a:t>（</a:t>
                      </a:r>
                      <a:r>
                        <a:rPr kumimoji="1" lang="en-US" altLang="ja-JP" sz="900" b="0" i="0" kern="1200">
                          <a:solidFill>
                            <a:srgbClr val="0D0D0D"/>
                          </a:solidFill>
                          <a:latin typeface="Meiryo"/>
                          <a:ea typeface="Meiryo"/>
                          <a:cs typeface="+mn-cs"/>
                        </a:rPr>
                        <a:t>921.6</a:t>
                      </a:r>
                      <a:r>
                        <a:rPr kumimoji="1" lang="ja-JP" altLang="en-US" sz="900" b="0" i="0" kern="1200">
                          <a:solidFill>
                            <a:srgbClr val="0D0D0D"/>
                          </a:solidFill>
                          <a:latin typeface="Meiryo"/>
                          <a:ea typeface="Meiryo"/>
                          <a:cs typeface="+mn-cs"/>
                        </a:rPr>
                        <a:t>円</a:t>
                      </a:r>
                      <a:r>
                        <a:rPr kumimoji="1" lang="en-US" altLang="ja-JP" sz="900" b="0" i="0" kern="1200">
                          <a:solidFill>
                            <a:srgbClr val="0D0D0D"/>
                          </a:solidFill>
                          <a:latin typeface="Meiryo"/>
                          <a:ea typeface="Meiryo"/>
                          <a:cs typeface="+mn-cs"/>
                        </a:rPr>
                        <a:t>×1.2</a:t>
                      </a:r>
                      <a:r>
                        <a:rPr kumimoji="1" lang="ja-JP" altLang="en-US" sz="900" b="0" i="0" kern="1200">
                          <a:solidFill>
                            <a:srgbClr val="0D0D0D"/>
                          </a:solidFill>
                          <a:latin typeface="Meiryo"/>
                          <a:ea typeface="Meiryo"/>
                          <a:cs typeface="+mn-cs"/>
                        </a:rPr>
                        <a:t>倍） </a:t>
                      </a:r>
                      <a:r>
                        <a:rPr kumimoji="1" lang="en-US" altLang="ja-JP" sz="900" b="0" i="0" kern="1200">
                          <a:solidFill>
                            <a:srgbClr val="002AFF"/>
                          </a:solidFill>
                          <a:latin typeface="Meiryo"/>
                          <a:ea typeface="Meiryo"/>
                          <a:cs typeface="+mn-cs"/>
                        </a:rPr>
                        <a:t>※4</a:t>
                      </a:r>
                      <a:endParaRPr kumimoji="1" lang="ja-JP" altLang="en-US" sz="900">
                        <a:solidFill>
                          <a:srgbClr val="002AFF"/>
                        </a:solidFill>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4014462905"/>
                  </a:ext>
                </a:extLst>
              </a:tr>
              <a:tr h="378317">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a:ea typeface="Meiryo"/>
                          <a:cs typeface="+mn-cs"/>
                        </a:rPr>
                        <a:t>想定</a:t>
                      </a:r>
                      <a:r>
                        <a:rPr kumimoji="1" lang="en-US" altLang="ja-JP" sz="900" b="0" i="0" kern="1200" err="1">
                          <a:solidFill>
                            <a:schemeClr val="bg1"/>
                          </a:solidFill>
                          <a:latin typeface="Meiryo"/>
                          <a:ea typeface="Meiryo"/>
                          <a:cs typeface="+mn-cs"/>
                        </a:rPr>
                        <a:t>vimps</a:t>
                      </a:r>
                      <a:endParaRPr kumimoji="1" lang="en-US" altLang="ja-JP" sz="900" b="0" i="0" kern="1200">
                        <a:solidFill>
                          <a:schemeClr val="bg1"/>
                        </a:solidFill>
                        <a:latin typeface="Meiryo"/>
                        <a:ea typeface="Meiryo"/>
                        <a:cs typeface="+mn-cs"/>
                      </a:endParaRPr>
                    </a:p>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a:ea typeface="Meiryo"/>
                          <a:cs typeface="+mn-cs"/>
                        </a:rPr>
                        <a:t>（枠配信のみ）</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tx1">
                              <a:lumMod val="65000"/>
                              <a:lumOff val="35000"/>
                            </a:schemeClr>
                          </a:solidFill>
                          <a:latin typeface="Meiryo"/>
                          <a:ea typeface="Meiryo"/>
                          <a:cs typeface="+mn-cs"/>
                        </a:rPr>
                        <a:t>-</a:t>
                      </a:r>
                      <a:endParaRPr kumimoji="1" lang="ja-JP" altLang="en-US" sz="900" b="0" i="0" kern="1200">
                        <a:solidFill>
                          <a:schemeClr val="tx1">
                            <a:lumMod val="65000"/>
                            <a:lumOff val="35000"/>
                          </a:schemeClr>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tx1">
                              <a:lumMod val="65000"/>
                              <a:lumOff val="35000"/>
                            </a:schemeClr>
                          </a:solidFill>
                          <a:latin typeface="Meiryo"/>
                          <a:ea typeface="Meiryo"/>
                          <a:cs typeface="+mn-cs"/>
                        </a:rPr>
                        <a:t>-</a:t>
                      </a:r>
                      <a:endParaRPr kumimoji="1" lang="ja-JP" altLang="en-US" sz="900" b="0" i="0" kern="1200">
                        <a:solidFill>
                          <a:schemeClr val="tx1">
                            <a:lumMod val="65000"/>
                            <a:lumOff val="35000"/>
                          </a:schemeClr>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tx1">
                              <a:lumMod val="65000"/>
                              <a:lumOff val="35000"/>
                            </a:schemeClr>
                          </a:solidFill>
                          <a:latin typeface="Meiryo"/>
                          <a:ea typeface="Meiryo"/>
                          <a:cs typeface="+mn-cs"/>
                        </a:rPr>
                        <a:t>-</a:t>
                      </a:r>
                      <a:endParaRPr kumimoji="1" lang="ja-JP" altLang="en-US" sz="900" b="0" i="0" kern="1200">
                        <a:solidFill>
                          <a:schemeClr val="tx1">
                            <a:lumMod val="65000"/>
                            <a:lumOff val="35000"/>
                          </a:schemeClr>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tx1">
                              <a:lumMod val="65000"/>
                              <a:lumOff val="35000"/>
                            </a:schemeClr>
                          </a:solidFill>
                          <a:latin typeface="Meiryo"/>
                          <a:ea typeface="Meiryo"/>
                          <a:cs typeface="+mn-cs"/>
                        </a:rPr>
                        <a:t>-</a:t>
                      </a:r>
                      <a:endParaRPr kumimoji="1" lang="ja-JP" altLang="en-US" sz="900" b="0" i="0" kern="1200">
                        <a:solidFill>
                          <a:schemeClr val="tx1">
                            <a:lumMod val="65000"/>
                            <a:lumOff val="35000"/>
                          </a:schemeClr>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algn="ctr"/>
                      <a:r>
                        <a:rPr kumimoji="1" lang="en-US" altLang="ja-JP" sz="900" b="0" i="0" dirty="0">
                          <a:solidFill>
                            <a:schemeClr val="tx1">
                              <a:lumMod val="65000"/>
                              <a:lumOff val="35000"/>
                            </a:schemeClr>
                          </a:solidFill>
                          <a:latin typeface="Meiryo"/>
                          <a:ea typeface="Meiryo"/>
                        </a:rPr>
                        <a:t>-</a:t>
                      </a:r>
                      <a:endParaRPr kumimoji="1" lang="ja-JP" altLang="en-US" dirty="0"/>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1988356064"/>
                  </a:ext>
                </a:extLst>
              </a:tr>
            </a:tbl>
          </a:graphicData>
        </a:graphic>
      </p:graphicFrame>
      <p:sp>
        <p:nvSpPr>
          <p:cNvPr id="10" name="正方形/長方形 9">
            <a:extLst>
              <a:ext uri="{FF2B5EF4-FFF2-40B4-BE49-F238E27FC236}">
                <a16:creationId xmlns:a16="http://schemas.microsoft.com/office/drawing/2014/main" id="{E52360BB-14FC-6406-BA37-F8A4E5C2EE62}"/>
              </a:ext>
            </a:extLst>
          </p:cNvPr>
          <p:cNvSpPr/>
          <p:nvPr/>
        </p:nvSpPr>
        <p:spPr>
          <a:xfrm>
            <a:off x="4684061" y="5996929"/>
            <a:ext cx="7376080" cy="677108"/>
          </a:xfrm>
          <a:prstGeom prst="rect">
            <a:avLst/>
          </a:prstGeom>
        </p:spPr>
        <p:txBody>
          <a:bodyPr wrap="square" lIns="0" tIns="0" rIns="0" bIns="0" anchor="t">
            <a:spAutoFit/>
          </a:bodyPr>
          <a:lstStyle/>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※1  </a:t>
            </a:r>
            <a:r>
              <a:rPr lang="en-US" altLang="ja-JP" sz="800" b="0" i="0">
                <a:solidFill>
                  <a:srgbClr val="002AFF"/>
                </a:solidFill>
                <a:effectLst/>
                <a:latin typeface="NotoSansJP"/>
              </a:rPr>
              <a:t>1</a:t>
            </a:r>
            <a:r>
              <a:rPr lang="ja-JP" altLang="en-US" sz="800" b="0" i="0">
                <a:solidFill>
                  <a:srgbClr val="002AFF"/>
                </a:solidFill>
                <a:effectLst/>
                <a:latin typeface="NotoSansJP"/>
              </a:rPr>
              <a:t>日間～</a:t>
            </a:r>
            <a:r>
              <a:rPr lang="en-US" altLang="ja-JP" sz="800" b="0" i="0">
                <a:solidFill>
                  <a:srgbClr val="002AFF"/>
                </a:solidFill>
                <a:effectLst/>
                <a:latin typeface="NotoSansJP"/>
              </a:rPr>
              <a:t>4</a:t>
            </a:r>
            <a:r>
              <a:rPr lang="ja-JP" altLang="en-US" sz="800" b="0" i="0">
                <a:solidFill>
                  <a:srgbClr val="002AFF"/>
                </a:solidFill>
                <a:effectLst/>
                <a:latin typeface="NotoSansJP"/>
              </a:rPr>
              <a:t>日間での掲載も可能ですが、予約時のシミュレーション</a:t>
            </a:r>
            <a:r>
              <a:rPr lang="en-US" altLang="ja-JP" sz="800" b="0" i="0" err="1">
                <a:solidFill>
                  <a:srgbClr val="002AFF"/>
                </a:solidFill>
                <a:effectLst/>
                <a:latin typeface="NotoSansJP"/>
              </a:rPr>
              <a:t>vimps</a:t>
            </a:r>
            <a:r>
              <a:rPr lang="ja-JP" altLang="en-US" sz="800" b="0" i="0">
                <a:solidFill>
                  <a:srgbClr val="002AFF"/>
                </a:solidFill>
                <a:effectLst/>
                <a:latin typeface="NotoSansJP"/>
              </a:rPr>
              <a:t>を下回る場合がありますので、</a:t>
            </a:r>
            <a:r>
              <a:rPr lang="en-US" altLang="ja-JP" sz="800" b="0" i="0">
                <a:solidFill>
                  <a:srgbClr val="002AFF"/>
                </a:solidFill>
                <a:effectLst/>
                <a:latin typeface="NotoSansJP"/>
              </a:rPr>
              <a:t>5</a:t>
            </a:r>
            <a:r>
              <a:rPr lang="ja-JP" altLang="en-US" sz="800" b="0" i="0">
                <a:solidFill>
                  <a:srgbClr val="002AFF"/>
                </a:solidFill>
                <a:effectLst/>
                <a:latin typeface="NotoSansJP"/>
              </a:rPr>
              <a:t>日間以上の掲載を推奨します。</a:t>
            </a:r>
            <a:endParaRPr lang="en-US" altLang="ja-JP" sz="800" b="0" i="0">
              <a:solidFill>
                <a:srgbClr val="002AFF"/>
              </a:solidFill>
              <a:effectLst/>
              <a:latin typeface="NotoSansJP"/>
            </a:endParaRPr>
          </a:p>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※2  </a:t>
            </a:r>
            <a:r>
              <a:rPr kumimoji="0" lang="ja-JP" altLang="en-US" sz="800" kern="0">
                <a:solidFill>
                  <a:srgbClr val="002AFF"/>
                </a:solidFill>
                <a:latin typeface="Meiryo" panose="020B0604030504040204" pitchFamily="34" charset="-128"/>
                <a:ea typeface="Meiryo" panose="020B0604030504040204" pitchFamily="34" charset="-128"/>
              </a:rPr>
              <a:t>ターゲティングを掛ける場合は、</a:t>
            </a:r>
            <a:r>
              <a:rPr kumimoji="0" lang="en-US" altLang="ja-JP" sz="800" kern="0">
                <a:solidFill>
                  <a:srgbClr val="002AFF"/>
                </a:solidFill>
                <a:latin typeface="Meiryo" panose="020B0604030504040204" pitchFamily="34" charset="-128"/>
                <a:ea typeface="Meiryo" panose="020B0604030504040204" pitchFamily="34" charset="-128"/>
              </a:rPr>
              <a:t>921.6</a:t>
            </a:r>
            <a:r>
              <a:rPr kumimoji="0" lang="ja-JP" altLang="en-US" sz="800" kern="0">
                <a:solidFill>
                  <a:srgbClr val="002AFF"/>
                </a:solidFill>
                <a:latin typeface="Meiryo" panose="020B0604030504040204" pitchFamily="34" charset="-128"/>
                <a:ea typeface="Meiryo" panose="020B0604030504040204" pitchFamily="34" charset="-128"/>
              </a:rPr>
              <a:t>円にターゲティング係数をかけ合わせて計算し、最後に小数点以下切り捨てをしてください。</a:t>
            </a:r>
            <a:endParaRPr lang="en-US" altLang="ja-JP" sz="800" b="0" i="0">
              <a:solidFill>
                <a:srgbClr val="002AFF"/>
              </a:solidFill>
              <a:effectLst/>
              <a:latin typeface="NotoSansJP"/>
            </a:endParaRPr>
          </a:p>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※3  </a:t>
            </a:r>
            <a:r>
              <a:rPr kumimoji="0" lang="en" altLang="ja-JP" sz="800" kern="0">
                <a:solidFill>
                  <a:srgbClr val="002AFF"/>
                </a:solidFill>
                <a:latin typeface="Meiryo" panose="020B0604030504040204" pitchFamily="34" charset="-128"/>
                <a:ea typeface="Meiryo" panose="020B0604030504040204" pitchFamily="34" charset="-128"/>
              </a:rPr>
              <a:t>FQ1</a:t>
            </a:r>
            <a:r>
              <a:rPr kumimoji="0" lang="ja-JP" altLang="en-US" sz="800" kern="0">
                <a:solidFill>
                  <a:srgbClr val="002AFF"/>
                </a:solidFill>
                <a:latin typeface="Meiryo" panose="020B0604030504040204" pitchFamily="34" charset="-128"/>
                <a:ea typeface="Meiryo" panose="020B0604030504040204" pitchFamily="34" charset="-128"/>
              </a:rPr>
              <a:t>回指定の掛け率含む。</a:t>
            </a:r>
            <a:endParaRPr kumimoji="0" lang="en-US" altLang="ja-JP" sz="800" kern="0">
              <a:solidFill>
                <a:srgbClr val="002AFF"/>
              </a:solidFill>
              <a:latin typeface="Meiryo" panose="020B0604030504040204" pitchFamily="34" charset="-128"/>
              <a:ea typeface="Meiryo" panose="020B0604030504040204" pitchFamily="34" charset="-128"/>
            </a:endParaRPr>
          </a:p>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※4  </a:t>
            </a:r>
            <a:r>
              <a:rPr kumimoji="0" lang="ja-JP" altLang="en-US" sz="800" kern="0">
                <a:solidFill>
                  <a:srgbClr val="002AFF"/>
                </a:solidFill>
                <a:latin typeface="Meiryo" panose="020B0604030504040204" pitchFamily="34" charset="-128"/>
                <a:ea typeface="Meiryo" panose="020B0604030504040204" pitchFamily="34" charset="-128"/>
              </a:rPr>
              <a:t>都道府県指定の掛け率含む。さらにターゲティングを掛ける場合は基本料金</a:t>
            </a:r>
            <a:r>
              <a:rPr kumimoji="0" lang="en-US" altLang="ja-JP" sz="800" kern="0" err="1">
                <a:solidFill>
                  <a:srgbClr val="002AFF"/>
                </a:solidFill>
                <a:latin typeface="Meiryo" panose="020B0604030504040204" pitchFamily="34" charset="-128"/>
                <a:ea typeface="Meiryo" panose="020B0604030504040204" pitchFamily="34" charset="-128"/>
              </a:rPr>
              <a:t>vCPM</a:t>
            </a:r>
            <a:r>
              <a:rPr kumimoji="0" lang="ja-JP" altLang="en-US" sz="800" kern="0">
                <a:solidFill>
                  <a:srgbClr val="002AFF"/>
                </a:solidFill>
                <a:latin typeface="Meiryo" panose="020B0604030504040204" pitchFamily="34" charset="-128"/>
                <a:ea typeface="Meiryo" panose="020B0604030504040204" pitchFamily="34" charset="-128"/>
              </a:rPr>
              <a:t>（★）を元に計算せず、カッコ内の計算式を元に計算してください。</a:t>
            </a:r>
          </a:p>
          <a:p>
            <a:pPr>
              <a:lnSpc>
                <a:spcPct val="110000"/>
              </a:lnSpc>
              <a:defRPr/>
            </a:pPr>
            <a:r>
              <a:rPr kumimoji="0" lang="ja-JP" altLang="en-US" sz="800" kern="0">
                <a:solidFill>
                  <a:srgbClr val="002AFF"/>
                </a:solidFill>
                <a:latin typeface="Meiryo" panose="020B0604030504040204" pitchFamily="34" charset="-128"/>
                <a:ea typeface="Meiryo" panose="020B0604030504040204" pitchFamily="34" charset="-128"/>
              </a:rPr>
              <a:t>　　最後に小数点以下切り捨てをして</a:t>
            </a:r>
            <a:r>
              <a:rPr kumimoji="0" lang="ja-JP" altLang="en-US" sz="700" kern="0">
                <a:solidFill>
                  <a:srgbClr val="002AFF"/>
                </a:solidFill>
                <a:latin typeface="Meiryo" panose="020B0604030504040204" pitchFamily="34" charset="-128"/>
                <a:ea typeface="Meiryo" panose="020B0604030504040204" pitchFamily="34" charset="-128"/>
              </a:rPr>
              <a:t>ください</a:t>
            </a:r>
            <a:r>
              <a:rPr kumimoji="0" lang="ja-JP" altLang="en-US" sz="800" kern="0">
                <a:solidFill>
                  <a:srgbClr val="002AFF"/>
                </a:solidFill>
                <a:latin typeface="Meiryo" panose="020B0604030504040204" pitchFamily="34" charset="-128"/>
                <a:ea typeface="Meiryo" panose="020B0604030504040204" pitchFamily="34" charset="-128"/>
              </a:rPr>
              <a:t>。</a:t>
            </a:r>
          </a:p>
        </p:txBody>
      </p:sp>
      <p:sp>
        <p:nvSpPr>
          <p:cNvPr id="11" name="円/楕円 49">
            <a:extLst>
              <a:ext uri="{FF2B5EF4-FFF2-40B4-BE49-F238E27FC236}">
                <a16:creationId xmlns:a16="http://schemas.microsoft.com/office/drawing/2014/main" id="{52EAE829-D720-8878-1382-CC99BE4AF556}"/>
              </a:ext>
            </a:extLst>
          </p:cNvPr>
          <p:cNvSpPr>
            <a:spLocks noChangeAspect="1"/>
          </p:cNvSpPr>
          <p:nvPr/>
        </p:nvSpPr>
        <p:spPr>
          <a:xfrm>
            <a:off x="9095014" y="2361527"/>
            <a:ext cx="214409" cy="214409"/>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A</a:t>
            </a:r>
            <a:endParaRPr kumimoji="1" lang="ja-JP" altLang="en-US"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13" name="円/楕円 49">
            <a:extLst>
              <a:ext uri="{FF2B5EF4-FFF2-40B4-BE49-F238E27FC236}">
                <a16:creationId xmlns:a16="http://schemas.microsoft.com/office/drawing/2014/main" id="{5F7A7793-9283-E761-65FF-A089FC9A96B4}"/>
              </a:ext>
            </a:extLst>
          </p:cNvPr>
          <p:cNvSpPr>
            <a:spLocks noChangeAspect="1"/>
          </p:cNvSpPr>
          <p:nvPr/>
        </p:nvSpPr>
        <p:spPr>
          <a:xfrm>
            <a:off x="8458645" y="2532392"/>
            <a:ext cx="214409" cy="214409"/>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b="1">
                <a:solidFill>
                  <a:srgbClr val="FFFFFF"/>
                </a:solidFill>
                <a:latin typeface="Meiryo" panose="020B0604030504040204" pitchFamily="34" charset="-128"/>
                <a:ea typeface="Meiryo" panose="020B0604030504040204" pitchFamily="34" charset="-128"/>
                <a:cs typeface="Segoe UI" panose="020B0502040204020203" pitchFamily="34" charset="0"/>
              </a:rPr>
              <a:t>D</a:t>
            </a:r>
            <a:endParaRPr kumimoji="1" lang="ja-JP" altLang="en-US"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14" name="円/楕円 49">
            <a:extLst>
              <a:ext uri="{FF2B5EF4-FFF2-40B4-BE49-F238E27FC236}">
                <a16:creationId xmlns:a16="http://schemas.microsoft.com/office/drawing/2014/main" id="{EB8B38D5-05F5-0AA3-0880-93C5C3AC794B}"/>
              </a:ext>
            </a:extLst>
          </p:cNvPr>
          <p:cNvSpPr>
            <a:spLocks noChangeAspect="1"/>
          </p:cNvSpPr>
          <p:nvPr/>
        </p:nvSpPr>
        <p:spPr>
          <a:xfrm>
            <a:off x="8201236" y="2639597"/>
            <a:ext cx="214409" cy="214409"/>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b="1" dirty="0">
                <a:solidFill>
                  <a:srgbClr val="FFFFFF"/>
                </a:solidFill>
                <a:latin typeface="Meiryo" panose="020B0604030504040204" pitchFamily="34" charset="-128"/>
                <a:ea typeface="Meiryo" panose="020B0604030504040204" pitchFamily="34" charset="-128"/>
                <a:cs typeface="Segoe UI" panose="020B0502040204020203" pitchFamily="34" charset="0"/>
              </a:rPr>
              <a:t>E</a:t>
            </a:r>
            <a:endParaRPr kumimoji="1" lang="ja-JP" altLang="en-US" sz="900" b="1" i="0" u="none" strike="noStrike" kern="1200" cap="none" spc="0" normalizeH="0" baseline="0" noProof="0" dirty="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4" name="テキスト プレースホルダー 35">
            <a:extLst>
              <a:ext uri="{FF2B5EF4-FFF2-40B4-BE49-F238E27FC236}">
                <a16:creationId xmlns:a16="http://schemas.microsoft.com/office/drawing/2014/main" id="{AFEB4D18-A0AE-0DAA-A9A3-89085739EFD1}"/>
              </a:ext>
            </a:extLst>
          </p:cNvPr>
          <p:cNvSpPr txBox="1">
            <a:spLocks noGrp="1"/>
          </p:cNvSpPr>
          <p:nvPr>
            <p:ph type="body" sz="quarter" idx="10"/>
          </p:nvPr>
        </p:nvSpPr>
        <p:spPr>
          <a:xfrm>
            <a:off x="3526448" y="115411"/>
            <a:ext cx="6270695" cy="579064"/>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en-US" altLang="ja-JP" sz="20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rPr>
              <a:t>Yahoo! JAPAN</a:t>
            </a:r>
            <a:r>
              <a:rPr kumimoji="1" lang="ja-JP" altLang="en-US" sz="20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rPr>
              <a:t>トップページ　ブランドパネル</a:t>
            </a:r>
            <a:r>
              <a:rPr lang="ja-JP" altLang="en-US" sz="2000">
                <a:solidFill>
                  <a:srgbClr val="000048"/>
                </a:solidFill>
                <a:latin typeface="Meiryo" panose="020B0604030504040204" pitchFamily="34" charset="-128"/>
                <a:ea typeface="Meiryo" panose="020B0604030504040204" pitchFamily="34" charset="-128"/>
              </a:rPr>
              <a:t>　</a:t>
            </a:r>
            <a:endParaRPr kumimoji="1" lang="en-US" altLang="ja-JP" sz="20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20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rPr>
              <a:t>リッチフォーマット</a:t>
            </a:r>
            <a:r>
              <a:rPr lang="ja-JP" altLang="en-US" sz="2000">
                <a:solidFill>
                  <a:srgbClr val="000048"/>
                </a:solidFill>
                <a:latin typeface="Meiryo" panose="020B0604030504040204" pitchFamily="34" charset="-128"/>
                <a:ea typeface="Meiryo" panose="020B0604030504040204" pitchFamily="34" charset="-128"/>
              </a:rPr>
              <a:t>　</a:t>
            </a:r>
            <a:r>
              <a:rPr lang="en-US" altLang="ja-JP" sz="2000">
                <a:solidFill>
                  <a:srgbClr val="000048"/>
                </a:solidFill>
                <a:latin typeface="Meiryo" panose="020B0604030504040204" pitchFamily="34" charset="-128"/>
                <a:ea typeface="Meiryo" panose="020B0604030504040204" pitchFamily="34" charset="-128"/>
              </a:rPr>
              <a:t>MD</a:t>
            </a:r>
            <a:r>
              <a:rPr kumimoji="1" lang="ja-JP" altLang="en-US" sz="20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rPr>
              <a:t>　トップカバー</a:t>
            </a:r>
          </a:p>
        </p:txBody>
      </p:sp>
    </p:spTree>
    <p:extLst>
      <p:ext uri="{BB962C8B-B14F-4D97-AF65-F5344CB8AC3E}">
        <p14:creationId xmlns:p14="http://schemas.microsoft.com/office/powerpoint/2010/main" val="143776258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B436AB-402C-DC7C-A961-DD96548A7DBB}"/>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59DB250A-1BC1-4C18-D33F-B8532B2B92FC}"/>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BF5D6C4F-713D-304A-36EA-058262E7CC2E}"/>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12" name="テキスト プレースホルダー 35">
            <a:extLst>
              <a:ext uri="{FF2B5EF4-FFF2-40B4-BE49-F238E27FC236}">
                <a16:creationId xmlns:a16="http://schemas.microsoft.com/office/drawing/2014/main" id="{8A06C69F-445B-1569-E8E2-C84C6D47E6E8}"/>
              </a:ext>
            </a:extLst>
          </p:cNvPr>
          <p:cNvSpPr txBox="1">
            <a:spLocks noGrp="1"/>
          </p:cNvSpPr>
          <p:nvPr>
            <p:ph type="body" sz="quarter" idx="10"/>
          </p:nvPr>
        </p:nvSpPr>
        <p:spPr>
          <a:xfrm>
            <a:off x="3526448" y="115411"/>
            <a:ext cx="6270695" cy="579064"/>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en-US" altLang="ja-JP" sz="20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rPr>
              <a:t>Yahoo! JAPAN</a:t>
            </a:r>
            <a:r>
              <a:rPr kumimoji="1" lang="ja-JP" altLang="en-US" sz="20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rPr>
              <a:t>トップページ　ブランドパネル</a:t>
            </a:r>
            <a:r>
              <a:rPr lang="ja-JP" altLang="en-US" sz="2000">
                <a:solidFill>
                  <a:srgbClr val="000048"/>
                </a:solidFill>
                <a:latin typeface="Meiryo" panose="020B0604030504040204" pitchFamily="34" charset="-128"/>
                <a:ea typeface="Meiryo" panose="020B0604030504040204" pitchFamily="34" charset="-128"/>
              </a:rPr>
              <a:t>　</a:t>
            </a:r>
            <a:endParaRPr kumimoji="1" lang="en-US" altLang="ja-JP" sz="20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20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rPr>
              <a:t>リッチフォーマット</a:t>
            </a:r>
            <a:r>
              <a:rPr lang="ja-JP" altLang="en-US" sz="2000">
                <a:solidFill>
                  <a:srgbClr val="000048"/>
                </a:solidFill>
                <a:latin typeface="Meiryo" panose="020B0604030504040204" pitchFamily="34" charset="-128"/>
                <a:ea typeface="Meiryo" panose="020B0604030504040204" pitchFamily="34" charset="-128"/>
              </a:rPr>
              <a:t>　</a:t>
            </a:r>
            <a:r>
              <a:rPr lang="en-US" altLang="ja-JP" sz="2000">
                <a:solidFill>
                  <a:srgbClr val="000048"/>
                </a:solidFill>
                <a:latin typeface="Meiryo" panose="020B0604030504040204" pitchFamily="34" charset="-128"/>
                <a:ea typeface="Meiryo" panose="020B0604030504040204" pitchFamily="34" charset="-128"/>
              </a:rPr>
              <a:t>MD</a:t>
            </a:r>
            <a:r>
              <a:rPr kumimoji="1" lang="ja-JP" altLang="en-US" sz="20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rPr>
              <a:t>　トップカバー</a:t>
            </a:r>
          </a:p>
        </p:txBody>
      </p:sp>
      <p:sp>
        <p:nvSpPr>
          <p:cNvPr id="2" name="角丸四角形 4">
            <a:extLst>
              <a:ext uri="{FF2B5EF4-FFF2-40B4-BE49-F238E27FC236}">
                <a16:creationId xmlns:a16="http://schemas.microsoft.com/office/drawing/2014/main" id="{AE678FCC-4623-EC8F-E70E-4399EF4E9818}"/>
              </a:ext>
            </a:extLst>
          </p:cNvPr>
          <p:cNvSpPr/>
          <p:nvPr/>
        </p:nvSpPr>
        <p:spPr>
          <a:xfrm>
            <a:off x="1717542" y="202787"/>
            <a:ext cx="1724158"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ターゲティング設定</a:t>
            </a:r>
          </a:p>
        </p:txBody>
      </p:sp>
      <p:graphicFrame>
        <p:nvGraphicFramePr>
          <p:cNvPr id="3" name="表 2">
            <a:extLst>
              <a:ext uri="{FF2B5EF4-FFF2-40B4-BE49-F238E27FC236}">
                <a16:creationId xmlns:a16="http://schemas.microsoft.com/office/drawing/2014/main" id="{C08264D9-7C29-A740-5A66-5002F7075571}"/>
              </a:ext>
            </a:extLst>
          </p:cNvPr>
          <p:cNvGraphicFramePr>
            <a:graphicFrameLocks noGrp="1"/>
          </p:cNvGraphicFramePr>
          <p:nvPr>
            <p:extLst>
              <p:ext uri="{D42A27DB-BD31-4B8C-83A1-F6EECF244321}">
                <p14:modId xmlns:p14="http://schemas.microsoft.com/office/powerpoint/2010/main" val="720403382"/>
              </p:ext>
            </p:extLst>
          </p:nvPr>
        </p:nvGraphicFramePr>
        <p:xfrm>
          <a:off x="479426" y="946132"/>
          <a:ext cx="11233150" cy="4050861"/>
        </p:xfrm>
        <a:graphic>
          <a:graphicData uri="http://schemas.openxmlformats.org/drawingml/2006/table">
            <a:tbl>
              <a:tblPr bandRow="1"/>
              <a:tblGrid>
                <a:gridCol w="1919003">
                  <a:extLst>
                    <a:ext uri="{9D8B030D-6E8A-4147-A177-3AD203B41FA5}">
                      <a16:colId xmlns:a16="http://schemas.microsoft.com/office/drawing/2014/main" val="792911817"/>
                    </a:ext>
                  </a:extLst>
                </a:gridCol>
                <a:gridCol w="2437246">
                  <a:extLst>
                    <a:ext uri="{9D8B030D-6E8A-4147-A177-3AD203B41FA5}">
                      <a16:colId xmlns:a16="http://schemas.microsoft.com/office/drawing/2014/main" val="2515137241"/>
                    </a:ext>
                  </a:extLst>
                </a:gridCol>
                <a:gridCol w="2375436">
                  <a:extLst>
                    <a:ext uri="{9D8B030D-6E8A-4147-A177-3AD203B41FA5}">
                      <a16:colId xmlns:a16="http://schemas.microsoft.com/office/drawing/2014/main" val="3608287535"/>
                    </a:ext>
                  </a:extLst>
                </a:gridCol>
                <a:gridCol w="2323336">
                  <a:extLst>
                    <a:ext uri="{9D8B030D-6E8A-4147-A177-3AD203B41FA5}">
                      <a16:colId xmlns:a16="http://schemas.microsoft.com/office/drawing/2014/main" val="135909385"/>
                    </a:ext>
                  </a:extLst>
                </a:gridCol>
                <a:gridCol w="2178129">
                  <a:extLst>
                    <a:ext uri="{9D8B030D-6E8A-4147-A177-3AD203B41FA5}">
                      <a16:colId xmlns:a16="http://schemas.microsoft.com/office/drawing/2014/main" val="2591893762"/>
                    </a:ext>
                  </a:extLst>
                </a:gridCol>
              </a:tblGrid>
              <a:tr h="523705">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1">
                          <a:solidFill>
                            <a:schemeClr val="bg1"/>
                          </a:solidFill>
                          <a:latin typeface="Meiryo" panose="020B0604030504040204" pitchFamily="34" charset="-128"/>
                          <a:ea typeface="Meiryo" panose="020B0604030504040204" pitchFamily="34" charset="-128"/>
                        </a:rPr>
                        <a:t>ターゲティング</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err="1">
                          <a:solidFill>
                            <a:schemeClr val="bg1"/>
                          </a:solidFill>
                          <a:latin typeface="Meiryo" panose="020B0604030504040204" pitchFamily="34" charset="-128"/>
                          <a:ea typeface="Meiryo" panose="020B0604030504040204" pitchFamily="34" charset="-128"/>
                        </a:rPr>
                        <a:t>vCPM</a:t>
                      </a:r>
                      <a:endParaRPr kumimoji="1" lang="en-US" altLang="ja-JP" sz="1100" b="1" kern="1200">
                        <a:solidFill>
                          <a:schemeClr val="bg1"/>
                        </a:solidFill>
                        <a:latin typeface="Meiryo" panose="020B0604030504040204" pitchFamily="34" charset="-128"/>
                        <a:ea typeface="Meiryo" panose="020B0604030504040204" pitchFamily="34" charset="-128"/>
                      </a:endParaRPr>
                    </a:p>
                    <a:p>
                      <a:pPr algn="ctr"/>
                      <a:r>
                        <a:rPr kumimoji="1" lang="ja-JP" altLang="en-US" sz="1100" b="1" kern="1200">
                          <a:solidFill>
                            <a:schemeClr val="bg1"/>
                          </a:solidFill>
                          <a:latin typeface="Meiryo" panose="020B0604030504040204" pitchFamily="34" charset="-128"/>
                          <a:ea typeface="Meiryo" panose="020B0604030504040204" pitchFamily="34" charset="-128"/>
                        </a:rPr>
                        <a:t>掛け率</a:t>
                      </a:r>
                      <a:endParaRPr kumimoji="1" lang="en-US" altLang="ja-JP" sz="11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000" b="1" i="0">
                          <a:solidFill>
                            <a:srgbClr val="FFFFFF"/>
                          </a:solidFill>
                          <a:latin typeface="Meiryo"/>
                          <a:ea typeface="Meiryo"/>
                        </a:rPr>
                        <a:t>Yahoo! JAPAN</a:t>
                      </a:r>
                      <a:r>
                        <a:rPr kumimoji="1" lang="ja-JP" altLang="en-US" sz="1000" b="1" i="0">
                          <a:solidFill>
                            <a:srgbClr val="FFFFFF"/>
                          </a:solidFill>
                          <a:latin typeface="Meiryo"/>
                          <a:ea typeface="Meiryo"/>
                        </a:rPr>
                        <a:t>トップページ　ブランドパネル　リッチフォーマット　</a:t>
                      </a:r>
                      <a:endParaRPr kumimoji="1" lang="en-US" altLang="ja-JP" sz="1000" b="1" i="0">
                        <a:solidFill>
                          <a:srgbClr val="FFFFFF"/>
                        </a:solidFill>
                        <a:latin typeface="Meiryo"/>
                        <a:ea typeface="Meiryo"/>
                      </a:endParaRPr>
                    </a:p>
                    <a:p>
                      <a:pPr algn="ctr"/>
                      <a:r>
                        <a:rPr kumimoji="1" lang="en-US" altLang="ja-JP" sz="1000" b="1" i="0">
                          <a:solidFill>
                            <a:srgbClr val="FFFFFF"/>
                          </a:solidFill>
                          <a:latin typeface="Meiryo"/>
                          <a:ea typeface="Meiryo"/>
                        </a:rPr>
                        <a:t>MD</a:t>
                      </a:r>
                      <a:r>
                        <a:rPr kumimoji="1" lang="ja-JP" altLang="en-US" sz="1000" b="1" i="0">
                          <a:solidFill>
                            <a:srgbClr val="FFFFFF"/>
                          </a:solidFill>
                          <a:latin typeface="Meiryo"/>
                          <a:ea typeface="Meiryo"/>
                        </a:rPr>
                        <a:t>　トップカバー</a:t>
                      </a:r>
                      <a:endParaRPr kumimoji="1" lang="en-US" altLang="ja-JP" sz="1000" b="1" kern="1200">
                        <a:solidFill>
                          <a:schemeClr val="bg1"/>
                        </a:solidFill>
                        <a:latin typeface="Meiryo" panose="020B0604030504040204" pitchFamily="34" charset="-128"/>
                        <a:ea typeface="Meiryo" panose="020B0604030504040204" pitchFamily="34" charset="-128"/>
                      </a:endParaRPr>
                    </a:p>
                  </a:txBody>
                  <a:tcPr marL="45720" marR="4572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00" b="1" i="0" kern="1200">
                          <a:solidFill>
                            <a:srgbClr val="FFFFFF"/>
                          </a:solidFill>
                          <a:latin typeface="Meiryo" panose="020B0604030504040204" pitchFamily="34" charset="-128"/>
                          <a:ea typeface="Meiryo" panose="020B0604030504040204" pitchFamily="34" charset="-128"/>
                          <a:cs typeface="+mn-cs"/>
                        </a:rPr>
                        <a:t>Yahoo! JAPAN</a:t>
                      </a:r>
                      <a:r>
                        <a:rPr kumimoji="1" lang="ja-JP" altLang="en-US" sz="1000" b="1" i="0" kern="1200">
                          <a:solidFill>
                            <a:srgbClr val="FFFFFF"/>
                          </a:solidFill>
                          <a:latin typeface="Meiryo" panose="020B0604030504040204" pitchFamily="34" charset="-128"/>
                          <a:ea typeface="Meiryo" panose="020B0604030504040204" pitchFamily="34" charset="-128"/>
                          <a:cs typeface="+mn-cs"/>
                        </a:rPr>
                        <a:t>トップページ　ブランドパネル　リッチフォーマット　</a:t>
                      </a:r>
                      <a:endParaRPr kumimoji="1" lang="en-US" altLang="ja-JP" sz="1000" b="1" i="0" kern="1200">
                        <a:solidFill>
                          <a:srgbClr val="FFFFFF"/>
                        </a:solidFill>
                        <a:latin typeface="Meiryo" panose="020B0604030504040204" pitchFamily="34" charset="-128"/>
                        <a:ea typeface="Meiryo" panose="020B0604030504040204" pitchFamily="34" charset="-128"/>
                        <a:cs typeface="+mn-cs"/>
                      </a:endParaRPr>
                    </a:p>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00" b="1" i="0" kern="1200">
                          <a:solidFill>
                            <a:srgbClr val="FFFFFF"/>
                          </a:solidFill>
                          <a:latin typeface="Meiryo" panose="020B0604030504040204" pitchFamily="34" charset="-128"/>
                          <a:ea typeface="Meiryo" panose="020B0604030504040204" pitchFamily="34" charset="-128"/>
                          <a:cs typeface="+mn-cs"/>
                        </a:rPr>
                        <a:t>MD</a:t>
                      </a:r>
                      <a:r>
                        <a:rPr kumimoji="1" lang="ja-JP" altLang="en-US" sz="1000" b="1" i="0" kern="1200">
                          <a:solidFill>
                            <a:srgbClr val="FFFFFF"/>
                          </a:solidFill>
                          <a:latin typeface="Meiryo" panose="020B0604030504040204" pitchFamily="34" charset="-128"/>
                          <a:ea typeface="Meiryo" panose="020B0604030504040204" pitchFamily="34" charset="-128"/>
                          <a:cs typeface="+mn-cs"/>
                        </a:rPr>
                        <a:t>　トップカバー（</a:t>
                      </a:r>
                      <a:r>
                        <a:rPr kumimoji="1" lang="en-US" altLang="ja-JP" sz="1000" b="1" i="0" kern="1200">
                          <a:solidFill>
                            <a:srgbClr val="FFFFFF"/>
                          </a:solidFill>
                          <a:latin typeface="Meiryo" panose="020B0604030504040204" pitchFamily="34" charset="-128"/>
                          <a:ea typeface="Meiryo" panose="020B0604030504040204" pitchFamily="34" charset="-128"/>
                          <a:cs typeface="+mn-cs"/>
                        </a:rPr>
                        <a:t>FQ1</a:t>
                      </a:r>
                      <a:r>
                        <a:rPr kumimoji="1" lang="ja-JP" altLang="en-US" sz="1000" b="1" i="0" kern="1200">
                          <a:solidFill>
                            <a:srgbClr val="FFFFFF"/>
                          </a:solidFill>
                          <a:latin typeface="Meiryo" panose="020B0604030504040204" pitchFamily="34" charset="-128"/>
                          <a:ea typeface="Meiryo" panose="020B0604030504040204" pitchFamily="34" charset="-128"/>
                          <a:cs typeface="+mn-cs"/>
                        </a:rPr>
                        <a:t>）</a:t>
                      </a:r>
                      <a:endParaRPr kumimoji="1" lang="en-US" altLang="ja-JP" sz="1000" b="1" kern="1200">
                        <a:solidFill>
                          <a:schemeClr val="bg1"/>
                        </a:solidFill>
                        <a:latin typeface="Meiryo" panose="020B0604030504040204" pitchFamily="34" charset="-128"/>
                        <a:ea typeface="Meiryo" panose="020B0604030504040204" pitchFamily="34" charset="-128"/>
                      </a:endParaRPr>
                    </a:p>
                  </a:txBody>
                  <a:tcPr marL="45720" marR="4572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kern="1200">
                          <a:solidFill>
                            <a:srgbClr val="FFFFFF"/>
                          </a:solidFill>
                          <a:latin typeface="Meiryo" panose="020B0604030504040204" pitchFamily="34" charset="-128"/>
                          <a:ea typeface="Meiryo" panose="020B0604030504040204" pitchFamily="34" charset="-128"/>
                          <a:cs typeface="+mn-cs"/>
                        </a:rPr>
                        <a:t>Yahoo! JAPAN</a:t>
                      </a:r>
                      <a:r>
                        <a:rPr kumimoji="1" lang="ja-JP" altLang="en-US" sz="1000" b="1" i="0" kern="1200">
                          <a:solidFill>
                            <a:srgbClr val="FFFFFF"/>
                          </a:solidFill>
                          <a:latin typeface="Meiryo" panose="020B0604030504040204" pitchFamily="34" charset="-128"/>
                          <a:ea typeface="Meiryo" panose="020B0604030504040204" pitchFamily="34" charset="-128"/>
                          <a:cs typeface="+mn-cs"/>
                        </a:rPr>
                        <a:t>トップページ　ブランドパネル　リッチフォーマット　</a:t>
                      </a:r>
                      <a:r>
                        <a:rPr kumimoji="1" lang="en-US" altLang="ja-JP" sz="1000" b="1" i="0" kern="1200">
                          <a:solidFill>
                            <a:srgbClr val="FFFFFF"/>
                          </a:solidFill>
                          <a:latin typeface="Meiryo" panose="020B0604030504040204" pitchFamily="34" charset="-128"/>
                          <a:ea typeface="Meiryo" panose="020B0604030504040204" pitchFamily="34" charset="-128"/>
                          <a:cs typeface="+mn-cs"/>
                        </a:rPr>
                        <a:t>MD</a:t>
                      </a:r>
                      <a:r>
                        <a:rPr kumimoji="1" lang="ja-JP" altLang="en-US" sz="1000" b="1" i="0" kern="1200">
                          <a:solidFill>
                            <a:srgbClr val="FFFFFF"/>
                          </a:solidFill>
                          <a:latin typeface="Meiryo" panose="020B0604030504040204" pitchFamily="34" charset="-128"/>
                          <a:ea typeface="Meiryo" panose="020B0604030504040204" pitchFamily="34" charset="-128"/>
                          <a:cs typeface="+mn-cs"/>
                        </a:rPr>
                        <a:t>　トップカバー（都道府県）</a:t>
                      </a:r>
                      <a:endParaRPr kumimoji="1" lang="en-US" altLang="ja-JP" sz="1000" b="1" kern="1200">
                        <a:solidFill>
                          <a:schemeClr val="bg1"/>
                        </a:solidFill>
                        <a:latin typeface="Meiryo" panose="020B0604030504040204" pitchFamily="34" charset="-128"/>
                        <a:ea typeface="Meiryo" panose="020B0604030504040204" pitchFamily="34" charset="-128"/>
                      </a:endParaRPr>
                    </a:p>
                  </a:txBody>
                  <a:tcPr marL="45720" marR="4572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364831">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lumMod val="95000"/>
                            </a:schemeClr>
                          </a:solidFill>
                          <a:latin typeface="Meiryo" panose="020B0604030504040204" pitchFamily="34" charset="-128"/>
                          <a:ea typeface="Meiryo" panose="020B0604030504040204" pitchFamily="34" charset="-128"/>
                        </a:rPr>
                        <a:t>性別</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0">
                          <a:solidFill>
                            <a:schemeClr val="bg1">
                              <a:lumMod val="95000"/>
                            </a:schemeClr>
                          </a:solidFill>
                          <a:latin typeface="Meiryo" panose="020B0604030504040204" pitchFamily="34" charset="-128"/>
                          <a:ea typeface="Meiryo" panose="020B0604030504040204" pitchFamily="34" charset="-128"/>
                        </a:rPr>
                        <a:t>1.2</a:t>
                      </a:r>
                      <a:r>
                        <a:rPr kumimoji="1" lang="ja-JP" altLang="en-US" sz="1100" b="0">
                          <a:solidFill>
                            <a:schemeClr val="bg1">
                              <a:lumMod val="95000"/>
                            </a:schemeClr>
                          </a:solidFill>
                          <a:latin typeface="Meiryo" panose="020B0604030504040204" pitchFamily="34" charset="-128"/>
                          <a:ea typeface="Meiryo" panose="020B0604030504040204" pitchFamily="34" charset="-128"/>
                        </a:rPr>
                        <a:t>倍</a:t>
                      </a: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a:solidFill>
                          <a:srgbClr val="0D0D0D"/>
                        </a:solidFill>
                        <a:latin typeface="Meiryo" panose="020B0604030504040204" pitchFamily="34" charset="-128"/>
                        <a:ea typeface="Meiryo" panose="020B0604030504040204" pitchFamily="34" charset="-128"/>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364831">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lumMod val="95000"/>
                            </a:schemeClr>
                          </a:solidFill>
                          <a:latin typeface="Meiryo" panose="020B0604030504040204" pitchFamily="34" charset="-128"/>
                          <a:ea typeface="Meiryo" panose="020B0604030504040204" pitchFamily="34" charset="-128"/>
                        </a:rPr>
                        <a:t>年齢</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lumMod val="95000"/>
                            </a:schemeClr>
                          </a:solidFill>
                          <a:latin typeface="Meiryo" panose="020B0604030504040204" pitchFamily="34" charset="-128"/>
                          <a:ea typeface="Meiryo" panose="020B0604030504040204" pitchFamily="34" charset="-128"/>
                        </a:rPr>
                        <a:t>1.2</a:t>
                      </a: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倍</a:t>
                      </a:r>
                      <a:endParaRPr kumimoji="1" lang="ja-JP" altLang="en-US" sz="1100" b="0" kern="1200">
                        <a:solidFill>
                          <a:schemeClr val="bg1">
                            <a:lumMod val="95000"/>
                          </a:schemeClr>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64831">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地域（都道府県）</a:t>
                      </a:r>
                      <a:endParaRPr kumimoji="1" lang="ja-JP" altLang="en-US" sz="1100" b="0" kern="1200">
                        <a:solidFill>
                          <a:schemeClr val="bg1">
                            <a:lumMod val="95000"/>
                          </a:schemeClr>
                        </a:solidFill>
                        <a:latin typeface="Meiryo" panose="020B0604030504040204" pitchFamily="34" charset="-128"/>
                        <a:ea typeface="Meiryo" panose="020B0604030504040204" pitchFamily="34" charset="-128"/>
                        <a:cs typeface="+mn-cs"/>
                      </a:endParaRP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lumMod val="95000"/>
                            </a:schemeClr>
                          </a:solidFill>
                          <a:latin typeface="Meiryo" panose="020B0604030504040204" pitchFamily="34" charset="-128"/>
                          <a:ea typeface="Meiryo" panose="020B0604030504040204" pitchFamily="34" charset="-128"/>
                        </a:rPr>
                        <a:t>1.2</a:t>
                      </a: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倍</a:t>
                      </a:r>
                      <a:endParaRPr kumimoji="1" lang="ja-JP" altLang="en-US" sz="1100" b="0" kern="1200">
                        <a:solidFill>
                          <a:schemeClr val="bg1">
                            <a:lumMod val="95000"/>
                          </a:schemeClr>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kern="1200">
                          <a:solidFill>
                            <a:srgbClr val="0D0D0D"/>
                          </a:solidFill>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64831">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lumMod val="95000"/>
                            </a:schemeClr>
                          </a:solidFill>
                          <a:latin typeface="Meiryo" panose="020B0604030504040204" pitchFamily="34" charset="-128"/>
                          <a:ea typeface="Meiryo" panose="020B0604030504040204" pitchFamily="34" charset="-128"/>
                        </a:rPr>
                        <a:t>地域（市区郡）</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100" b="0" kern="1200">
                          <a:solidFill>
                            <a:schemeClr val="bg1">
                              <a:lumMod val="95000"/>
                            </a:schemeClr>
                          </a:solidFill>
                          <a:latin typeface="Meiryo" panose="020B0604030504040204" pitchFamily="34" charset="-128"/>
                          <a:ea typeface="Meiryo" panose="020B0604030504040204" pitchFamily="34" charset="-128"/>
                        </a:rPr>
                        <a:t>1.5</a:t>
                      </a: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倍</a:t>
                      </a:r>
                      <a:endParaRPr kumimoji="1" lang="ja-JP" altLang="en-US" sz="1100" b="0" kern="1200">
                        <a:solidFill>
                          <a:schemeClr val="bg1">
                            <a:lumMod val="95000"/>
                          </a:schemeClr>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kern="1200">
                          <a:solidFill>
                            <a:srgbClr val="0D0D0D"/>
                          </a:solidFill>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64831">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曜日・</a:t>
                      </a:r>
                      <a:r>
                        <a:rPr kumimoji="1" lang="ja-JP" altLang="en-US" sz="1100" b="0">
                          <a:solidFill>
                            <a:schemeClr val="bg1">
                              <a:lumMod val="95000"/>
                            </a:schemeClr>
                          </a:solidFill>
                          <a:latin typeface="Meiryo" panose="020B0604030504040204" pitchFamily="34" charset="-128"/>
                          <a:ea typeface="Meiryo" panose="020B0604030504040204" pitchFamily="34" charset="-128"/>
                        </a:rPr>
                        <a:t>時間帯</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lumMod val="95000"/>
                            </a:schemeClr>
                          </a:solidFill>
                          <a:latin typeface="Meiryo" panose="020B0604030504040204" pitchFamily="34" charset="-128"/>
                          <a:ea typeface="Meiryo" panose="020B0604030504040204" pitchFamily="34" charset="-128"/>
                        </a:rPr>
                        <a:t>1.2</a:t>
                      </a: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倍</a:t>
                      </a:r>
                      <a:endParaRPr kumimoji="1" lang="ja-JP" altLang="en-US" sz="1100" b="0" kern="1200">
                        <a:solidFill>
                          <a:schemeClr val="bg1">
                            <a:lumMod val="95000"/>
                          </a:schemeClr>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kern="1200">
                          <a:solidFill>
                            <a:srgbClr val="0D0D0D"/>
                          </a:solidFill>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kern="1200">
                          <a:solidFill>
                            <a:srgbClr val="0D0D0D"/>
                          </a:solidFill>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57742112"/>
                  </a:ext>
                </a:extLst>
              </a:tr>
              <a:tr h="727368">
                <a:tc rowSpan="2">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オーディエンスリスト</a:t>
                      </a:r>
                      <a:endParaRPr kumimoji="1" lang="ja-JP" altLang="en-US" sz="1100" b="0" kern="1200">
                        <a:solidFill>
                          <a:schemeClr val="bg1">
                            <a:lumMod val="95000"/>
                          </a:schemeClr>
                        </a:solidFill>
                        <a:latin typeface="Meiryo" panose="020B0604030504040204" pitchFamily="34" charset="-128"/>
                        <a:ea typeface="Meiryo" panose="020B0604030504040204" pitchFamily="34" charset="-128"/>
                        <a:cs typeface="+mn-cs"/>
                      </a:endParaRP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興味関心、購買意向、</a:t>
                      </a:r>
                      <a:endParaRPr kumimoji="1" lang="en-US" altLang="ja-JP" sz="1100" b="0" kern="1200">
                        <a:solidFill>
                          <a:schemeClr val="bg1">
                            <a:lumMod val="95000"/>
                          </a:schemeClr>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属性・ライフイベント</a:t>
                      </a:r>
                      <a:r>
                        <a:rPr kumimoji="1" lang="en-US" altLang="ja-JP" sz="1100" b="0" kern="1200">
                          <a:solidFill>
                            <a:schemeClr val="bg1">
                              <a:lumMod val="95000"/>
                            </a:schemeClr>
                          </a:solidFill>
                          <a:latin typeface="Meiryo" panose="020B0604030504040204" pitchFamily="34" charset="-128"/>
                          <a:ea typeface="Meiryo" panose="020B0604030504040204" pitchFamily="34" charset="-128"/>
                        </a:rPr>
                        <a:t>※</a:t>
                      </a: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１</a:t>
                      </a:r>
                      <a:endParaRPr kumimoji="1" lang="en-US" altLang="ja-JP" sz="1100" b="0" kern="1200">
                        <a:solidFill>
                          <a:schemeClr val="bg1">
                            <a:lumMod val="95000"/>
                          </a:schemeClr>
                        </a:solidFill>
                        <a:latin typeface="Meiryo" panose="020B0604030504040204" pitchFamily="34" charset="-128"/>
                        <a:ea typeface="Meiryo" panose="020B0604030504040204"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配信：</a:t>
                      </a:r>
                      <a:r>
                        <a:rPr kumimoji="1" lang="en-US" altLang="ja-JP" sz="1100" b="0" kern="1200">
                          <a:solidFill>
                            <a:schemeClr val="bg1"/>
                          </a:solidFill>
                          <a:latin typeface="Meiryo" panose="020B0604030504040204" pitchFamily="34" charset="-128"/>
                          <a:ea typeface="Meiryo" panose="020B0604030504040204" pitchFamily="34" charset="-128"/>
                        </a:rPr>
                        <a:t>1.5</a:t>
                      </a:r>
                      <a:r>
                        <a:rPr kumimoji="1" lang="ja-JP" altLang="en-US" sz="1100" b="0" kern="1200">
                          <a:solidFill>
                            <a:schemeClr val="bg1"/>
                          </a:solidFill>
                          <a:latin typeface="Meiryo" panose="020B0604030504040204" pitchFamily="34" charset="-128"/>
                          <a:ea typeface="Meiryo" panose="020B0604030504040204" pitchFamily="34" charset="-128"/>
                        </a:rPr>
                        <a:t>倍</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cs typeface="+mn-cs"/>
                        </a:rPr>
                        <a:t>除外：</a:t>
                      </a:r>
                      <a:r>
                        <a:rPr kumimoji="1" lang="en-US" altLang="ja-JP" sz="1100" b="0" kern="1200">
                          <a:solidFill>
                            <a:schemeClr val="bg1"/>
                          </a:solidFill>
                          <a:latin typeface="Meiryo" panose="020B0604030504040204" pitchFamily="34" charset="-128"/>
                          <a:ea typeface="Meiryo" panose="020B0604030504040204" pitchFamily="34" charset="-128"/>
                          <a:cs typeface="+mn-cs"/>
                        </a:rPr>
                        <a:t>1.1</a:t>
                      </a:r>
                      <a:r>
                        <a:rPr kumimoji="1" lang="ja-JP" altLang="en-US" sz="1100" b="0" kern="1200">
                          <a:solidFill>
                            <a:schemeClr val="bg1"/>
                          </a:solidFill>
                          <a:latin typeface="Meiryo" panose="020B0604030504040204" pitchFamily="34" charset="-128"/>
                          <a:ea typeface="Meiryo" panose="020B0604030504040204" pitchFamily="34" charset="-128"/>
                          <a:cs typeface="+mn-cs"/>
                        </a:rPr>
                        <a:t>倍</a:t>
                      </a: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407326">
                <a:tc vMerge="1">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オーディエンスリスト（ヤフー提供）</a:t>
                      </a:r>
                      <a:r>
                        <a:rPr kumimoji="1" lang="ja-JP" altLang="en-US" sz="1050" b="0" kern="1200">
                          <a:solidFill>
                            <a:schemeClr val="bg1"/>
                          </a:solidFill>
                          <a:latin typeface="Meiryo" panose="020B0604030504040204" pitchFamily="34" charset="-128"/>
                          <a:ea typeface="Meiryo" panose="020B0604030504040204" pitchFamily="34" charset="-128"/>
                        </a:rPr>
                        <a:t>　</a:t>
                      </a:r>
                      <a:r>
                        <a:rPr kumimoji="1" lang="en-US" altLang="ja-JP" sz="1050" b="0" kern="1200">
                          <a:solidFill>
                            <a:schemeClr val="bg1"/>
                          </a:solidFill>
                          <a:latin typeface="Meiryo" panose="020B0604030504040204" pitchFamily="34" charset="-128"/>
                          <a:ea typeface="Meiryo" panose="020B0604030504040204" pitchFamily="34" charset="-128"/>
                        </a:rPr>
                        <a:t>※2</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99999"/>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lumMod val="95000"/>
                            </a:schemeClr>
                          </a:solidFill>
                          <a:latin typeface="Meiryo" panose="020B0604030504040204" pitchFamily="34" charset="-128"/>
                          <a:ea typeface="Meiryo" panose="020B0604030504040204" pitchFamily="34" charset="-128"/>
                        </a:rPr>
                        <a:t>LINE</a:t>
                      </a: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ヤフー提供</a:t>
                      </a:r>
                      <a:endParaRPr kumimoji="1" lang="en-US" altLang="ja-JP" sz="1100" b="0" kern="1200">
                        <a:solidFill>
                          <a:schemeClr val="bg1">
                            <a:lumMod val="95000"/>
                          </a:schemeClr>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（共通オーディエンス）</a:t>
                      </a:r>
                      <a:endParaRPr kumimoji="1" lang="en-US" altLang="ja-JP" sz="1100" b="0" kern="1200">
                        <a:solidFill>
                          <a:schemeClr val="bg1">
                            <a:lumMod val="95000"/>
                          </a:schemeClr>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lumMod val="95000"/>
                            </a:schemeClr>
                          </a:solidFill>
                          <a:latin typeface="Meiryo" panose="020B0604030504040204" pitchFamily="34" charset="-128"/>
                          <a:ea typeface="Meiryo" panose="020B0604030504040204" pitchFamily="34" charset="-128"/>
                        </a:rPr>
                        <a:t>※1</a:t>
                      </a: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リスト参照</a:t>
                      </a:r>
                      <a:endParaRPr kumimoji="1" lang="ja-JP" altLang="en-US" sz="1100" b="0" kern="1200">
                        <a:solidFill>
                          <a:schemeClr val="bg1">
                            <a:lumMod val="95000"/>
                          </a:schemeClr>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21706">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a:solidFill>
                            <a:schemeClr val="bg1">
                              <a:lumMod val="95000"/>
                            </a:schemeClr>
                          </a:solidFill>
                          <a:latin typeface="Meiryo" panose="020B0604030504040204" pitchFamily="34" charset="-128"/>
                          <a:ea typeface="Meiryo" panose="020B0604030504040204" pitchFamily="34" charset="-128"/>
                        </a:rPr>
                        <a:t>フリークエンシー</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lumMod val="95000"/>
                            </a:schemeClr>
                          </a:solidFill>
                          <a:latin typeface="Meiryo" panose="020B0604030504040204" pitchFamily="34" charset="-128"/>
                          <a:ea typeface="Meiryo" panose="020B0604030504040204" pitchFamily="34" charset="-128"/>
                        </a:rPr>
                        <a:t>1.0</a:t>
                      </a: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倍</a:t>
                      </a:r>
                      <a:endParaRPr kumimoji="1" lang="ja-JP" altLang="en-US" sz="1100" b="0" kern="1200">
                        <a:solidFill>
                          <a:schemeClr val="bg1">
                            <a:lumMod val="95000"/>
                          </a:schemeClr>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kern="1200">
                          <a:solidFill>
                            <a:srgbClr val="0D0D0D"/>
                          </a:solidFill>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rgbClr val="0D0D0D"/>
                          </a:solidFill>
                          <a:latin typeface="Meiryo" panose="020B0604030504040204" pitchFamily="34" charset="-128"/>
                          <a:ea typeface="Meiryo" panose="020B0604030504040204" pitchFamily="34" charset="-128"/>
                        </a:rPr>
                        <a:t>1</a:t>
                      </a:r>
                      <a:r>
                        <a:rPr kumimoji="1" lang="ja-JP" altLang="en-US" sz="1100" b="0" kern="1200">
                          <a:solidFill>
                            <a:srgbClr val="0D0D0D"/>
                          </a:solidFill>
                          <a:latin typeface="Meiryo" panose="020B0604030504040204" pitchFamily="34" charset="-128"/>
                          <a:ea typeface="Meiryo" panose="020B0604030504040204" pitchFamily="34" charset="-128"/>
                        </a:rPr>
                        <a:t>回</a:t>
                      </a:r>
                      <a:r>
                        <a:rPr kumimoji="1" lang="en-US" altLang="ja-JP" sz="1100" b="0" kern="1200">
                          <a:solidFill>
                            <a:srgbClr val="0D0D0D"/>
                          </a:solidFill>
                          <a:latin typeface="Meiryo" panose="020B0604030504040204" pitchFamily="34" charset="-128"/>
                          <a:ea typeface="Meiryo" panose="020B0604030504040204" pitchFamily="34" charset="-128"/>
                        </a:rPr>
                        <a:t>/</a:t>
                      </a:r>
                      <a:r>
                        <a:rPr kumimoji="1" lang="ja-JP" altLang="en-US" sz="1100" b="0" kern="1200">
                          <a:solidFill>
                            <a:srgbClr val="0D0D0D"/>
                          </a:solidFill>
                          <a:latin typeface="Meiryo" panose="020B0604030504040204" pitchFamily="34" charset="-128"/>
                          <a:ea typeface="Meiryo" panose="020B0604030504040204" pitchFamily="34" charset="-128"/>
                        </a:rPr>
                        <a:t>通期</a:t>
                      </a:r>
                      <a:r>
                        <a:rPr lang="ja-JP" altLang="en-US" sz="1100" b="0" kern="1200">
                          <a:solidFill>
                            <a:srgbClr val="0D0D0D"/>
                          </a:solidFill>
                          <a:latin typeface="Meiryo"/>
                          <a:ea typeface="Meiryo"/>
                        </a:rPr>
                        <a:t>(固定)</a:t>
                      </a:r>
                      <a:endParaRPr kumimoji="1" lang="ja-JP" altLang="en-US" sz="11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kern="1200">
                          <a:solidFill>
                            <a:srgbClr val="0D0D0D"/>
                          </a:solidFill>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bl>
          </a:graphicData>
        </a:graphic>
      </p:graphicFrame>
      <p:sp>
        <p:nvSpPr>
          <p:cNvPr id="9" name="テキスト ボックス 5">
            <a:extLst>
              <a:ext uri="{FF2B5EF4-FFF2-40B4-BE49-F238E27FC236}">
                <a16:creationId xmlns:a16="http://schemas.microsoft.com/office/drawing/2014/main" id="{B70EE135-B211-E526-972D-B8C49470E881}"/>
              </a:ext>
            </a:extLst>
          </p:cNvPr>
          <p:cNvSpPr txBox="1"/>
          <p:nvPr/>
        </p:nvSpPr>
        <p:spPr>
          <a:xfrm>
            <a:off x="533619" y="4996993"/>
            <a:ext cx="11233147" cy="1615827"/>
          </a:xfrm>
          <a:prstGeom prst="rect">
            <a:avLst/>
          </a:prstGeom>
          <a:noFill/>
        </p:spPr>
        <p:txBody>
          <a:bodyPr wrap="square" lIns="0" tIns="45720" rIns="0" bIns="45720" rtlCol="0" anchor="t">
            <a:spAutoFit/>
          </a:bodyPr>
          <a:lstStyle>
            <a:defPPr lvl="0">
              <a:defRPr lang="ja-JP"/>
            </a:defPPr>
            <a:lvl1pPr marL="0" lvl="1" algn="l" defTabSz="914400" rtl="0" eaLnBrk="1" latinLnBrk="0" hangingPunct="1">
              <a:defRPr kumimoji="1" sz="1800" kern="1200">
                <a:solidFill>
                  <a:schemeClr val="tx1"/>
                </a:solidFill>
                <a:latin typeface="+mn-lt"/>
                <a:ea typeface="+mn-ea"/>
                <a:cs typeface="+mn-cs"/>
              </a:defRPr>
            </a:lvl1pPr>
            <a:lvl2pPr marL="457200" lvl="2" algn="l" defTabSz="914400" rtl="0" eaLnBrk="1" latinLnBrk="0" hangingPunct="1">
              <a:defRPr kumimoji="1" sz="1800" kern="1200">
                <a:solidFill>
                  <a:schemeClr val="tx1"/>
                </a:solidFill>
                <a:latin typeface="+mn-lt"/>
                <a:ea typeface="+mn-ea"/>
                <a:cs typeface="+mn-cs"/>
              </a:defRPr>
            </a:lvl2pPr>
            <a:lvl3pPr marL="914400" lvl="3" algn="l" defTabSz="914400" rtl="0" eaLnBrk="1" latinLnBrk="0" hangingPunct="1">
              <a:defRPr kumimoji="1" sz="1800" kern="1200">
                <a:solidFill>
                  <a:schemeClr val="tx1"/>
                </a:solidFill>
                <a:latin typeface="+mn-lt"/>
                <a:ea typeface="+mn-ea"/>
                <a:cs typeface="+mn-cs"/>
              </a:defRPr>
            </a:lvl3pPr>
            <a:lvl4pPr marL="1371600" lvl="4"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上記表の「●」がターゲティング設定可になります。</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年齢は以下の区分で指定が可能です。</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18</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19</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20</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24</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25</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29</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30</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34</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35</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39</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40</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44</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45</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49</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50</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54</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55</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59</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60</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64</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65</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69</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70</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歳以上</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9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は「基本料金</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ターゲティングごとに設定されている掛け率」（小数点以下切り捨て）によって決定されます。</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9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掛け率の最大値は</a:t>
            </a:r>
            <a:r>
              <a:rPr lang="en-US" altLang="ja-JP" sz="900">
                <a:solidFill>
                  <a:srgbClr val="0D0D0D"/>
                </a:solidFill>
                <a:latin typeface="Meiryo" panose="020B0604030504040204" pitchFamily="34" charset="-128"/>
                <a:ea typeface="Meiryo" panose="020B0604030504040204" pitchFamily="34" charset="-128"/>
              </a:rPr>
              <a:t>1</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倍になります。</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例：性別、年齢、オーディエンスリスト（興味関心、購買意向、属性・ライフイベント）を設定した場合、</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1.2</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1.2</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1.5</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=2.16</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倍となりますが、最大値が</a:t>
            </a:r>
            <a:r>
              <a:rPr lang="en-US" altLang="ja-JP" sz="900">
                <a:solidFill>
                  <a:srgbClr val="0D0D0D"/>
                </a:solidFill>
                <a:latin typeface="Meiryo" panose="020B0604030504040204" pitchFamily="34" charset="-128"/>
                <a:ea typeface="Meiryo" panose="020B0604030504040204" pitchFamily="34" charset="-128"/>
              </a:rPr>
              <a:t>1</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倍のため、</a:t>
            </a:r>
            <a:r>
              <a:rPr lang="en-US" altLang="ja-JP" sz="900">
                <a:solidFill>
                  <a:srgbClr val="0D0D0D"/>
                </a:solidFill>
                <a:latin typeface="Meiryo" panose="020B0604030504040204" pitchFamily="34" charset="-128"/>
                <a:ea typeface="Meiryo" panose="020B0604030504040204" pitchFamily="34" charset="-128"/>
              </a:rPr>
              <a:t>1</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倍で設定可能となります。</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オーディエンスリストを複数選択した場合、</a:t>
            </a:r>
            <a:r>
              <a:rPr kumimoji="1" lang="en-US" altLang="ja-JP" sz="9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掛け率は高い方が選択されます。</a:t>
            </a:r>
            <a:endParaRPr kumimoji="1" lang="en-US" altLang="ja-JP" sz="900" b="0" i="0" u="none" strike="noStrike" kern="1200" cap="none" spc="0" normalizeH="0" baseline="0" noProof="0">
              <a:ln>
                <a:noFill/>
              </a:ln>
              <a:solidFill>
                <a:srgbClr val="FFC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「枠購入型」や「時間帯ジャック購入型」配信商品の場合は、ターゲティング項目ごとの「</a:t>
            </a:r>
            <a:r>
              <a:rPr kumimoji="1" lang="en-US" altLang="ja-JP" sz="9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掛け率」を含んだ金額を記載しています。</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※SP</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はスマートフォン、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PC</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はパソコン、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MD</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はマルチデバイスの略称です。</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オーディエンスリストの詳細は、</a:t>
            </a:r>
            <a:r>
              <a:rPr lang="en-US" altLang="ja-JP" sz="900">
                <a:solidFill>
                  <a:srgbClr val="0D0D0D"/>
                </a:solidFill>
                <a:latin typeface="Meiryo" panose="020B0604030504040204" pitchFamily="34" charset="-128"/>
                <a:ea typeface="Meiryo" panose="020B0604030504040204" pitchFamily="34" charset="-128"/>
              </a:rPr>
              <a:t>LINE</a:t>
            </a:r>
            <a:r>
              <a:rPr lang="ja-JP" altLang="en-US" sz="900">
                <a:solidFill>
                  <a:srgbClr val="0D0D0D"/>
                </a:solidFill>
                <a:latin typeface="Meiryo" panose="020B0604030504040204" pitchFamily="34" charset="-128"/>
                <a:ea typeface="Meiryo" panose="020B0604030504040204" pitchFamily="34" charset="-128"/>
              </a:rPr>
              <a:t>ヤフー広告 ヘルプを参照</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してください。</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a:t>
            </a:r>
            <a:r>
              <a:rPr kumimoji="1" lang="en-US" altLang="ja-JP" sz="9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hlinkClick r:id="rId3"/>
              </a:rPr>
              <a:t>https://ads-help.yahoo-net.jp/s/article/H000044833?language=ja</a:t>
            </a:r>
            <a:endParaRPr kumimoji="1" lang="en-US" altLang="ja-JP" sz="9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endParaRPr>
          </a:p>
        </p:txBody>
      </p:sp>
    </p:spTree>
    <p:extLst>
      <p:ext uri="{BB962C8B-B14F-4D97-AF65-F5344CB8AC3E}">
        <p14:creationId xmlns:p14="http://schemas.microsoft.com/office/powerpoint/2010/main" val="255459840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FBF616-FF6D-BEA2-AEFC-BE26F9B12583}"/>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3CC3364D-F092-B9E3-EED3-ED61C48AD6DA}"/>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50D6169B-7B26-6AA9-D002-D381CD66ABB5}"/>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7" name="角丸四角形 3">
            <a:extLst>
              <a:ext uri="{FF2B5EF4-FFF2-40B4-BE49-F238E27FC236}">
                <a16:creationId xmlns:a16="http://schemas.microsoft.com/office/drawing/2014/main" id="{EF05F99E-D94B-ED09-1102-B9E53C3BD34F}"/>
              </a:ext>
            </a:extLst>
          </p:cNvPr>
          <p:cNvSpPr/>
          <p:nvPr/>
        </p:nvSpPr>
        <p:spPr>
          <a:xfrm>
            <a:off x="1817843" y="186644"/>
            <a:ext cx="1474299"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商品イメージ</a:t>
            </a:r>
          </a:p>
        </p:txBody>
      </p:sp>
      <p:sp>
        <p:nvSpPr>
          <p:cNvPr id="16" name="正方形/長方形 15">
            <a:extLst>
              <a:ext uri="{FF2B5EF4-FFF2-40B4-BE49-F238E27FC236}">
                <a16:creationId xmlns:a16="http://schemas.microsoft.com/office/drawing/2014/main" id="{A388E5E4-8C34-7ED8-BC2F-2A7DBEBC41E7}"/>
              </a:ext>
            </a:extLst>
          </p:cNvPr>
          <p:cNvSpPr/>
          <p:nvPr/>
        </p:nvSpPr>
        <p:spPr>
          <a:xfrm>
            <a:off x="8695849" y="6296343"/>
            <a:ext cx="3152589" cy="138499"/>
          </a:xfrm>
          <a:prstGeom prst="rect">
            <a:avLst/>
          </a:prstGeom>
        </p:spPr>
        <p:txBody>
          <a:bodyPr wrap="none" lIns="0" tIns="0" rIns="0" bIns="0">
            <a:spAutoFit/>
          </a:bodyPr>
          <a:lstStyle/>
          <a:p>
            <a:pPr algn="r" eaLnBrk="1" fontAlgn="auto" hangingPunct="1">
              <a:spcBef>
                <a:spcPts val="0"/>
              </a:spcBef>
              <a:spcAft>
                <a:spcPts val="0"/>
              </a:spcAft>
              <a:defRPr/>
            </a:pPr>
            <a:r>
              <a:rPr lang="en-US" altLang="ja-JP" sz="900">
                <a:solidFill>
                  <a:srgbClr val="0D0D0D"/>
                </a:solidFill>
                <a:latin typeface="Meiryo" panose="020B0604030504040204" pitchFamily="34" charset="-128"/>
                <a:ea typeface="Meiryo" panose="020B0604030504040204" pitchFamily="34" charset="-128"/>
              </a:rPr>
              <a:t>※</a:t>
            </a:r>
            <a:r>
              <a:rPr lang="ja-JP" altLang="en-US" sz="900">
                <a:solidFill>
                  <a:srgbClr val="0D0D0D"/>
                </a:solidFill>
                <a:latin typeface="Meiryo" panose="020B0604030504040204" pitchFamily="34" charset="-128"/>
                <a:ea typeface="Meiryo" panose="020B0604030504040204" pitchFamily="34" charset="-128"/>
              </a:rPr>
              <a:t>コンテンツページは予告なく変更されることがあります。</a:t>
            </a:r>
          </a:p>
        </p:txBody>
      </p:sp>
      <p:sp>
        <p:nvSpPr>
          <p:cNvPr id="2" name="テキスト ボックス 1">
            <a:extLst>
              <a:ext uri="{FF2B5EF4-FFF2-40B4-BE49-F238E27FC236}">
                <a16:creationId xmlns:a16="http://schemas.microsoft.com/office/drawing/2014/main" id="{F89DA37D-412F-8225-0FFF-57592B2E45DE}"/>
              </a:ext>
            </a:extLst>
          </p:cNvPr>
          <p:cNvSpPr txBox="1"/>
          <p:nvPr/>
        </p:nvSpPr>
        <p:spPr>
          <a:xfrm>
            <a:off x="343562" y="5767776"/>
            <a:ext cx="9751036" cy="750205"/>
          </a:xfrm>
          <a:prstGeom prst="rect">
            <a:avLst/>
          </a:prstGeom>
          <a:noFill/>
        </p:spPr>
        <p:txBody>
          <a:bodyPr wrap="square" lIns="91440" tIns="45720" rIns="91440" bIns="45720" anchor="t">
            <a:spAutoFit/>
          </a:bodyPr>
          <a:lstStyle/>
          <a:p>
            <a:pPr>
              <a:lnSpc>
                <a:spcPct val="120000"/>
              </a:lnSpc>
              <a:defRPr/>
            </a:pPr>
            <a:r>
              <a:rPr lang="ja-JP" sz="900" kern="0">
                <a:solidFill>
                  <a:srgbClr val="0D0D0D"/>
                </a:solidFill>
                <a:latin typeface="Meiryo"/>
                <a:ea typeface="Meiryo"/>
              </a:rPr>
              <a:t>・トップカバーはブランドパネル枠と追従バナーをセットにした商品です。</a:t>
            </a:r>
            <a:r>
              <a:rPr kumimoji="0" lang="ja-JP" sz="900" kern="0">
                <a:solidFill>
                  <a:srgbClr val="0D0D0D"/>
                </a:solidFill>
                <a:latin typeface="Meiryo UI"/>
                <a:ea typeface="Meiryo UI"/>
              </a:rPr>
              <a:t>　</a:t>
            </a:r>
            <a:r>
              <a:rPr kumimoji="0" lang="en-US" sz="900" kern="0">
                <a:solidFill>
                  <a:srgbClr val="0D0D0D"/>
                </a:solidFill>
                <a:latin typeface="Meiryo UI"/>
                <a:ea typeface="Meiryo UI"/>
              </a:rPr>
              <a:t>※</a:t>
            </a:r>
            <a:r>
              <a:rPr kumimoji="0" lang="ja-JP" sz="900" kern="0">
                <a:solidFill>
                  <a:srgbClr val="0D0D0D"/>
                </a:solidFill>
                <a:latin typeface="Meiryo"/>
                <a:ea typeface="Meiryo"/>
              </a:rPr>
              <a:t>ユーザーがタイムラインまでスクロールしないなど、追従バナーが表示されない場合がございます</a:t>
            </a:r>
            <a:endParaRPr kumimoji="0" lang="ja-JP" sz="900" kern="0">
              <a:solidFill>
                <a:srgbClr val="000000"/>
              </a:solidFill>
              <a:latin typeface="Meiryo"/>
              <a:ea typeface="Meiryo"/>
            </a:endParaRPr>
          </a:p>
          <a:p>
            <a:pPr>
              <a:lnSpc>
                <a:spcPct val="120000"/>
              </a:lnSpc>
              <a:defRPr/>
            </a:pPr>
            <a:r>
              <a:rPr kumimoji="0" lang="ja-JP" sz="900" kern="0">
                <a:solidFill>
                  <a:srgbClr val="0D0D0D"/>
                </a:solidFill>
                <a:latin typeface="Meiryo"/>
                <a:ea typeface="Meiryo"/>
              </a:rPr>
              <a:t>・ビューアブルインプレッションはブランドパネル枠を基準に計測しております。</a:t>
            </a:r>
            <a:endParaRPr lang="ja-JP"/>
          </a:p>
          <a:p>
            <a:pPr marL="0" marR="0" lvl="0" indent="0" algn="l" defTabSz="914400">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・入稿規定（</a:t>
            </a:r>
            <a:r>
              <a:rPr kumimoji="0" lang="en-US" altLang="ja-JP" sz="900" b="0" i="0" u="none" strike="noStrike" kern="0" cap="none" spc="0" normalizeH="0" baseline="0" noProof="0">
                <a:ln>
                  <a:noFill/>
                </a:ln>
                <a:solidFill>
                  <a:srgbClr val="0D0D0D"/>
                </a:solidFill>
                <a:effectLst/>
                <a:uLnTx/>
                <a:uFillTx/>
                <a:latin typeface="Meiryo"/>
                <a:ea typeface="Meiryo"/>
              </a:rPr>
              <a:t>web</a:t>
            </a:r>
            <a:r>
              <a:rPr kumimoji="0" lang="ja-JP" altLang="en-US" sz="900" b="0" i="0" u="none" strike="noStrike" kern="0" cap="none" spc="0" normalizeH="0" baseline="0" noProof="0">
                <a:ln>
                  <a:noFill/>
                </a:ln>
                <a:solidFill>
                  <a:srgbClr val="0D0D0D"/>
                </a:solidFill>
                <a:effectLst/>
                <a:uLnTx/>
                <a:uFillTx/>
                <a:latin typeface="Meiryo"/>
                <a:ea typeface="Meiryo"/>
              </a:rPr>
              <a:t>）：</a:t>
            </a:r>
            <a:r>
              <a:rPr kumimoji="0" lang="ja-JP" altLang="en-US" sz="900" kern="0">
                <a:solidFill>
                  <a:srgbClr val="0D0D0D"/>
                </a:solidFill>
                <a:latin typeface="Meiryo"/>
                <a:ea typeface="Meiryo"/>
                <a:cs typeface="+mn-lt"/>
                <a:hlinkClick r:id="rId4"/>
              </a:rPr>
              <a:t>https://ads-help.yahoo-net.jp/s/article/H000044930?language=ja</a:t>
            </a:r>
            <a:endParaRPr kumimoji="0" lang="en-US" altLang="ja-JP" sz="900" kern="0">
              <a:solidFill>
                <a:srgbClr val="0D0D0D"/>
              </a:solidFill>
              <a:latin typeface="Meiryo"/>
              <a:ea typeface="Meiryo"/>
              <a:cs typeface="+mn-lt"/>
            </a:endParaRPr>
          </a:p>
          <a:p>
            <a:pPr lvl="0">
              <a:lnSpc>
                <a:spcPct val="120000"/>
              </a:lnSpc>
              <a:defRPr/>
            </a:pPr>
            <a:r>
              <a:rPr kumimoji="0" lang="ja-JP" altLang="en-US" sz="900" kern="0">
                <a:solidFill>
                  <a:srgbClr val="0D0D0D"/>
                </a:solidFill>
                <a:latin typeface="Meiryo"/>
                <a:ea typeface="Meiryo"/>
                <a:cs typeface="+mn-lt"/>
              </a:rPr>
              <a:t>　</a:t>
            </a:r>
            <a:r>
              <a:rPr kumimoji="0" lang="en-US" altLang="ja-JP" sz="900" kern="0">
                <a:solidFill>
                  <a:srgbClr val="0D0D0D"/>
                </a:solidFill>
                <a:latin typeface="Meiryo"/>
                <a:ea typeface="Meiryo"/>
                <a:cs typeface="+mn-lt"/>
              </a:rPr>
              <a:t>※</a:t>
            </a:r>
            <a:r>
              <a:rPr lang="ja-JP" altLang="en-US" sz="900">
                <a:latin typeface="Meiryo"/>
                <a:ea typeface="Meiryo"/>
              </a:rPr>
              <a:t>ブランドパネル トップカバーの挙動</a:t>
            </a:r>
            <a:r>
              <a:rPr lang="ja-JP" altLang="en-US" sz="900">
                <a:solidFill>
                  <a:srgbClr val="002AFF"/>
                </a:solidFill>
                <a:latin typeface="Meiryo"/>
                <a:ea typeface="Meiryo"/>
              </a:rPr>
              <a:t>：</a:t>
            </a:r>
            <a:r>
              <a:rPr lang="en-US" altLang="ja-JP" sz="900">
                <a:solidFill>
                  <a:srgbClr val="002AFF"/>
                </a:solidFill>
                <a:latin typeface="Meiryo"/>
                <a:ea typeface="Meiryo"/>
              </a:rPr>
              <a:t> </a:t>
            </a:r>
            <a:r>
              <a:rPr kumimoji="0" lang="en-US" altLang="ja-JP" sz="900" kern="0">
                <a:solidFill>
                  <a:srgbClr val="0D0D0D"/>
                </a:solidFill>
                <a:latin typeface="Meiryo"/>
                <a:ea typeface="Meiryo"/>
                <a:cs typeface="+mn-lt"/>
                <a:hlinkClick r:id="rId5"/>
              </a:rPr>
              <a:t>https://ads-help.yahoo-net.jp/s/article/H000055171?language=ja</a:t>
            </a:r>
            <a:endParaRPr lang="en-US" altLang="ja-JP" sz="900" b="0" i="0" u="none" strike="noStrike" cap="none" spc="0" normalizeH="0" baseline="0" noProof="0">
              <a:ln>
                <a:noFill/>
              </a:ln>
              <a:solidFill>
                <a:srgbClr val="000000"/>
              </a:solidFill>
              <a:effectLst/>
              <a:uLnTx/>
              <a:uFillTx/>
              <a:latin typeface="Meiryo"/>
              <a:ea typeface="Meiryo"/>
            </a:endParaRPr>
          </a:p>
        </p:txBody>
      </p:sp>
      <p:sp>
        <p:nvSpPr>
          <p:cNvPr id="3" name="角丸四角形 47">
            <a:extLst>
              <a:ext uri="{FF2B5EF4-FFF2-40B4-BE49-F238E27FC236}">
                <a16:creationId xmlns:a16="http://schemas.microsoft.com/office/drawing/2014/main" id="{20F42989-14CE-BCE2-0A96-D88FDDCB9AF1}"/>
              </a:ext>
            </a:extLst>
          </p:cNvPr>
          <p:cNvSpPr/>
          <p:nvPr/>
        </p:nvSpPr>
        <p:spPr>
          <a:xfrm>
            <a:off x="1817843" y="1290571"/>
            <a:ext cx="3701214" cy="433580"/>
          </a:xfrm>
          <a:prstGeom prst="roundRect">
            <a:avLst>
              <a:gd name="adj" fmla="val 50000"/>
            </a:avLst>
          </a:prstGeom>
          <a:solidFill>
            <a:srgbClr val="00004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rPr>
              <a:t>スマートフォン</a:t>
            </a:r>
          </a:p>
        </p:txBody>
      </p:sp>
      <p:sp>
        <p:nvSpPr>
          <p:cNvPr id="4" name="角丸四角形 45">
            <a:extLst>
              <a:ext uri="{FF2B5EF4-FFF2-40B4-BE49-F238E27FC236}">
                <a16:creationId xmlns:a16="http://schemas.microsoft.com/office/drawing/2014/main" id="{58D2C6ED-20CA-CF64-CF86-6442794AD7EE}"/>
              </a:ext>
            </a:extLst>
          </p:cNvPr>
          <p:cNvSpPr/>
          <p:nvPr/>
        </p:nvSpPr>
        <p:spPr>
          <a:xfrm>
            <a:off x="6504670" y="1270636"/>
            <a:ext cx="4304993" cy="431467"/>
          </a:xfrm>
          <a:prstGeom prst="roundRect">
            <a:avLst>
              <a:gd name="adj" fmla="val 50000"/>
            </a:avLst>
          </a:prstGeom>
          <a:solidFill>
            <a:srgbClr val="00004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600" normalizeH="0" baseline="0" noProof="0">
                <a:ln>
                  <a:noFill/>
                </a:ln>
                <a:solidFill>
                  <a:srgbClr val="FFFFFF"/>
                </a:solidFill>
                <a:effectLst/>
                <a:uLnTx/>
                <a:uFillTx/>
                <a:latin typeface="Meiryo" panose="020B0604030504040204" pitchFamily="34" charset="-128"/>
                <a:ea typeface="Meiryo" panose="020B0604030504040204" pitchFamily="34" charset="-128"/>
              </a:rPr>
              <a:t>PC</a:t>
            </a:r>
            <a:endParaRPr kumimoji="1" lang="ja-JP" altLang="en-US" sz="1400" b="1" i="0" u="none" strike="noStrike" kern="1200" cap="none" spc="600" normalizeH="0" baseline="0" noProof="0">
              <a:ln>
                <a:noFill/>
              </a:ln>
              <a:solidFill>
                <a:srgbClr val="FFFFFF"/>
              </a:solidFill>
              <a:effectLst/>
              <a:uLnTx/>
              <a:uFillTx/>
              <a:latin typeface="Meiryo" panose="020B0604030504040204" pitchFamily="34" charset="-128"/>
              <a:ea typeface="Meiryo" panose="020B0604030504040204" pitchFamily="34" charset="-128"/>
            </a:endParaRPr>
          </a:p>
        </p:txBody>
      </p:sp>
      <p:sp>
        <p:nvSpPr>
          <p:cNvPr id="9" name="円/楕円 38">
            <a:extLst>
              <a:ext uri="{FF2B5EF4-FFF2-40B4-BE49-F238E27FC236}">
                <a16:creationId xmlns:a16="http://schemas.microsoft.com/office/drawing/2014/main" id="{03070232-5893-6B52-A3FE-40F4C3E09D21}"/>
              </a:ext>
            </a:extLst>
          </p:cNvPr>
          <p:cNvSpPr>
            <a:spLocks noChangeAspect="1"/>
          </p:cNvSpPr>
          <p:nvPr/>
        </p:nvSpPr>
        <p:spPr>
          <a:xfrm>
            <a:off x="6528604" y="1912783"/>
            <a:ext cx="482225" cy="482225"/>
          </a:xfrm>
          <a:prstGeom prst="ellipse">
            <a:avLst/>
          </a:prstGeom>
          <a:solidFill>
            <a:srgbClr val="000048"/>
          </a:solidFill>
          <a:ln w="9525" cap="flat" cmpd="sng" algn="ctr">
            <a:noFill/>
            <a:prstDash val="solid"/>
            <a:miter lim="800000"/>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18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rPr>
              <a:t>B</a:t>
            </a:r>
            <a:endParaRPr kumimoji="0" lang="ja-JP" altLang="en-US" sz="18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endParaRPr>
          </a:p>
        </p:txBody>
      </p:sp>
      <p:sp>
        <p:nvSpPr>
          <p:cNvPr id="12" name="角丸四角形 48">
            <a:extLst>
              <a:ext uri="{FF2B5EF4-FFF2-40B4-BE49-F238E27FC236}">
                <a16:creationId xmlns:a16="http://schemas.microsoft.com/office/drawing/2014/main" id="{03F9BEC5-6A61-A54C-4633-EE3B0D8BBA73}"/>
              </a:ext>
            </a:extLst>
          </p:cNvPr>
          <p:cNvSpPr/>
          <p:nvPr/>
        </p:nvSpPr>
        <p:spPr>
          <a:xfrm>
            <a:off x="2121288" y="1848908"/>
            <a:ext cx="3267239"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46800" rIns="0" bIns="45720" numCol="1" spcCol="0" rtlCol="0" fromWordArt="0" anchor="ctr" anchorCtr="0" forceAA="0" compatLnSpc="1">
            <a:prstTxWarp prst="textNoShape">
              <a:avLst/>
            </a:prstTxWarp>
            <a:noAutofit/>
          </a:bodyPr>
          <a:lstStyle/>
          <a:p>
            <a:pPr lvl="0" algn="ctr">
              <a:lnSpc>
                <a:spcPct val="120000"/>
              </a:lnSpc>
              <a:defRPr/>
            </a:pPr>
            <a:r>
              <a:rPr lang="ja-JP" altLang="en-US" sz="1200" b="1">
                <a:solidFill>
                  <a:schemeClr val="bg1"/>
                </a:solidFill>
                <a:latin typeface="Meiryo" panose="020B0604030504040204" pitchFamily="34" charset="-128"/>
                <a:ea typeface="Meiryo" panose="020B0604030504040204" pitchFamily="34" charset="-128"/>
                <a:cs typeface="Segoe UI" panose="020B0502040204020203" pitchFamily="34" charset="0"/>
              </a:rPr>
              <a:t>ブランドパネル トップカバー</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画像</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/16</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9</a:t>
            </a:r>
          </a:p>
          <a:p>
            <a:pPr lvl="0" algn="ctr">
              <a:lnSpc>
                <a:spcPct val="120000"/>
              </a:lnSpc>
              <a:defRPr/>
            </a:pPr>
            <a:r>
              <a:rPr lang="ja-JP" altLang="en-US" sz="1200" b="1">
                <a:solidFill>
                  <a:schemeClr val="bg1"/>
                </a:solidFill>
                <a:latin typeface="Meiryo" panose="020B0604030504040204" pitchFamily="34" charset="-128"/>
                <a:ea typeface="Meiryo" panose="020B0604030504040204" pitchFamily="34" charset="-128"/>
                <a:cs typeface="Segoe UI" panose="020B0502040204020203" pitchFamily="34" charset="0"/>
              </a:rPr>
              <a:t>ブランドパネル トップカバー</a:t>
            </a:r>
            <a:r>
              <a:rPr lang="en-US" altLang="ja-JP" sz="1200" b="1">
                <a:solidFill>
                  <a:schemeClr val="bg1"/>
                </a:solidFill>
                <a:latin typeface="Meiryo" panose="020B0604030504040204" pitchFamily="34" charset="-128"/>
                <a:ea typeface="Meiryo" panose="020B0604030504040204" pitchFamily="34" charset="-128"/>
                <a:cs typeface="Segoe UI" panose="020B0502040204020203" pitchFamily="34" charset="0"/>
              </a:rPr>
              <a:t>/</a:t>
            </a:r>
            <a:r>
              <a:rPr lang="ja-JP" altLang="en-US" sz="1200" b="1">
                <a:solidFill>
                  <a:schemeClr val="bg1"/>
                </a:solidFill>
                <a:latin typeface="Meiryo" panose="020B0604030504040204" pitchFamily="34" charset="-128"/>
                <a:ea typeface="Meiryo" panose="020B0604030504040204" pitchFamily="34" charset="-128"/>
                <a:cs typeface="Segoe UI" panose="020B0502040204020203" pitchFamily="34" charset="0"/>
              </a:rPr>
              <a:t>動画</a:t>
            </a:r>
            <a:r>
              <a:rPr lang="en-US" altLang="ja-JP" sz="1200" b="1">
                <a:solidFill>
                  <a:schemeClr val="bg1"/>
                </a:solidFill>
                <a:latin typeface="Meiryo" panose="020B0604030504040204" pitchFamily="34" charset="-128"/>
                <a:ea typeface="Meiryo" panose="020B0604030504040204" pitchFamily="34" charset="-128"/>
                <a:cs typeface="Segoe UI" panose="020B0502040204020203" pitchFamily="34" charset="0"/>
              </a:rPr>
              <a:t>/16</a:t>
            </a:r>
            <a:r>
              <a:rPr lang="ja-JP" altLang="en-US" sz="1200" b="1">
                <a:solidFill>
                  <a:schemeClr val="bg1"/>
                </a:solidFill>
                <a:latin typeface="Meiryo" panose="020B0604030504040204" pitchFamily="34" charset="-128"/>
                <a:ea typeface="Meiryo" panose="020B0604030504040204" pitchFamily="34" charset="-128"/>
                <a:cs typeface="Segoe UI" panose="020B0502040204020203" pitchFamily="34" charset="0"/>
              </a:rPr>
              <a:t>：</a:t>
            </a:r>
            <a:r>
              <a:rPr lang="en-US" altLang="ja-JP" sz="1200" b="1">
                <a:solidFill>
                  <a:schemeClr val="bg1"/>
                </a:solidFill>
                <a:latin typeface="Meiryo" panose="020B0604030504040204" pitchFamily="34" charset="-128"/>
                <a:ea typeface="Meiryo" panose="020B0604030504040204" pitchFamily="34" charset="-128"/>
                <a:cs typeface="Segoe UI" panose="020B0502040204020203" pitchFamily="34" charset="0"/>
              </a:rPr>
              <a:t>9</a:t>
            </a:r>
            <a:endParaRPr lang="ja-JP" altLang="en-US" sz="1200" b="1">
              <a:solidFill>
                <a:schemeClr val="bg1"/>
              </a:solidFill>
              <a:latin typeface="Meiryo" panose="020B0604030504040204" pitchFamily="34" charset="-128"/>
              <a:ea typeface="Meiryo" panose="020B0604030504040204" pitchFamily="34" charset="-128"/>
              <a:cs typeface="Segoe UI" panose="020B0502040204020203" pitchFamily="34" charset="0"/>
            </a:endParaRPr>
          </a:p>
        </p:txBody>
      </p:sp>
      <p:sp>
        <p:nvSpPr>
          <p:cNvPr id="13" name="角丸四角形 44">
            <a:extLst>
              <a:ext uri="{FF2B5EF4-FFF2-40B4-BE49-F238E27FC236}">
                <a16:creationId xmlns:a16="http://schemas.microsoft.com/office/drawing/2014/main" id="{7E77A6E4-67C3-6706-E4CC-83C67B6133CF}"/>
              </a:ext>
            </a:extLst>
          </p:cNvPr>
          <p:cNvSpPr/>
          <p:nvPr/>
        </p:nvSpPr>
        <p:spPr>
          <a:xfrm>
            <a:off x="6848770" y="1823146"/>
            <a:ext cx="3585600"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96000" tIns="4680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ブランドパネル クインティ</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画像</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/16</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9</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ブランドパネル クインティ</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動画</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/16</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9</a:t>
            </a:r>
            <a:endPar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grpSp>
        <p:nvGrpSpPr>
          <p:cNvPr id="21" name="グループ化 20">
            <a:extLst>
              <a:ext uri="{FF2B5EF4-FFF2-40B4-BE49-F238E27FC236}">
                <a16:creationId xmlns:a16="http://schemas.microsoft.com/office/drawing/2014/main" id="{234CDFAF-A3F7-E85C-FBB0-D4C689F4AD4A}"/>
              </a:ext>
            </a:extLst>
          </p:cNvPr>
          <p:cNvGrpSpPr>
            <a:grpSpLocks noChangeAspect="1"/>
          </p:cNvGrpSpPr>
          <p:nvPr/>
        </p:nvGrpSpPr>
        <p:grpSpPr>
          <a:xfrm>
            <a:off x="2039185" y="3027785"/>
            <a:ext cx="1564291" cy="2200281"/>
            <a:chOff x="513033" y="432676"/>
            <a:chExt cx="2115990" cy="2790926"/>
          </a:xfrm>
        </p:grpSpPr>
        <p:grpSp>
          <p:nvGrpSpPr>
            <p:cNvPr id="23" name="グループ化 22">
              <a:extLst>
                <a:ext uri="{FF2B5EF4-FFF2-40B4-BE49-F238E27FC236}">
                  <a16:creationId xmlns:a16="http://schemas.microsoft.com/office/drawing/2014/main" id="{C6304612-D44D-F9FE-BB4D-B29CB72DE159}"/>
                </a:ext>
              </a:extLst>
            </p:cNvPr>
            <p:cNvGrpSpPr/>
            <p:nvPr/>
          </p:nvGrpSpPr>
          <p:grpSpPr>
            <a:xfrm>
              <a:off x="513033" y="432676"/>
              <a:ext cx="2115990" cy="2790926"/>
              <a:chOff x="513033" y="446487"/>
              <a:chExt cx="2115990" cy="2790926"/>
            </a:xfrm>
          </p:grpSpPr>
          <p:pic>
            <p:nvPicPr>
              <p:cNvPr id="25" name="図 24">
                <a:extLst>
                  <a:ext uri="{FF2B5EF4-FFF2-40B4-BE49-F238E27FC236}">
                    <a16:creationId xmlns:a16="http://schemas.microsoft.com/office/drawing/2014/main" id="{753FC816-64EE-6379-0391-C9717F5DC436}"/>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b="37089"/>
              <a:stretch/>
            </p:blipFill>
            <p:spPr>
              <a:xfrm>
                <a:off x="513033" y="446487"/>
                <a:ext cx="2115990" cy="2790925"/>
              </a:xfrm>
              <a:prstGeom prst="rect">
                <a:avLst/>
              </a:prstGeom>
            </p:spPr>
          </p:pic>
          <p:pic>
            <p:nvPicPr>
              <p:cNvPr id="27" name="図 26">
                <a:extLst>
                  <a:ext uri="{FF2B5EF4-FFF2-40B4-BE49-F238E27FC236}">
                    <a16:creationId xmlns:a16="http://schemas.microsoft.com/office/drawing/2014/main" id="{2F63B3F9-DC94-9361-A105-13826A3BB54E}"/>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b="33382"/>
              <a:stretch/>
            </p:blipFill>
            <p:spPr>
              <a:xfrm>
                <a:off x="655968" y="568893"/>
                <a:ext cx="1844989" cy="2668520"/>
              </a:xfrm>
              <a:prstGeom prst="rect">
                <a:avLst/>
              </a:prstGeom>
            </p:spPr>
          </p:pic>
          <p:pic>
            <p:nvPicPr>
              <p:cNvPr id="29" name="図 28">
                <a:extLst>
                  <a:ext uri="{FF2B5EF4-FFF2-40B4-BE49-F238E27FC236}">
                    <a16:creationId xmlns:a16="http://schemas.microsoft.com/office/drawing/2014/main" id="{4324B16B-10D2-A38E-3450-29224F6FF6D6}"/>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1031300" y="567291"/>
                <a:ext cx="1079455" cy="148426"/>
              </a:xfrm>
              <a:prstGeom prst="rect">
                <a:avLst/>
              </a:prstGeom>
            </p:spPr>
          </p:pic>
        </p:grpSp>
        <p:pic>
          <p:nvPicPr>
            <p:cNvPr id="24" name="図 23">
              <a:extLst>
                <a:ext uri="{FF2B5EF4-FFF2-40B4-BE49-F238E27FC236}">
                  <a16:creationId xmlns:a16="http://schemas.microsoft.com/office/drawing/2014/main" id="{5D4C5929-879E-8FF5-FFB9-2E16737FAA3D}"/>
                </a:ext>
              </a:extLst>
            </p:cNvPr>
            <p:cNvPicPr>
              <a:picLocks noChangeAspect="1"/>
            </p:cNvPicPr>
            <p:nvPr/>
          </p:nvPicPr>
          <p:blipFill rotWithShape="1">
            <a:blip r:embed="rId9">
              <a:extLst>
                <a:ext uri="{28A0092B-C50C-407E-A947-70E740481C1C}">
                  <a14:useLocalDpi xmlns:a14="http://schemas.microsoft.com/office/drawing/2010/main"/>
                </a:ext>
              </a:extLst>
            </a:blip>
            <a:srcRect l="1704" t="-603" r="3086"/>
            <a:stretch/>
          </p:blipFill>
          <p:spPr>
            <a:xfrm>
              <a:off x="654267" y="1182203"/>
              <a:ext cx="1843200" cy="1050673"/>
            </a:xfrm>
            <a:prstGeom prst="rect">
              <a:avLst/>
            </a:prstGeom>
          </p:spPr>
        </p:pic>
      </p:grpSp>
      <p:grpSp>
        <p:nvGrpSpPr>
          <p:cNvPr id="31" name="グループ化 30">
            <a:extLst>
              <a:ext uri="{FF2B5EF4-FFF2-40B4-BE49-F238E27FC236}">
                <a16:creationId xmlns:a16="http://schemas.microsoft.com/office/drawing/2014/main" id="{3A1D936E-520D-4959-2A44-D6C86490A931}"/>
              </a:ext>
            </a:extLst>
          </p:cNvPr>
          <p:cNvGrpSpPr/>
          <p:nvPr/>
        </p:nvGrpSpPr>
        <p:grpSpPr>
          <a:xfrm>
            <a:off x="3649692" y="4211735"/>
            <a:ext cx="183216" cy="191683"/>
            <a:chOff x="4505326" y="2604452"/>
            <a:chExt cx="203132" cy="212519"/>
          </a:xfrm>
        </p:grpSpPr>
        <p:sp>
          <p:nvSpPr>
            <p:cNvPr id="32" name="山形 13">
              <a:extLst>
                <a:ext uri="{FF2B5EF4-FFF2-40B4-BE49-F238E27FC236}">
                  <a16:creationId xmlns:a16="http://schemas.microsoft.com/office/drawing/2014/main" id="{B841FCC0-99E8-0499-C97C-F095C37C1616}"/>
                </a:ext>
              </a:extLst>
            </p:cNvPr>
            <p:cNvSpPr/>
            <p:nvPr/>
          </p:nvSpPr>
          <p:spPr>
            <a:xfrm>
              <a:off x="4591917" y="2604452"/>
              <a:ext cx="116541" cy="212519"/>
            </a:xfrm>
            <a:prstGeom prst="chevron">
              <a:avLst>
                <a:gd name="adj" fmla="val 62863"/>
              </a:avLst>
            </a:prstGeom>
            <a:solidFill>
              <a:srgbClr val="0000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sp>
          <p:nvSpPr>
            <p:cNvPr id="35" name="山形 14">
              <a:extLst>
                <a:ext uri="{FF2B5EF4-FFF2-40B4-BE49-F238E27FC236}">
                  <a16:creationId xmlns:a16="http://schemas.microsoft.com/office/drawing/2014/main" id="{57ABA970-4F11-1AF2-FBEC-4EDBBF24A0E3}"/>
                </a:ext>
              </a:extLst>
            </p:cNvPr>
            <p:cNvSpPr/>
            <p:nvPr/>
          </p:nvSpPr>
          <p:spPr>
            <a:xfrm>
              <a:off x="4505326" y="2604452"/>
              <a:ext cx="116541" cy="212519"/>
            </a:xfrm>
            <a:prstGeom prst="chevron">
              <a:avLst>
                <a:gd name="adj" fmla="val 62863"/>
              </a:avLst>
            </a:prstGeom>
            <a:solidFill>
              <a:srgbClr val="00003E">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grpSp>
      <p:pic>
        <p:nvPicPr>
          <p:cNvPr id="36" name="図 35">
            <a:extLst>
              <a:ext uri="{FF2B5EF4-FFF2-40B4-BE49-F238E27FC236}">
                <a16:creationId xmlns:a16="http://schemas.microsoft.com/office/drawing/2014/main" id="{39A71963-BAEC-0965-2465-568A165F44D3}"/>
              </a:ext>
            </a:extLst>
          </p:cNvPr>
          <p:cNvPicPr>
            <a:picLocks noChangeAspect="1"/>
          </p:cNvPicPr>
          <p:nvPr/>
        </p:nvPicPr>
        <p:blipFill>
          <a:blip r:embed="rId10"/>
          <a:srcRect b="4805"/>
          <a:stretch>
            <a:fillRect/>
          </a:stretch>
        </p:blipFill>
        <p:spPr>
          <a:xfrm>
            <a:off x="3846515" y="3007658"/>
            <a:ext cx="1565284" cy="2214360"/>
          </a:xfrm>
          <a:prstGeom prst="rect">
            <a:avLst/>
          </a:prstGeom>
        </p:spPr>
      </p:pic>
      <p:pic>
        <p:nvPicPr>
          <p:cNvPr id="39" name="図 38">
            <a:extLst>
              <a:ext uri="{FF2B5EF4-FFF2-40B4-BE49-F238E27FC236}">
                <a16:creationId xmlns:a16="http://schemas.microsoft.com/office/drawing/2014/main" id="{FA08E37A-2155-45E7-26C2-2470342A8563}"/>
              </a:ext>
            </a:extLst>
          </p:cNvPr>
          <p:cNvPicPr>
            <a:picLocks noChangeAspect="1"/>
          </p:cNvPicPr>
          <p:nvPr/>
        </p:nvPicPr>
        <p:blipFill rotWithShape="1">
          <a:blip r:embed="rId11">
            <a:extLst>
              <a:ext uri="{28A0092B-C50C-407E-A947-70E740481C1C}">
                <a14:useLocalDpi xmlns:a14="http://schemas.microsoft.com/office/drawing/2010/main"/>
              </a:ext>
            </a:extLst>
          </a:blip>
          <a:srcRect t="-105" b="18249"/>
          <a:stretch/>
        </p:blipFill>
        <p:spPr>
          <a:xfrm>
            <a:off x="6557455" y="2925869"/>
            <a:ext cx="3876964" cy="2176427"/>
          </a:xfrm>
          <a:prstGeom prst="rect">
            <a:avLst/>
          </a:prstGeom>
        </p:spPr>
      </p:pic>
      <p:cxnSp>
        <p:nvCxnSpPr>
          <p:cNvPr id="42" name="コネクタ: カギ線 41">
            <a:extLst>
              <a:ext uri="{FF2B5EF4-FFF2-40B4-BE49-F238E27FC236}">
                <a16:creationId xmlns:a16="http://schemas.microsoft.com/office/drawing/2014/main" id="{CCE5CF73-32E4-D8B4-E0FE-89E1CB67C428}"/>
              </a:ext>
            </a:extLst>
          </p:cNvPr>
          <p:cNvCxnSpPr>
            <a:cxnSpLocks/>
          </p:cNvCxnSpPr>
          <p:nvPr/>
        </p:nvCxnSpPr>
        <p:spPr>
          <a:xfrm flipH="1">
            <a:off x="10569639" y="2211576"/>
            <a:ext cx="43467" cy="2038486"/>
          </a:xfrm>
          <a:prstGeom prst="bentConnector3">
            <a:avLst>
              <a:gd name="adj1" fmla="val -525916"/>
            </a:avLst>
          </a:prstGeom>
          <a:ln w="12700">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4" name="円/楕円 38">
            <a:extLst>
              <a:ext uri="{FF2B5EF4-FFF2-40B4-BE49-F238E27FC236}">
                <a16:creationId xmlns:a16="http://schemas.microsoft.com/office/drawing/2014/main" id="{A2741724-055F-7185-BB83-81129C13F986}"/>
              </a:ext>
            </a:extLst>
          </p:cNvPr>
          <p:cNvSpPr>
            <a:spLocks noChangeAspect="1"/>
          </p:cNvSpPr>
          <p:nvPr/>
        </p:nvSpPr>
        <p:spPr>
          <a:xfrm>
            <a:off x="1757581" y="1934830"/>
            <a:ext cx="482225" cy="482225"/>
          </a:xfrm>
          <a:prstGeom prst="ellipse">
            <a:avLst/>
          </a:prstGeom>
          <a:solidFill>
            <a:srgbClr val="000048"/>
          </a:solidFill>
          <a:ln w="9525" cap="flat" cmpd="sng" algn="ctr">
            <a:noFill/>
            <a:prstDash val="solid"/>
            <a:miter lim="800000"/>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18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rPr>
              <a:t>A</a:t>
            </a:r>
            <a:endParaRPr kumimoji="0" lang="ja-JP" altLang="en-US" sz="18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endParaRPr>
          </a:p>
        </p:txBody>
      </p:sp>
      <p:sp>
        <p:nvSpPr>
          <p:cNvPr id="15" name="テキスト ボックス 14">
            <a:extLst>
              <a:ext uri="{FF2B5EF4-FFF2-40B4-BE49-F238E27FC236}">
                <a16:creationId xmlns:a16="http://schemas.microsoft.com/office/drawing/2014/main" id="{9D6DCA00-61A8-E4A6-D812-30D947812A8D}"/>
              </a:ext>
            </a:extLst>
          </p:cNvPr>
          <p:cNvSpPr txBox="1"/>
          <p:nvPr/>
        </p:nvSpPr>
        <p:spPr>
          <a:xfrm>
            <a:off x="2074536" y="2559333"/>
            <a:ext cx="3162837" cy="461665"/>
          </a:xfrm>
          <a:prstGeom prst="rect">
            <a:avLst/>
          </a:prstGeom>
          <a:noFill/>
        </p:spPr>
        <p:txBody>
          <a:bodyPr wrap="square" lIns="0" tIns="0" rIns="0" bIns="0" rtlCol="0" anchor="t">
            <a:spAutoFit/>
          </a:bodyPr>
          <a:lstStyle/>
          <a:p>
            <a:pPr>
              <a:defRPr/>
            </a:pPr>
            <a:r>
              <a:rPr lang="en-US" altLang="ja-JP" sz="1000">
                <a:solidFill>
                  <a:srgbClr val="002AFF"/>
                </a:solidFill>
                <a:latin typeface="Meiryo"/>
                <a:ea typeface="Meiryo"/>
              </a:rPr>
              <a:t>※ </a:t>
            </a:r>
            <a:r>
              <a:rPr lang="ja-JP" altLang="en-US" sz="1000">
                <a:solidFill>
                  <a:srgbClr val="002AFF"/>
                </a:solidFill>
                <a:latin typeface="Meiryo"/>
                <a:ea typeface="Meiryo"/>
              </a:rPr>
              <a:t>タップ後の挙動は「スマートフォン動画広告タップ後の挙動」のページをご参照ください。</a:t>
            </a:r>
          </a:p>
          <a:p>
            <a:pPr lvl="0">
              <a:defRPr/>
            </a:pPr>
            <a:endParaRPr lang="ja-JP" altLang="en-US" sz="1000">
              <a:solidFill>
                <a:srgbClr val="002AFF"/>
              </a:solidFill>
              <a:latin typeface="Meiryo" panose="020B0604030504040204" pitchFamily="34" charset="-128"/>
              <a:ea typeface="Meiryo" panose="020B0604030504040204" pitchFamily="34" charset="-128"/>
            </a:endParaRPr>
          </a:p>
        </p:txBody>
      </p:sp>
      <p:sp>
        <p:nvSpPr>
          <p:cNvPr id="14" name="テキスト プレースホルダー 35">
            <a:extLst>
              <a:ext uri="{FF2B5EF4-FFF2-40B4-BE49-F238E27FC236}">
                <a16:creationId xmlns:a16="http://schemas.microsoft.com/office/drawing/2014/main" id="{A14D5F4C-13BD-2684-3CD5-0744891A18E5}"/>
              </a:ext>
            </a:extLst>
          </p:cNvPr>
          <p:cNvSpPr txBox="1">
            <a:spLocks noGrp="1"/>
          </p:cNvSpPr>
          <p:nvPr>
            <p:ph type="body" sz="quarter" idx="10"/>
          </p:nvPr>
        </p:nvSpPr>
        <p:spPr>
          <a:xfrm>
            <a:off x="3611204" y="70092"/>
            <a:ext cx="6251253" cy="669702"/>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None/>
            </a:pPr>
            <a:r>
              <a:rPr lang="en-US" altLang="ja-JP" sz="2000" b="1">
                <a:solidFill>
                  <a:srgbClr val="000048"/>
                </a:solidFill>
                <a:latin typeface="Meiryo" panose="020B0604030504040204" pitchFamily="34" charset="-128"/>
                <a:ea typeface="Meiryo" panose="020B0604030504040204" pitchFamily="34" charset="-128"/>
              </a:rPr>
              <a:t>Yahoo! JAPAN</a:t>
            </a:r>
            <a:r>
              <a:rPr lang="ja-JP" altLang="en-US" sz="2000" b="1">
                <a:solidFill>
                  <a:srgbClr val="000048"/>
                </a:solidFill>
                <a:latin typeface="Meiryo" panose="020B0604030504040204" pitchFamily="34" charset="-128"/>
                <a:ea typeface="Meiryo" panose="020B0604030504040204" pitchFamily="34" charset="-128"/>
              </a:rPr>
              <a:t>トップページ　ブランドパネル</a:t>
            </a:r>
            <a:r>
              <a:rPr lang="ja-JP" altLang="en-US" sz="2000">
                <a:solidFill>
                  <a:srgbClr val="000048"/>
                </a:solidFill>
                <a:latin typeface="Meiryo" panose="020B0604030504040204" pitchFamily="34" charset="-128"/>
                <a:ea typeface="Meiryo" panose="020B0604030504040204" pitchFamily="34" charset="-128"/>
              </a:rPr>
              <a:t>　</a:t>
            </a:r>
            <a:endParaRPr lang="en-US" altLang="ja-JP" sz="2000" b="1">
              <a:solidFill>
                <a:srgbClr val="000048"/>
              </a:solidFill>
              <a:latin typeface="Meiryo" panose="020B0604030504040204" pitchFamily="34" charset="-128"/>
              <a:ea typeface="Meiryo" panose="020B0604030504040204" pitchFamily="34" charset="-128"/>
            </a:endParaRPr>
          </a:p>
          <a:p>
            <a:pPr marL="0" indent="0">
              <a:buNone/>
            </a:pPr>
            <a:r>
              <a:rPr lang="en-US" altLang="ja-JP" sz="2000">
                <a:solidFill>
                  <a:srgbClr val="000048"/>
                </a:solidFill>
                <a:latin typeface="Meiryo" panose="020B0604030504040204" pitchFamily="34" charset="-128"/>
                <a:ea typeface="Meiryo" panose="020B0604030504040204" pitchFamily="34" charset="-128"/>
              </a:rPr>
              <a:t>MD</a:t>
            </a:r>
            <a:r>
              <a:rPr lang="ja-JP" altLang="en-US" sz="2000" b="1">
                <a:solidFill>
                  <a:srgbClr val="000048"/>
                </a:solidFill>
                <a:latin typeface="Meiryo" panose="020B0604030504040204" pitchFamily="34" charset="-128"/>
                <a:ea typeface="Meiryo" panose="020B0604030504040204" pitchFamily="34" charset="-128"/>
              </a:rPr>
              <a:t>　トップカバー</a:t>
            </a:r>
          </a:p>
        </p:txBody>
      </p:sp>
    </p:spTree>
    <p:extLst>
      <p:ext uri="{BB962C8B-B14F-4D97-AF65-F5344CB8AC3E}">
        <p14:creationId xmlns:p14="http://schemas.microsoft.com/office/powerpoint/2010/main" val="33028522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B1CD1D-40C6-C033-C8A4-F221BAB8994D}"/>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1ACD5A9F-B6D6-39DC-50BB-CF246FC9FF9D}"/>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E435E1A4-F28D-6820-058D-5087F8B5405F}"/>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6" name="正方形/長方形 5">
            <a:extLst>
              <a:ext uri="{FF2B5EF4-FFF2-40B4-BE49-F238E27FC236}">
                <a16:creationId xmlns:a16="http://schemas.microsoft.com/office/drawing/2014/main" id="{0F3E5300-BC9D-6FBC-CCA6-F6D315A4DF01}"/>
              </a:ext>
            </a:extLst>
          </p:cNvPr>
          <p:cNvSpPr/>
          <p:nvPr/>
        </p:nvSpPr>
        <p:spPr>
          <a:xfrm>
            <a:off x="332269" y="5828189"/>
            <a:ext cx="4327159" cy="415498"/>
          </a:xfrm>
          <a:prstGeom prst="rect">
            <a:avLst/>
          </a:prstGeom>
        </p:spPr>
        <p:txBody>
          <a:bodyPr wrap="square" lIns="91440" tIns="45720" rIns="91440" bIns="45720" anchor="t">
            <a:spAutoFit/>
          </a:bodyPr>
          <a:lstStyle/>
          <a:p>
            <a:pPr marL="0" marR="0" lvl="0" indent="0" defTabSz="914400" eaLnBrk="1" fontAlgn="auto" latinLnBrk="0" hangingPunct="1">
              <a:spcBef>
                <a:spcPts val="0"/>
              </a:spcBef>
              <a:spcAft>
                <a:spcPts val="0"/>
              </a:spcAft>
              <a:buClrTx/>
              <a:buSzTx/>
              <a:buFontTx/>
              <a:buNone/>
              <a:tabLst/>
              <a:defRPr/>
            </a:pPr>
            <a:r>
              <a:rPr lang="en-US" altLang="ja-JP" sz="700" b="0" i="0" u="none" strike="noStrike" kern="0" cap="none" spc="0" normalizeH="0" baseline="0" noProof="0">
                <a:ln>
                  <a:noFill/>
                </a:ln>
                <a:solidFill>
                  <a:srgbClr val="0D0D0D"/>
                </a:solidFill>
                <a:effectLst/>
                <a:uLnTx/>
                <a:uFillTx/>
                <a:latin typeface="Meiryo"/>
                <a:ea typeface="Meiryo"/>
              </a:rPr>
              <a:t>※SP</a:t>
            </a:r>
            <a:r>
              <a:rPr lang="ja-JP" altLang="en-US" sz="700" b="0" i="0" u="none" strike="noStrike" kern="0" cap="none" spc="0" normalizeH="0" baseline="0" noProof="0">
                <a:ln>
                  <a:noFill/>
                </a:ln>
                <a:solidFill>
                  <a:srgbClr val="0D0D0D"/>
                </a:solidFill>
                <a:effectLst/>
                <a:uLnTx/>
                <a:uFillTx/>
                <a:latin typeface="Meiryo"/>
                <a:ea typeface="Meiryo"/>
              </a:rPr>
              <a:t>はスマートフォン、</a:t>
            </a:r>
            <a:r>
              <a:rPr lang="en-US" altLang="ja-JP" sz="700" b="0" i="0" u="none" strike="noStrike" kern="0" cap="none" spc="0" normalizeH="0" baseline="0" noProof="0">
                <a:ln>
                  <a:noFill/>
                </a:ln>
                <a:solidFill>
                  <a:srgbClr val="0D0D0D"/>
                </a:solidFill>
                <a:effectLst/>
                <a:uLnTx/>
                <a:uFillTx/>
                <a:latin typeface="Meiryo"/>
                <a:ea typeface="Meiryo"/>
              </a:rPr>
              <a:t>PC</a:t>
            </a:r>
            <a:r>
              <a:rPr lang="ja-JP" altLang="en-US" sz="700" b="0" i="0" u="none" strike="noStrike" kern="0" cap="none" spc="0" normalizeH="0" baseline="0" noProof="0">
                <a:ln>
                  <a:noFill/>
                </a:ln>
                <a:solidFill>
                  <a:srgbClr val="0D0D0D"/>
                </a:solidFill>
                <a:effectLst/>
                <a:uLnTx/>
                <a:uFillTx/>
                <a:latin typeface="Meiryo"/>
                <a:ea typeface="Meiryo"/>
              </a:rPr>
              <a:t>はパソコン、</a:t>
            </a:r>
            <a:r>
              <a:rPr lang="en-US" altLang="ja-JP" sz="700" b="0" i="0" u="none" strike="noStrike" kern="0" cap="none" spc="0" normalizeH="0" baseline="0" noProof="0">
                <a:ln>
                  <a:noFill/>
                </a:ln>
                <a:solidFill>
                  <a:srgbClr val="0D0D0D"/>
                </a:solidFill>
                <a:effectLst/>
                <a:uLnTx/>
                <a:uFillTx/>
                <a:latin typeface="Meiryo"/>
                <a:ea typeface="Meiryo"/>
              </a:rPr>
              <a:t>MD</a:t>
            </a:r>
            <a:r>
              <a:rPr lang="ja-JP" altLang="en-US" sz="700" b="0" i="0" u="none" strike="noStrike" kern="0" cap="none" spc="0" normalizeH="0" baseline="0" noProof="0">
                <a:ln>
                  <a:noFill/>
                </a:ln>
                <a:solidFill>
                  <a:srgbClr val="0D0D0D"/>
                </a:solidFill>
                <a:effectLst/>
                <a:uLnTx/>
                <a:uFillTx/>
                <a:latin typeface="Meiryo"/>
                <a:ea typeface="Meiryo"/>
              </a:rPr>
              <a:t>はマルチデバイスの略称です。</a:t>
            </a:r>
          </a:p>
          <a:p>
            <a:pPr marL="0" marR="0" lvl="0" indent="0" defTabSz="914400" eaLnBrk="1" fontAlgn="auto" latinLnBrk="0" hangingPunct="1">
              <a:spcBef>
                <a:spcPts val="0"/>
              </a:spcBef>
              <a:spcAft>
                <a:spcPts val="0"/>
              </a:spcAft>
              <a:buClrTx/>
              <a:buSzTx/>
              <a:buFontTx/>
              <a:buNone/>
              <a:tabLst/>
              <a:defRPr/>
            </a:pPr>
            <a:r>
              <a:rPr lang="en-US" altLang="ja-JP" sz="700" b="0" i="0" u="none" strike="noStrike" kern="0" cap="none" spc="0" normalizeH="0" baseline="0" noProof="0">
                <a:ln>
                  <a:noFill/>
                </a:ln>
                <a:solidFill>
                  <a:srgbClr val="0D0D0D"/>
                </a:solidFill>
                <a:effectLst/>
                <a:uLnTx/>
                <a:uFillTx/>
                <a:latin typeface="Meiryo"/>
                <a:ea typeface="Meiryo"/>
              </a:rPr>
              <a:t>※</a:t>
            </a:r>
            <a:r>
              <a:rPr lang="en-US" altLang="ja-JP" sz="700" b="0" i="0" u="none" strike="noStrike" kern="0" cap="none" spc="0" normalizeH="0" baseline="0" noProof="0" err="1">
                <a:ln>
                  <a:noFill/>
                </a:ln>
                <a:solidFill>
                  <a:srgbClr val="0D0D0D"/>
                </a:solidFill>
                <a:effectLst/>
                <a:uLnTx/>
                <a:uFillTx/>
                <a:latin typeface="Meiryo"/>
                <a:ea typeface="Meiryo"/>
              </a:rPr>
              <a:t>vCPM</a:t>
            </a:r>
            <a:r>
              <a:rPr lang="ja-JP" altLang="en-US" sz="700" b="0" i="0" u="none" strike="noStrike" kern="0" cap="none" spc="0" normalizeH="0" baseline="0" noProof="0">
                <a:ln>
                  <a:noFill/>
                </a:ln>
                <a:solidFill>
                  <a:srgbClr val="0D0D0D"/>
                </a:solidFill>
                <a:effectLst/>
                <a:uLnTx/>
                <a:uFillTx/>
                <a:latin typeface="Meiryo"/>
                <a:ea typeface="Meiryo"/>
              </a:rPr>
              <a:t>はビューアブルインプレッション</a:t>
            </a:r>
            <a:r>
              <a:rPr lang="en-US" altLang="ja-JP" sz="700" b="0" i="0" u="none" strike="noStrike" kern="0" cap="none" spc="0" normalizeH="0" baseline="0" noProof="0">
                <a:ln>
                  <a:noFill/>
                </a:ln>
                <a:solidFill>
                  <a:srgbClr val="0D0D0D"/>
                </a:solidFill>
                <a:effectLst/>
                <a:uLnTx/>
                <a:uFillTx/>
                <a:latin typeface="Meiryo"/>
                <a:ea typeface="Meiryo"/>
              </a:rPr>
              <a:t>1,000</a:t>
            </a:r>
            <a:r>
              <a:rPr lang="ja-JP" altLang="en-US" sz="700" b="0" i="0" u="none" strike="noStrike" kern="0" cap="none" spc="0" normalizeH="0" baseline="0" noProof="0">
                <a:ln>
                  <a:noFill/>
                </a:ln>
                <a:solidFill>
                  <a:srgbClr val="0D0D0D"/>
                </a:solidFill>
                <a:effectLst/>
                <a:uLnTx/>
                <a:uFillTx/>
                <a:latin typeface="Meiryo"/>
                <a:ea typeface="Meiryo"/>
              </a:rPr>
              <a:t>回あたりにかかる見込み広告費用です。 </a:t>
            </a:r>
          </a:p>
          <a:p>
            <a:pPr marL="0" marR="0" lvl="0" indent="0" defTabSz="914400" eaLnBrk="1" fontAlgn="auto" latinLnBrk="0" hangingPunct="1">
              <a:spcBef>
                <a:spcPts val="0"/>
              </a:spcBef>
              <a:spcAft>
                <a:spcPts val="0"/>
              </a:spcAft>
              <a:buClrTx/>
              <a:buSzTx/>
              <a:buFontTx/>
              <a:buNone/>
              <a:tabLst/>
              <a:defRPr/>
            </a:pPr>
            <a:r>
              <a:rPr lang="en-US" altLang="ja-JP" sz="700" b="0" i="0" u="none" strike="noStrike" kern="0" cap="none" spc="0" normalizeH="0" baseline="0" noProof="0">
                <a:ln>
                  <a:noFill/>
                </a:ln>
                <a:solidFill>
                  <a:srgbClr val="0D0D0D"/>
                </a:solidFill>
                <a:effectLst/>
                <a:uLnTx/>
                <a:uFillTx/>
                <a:latin typeface="Meiryo"/>
                <a:ea typeface="Meiryo"/>
              </a:rPr>
              <a:t>※</a:t>
            </a:r>
            <a:r>
              <a:rPr lang="en-US" altLang="ja-JP" sz="700" b="0" i="0" u="none" strike="noStrike" kern="0" cap="none" spc="0" normalizeH="0" baseline="0" noProof="0" err="1">
                <a:ln>
                  <a:noFill/>
                </a:ln>
                <a:solidFill>
                  <a:srgbClr val="0D0D0D"/>
                </a:solidFill>
                <a:effectLst/>
                <a:uLnTx/>
                <a:uFillTx/>
                <a:latin typeface="Meiryo"/>
                <a:ea typeface="Meiryo"/>
              </a:rPr>
              <a:t>vimps</a:t>
            </a:r>
            <a:r>
              <a:rPr lang="ja-JP" altLang="en-US" sz="700" b="0" i="0" u="none" strike="noStrike" kern="0" cap="none" spc="0" normalizeH="0" baseline="0" noProof="0">
                <a:ln>
                  <a:noFill/>
                </a:ln>
                <a:solidFill>
                  <a:srgbClr val="0D0D0D"/>
                </a:solidFill>
                <a:effectLst/>
                <a:uLnTx/>
                <a:uFillTx/>
                <a:latin typeface="Meiryo"/>
                <a:ea typeface="Meiryo"/>
              </a:rPr>
              <a:t>はビューアブルインプレッションの略称です。</a:t>
            </a:r>
          </a:p>
        </p:txBody>
      </p:sp>
      <p:sp>
        <p:nvSpPr>
          <p:cNvPr id="9" name="角丸四角形 3">
            <a:extLst>
              <a:ext uri="{FF2B5EF4-FFF2-40B4-BE49-F238E27FC236}">
                <a16:creationId xmlns:a16="http://schemas.microsoft.com/office/drawing/2014/main" id="{5F51C330-6CB8-A615-D0DD-8AF5F1247F9C}"/>
              </a:ext>
            </a:extLst>
          </p:cNvPr>
          <p:cNvSpPr/>
          <p:nvPr/>
        </p:nvSpPr>
        <p:spPr>
          <a:xfrm>
            <a:off x="1817843" y="186644"/>
            <a:ext cx="1474299"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商品一覧</a:t>
            </a:r>
          </a:p>
        </p:txBody>
      </p:sp>
      <p:graphicFrame>
        <p:nvGraphicFramePr>
          <p:cNvPr id="2" name="表 1">
            <a:extLst>
              <a:ext uri="{FF2B5EF4-FFF2-40B4-BE49-F238E27FC236}">
                <a16:creationId xmlns:a16="http://schemas.microsoft.com/office/drawing/2014/main" id="{B954141C-571F-7EFF-0B01-B13A39230CB2}"/>
              </a:ext>
            </a:extLst>
          </p:cNvPr>
          <p:cNvGraphicFramePr>
            <a:graphicFrameLocks noGrp="1"/>
          </p:cNvGraphicFramePr>
          <p:nvPr>
            <p:extLst>
              <p:ext uri="{D42A27DB-BD31-4B8C-83A1-F6EECF244321}">
                <p14:modId xmlns:p14="http://schemas.microsoft.com/office/powerpoint/2010/main" val="1922871856"/>
              </p:ext>
            </p:extLst>
          </p:nvPr>
        </p:nvGraphicFramePr>
        <p:xfrm>
          <a:off x="434975" y="852493"/>
          <a:ext cx="11233149" cy="4934057"/>
        </p:xfrm>
        <a:graphic>
          <a:graphicData uri="http://schemas.openxmlformats.org/drawingml/2006/table">
            <a:tbl>
              <a:tblPr firstCol="1" bandRow="1"/>
              <a:tblGrid>
                <a:gridCol w="1472433">
                  <a:extLst>
                    <a:ext uri="{9D8B030D-6E8A-4147-A177-3AD203B41FA5}">
                      <a16:colId xmlns:a16="http://schemas.microsoft.com/office/drawing/2014/main" val="792911817"/>
                    </a:ext>
                  </a:extLst>
                </a:gridCol>
                <a:gridCol w="542262">
                  <a:extLst>
                    <a:ext uri="{9D8B030D-6E8A-4147-A177-3AD203B41FA5}">
                      <a16:colId xmlns:a16="http://schemas.microsoft.com/office/drawing/2014/main" val="1525620392"/>
                    </a:ext>
                  </a:extLst>
                </a:gridCol>
                <a:gridCol w="1084524">
                  <a:extLst>
                    <a:ext uri="{9D8B030D-6E8A-4147-A177-3AD203B41FA5}">
                      <a16:colId xmlns:a16="http://schemas.microsoft.com/office/drawing/2014/main" val="3835180974"/>
                    </a:ext>
                  </a:extLst>
                </a:gridCol>
                <a:gridCol w="542262">
                  <a:extLst>
                    <a:ext uri="{9D8B030D-6E8A-4147-A177-3AD203B41FA5}">
                      <a16:colId xmlns:a16="http://schemas.microsoft.com/office/drawing/2014/main" val="4269922740"/>
                    </a:ext>
                  </a:extLst>
                </a:gridCol>
                <a:gridCol w="1084524">
                  <a:extLst>
                    <a:ext uri="{9D8B030D-6E8A-4147-A177-3AD203B41FA5}">
                      <a16:colId xmlns:a16="http://schemas.microsoft.com/office/drawing/2014/main" val="360912566"/>
                    </a:ext>
                  </a:extLst>
                </a:gridCol>
                <a:gridCol w="542262">
                  <a:extLst>
                    <a:ext uri="{9D8B030D-6E8A-4147-A177-3AD203B41FA5}">
                      <a16:colId xmlns:a16="http://schemas.microsoft.com/office/drawing/2014/main" val="1933156410"/>
                    </a:ext>
                  </a:extLst>
                </a:gridCol>
                <a:gridCol w="1084524">
                  <a:extLst>
                    <a:ext uri="{9D8B030D-6E8A-4147-A177-3AD203B41FA5}">
                      <a16:colId xmlns:a16="http://schemas.microsoft.com/office/drawing/2014/main" val="846502076"/>
                    </a:ext>
                  </a:extLst>
                </a:gridCol>
                <a:gridCol w="542262">
                  <a:extLst>
                    <a:ext uri="{9D8B030D-6E8A-4147-A177-3AD203B41FA5}">
                      <a16:colId xmlns:a16="http://schemas.microsoft.com/office/drawing/2014/main" val="4196219788"/>
                    </a:ext>
                  </a:extLst>
                </a:gridCol>
                <a:gridCol w="1084524">
                  <a:extLst>
                    <a:ext uri="{9D8B030D-6E8A-4147-A177-3AD203B41FA5}">
                      <a16:colId xmlns:a16="http://schemas.microsoft.com/office/drawing/2014/main" val="943744829"/>
                    </a:ext>
                  </a:extLst>
                </a:gridCol>
                <a:gridCol w="542262">
                  <a:extLst>
                    <a:ext uri="{9D8B030D-6E8A-4147-A177-3AD203B41FA5}">
                      <a16:colId xmlns:a16="http://schemas.microsoft.com/office/drawing/2014/main" val="2494124302"/>
                    </a:ext>
                  </a:extLst>
                </a:gridCol>
                <a:gridCol w="1084524">
                  <a:extLst>
                    <a:ext uri="{9D8B030D-6E8A-4147-A177-3AD203B41FA5}">
                      <a16:colId xmlns:a16="http://schemas.microsoft.com/office/drawing/2014/main" val="3445193374"/>
                    </a:ext>
                  </a:extLst>
                </a:gridCol>
                <a:gridCol w="542262">
                  <a:extLst>
                    <a:ext uri="{9D8B030D-6E8A-4147-A177-3AD203B41FA5}">
                      <a16:colId xmlns:a16="http://schemas.microsoft.com/office/drawing/2014/main" val="739266037"/>
                    </a:ext>
                  </a:extLst>
                </a:gridCol>
                <a:gridCol w="1084524">
                  <a:extLst>
                    <a:ext uri="{9D8B030D-6E8A-4147-A177-3AD203B41FA5}">
                      <a16:colId xmlns:a16="http://schemas.microsoft.com/office/drawing/2014/main" val="3201855149"/>
                    </a:ext>
                  </a:extLst>
                </a:gridCol>
              </a:tblGrid>
              <a:tr h="44037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50" b="1">
                          <a:solidFill>
                            <a:schemeClr val="bg2"/>
                          </a:solidFill>
                          <a:latin typeface="Meiryo" panose="020B0604030504040204" pitchFamily="34" charset="-128"/>
                          <a:ea typeface="Meiryo" panose="020B0604030504040204" pitchFamily="34" charset="-128"/>
                        </a:rPr>
                        <a:t>商品名</a:t>
                      </a: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850" b="1" kern="1200">
                          <a:solidFill>
                            <a:schemeClr val="bg1"/>
                          </a:solidFill>
                          <a:latin typeface="Meiryo"/>
                          <a:ea typeface="Meiryo"/>
                          <a:cs typeface="+mn-cs"/>
                        </a:rPr>
                        <a:t>Yahoo! JAPAN</a:t>
                      </a:r>
                      <a:r>
                        <a:rPr kumimoji="1" lang="ja-JP" altLang="en-US" sz="850" b="1" kern="1200">
                          <a:solidFill>
                            <a:schemeClr val="bg1"/>
                          </a:solidFill>
                          <a:latin typeface="Meiryo"/>
                          <a:ea typeface="Meiryo"/>
                          <a:cs typeface="+mn-cs"/>
                        </a:rPr>
                        <a:t>トップページ　ブランドパネル　</a:t>
                      </a:r>
                      <a:r>
                        <a:rPr kumimoji="1" lang="en-US" altLang="ja-JP" sz="850" b="1" kern="1200">
                          <a:solidFill>
                            <a:schemeClr val="bg1"/>
                          </a:solidFill>
                          <a:latin typeface="Meiryo"/>
                          <a:ea typeface="Meiryo"/>
                          <a:cs typeface="+mn-cs"/>
                        </a:rPr>
                        <a:t>MD</a:t>
                      </a:r>
                      <a:r>
                        <a:rPr kumimoji="1" lang="ja-JP" altLang="en-US" sz="850" b="1" kern="1200">
                          <a:solidFill>
                            <a:schemeClr val="bg1"/>
                          </a:solidFill>
                          <a:latin typeface="Meiryo"/>
                          <a:ea typeface="Meiryo"/>
                          <a:cs typeface="+mn-cs"/>
                        </a:rPr>
                        <a:t>　トップカバー（</a:t>
                      </a:r>
                      <a:r>
                        <a:rPr kumimoji="1" lang="en-US" altLang="ja-JP" sz="850" b="1" kern="1200">
                          <a:solidFill>
                            <a:schemeClr val="bg1"/>
                          </a:solidFill>
                          <a:latin typeface="Meiryo"/>
                          <a:ea typeface="Meiryo"/>
                          <a:cs typeface="+mn-cs"/>
                        </a:rPr>
                        <a:t>500</a:t>
                      </a:r>
                      <a:r>
                        <a:rPr kumimoji="1" lang="ja-JP" altLang="en-US" sz="850" b="1" kern="1200">
                          <a:solidFill>
                            <a:schemeClr val="bg1"/>
                          </a:solidFill>
                          <a:latin typeface="Meiryo"/>
                          <a:ea typeface="Meiryo"/>
                          <a:cs typeface="+mn-cs"/>
                        </a:rPr>
                        <a:t>万円～）</a:t>
                      </a:r>
                      <a:endParaRPr kumimoji="1" lang="en-US" altLang="ja-JP" sz="850" b="1" kern="1200">
                        <a:solidFill>
                          <a:schemeClr val="bg1"/>
                        </a:solidFill>
                        <a:latin typeface="Meiryo"/>
                        <a:ea typeface="Meiryo"/>
                        <a:cs typeface="+mn-cs"/>
                      </a:endParaRP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50" b="1" kern="1200">
                          <a:solidFill>
                            <a:schemeClr val="bg1"/>
                          </a:solidFill>
                          <a:latin typeface="Meiryo"/>
                          <a:ea typeface="Meiryo"/>
                          <a:cs typeface="+mn-cs"/>
                        </a:rPr>
                        <a:t>Yahoo! JAPAN</a:t>
                      </a:r>
                      <a:r>
                        <a:rPr kumimoji="1" lang="ja-JP" altLang="en-US" sz="850" b="1" kern="1200">
                          <a:solidFill>
                            <a:schemeClr val="bg1"/>
                          </a:solidFill>
                          <a:latin typeface="Meiryo"/>
                          <a:ea typeface="Meiryo"/>
                          <a:cs typeface="+mn-cs"/>
                        </a:rPr>
                        <a:t>トップページ　ブランドパネル　</a:t>
                      </a:r>
                      <a:r>
                        <a:rPr kumimoji="1" lang="en-US" altLang="ja-JP" sz="850" b="1" kern="1200">
                          <a:solidFill>
                            <a:schemeClr val="bg1"/>
                          </a:solidFill>
                          <a:latin typeface="Meiryo"/>
                          <a:ea typeface="Meiryo"/>
                          <a:cs typeface="+mn-cs"/>
                        </a:rPr>
                        <a:t>MD</a:t>
                      </a:r>
                      <a:r>
                        <a:rPr kumimoji="1" lang="ja-JP" altLang="en-US" sz="850" b="1" kern="1200">
                          <a:solidFill>
                            <a:schemeClr val="bg1"/>
                          </a:solidFill>
                          <a:latin typeface="Meiryo"/>
                          <a:ea typeface="Meiryo"/>
                          <a:cs typeface="+mn-cs"/>
                        </a:rPr>
                        <a:t>　トップカバー</a:t>
                      </a:r>
                      <a:endParaRPr kumimoji="1" lang="en-US" altLang="ja-JP" sz="850" b="1" kern="1200">
                        <a:solidFill>
                          <a:schemeClr val="bg1"/>
                        </a:solidFill>
                        <a:latin typeface="Meiryo"/>
                        <a:ea typeface="Meiryo"/>
                        <a:cs typeface="+mn-cs"/>
                      </a:endParaRPr>
                    </a:p>
                    <a:p>
                      <a:pPr algn="ctr"/>
                      <a:r>
                        <a:rPr kumimoji="1" lang="ja-JP" altLang="en-US" sz="850" b="1" kern="1200">
                          <a:solidFill>
                            <a:schemeClr val="bg1"/>
                          </a:solidFill>
                          <a:latin typeface="Meiryo"/>
                          <a:ea typeface="Meiryo"/>
                          <a:cs typeface="+mn-cs"/>
                        </a:rPr>
                        <a:t>（</a:t>
                      </a:r>
                      <a:r>
                        <a:rPr kumimoji="1" lang="en-US" altLang="ja-JP" sz="850" b="1" kern="1200">
                          <a:solidFill>
                            <a:schemeClr val="bg1"/>
                          </a:solidFill>
                          <a:latin typeface="Meiryo"/>
                          <a:ea typeface="Meiryo"/>
                          <a:cs typeface="+mn-cs"/>
                        </a:rPr>
                        <a:t>1000</a:t>
                      </a:r>
                      <a:r>
                        <a:rPr kumimoji="1" lang="ja-JP" altLang="en-US" sz="850" b="1" kern="1200">
                          <a:solidFill>
                            <a:schemeClr val="bg1"/>
                          </a:solidFill>
                          <a:latin typeface="Meiryo"/>
                          <a:ea typeface="Meiryo"/>
                          <a:cs typeface="+mn-cs"/>
                        </a:rPr>
                        <a:t>万円～）</a:t>
                      </a:r>
                      <a:endParaRPr kumimoji="1" lang="en-US" altLang="ja-JP" sz="850" b="1" kern="1200">
                        <a:solidFill>
                          <a:schemeClr val="bg1"/>
                        </a:solidFill>
                        <a:latin typeface="Meiryo"/>
                        <a:ea typeface="Meiryo"/>
                        <a:cs typeface="+mn-cs"/>
                      </a:endParaRP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50" b="1" kern="1200">
                          <a:solidFill>
                            <a:schemeClr val="bg1"/>
                          </a:solidFill>
                          <a:latin typeface="Meiryo"/>
                          <a:ea typeface="Meiryo"/>
                          <a:cs typeface="+mn-cs"/>
                        </a:rPr>
                        <a:t>Yahoo! JAPAN</a:t>
                      </a:r>
                      <a:r>
                        <a:rPr kumimoji="1" lang="ja-JP" altLang="en-US" sz="850" b="1" kern="1200">
                          <a:solidFill>
                            <a:schemeClr val="bg1"/>
                          </a:solidFill>
                          <a:latin typeface="Meiryo"/>
                          <a:ea typeface="Meiryo"/>
                          <a:cs typeface="+mn-cs"/>
                        </a:rPr>
                        <a:t>トップページ　ブランドパネル　</a:t>
                      </a:r>
                      <a:r>
                        <a:rPr kumimoji="1" lang="en-US" altLang="ja-JP" sz="850" b="1" kern="1200">
                          <a:solidFill>
                            <a:schemeClr val="bg1"/>
                          </a:solidFill>
                          <a:latin typeface="Meiryo"/>
                          <a:ea typeface="Meiryo"/>
                          <a:cs typeface="+mn-cs"/>
                        </a:rPr>
                        <a:t>MD</a:t>
                      </a:r>
                      <a:r>
                        <a:rPr kumimoji="1" lang="ja-JP" altLang="en-US" sz="850" b="1" kern="1200">
                          <a:solidFill>
                            <a:schemeClr val="bg1"/>
                          </a:solidFill>
                          <a:latin typeface="Meiryo"/>
                          <a:ea typeface="Meiryo"/>
                          <a:cs typeface="+mn-cs"/>
                        </a:rPr>
                        <a:t>　トップカバー（</a:t>
                      </a:r>
                      <a:r>
                        <a:rPr kumimoji="1" lang="en-US" altLang="ja-JP" sz="850" b="1" kern="1200">
                          <a:solidFill>
                            <a:schemeClr val="bg1"/>
                          </a:solidFill>
                          <a:latin typeface="Meiryo"/>
                          <a:ea typeface="Meiryo"/>
                          <a:cs typeface="+mn-cs"/>
                        </a:rPr>
                        <a:t>FQ1</a:t>
                      </a:r>
                      <a:r>
                        <a:rPr kumimoji="1" lang="ja-JP" altLang="en-US" sz="850" b="1" kern="1200">
                          <a:solidFill>
                            <a:schemeClr val="bg1"/>
                          </a:solidFill>
                          <a:latin typeface="Meiryo"/>
                          <a:ea typeface="Meiryo"/>
                          <a:cs typeface="+mn-cs"/>
                        </a:rPr>
                        <a:t>）</a:t>
                      </a:r>
                      <a:endParaRPr kumimoji="1" lang="en-US" altLang="ja-JP" sz="850" b="1" kern="1200">
                        <a:solidFill>
                          <a:schemeClr val="bg1"/>
                        </a:solidFill>
                        <a:latin typeface="Meiryo"/>
                        <a:ea typeface="Meiryo"/>
                        <a:cs typeface="+mn-cs"/>
                      </a:endParaRP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50" b="1" kern="1200">
                          <a:solidFill>
                            <a:schemeClr val="bg1"/>
                          </a:solidFill>
                          <a:latin typeface="Meiryo"/>
                          <a:ea typeface="Meiryo"/>
                          <a:cs typeface="+mn-cs"/>
                        </a:rPr>
                        <a:t>Yahoo! JAPAN</a:t>
                      </a:r>
                      <a:r>
                        <a:rPr kumimoji="1" lang="ja-JP" altLang="en-US" sz="850" b="1" kern="1200">
                          <a:solidFill>
                            <a:schemeClr val="bg1"/>
                          </a:solidFill>
                          <a:latin typeface="Meiryo"/>
                          <a:ea typeface="Meiryo"/>
                          <a:cs typeface="+mn-cs"/>
                        </a:rPr>
                        <a:t>トップページ　ブランドパネル　</a:t>
                      </a:r>
                      <a:r>
                        <a:rPr kumimoji="1" lang="en-US" altLang="ja-JP" sz="850" b="1" kern="1200">
                          <a:solidFill>
                            <a:schemeClr val="bg1"/>
                          </a:solidFill>
                          <a:latin typeface="Meiryo"/>
                          <a:ea typeface="Meiryo"/>
                          <a:cs typeface="+mn-cs"/>
                        </a:rPr>
                        <a:t>MD</a:t>
                      </a:r>
                      <a:r>
                        <a:rPr kumimoji="1" lang="ja-JP" altLang="en-US" sz="850" b="1" kern="1200">
                          <a:solidFill>
                            <a:schemeClr val="bg1"/>
                          </a:solidFill>
                          <a:latin typeface="Meiryo"/>
                          <a:ea typeface="Meiryo"/>
                          <a:cs typeface="+mn-cs"/>
                        </a:rPr>
                        <a:t>　トップカバー（都道府県）（</a:t>
                      </a:r>
                      <a:r>
                        <a:rPr kumimoji="1" lang="en-US" altLang="ja-JP" sz="850" b="1" kern="1200">
                          <a:solidFill>
                            <a:schemeClr val="bg1"/>
                          </a:solidFill>
                          <a:latin typeface="Meiryo"/>
                          <a:ea typeface="Meiryo"/>
                          <a:cs typeface="+mn-cs"/>
                        </a:rPr>
                        <a:t>50</a:t>
                      </a:r>
                      <a:r>
                        <a:rPr kumimoji="1" lang="ja-JP" altLang="en-US" sz="850" b="1" kern="1200">
                          <a:solidFill>
                            <a:schemeClr val="bg1"/>
                          </a:solidFill>
                          <a:latin typeface="Meiryo"/>
                          <a:ea typeface="Meiryo"/>
                          <a:cs typeface="+mn-cs"/>
                        </a:rPr>
                        <a:t>万円～）</a:t>
                      </a:r>
                      <a:endParaRPr kumimoji="1" lang="en-US" altLang="ja-JP" sz="850" b="1" kern="1200">
                        <a:solidFill>
                          <a:schemeClr val="bg1"/>
                        </a:solidFill>
                        <a:latin typeface="Meiryo"/>
                        <a:ea typeface="Meiryo"/>
                        <a:cs typeface="+mn-cs"/>
                      </a:endParaRP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50" b="1" kern="1200">
                          <a:solidFill>
                            <a:schemeClr val="bg1"/>
                          </a:solidFill>
                          <a:latin typeface="Meiryo"/>
                          <a:ea typeface="Meiryo"/>
                          <a:cs typeface="+mn-cs"/>
                        </a:rPr>
                        <a:t>Yahoo! JAPAN</a:t>
                      </a:r>
                      <a:r>
                        <a:rPr kumimoji="1" lang="ja-JP" altLang="en-US" sz="850" b="1" kern="1200">
                          <a:solidFill>
                            <a:schemeClr val="bg1"/>
                          </a:solidFill>
                          <a:latin typeface="Meiryo"/>
                          <a:ea typeface="Meiryo"/>
                          <a:cs typeface="+mn-cs"/>
                        </a:rPr>
                        <a:t>トップページ　ブランドパネル　</a:t>
                      </a:r>
                      <a:r>
                        <a:rPr kumimoji="1" lang="en-US" altLang="ja-JP" sz="850" b="1" kern="1200">
                          <a:solidFill>
                            <a:schemeClr val="bg1"/>
                          </a:solidFill>
                          <a:latin typeface="Meiryo"/>
                          <a:ea typeface="Meiryo"/>
                          <a:cs typeface="+mn-cs"/>
                        </a:rPr>
                        <a:t>MD</a:t>
                      </a:r>
                      <a:r>
                        <a:rPr kumimoji="1" lang="ja-JP" altLang="en-US" sz="850" b="1" kern="1200">
                          <a:solidFill>
                            <a:schemeClr val="bg1"/>
                          </a:solidFill>
                          <a:latin typeface="Meiryo"/>
                          <a:ea typeface="Meiryo"/>
                          <a:cs typeface="+mn-cs"/>
                        </a:rPr>
                        <a:t>　トップカバー（都道府県）（</a:t>
                      </a:r>
                      <a:r>
                        <a:rPr kumimoji="1" lang="en-US" altLang="ja-JP" sz="850" b="1" kern="1200">
                          <a:solidFill>
                            <a:schemeClr val="bg1"/>
                          </a:solidFill>
                          <a:latin typeface="Meiryo"/>
                          <a:ea typeface="Meiryo"/>
                          <a:cs typeface="+mn-cs"/>
                        </a:rPr>
                        <a:t>300</a:t>
                      </a:r>
                      <a:r>
                        <a:rPr kumimoji="1" lang="ja-JP" altLang="en-US" sz="850" b="1" kern="1200">
                          <a:solidFill>
                            <a:schemeClr val="bg1"/>
                          </a:solidFill>
                          <a:latin typeface="Meiryo"/>
                          <a:ea typeface="Meiryo"/>
                          <a:cs typeface="+mn-cs"/>
                        </a:rPr>
                        <a:t>万円～）</a:t>
                      </a:r>
                      <a:endParaRPr kumimoji="1" lang="en-US" altLang="ja-JP" sz="850" b="1" kern="1200">
                        <a:solidFill>
                          <a:schemeClr val="bg1"/>
                        </a:solidFill>
                        <a:latin typeface="Meiryo"/>
                        <a:ea typeface="Meiryo"/>
                        <a:cs typeface="+mn-cs"/>
                      </a:endParaRP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50" b="1" kern="1200">
                          <a:solidFill>
                            <a:schemeClr val="bg1"/>
                          </a:solidFill>
                          <a:latin typeface="Meiryo"/>
                          <a:ea typeface="Meiryo"/>
                          <a:cs typeface="+mn-cs"/>
                        </a:rPr>
                        <a:t>Yahoo! JAPAN</a:t>
                      </a:r>
                      <a:r>
                        <a:rPr kumimoji="1" lang="ja-JP" altLang="en-US" sz="850" b="1" kern="1200">
                          <a:solidFill>
                            <a:schemeClr val="bg1"/>
                          </a:solidFill>
                          <a:latin typeface="Meiryo"/>
                          <a:ea typeface="Meiryo"/>
                          <a:cs typeface="+mn-cs"/>
                        </a:rPr>
                        <a:t>トップページ　ブランドパネル　</a:t>
                      </a:r>
                      <a:r>
                        <a:rPr kumimoji="1" lang="en-US" altLang="ja-JP" sz="850" b="1" kern="1200">
                          <a:solidFill>
                            <a:schemeClr val="bg1"/>
                          </a:solidFill>
                          <a:latin typeface="Meiryo"/>
                          <a:ea typeface="Meiryo"/>
                          <a:cs typeface="+mn-cs"/>
                        </a:rPr>
                        <a:t>MD</a:t>
                      </a:r>
                      <a:r>
                        <a:rPr kumimoji="1" lang="ja-JP" altLang="en-US" sz="850" b="1" kern="1200">
                          <a:solidFill>
                            <a:schemeClr val="bg1"/>
                          </a:solidFill>
                          <a:latin typeface="Meiryo"/>
                          <a:ea typeface="Meiryo"/>
                          <a:cs typeface="+mn-cs"/>
                        </a:rPr>
                        <a:t>　トップカバー（市区郡）</a:t>
                      </a:r>
                      <a:endParaRPr kumimoji="1" lang="en-US" altLang="ja-JP" sz="850" b="1" kern="1200">
                        <a:solidFill>
                          <a:schemeClr val="bg1"/>
                        </a:solidFill>
                        <a:latin typeface="Meiryo"/>
                        <a:ea typeface="Meiryo"/>
                        <a:cs typeface="+mn-cs"/>
                      </a:endParaRP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extLst>
                  <a:ext uri="{0D108BD9-81ED-4DB2-BD59-A6C34878D82A}">
                    <a16:rowId xmlns:a16="http://schemas.microsoft.com/office/drawing/2014/main" val="2117335041"/>
                  </a:ext>
                </a:extLst>
              </a:tr>
              <a:tr h="26716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リリース種別</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商品</a:t>
                      </a:r>
                      <a:r>
                        <a:rPr kumimoji="1" lang="en-US" altLang="ja-JP" sz="900" b="0" kern="1200">
                          <a:solidFill>
                            <a:schemeClr val="bg1"/>
                          </a:solidFill>
                          <a:latin typeface="Meiryo"/>
                          <a:ea typeface="Meiryo"/>
                          <a:cs typeface="+mn-cs"/>
                        </a:rPr>
                        <a:t>ID</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lvl="0" algn="ctr">
                        <a:buNone/>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a:solidFill>
                            <a:srgbClr val="0D0D0D"/>
                          </a:solidFill>
                          <a:latin typeface="Meiryo"/>
                          <a:ea typeface="Meiryo"/>
                        </a:rPr>
                        <a:t>1000013231</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a:solidFill>
                            <a:srgbClr val="0D0D0D"/>
                          </a:solidFill>
                          <a:latin typeface="Meiryo"/>
                          <a:ea typeface="Meiryo"/>
                        </a:rPr>
                        <a:t>1000013281</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mpd="sng">
                      <a:noFill/>
                      <a:prstDash val="soli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a:solidFill>
                            <a:srgbClr val="0D0D0D"/>
                          </a:solidFill>
                          <a:latin typeface="Meiryo"/>
                          <a:ea typeface="Meiryo"/>
                        </a:rPr>
                        <a:t>1000013241</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a:solidFill>
                            <a:srgbClr val="0D0D0D"/>
                          </a:solidFill>
                          <a:latin typeface="Meiryo"/>
                          <a:ea typeface="Meiryo"/>
                        </a:rPr>
                        <a:t>1000013233</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a:solidFill>
                            <a:srgbClr val="0D0D0D"/>
                          </a:solidFill>
                          <a:latin typeface="Meiryo"/>
                          <a:ea typeface="Meiryo"/>
                        </a:rPr>
                        <a:t>1000013282</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a:solidFill>
                            <a:srgbClr val="0D0D0D"/>
                          </a:solidFill>
                          <a:latin typeface="Meiryo"/>
                          <a:ea typeface="Meiryo"/>
                        </a:rPr>
                        <a:t>1000013242</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355075111"/>
                  </a:ext>
                </a:extLst>
              </a:tr>
              <a:tr h="267168">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予約開始日</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900" kern="1200">
                          <a:solidFill>
                            <a:srgbClr val="0D0D0D"/>
                          </a:solidFill>
                          <a:latin typeface="メイリオ"/>
                          <a:ea typeface="メイリオ"/>
                          <a:cs typeface="+mn-cs"/>
                        </a:rPr>
                        <a:t>2026</a:t>
                      </a:r>
                      <a:r>
                        <a:rPr kumimoji="1" lang="ja-JP" altLang="en-US" sz="900" kern="1200">
                          <a:solidFill>
                            <a:srgbClr val="0D0D0D"/>
                          </a:solidFill>
                          <a:latin typeface="メイリオ"/>
                          <a:ea typeface="メイリオ"/>
                          <a:cs typeface="+mn-cs"/>
                        </a:rPr>
                        <a:t>年</a:t>
                      </a:r>
                      <a:r>
                        <a:rPr kumimoji="1" lang="en-US" altLang="ja-JP" sz="900" kern="1200">
                          <a:solidFill>
                            <a:srgbClr val="0D0D0D"/>
                          </a:solidFill>
                          <a:latin typeface="メイリオ"/>
                          <a:ea typeface="メイリオ"/>
                          <a:cs typeface="+mn-cs"/>
                        </a:rPr>
                        <a:t>7</a:t>
                      </a:r>
                      <a:r>
                        <a:rPr kumimoji="1" lang="ja-JP" altLang="en-US" sz="900" kern="1200">
                          <a:solidFill>
                            <a:srgbClr val="0D0D0D"/>
                          </a:solidFill>
                          <a:latin typeface="メイリオ"/>
                          <a:ea typeface="メイリオ"/>
                          <a:cs typeface="+mn-cs"/>
                        </a:rPr>
                        <a:t>月</a:t>
                      </a:r>
                      <a:r>
                        <a:rPr kumimoji="1" lang="en-US" altLang="ja-JP" sz="900" kern="1200">
                          <a:solidFill>
                            <a:srgbClr val="0D0D0D"/>
                          </a:solidFill>
                          <a:latin typeface="メイリオ"/>
                          <a:ea typeface="メイリオ"/>
                          <a:cs typeface="+mn-cs"/>
                        </a:rPr>
                        <a:t>23</a:t>
                      </a:r>
                      <a:r>
                        <a:rPr kumimoji="1" lang="ja-JP" altLang="en-US" sz="900" kern="1200">
                          <a:solidFill>
                            <a:srgbClr val="0D0D0D"/>
                          </a:solidFill>
                          <a:latin typeface="メイリオ"/>
                          <a:ea typeface="メイリオ"/>
                          <a:cs typeface="+mn-cs"/>
                        </a:rPr>
                        <a:t>日</a:t>
                      </a:r>
                      <a:r>
                        <a:rPr lang="en-US" altLang="ja-JP" sz="900" kern="1200">
                          <a:solidFill>
                            <a:srgbClr val="0D0D0D"/>
                          </a:solidFill>
                          <a:latin typeface="メイリオ"/>
                          <a:ea typeface="メイリオ"/>
                          <a:cs typeface="+mn-cs"/>
                        </a:rPr>
                        <a:t>(</a:t>
                      </a:r>
                      <a:r>
                        <a:rPr lang="ja-JP" altLang="en-US" sz="900" kern="1200">
                          <a:solidFill>
                            <a:srgbClr val="0D0D0D"/>
                          </a:solidFill>
                          <a:latin typeface="メイリオ"/>
                          <a:ea typeface="メイリオ"/>
                          <a:cs typeface="+mn-cs"/>
                        </a:rPr>
                        <a:t>木</a:t>
                      </a:r>
                      <a:r>
                        <a:rPr lang="en-US" altLang="ja-JP" sz="900" kern="1200">
                          <a:solidFill>
                            <a:srgbClr val="0D0D0D"/>
                          </a:solidFill>
                          <a:latin typeface="メイリオ"/>
                          <a:ea typeface="メイリオ"/>
                          <a:cs typeface="+mn-cs"/>
                        </a:rPr>
                        <a:t>)</a:t>
                      </a:r>
                      <a:endParaRPr kumimoji="1" lang="ja-JP" altLang="en-US" sz="900" kern="1200">
                        <a:solidFill>
                          <a:srgbClr val="0D0D0D"/>
                        </a:solidFill>
                        <a:latin typeface="メイリオ"/>
                        <a:ea typeface="メイリオ"/>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T w="19050" cap="flat" cmpd="sng" algn="ctr">
                      <a:solidFill>
                        <a:srgbClr val="FFFFFF"/>
                      </a:solidFill>
                      <a:prstDash val="solid"/>
                      <a:round/>
                      <a:headEnd type="none" w="med" len="med"/>
                      <a:tailEnd type="none" w="med" len="med"/>
                    </a:lnT>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no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extLst>
                  <a:ext uri="{0D108BD9-81ED-4DB2-BD59-A6C34878D82A}">
                    <a16:rowId xmlns:a16="http://schemas.microsoft.com/office/drawing/2014/main" val="777446988"/>
                  </a:ext>
                </a:extLst>
              </a:tr>
              <a:tr h="26716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入稿前審査対象</a:t>
                      </a:r>
                      <a:endParaRPr kumimoji="1" lang="en-US" altLang="ja-JP" sz="900" b="0" kern="1200">
                        <a:solidFill>
                          <a:schemeClr val="bg1"/>
                        </a:solidFill>
                        <a:latin typeface="Meiryo" panose="020B0604030504040204" pitchFamily="34" charset="-128"/>
                        <a:ea typeface="Meiryo" panose="020B0604030504040204" pitchFamily="34" charset="-128"/>
                        <a:cs typeface="+mn-cs"/>
                      </a:endParaRP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a:t>
                      </a:r>
                      <a:endParaRPr kumimoji="1" lang="ja-JP" altLang="en-US" sz="900" kern="1200">
                        <a:solidFill>
                          <a:srgbClr val="0D0D0D"/>
                        </a:solidFill>
                        <a:latin typeface="Meiryo"/>
                        <a:ea typeface="Meiryo"/>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3112060797"/>
                  </a:ext>
                </a:extLst>
              </a:tr>
              <a:tr h="50439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00" b="0" kern="1200">
                          <a:solidFill>
                            <a:schemeClr val="bg1"/>
                          </a:solidFill>
                          <a:latin typeface="Meiryo" panose="020B0604030504040204" pitchFamily="34" charset="-128"/>
                          <a:ea typeface="Meiryo" panose="020B0604030504040204" pitchFamily="34" charset="-128"/>
                          <a:cs typeface="+mn-cs"/>
                        </a:rPr>
                        <a:t>広告タイプ</a:t>
                      </a:r>
                      <a:r>
                        <a:rPr kumimoji="1" lang="en-US" altLang="ja-JP" sz="800" b="0" kern="1200">
                          <a:solidFill>
                            <a:schemeClr val="bg1"/>
                          </a:solidFill>
                          <a:latin typeface="Meiryo" panose="020B0604030504040204" pitchFamily="34" charset="-128"/>
                          <a:ea typeface="Meiryo" panose="020B0604030504040204" pitchFamily="34" charset="-128"/>
                          <a:cs typeface="+mn-cs"/>
                        </a:rPr>
                        <a:t>/</a:t>
                      </a:r>
                      <a:r>
                        <a:rPr kumimoji="1" lang="ja-JP" altLang="en-US" sz="800" b="0" kern="1200">
                          <a:solidFill>
                            <a:schemeClr val="bg1"/>
                          </a:solidFill>
                          <a:latin typeface="Meiryo" panose="020B0604030504040204" pitchFamily="34" charset="-128"/>
                          <a:ea typeface="Meiryo" panose="020B0604030504040204" pitchFamily="34" charset="-128"/>
                          <a:cs typeface="+mn-cs"/>
                        </a:rPr>
                        <a:t>メインメディアの</a:t>
                      </a:r>
                      <a:endParaRPr kumimoji="1" lang="en-US" altLang="ja-JP" sz="800" b="0" kern="1200">
                        <a:solidFill>
                          <a:schemeClr val="bg1"/>
                        </a:solidFill>
                        <a:latin typeface="Meiryo" panose="020B0604030504040204" pitchFamily="34" charset="-128"/>
                        <a:ea typeface="Meiryo" panose="020B0604030504040204" pitchFamily="34" charset="-128"/>
                        <a:cs typeface="+mn-cs"/>
                      </a:endParaRPr>
                    </a:p>
                    <a:p>
                      <a:pPr algn="ctr"/>
                      <a:r>
                        <a:rPr kumimoji="1" lang="ja-JP" altLang="en-US" sz="800" b="0" kern="1200">
                          <a:solidFill>
                            <a:schemeClr val="bg1"/>
                          </a:solidFill>
                          <a:latin typeface="Meiryo" panose="020B0604030504040204" pitchFamily="34" charset="-128"/>
                          <a:ea typeface="Meiryo" panose="020B0604030504040204" pitchFamily="34" charset="-128"/>
                          <a:cs typeface="+mn-cs"/>
                        </a:rPr>
                        <a:t>形式</a:t>
                      </a:r>
                      <a:r>
                        <a:rPr kumimoji="1" lang="en-US" altLang="ja-JP" sz="800" b="0" kern="1200">
                          <a:solidFill>
                            <a:schemeClr val="bg1"/>
                          </a:solidFill>
                          <a:latin typeface="Meiryo" panose="020B0604030504040204" pitchFamily="34" charset="-128"/>
                          <a:ea typeface="Meiryo" panose="020B0604030504040204" pitchFamily="34" charset="-128"/>
                          <a:cs typeface="+mn-cs"/>
                        </a:rPr>
                        <a:t>/</a:t>
                      </a:r>
                      <a:r>
                        <a:rPr kumimoji="1" lang="ja-JP" altLang="en-US" sz="800" b="0" kern="1200">
                          <a:solidFill>
                            <a:schemeClr val="bg1"/>
                          </a:solidFill>
                          <a:latin typeface="Meiryo" panose="020B0604030504040204" pitchFamily="34" charset="-128"/>
                          <a:ea typeface="Meiryo" panose="020B0604030504040204" pitchFamily="34" charset="-128"/>
                          <a:cs typeface="+mn-cs"/>
                        </a:rPr>
                        <a:t>アスペクト比</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スマートフォン</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ブランドパネル トップカバー</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画像</a:t>
                      </a:r>
                      <a:r>
                        <a:rPr kumimoji="1" lang="en-US" altLang="ja-JP" sz="900" kern="1200">
                          <a:solidFill>
                            <a:srgbClr val="0D0D0D"/>
                          </a:solidFill>
                          <a:latin typeface="Meiryo" panose="020B0604030504040204" pitchFamily="34" charset="-128"/>
                          <a:ea typeface="Meiryo" panose="020B0604030504040204" pitchFamily="34" charset="-128"/>
                          <a:cs typeface="+mn-cs"/>
                        </a:rPr>
                        <a:t>/16</a:t>
                      </a:r>
                      <a:r>
                        <a:rPr kumimoji="1" lang="ja-JP" altLang="en-US" sz="900" kern="1200">
                          <a:solidFill>
                            <a:srgbClr val="0D0D0D"/>
                          </a:solidFill>
                          <a:latin typeface="Meiryo" panose="020B0604030504040204" pitchFamily="34" charset="-128"/>
                          <a:ea typeface="Meiryo" panose="020B0604030504040204" pitchFamily="34" charset="-128"/>
                          <a:cs typeface="+mn-cs"/>
                        </a:rPr>
                        <a:t>：</a:t>
                      </a:r>
                      <a:r>
                        <a:rPr kumimoji="1" lang="en-US" altLang="ja-JP" sz="900" kern="1200">
                          <a:solidFill>
                            <a:srgbClr val="0D0D0D"/>
                          </a:solidFill>
                          <a:latin typeface="Meiryo" panose="020B0604030504040204" pitchFamily="34" charset="-128"/>
                          <a:ea typeface="Meiryo" panose="020B0604030504040204" pitchFamily="34" charset="-128"/>
                          <a:cs typeface="+mn-cs"/>
                        </a:rPr>
                        <a:t>9</a:t>
                      </a:r>
                      <a:r>
                        <a:rPr kumimoji="1" lang="ja-JP" altLang="en-US" sz="900" kern="1200">
                          <a:solidFill>
                            <a:srgbClr val="0D0D0D"/>
                          </a:solidFill>
                          <a:latin typeface="Meiryo" panose="020B0604030504040204" pitchFamily="34" charset="-128"/>
                          <a:ea typeface="Meiryo" panose="020B0604030504040204" pitchFamily="34" charset="-128"/>
                          <a:cs typeface="+mn-cs"/>
                        </a:rPr>
                        <a:t>　ブランドパネル トップカバー</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動画</a:t>
                      </a:r>
                      <a:r>
                        <a:rPr kumimoji="1" lang="en-US" altLang="ja-JP" sz="900" kern="1200">
                          <a:solidFill>
                            <a:srgbClr val="0D0D0D"/>
                          </a:solidFill>
                          <a:latin typeface="Meiryo" panose="020B0604030504040204" pitchFamily="34" charset="-128"/>
                          <a:ea typeface="Meiryo" panose="020B0604030504040204" pitchFamily="34" charset="-128"/>
                          <a:cs typeface="+mn-cs"/>
                        </a:rPr>
                        <a:t>/16</a:t>
                      </a:r>
                      <a:r>
                        <a:rPr kumimoji="1" lang="ja-JP" altLang="en-US" sz="900" kern="1200">
                          <a:solidFill>
                            <a:srgbClr val="0D0D0D"/>
                          </a:solidFill>
                          <a:latin typeface="Meiryo" panose="020B0604030504040204" pitchFamily="34" charset="-128"/>
                          <a:ea typeface="Meiryo" panose="020B0604030504040204" pitchFamily="34" charset="-128"/>
                          <a:cs typeface="+mn-cs"/>
                        </a:rPr>
                        <a:t>：</a:t>
                      </a:r>
                      <a:r>
                        <a:rPr kumimoji="1" lang="en-US" altLang="ja-JP" sz="900" kern="1200">
                          <a:solidFill>
                            <a:srgbClr val="0D0D0D"/>
                          </a:solidFill>
                          <a:latin typeface="Meiryo" panose="020B0604030504040204" pitchFamily="34" charset="-128"/>
                          <a:ea typeface="Meiryo" panose="020B0604030504040204" pitchFamily="34" charset="-128"/>
                          <a:cs typeface="+mn-cs"/>
                        </a:rPr>
                        <a:t>9</a:t>
                      </a:r>
                      <a:r>
                        <a:rPr kumimoji="1" lang="ja-JP" altLang="en-US" sz="900" kern="1200">
                          <a:solidFill>
                            <a:srgbClr val="0D0D0D"/>
                          </a:solidFill>
                          <a:latin typeface="Meiryo" panose="020B0604030504040204" pitchFamily="34" charset="-128"/>
                          <a:ea typeface="Meiryo" panose="020B0604030504040204" pitchFamily="34" charset="-128"/>
                          <a:cs typeface="+mn-cs"/>
                        </a:rPr>
                        <a:t>　</a:t>
                      </a:r>
                      <a:endParaRPr kumimoji="1" lang="en-US" altLang="ja-JP" sz="900" kern="1200">
                        <a:solidFill>
                          <a:srgbClr val="0D0D0D"/>
                        </a:solidFill>
                        <a:latin typeface="Meiryo" panose="020B0604030504040204" pitchFamily="34" charset="-128"/>
                        <a:ea typeface="Meiryo" panose="020B0604030504040204" pitchFamily="34" charset="-128"/>
                        <a:cs typeface="+mn-cs"/>
                      </a:endParaRPr>
                    </a:p>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【PC】</a:t>
                      </a:r>
                      <a:r>
                        <a:rPr kumimoji="1" lang="ja-JP" altLang="en-US" sz="900" kern="1200">
                          <a:solidFill>
                            <a:srgbClr val="0D0D0D"/>
                          </a:solidFill>
                          <a:latin typeface="Meiryo" panose="020B0604030504040204" pitchFamily="34" charset="-128"/>
                          <a:ea typeface="Meiryo" panose="020B0604030504040204" pitchFamily="34" charset="-128"/>
                          <a:cs typeface="+mn-cs"/>
                        </a:rPr>
                        <a:t>ブランドパネル クインティ</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画像</a:t>
                      </a:r>
                      <a:r>
                        <a:rPr kumimoji="1" lang="en-US" altLang="ja-JP" sz="900" kern="1200">
                          <a:solidFill>
                            <a:srgbClr val="0D0D0D"/>
                          </a:solidFill>
                          <a:latin typeface="Meiryo" panose="020B0604030504040204" pitchFamily="34" charset="-128"/>
                          <a:ea typeface="Meiryo" panose="020B0604030504040204" pitchFamily="34" charset="-128"/>
                          <a:cs typeface="+mn-cs"/>
                        </a:rPr>
                        <a:t>/16</a:t>
                      </a:r>
                      <a:r>
                        <a:rPr kumimoji="1" lang="ja-JP" altLang="en-US" sz="900" kern="1200">
                          <a:solidFill>
                            <a:srgbClr val="0D0D0D"/>
                          </a:solidFill>
                          <a:latin typeface="Meiryo" panose="020B0604030504040204" pitchFamily="34" charset="-128"/>
                          <a:ea typeface="Meiryo" panose="020B0604030504040204" pitchFamily="34" charset="-128"/>
                          <a:cs typeface="+mn-cs"/>
                        </a:rPr>
                        <a:t>：</a:t>
                      </a:r>
                      <a:r>
                        <a:rPr kumimoji="1" lang="en-US" altLang="ja-JP" sz="900" kern="1200">
                          <a:solidFill>
                            <a:srgbClr val="0D0D0D"/>
                          </a:solidFill>
                          <a:latin typeface="Meiryo" panose="020B0604030504040204" pitchFamily="34" charset="-128"/>
                          <a:ea typeface="Meiryo" panose="020B0604030504040204" pitchFamily="34" charset="-128"/>
                          <a:cs typeface="+mn-cs"/>
                        </a:rPr>
                        <a:t>9</a:t>
                      </a:r>
                      <a:r>
                        <a:rPr kumimoji="1" lang="ja-JP" altLang="en-US" sz="900" kern="1200">
                          <a:solidFill>
                            <a:srgbClr val="0D0D0D"/>
                          </a:solidFill>
                          <a:latin typeface="Meiryo" panose="020B0604030504040204" pitchFamily="34" charset="-128"/>
                          <a:ea typeface="Meiryo" panose="020B0604030504040204" pitchFamily="34" charset="-128"/>
                          <a:cs typeface="+mn-cs"/>
                        </a:rPr>
                        <a:t>　ブランドパネル クインティ</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動画</a:t>
                      </a:r>
                      <a:r>
                        <a:rPr kumimoji="1" lang="en-US" altLang="ja-JP" sz="900" kern="1200">
                          <a:solidFill>
                            <a:srgbClr val="0D0D0D"/>
                          </a:solidFill>
                          <a:latin typeface="Meiryo" panose="020B0604030504040204" pitchFamily="34" charset="-128"/>
                          <a:ea typeface="Meiryo" panose="020B0604030504040204" pitchFamily="34" charset="-128"/>
                          <a:cs typeface="+mn-cs"/>
                        </a:rPr>
                        <a:t>/16</a:t>
                      </a:r>
                      <a:r>
                        <a:rPr kumimoji="1" lang="ja-JP" altLang="en-US" sz="900" kern="1200">
                          <a:solidFill>
                            <a:srgbClr val="0D0D0D"/>
                          </a:solidFill>
                          <a:latin typeface="Meiryo" panose="020B0604030504040204" pitchFamily="34" charset="-128"/>
                          <a:ea typeface="Meiryo" panose="020B0604030504040204" pitchFamily="34" charset="-128"/>
                          <a:cs typeface="+mn-cs"/>
                        </a:rPr>
                        <a:t>：</a:t>
                      </a:r>
                      <a:r>
                        <a:rPr kumimoji="1" lang="en-US" altLang="ja-JP" sz="900" kern="1200">
                          <a:solidFill>
                            <a:srgbClr val="0D0D0D"/>
                          </a:solidFill>
                          <a:latin typeface="Meiryo" panose="020B0604030504040204" pitchFamily="34" charset="-128"/>
                          <a:ea typeface="Meiryo" panose="020B0604030504040204" pitchFamily="34" charset="-128"/>
                          <a:cs typeface="+mn-cs"/>
                        </a:rPr>
                        <a:t>9</a:t>
                      </a:r>
                      <a:r>
                        <a:rPr kumimoji="1" lang="ja-JP" altLang="en-US" sz="900" kern="1200">
                          <a:solidFill>
                            <a:srgbClr val="0D0D0D"/>
                          </a:solidFill>
                          <a:latin typeface="Meiryo" panose="020B0604030504040204" pitchFamily="34" charset="-128"/>
                          <a:ea typeface="Meiryo" panose="020B0604030504040204" pitchFamily="34" charset="-128"/>
                          <a:cs typeface="+mn-cs"/>
                        </a:rPr>
                        <a:t>　　　</a:t>
                      </a:r>
                    </a:p>
                  </a:txBody>
                  <a:tcPr marL="0" marR="0"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no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no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no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solidFill>
                        <a:sysClr val="windowText" lastClr="000000">
                          <a:lumMod val="65000"/>
                          <a:lumOff val="35000"/>
                        </a:sysClr>
                      </a:solid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extLst>
                  <a:ext uri="{0D108BD9-81ED-4DB2-BD59-A6C34878D82A}">
                    <a16:rowId xmlns:a16="http://schemas.microsoft.com/office/drawing/2014/main" val="384434171"/>
                  </a:ext>
                </a:extLst>
              </a:tr>
              <a:tr h="427468">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バナー</a:t>
                      </a:r>
                      <a:r>
                        <a:rPr kumimoji="1" lang="en-US" altLang="ja-JP" sz="900" b="0" kern="1200">
                          <a:solidFill>
                            <a:schemeClr val="bg1"/>
                          </a:solidFill>
                          <a:latin typeface="Meiryo" panose="020B0604030504040204" pitchFamily="34" charset="-128"/>
                          <a:ea typeface="Meiryo" panose="020B0604030504040204" pitchFamily="34" charset="-128"/>
                          <a:cs typeface="+mn-cs"/>
                        </a:rPr>
                        <a:t>/</a:t>
                      </a:r>
                      <a:r>
                        <a:rPr kumimoji="1" lang="ja-JP" altLang="en-US" sz="900" b="0" kern="1200">
                          <a:solidFill>
                            <a:schemeClr val="bg1"/>
                          </a:solidFill>
                          <a:latin typeface="Meiryo" panose="020B0604030504040204" pitchFamily="34" charset="-128"/>
                          <a:ea typeface="Meiryo" panose="020B0604030504040204" pitchFamily="34" charset="-128"/>
                          <a:cs typeface="+mn-cs"/>
                        </a:rPr>
                        <a:t>動画</a:t>
                      </a:r>
                      <a:r>
                        <a:rPr kumimoji="1" lang="en-US" altLang="ja-JP" sz="900" b="0" kern="1200">
                          <a:solidFill>
                            <a:schemeClr val="bg1"/>
                          </a:solidFill>
                          <a:latin typeface="Meiryo" panose="020B0604030504040204" pitchFamily="34" charset="-128"/>
                          <a:ea typeface="Meiryo" panose="020B0604030504040204" pitchFamily="34" charset="-128"/>
                          <a:cs typeface="+mn-cs"/>
                        </a:rPr>
                        <a:t>/16</a:t>
                      </a:r>
                      <a:r>
                        <a:rPr kumimoji="1" lang="ja-JP" altLang="en-US" sz="900" b="0" kern="1200">
                          <a:solidFill>
                            <a:schemeClr val="bg1"/>
                          </a:solidFill>
                          <a:latin typeface="Meiryo" panose="020B0604030504040204" pitchFamily="34" charset="-128"/>
                          <a:ea typeface="Meiryo" panose="020B0604030504040204" pitchFamily="34" charset="-128"/>
                          <a:cs typeface="+mn-cs"/>
                        </a:rPr>
                        <a:t>：</a:t>
                      </a:r>
                      <a:r>
                        <a:rPr kumimoji="1" lang="en-US" altLang="ja-JP" sz="900" b="0" kern="1200">
                          <a:solidFill>
                            <a:schemeClr val="bg1"/>
                          </a:solidFill>
                          <a:latin typeface="Meiryo" panose="020B0604030504040204" pitchFamily="34" charset="-128"/>
                          <a:ea typeface="Meiryo" panose="020B0604030504040204" pitchFamily="34" charset="-128"/>
                          <a:cs typeface="+mn-cs"/>
                        </a:rPr>
                        <a:t>9</a:t>
                      </a:r>
                      <a:r>
                        <a:rPr kumimoji="1" lang="ja-JP" altLang="en-US" sz="900" b="0" kern="1200">
                          <a:solidFill>
                            <a:schemeClr val="bg1"/>
                          </a:solidFill>
                          <a:latin typeface="Meiryo" panose="020B0604030504040204" pitchFamily="34" charset="-128"/>
                          <a:ea typeface="Meiryo" panose="020B0604030504040204" pitchFamily="34" charset="-128"/>
                          <a:cs typeface="+mn-cs"/>
                        </a:rPr>
                        <a:t>広告</a:t>
                      </a:r>
                    </a:p>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タップ後の動作</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kern="1200">
                          <a:solidFill>
                            <a:srgbClr val="0D0D0D"/>
                          </a:solidFill>
                          <a:latin typeface="Meiryo" panose="020B0604030504040204" pitchFamily="34" charset="-128"/>
                          <a:ea typeface="Meiryo" panose="020B0604030504040204" pitchFamily="34" charset="-128"/>
                          <a:cs typeface="+mn-cs"/>
                        </a:rPr>
                        <a:t>動画をフルスクリーンで再生する（</a:t>
                      </a:r>
                      <a:r>
                        <a:rPr kumimoji="1" lang="en" altLang="ja-JP" sz="900" kern="1200">
                          <a:solidFill>
                            <a:srgbClr val="0D0D0D"/>
                          </a:solidFill>
                          <a:latin typeface="Meiryo" panose="020B0604030504040204" pitchFamily="34" charset="-128"/>
                          <a:ea typeface="Meiryo" panose="020B0604030504040204" pitchFamily="34" charset="-128"/>
                          <a:cs typeface="+mn-cs"/>
                        </a:rPr>
                        <a:t>for view</a:t>
                      </a:r>
                      <a:r>
                        <a:rPr kumimoji="1" lang="ja-JP" altLang="en" sz="900" kern="1200">
                          <a:solidFill>
                            <a:srgbClr val="0D0D0D"/>
                          </a:solidFill>
                          <a:latin typeface="Meiryo" panose="020B0604030504040204" pitchFamily="34" charset="-128"/>
                          <a:ea typeface="Meiryo" panose="020B0604030504040204" pitchFamily="34" charset="-128"/>
                          <a:cs typeface="+mn-cs"/>
                        </a:rPr>
                        <a:t>）　</a:t>
                      </a:r>
                      <a:r>
                        <a:rPr kumimoji="1" lang="en"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 sz="900" kern="1200">
                          <a:solidFill>
                            <a:srgbClr val="0D0D0D"/>
                          </a:solidFill>
                          <a:latin typeface="Meiryo" panose="020B0604030504040204" pitchFamily="34" charset="-128"/>
                          <a:ea typeface="Meiryo" panose="020B0604030504040204" pitchFamily="34" charset="-128"/>
                          <a:cs typeface="+mn-cs"/>
                        </a:rPr>
                        <a:t>　</a:t>
                      </a:r>
                      <a:r>
                        <a:rPr kumimoji="1" lang="ja-JP" altLang="en-US" sz="900" kern="1200">
                          <a:solidFill>
                            <a:srgbClr val="0D0D0D"/>
                          </a:solidFill>
                          <a:latin typeface="Meiryo" panose="020B0604030504040204" pitchFamily="34" charset="-128"/>
                          <a:ea typeface="Meiryo" panose="020B0604030504040204" pitchFamily="34" charset="-128"/>
                          <a:cs typeface="+mn-cs"/>
                        </a:rPr>
                        <a:t>ランディングページを表示する（</a:t>
                      </a:r>
                      <a:r>
                        <a:rPr kumimoji="1" lang="en" altLang="ja-JP" sz="900" kern="1200">
                          <a:solidFill>
                            <a:srgbClr val="0D0D0D"/>
                          </a:solidFill>
                          <a:latin typeface="Meiryo" panose="020B0604030504040204" pitchFamily="34" charset="-128"/>
                          <a:ea typeface="Meiryo" panose="020B0604030504040204" pitchFamily="34" charset="-128"/>
                          <a:cs typeface="+mn-cs"/>
                        </a:rPr>
                        <a:t>for click</a:t>
                      </a:r>
                      <a:r>
                        <a:rPr kumimoji="1" lang="ja-JP" altLang="en" sz="900" kern="1200">
                          <a:solidFill>
                            <a:srgbClr val="0D0D0D"/>
                          </a:solidFill>
                          <a:latin typeface="Meiryo" panose="020B0604030504040204" pitchFamily="34" charset="-128"/>
                          <a:ea typeface="Meiryo" panose="020B0604030504040204" pitchFamily="34" charset="-128"/>
                          <a:cs typeface="+mn-cs"/>
                        </a:rPr>
                        <a:t>）</a:t>
                      </a:r>
                    </a:p>
                  </a:txBody>
                  <a:tcPr marL="0" marR="0"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222981766"/>
                  </a:ext>
                </a:extLst>
              </a:tr>
              <a:tr h="26716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デバイス</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kern="1200">
                          <a:solidFill>
                            <a:srgbClr val="0D0D0D"/>
                          </a:solidFill>
                          <a:latin typeface="Meiryo" panose="020B0604030504040204" pitchFamily="34" charset="-128"/>
                          <a:ea typeface="Meiryo" panose="020B0604030504040204" pitchFamily="34" charset="-128"/>
                          <a:cs typeface="+mn-cs"/>
                        </a:rPr>
                        <a:t>スマートフォン（ウェブ</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アプリ）　</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baseline="0">
                          <a:solidFill>
                            <a:srgbClr val="0D0D0D"/>
                          </a:solidFill>
                          <a:latin typeface="Meiryo" panose="020B0604030504040204" pitchFamily="34" charset="-128"/>
                          <a:ea typeface="Meiryo" panose="020B0604030504040204" pitchFamily="34" charset="-128"/>
                          <a:cs typeface="+mn-cs"/>
                        </a:rPr>
                        <a:t>　</a:t>
                      </a:r>
                      <a:r>
                        <a:rPr kumimoji="1" lang="en-US" altLang="ja-JP" sz="900" kern="1200">
                          <a:solidFill>
                            <a:srgbClr val="0D0D0D"/>
                          </a:solidFill>
                          <a:latin typeface="Meiryo" panose="020B0604030504040204" pitchFamily="34" charset="-128"/>
                          <a:ea typeface="Meiryo" panose="020B0604030504040204" pitchFamily="34" charset="-128"/>
                          <a:cs typeface="+mn-cs"/>
                        </a:rPr>
                        <a:t>PC</a:t>
                      </a:r>
                      <a:endParaRPr kumimoji="1" lang="ja-JP" altLang="en-US" sz="900" kern="1200">
                        <a:solidFill>
                          <a:srgbClr val="0D0D0D"/>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6350" cap="flat" cmpd="sng" algn="ctr">
                      <a:noFill/>
                      <a:prstDash val="dot"/>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extLst>
                  <a:ext uri="{0D108BD9-81ED-4DB2-BD59-A6C34878D82A}">
                    <a16:rowId xmlns:a16="http://schemas.microsoft.com/office/drawing/2014/main" val="3931917948"/>
                  </a:ext>
                </a:extLst>
              </a:tr>
              <a:tr h="267168">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掲載面</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lang="ja-JP" altLang="ja-JP" sz="900" b="0" i="0">
                          <a:solidFill>
                            <a:schemeClr val="tx1"/>
                          </a:solidFill>
                          <a:effectLst/>
                          <a:latin typeface="Verdana" panose="020B0604030504040204" pitchFamily="34" charset="0"/>
                        </a:rPr>
                        <a:t>Yahoo! JAPANトップページ</a:t>
                      </a:r>
                      <a:endParaRPr kumimoji="1" lang="ja-JP" altLang="en-US" sz="900" kern="1200">
                        <a:solidFill>
                          <a:schemeClr val="tx1"/>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extLst>
                  <a:ext uri="{0D108BD9-81ED-4DB2-BD59-A6C34878D82A}">
                    <a16:rowId xmlns:a16="http://schemas.microsoft.com/office/drawing/2014/main" val="787314208"/>
                  </a:ext>
                </a:extLst>
              </a:tr>
              <a:tr h="267168">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掲載場所</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Yahoo! JAPAN</a:t>
                      </a:r>
                      <a:r>
                        <a:rPr kumimoji="1" lang="ja-JP" altLang="en-US" sz="900" kern="1200">
                          <a:solidFill>
                            <a:srgbClr val="0D0D0D"/>
                          </a:solidFill>
                          <a:latin typeface="Meiryo"/>
                          <a:ea typeface="Meiryo"/>
                          <a:cs typeface="+mn-cs"/>
                        </a:rPr>
                        <a:t>トップページ　および　</a:t>
                      </a:r>
                      <a:r>
                        <a:rPr kumimoji="1" lang="en-US" altLang="ja-JP" sz="900" kern="1200">
                          <a:solidFill>
                            <a:srgbClr val="0D0D0D"/>
                          </a:solidFill>
                          <a:latin typeface="Meiryo"/>
                          <a:ea typeface="Meiryo"/>
                          <a:cs typeface="+mn-cs"/>
                        </a:rPr>
                        <a:t>Yahoo! JAPAN</a:t>
                      </a:r>
                      <a:r>
                        <a:rPr kumimoji="1" lang="ja-JP" altLang="en-US" sz="900" kern="1200">
                          <a:solidFill>
                            <a:srgbClr val="0D0D0D"/>
                          </a:solidFill>
                          <a:latin typeface="Meiryo"/>
                          <a:ea typeface="Meiryo"/>
                          <a:cs typeface="+mn-cs"/>
                        </a:rPr>
                        <a:t>アプリのファーストビュー　</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6350" cap="flat" cmpd="sng" algn="ctr">
                      <a:noFill/>
                      <a:prstDash val="dot"/>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extLst>
                  <a:ext uri="{0D108BD9-81ED-4DB2-BD59-A6C34878D82A}">
                    <a16:rowId xmlns:a16="http://schemas.microsoft.com/office/drawing/2014/main" val="3066738162"/>
                  </a:ext>
                </a:extLst>
              </a:tr>
              <a:tr h="267168">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掲載期間</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900" b="0" i="0" u="none" strike="noStrike" kern="1200" cap="none" spc="0" normalizeH="0" baseline="0" noProof="0">
                          <a:ln>
                            <a:noFill/>
                          </a:ln>
                          <a:solidFill>
                            <a:srgbClr val="0D0D0D"/>
                          </a:solidFill>
                          <a:effectLst/>
                          <a:uLnTx/>
                          <a:uFillTx/>
                          <a:latin typeface="Meiryo"/>
                          <a:ea typeface="Meiryo"/>
                          <a:cs typeface="+mn-cs"/>
                        </a:rPr>
                        <a:t>2026</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9</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日（火）～　</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日（水）</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extLst>
                  <a:ext uri="{0D108BD9-81ED-4DB2-BD59-A6C34878D82A}">
                    <a16:rowId xmlns:a16="http://schemas.microsoft.com/office/drawing/2014/main" val="2463668774"/>
                  </a:ext>
                </a:extLst>
              </a:tr>
              <a:tr h="26716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購入期間</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5</a:t>
                      </a:r>
                      <a:r>
                        <a:rPr kumimoji="1" lang="ja-JP" altLang="en-US" sz="900" kern="1200">
                          <a:solidFill>
                            <a:srgbClr val="0D0D0D"/>
                          </a:solidFill>
                          <a:latin typeface="Meiryo" panose="020B0604030504040204" pitchFamily="34" charset="-128"/>
                          <a:ea typeface="Meiryo" panose="020B0604030504040204" pitchFamily="34" charset="-128"/>
                          <a:cs typeface="+mn-cs"/>
                        </a:rPr>
                        <a:t>日間～</a:t>
                      </a:r>
                      <a:r>
                        <a:rPr kumimoji="1" lang="en-US" altLang="ja-JP" sz="900" kern="1200">
                          <a:solidFill>
                            <a:srgbClr val="0D0D0D"/>
                          </a:solidFill>
                          <a:latin typeface="Meiryo" panose="020B0604030504040204" pitchFamily="34" charset="-128"/>
                          <a:ea typeface="Meiryo" panose="020B0604030504040204" pitchFamily="34" charset="-128"/>
                          <a:cs typeface="+mn-cs"/>
                        </a:rPr>
                        <a:t>31</a:t>
                      </a:r>
                      <a:r>
                        <a:rPr kumimoji="1" lang="ja-JP" altLang="en-US" sz="900" kern="1200">
                          <a:solidFill>
                            <a:srgbClr val="0D0D0D"/>
                          </a:solidFill>
                          <a:latin typeface="Meiryo" panose="020B0604030504040204" pitchFamily="34" charset="-128"/>
                          <a:ea typeface="Meiryo" panose="020B0604030504040204" pitchFamily="34" charset="-128"/>
                          <a:cs typeface="+mn-cs"/>
                        </a:rPr>
                        <a:t>日間</a:t>
                      </a:r>
                      <a:r>
                        <a:rPr kumimoji="1" lang="en-US" altLang="ja-JP" sz="900" kern="1200">
                          <a:solidFill>
                            <a:srgbClr val="0D0D0D"/>
                          </a:solidFill>
                          <a:latin typeface="Meiryo" panose="020B0604030504040204" pitchFamily="34" charset="-128"/>
                          <a:ea typeface="Meiryo" panose="020B0604030504040204" pitchFamily="34" charset="-128"/>
                          <a:cs typeface="+mn-cs"/>
                        </a:rPr>
                        <a:t> </a:t>
                      </a:r>
                      <a:r>
                        <a:rPr kumimoji="1" lang="en-US" altLang="ja-JP" sz="900" kern="1200">
                          <a:solidFill>
                            <a:srgbClr val="002AFF"/>
                          </a:solidFill>
                          <a:latin typeface="Meiryo" panose="020B0604030504040204" pitchFamily="34" charset="-128"/>
                          <a:ea typeface="Meiryo" panose="020B0604030504040204" pitchFamily="34" charset="-128"/>
                          <a:cs typeface="+mn-cs"/>
                        </a:rPr>
                        <a:t> ※1</a:t>
                      </a:r>
                      <a:endParaRPr kumimoji="1" lang="ja-JP" altLang="en-US" sz="900" kern="1200">
                        <a:solidFill>
                          <a:srgbClr val="002AFF"/>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no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3</a:t>
                      </a:r>
                      <a:r>
                        <a:rPr kumimoji="1" lang="ja-JP" altLang="en-US" sz="900" kern="1200">
                          <a:solidFill>
                            <a:srgbClr val="0D0D0D"/>
                          </a:solidFill>
                          <a:latin typeface="Meiryo" panose="020B0604030504040204" pitchFamily="34" charset="-128"/>
                          <a:ea typeface="Meiryo" panose="020B0604030504040204" pitchFamily="34" charset="-128"/>
                          <a:cs typeface="+mn-cs"/>
                        </a:rPr>
                        <a:t>日間～</a:t>
                      </a:r>
                      <a:r>
                        <a:rPr kumimoji="1" lang="en-US" altLang="ja-JP" sz="900" kern="1200">
                          <a:solidFill>
                            <a:srgbClr val="0D0D0D"/>
                          </a:solidFill>
                          <a:latin typeface="Meiryo" panose="020B0604030504040204" pitchFamily="34" charset="-128"/>
                          <a:ea typeface="Meiryo" panose="020B0604030504040204" pitchFamily="34" charset="-128"/>
                          <a:cs typeface="+mn-cs"/>
                        </a:rPr>
                        <a:t>31</a:t>
                      </a:r>
                      <a:r>
                        <a:rPr kumimoji="1" lang="ja-JP" altLang="en-US" sz="900" kern="1200">
                          <a:solidFill>
                            <a:srgbClr val="0D0D0D"/>
                          </a:solidFill>
                          <a:latin typeface="Meiryo" panose="020B0604030504040204" pitchFamily="34" charset="-128"/>
                          <a:ea typeface="Meiryo" panose="020B0604030504040204" pitchFamily="34" charset="-128"/>
                          <a:cs typeface="+mn-cs"/>
                        </a:rPr>
                        <a:t>日間</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4">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panose="020B0604030504040204" pitchFamily="34" charset="-128"/>
                          <a:ea typeface="Meiryo" panose="020B0604030504040204" pitchFamily="34" charset="-128"/>
                        </a:rPr>
                        <a:t>5</a:t>
                      </a:r>
                      <a:r>
                        <a:rPr kumimoji="1" lang="ja-JP" altLang="en-US" sz="900">
                          <a:solidFill>
                            <a:srgbClr val="0D0D0D"/>
                          </a:solidFill>
                          <a:latin typeface="Meiryo" panose="020B0604030504040204" pitchFamily="34" charset="-128"/>
                          <a:ea typeface="Meiryo" panose="020B0604030504040204" pitchFamily="34" charset="-128"/>
                        </a:rPr>
                        <a:t>日間～</a:t>
                      </a:r>
                      <a:r>
                        <a:rPr kumimoji="1" lang="en-US" altLang="ja-JP" sz="900">
                          <a:solidFill>
                            <a:srgbClr val="0D0D0D"/>
                          </a:solidFill>
                          <a:latin typeface="Meiryo" panose="020B0604030504040204" pitchFamily="34" charset="-128"/>
                          <a:ea typeface="Meiryo" panose="020B0604030504040204" pitchFamily="34" charset="-128"/>
                        </a:rPr>
                        <a:t>31</a:t>
                      </a:r>
                      <a:r>
                        <a:rPr kumimoji="1" lang="ja-JP" altLang="en-US" sz="900">
                          <a:solidFill>
                            <a:srgbClr val="0D0D0D"/>
                          </a:solidFill>
                          <a:latin typeface="Meiryo" panose="020B0604030504040204" pitchFamily="34" charset="-128"/>
                          <a:ea typeface="Meiryo" panose="020B0604030504040204" pitchFamily="34" charset="-128"/>
                        </a:rPr>
                        <a:t>日間</a:t>
                      </a:r>
                      <a:r>
                        <a:rPr kumimoji="1" lang="en-US" altLang="ja-JP" sz="900">
                          <a:solidFill>
                            <a:srgbClr val="0D0D0D"/>
                          </a:solidFill>
                          <a:latin typeface="Meiryo" panose="020B0604030504040204" pitchFamily="34" charset="-128"/>
                          <a:ea typeface="Meiryo" panose="020B0604030504040204" pitchFamily="34" charset="-128"/>
                        </a:rPr>
                        <a:t> </a:t>
                      </a:r>
                      <a:r>
                        <a:rPr kumimoji="1" lang="en-US" altLang="ja-JP" sz="900">
                          <a:solidFill>
                            <a:srgbClr val="002AFF"/>
                          </a:solidFill>
                          <a:latin typeface="Meiryo" panose="020B0604030504040204" pitchFamily="34" charset="-128"/>
                          <a:ea typeface="Meiryo" panose="020B0604030504040204" pitchFamily="34" charset="-128"/>
                        </a:rPr>
                        <a:t>※1</a:t>
                      </a:r>
                      <a:endParaRPr kumimoji="1" lang="ja-JP" altLang="en-US" sz="900">
                        <a:solidFill>
                          <a:srgbClr val="002AFF"/>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panose="020B0604030504040204" pitchFamily="34" charset="-128"/>
                          <a:ea typeface="Meiryo" panose="020B0604030504040204" pitchFamily="34" charset="-128"/>
                        </a:rPr>
                        <a:t>5</a:t>
                      </a:r>
                      <a:r>
                        <a:rPr kumimoji="1" lang="ja-JP" altLang="en-US" sz="900">
                          <a:solidFill>
                            <a:srgbClr val="0D0D0D"/>
                          </a:solidFill>
                          <a:latin typeface="Meiryo" panose="020B0604030504040204" pitchFamily="34" charset="-128"/>
                          <a:ea typeface="Meiryo" panose="020B0604030504040204" pitchFamily="34" charset="-128"/>
                        </a:rPr>
                        <a:t>日間～</a:t>
                      </a:r>
                      <a:r>
                        <a:rPr kumimoji="1" lang="en-US" altLang="ja-JP" sz="900">
                          <a:solidFill>
                            <a:srgbClr val="0D0D0D"/>
                          </a:solidFill>
                          <a:latin typeface="Meiryo" panose="020B0604030504040204" pitchFamily="34" charset="-128"/>
                          <a:ea typeface="Meiryo" panose="020B0604030504040204" pitchFamily="34" charset="-128"/>
                        </a:rPr>
                        <a:t>31</a:t>
                      </a:r>
                      <a:r>
                        <a:rPr kumimoji="1" lang="ja-JP" altLang="en-US" sz="900">
                          <a:solidFill>
                            <a:srgbClr val="0D0D0D"/>
                          </a:solidFill>
                          <a:latin typeface="Meiryo" panose="020B0604030504040204" pitchFamily="34" charset="-128"/>
                          <a:ea typeface="Meiryo" panose="020B0604030504040204" pitchFamily="34" charset="-128"/>
                        </a:rPr>
                        <a:t>日間</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1967014782"/>
                  </a:ext>
                </a:extLst>
              </a:tr>
              <a:tr h="26716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料金タイプ</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err="1">
                          <a:solidFill>
                            <a:srgbClr val="0D0D0D"/>
                          </a:solidFill>
                          <a:latin typeface="Meiryo"/>
                          <a:ea typeface="Meiryo"/>
                        </a:rPr>
                        <a:t>vimps</a:t>
                      </a:r>
                      <a:r>
                        <a:rPr kumimoji="1" lang="ja-JP" altLang="en-US" sz="900">
                          <a:solidFill>
                            <a:srgbClr val="0D0D0D"/>
                          </a:solidFill>
                          <a:latin typeface="Meiryo"/>
                          <a:ea typeface="Meiryo"/>
                        </a:rPr>
                        <a:t>購入型</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pPr algn="ct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ct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extLst>
                  <a:ext uri="{0D108BD9-81ED-4DB2-BD59-A6C34878D82A}">
                    <a16:rowId xmlns:a16="http://schemas.microsoft.com/office/drawing/2014/main" val="1750538939"/>
                  </a:ext>
                </a:extLst>
              </a:tr>
              <a:tr h="26716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最低購入価格</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panose="020B0604030504040204" pitchFamily="34" charset="-128"/>
                          <a:ea typeface="Meiryo" panose="020B0604030504040204" pitchFamily="34" charset="-128"/>
                        </a:rPr>
                        <a:t>5,000,000</a:t>
                      </a:r>
                      <a:r>
                        <a:rPr kumimoji="1" lang="ja-JP" altLang="en-US" sz="900">
                          <a:solidFill>
                            <a:srgbClr val="0D0D0D"/>
                          </a:solidFill>
                          <a:latin typeface="Meiryo" panose="020B0604030504040204" pitchFamily="34" charset="-128"/>
                          <a:ea typeface="Meiryo" panose="020B0604030504040204" pitchFamily="34" charset="-128"/>
                        </a:rPr>
                        <a:t>円</a:t>
                      </a:r>
                      <a:endParaRPr kumimoji="1" lang="en-US" altLang="ja-JP"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10,000,000</a:t>
                      </a:r>
                      <a:r>
                        <a:rPr kumimoji="1" lang="ja-JP" altLang="en-US" sz="900" kern="1200">
                          <a:solidFill>
                            <a:srgbClr val="0D0D0D"/>
                          </a:solidFill>
                          <a:latin typeface="Meiryo" panose="020B0604030504040204" pitchFamily="34" charset="-128"/>
                          <a:ea typeface="Meiryo" panose="020B0604030504040204" pitchFamily="34" charset="-128"/>
                          <a:cs typeface="+mn-cs"/>
                        </a:rPr>
                        <a:t>円</a:t>
                      </a:r>
                      <a:endParaRPr kumimoji="1" lang="en-US" altLang="ja-JP" sz="900" kern="1200">
                        <a:solidFill>
                          <a:srgbClr val="0D0D0D"/>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10,000,000</a:t>
                      </a:r>
                      <a:r>
                        <a:rPr kumimoji="1" lang="ja-JP" altLang="en-US" sz="900" kern="1200">
                          <a:solidFill>
                            <a:srgbClr val="0D0D0D"/>
                          </a:solidFill>
                          <a:latin typeface="Meiryo" panose="020B0604030504040204" pitchFamily="34" charset="-128"/>
                          <a:ea typeface="Meiryo" panose="020B0604030504040204" pitchFamily="34" charset="-128"/>
                          <a:cs typeface="+mn-cs"/>
                        </a:rPr>
                        <a:t>円</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500,000</a:t>
                      </a:r>
                      <a:r>
                        <a:rPr kumimoji="1" lang="ja-JP" altLang="en-US" sz="900" kern="1200">
                          <a:solidFill>
                            <a:srgbClr val="0D0D0D"/>
                          </a:solidFill>
                          <a:latin typeface="Meiryo" panose="020B0604030504040204" pitchFamily="34" charset="-128"/>
                          <a:ea typeface="Meiryo" panose="020B0604030504040204" pitchFamily="34" charset="-128"/>
                          <a:cs typeface="+mn-cs"/>
                        </a:rPr>
                        <a:t>円</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3,000,000</a:t>
                      </a:r>
                      <a:r>
                        <a:rPr kumimoji="1" lang="ja-JP" altLang="en-US" sz="900" kern="1200">
                          <a:solidFill>
                            <a:srgbClr val="0D0D0D"/>
                          </a:solidFill>
                          <a:latin typeface="Meiryo" panose="020B0604030504040204" pitchFamily="34" charset="-128"/>
                          <a:ea typeface="Meiryo" panose="020B0604030504040204" pitchFamily="34" charset="-128"/>
                          <a:cs typeface="+mn-cs"/>
                        </a:rPr>
                        <a:t>円</a:t>
                      </a:r>
                      <a:endParaRPr kumimoji="1" lang="en-US" altLang="ja-JP" sz="900" kern="1200">
                        <a:solidFill>
                          <a:srgbClr val="0D0D0D"/>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100,000</a:t>
                      </a:r>
                      <a:r>
                        <a:rPr kumimoji="1" lang="ja-JP" altLang="en-US" sz="900" kern="1200">
                          <a:solidFill>
                            <a:srgbClr val="0D0D0D"/>
                          </a:solidFill>
                          <a:latin typeface="Meiryo" panose="020B0604030504040204" pitchFamily="34" charset="-128"/>
                          <a:ea typeface="Meiryo" panose="020B0604030504040204" pitchFamily="34" charset="-128"/>
                          <a:cs typeface="+mn-cs"/>
                        </a:rPr>
                        <a:t>円</a:t>
                      </a:r>
                      <a:endParaRPr kumimoji="1" lang="en-US" altLang="ja-JP" sz="900" kern="1200">
                        <a:solidFill>
                          <a:srgbClr val="0D0D0D"/>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3381913646"/>
                  </a:ext>
                </a:extLst>
              </a:tr>
              <a:tr h="42746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基本料金（</a:t>
                      </a:r>
                      <a:r>
                        <a:rPr kumimoji="1" lang="en-US" altLang="ja-JP" sz="900" b="0" kern="1200" err="1">
                          <a:solidFill>
                            <a:schemeClr val="bg1"/>
                          </a:solidFill>
                          <a:latin typeface="Meiryo"/>
                          <a:ea typeface="Meiryo"/>
                          <a:cs typeface="+mn-cs"/>
                        </a:rPr>
                        <a:t>vCPM</a:t>
                      </a:r>
                      <a:r>
                        <a:rPr kumimoji="1" lang="ja-JP" altLang="en-US" sz="900" b="0" kern="1200">
                          <a:solidFill>
                            <a:schemeClr val="bg1"/>
                          </a:solidFill>
                          <a:latin typeface="Meiryo"/>
                          <a:ea typeface="Meiryo"/>
                          <a:cs typeface="+mn-cs"/>
                        </a:rPr>
                        <a:t>）</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936</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842</a:t>
                      </a:r>
                      <a:r>
                        <a:rPr kumimoji="1" lang="ja-JP" altLang="en-US" sz="900">
                          <a:solidFill>
                            <a:srgbClr val="0D0D0D"/>
                          </a:solidFill>
                          <a:latin typeface="Meiryo"/>
                          <a:ea typeface="Meiryo"/>
                        </a:rPr>
                        <a:t>円</a:t>
                      </a:r>
                      <a:r>
                        <a:rPr lang="en-US" altLang="ja-JP" sz="900">
                          <a:solidFill>
                            <a:srgbClr val="0D0D0D"/>
                          </a:solidFill>
                          <a:latin typeface="Meiryo"/>
                          <a:ea typeface="Meiryo"/>
                        </a:rPr>
                        <a:t> </a:t>
                      </a:r>
                      <a:r>
                        <a:rPr kumimoji="1" lang="en-US" altLang="ja-JP" sz="900" kern="1200">
                          <a:solidFill>
                            <a:srgbClr val="002AFF"/>
                          </a:solidFill>
                          <a:latin typeface="Meiryo"/>
                          <a:ea typeface="Meiryo"/>
                          <a:cs typeface="+mn-cs"/>
                        </a:rPr>
                        <a:t>※2</a:t>
                      </a:r>
                      <a:endParaRPr kumimoji="1" lang="en-US" altLang="ja-JP" sz="900">
                        <a:solidFill>
                          <a:srgbClr val="002AFF"/>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898</a:t>
                      </a:r>
                      <a:r>
                        <a:rPr kumimoji="1" lang="ja-JP" altLang="en-US" sz="900">
                          <a:solidFill>
                            <a:srgbClr val="0D0D0D"/>
                          </a:solidFill>
                          <a:latin typeface="Meiryo"/>
                          <a:ea typeface="Meiryo"/>
                        </a:rPr>
                        <a:t>円</a:t>
                      </a:r>
                      <a:r>
                        <a:rPr lang="en-US" altLang="ja-JP" sz="900">
                          <a:solidFill>
                            <a:srgbClr val="0D0D0D"/>
                          </a:solidFill>
                          <a:latin typeface="Meiryo"/>
                          <a:ea typeface="Meiryo"/>
                        </a:rPr>
                        <a:t> </a:t>
                      </a:r>
                      <a:r>
                        <a:rPr kumimoji="1" lang="en-US" altLang="ja-JP" sz="900" kern="1200">
                          <a:solidFill>
                            <a:srgbClr val="002AFF"/>
                          </a:solidFill>
                          <a:latin typeface="Meiryo"/>
                          <a:ea typeface="Meiryo"/>
                          <a:cs typeface="+mn-cs"/>
                        </a:rPr>
                        <a:t>※3</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1,123</a:t>
                      </a:r>
                      <a:r>
                        <a:rPr kumimoji="1" lang="ja-JP" altLang="en-US" sz="900">
                          <a:solidFill>
                            <a:srgbClr val="0D0D0D"/>
                          </a:solidFill>
                          <a:latin typeface="Meiryo"/>
                          <a:ea typeface="Meiryo"/>
                        </a:rPr>
                        <a:t>円★</a:t>
                      </a:r>
                    </a:p>
                    <a:p>
                      <a:pPr algn="ctr"/>
                      <a:r>
                        <a:rPr kumimoji="1" lang="ja-JP" altLang="en-US" sz="900">
                          <a:solidFill>
                            <a:srgbClr val="0D0D0D"/>
                          </a:solidFill>
                          <a:latin typeface="Meiryo"/>
                          <a:ea typeface="Meiryo"/>
                        </a:rPr>
                        <a:t>（</a:t>
                      </a:r>
                      <a:r>
                        <a:rPr kumimoji="1" lang="en-US" altLang="ja-JP" sz="900">
                          <a:solidFill>
                            <a:srgbClr val="0D0D0D"/>
                          </a:solidFill>
                          <a:latin typeface="Meiryo"/>
                          <a:ea typeface="Meiryo"/>
                        </a:rPr>
                        <a:t>936</a:t>
                      </a:r>
                      <a:r>
                        <a:rPr kumimoji="1" lang="ja-JP" altLang="en-US" sz="900">
                          <a:solidFill>
                            <a:srgbClr val="0D0D0D"/>
                          </a:solidFill>
                          <a:latin typeface="Meiryo"/>
                          <a:ea typeface="Meiryo"/>
                        </a:rPr>
                        <a:t>円</a:t>
                      </a:r>
                      <a:r>
                        <a:rPr kumimoji="1" lang="en-US" altLang="ja-JP" sz="900">
                          <a:solidFill>
                            <a:srgbClr val="0D0D0D"/>
                          </a:solidFill>
                          <a:latin typeface="Meiryo"/>
                          <a:ea typeface="Meiryo"/>
                        </a:rPr>
                        <a:t>×1.2</a:t>
                      </a:r>
                      <a:r>
                        <a:rPr kumimoji="1" lang="ja-JP" altLang="en-US" sz="900">
                          <a:solidFill>
                            <a:srgbClr val="0D0D0D"/>
                          </a:solidFill>
                          <a:latin typeface="Meiryo"/>
                          <a:ea typeface="Meiryo"/>
                        </a:rPr>
                        <a:t>倍）</a:t>
                      </a:r>
                      <a:r>
                        <a:rPr kumimoji="1" lang="ja-JP" altLang="en-US" sz="900">
                          <a:solidFill>
                            <a:srgbClr val="002AFF"/>
                          </a:solidFill>
                          <a:latin typeface="Meiryo"/>
                          <a:ea typeface="Meiryo"/>
                        </a:rPr>
                        <a:t> </a:t>
                      </a:r>
                      <a:r>
                        <a:rPr kumimoji="1" lang="en-US" altLang="ja-JP" sz="900">
                          <a:solidFill>
                            <a:srgbClr val="002AFF"/>
                          </a:solidFill>
                          <a:latin typeface="Meiryo"/>
                          <a:ea typeface="Meiryo"/>
                        </a:rPr>
                        <a:t>※4</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1,010</a:t>
                      </a:r>
                      <a:r>
                        <a:rPr kumimoji="1" lang="ja-JP" altLang="en-US" sz="900" kern="1200">
                          <a:solidFill>
                            <a:srgbClr val="0D0D0D"/>
                          </a:solidFill>
                          <a:latin typeface="Meiryo"/>
                          <a:ea typeface="Meiryo"/>
                          <a:cs typeface="+mn-cs"/>
                        </a:rPr>
                        <a:t>円</a:t>
                      </a:r>
                      <a:r>
                        <a:rPr kumimoji="1" lang="ja-JP" altLang="en-US" sz="900">
                          <a:solidFill>
                            <a:srgbClr val="0D0D0D"/>
                          </a:solidFill>
                          <a:latin typeface="Meiryo"/>
                          <a:ea typeface="Meiryo"/>
                        </a:rPr>
                        <a:t>★</a:t>
                      </a:r>
                    </a:p>
                    <a:p>
                      <a:pPr algn="ctr"/>
                      <a:r>
                        <a:rPr kumimoji="1" lang="ja-JP" altLang="en-US" sz="900">
                          <a:solidFill>
                            <a:srgbClr val="0D0D0D"/>
                          </a:solidFill>
                          <a:latin typeface="Meiryo"/>
                          <a:ea typeface="Meiryo"/>
                        </a:rPr>
                        <a:t>（</a:t>
                      </a:r>
                      <a:r>
                        <a:rPr kumimoji="1" lang="en-US" altLang="ja-JP" sz="900">
                          <a:solidFill>
                            <a:srgbClr val="0D0D0D"/>
                          </a:solidFill>
                          <a:latin typeface="Meiryo"/>
                          <a:ea typeface="Meiryo"/>
                        </a:rPr>
                        <a:t>842.4</a:t>
                      </a:r>
                      <a:r>
                        <a:rPr kumimoji="1" lang="ja-JP" altLang="en-US" sz="900">
                          <a:solidFill>
                            <a:srgbClr val="0D0D0D"/>
                          </a:solidFill>
                          <a:latin typeface="Meiryo"/>
                          <a:ea typeface="Meiryo"/>
                        </a:rPr>
                        <a:t>円</a:t>
                      </a:r>
                      <a:r>
                        <a:rPr kumimoji="1" lang="en-US" altLang="ja-JP" sz="900">
                          <a:solidFill>
                            <a:srgbClr val="0D0D0D"/>
                          </a:solidFill>
                          <a:latin typeface="Meiryo"/>
                          <a:ea typeface="Meiryo"/>
                        </a:rPr>
                        <a:t>×1.2</a:t>
                      </a:r>
                      <a:r>
                        <a:rPr kumimoji="1" lang="ja-JP" altLang="en-US" sz="900">
                          <a:solidFill>
                            <a:srgbClr val="0D0D0D"/>
                          </a:solidFill>
                          <a:latin typeface="Meiryo"/>
                          <a:ea typeface="Meiryo"/>
                        </a:rPr>
                        <a:t>倍）</a:t>
                      </a:r>
                      <a:r>
                        <a:rPr kumimoji="1" lang="ja-JP" altLang="en-US" sz="900" kern="1200">
                          <a:solidFill>
                            <a:srgbClr val="0D0D0D"/>
                          </a:solidFill>
                          <a:latin typeface="Meiryo"/>
                          <a:ea typeface="Meiryo"/>
                          <a:cs typeface="+mn-cs"/>
                        </a:rPr>
                        <a:t> </a:t>
                      </a:r>
                      <a:r>
                        <a:rPr kumimoji="1" lang="en-US" altLang="ja-JP" sz="900">
                          <a:solidFill>
                            <a:srgbClr val="002AFF"/>
                          </a:solidFill>
                          <a:latin typeface="Meiryo"/>
                          <a:ea typeface="Meiryo"/>
                        </a:rPr>
                        <a:t>※4</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1,404</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p>
                      <a:pPr algn="ct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936</a:t>
                      </a:r>
                      <a:r>
                        <a:rPr kumimoji="1" lang="ja-JP" altLang="en-US" sz="900" kern="1200">
                          <a:solidFill>
                            <a:srgbClr val="0D0D0D"/>
                          </a:solidFill>
                          <a:latin typeface="Meiryo"/>
                          <a:ea typeface="Meiryo"/>
                          <a:cs typeface="+mn-cs"/>
                        </a:rPr>
                        <a:t>円</a:t>
                      </a:r>
                      <a:r>
                        <a:rPr kumimoji="1" lang="en-US" altLang="ja-JP" sz="900" kern="1200">
                          <a:solidFill>
                            <a:srgbClr val="0D0D0D"/>
                          </a:solidFill>
                          <a:latin typeface="Meiryo"/>
                          <a:ea typeface="Meiryo"/>
                          <a:cs typeface="+mn-cs"/>
                        </a:rPr>
                        <a:t>×1.5</a:t>
                      </a:r>
                      <a:r>
                        <a:rPr kumimoji="1" lang="ja-JP" altLang="en-US" sz="900" kern="1200">
                          <a:solidFill>
                            <a:srgbClr val="0D0D0D"/>
                          </a:solidFill>
                          <a:latin typeface="Meiryo"/>
                          <a:ea typeface="Meiryo"/>
                          <a:cs typeface="+mn-cs"/>
                        </a:rPr>
                        <a:t>倍）</a:t>
                      </a:r>
                      <a:r>
                        <a:rPr kumimoji="1" lang="en-US" altLang="ja-JP" sz="900" kern="1200">
                          <a:solidFill>
                            <a:srgbClr val="0D0D0D"/>
                          </a:solidFill>
                          <a:latin typeface="Meiryo"/>
                          <a:ea typeface="Meiryo"/>
                          <a:cs typeface="+mn-cs"/>
                        </a:rPr>
                        <a:t> </a:t>
                      </a:r>
                      <a:r>
                        <a:rPr kumimoji="1" lang="en-US" altLang="ja-JP" sz="900" kern="1200">
                          <a:solidFill>
                            <a:srgbClr val="002AFF"/>
                          </a:solidFill>
                          <a:latin typeface="Meiryo"/>
                          <a:ea typeface="Meiryo"/>
                          <a:cs typeface="+mn-cs"/>
                        </a:rPr>
                        <a:t>※5</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4014462905"/>
                  </a:ext>
                </a:extLst>
              </a:tr>
              <a:tr h="267168">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a:ea typeface="Meiryo"/>
                          <a:cs typeface="+mn-cs"/>
                        </a:rPr>
                        <a:t>想定</a:t>
                      </a:r>
                      <a:r>
                        <a:rPr kumimoji="1" lang="en-US" altLang="ja-JP" sz="900" b="0" kern="1200" err="1">
                          <a:solidFill>
                            <a:schemeClr val="bg1"/>
                          </a:solidFill>
                          <a:latin typeface="Meiryo"/>
                          <a:ea typeface="Meiryo"/>
                          <a:cs typeface="+mn-cs"/>
                        </a:rPr>
                        <a:t>vimps</a:t>
                      </a:r>
                      <a:r>
                        <a:rPr kumimoji="1" lang="ja-JP" altLang="en-US" sz="900" b="0" kern="1200">
                          <a:solidFill>
                            <a:schemeClr val="bg1"/>
                          </a:solidFill>
                          <a:latin typeface="Meiryo"/>
                          <a:ea typeface="Meiryo"/>
                          <a:cs typeface="+mn-cs"/>
                        </a:rPr>
                        <a:t>（枠配信のみ）</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a:t>
                      </a:r>
                      <a:endParaRPr kumimoji="1" lang="ja-JP" altLang="en-US" sz="900" kern="1200">
                        <a:solidFill>
                          <a:srgbClr val="0D0D0D"/>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panose="020B0604030504040204" pitchFamily="34" charset="-128"/>
                          <a:ea typeface="Meiryo" panose="020B0604030504040204" pitchFamily="34" charset="-128"/>
                        </a:rPr>
                        <a:t>-</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1788352744"/>
                  </a:ext>
                </a:extLst>
              </a:tr>
            </a:tbl>
          </a:graphicData>
        </a:graphic>
      </p:graphicFrame>
      <p:sp>
        <p:nvSpPr>
          <p:cNvPr id="3" name="正方形/長方形 2">
            <a:extLst>
              <a:ext uri="{FF2B5EF4-FFF2-40B4-BE49-F238E27FC236}">
                <a16:creationId xmlns:a16="http://schemas.microsoft.com/office/drawing/2014/main" id="{5BAE633C-6F41-4C9B-4A7D-1F38AA3BC00E}"/>
              </a:ext>
            </a:extLst>
          </p:cNvPr>
          <p:cNvSpPr/>
          <p:nvPr/>
        </p:nvSpPr>
        <p:spPr>
          <a:xfrm>
            <a:off x="5462902" y="5800930"/>
            <a:ext cx="6490974" cy="803297"/>
          </a:xfrm>
          <a:prstGeom prst="rect">
            <a:avLst/>
          </a:prstGeom>
        </p:spPr>
        <p:txBody>
          <a:bodyPr wrap="square" lIns="0" tIns="45720" rIns="0" bIns="45720" anchor="t">
            <a:spAutoFit/>
          </a:bodyPr>
          <a:lstStyle/>
          <a:p>
            <a:pPr>
              <a:lnSpc>
                <a:spcPct val="110000"/>
              </a:lnSpc>
              <a:defRPr/>
            </a:pPr>
            <a:r>
              <a:rPr kumimoji="0" lang="en-US" altLang="ja-JP" sz="700" kern="0">
                <a:solidFill>
                  <a:srgbClr val="002AFF"/>
                </a:solidFill>
                <a:latin typeface="Meiryo" panose="020B0604030504040204" pitchFamily="34" charset="-128"/>
                <a:ea typeface="Meiryo" panose="020B0604030504040204" pitchFamily="34" charset="-128"/>
              </a:rPr>
              <a:t>※1  </a:t>
            </a:r>
            <a:r>
              <a:rPr lang="en-US" altLang="ja-JP" sz="700" i="0">
                <a:solidFill>
                  <a:srgbClr val="002AFF"/>
                </a:solidFill>
                <a:effectLst/>
                <a:latin typeface="NotoSansJP"/>
              </a:rPr>
              <a:t>1</a:t>
            </a:r>
            <a:r>
              <a:rPr lang="ja-JP" altLang="en-US" sz="700" i="0">
                <a:solidFill>
                  <a:srgbClr val="002AFF"/>
                </a:solidFill>
                <a:effectLst/>
                <a:latin typeface="NotoSansJP"/>
              </a:rPr>
              <a:t>日間～</a:t>
            </a:r>
            <a:r>
              <a:rPr lang="en-US" altLang="ja-JP" sz="700" i="0">
                <a:solidFill>
                  <a:srgbClr val="002AFF"/>
                </a:solidFill>
                <a:effectLst/>
                <a:latin typeface="NotoSansJP"/>
              </a:rPr>
              <a:t>4</a:t>
            </a:r>
            <a:r>
              <a:rPr lang="ja-JP" altLang="en-US" sz="700" i="0">
                <a:solidFill>
                  <a:srgbClr val="002AFF"/>
                </a:solidFill>
                <a:effectLst/>
                <a:latin typeface="NotoSansJP"/>
              </a:rPr>
              <a:t>日間での掲載も可能ですが、予約時のシミュレーション</a:t>
            </a:r>
            <a:r>
              <a:rPr lang="en-US" altLang="ja-JP" sz="700" i="0" err="1">
                <a:solidFill>
                  <a:srgbClr val="002AFF"/>
                </a:solidFill>
                <a:effectLst/>
                <a:latin typeface="NotoSansJP"/>
              </a:rPr>
              <a:t>vimps</a:t>
            </a:r>
            <a:r>
              <a:rPr lang="ja-JP" altLang="en-US" sz="700" i="0">
                <a:solidFill>
                  <a:srgbClr val="002AFF"/>
                </a:solidFill>
                <a:effectLst/>
                <a:latin typeface="NotoSansJP"/>
              </a:rPr>
              <a:t>を下回る場合がありますので、</a:t>
            </a:r>
            <a:r>
              <a:rPr lang="en-US" altLang="ja-JP" sz="700" i="0">
                <a:solidFill>
                  <a:srgbClr val="002AFF"/>
                </a:solidFill>
                <a:effectLst/>
                <a:latin typeface="NotoSansJP"/>
              </a:rPr>
              <a:t>5</a:t>
            </a:r>
            <a:r>
              <a:rPr lang="ja-JP" altLang="en-US" sz="700" i="0">
                <a:solidFill>
                  <a:srgbClr val="002AFF"/>
                </a:solidFill>
                <a:effectLst/>
                <a:latin typeface="NotoSansJP"/>
              </a:rPr>
              <a:t>日間以上の掲載を推奨します。</a:t>
            </a:r>
            <a:endParaRPr lang="en-US" altLang="ja-JP" sz="700" i="0">
              <a:solidFill>
                <a:srgbClr val="002AFF"/>
              </a:solidFill>
              <a:effectLst/>
              <a:latin typeface="NotoSansJP"/>
            </a:endParaRPr>
          </a:p>
          <a:p>
            <a:pPr>
              <a:lnSpc>
                <a:spcPct val="110000"/>
              </a:lnSpc>
              <a:defRPr/>
            </a:pPr>
            <a:r>
              <a:rPr kumimoji="0" lang="en-US" altLang="ja-JP" sz="700" kern="0">
                <a:solidFill>
                  <a:srgbClr val="002AFF"/>
                </a:solidFill>
                <a:latin typeface="Meiryo" panose="020B0604030504040204" pitchFamily="34" charset="-128"/>
                <a:ea typeface="Meiryo" panose="020B0604030504040204" pitchFamily="34" charset="-128"/>
              </a:rPr>
              <a:t>※2  </a:t>
            </a:r>
            <a:r>
              <a:rPr kumimoji="0" lang="ja-JP" altLang="en-US" sz="700" kern="0">
                <a:solidFill>
                  <a:srgbClr val="002AFF"/>
                </a:solidFill>
                <a:latin typeface="Meiryo" panose="020B0604030504040204" pitchFamily="34" charset="-128"/>
                <a:ea typeface="Meiryo" panose="020B0604030504040204" pitchFamily="34" charset="-128"/>
              </a:rPr>
              <a:t>ターゲティングを掛ける場合は、</a:t>
            </a:r>
            <a:r>
              <a:rPr kumimoji="0" lang="en-US" altLang="ja-JP" sz="700" kern="0">
                <a:solidFill>
                  <a:srgbClr val="002AFF"/>
                </a:solidFill>
                <a:latin typeface="Meiryo" panose="020B0604030504040204" pitchFamily="34" charset="-128"/>
                <a:ea typeface="Meiryo" panose="020B0604030504040204" pitchFamily="34" charset="-128"/>
              </a:rPr>
              <a:t>842.4</a:t>
            </a:r>
            <a:r>
              <a:rPr kumimoji="0" lang="ja-JP" altLang="en-US" sz="700" kern="0">
                <a:solidFill>
                  <a:srgbClr val="002AFF"/>
                </a:solidFill>
                <a:latin typeface="Meiryo" panose="020B0604030504040204" pitchFamily="34" charset="-128"/>
                <a:ea typeface="Meiryo" panose="020B0604030504040204" pitchFamily="34" charset="-128"/>
              </a:rPr>
              <a:t>円にターゲティング係数をかけ合わせて計算し、最後に小数点以下切り捨てをしてください。</a:t>
            </a:r>
            <a:endParaRPr lang="en-US" altLang="ja-JP" sz="700" i="0">
              <a:solidFill>
                <a:srgbClr val="002AFF"/>
              </a:solidFill>
              <a:effectLst/>
              <a:latin typeface="NotoSansJP"/>
            </a:endParaRPr>
          </a:p>
          <a:p>
            <a:pPr>
              <a:lnSpc>
                <a:spcPct val="110000"/>
              </a:lnSpc>
              <a:defRPr/>
            </a:pPr>
            <a:r>
              <a:rPr kumimoji="0" lang="en-US" altLang="ja-JP" sz="700" kern="0">
                <a:solidFill>
                  <a:srgbClr val="002AFF"/>
                </a:solidFill>
                <a:latin typeface="Meiryo" panose="020B0604030504040204" pitchFamily="34" charset="-128"/>
                <a:ea typeface="Meiryo" panose="020B0604030504040204" pitchFamily="34" charset="-128"/>
              </a:rPr>
              <a:t>※3  </a:t>
            </a:r>
            <a:r>
              <a:rPr kumimoji="0" lang="en" altLang="ja-JP" sz="700" kern="0">
                <a:solidFill>
                  <a:srgbClr val="002AFF"/>
                </a:solidFill>
                <a:latin typeface="Meiryo" panose="020B0604030504040204" pitchFamily="34" charset="-128"/>
                <a:ea typeface="Meiryo" panose="020B0604030504040204" pitchFamily="34" charset="-128"/>
              </a:rPr>
              <a:t>FQ1</a:t>
            </a:r>
            <a:r>
              <a:rPr kumimoji="0" lang="ja-JP" altLang="en-US" sz="700" kern="0">
                <a:solidFill>
                  <a:srgbClr val="002AFF"/>
                </a:solidFill>
                <a:latin typeface="Meiryo" panose="020B0604030504040204" pitchFamily="34" charset="-128"/>
                <a:ea typeface="Meiryo" panose="020B0604030504040204" pitchFamily="34" charset="-128"/>
              </a:rPr>
              <a:t>回指定の掛け率含む。</a:t>
            </a:r>
            <a:endParaRPr kumimoji="0" lang="en-US" altLang="ja-JP" sz="700" kern="0">
              <a:solidFill>
                <a:srgbClr val="002AFF"/>
              </a:solidFill>
              <a:latin typeface="Meiryo" panose="020B0604030504040204" pitchFamily="34" charset="-128"/>
              <a:ea typeface="Meiryo" panose="020B0604030504040204" pitchFamily="34" charset="-128"/>
            </a:endParaRPr>
          </a:p>
          <a:p>
            <a:pPr>
              <a:lnSpc>
                <a:spcPct val="110000"/>
              </a:lnSpc>
              <a:defRPr/>
            </a:pPr>
            <a:r>
              <a:rPr kumimoji="0" lang="en-US" altLang="ja-JP" sz="700" kern="0">
                <a:solidFill>
                  <a:srgbClr val="002AFF"/>
                </a:solidFill>
                <a:latin typeface="Meiryo" panose="020B0604030504040204" pitchFamily="34" charset="-128"/>
                <a:ea typeface="Meiryo" panose="020B0604030504040204" pitchFamily="34" charset="-128"/>
              </a:rPr>
              <a:t>※4  </a:t>
            </a:r>
            <a:r>
              <a:rPr kumimoji="0" lang="ja-JP" altLang="en-US" sz="700" kern="0">
                <a:solidFill>
                  <a:srgbClr val="002AFF"/>
                </a:solidFill>
                <a:latin typeface="Meiryo" panose="020B0604030504040204" pitchFamily="34" charset="-128"/>
                <a:ea typeface="Meiryo" panose="020B0604030504040204" pitchFamily="34" charset="-128"/>
              </a:rPr>
              <a:t>都道府県指定の掛け率含む。さらにターゲティングを掛ける場合は基本料金</a:t>
            </a:r>
            <a:r>
              <a:rPr kumimoji="0" lang="en-US" altLang="ja-JP" sz="700" kern="0" err="1">
                <a:solidFill>
                  <a:srgbClr val="002AFF"/>
                </a:solidFill>
                <a:latin typeface="Meiryo" panose="020B0604030504040204" pitchFamily="34" charset="-128"/>
                <a:ea typeface="Meiryo" panose="020B0604030504040204" pitchFamily="34" charset="-128"/>
              </a:rPr>
              <a:t>vCPM</a:t>
            </a:r>
            <a:r>
              <a:rPr kumimoji="0" lang="ja-JP" altLang="en-US" sz="700" kern="0">
                <a:solidFill>
                  <a:srgbClr val="002AFF"/>
                </a:solidFill>
                <a:latin typeface="Meiryo" panose="020B0604030504040204" pitchFamily="34" charset="-128"/>
                <a:ea typeface="Meiryo" panose="020B0604030504040204" pitchFamily="34" charset="-128"/>
              </a:rPr>
              <a:t>（★）を元に計算せず、カッコ内の計算式を元に計算してください。</a:t>
            </a:r>
          </a:p>
          <a:p>
            <a:pPr>
              <a:lnSpc>
                <a:spcPct val="110000"/>
              </a:lnSpc>
              <a:defRPr/>
            </a:pPr>
            <a:r>
              <a:rPr kumimoji="0" lang="ja-JP" altLang="en-US" sz="700" kern="0">
                <a:solidFill>
                  <a:srgbClr val="002AFF"/>
                </a:solidFill>
                <a:latin typeface="Meiryo" panose="020B0604030504040204" pitchFamily="34" charset="-128"/>
                <a:ea typeface="Meiryo" panose="020B0604030504040204" pitchFamily="34" charset="-128"/>
              </a:rPr>
              <a:t>　　最後に小数点以下切り捨てをしてください。</a:t>
            </a:r>
            <a:endParaRPr kumimoji="0" lang="en-US" altLang="ja-JP" sz="700" kern="0">
              <a:solidFill>
                <a:srgbClr val="002AFF"/>
              </a:solidFill>
              <a:latin typeface="Meiryo" panose="020B0604030504040204" pitchFamily="34" charset="-128"/>
              <a:ea typeface="Meiryo" panose="020B0604030504040204" pitchFamily="34" charset="-128"/>
            </a:endParaRPr>
          </a:p>
          <a:p>
            <a:pPr>
              <a:lnSpc>
                <a:spcPct val="110000"/>
              </a:lnSpc>
              <a:defRPr/>
            </a:pPr>
            <a:r>
              <a:rPr kumimoji="0" lang="en-US" altLang="ja-JP" sz="700" kern="0">
                <a:solidFill>
                  <a:srgbClr val="002AFF"/>
                </a:solidFill>
                <a:latin typeface="Meiryo" panose="020B0604030504040204" pitchFamily="34" charset="-128"/>
                <a:ea typeface="Meiryo" panose="020B0604030504040204" pitchFamily="34" charset="-128"/>
              </a:rPr>
              <a:t>※5  </a:t>
            </a:r>
            <a:r>
              <a:rPr kumimoji="0" lang="ja-JP" altLang="en-US" sz="700" kern="0">
                <a:solidFill>
                  <a:srgbClr val="002AFF"/>
                </a:solidFill>
                <a:latin typeface="Meiryo" panose="020B0604030504040204" pitchFamily="34" charset="-128"/>
                <a:ea typeface="Meiryo" panose="020B0604030504040204" pitchFamily="34" charset="-128"/>
              </a:rPr>
              <a:t>市区郡指定の掛け率含む。</a:t>
            </a:r>
            <a:endParaRPr kumimoji="0" lang="en-US" altLang="ja-JP" sz="700" kern="0">
              <a:solidFill>
                <a:srgbClr val="002AFF"/>
              </a:solidFill>
              <a:latin typeface="Meiryo" panose="020B0604030504040204" pitchFamily="34" charset="-128"/>
              <a:ea typeface="Meiryo" panose="020B0604030504040204" pitchFamily="34" charset="-128"/>
            </a:endParaRPr>
          </a:p>
        </p:txBody>
      </p:sp>
      <p:sp>
        <p:nvSpPr>
          <p:cNvPr id="4" name="円/楕円 15">
            <a:extLst>
              <a:ext uri="{FF2B5EF4-FFF2-40B4-BE49-F238E27FC236}">
                <a16:creationId xmlns:a16="http://schemas.microsoft.com/office/drawing/2014/main" id="{9EA07AA8-F665-3620-6C2E-0AA63779ECAB}"/>
              </a:ext>
            </a:extLst>
          </p:cNvPr>
          <p:cNvSpPr>
            <a:spLocks noChangeAspect="1"/>
          </p:cNvSpPr>
          <p:nvPr/>
        </p:nvSpPr>
        <p:spPr>
          <a:xfrm>
            <a:off x="9594866" y="2380573"/>
            <a:ext cx="180000" cy="180000"/>
          </a:xfrm>
          <a:prstGeom prst="ellipse">
            <a:avLst/>
          </a:prstGeom>
          <a:solidFill>
            <a:srgbClr val="03004A"/>
          </a:solidFill>
          <a:ln w="9525" cap="flat" cmpd="sng" algn="ctr">
            <a:noFill/>
            <a:prstDash val="solid"/>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i="0" u="none" strike="noStrike" kern="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A</a:t>
            </a:r>
            <a:endParaRPr kumimoji="0" lang="ja-JP" altLang="en-US" sz="900" b="1" i="0" u="none" strike="noStrike" kern="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15" name="円/楕円 13">
            <a:extLst>
              <a:ext uri="{FF2B5EF4-FFF2-40B4-BE49-F238E27FC236}">
                <a16:creationId xmlns:a16="http://schemas.microsoft.com/office/drawing/2014/main" id="{DB43F543-33CE-A4E9-3411-AD4B820A4510}"/>
              </a:ext>
            </a:extLst>
          </p:cNvPr>
          <p:cNvSpPr>
            <a:spLocks noChangeAspect="1"/>
          </p:cNvSpPr>
          <p:nvPr/>
        </p:nvSpPr>
        <p:spPr>
          <a:xfrm>
            <a:off x="9161448" y="2555752"/>
            <a:ext cx="180000" cy="180000"/>
          </a:xfrm>
          <a:prstGeom prst="ellipse">
            <a:avLst/>
          </a:prstGeom>
          <a:solidFill>
            <a:schemeClr val="tx1"/>
          </a:solidFill>
          <a:ln w="9525" cap="flat" cmpd="sng" algn="ctr">
            <a:noFill/>
            <a:prstDash val="solid"/>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i="0" u="none" strike="noStrike" kern="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B</a:t>
            </a:r>
            <a:endParaRPr kumimoji="0" lang="ja-JP" altLang="en-US" sz="900" b="1" i="0" u="none" strike="noStrike" kern="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11" name="テキスト プレースホルダー 35">
            <a:extLst>
              <a:ext uri="{FF2B5EF4-FFF2-40B4-BE49-F238E27FC236}">
                <a16:creationId xmlns:a16="http://schemas.microsoft.com/office/drawing/2014/main" id="{91F15A8E-9B30-B931-FE08-C756F70E5408}"/>
              </a:ext>
            </a:extLst>
          </p:cNvPr>
          <p:cNvSpPr txBox="1">
            <a:spLocks noGrp="1"/>
          </p:cNvSpPr>
          <p:nvPr>
            <p:ph type="body" sz="quarter" idx="10"/>
          </p:nvPr>
        </p:nvSpPr>
        <p:spPr>
          <a:xfrm>
            <a:off x="3611204" y="70092"/>
            <a:ext cx="6251253" cy="669702"/>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None/>
            </a:pPr>
            <a:r>
              <a:rPr lang="en-US" altLang="ja-JP" sz="2000" b="1">
                <a:solidFill>
                  <a:srgbClr val="000048"/>
                </a:solidFill>
                <a:latin typeface="Meiryo" panose="020B0604030504040204" pitchFamily="34" charset="-128"/>
                <a:ea typeface="Meiryo" panose="020B0604030504040204" pitchFamily="34" charset="-128"/>
              </a:rPr>
              <a:t>Yahoo! JAPAN</a:t>
            </a:r>
            <a:r>
              <a:rPr lang="ja-JP" altLang="en-US" sz="2000" b="1">
                <a:solidFill>
                  <a:srgbClr val="000048"/>
                </a:solidFill>
                <a:latin typeface="Meiryo" panose="020B0604030504040204" pitchFamily="34" charset="-128"/>
                <a:ea typeface="Meiryo" panose="020B0604030504040204" pitchFamily="34" charset="-128"/>
              </a:rPr>
              <a:t>トップページ　ブランドパネル</a:t>
            </a:r>
            <a:r>
              <a:rPr lang="ja-JP" altLang="en-US" sz="2000">
                <a:solidFill>
                  <a:srgbClr val="000048"/>
                </a:solidFill>
                <a:latin typeface="Meiryo" panose="020B0604030504040204" pitchFamily="34" charset="-128"/>
                <a:ea typeface="Meiryo" panose="020B0604030504040204" pitchFamily="34" charset="-128"/>
              </a:rPr>
              <a:t>　</a:t>
            </a:r>
            <a:endParaRPr lang="en-US" altLang="ja-JP" sz="2000" b="1">
              <a:solidFill>
                <a:srgbClr val="000048"/>
              </a:solidFill>
              <a:latin typeface="Meiryo" panose="020B0604030504040204" pitchFamily="34" charset="-128"/>
              <a:ea typeface="Meiryo" panose="020B0604030504040204" pitchFamily="34" charset="-128"/>
            </a:endParaRPr>
          </a:p>
          <a:p>
            <a:pPr marL="0" indent="0">
              <a:buNone/>
            </a:pPr>
            <a:r>
              <a:rPr lang="en-US" altLang="ja-JP" sz="2000">
                <a:solidFill>
                  <a:srgbClr val="000048"/>
                </a:solidFill>
                <a:latin typeface="Meiryo" panose="020B0604030504040204" pitchFamily="34" charset="-128"/>
                <a:ea typeface="Meiryo" panose="020B0604030504040204" pitchFamily="34" charset="-128"/>
              </a:rPr>
              <a:t>MD</a:t>
            </a:r>
            <a:r>
              <a:rPr lang="ja-JP" altLang="en-US" sz="2000" b="1">
                <a:solidFill>
                  <a:srgbClr val="000048"/>
                </a:solidFill>
                <a:latin typeface="Meiryo" panose="020B0604030504040204" pitchFamily="34" charset="-128"/>
                <a:ea typeface="Meiryo" panose="020B0604030504040204" pitchFamily="34" charset="-128"/>
              </a:rPr>
              <a:t>　トップカバー</a:t>
            </a:r>
          </a:p>
        </p:txBody>
      </p:sp>
      <p:sp>
        <p:nvSpPr>
          <p:cNvPr id="12" name="テキスト ボックス 11">
            <a:extLst>
              <a:ext uri="{FF2B5EF4-FFF2-40B4-BE49-F238E27FC236}">
                <a16:creationId xmlns:a16="http://schemas.microsoft.com/office/drawing/2014/main" id="{53A79151-5485-F54A-A6B5-B003AD228BFB}"/>
              </a:ext>
            </a:extLst>
          </p:cNvPr>
          <p:cNvSpPr txBox="1"/>
          <p:nvPr/>
        </p:nvSpPr>
        <p:spPr>
          <a:xfrm>
            <a:off x="434975" y="6179912"/>
            <a:ext cx="3427220" cy="210827"/>
          </a:xfrm>
          <a:prstGeom prst="rect">
            <a:avLst/>
          </a:prstGeom>
        </p:spPr>
        <p:txBody>
          <a:bodyPr wrap="none" lIns="0" tIns="45720" rIns="0" bIns="45720" anchor="t">
            <a:spAutoFit/>
          </a:bodyPr>
          <a:lstStyle>
            <a:defPPr>
              <a:defRPr lang="ja-JP"/>
            </a:defPPr>
            <a:lvl1pPr>
              <a:lnSpc>
                <a:spcPct val="110000"/>
              </a:lnSpc>
              <a:defRPr kumimoji="0" sz="700" kern="0">
                <a:solidFill>
                  <a:srgbClr val="002AFF"/>
                </a:solidFill>
                <a:latin typeface="Meiryo" panose="020B0604030504040204" pitchFamily="34" charset="-128"/>
                <a:ea typeface="Meiryo" panose="020B0604030504040204" pitchFamily="34" charset="-128"/>
              </a:defRPr>
            </a:lvl1pPr>
          </a:lstStyle>
          <a:p>
            <a:r>
              <a:rPr lang="en-US" altLang="ja-JP" dirty="0"/>
              <a:t>※3/11</a:t>
            </a:r>
            <a:r>
              <a:rPr lang="ja-JP" altLang="en-US" dirty="0"/>
              <a:t>に</a:t>
            </a:r>
            <a:r>
              <a:rPr lang="en-US" altLang="ja-JP" dirty="0"/>
              <a:t>Yahoo! JAPAN</a:t>
            </a:r>
            <a:r>
              <a:rPr lang="ja-JP" altLang="en-US" dirty="0"/>
              <a:t>トップページにて特別演出が行われる可能性があります。</a:t>
            </a:r>
          </a:p>
        </p:txBody>
      </p:sp>
    </p:spTree>
    <p:extLst>
      <p:ext uri="{BB962C8B-B14F-4D97-AF65-F5344CB8AC3E}">
        <p14:creationId xmlns:p14="http://schemas.microsoft.com/office/powerpoint/2010/main" val="273641199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9DD24B-DC3D-500E-D7C0-A43DA7109257}"/>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2B28131D-1480-3401-05D1-AF56CAA1C26B}"/>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223FEC8B-A01E-4A6F-5A38-A2B7D6C140D9}"/>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2" name="角丸四角形 4">
            <a:extLst>
              <a:ext uri="{FF2B5EF4-FFF2-40B4-BE49-F238E27FC236}">
                <a16:creationId xmlns:a16="http://schemas.microsoft.com/office/drawing/2014/main" id="{AC22310C-3750-52C5-4D3D-41A484C6B5B5}"/>
              </a:ext>
            </a:extLst>
          </p:cNvPr>
          <p:cNvSpPr/>
          <p:nvPr/>
        </p:nvSpPr>
        <p:spPr>
          <a:xfrm>
            <a:off x="1717542" y="202787"/>
            <a:ext cx="1724158"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ターゲティング設定</a:t>
            </a:r>
          </a:p>
        </p:txBody>
      </p:sp>
      <p:sp>
        <p:nvSpPr>
          <p:cNvPr id="4" name="テキスト ボックス 5">
            <a:extLst>
              <a:ext uri="{FF2B5EF4-FFF2-40B4-BE49-F238E27FC236}">
                <a16:creationId xmlns:a16="http://schemas.microsoft.com/office/drawing/2014/main" id="{6A90E12B-E17A-8F1D-62BE-CD54431661DF}"/>
              </a:ext>
            </a:extLst>
          </p:cNvPr>
          <p:cNvSpPr txBox="1"/>
          <p:nvPr/>
        </p:nvSpPr>
        <p:spPr>
          <a:xfrm>
            <a:off x="479425" y="5130007"/>
            <a:ext cx="11233147" cy="1441613"/>
          </a:xfrm>
          <a:prstGeom prst="rect">
            <a:avLst/>
          </a:prstGeom>
          <a:noFill/>
        </p:spPr>
        <p:txBody>
          <a:bodyPr wrap="square" lIns="0" tIns="45720" rIns="0" bIns="45720" rtlCol="0" anchor="t">
            <a:spAutoFit/>
          </a:bodyPr>
          <a:lstStyle>
            <a:defPPr lvl="0">
              <a:defRPr lang="ja-JP"/>
            </a:defPPr>
            <a:lvl1pPr marL="0" lvl="1" algn="l" defTabSz="914400" rtl="0" eaLnBrk="1" latinLnBrk="0" hangingPunct="1">
              <a:defRPr kumimoji="1" sz="1800" kern="1200">
                <a:solidFill>
                  <a:schemeClr val="tx1"/>
                </a:solidFill>
                <a:latin typeface="+mn-lt"/>
                <a:ea typeface="+mn-ea"/>
                <a:cs typeface="+mn-cs"/>
              </a:defRPr>
            </a:lvl1pPr>
            <a:lvl2pPr marL="457200" lvl="2" algn="l" defTabSz="914400" rtl="0" eaLnBrk="1" latinLnBrk="0" hangingPunct="1">
              <a:defRPr kumimoji="1" sz="1800" kern="1200">
                <a:solidFill>
                  <a:schemeClr val="tx1"/>
                </a:solidFill>
                <a:latin typeface="+mn-lt"/>
                <a:ea typeface="+mn-ea"/>
                <a:cs typeface="+mn-cs"/>
              </a:defRPr>
            </a:lvl2pPr>
            <a:lvl3pPr marL="914400" lvl="3" algn="l" defTabSz="914400" rtl="0" eaLnBrk="1" latinLnBrk="0" hangingPunct="1">
              <a:defRPr kumimoji="1" sz="1800" kern="1200">
                <a:solidFill>
                  <a:schemeClr val="tx1"/>
                </a:solidFill>
                <a:latin typeface="+mn-lt"/>
                <a:ea typeface="+mn-ea"/>
                <a:cs typeface="+mn-cs"/>
              </a:defRPr>
            </a:lvl3pPr>
            <a:lvl4pPr marL="1371600" lvl="4"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上記表の「●」がターゲティング設定可になります。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年齢は以下の区分で指定が可能です。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18</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70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歳以上</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は「基本料金</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ターゲティングごとに設定されている掛け率」（小数点以下切り捨て）によって決定されます。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掛け率の最大値は</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例：性別、年齢、オーディエンスリスト（興味関心、購買意向、属性・ライフイベント）を設定した場合、</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=2.16</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倍となりますが、最大値が</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倍のため、</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倍で設定可能となります。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オーディエンスリストを複数選択した場合、</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掛け率は高い方が選択されます。</a:t>
            </a:r>
            <a:endParaRPr kumimoji="1" lang="en-US" altLang="ja-JP" sz="800" b="0" i="0" u="none" strike="noStrike" kern="1200" cap="none" spc="0" normalizeH="0" baseline="0" noProof="0">
              <a:ln>
                <a:noFill/>
              </a:ln>
              <a:solidFill>
                <a:srgbClr val="FFC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「枠購入型」や「時間帯ジャック購入型」配信商品の場合は、ターゲティング項目ごとの「</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掛け率」を含んだ金額を記載しています。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※SP</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はスマートフォン、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PC</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はパソコン、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MD</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はマルチデバイスの略称です。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オーディエンスリストの詳細は、</a:t>
            </a:r>
            <a:r>
              <a:rPr lang="en-US" altLang="ja-JP" sz="800">
                <a:solidFill>
                  <a:srgbClr val="0D0D0D"/>
                </a:solidFill>
                <a:latin typeface="Meiryo" panose="020B0604030504040204" pitchFamily="34" charset="-128"/>
                <a:ea typeface="Meiryo" panose="020B0604030504040204" pitchFamily="34" charset="-128"/>
              </a:rPr>
              <a:t>LINE</a:t>
            </a:r>
            <a:r>
              <a:rPr lang="ja-JP" altLang="en-US" sz="800">
                <a:solidFill>
                  <a:srgbClr val="0D0D0D"/>
                </a:solidFill>
                <a:latin typeface="Meiryo" panose="020B0604030504040204" pitchFamily="34" charset="-128"/>
                <a:ea typeface="Meiryo" panose="020B0604030504040204" pitchFamily="34" charset="-128"/>
              </a:rPr>
              <a:t>ヤフー広告 ヘルプを参照</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してください。</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a:t>
            </a:r>
            <a:r>
              <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hlinkClick r:id="rId3"/>
              </a:rPr>
              <a:t>https://ads-help.yahoo-net.jp/s/article/H000044833?language=ja</a:t>
            </a:r>
            <a:endPar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endParaRPr>
          </a:p>
        </p:txBody>
      </p:sp>
      <p:sp>
        <p:nvSpPr>
          <p:cNvPr id="7" name="テキスト プレースホルダー 35">
            <a:extLst>
              <a:ext uri="{FF2B5EF4-FFF2-40B4-BE49-F238E27FC236}">
                <a16:creationId xmlns:a16="http://schemas.microsoft.com/office/drawing/2014/main" id="{FBEFD855-6498-1110-7CAC-8EBC7948DEC2}"/>
              </a:ext>
            </a:extLst>
          </p:cNvPr>
          <p:cNvSpPr txBox="1">
            <a:spLocks noGrp="1"/>
          </p:cNvSpPr>
          <p:nvPr>
            <p:ph type="body" sz="quarter" idx="10"/>
          </p:nvPr>
        </p:nvSpPr>
        <p:spPr>
          <a:xfrm>
            <a:off x="3611204" y="70092"/>
            <a:ext cx="6251253" cy="669702"/>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None/>
            </a:pPr>
            <a:r>
              <a:rPr lang="en-US" altLang="ja-JP" sz="2000" b="1">
                <a:solidFill>
                  <a:srgbClr val="000048"/>
                </a:solidFill>
                <a:latin typeface="Meiryo" panose="020B0604030504040204" pitchFamily="34" charset="-128"/>
                <a:ea typeface="Meiryo" panose="020B0604030504040204" pitchFamily="34" charset="-128"/>
              </a:rPr>
              <a:t>Yahoo! JAPAN</a:t>
            </a:r>
            <a:r>
              <a:rPr lang="ja-JP" altLang="en-US" sz="2000" b="1">
                <a:solidFill>
                  <a:srgbClr val="000048"/>
                </a:solidFill>
                <a:latin typeface="Meiryo" panose="020B0604030504040204" pitchFamily="34" charset="-128"/>
                <a:ea typeface="Meiryo" panose="020B0604030504040204" pitchFamily="34" charset="-128"/>
              </a:rPr>
              <a:t>トップページ　ブランドパネル</a:t>
            </a:r>
            <a:r>
              <a:rPr lang="ja-JP" altLang="en-US" sz="2000">
                <a:solidFill>
                  <a:srgbClr val="000048"/>
                </a:solidFill>
                <a:latin typeface="Meiryo" panose="020B0604030504040204" pitchFamily="34" charset="-128"/>
                <a:ea typeface="Meiryo" panose="020B0604030504040204" pitchFamily="34" charset="-128"/>
              </a:rPr>
              <a:t>　</a:t>
            </a:r>
            <a:endParaRPr lang="en-US" altLang="ja-JP" sz="2000" b="1">
              <a:solidFill>
                <a:srgbClr val="000048"/>
              </a:solidFill>
              <a:latin typeface="Meiryo" panose="020B0604030504040204" pitchFamily="34" charset="-128"/>
              <a:ea typeface="Meiryo" panose="020B0604030504040204" pitchFamily="34" charset="-128"/>
            </a:endParaRPr>
          </a:p>
          <a:p>
            <a:pPr marL="0" indent="0">
              <a:buNone/>
            </a:pPr>
            <a:r>
              <a:rPr lang="en-US" altLang="ja-JP" sz="2000">
                <a:solidFill>
                  <a:srgbClr val="000048"/>
                </a:solidFill>
                <a:latin typeface="Meiryo" panose="020B0604030504040204" pitchFamily="34" charset="-128"/>
                <a:ea typeface="Meiryo" panose="020B0604030504040204" pitchFamily="34" charset="-128"/>
              </a:rPr>
              <a:t>MD</a:t>
            </a:r>
            <a:r>
              <a:rPr lang="ja-JP" altLang="en-US" sz="2000" b="1">
                <a:solidFill>
                  <a:srgbClr val="000048"/>
                </a:solidFill>
                <a:latin typeface="Meiryo" panose="020B0604030504040204" pitchFamily="34" charset="-128"/>
                <a:ea typeface="Meiryo" panose="020B0604030504040204" pitchFamily="34" charset="-128"/>
              </a:rPr>
              <a:t>　トップカバー</a:t>
            </a:r>
          </a:p>
        </p:txBody>
      </p:sp>
      <p:graphicFrame>
        <p:nvGraphicFramePr>
          <p:cNvPr id="9" name="表 8">
            <a:extLst>
              <a:ext uri="{FF2B5EF4-FFF2-40B4-BE49-F238E27FC236}">
                <a16:creationId xmlns:a16="http://schemas.microsoft.com/office/drawing/2014/main" id="{32BD7CF7-145B-68B0-89FB-7EDC2B0D6394}"/>
              </a:ext>
            </a:extLst>
          </p:cNvPr>
          <p:cNvGraphicFramePr>
            <a:graphicFrameLocks noGrp="1"/>
          </p:cNvGraphicFramePr>
          <p:nvPr>
            <p:extLst>
              <p:ext uri="{D42A27DB-BD31-4B8C-83A1-F6EECF244321}">
                <p14:modId xmlns:p14="http://schemas.microsoft.com/office/powerpoint/2010/main" val="776220094"/>
              </p:ext>
            </p:extLst>
          </p:nvPr>
        </p:nvGraphicFramePr>
        <p:xfrm>
          <a:off x="479425" y="903513"/>
          <a:ext cx="11233148" cy="4226326"/>
        </p:xfrm>
        <a:graphic>
          <a:graphicData uri="http://schemas.openxmlformats.org/drawingml/2006/table">
            <a:tbl>
              <a:tblPr bandRow="1"/>
              <a:tblGrid>
                <a:gridCol w="1544247">
                  <a:extLst>
                    <a:ext uri="{9D8B030D-6E8A-4147-A177-3AD203B41FA5}">
                      <a16:colId xmlns:a16="http://schemas.microsoft.com/office/drawing/2014/main" val="792911817"/>
                    </a:ext>
                  </a:extLst>
                </a:gridCol>
                <a:gridCol w="2261385">
                  <a:extLst>
                    <a:ext uri="{9D8B030D-6E8A-4147-A177-3AD203B41FA5}">
                      <a16:colId xmlns:a16="http://schemas.microsoft.com/office/drawing/2014/main" val="2515137241"/>
                    </a:ext>
                  </a:extLst>
                </a:gridCol>
                <a:gridCol w="1856879">
                  <a:extLst>
                    <a:ext uri="{9D8B030D-6E8A-4147-A177-3AD203B41FA5}">
                      <a16:colId xmlns:a16="http://schemas.microsoft.com/office/drawing/2014/main" val="598637953"/>
                    </a:ext>
                  </a:extLst>
                </a:gridCol>
                <a:gridCol w="1856879">
                  <a:extLst>
                    <a:ext uri="{9D8B030D-6E8A-4147-A177-3AD203B41FA5}">
                      <a16:colId xmlns:a16="http://schemas.microsoft.com/office/drawing/2014/main" val="56015879"/>
                    </a:ext>
                  </a:extLst>
                </a:gridCol>
                <a:gridCol w="1856879">
                  <a:extLst>
                    <a:ext uri="{9D8B030D-6E8A-4147-A177-3AD203B41FA5}">
                      <a16:colId xmlns:a16="http://schemas.microsoft.com/office/drawing/2014/main" val="379781813"/>
                    </a:ext>
                  </a:extLst>
                </a:gridCol>
                <a:gridCol w="1856879">
                  <a:extLst>
                    <a:ext uri="{9D8B030D-6E8A-4147-A177-3AD203B41FA5}">
                      <a16:colId xmlns:a16="http://schemas.microsoft.com/office/drawing/2014/main" val="1484868583"/>
                    </a:ext>
                  </a:extLst>
                </a:gridCol>
              </a:tblGrid>
              <a:tr h="548477">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1">
                          <a:solidFill>
                            <a:schemeClr val="bg1"/>
                          </a:solidFill>
                          <a:latin typeface="Meiryo" panose="020B0604030504040204" pitchFamily="34" charset="-128"/>
                          <a:ea typeface="Meiryo" panose="020B0604030504040204" pitchFamily="34" charset="-128"/>
                        </a:rPr>
                        <a:t>ターゲティング</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err="1">
                          <a:solidFill>
                            <a:schemeClr val="bg1"/>
                          </a:solidFill>
                          <a:latin typeface="Meiryo"/>
                          <a:ea typeface="Meiryo"/>
                        </a:rPr>
                        <a:t>vCPM</a:t>
                      </a:r>
                      <a:r>
                        <a:rPr kumimoji="1" lang="en-US" altLang="ja-JP" sz="1100" b="1" kern="1200">
                          <a:solidFill>
                            <a:schemeClr val="bg1"/>
                          </a:solidFill>
                          <a:latin typeface="Meiryo"/>
                          <a:ea typeface="Meiryo"/>
                        </a:rPr>
                        <a:t> </a:t>
                      </a:r>
                      <a:r>
                        <a:rPr kumimoji="1" lang="ja-JP" altLang="en-US" sz="1100" b="1" kern="1200">
                          <a:solidFill>
                            <a:schemeClr val="bg1"/>
                          </a:solidFill>
                          <a:latin typeface="Meiryo"/>
                          <a:ea typeface="Meiryo"/>
                        </a:rPr>
                        <a:t>掛け率</a:t>
                      </a:r>
                      <a:endParaRPr kumimoji="1" lang="en-US" altLang="ja-JP" sz="1100" b="1" kern="1200">
                        <a:solidFill>
                          <a:schemeClr val="bg1"/>
                        </a:solidFill>
                        <a:latin typeface="Meiryo"/>
                        <a:ea typeface="Meiryo"/>
                        <a:cs typeface="+mn-cs"/>
                      </a:endParaRPr>
                    </a:p>
                  </a:txBody>
                  <a:tcPr marL="45720" marR="4572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a:solidFill>
                            <a:schemeClr val="bg1"/>
                          </a:solidFill>
                          <a:latin typeface="Meiryo"/>
                          <a:ea typeface="Meiryo"/>
                        </a:rPr>
                        <a:t>Yahoo! JAPAN</a:t>
                      </a:r>
                      <a:r>
                        <a:rPr kumimoji="1" lang="ja-JP" altLang="en-US" sz="1100" b="1" kern="1200">
                          <a:solidFill>
                            <a:schemeClr val="bg1"/>
                          </a:solidFill>
                          <a:latin typeface="Meiryo"/>
                          <a:ea typeface="Meiryo"/>
                        </a:rPr>
                        <a:t>トップページ　ブランドパネル　</a:t>
                      </a:r>
                      <a:r>
                        <a:rPr kumimoji="1" lang="en-US" altLang="ja-JP" sz="1100" b="1" kern="1200">
                          <a:solidFill>
                            <a:schemeClr val="bg1"/>
                          </a:solidFill>
                          <a:latin typeface="Meiryo"/>
                          <a:ea typeface="Meiryo"/>
                        </a:rPr>
                        <a:t>MD</a:t>
                      </a:r>
                      <a:r>
                        <a:rPr kumimoji="1" lang="ja-JP" altLang="en-US" sz="1100" b="1" kern="1200">
                          <a:solidFill>
                            <a:schemeClr val="bg1"/>
                          </a:solidFill>
                          <a:latin typeface="Meiryo"/>
                          <a:ea typeface="Meiryo"/>
                        </a:rPr>
                        <a:t>　トップカバー</a:t>
                      </a:r>
                      <a:endParaRPr kumimoji="1" lang="en-US" altLang="ja-JP" sz="1100" b="1" kern="1200">
                        <a:solidFill>
                          <a:schemeClr val="bg1"/>
                        </a:solidFill>
                        <a:latin typeface="Meiryo"/>
                        <a:ea typeface="Meiryo"/>
                        <a:cs typeface="+mn-cs"/>
                      </a:endParaRPr>
                    </a:p>
                  </a:txBody>
                  <a:tcPr marL="45720" marR="4572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a:solidFill>
                            <a:schemeClr val="bg1"/>
                          </a:solidFill>
                          <a:latin typeface="Meiryo"/>
                          <a:ea typeface="Meiryo"/>
                        </a:rPr>
                        <a:t>Yahoo! JAPAN</a:t>
                      </a:r>
                      <a:r>
                        <a:rPr kumimoji="1" lang="ja-JP" altLang="en-US" sz="1100" b="1" kern="1200">
                          <a:solidFill>
                            <a:schemeClr val="bg1"/>
                          </a:solidFill>
                          <a:latin typeface="Meiryo"/>
                          <a:ea typeface="Meiryo"/>
                        </a:rPr>
                        <a:t>トップページ　ブランドパネル　</a:t>
                      </a:r>
                      <a:r>
                        <a:rPr kumimoji="1" lang="en-US" altLang="ja-JP" sz="1100" b="1" kern="1200">
                          <a:solidFill>
                            <a:schemeClr val="bg1"/>
                          </a:solidFill>
                          <a:latin typeface="Meiryo"/>
                          <a:ea typeface="Meiryo"/>
                        </a:rPr>
                        <a:t>MD</a:t>
                      </a:r>
                      <a:r>
                        <a:rPr kumimoji="1" lang="ja-JP" altLang="en-US" sz="1100" b="1" kern="1200">
                          <a:solidFill>
                            <a:schemeClr val="bg1"/>
                          </a:solidFill>
                          <a:latin typeface="Meiryo"/>
                          <a:ea typeface="Meiryo"/>
                        </a:rPr>
                        <a:t>　トップカバー</a:t>
                      </a:r>
                      <a:br>
                        <a:rPr kumimoji="1" lang="en-US" altLang="ja-JP" sz="1100" b="1" kern="1200">
                          <a:solidFill>
                            <a:srgbClr val="FFFFFF"/>
                          </a:solidFill>
                          <a:latin typeface="Meiryo"/>
                          <a:ea typeface="Meiryo"/>
                        </a:rPr>
                      </a:br>
                      <a:r>
                        <a:rPr kumimoji="1" lang="ja-JP" altLang="en-US" sz="1100" b="1" kern="1200">
                          <a:solidFill>
                            <a:schemeClr val="bg1"/>
                          </a:solidFill>
                          <a:latin typeface="Meiryo"/>
                          <a:ea typeface="Meiryo"/>
                        </a:rPr>
                        <a:t>（</a:t>
                      </a:r>
                      <a:r>
                        <a:rPr kumimoji="1" lang="en-US" altLang="ja-JP" sz="1100" b="1" kern="1200">
                          <a:solidFill>
                            <a:schemeClr val="bg1"/>
                          </a:solidFill>
                          <a:latin typeface="Meiryo"/>
                          <a:ea typeface="Meiryo"/>
                        </a:rPr>
                        <a:t>FQ1</a:t>
                      </a:r>
                      <a:r>
                        <a:rPr kumimoji="1" lang="ja-JP" altLang="en-US" sz="1100" b="1" kern="1200">
                          <a:solidFill>
                            <a:schemeClr val="bg1"/>
                          </a:solidFill>
                          <a:latin typeface="Meiryo"/>
                          <a:ea typeface="Meiryo"/>
                        </a:rPr>
                        <a:t>）</a:t>
                      </a:r>
                      <a:endParaRPr kumimoji="1" lang="en-US" altLang="ja-JP" sz="1100" b="1" kern="1200">
                        <a:solidFill>
                          <a:schemeClr val="bg1"/>
                        </a:solidFill>
                        <a:latin typeface="Meiryo"/>
                        <a:ea typeface="Meiryo"/>
                        <a:cs typeface="+mn-cs"/>
                      </a:endParaRPr>
                    </a:p>
                  </a:txBody>
                  <a:tcPr marL="45720" marR="4572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a:solidFill>
                            <a:schemeClr val="bg1"/>
                          </a:solidFill>
                          <a:latin typeface="Meiryo"/>
                          <a:ea typeface="Meiryo"/>
                        </a:rPr>
                        <a:t>Yahoo! JAPAN</a:t>
                      </a:r>
                      <a:r>
                        <a:rPr kumimoji="1" lang="ja-JP" altLang="en-US" sz="1100" b="1" kern="1200">
                          <a:solidFill>
                            <a:schemeClr val="bg1"/>
                          </a:solidFill>
                          <a:latin typeface="Meiryo"/>
                          <a:ea typeface="Meiryo"/>
                        </a:rPr>
                        <a:t>トップページ　ブランドパネル　</a:t>
                      </a:r>
                      <a:r>
                        <a:rPr kumimoji="1" lang="en-US" altLang="ja-JP" sz="1100" b="1" kern="1200">
                          <a:solidFill>
                            <a:schemeClr val="bg1"/>
                          </a:solidFill>
                          <a:latin typeface="Meiryo"/>
                          <a:ea typeface="Meiryo"/>
                        </a:rPr>
                        <a:t>MD</a:t>
                      </a:r>
                      <a:r>
                        <a:rPr kumimoji="1" lang="ja-JP" altLang="en-US" sz="1100" b="1" kern="1200">
                          <a:solidFill>
                            <a:schemeClr val="bg1"/>
                          </a:solidFill>
                          <a:latin typeface="Meiryo"/>
                          <a:ea typeface="Meiryo"/>
                        </a:rPr>
                        <a:t>　トップカバー</a:t>
                      </a:r>
                      <a:endParaRPr kumimoji="1" lang="en-US" altLang="ja-JP" sz="1100" b="1" kern="1200">
                        <a:solidFill>
                          <a:schemeClr val="bg1"/>
                        </a:solidFill>
                        <a:latin typeface="Meiryo"/>
                        <a:ea typeface="Meiryo"/>
                      </a:endParaRPr>
                    </a:p>
                    <a:p>
                      <a:pPr algn="ctr"/>
                      <a:r>
                        <a:rPr kumimoji="1" lang="ja-JP" altLang="en-US" sz="1100" b="1" kern="1200">
                          <a:solidFill>
                            <a:schemeClr val="bg1"/>
                          </a:solidFill>
                          <a:latin typeface="Meiryo" panose="020B0604030504040204" pitchFamily="34" charset="-128"/>
                          <a:ea typeface="Meiryo" panose="020B0604030504040204" pitchFamily="34" charset="-128"/>
                        </a:rPr>
                        <a:t>（都道府県）</a:t>
                      </a:r>
                      <a:endParaRPr kumimoji="1" lang="en-US" altLang="ja-JP" sz="1100" b="1" kern="1200">
                        <a:solidFill>
                          <a:schemeClr val="bg1"/>
                        </a:solidFill>
                        <a:latin typeface="Meiryo" panose="020B0604030504040204" pitchFamily="34" charset="-128"/>
                        <a:ea typeface="Meiryo" panose="020B0604030504040204" pitchFamily="34" charset="-128"/>
                        <a:cs typeface="+mn-cs"/>
                      </a:endParaRPr>
                    </a:p>
                  </a:txBody>
                  <a:tcPr marL="45720" marR="4572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a:solidFill>
                            <a:schemeClr val="bg1"/>
                          </a:solidFill>
                          <a:latin typeface="Meiryo"/>
                          <a:ea typeface="Meiryo"/>
                        </a:rPr>
                        <a:t>Yahoo! JAPAN</a:t>
                      </a:r>
                      <a:r>
                        <a:rPr kumimoji="1" lang="ja-JP" altLang="en-US" sz="1100" b="1" kern="1200">
                          <a:solidFill>
                            <a:schemeClr val="bg1"/>
                          </a:solidFill>
                          <a:latin typeface="Meiryo"/>
                          <a:ea typeface="Meiryo"/>
                        </a:rPr>
                        <a:t>トップページ　ブランドパネル　</a:t>
                      </a:r>
                      <a:r>
                        <a:rPr kumimoji="1" lang="en-US" altLang="ja-JP" sz="1100" b="1" kern="1200">
                          <a:solidFill>
                            <a:schemeClr val="bg1"/>
                          </a:solidFill>
                          <a:latin typeface="Meiryo"/>
                          <a:ea typeface="Meiryo"/>
                        </a:rPr>
                        <a:t>MD</a:t>
                      </a:r>
                      <a:r>
                        <a:rPr kumimoji="1" lang="ja-JP" altLang="en-US" sz="1100" b="1" kern="1200">
                          <a:solidFill>
                            <a:schemeClr val="bg1"/>
                          </a:solidFill>
                          <a:latin typeface="Meiryo"/>
                          <a:ea typeface="Meiryo"/>
                        </a:rPr>
                        <a:t>　トップカバー</a:t>
                      </a:r>
                      <a:endParaRPr kumimoji="1" lang="en-US" altLang="ja-JP" sz="1100" b="1" kern="1200">
                        <a:solidFill>
                          <a:schemeClr val="bg1"/>
                        </a:solidFill>
                        <a:latin typeface="Meiryo"/>
                        <a:ea typeface="Meiryo"/>
                      </a:endParaRPr>
                    </a:p>
                    <a:p>
                      <a:pPr algn="ctr"/>
                      <a:r>
                        <a:rPr kumimoji="1" lang="ja-JP" altLang="en-US" sz="1100" b="1" kern="1200">
                          <a:solidFill>
                            <a:schemeClr val="bg1"/>
                          </a:solidFill>
                          <a:latin typeface="Meiryo" panose="020B0604030504040204" pitchFamily="34" charset="-128"/>
                          <a:ea typeface="Meiryo" panose="020B0604030504040204" pitchFamily="34" charset="-128"/>
                        </a:rPr>
                        <a:t>（市区郡）</a:t>
                      </a:r>
                      <a:endParaRPr kumimoji="1" lang="en-US" altLang="ja-JP" sz="1100" b="1" kern="1200">
                        <a:solidFill>
                          <a:schemeClr val="bg1"/>
                        </a:solidFill>
                        <a:latin typeface="Meiryo" panose="020B0604030504040204" pitchFamily="34" charset="-128"/>
                        <a:ea typeface="Meiryo" panose="020B0604030504040204" pitchFamily="34" charset="-128"/>
                        <a:cs typeface="+mn-cs"/>
                      </a:endParaRPr>
                    </a:p>
                  </a:txBody>
                  <a:tcPr marL="45720" marR="4572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34745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solidFill>
                          <a:latin typeface="Meiryo" panose="020B0604030504040204" pitchFamily="34" charset="-128"/>
                          <a:ea typeface="Meiryo" panose="020B0604030504040204" pitchFamily="34" charset="-128"/>
                        </a:rPr>
                        <a:t>性別</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0">
                          <a:solidFill>
                            <a:schemeClr val="bg1"/>
                          </a:solidFill>
                          <a:latin typeface="Meiryo"/>
                          <a:ea typeface="Meiryo"/>
                        </a:rPr>
                        <a:t>1.2</a:t>
                      </a:r>
                      <a:r>
                        <a:rPr kumimoji="1" lang="ja-JP" altLang="en-US" sz="1100" b="0">
                          <a:solidFill>
                            <a:schemeClr val="bg1"/>
                          </a:solidFill>
                          <a:latin typeface="Meiryo"/>
                          <a:ea typeface="Meiryo"/>
                        </a:rPr>
                        <a:t>倍</a:t>
                      </a: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a:solidFill>
                          <a:srgbClr val="0D0D0D"/>
                        </a:solidFill>
                        <a:latin typeface="Meiryo"/>
                        <a:ea typeface="Meiryo"/>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i="0" u="none" strike="noStrike" kern="1200" cap="none" spc="0" normalizeH="0" baseline="0" noProof="0">
                        <a:ln>
                          <a:noFill/>
                        </a:ln>
                        <a:solidFill>
                          <a:srgbClr val="0D0D0D"/>
                        </a:solidFill>
                        <a:effectLst/>
                        <a:uLnTx/>
                        <a:uFillTx/>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302837">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solidFill>
                          <a:latin typeface="Meiryo" panose="020B0604030504040204" pitchFamily="34" charset="-128"/>
                          <a:ea typeface="Meiryo" panose="020B0604030504040204" pitchFamily="34" charset="-128"/>
                        </a:rPr>
                        <a:t>年齢</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a:ea typeface="Meiryo"/>
                        </a:rPr>
                        <a:t>1.2</a:t>
                      </a:r>
                      <a:r>
                        <a:rPr kumimoji="1" lang="ja-JP" altLang="en-US" sz="1100" b="0" kern="1200">
                          <a:solidFill>
                            <a:schemeClr val="bg1"/>
                          </a:solidFill>
                          <a:latin typeface="Meiryo"/>
                          <a:ea typeface="Meiryo"/>
                        </a:rPr>
                        <a:t>倍</a:t>
                      </a:r>
                      <a:endParaRPr kumimoji="1" lang="ja-JP" altLang="en-US" sz="1100" b="0" kern="1200">
                        <a:solidFill>
                          <a:schemeClr val="bg1"/>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i="0" u="none" strike="noStrike" kern="1200" cap="none" spc="0" normalizeH="0" baseline="0" noProof="0">
                        <a:ln>
                          <a:noFill/>
                        </a:ln>
                        <a:solidFill>
                          <a:srgbClr val="0D0D0D"/>
                        </a:solidFill>
                        <a:effectLst/>
                        <a:uLnTx/>
                        <a:uFillTx/>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4745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地域（都道府県）</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a:ea typeface="Meiryo"/>
                        </a:rPr>
                        <a:t>1.2</a:t>
                      </a:r>
                      <a:r>
                        <a:rPr kumimoji="1" lang="ja-JP" altLang="en-US" sz="1100" b="0" kern="1200">
                          <a:solidFill>
                            <a:schemeClr val="bg1"/>
                          </a:solidFill>
                          <a:latin typeface="Meiryo"/>
                          <a:ea typeface="Meiryo"/>
                        </a:rPr>
                        <a:t>倍</a:t>
                      </a:r>
                      <a:endParaRPr kumimoji="1" lang="ja-JP" altLang="en-US" sz="1100" b="0" kern="1200">
                        <a:solidFill>
                          <a:schemeClr val="bg1"/>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i="0" u="none" strike="noStrike" kern="1200" cap="none" spc="0" normalizeH="0" baseline="0" noProof="0">
                        <a:ln>
                          <a:noFill/>
                        </a:ln>
                        <a:solidFill>
                          <a:srgbClr val="0D0D0D"/>
                        </a:solidFill>
                        <a:effectLst/>
                        <a:uLnTx/>
                        <a:uFillTx/>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4745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solidFill>
                          <a:latin typeface="Meiryo" panose="020B0604030504040204" pitchFamily="34" charset="-128"/>
                          <a:ea typeface="Meiryo" panose="020B0604030504040204" pitchFamily="34" charset="-128"/>
                        </a:rPr>
                        <a:t>地域（市区郡）</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100" b="0" kern="1200">
                          <a:solidFill>
                            <a:schemeClr val="bg1"/>
                          </a:solidFill>
                          <a:latin typeface="Meiryo"/>
                          <a:ea typeface="Meiryo"/>
                        </a:rPr>
                        <a:t>1.5</a:t>
                      </a:r>
                      <a:r>
                        <a:rPr kumimoji="1" lang="ja-JP" altLang="en-US" sz="1100" b="0" kern="1200">
                          <a:solidFill>
                            <a:schemeClr val="bg1"/>
                          </a:solidFill>
                          <a:latin typeface="Meiryo"/>
                          <a:ea typeface="Meiryo"/>
                        </a:rPr>
                        <a:t>倍</a:t>
                      </a:r>
                      <a:endParaRPr kumimoji="1" lang="ja-JP" altLang="en-US" sz="1100" b="0" kern="1200">
                        <a:solidFill>
                          <a:schemeClr val="bg1"/>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39285">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曜日・</a:t>
                      </a:r>
                      <a:r>
                        <a:rPr kumimoji="1" lang="ja-JP" altLang="en-US" sz="1100" b="0">
                          <a:solidFill>
                            <a:schemeClr val="bg1"/>
                          </a:solidFill>
                          <a:latin typeface="Meiryo" panose="020B0604030504040204" pitchFamily="34" charset="-128"/>
                          <a:ea typeface="Meiryo" panose="020B0604030504040204" pitchFamily="34" charset="-128"/>
                        </a:rPr>
                        <a:t>時間帯</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panose="020B0604030504040204" pitchFamily="34" charset="-128"/>
                          <a:ea typeface="Meiryo" panose="020B0604030504040204" pitchFamily="34" charset="-128"/>
                        </a:rPr>
                        <a:t>1.2</a:t>
                      </a:r>
                      <a:r>
                        <a:rPr kumimoji="1" lang="ja-JP" altLang="en-US" sz="1100" b="0" kern="1200">
                          <a:solidFill>
                            <a:schemeClr val="bg1"/>
                          </a:solidFill>
                          <a:latin typeface="Meiryo" panose="020B0604030504040204" pitchFamily="34" charset="-128"/>
                          <a:ea typeface="Meiryo" panose="020B0604030504040204" pitchFamily="34" charset="-128"/>
                        </a:rPr>
                        <a:t>倍</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57742112"/>
                  </a:ext>
                </a:extLst>
              </a:tr>
              <a:tr h="914127">
                <a:tc rowSpan="2">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オーディエンス</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リスト</a:t>
                      </a:r>
                      <a:endParaRPr kumimoji="1" lang="en-US" altLang="ja-JP" sz="1100" b="0" kern="1200">
                        <a:solidFill>
                          <a:schemeClr val="bg1"/>
                        </a:solidFill>
                        <a:latin typeface="Meiryo" panose="020B0604030504040204" pitchFamily="34" charset="-128"/>
                        <a:ea typeface="Meiryo" panose="020B0604030504040204" pitchFamily="34" charset="-128"/>
                      </a:endParaRP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興味関心、購買</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意向、属性・ライフ</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イベント</a:t>
                      </a:r>
                      <a:r>
                        <a:rPr kumimoji="1" lang="en-US" altLang="ja-JP" sz="1100" b="0" kern="1200">
                          <a:solidFill>
                            <a:schemeClr val="bg1"/>
                          </a:solidFill>
                          <a:latin typeface="Meiryo" panose="020B0604030504040204" pitchFamily="34" charset="-128"/>
                          <a:ea typeface="Meiryo" panose="020B0604030504040204" pitchFamily="34" charset="-128"/>
                        </a:rPr>
                        <a:t>※</a:t>
                      </a:r>
                      <a:r>
                        <a:rPr kumimoji="1" lang="ja-JP" altLang="en-US" sz="1100" b="0" kern="1200">
                          <a:solidFill>
                            <a:schemeClr val="bg1"/>
                          </a:solidFill>
                          <a:latin typeface="Meiryo" panose="020B0604030504040204" pitchFamily="34" charset="-128"/>
                          <a:ea typeface="Meiryo" panose="020B0604030504040204" pitchFamily="34" charset="-128"/>
                        </a:rPr>
                        <a:t>１</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a:solidFill>
                            <a:schemeClr val="bg1"/>
                          </a:solidFill>
                          <a:latin typeface="Meiryo" panose="020B0604030504040204" pitchFamily="34" charset="-128"/>
                          <a:ea typeface="Meiryo" panose="020B0604030504040204" pitchFamily="34" charset="-128"/>
                        </a:rPr>
                        <a:t>配信：</a:t>
                      </a:r>
                      <a:r>
                        <a:rPr kumimoji="1" lang="en-US" altLang="ja-JP" sz="1200" b="0" kern="1200">
                          <a:solidFill>
                            <a:schemeClr val="bg1"/>
                          </a:solidFill>
                          <a:latin typeface="Meiryo" panose="020B0604030504040204" pitchFamily="34" charset="-128"/>
                          <a:ea typeface="Meiryo" panose="020B0604030504040204" pitchFamily="34" charset="-128"/>
                        </a:rPr>
                        <a:t>1.5</a:t>
                      </a:r>
                      <a:r>
                        <a:rPr kumimoji="1" lang="ja-JP" altLang="en-US" sz="1200" b="0" kern="1200">
                          <a:solidFill>
                            <a:schemeClr val="bg1"/>
                          </a:solidFill>
                          <a:latin typeface="Meiryo" panose="020B0604030504040204" pitchFamily="34" charset="-128"/>
                          <a:ea typeface="Meiryo" panose="020B0604030504040204" pitchFamily="34" charset="-128"/>
                        </a:rPr>
                        <a:t>倍</a:t>
                      </a:r>
                      <a:endParaRPr kumimoji="1" lang="en-US" altLang="ja-JP" sz="12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a:solidFill>
                            <a:schemeClr val="bg1"/>
                          </a:solidFill>
                          <a:latin typeface="Meiryo" panose="020B0604030504040204" pitchFamily="34" charset="-128"/>
                          <a:ea typeface="Meiryo" panose="020B0604030504040204" pitchFamily="34" charset="-128"/>
                          <a:cs typeface="+mn-cs"/>
                        </a:rPr>
                        <a:t>除外：</a:t>
                      </a:r>
                      <a:r>
                        <a:rPr kumimoji="1" lang="en-US" altLang="ja-JP" sz="1200" b="0" kern="1200">
                          <a:solidFill>
                            <a:schemeClr val="bg1"/>
                          </a:solidFill>
                          <a:latin typeface="Meiryo" panose="020B0604030504040204" pitchFamily="34" charset="-128"/>
                          <a:ea typeface="Meiryo" panose="020B0604030504040204" pitchFamily="34" charset="-128"/>
                          <a:cs typeface="+mn-cs"/>
                        </a:rPr>
                        <a:t>1.1</a:t>
                      </a:r>
                      <a:r>
                        <a:rPr kumimoji="1" lang="ja-JP" altLang="en-US" sz="1200" b="0" kern="1200">
                          <a:solidFill>
                            <a:schemeClr val="bg1"/>
                          </a:solidFill>
                          <a:latin typeface="Meiryo" panose="020B0604030504040204" pitchFamily="34" charset="-128"/>
                          <a:ea typeface="Meiryo" panose="020B0604030504040204" pitchFamily="34" charset="-128"/>
                          <a:cs typeface="+mn-cs"/>
                        </a:rPr>
                        <a:t>倍</a:t>
                      </a: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563712">
                <a:tc vMerge="1">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オーディエンスリスト</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（ヤフー提供）　</a:t>
                      </a:r>
                      <a:r>
                        <a:rPr kumimoji="1" lang="en-US" altLang="ja-JP" sz="1100" b="0" kern="1200">
                          <a:solidFill>
                            <a:schemeClr val="bg1"/>
                          </a:solidFill>
                          <a:latin typeface="Meiryo" panose="020B0604030504040204" pitchFamily="34" charset="-128"/>
                          <a:ea typeface="Meiryo" panose="020B0604030504040204" pitchFamily="34" charset="-128"/>
                        </a:rPr>
                        <a:t>※2</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99999"/>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panose="020B0604030504040204" pitchFamily="34" charset="-128"/>
                          <a:ea typeface="Meiryo" panose="020B0604030504040204" pitchFamily="34" charset="-128"/>
                        </a:rPr>
                        <a:t>LINE</a:t>
                      </a:r>
                      <a:r>
                        <a:rPr kumimoji="1" lang="ja-JP" altLang="en-US" sz="1100" b="0" kern="1200">
                          <a:solidFill>
                            <a:schemeClr val="bg1"/>
                          </a:solidFill>
                          <a:latin typeface="Meiryo" panose="020B0604030504040204" pitchFamily="34" charset="-128"/>
                          <a:ea typeface="Meiryo" panose="020B0604030504040204" pitchFamily="34" charset="-128"/>
                        </a:rPr>
                        <a:t>ヤフー提供</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（共通オーディエンス）</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panose="020B0604030504040204" pitchFamily="34" charset="-128"/>
                          <a:ea typeface="Meiryo" panose="020B0604030504040204" pitchFamily="34" charset="-128"/>
                        </a:rPr>
                        <a:t>※1</a:t>
                      </a:r>
                      <a:r>
                        <a:rPr kumimoji="1" lang="ja-JP" altLang="en-US" sz="1100" b="0" kern="1200">
                          <a:solidFill>
                            <a:schemeClr val="bg1"/>
                          </a:solidFill>
                          <a:latin typeface="Meiryo" panose="020B0604030504040204" pitchFamily="34" charset="-128"/>
                          <a:ea typeface="Meiryo" panose="020B0604030504040204" pitchFamily="34" charset="-128"/>
                        </a:rPr>
                        <a:t>リスト参照</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4745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a:solidFill>
                            <a:schemeClr val="bg1"/>
                          </a:solidFill>
                          <a:latin typeface="Meiryo" panose="020B0604030504040204" pitchFamily="34" charset="-128"/>
                          <a:ea typeface="Meiryo" panose="020B0604030504040204" pitchFamily="34" charset="-128"/>
                        </a:rPr>
                        <a:t>フリークエンシー</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a:ea typeface="Meiryo"/>
                        </a:rPr>
                        <a:t>1.0</a:t>
                      </a:r>
                      <a:r>
                        <a:rPr kumimoji="1" lang="ja-JP" altLang="en-US" sz="1100" b="0" kern="1200">
                          <a:solidFill>
                            <a:schemeClr val="bg1"/>
                          </a:solidFill>
                          <a:latin typeface="Meiryo"/>
                          <a:ea typeface="Meiryo"/>
                        </a:rPr>
                        <a:t>倍</a:t>
                      </a:r>
                      <a:endParaRPr kumimoji="1" lang="ja-JP" altLang="en-US" sz="1100" b="0" kern="1200">
                        <a:solidFill>
                          <a:schemeClr val="bg1"/>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rgbClr val="0D0D0D"/>
                          </a:solidFill>
                          <a:latin typeface="Meiryo"/>
                          <a:ea typeface="Meiryo"/>
                        </a:rPr>
                        <a:t>1</a:t>
                      </a:r>
                      <a:r>
                        <a:rPr kumimoji="1" lang="ja-JP" altLang="en-US" sz="1100" b="0" kern="1200">
                          <a:solidFill>
                            <a:srgbClr val="0D0D0D"/>
                          </a:solidFill>
                          <a:latin typeface="Meiryo"/>
                          <a:ea typeface="Meiryo"/>
                        </a:rPr>
                        <a:t>回</a:t>
                      </a:r>
                      <a:r>
                        <a:rPr kumimoji="1" lang="en-US" altLang="ja-JP" sz="1100" b="0" kern="1200">
                          <a:solidFill>
                            <a:srgbClr val="0D0D0D"/>
                          </a:solidFill>
                          <a:latin typeface="Meiryo"/>
                          <a:ea typeface="Meiryo"/>
                        </a:rPr>
                        <a:t>/</a:t>
                      </a:r>
                      <a:r>
                        <a:rPr kumimoji="1" lang="ja-JP" altLang="en-US" sz="1100" b="0" kern="1200">
                          <a:solidFill>
                            <a:srgbClr val="0D0D0D"/>
                          </a:solidFill>
                          <a:latin typeface="Meiryo"/>
                          <a:ea typeface="Meiryo"/>
                        </a:rPr>
                        <a:t>通期</a:t>
                      </a:r>
                      <a:r>
                        <a:rPr lang="ja-JP" altLang="en-US" sz="1100" b="0" kern="1200">
                          <a:solidFill>
                            <a:srgbClr val="0D0D0D"/>
                          </a:solidFill>
                          <a:latin typeface="Meiryo"/>
                          <a:ea typeface="Meiryo"/>
                        </a:rPr>
                        <a:t>(固定)</a:t>
                      </a:r>
                      <a:endParaRPr kumimoji="1" lang="ja-JP" altLang="en-US" sz="1100" b="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bl>
          </a:graphicData>
        </a:graphic>
      </p:graphicFrame>
    </p:spTree>
    <p:extLst>
      <p:ext uri="{BB962C8B-B14F-4D97-AF65-F5344CB8AC3E}">
        <p14:creationId xmlns:p14="http://schemas.microsoft.com/office/powerpoint/2010/main" val="372673218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145516-5939-5EA4-E773-9CA4BE3407CA}"/>
            </a:ext>
          </a:extLst>
        </p:cNvPr>
        <p:cNvGrpSpPr/>
        <p:nvPr/>
      </p:nvGrpSpPr>
      <p:grpSpPr>
        <a:xfrm>
          <a:off x="0" y="0"/>
          <a:ext cx="0" cy="0"/>
          <a:chOff x="0" y="0"/>
          <a:chExt cx="0" cy="0"/>
        </a:xfrm>
      </p:grpSpPr>
      <p:sp>
        <p:nvSpPr>
          <p:cNvPr id="15" name="角丸四角形 24">
            <a:extLst>
              <a:ext uri="{FF2B5EF4-FFF2-40B4-BE49-F238E27FC236}">
                <a16:creationId xmlns:a16="http://schemas.microsoft.com/office/drawing/2014/main" id="{40E5953D-E1D8-DA4C-46B5-0B845DE909C2}"/>
              </a:ext>
            </a:extLst>
          </p:cNvPr>
          <p:cNvSpPr/>
          <p:nvPr/>
        </p:nvSpPr>
        <p:spPr>
          <a:xfrm>
            <a:off x="8153426" y="1808921"/>
            <a:ext cx="3524884"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96000" tIns="46800" rIns="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トップインパクト スクエア</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画像</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トップインパクト スクエア</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動画</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p>
        </p:txBody>
      </p:sp>
      <p:sp>
        <p:nvSpPr>
          <p:cNvPr id="14" name="角丸四角形 6">
            <a:extLst>
              <a:ext uri="{FF2B5EF4-FFF2-40B4-BE49-F238E27FC236}">
                <a16:creationId xmlns:a16="http://schemas.microsoft.com/office/drawing/2014/main" id="{87977106-8A0F-D6E4-C2EC-E04C21330EF0}"/>
              </a:ext>
            </a:extLst>
          </p:cNvPr>
          <p:cNvSpPr/>
          <p:nvPr/>
        </p:nvSpPr>
        <p:spPr>
          <a:xfrm>
            <a:off x="4038819" y="1818155"/>
            <a:ext cx="3585600"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96000" tIns="4680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トップインパクト クインティ</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画像</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トップインパクト クインティ</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動画</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p>
        </p:txBody>
      </p:sp>
      <p:sp>
        <p:nvSpPr>
          <p:cNvPr id="5" name="テキスト プレースホルダー 2">
            <a:extLst>
              <a:ext uri="{FF2B5EF4-FFF2-40B4-BE49-F238E27FC236}">
                <a16:creationId xmlns:a16="http://schemas.microsoft.com/office/drawing/2014/main" id="{3C06AB64-5913-3A79-7872-13714E7A9DCB}"/>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509E74F8-7C50-975F-EE47-4DCDE741DD7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7" name="角丸四角形 3">
            <a:extLst>
              <a:ext uri="{FF2B5EF4-FFF2-40B4-BE49-F238E27FC236}">
                <a16:creationId xmlns:a16="http://schemas.microsoft.com/office/drawing/2014/main" id="{CF1BF318-82DF-AA0B-148E-837D833534FB}"/>
              </a:ext>
            </a:extLst>
          </p:cNvPr>
          <p:cNvSpPr/>
          <p:nvPr/>
        </p:nvSpPr>
        <p:spPr>
          <a:xfrm>
            <a:off x="1817843" y="186644"/>
            <a:ext cx="1474299"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商品イメージ</a:t>
            </a:r>
          </a:p>
        </p:txBody>
      </p:sp>
      <p:sp>
        <p:nvSpPr>
          <p:cNvPr id="16" name="正方形/長方形 15">
            <a:extLst>
              <a:ext uri="{FF2B5EF4-FFF2-40B4-BE49-F238E27FC236}">
                <a16:creationId xmlns:a16="http://schemas.microsoft.com/office/drawing/2014/main" id="{E8932A3B-8F7E-E9FF-5CB6-DA9BF3D80E89}"/>
              </a:ext>
            </a:extLst>
          </p:cNvPr>
          <p:cNvSpPr/>
          <p:nvPr/>
        </p:nvSpPr>
        <p:spPr>
          <a:xfrm>
            <a:off x="8525721" y="6280863"/>
            <a:ext cx="3152589" cy="138499"/>
          </a:xfrm>
          <a:prstGeom prst="rect">
            <a:avLst/>
          </a:prstGeom>
        </p:spPr>
        <p:txBody>
          <a:bodyPr wrap="none" lIns="0" tIns="0" rIns="0" bIns="0">
            <a:spAutoFit/>
          </a:bodyPr>
          <a:lstStyle/>
          <a:p>
            <a:pPr algn="r" eaLnBrk="1" fontAlgn="auto" hangingPunct="1">
              <a:spcBef>
                <a:spcPts val="0"/>
              </a:spcBef>
              <a:spcAft>
                <a:spcPts val="0"/>
              </a:spcAft>
              <a:defRPr/>
            </a:pPr>
            <a:r>
              <a:rPr lang="en-US" altLang="ja-JP" sz="900">
                <a:solidFill>
                  <a:srgbClr val="0D0D0D"/>
                </a:solidFill>
                <a:latin typeface="Meiryo" panose="020B0604030504040204" pitchFamily="34" charset="-128"/>
                <a:ea typeface="Meiryo" panose="020B0604030504040204" pitchFamily="34" charset="-128"/>
              </a:rPr>
              <a:t>※</a:t>
            </a:r>
            <a:r>
              <a:rPr lang="ja-JP" altLang="en-US" sz="900">
                <a:solidFill>
                  <a:srgbClr val="0D0D0D"/>
                </a:solidFill>
                <a:latin typeface="Meiryo" panose="020B0604030504040204" pitchFamily="34" charset="-128"/>
                <a:ea typeface="Meiryo" panose="020B0604030504040204" pitchFamily="34" charset="-128"/>
              </a:rPr>
              <a:t>コンテンツページは予告なく変更されることがあります。</a:t>
            </a:r>
          </a:p>
        </p:txBody>
      </p:sp>
      <p:sp>
        <p:nvSpPr>
          <p:cNvPr id="3" name="角丸四角形 47">
            <a:extLst>
              <a:ext uri="{FF2B5EF4-FFF2-40B4-BE49-F238E27FC236}">
                <a16:creationId xmlns:a16="http://schemas.microsoft.com/office/drawing/2014/main" id="{D3473C38-4300-E171-C3B8-7E3B45FF017B}"/>
              </a:ext>
            </a:extLst>
          </p:cNvPr>
          <p:cNvSpPr/>
          <p:nvPr/>
        </p:nvSpPr>
        <p:spPr>
          <a:xfrm>
            <a:off x="391886" y="1277871"/>
            <a:ext cx="2976933" cy="457075"/>
          </a:xfrm>
          <a:prstGeom prst="roundRect">
            <a:avLst>
              <a:gd name="adj" fmla="val 50000"/>
            </a:avLst>
          </a:prstGeom>
          <a:solidFill>
            <a:srgbClr val="00004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rPr>
              <a:t>スマートフォン</a:t>
            </a:r>
          </a:p>
        </p:txBody>
      </p:sp>
      <p:sp>
        <p:nvSpPr>
          <p:cNvPr id="4" name="角丸四角形 45">
            <a:extLst>
              <a:ext uri="{FF2B5EF4-FFF2-40B4-BE49-F238E27FC236}">
                <a16:creationId xmlns:a16="http://schemas.microsoft.com/office/drawing/2014/main" id="{921F7A44-BA8E-72EE-E1E7-EF90E48B170A}"/>
              </a:ext>
            </a:extLst>
          </p:cNvPr>
          <p:cNvSpPr/>
          <p:nvPr/>
        </p:nvSpPr>
        <p:spPr>
          <a:xfrm>
            <a:off x="3842513" y="1304801"/>
            <a:ext cx="8102303" cy="396000"/>
          </a:xfrm>
          <a:prstGeom prst="roundRect">
            <a:avLst>
              <a:gd name="adj" fmla="val 50000"/>
            </a:avLst>
          </a:prstGeom>
          <a:solidFill>
            <a:srgbClr val="00004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600" normalizeH="0" baseline="0" noProof="0">
                <a:ln>
                  <a:noFill/>
                </a:ln>
                <a:solidFill>
                  <a:srgbClr val="FFFFFF"/>
                </a:solidFill>
                <a:effectLst/>
                <a:uLnTx/>
                <a:uFillTx/>
                <a:latin typeface="Meiryo" panose="020B0604030504040204" pitchFamily="34" charset="-128"/>
                <a:ea typeface="Meiryo" panose="020B0604030504040204" pitchFamily="34" charset="-128"/>
              </a:rPr>
              <a:t>PC</a:t>
            </a:r>
            <a:endParaRPr kumimoji="1" lang="ja-JP" altLang="en-US" sz="1400" b="1" i="0" u="none" strike="noStrike" kern="1200" cap="none" spc="600" normalizeH="0" baseline="0" noProof="0">
              <a:ln>
                <a:noFill/>
              </a:ln>
              <a:solidFill>
                <a:srgbClr val="FFFFFF"/>
              </a:solidFill>
              <a:effectLst/>
              <a:uLnTx/>
              <a:uFillTx/>
              <a:latin typeface="Meiryo" panose="020B0604030504040204" pitchFamily="34" charset="-128"/>
              <a:ea typeface="Meiryo" panose="020B0604030504040204" pitchFamily="34" charset="-128"/>
            </a:endParaRPr>
          </a:p>
        </p:txBody>
      </p:sp>
      <p:sp>
        <p:nvSpPr>
          <p:cNvPr id="9" name="円/楕円 38">
            <a:extLst>
              <a:ext uri="{FF2B5EF4-FFF2-40B4-BE49-F238E27FC236}">
                <a16:creationId xmlns:a16="http://schemas.microsoft.com/office/drawing/2014/main" id="{71016E5A-55FC-B86A-0D2C-9614B8256959}"/>
              </a:ext>
            </a:extLst>
          </p:cNvPr>
          <p:cNvSpPr>
            <a:spLocks noChangeAspect="1"/>
          </p:cNvSpPr>
          <p:nvPr/>
        </p:nvSpPr>
        <p:spPr>
          <a:xfrm>
            <a:off x="3815655" y="1925140"/>
            <a:ext cx="454655" cy="454655"/>
          </a:xfrm>
          <a:prstGeom prst="ellipse">
            <a:avLst/>
          </a:prstGeom>
          <a:solidFill>
            <a:srgbClr val="000048"/>
          </a:solidFill>
          <a:ln w="9525" cap="flat" cmpd="sng" algn="ctr">
            <a:noFill/>
            <a:prstDash val="solid"/>
            <a:miter lim="800000"/>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18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rPr>
              <a:t>D</a:t>
            </a:r>
            <a:endParaRPr kumimoji="0" lang="ja-JP" altLang="en-US" sz="18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endParaRPr>
          </a:p>
        </p:txBody>
      </p:sp>
      <p:sp>
        <p:nvSpPr>
          <p:cNvPr id="34" name="円/楕円 38">
            <a:extLst>
              <a:ext uri="{FF2B5EF4-FFF2-40B4-BE49-F238E27FC236}">
                <a16:creationId xmlns:a16="http://schemas.microsoft.com/office/drawing/2014/main" id="{4BBA54DC-0234-49D4-8612-25592E01C003}"/>
              </a:ext>
            </a:extLst>
          </p:cNvPr>
          <p:cNvSpPr>
            <a:spLocks noChangeAspect="1"/>
          </p:cNvSpPr>
          <p:nvPr/>
        </p:nvSpPr>
        <p:spPr>
          <a:xfrm>
            <a:off x="434963" y="1974457"/>
            <a:ext cx="454655" cy="454655"/>
          </a:xfrm>
          <a:prstGeom prst="ellipse">
            <a:avLst/>
          </a:prstGeom>
          <a:solidFill>
            <a:srgbClr val="000048"/>
          </a:solidFill>
          <a:ln w="9525" cap="flat" cmpd="sng" algn="ctr">
            <a:noFill/>
            <a:prstDash val="solid"/>
            <a:miter lim="800000"/>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18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rPr>
              <a:t>C</a:t>
            </a:r>
            <a:endParaRPr kumimoji="0" lang="ja-JP" altLang="en-US" sz="18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endParaRPr>
          </a:p>
        </p:txBody>
      </p:sp>
      <p:sp>
        <p:nvSpPr>
          <p:cNvPr id="10" name="円/楕円 38">
            <a:extLst>
              <a:ext uri="{FF2B5EF4-FFF2-40B4-BE49-F238E27FC236}">
                <a16:creationId xmlns:a16="http://schemas.microsoft.com/office/drawing/2014/main" id="{FE22F044-66B2-5206-7F15-43C7CF7B7F95}"/>
              </a:ext>
            </a:extLst>
          </p:cNvPr>
          <p:cNvSpPr>
            <a:spLocks noChangeAspect="1"/>
          </p:cNvSpPr>
          <p:nvPr/>
        </p:nvSpPr>
        <p:spPr>
          <a:xfrm>
            <a:off x="7902400" y="1884537"/>
            <a:ext cx="454655" cy="454655"/>
          </a:xfrm>
          <a:prstGeom prst="ellipse">
            <a:avLst/>
          </a:prstGeom>
          <a:solidFill>
            <a:srgbClr val="000048"/>
          </a:solidFill>
          <a:ln w="9525" cap="flat" cmpd="sng" algn="ctr">
            <a:noFill/>
            <a:prstDash val="solid"/>
            <a:miter lim="800000"/>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18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rPr>
              <a:t>E</a:t>
            </a:r>
            <a:endParaRPr kumimoji="0" lang="ja-JP" altLang="en-US" sz="18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endParaRPr>
          </a:p>
        </p:txBody>
      </p:sp>
      <p:sp>
        <p:nvSpPr>
          <p:cNvPr id="11" name="角丸四角形 10">
            <a:extLst>
              <a:ext uri="{FF2B5EF4-FFF2-40B4-BE49-F238E27FC236}">
                <a16:creationId xmlns:a16="http://schemas.microsoft.com/office/drawing/2014/main" id="{2E142E2B-9410-2C03-7986-1E1C554703A6}"/>
              </a:ext>
            </a:extLst>
          </p:cNvPr>
          <p:cNvSpPr/>
          <p:nvPr/>
        </p:nvSpPr>
        <p:spPr>
          <a:xfrm>
            <a:off x="731425" y="1844824"/>
            <a:ext cx="2471680"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4680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バナー</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画像</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/16</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9</a:t>
            </a:r>
          </a:p>
          <a:p>
            <a:pPr marL="0" marR="0" lvl="0" indent="0" algn="ctr" defTabSz="914400" rtl="0" eaLnBrk="1" fontAlgn="auto" latinLnBrk="0" hangingPunct="1">
              <a:lnSpc>
                <a:spcPct val="120000"/>
              </a:lnSpc>
              <a:spcBef>
                <a:spcPts val="0"/>
              </a:spcBef>
              <a:spcAft>
                <a:spcPts val="0"/>
              </a:spcAft>
              <a:buClrTx/>
              <a:buSzTx/>
              <a:buFontTx/>
              <a:buNone/>
              <a:tabLst/>
              <a:defRPr/>
            </a:pPr>
            <a:r>
              <a:rPr lang="ja-JP" altLang="en-US" sz="1200" b="1">
                <a:solidFill>
                  <a:schemeClr val="bg1"/>
                </a:solidFill>
                <a:latin typeface="Meiryo" panose="020B0604030504040204" pitchFamily="34" charset="-128"/>
                <a:ea typeface="Meiryo" panose="020B0604030504040204" pitchFamily="34" charset="-128"/>
                <a:cs typeface="Segoe UI" panose="020B0502040204020203" pitchFamily="34" charset="0"/>
              </a:rPr>
              <a:t>バナー</a:t>
            </a:r>
            <a:r>
              <a:rPr lang="en-US" altLang="ja-JP" sz="1200" b="1">
                <a:solidFill>
                  <a:schemeClr val="bg1"/>
                </a:solidFill>
                <a:latin typeface="Meiryo" panose="020B0604030504040204" pitchFamily="34" charset="-128"/>
                <a:ea typeface="Meiryo" panose="020B0604030504040204" pitchFamily="34" charset="-128"/>
                <a:cs typeface="Segoe UI" panose="020B0502040204020203" pitchFamily="34" charset="0"/>
              </a:rPr>
              <a:t>/</a:t>
            </a:r>
            <a:r>
              <a:rPr lang="ja-JP" altLang="en-US" sz="1200" b="1">
                <a:solidFill>
                  <a:schemeClr val="bg1"/>
                </a:solidFill>
                <a:latin typeface="Meiryo" panose="020B0604030504040204" pitchFamily="34" charset="-128"/>
                <a:ea typeface="Meiryo" panose="020B0604030504040204" pitchFamily="34" charset="-128"/>
                <a:cs typeface="Segoe UI" panose="020B0502040204020203" pitchFamily="34" charset="0"/>
              </a:rPr>
              <a:t>動画</a:t>
            </a:r>
            <a:r>
              <a:rPr lang="en-US" altLang="ja-JP" sz="1200" b="1">
                <a:solidFill>
                  <a:schemeClr val="bg1"/>
                </a:solidFill>
                <a:latin typeface="Meiryo" panose="020B0604030504040204" pitchFamily="34" charset="-128"/>
                <a:ea typeface="Meiryo" panose="020B0604030504040204" pitchFamily="34" charset="-128"/>
                <a:cs typeface="Segoe UI" panose="020B0502040204020203" pitchFamily="34" charset="0"/>
              </a:rPr>
              <a:t>/16</a:t>
            </a:r>
            <a:r>
              <a:rPr lang="ja-JP" altLang="en-US" sz="1200" b="1">
                <a:solidFill>
                  <a:schemeClr val="bg1"/>
                </a:solidFill>
                <a:latin typeface="Meiryo" panose="020B0604030504040204" pitchFamily="34" charset="-128"/>
                <a:ea typeface="Meiryo" panose="020B0604030504040204" pitchFamily="34" charset="-128"/>
                <a:cs typeface="Segoe UI" panose="020B0502040204020203" pitchFamily="34" charset="0"/>
              </a:rPr>
              <a:t>：</a:t>
            </a:r>
            <a:r>
              <a:rPr lang="en-US" altLang="ja-JP" sz="1200" b="1">
                <a:solidFill>
                  <a:schemeClr val="bg1"/>
                </a:solidFill>
                <a:latin typeface="Meiryo" panose="020B0604030504040204" pitchFamily="34" charset="-128"/>
                <a:ea typeface="Meiryo" panose="020B0604030504040204" pitchFamily="34" charset="-128"/>
                <a:cs typeface="Segoe UI" panose="020B0502040204020203" pitchFamily="34" charset="0"/>
              </a:rPr>
              <a:t>9</a:t>
            </a:r>
            <a:endParaRPr lang="ja-JP" altLang="en-US" sz="1200" b="1">
              <a:solidFill>
                <a:schemeClr val="bg1"/>
              </a:solidFill>
              <a:latin typeface="Meiryo" panose="020B0604030504040204" pitchFamily="34" charset="-128"/>
              <a:ea typeface="Meiryo" panose="020B0604030504040204" pitchFamily="34" charset="-128"/>
              <a:cs typeface="Segoe UI" panose="020B0502040204020203" pitchFamily="34" charset="0"/>
            </a:endParaRPr>
          </a:p>
        </p:txBody>
      </p:sp>
      <p:grpSp>
        <p:nvGrpSpPr>
          <p:cNvPr id="17" name="グループ化 16">
            <a:extLst>
              <a:ext uri="{FF2B5EF4-FFF2-40B4-BE49-F238E27FC236}">
                <a16:creationId xmlns:a16="http://schemas.microsoft.com/office/drawing/2014/main" id="{2272E899-062B-D52D-411A-35AB6D651030}"/>
              </a:ext>
            </a:extLst>
          </p:cNvPr>
          <p:cNvGrpSpPr/>
          <p:nvPr/>
        </p:nvGrpSpPr>
        <p:grpSpPr>
          <a:xfrm>
            <a:off x="568120" y="2898155"/>
            <a:ext cx="1322156" cy="2410962"/>
            <a:chOff x="513033" y="432674"/>
            <a:chExt cx="2115990" cy="3618219"/>
          </a:xfrm>
        </p:grpSpPr>
        <p:grpSp>
          <p:nvGrpSpPr>
            <p:cNvPr id="19" name="グループ化 18">
              <a:extLst>
                <a:ext uri="{FF2B5EF4-FFF2-40B4-BE49-F238E27FC236}">
                  <a16:creationId xmlns:a16="http://schemas.microsoft.com/office/drawing/2014/main" id="{615CF997-C5BF-4E75-664D-4B57B449359B}"/>
                </a:ext>
              </a:extLst>
            </p:cNvPr>
            <p:cNvGrpSpPr/>
            <p:nvPr/>
          </p:nvGrpSpPr>
          <p:grpSpPr>
            <a:xfrm>
              <a:off x="513033" y="432674"/>
              <a:ext cx="2115990" cy="3618219"/>
              <a:chOff x="513033" y="446485"/>
              <a:chExt cx="2115990" cy="3618219"/>
            </a:xfrm>
          </p:grpSpPr>
          <p:pic>
            <p:nvPicPr>
              <p:cNvPr id="26" name="図 25">
                <a:extLst>
                  <a:ext uri="{FF2B5EF4-FFF2-40B4-BE49-F238E27FC236}">
                    <a16:creationId xmlns:a16="http://schemas.microsoft.com/office/drawing/2014/main" id="{873220F3-C146-22CD-DAEF-A1CD8491EC6E}"/>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b="18441"/>
              <a:stretch/>
            </p:blipFill>
            <p:spPr>
              <a:xfrm>
                <a:off x="513033" y="446485"/>
                <a:ext cx="2115990" cy="3618217"/>
              </a:xfrm>
              <a:prstGeom prst="rect">
                <a:avLst/>
              </a:prstGeom>
            </p:spPr>
          </p:pic>
          <p:pic>
            <p:nvPicPr>
              <p:cNvPr id="28" name="図 27">
                <a:extLst>
                  <a:ext uri="{FF2B5EF4-FFF2-40B4-BE49-F238E27FC236}">
                    <a16:creationId xmlns:a16="http://schemas.microsoft.com/office/drawing/2014/main" id="{D2C8998F-D8A5-86F4-703C-4434AF0044E9}"/>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b="12729"/>
              <a:stretch/>
            </p:blipFill>
            <p:spPr>
              <a:xfrm>
                <a:off x="655968" y="568891"/>
                <a:ext cx="1844989" cy="3495813"/>
              </a:xfrm>
              <a:prstGeom prst="rect">
                <a:avLst/>
              </a:prstGeom>
            </p:spPr>
          </p:pic>
          <p:pic>
            <p:nvPicPr>
              <p:cNvPr id="30" name="図 29">
                <a:extLst>
                  <a:ext uri="{FF2B5EF4-FFF2-40B4-BE49-F238E27FC236}">
                    <a16:creationId xmlns:a16="http://schemas.microsoft.com/office/drawing/2014/main" id="{FCCB86AB-9959-3163-E930-21FB2A994C7B}"/>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31300" y="567291"/>
                <a:ext cx="1079455" cy="148426"/>
              </a:xfrm>
              <a:prstGeom prst="rect">
                <a:avLst/>
              </a:prstGeom>
            </p:spPr>
          </p:pic>
        </p:grpSp>
        <p:pic>
          <p:nvPicPr>
            <p:cNvPr id="22" name="図 21">
              <a:extLst>
                <a:ext uri="{FF2B5EF4-FFF2-40B4-BE49-F238E27FC236}">
                  <a16:creationId xmlns:a16="http://schemas.microsoft.com/office/drawing/2014/main" id="{5F2ED2C7-65B1-E144-9D48-4AD94789FFE1}"/>
                </a:ext>
              </a:extLst>
            </p:cNvPr>
            <p:cNvPicPr>
              <a:picLocks noChangeAspect="1"/>
            </p:cNvPicPr>
            <p:nvPr/>
          </p:nvPicPr>
          <p:blipFill rotWithShape="1">
            <a:blip r:embed="rId6">
              <a:extLst>
                <a:ext uri="{28A0092B-C50C-407E-A947-70E740481C1C}">
                  <a14:useLocalDpi xmlns:a14="http://schemas.microsoft.com/office/drawing/2010/main"/>
                </a:ext>
              </a:extLst>
            </a:blip>
            <a:srcRect l="1704" t="-603" r="3086"/>
            <a:stretch/>
          </p:blipFill>
          <p:spPr>
            <a:xfrm>
              <a:off x="654267" y="1182203"/>
              <a:ext cx="1843200" cy="1050673"/>
            </a:xfrm>
            <a:prstGeom prst="rect">
              <a:avLst/>
            </a:prstGeom>
          </p:spPr>
        </p:pic>
      </p:grpSp>
      <p:grpSp>
        <p:nvGrpSpPr>
          <p:cNvPr id="33" name="グループ化 32">
            <a:extLst>
              <a:ext uri="{FF2B5EF4-FFF2-40B4-BE49-F238E27FC236}">
                <a16:creationId xmlns:a16="http://schemas.microsoft.com/office/drawing/2014/main" id="{4EB211F4-6206-6B87-8202-D5040AFFCCE4}"/>
              </a:ext>
            </a:extLst>
          </p:cNvPr>
          <p:cNvGrpSpPr/>
          <p:nvPr/>
        </p:nvGrpSpPr>
        <p:grpSpPr>
          <a:xfrm>
            <a:off x="2046663" y="2914296"/>
            <a:ext cx="1322156" cy="2366809"/>
            <a:chOff x="7241733" y="1270074"/>
            <a:chExt cx="2016626" cy="3609988"/>
          </a:xfrm>
        </p:grpSpPr>
        <p:grpSp>
          <p:nvGrpSpPr>
            <p:cNvPr id="37" name="グループ化 36">
              <a:extLst>
                <a:ext uri="{FF2B5EF4-FFF2-40B4-BE49-F238E27FC236}">
                  <a16:creationId xmlns:a16="http://schemas.microsoft.com/office/drawing/2014/main" id="{442E71E1-3DDF-F14E-5196-28E7E2D9A7F9}"/>
                </a:ext>
              </a:extLst>
            </p:cNvPr>
            <p:cNvGrpSpPr/>
            <p:nvPr/>
          </p:nvGrpSpPr>
          <p:grpSpPr>
            <a:xfrm>
              <a:off x="7241733" y="1270074"/>
              <a:ext cx="2016626" cy="3609988"/>
              <a:chOff x="513033" y="432676"/>
              <a:chExt cx="2115990" cy="3551959"/>
            </a:xfrm>
          </p:grpSpPr>
          <p:grpSp>
            <p:nvGrpSpPr>
              <p:cNvPr id="41" name="グループ化 40">
                <a:extLst>
                  <a:ext uri="{FF2B5EF4-FFF2-40B4-BE49-F238E27FC236}">
                    <a16:creationId xmlns:a16="http://schemas.microsoft.com/office/drawing/2014/main" id="{61D8300C-7D44-C620-4669-85ABBA14DE5E}"/>
                  </a:ext>
                </a:extLst>
              </p:cNvPr>
              <p:cNvGrpSpPr/>
              <p:nvPr/>
            </p:nvGrpSpPr>
            <p:grpSpPr>
              <a:xfrm>
                <a:off x="513033" y="432676"/>
                <a:ext cx="2115990" cy="3551959"/>
                <a:chOff x="513033" y="446487"/>
                <a:chExt cx="2115990" cy="3551959"/>
              </a:xfrm>
            </p:grpSpPr>
            <p:pic>
              <p:nvPicPr>
                <p:cNvPr id="44" name="図 43">
                  <a:extLst>
                    <a:ext uri="{FF2B5EF4-FFF2-40B4-BE49-F238E27FC236}">
                      <a16:creationId xmlns:a16="http://schemas.microsoft.com/office/drawing/2014/main" id="{529ACC62-51C5-A6A7-D98A-46306D647DBE}"/>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t="2" b="19933"/>
                <a:stretch/>
              </p:blipFill>
              <p:spPr>
                <a:xfrm>
                  <a:off x="513033" y="446487"/>
                  <a:ext cx="2115990" cy="3551959"/>
                </a:xfrm>
                <a:prstGeom prst="rect">
                  <a:avLst/>
                </a:prstGeom>
              </p:spPr>
            </p:pic>
            <p:pic>
              <p:nvPicPr>
                <p:cNvPr id="45" name="図 44">
                  <a:extLst>
                    <a:ext uri="{FF2B5EF4-FFF2-40B4-BE49-F238E27FC236}">
                      <a16:creationId xmlns:a16="http://schemas.microsoft.com/office/drawing/2014/main" id="{5473159C-1D29-718B-F2C2-2DF9491EF221}"/>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31300" y="567291"/>
                  <a:ext cx="1079455" cy="148426"/>
                </a:xfrm>
                <a:prstGeom prst="rect">
                  <a:avLst/>
                </a:prstGeom>
              </p:spPr>
            </p:pic>
          </p:grpSp>
          <p:pic>
            <p:nvPicPr>
              <p:cNvPr id="43" name="図 42">
                <a:extLst>
                  <a:ext uri="{FF2B5EF4-FFF2-40B4-BE49-F238E27FC236}">
                    <a16:creationId xmlns:a16="http://schemas.microsoft.com/office/drawing/2014/main" id="{83B9959E-93DB-DC57-DEAC-57CD9E7E8510}"/>
                  </a:ext>
                </a:extLst>
              </p:cNvPr>
              <p:cNvPicPr>
                <a:picLocks noChangeAspect="1"/>
              </p:cNvPicPr>
              <p:nvPr/>
            </p:nvPicPr>
            <p:blipFill rotWithShape="1">
              <a:blip r:embed="rId6">
                <a:extLst>
                  <a:ext uri="{28A0092B-C50C-407E-A947-70E740481C1C}">
                    <a14:useLocalDpi xmlns:a14="http://schemas.microsoft.com/office/drawing/2010/main"/>
                  </a:ext>
                </a:extLst>
              </a:blip>
              <a:srcRect l="1704" t="-603" r="3086"/>
              <a:stretch/>
            </p:blipFill>
            <p:spPr>
              <a:xfrm>
                <a:off x="654267" y="958607"/>
                <a:ext cx="1843200" cy="1050673"/>
              </a:xfrm>
              <a:prstGeom prst="rect">
                <a:avLst/>
              </a:prstGeom>
            </p:spPr>
          </p:pic>
        </p:grpSp>
        <p:pic>
          <p:nvPicPr>
            <p:cNvPr id="38" name="図 37">
              <a:extLst>
                <a:ext uri="{FF2B5EF4-FFF2-40B4-BE49-F238E27FC236}">
                  <a16:creationId xmlns:a16="http://schemas.microsoft.com/office/drawing/2014/main" id="{12D866C2-79EC-EE84-EDE7-C408E243AD29}"/>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t="3189" b="88679"/>
            <a:stretch/>
          </p:blipFill>
          <p:spPr>
            <a:xfrm>
              <a:off x="7393106" y="1572570"/>
              <a:ext cx="1713877" cy="248191"/>
            </a:xfrm>
            <a:prstGeom prst="rect">
              <a:avLst/>
            </a:prstGeom>
          </p:spPr>
        </p:pic>
        <p:pic>
          <p:nvPicPr>
            <p:cNvPr id="40" name="図 39">
              <a:extLst>
                <a:ext uri="{FF2B5EF4-FFF2-40B4-BE49-F238E27FC236}">
                  <a16:creationId xmlns:a16="http://schemas.microsoft.com/office/drawing/2014/main" id="{2A62E027-525D-2F07-3309-5746ACBC3B67}"/>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t="11470" b="23258"/>
            <a:stretch/>
          </p:blipFill>
          <p:spPr>
            <a:xfrm>
              <a:off x="7376335" y="2868484"/>
              <a:ext cx="1730647" cy="2011578"/>
            </a:xfrm>
            <a:prstGeom prst="rect">
              <a:avLst/>
            </a:prstGeom>
          </p:spPr>
        </p:pic>
      </p:grpSp>
      <p:sp>
        <p:nvSpPr>
          <p:cNvPr id="46" name="角丸四角形 46">
            <a:extLst>
              <a:ext uri="{FF2B5EF4-FFF2-40B4-BE49-F238E27FC236}">
                <a16:creationId xmlns:a16="http://schemas.microsoft.com/office/drawing/2014/main" id="{BB0325F5-C37E-8A1B-C116-DBCD6AA29966}"/>
              </a:ext>
            </a:extLst>
          </p:cNvPr>
          <p:cNvSpPr/>
          <p:nvPr/>
        </p:nvSpPr>
        <p:spPr>
          <a:xfrm>
            <a:off x="566323" y="5311332"/>
            <a:ext cx="1309162" cy="293865"/>
          </a:xfrm>
          <a:prstGeom prst="roundRect">
            <a:avLst>
              <a:gd name="adj" fmla="val 50000"/>
            </a:avLst>
          </a:prstGeom>
          <a:solidFill>
            <a:schemeClr val="bg1"/>
          </a:solidFill>
          <a:ln w="12700">
            <a:solidFill>
              <a:srgbClr val="00003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normalizeH="0" baseline="0" noProof="0">
                <a:ln>
                  <a:noFill/>
                </a:ln>
                <a:solidFill>
                  <a:srgbClr val="0D0D0D"/>
                </a:solidFill>
                <a:effectLst/>
                <a:uLnTx/>
                <a:uFillTx/>
                <a:latin typeface="Meiryo" panose="020B0604030504040204" pitchFamily="34" charset="-128"/>
                <a:ea typeface="Meiryo" panose="020B0604030504040204" pitchFamily="34" charset="-128"/>
              </a:rPr>
              <a:t>WEB</a:t>
            </a:r>
            <a:endParaRPr kumimoji="1" lang="ja-JP" altLang="en-US" sz="1400" b="1" i="0" u="none" strike="noStrike" kern="1200" cap="none" normalizeH="0" baseline="0" noProof="0">
              <a:ln>
                <a:noFill/>
              </a:ln>
              <a:solidFill>
                <a:srgbClr val="0D0D0D"/>
              </a:solidFill>
              <a:effectLst/>
              <a:uLnTx/>
              <a:uFillTx/>
              <a:latin typeface="Meiryo" panose="020B0604030504040204" pitchFamily="34" charset="-128"/>
              <a:ea typeface="Meiryo" panose="020B0604030504040204" pitchFamily="34" charset="-128"/>
            </a:endParaRPr>
          </a:p>
        </p:txBody>
      </p:sp>
      <p:sp>
        <p:nvSpPr>
          <p:cNvPr id="47" name="角丸四角形 47">
            <a:extLst>
              <a:ext uri="{FF2B5EF4-FFF2-40B4-BE49-F238E27FC236}">
                <a16:creationId xmlns:a16="http://schemas.microsoft.com/office/drawing/2014/main" id="{6B5F6A5A-55C8-6FDB-D6C9-AA10D46C69EB}"/>
              </a:ext>
            </a:extLst>
          </p:cNvPr>
          <p:cNvSpPr/>
          <p:nvPr/>
        </p:nvSpPr>
        <p:spPr>
          <a:xfrm>
            <a:off x="2012765" y="5300032"/>
            <a:ext cx="1317610" cy="293865"/>
          </a:xfrm>
          <a:prstGeom prst="roundRect">
            <a:avLst>
              <a:gd name="adj" fmla="val 50000"/>
            </a:avLst>
          </a:prstGeom>
          <a:solidFill>
            <a:schemeClr val="bg1"/>
          </a:solidFill>
          <a:ln w="12700">
            <a:solidFill>
              <a:srgbClr val="00003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normalizeH="0" baseline="0" noProof="0">
                <a:ln>
                  <a:noFill/>
                </a:ln>
                <a:solidFill>
                  <a:srgbClr val="0D0D0D"/>
                </a:solidFill>
                <a:effectLst/>
                <a:uLnTx/>
                <a:uFillTx/>
                <a:latin typeface="Meiryo" panose="020B0604030504040204" pitchFamily="34" charset="-128"/>
                <a:ea typeface="Meiryo" panose="020B0604030504040204" pitchFamily="34" charset="-128"/>
              </a:rPr>
              <a:t>APP</a:t>
            </a:r>
            <a:endParaRPr kumimoji="1" lang="ja-JP" altLang="en-US" sz="1400" b="1" i="0" u="none" strike="noStrike" kern="1200" cap="none" normalizeH="0" baseline="0" noProof="0">
              <a:ln>
                <a:noFill/>
              </a:ln>
              <a:solidFill>
                <a:srgbClr val="0D0D0D"/>
              </a:solidFill>
              <a:effectLst/>
              <a:uLnTx/>
              <a:uFillTx/>
              <a:latin typeface="Meiryo" panose="020B0604030504040204" pitchFamily="34" charset="-128"/>
              <a:ea typeface="Meiryo" panose="020B0604030504040204" pitchFamily="34" charset="-128"/>
            </a:endParaRPr>
          </a:p>
        </p:txBody>
      </p:sp>
      <p:pic>
        <p:nvPicPr>
          <p:cNvPr id="48" name="図 47" descr="グラフィカル ユーザー インターフェイス, テキスト, アプリケーション&#10;&#10;自動的に生成された説明">
            <a:extLst>
              <a:ext uri="{FF2B5EF4-FFF2-40B4-BE49-F238E27FC236}">
                <a16:creationId xmlns:a16="http://schemas.microsoft.com/office/drawing/2014/main" id="{36FBA4F2-6565-DD16-F14E-564DCA36B9C4}"/>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021604" y="2862186"/>
            <a:ext cx="3585599" cy="2695742"/>
          </a:xfrm>
          <a:prstGeom prst="rect">
            <a:avLst/>
          </a:prstGeom>
        </p:spPr>
      </p:pic>
      <p:cxnSp>
        <p:nvCxnSpPr>
          <p:cNvPr id="49" name="コネクタ: カギ線 48">
            <a:extLst>
              <a:ext uri="{FF2B5EF4-FFF2-40B4-BE49-F238E27FC236}">
                <a16:creationId xmlns:a16="http://schemas.microsoft.com/office/drawing/2014/main" id="{ACF75EAE-5163-43D2-5975-B7E60B39B262}"/>
              </a:ext>
            </a:extLst>
          </p:cNvPr>
          <p:cNvCxnSpPr>
            <a:cxnSpLocks/>
          </p:cNvCxnSpPr>
          <p:nvPr/>
        </p:nvCxnSpPr>
        <p:spPr>
          <a:xfrm flipH="1">
            <a:off x="7596317" y="2290450"/>
            <a:ext cx="43467" cy="2038486"/>
          </a:xfrm>
          <a:prstGeom prst="bentConnector3">
            <a:avLst>
              <a:gd name="adj1" fmla="val -525916"/>
            </a:avLst>
          </a:prstGeom>
          <a:ln w="12700">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pic>
        <p:nvPicPr>
          <p:cNvPr id="50" name="図 49" descr="グラフィカル ユーザー インターフェイス, テキスト, アプリケーション, Web サイト&#10;&#10;自動的に生成された説明">
            <a:extLst>
              <a:ext uri="{FF2B5EF4-FFF2-40B4-BE49-F238E27FC236}">
                <a16:creationId xmlns:a16="http://schemas.microsoft.com/office/drawing/2014/main" id="{4B68FE8F-AAFB-993F-2E03-C8F08A6D76A1}"/>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084806" y="2887602"/>
            <a:ext cx="3571770" cy="2685344"/>
          </a:xfrm>
          <a:prstGeom prst="rect">
            <a:avLst/>
          </a:prstGeom>
        </p:spPr>
      </p:pic>
      <p:cxnSp>
        <p:nvCxnSpPr>
          <p:cNvPr id="53" name="コネクタ: カギ線 52">
            <a:extLst>
              <a:ext uri="{FF2B5EF4-FFF2-40B4-BE49-F238E27FC236}">
                <a16:creationId xmlns:a16="http://schemas.microsoft.com/office/drawing/2014/main" id="{0A983822-C06F-A38A-0992-A861E79FDCCD}"/>
              </a:ext>
            </a:extLst>
          </p:cNvPr>
          <p:cNvCxnSpPr>
            <a:cxnSpLocks/>
          </p:cNvCxnSpPr>
          <p:nvPr/>
        </p:nvCxnSpPr>
        <p:spPr>
          <a:xfrm flipH="1">
            <a:off x="11634843" y="2290450"/>
            <a:ext cx="43467" cy="2038486"/>
          </a:xfrm>
          <a:prstGeom prst="bentConnector3">
            <a:avLst>
              <a:gd name="adj1" fmla="val -525916"/>
            </a:avLst>
          </a:prstGeom>
          <a:ln w="12700">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4" name="テキスト ボックス 53">
            <a:extLst>
              <a:ext uri="{FF2B5EF4-FFF2-40B4-BE49-F238E27FC236}">
                <a16:creationId xmlns:a16="http://schemas.microsoft.com/office/drawing/2014/main" id="{F98D82FB-E0D2-836D-2CC0-AEC7E03EBB60}"/>
              </a:ext>
            </a:extLst>
          </p:cNvPr>
          <p:cNvSpPr txBox="1"/>
          <p:nvPr/>
        </p:nvSpPr>
        <p:spPr>
          <a:xfrm>
            <a:off x="433960" y="5797726"/>
            <a:ext cx="8989036" cy="417807"/>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・フォーマット別ガイド</a:t>
            </a:r>
            <a:r>
              <a:rPr kumimoji="0" lang="en-US" altLang="ja-JP" sz="900" b="0" i="0" u="none" strike="noStrike" kern="0" cap="none" spc="0" normalizeH="0" baseline="0" noProof="0">
                <a:ln>
                  <a:noFill/>
                </a:ln>
                <a:solidFill>
                  <a:srgbClr val="0D0D0D"/>
                </a:solidFill>
                <a:effectLst/>
                <a:uLnTx/>
                <a:uFillTx/>
                <a:latin typeface="Meiryo"/>
                <a:ea typeface="Meiryo"/>
              </a:rPr>
              <a:t>:</a:t>
            </a:r>
            <a:r>
              <a:rPr kumimoji="0" lang="ja-JP" altLang="en-US" sz="900" b="0" i="0" u="none" strike="noStrike" kern="0" cap="none" spc="0" normalizeH="0" baseline="0" noProof="0">
                <a:ln>
                  <a:noFill/>
                </a:ln>
                <a:solidFill>
                  <a:srgbClr val="0D0D0D"/>
                </a:solidFill>
                <a:effectLst/>
                <a:uLnTx/>
                <a:uFillTx/>
                <a:latin typeface="Meiryo"/>
                <a:ea typeface="Meiryo"/>
              </a:rPr>
              <a:t> </a:t>
            </a:r>
            <a:r>
              <a:rPr kumimoji="0" lang="en-US" altLang="ja-JP" sz="900" b="0" i="0" u="none" strike="noStrike" kern="0" cap="none" spc="0" normalizeH="0" baseline="0" noProof="0">
                <a:ln>
                  <a:noFill/>
                </a:ln>
                <a:solidFill>
                  <a:srgbClr val="000000"/>
                </a:solidFill>
                <a:effectLst/>
                <a:uLnTx/>
                <a:uFillTx/>
                <a:latin typeface="Meiryo"/>
                <a:ea typeface="Meiryo"/>
                <a:hlinkClick r:id="rId10">
                  <a:extLst>
                    <a:ext uri="{A12FA001-AC4F-418D-AE19-62706E023703}">
                      <ahyp:hlinkClr xmlns:ahyp="http://schemas.microsoft.com/office/drawing/2018/hyperlinkcolor" val="tx"/>
                    </a:ext>
                  </a:extLst>
                </a:hlinkClick>
              </a:rPr>
              <a:t>https://s.yimg.jp/dl/displayads-guarantee/formatguide.zip</a:t>
            </a:r>
            <a:endParaRPr kumimoji="0" lang="en-US" altLang="ja-JP" sz="900" b="0" i="0" u="none" strike="noStrike" kern="0" cap="none" spc="0" normalizeH="0" baseline="0" noProof="0">
              <a:ln>
                <a:noFill/>
              </a:ln>
              <a:solidFill>
                <a:srgbClr val="000000"/>
              </a:solidFill>
              <a:effectLst/>
              <a:uLnTx/>
              <a:uFillTx/>
              <a:latin typeface="Meiryo"/>
              <a:ea typeface="Meiryo"/>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・入稿規定（</a:t>
            </a:r>
            <a:r>
              <a:rPr kumimoji="0" lang="en-US" altLang="ja-JP" sz="900" b="0" i="0" u="none" strike="noStrike" kern="0" cap="none" spc="0" normalizeH="0" baseline="0" noProof="0">
                <a:ln>
                  <a:noFill/>
                </a:ln>
                <a:solidFill>
                  <a:srgbClr val="0D0D0D"/>
                </a:solidFill>
                <a:effectLst/>
                <a:uLnTx/>
                <a:uFillTx/>
                <a:latin typeface="Meiryo"/>
                <a:ea typeface="Meiryo"/>
              </a:rPr>
              <a:t>web</a:t>
            </a:r>
            <a:r>
              <a:rPr kumimoji="0" lang="ja-JP" altLang="en-US" sz="900" b="0" i="0" u="none" strike="noStrike" kern="0" cap="none" spc="0" normalizeH="0" baseline="0" noProof="0">
                <a:ln>
                  <a:noFill/>
                </a:ln>
                <a:solidFill>
                  <a:srgbClr val="0D0D0D"/>
                </a:solidFill>
                <a:effectLst/>
                <a:uLnTx/>
                <a:uFillTx/>
                <a:latin typeface="Meiryo"/>
                <a:ea typeface="Meiryo"/>
              </a:rPr>
              <a:t>）：</a:t>
            </a:r>
            <a:r>
              <a:rPr kumimoji="0" lang="ja-JP" altLang="en-US" sz="900" kern="0">
                <a:solidFill>
                  <a:srgbClr val="0D0D0D"/>
                </a:solidFill>
                <a:latin typeface="Meiryo"/>
                <a:ea typeface="Meiryo"/>
                <a:cs typeface="+mn-lt"/>
                <a:hlinkClick r:id="rId11"/>
              </a:rPr>
              <a:t>https://ads-help.yahoo-net.jp/s/article/H000044930?language=ja</a:t>
            </a:r>
            <a:endParaRPr lang="en-US" altLang="en-US" sz="900" b="0" i="0" u="none" strike="noStrike" cap="none" spc="0" normalizeH="0" baseline="0" noProof="0">
              <a:ln>
                <a:noFill/>
              </a:ln>
              <a:solidFill>
                <a:srgbClr val="000000"/>
              </a:solidFill>
              <a:effectLst/>
              <a:uLnTx/>
              <a:uFillTx/>
              <a:latin typeface="Meiryo"/>
              <a:ea typeface="Meiryo"/>
            </a:endParaRPr>
          </a:p>
        </p:txBody>
      </p:sp>
      <p:sp>
        <p:nvSpPr>
          <p:cNvPr id="13" name="テキスト ボックス 12">
            <a:extLst>
              <a:ext uri="{FF2B5EF4-FFF2-40B4-BE49-F238E27FC236}">
                <a16:creationId xmlns:a16="http://schemas.microsoft.com/office/drawing/2014/main" id="{87FF3065-85ED-A794-3D7A-50946664B462}"/>
              </a:ext>
            </a:extLst>
          </p:cNvPr>
          <p:cNvSpPr txBox="1"/>
          <p:nvPr/>
        </p:nvSpPr>
        <p:spPr>
          <a:xfrm>
            <a:off x="419405" y="2555249"/>
            <a:ext cx="3162837" cy="461665"/>
          </a:xfrm>
          <a:prstGeom prst="rect">
            <a:avLst/>
          </a:prstGeom>
          <a:noFill/>
        </p:spPr>
        <p:txBody>
          <a:bodyPr wrap="square" lIns="0" tIns="0" rIns="0" bIns="0" rtlCol="0" anchor="t">
            <a:spAutoFit/>
          </a:bodyPr>
          <a:lstStyle/>
          <a:p>
            <a:pPr>
              <a:defRPr/>
            </a:pPr>
            <a:r>
              <a:rPr lang="en-US" altLang="ja-JP" sz="1000">
                <a:solidFill>
                  <a:srgbClr val="002AFF"/>
                </a:solidFill>
                <a:latin typeface="Meiryo"/>
                <a:ea typeface="Meiryo"/>
              </a:rPr>
              <a:t>※ </a:t>
            </a:r>
            <a:r>
              <a:rPr lang="ja-JP" altLang="en-US" sz="1000">
                <a:solidFill>
                  <a:srgbClr val="002AFF"/>
                </a:solidFill>
                <a:latin typeface="Meiryo"/>
                <a:ea typeface="Meiryo"/>
              </a:rPr>
              <a:t>タップ後の挙動は「スマートフォン動画広告タップ後の挙動」のページをご参照ください。</a:t>
            </a:r>
          </a:p>
          <a:p>
            <a:pPr lvl="0">
              <a:defRPr/>
            </a:pPr>
            <a:endParaRPr lang="ja-JP" altLang="en-US" sz="1000">
              <a:solidFill>
                <a:srgbClr val="002AFF"/>
              </a:solidFill>
              <a:latin typeface="Meiryo" panose="020B0604030504040204" pitchFamily="34" charset="-128"/>
              <a:ea typeface="Meiryo" panose="020B0604030504040204" pitchFamily="34" charset="-128"/>
            </a:endParaRPr>
          </a:p>
        </p:txBody>
      </p:sp>
      <p:sp>
        <p:nvSpPr>
          <p:cNvPr id="18" name="テキスト プレースホルダー 35">
            <a:extLst>
              <a:ext uri="{FF2B5EF4-FFF2-40B4-BE49-F238E27FC236}">
                <a16:creationId xmlns:a16="http://schemas.microsoft.com/office/drawing/2014/main" id="{AA5DA899-A6B1-FB28-C0D8-67DE690025F0}"/>
              </a:ext>
            </a:extLst>
          </p:cNvPr>
          <p:cNvSpPr txBox="1">
            <a:spLocks noGrp="1"/>
          </p:cNvSpPr>
          <p:nvPr>
            <p:ph type="body" sz="quarter" idx="10"/>
          </p:nvPr>
        </p:nvSpPr>
        <p:spPr>
          <a:xfrm>
            <a:off x="3567661" y="81412"/>
            <a:ext cx="6251253" cy="669702"/>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None/>
            </a:pPr>
            <a:r>
              <a:rPr lang="en-US" altLang="ja-JP" sz="2000">
                <a:latin typeface="Meiryo" panose="020B0604030504040204" pitchFamily="34" charset="-128"/>
                <a:ea typeface="Meiryo" panose="020B0604030504040204" pitchFamily="34" charset="-128"/>
              </a:rPr>
              <a:t>Yahoo! JAPAN</a:t>
            </a:r>
            <a:r>
              <a:rPr lang="ja-JP" altLang="en-US" sz="2000">
                <a:latin typeface="Meiryo" panose="020B0604030504040204" pitchFamily="34" charset="-128"/>
                <a:ea typeface="Meiryo" panose="020B0604030504040204" pitchFamily="34" charset="-128"/>
              </a:rPr>
              <a:t>トップページ　ブランドパネル　</a:t>
            </a:r>
            <a:endParaRPr lang="en-US" altLang="ja-JP" sz="2000">
              <a:latin typeface="Meiryo" panose="020B0604030504040204" pitchFamily="34" charset="-128"/>
              <a:ea typeface="Meiryo" panose="020B0604030504040204" pitchFamily="34" charset="-128"/>
            </a:endParaRPr>
          </a:p>
          <a:p>
            <a:pPr marL="0" indent="0">
              <a:buNone/>
            </a:pPr>
            <a:r>
              <a:rPr lang="ja-JP" altLang="en-US" sz="2000">
                <a:latin typeface="Meiryo" panose="020B0604030504040204" pitchFamily="34" charset="-128"/>
                <a:ea typeface="Meiryo" panose="020B0604030504040204" pitchFamily="34" charset="-128"/>
              </a:rPr>
              <a:t>リッチフォーマット　</a:t>
            </a:r>
            <a:r>
              <a:rPr lang="en-US" altLang="ja-JP" sz="2000">
                <a:latin typeface="Meiryo" panose="020B0604030504040204" pitchFamily="34" charset="-128"/>
                <a:ea typeface="Meiryo" panose="020B0604030504040204" pitchFamily="34" charset="-128"/>
              </a:rPr>
              <a:t>MD</a:t>
            </a:r>
            <a:endParaRPr lang="ja-JP" altLang="en-US" sz="2000">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230926944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B66791-60B9-6D68-8C30-D2E9FB7CAF09}"/>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93F8E43B-030F-10F1-045C-3E326FA5492A}"/>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09D34AAF-9CD7-C861-4952-5AE05533FF98}"/>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6" name="正方形/長方形 5">
            <a:extLst>
              <a:ext uri="{FF2B5EF4-FFF2-40B4-BE49-F238E27FC236}">
                <a16:creationId xmlns:a16="http://schemas.microsoft.com/office/drawing/2014/main" id="{43B0AEF2-7009-A9D1-07AF-84E089365B14}"/>
              </a:ext>
            </a:extLst>
          </p:cNvPr>
          <p:cNvSpPr/>
          <p:nvPr/>
        </p:nvSpPr>
        <p:spPr>
          <a:xfrm>
            <a:off x="147353" y="6050854"/>
            <a:ext cx="9820652" cy="461665"/>
          </a:xfrm>
          <a:prstGeom prst="rect">
            <a:avLst/>
          </a:prstGeom>
        </p:spPr>
        <p:txBody>
          <a:bodyPr wrap="square" lIns="91440" tIns="45720" rIns="91440" bIns="45720" anchor="t">
            <a:spAutoFit/>
          </a:bodyPr>
          <a:lstStyle/>
          <a:p>
            <a:pPr marL="0" marR="0" lvl="0" indent="0" defTabSz="914400" eaLnBrk="1" fontAlgn="auto" latinLnBrk="0" hangingPunct="1">
              <a:spcBef>
                <a:spcPts val="0"/>
              </a:spcBef>
              <a:spcAft>
                <a:spcPts val="0"/>
              </a:spcAft>
              <a:buClrTx/>
              <a:buSzTx/>
              <a:buFontTx/>
              <a:buNone/>
              <a:tabLst/>
              <a:defRPr/>
            </a:pPr>
            <a:r>
              <a:rPr lang="en-US" altLang="ja-JP" sz="800" b="0" i="0" u="none" strike="noStrike" kern="0" cap="none" spc="0" normalizeH="0" baseline="0" noProof="0">
                <a:ln>
                  <a:noFill/>
                </a:ln>
                <a:solidFill>
                  <a:srgbClr val="0D0D0D"/>
                </a:solidFill>
                <a:effectLst/>
                <a:uLnTx/>
                <a:uFillTx/>
                <a:latin typeface="Meiryo"/>
                <a:ea typeface="Meiryo"/>
              </a:rPr>
              <a:t>※SP</a:t>
            </a:r>
            <a:r>
              <a:rPr lang="ja-JP" altLang="en-US" sz="800" b="0" i="0" u="none" strike="noStrike" kern="0" cap="none" spc="0" normalizeH="0" baseline="0" noProof="0">
                <a:ln>
                  <a:noFill/>
                </a:ln>
                <a:solidFill>
                  <a:srgbClr val="0D0D0D"/>
                </a:solidFill>
                <a:effectLst/>
                <a:uLnTx/>
                <a:uFillTx/>
                <a:latin typeface="Meiryo"/>
                <a:ea typeface="Meiryo"/>
              </a:rPr>
              <a:t>はスマートフォン、</a:t>
            </a:r>
            <a:r>
              <a:rPr lang="en-US" altLang="ja-JP" sz="800" b="0" i="0" u="none" strike="noStrike" kern="0" cap="none" spc="0" normalizeH="0" baseline="0" noProof="0">
                <a:ln>
                  <a:noFill/>
                </a:ln>
                <a:solidFill>
                  <a:srgbClr val="0D0D0D"/>
                </a:solidFill>
                <a:effectLst/>
                <a:uLnTx/>
                <a:uFillTx/>
                <a:latin typeface="Meiryo"/>
                <a:ea typeface="Meiryo"/>
              </a:rPr>
              <a:t>PC</a:t>
            </a:r>
            <a:r>
              <a:rPr lang="ja-JP" altLang="en-US" sz="800" b="0" i="0" u="none" strike="noStrike" kern="0" cap="none" spc="0" normalizeH="0" baseline="0" noProof="0">
                <a:ln>
                  <a:noFill/>
                </a:ln>
                <a:solidFill>
                  <a:srgbClr val="0D0D0D"/>
                </a:solidFill>
                <a:effectLst/>
                <a:uLnTx/>
                <a:uFillTx/>
                <a:latin typeface="Meiryo"/>
                <a:ea typeface="Meiryo"/>
              </a:rPr>
              <a:t>はパソコン、</a:t>
            </a:r>
            <a:r>
              <a:rPr lang="en-US" altLang="ja-JP" sz="800" b="0" i="0" u="none" strike="noStrike" kern="0" cap="none" spc="0" normalizeH="0" baseline="0" noProof="0">
                <a:ln>
                  <a:noFill/>
                </a:ln>
                <a:solidFill>
                  <a:srgbClr val="0D0D0D"/>
                </a:solidFill>
                <a:effectLst/>
                <a:uLnTx/>
                <a:uFillTx/>
                <a:latin typeface="Meiryo"/>
                <a:ea typeface="Meiryo"/>
              </a:rPr>
              <a:t>MD</a:t>
            </a:r>
            <a:r>
              <a:rPr lang="ja-JP" altLang="en-US" sz="800" b="0" i="0" u="none" strike="noStrike" kern="0" cap="none" spc="0" normalizeH="0" baseline="0" noProof="0">
                <a:ln>
                  <a:noFill/>
                </a:ln>
                <a:solidFill>
                  <a:srgbClr val="0D0D0D"/>
                </a:solidFill>
                <a:effectLst/>
                <a:uLnTx/>
                <a:uFillTx/>
                <a:latin typeface="Meiryo"/>
                <a:ea typeface="Meiryo"/>
              </a:rPr>
              <a:t>はマルチデバイスの略称です。</a:t>
            </a:r>
          </a:p>
          <a:p>
            <a:pPr marL="0" marR="0" lvl="0" indent="0" defTabSz="914400" eaLnBrk="1" fontAlgn="auto" latinLnBrk="0" hangingPunct="1">
              <a:spcBef>
                <a:spcPts val="0"/>
              </a:spcBef>
              <a:spcAft>
                <a:spcPts val="0"/>
              </a:spcAft>
              <a:buClrTx/>
              <a:buSzTx/>
              <a:buFontTx/>
              <a:buNone/>
              <a:tabLst/>
              <a:defRPr/>
            </a:pPr>
            <a:r>
              <a:rPr lang="en-US" altLang="ja-JP" sz="800" b="0" i="0" u="none" strike="noStrike" kern="0" cap="none" spc="0" normalizeH="0" baseline="0" noProof="0">
                <a:ln>
                  <a:noFill/>
                </a:ln>
                <a:solidFill>
                  <a:srgbClr val="0D0D0D"/>
                </a:solidFill>
                <a:effectLst/>
                <a:uLnTx/>
                <a:uFillTx/>
                <a:latin typeface="Meiryo"/>
                <a:ea typeface="Meiryo"/>
              </a:rPr>
              <a:t>※</a:t>
            </a:r>
            <a:r>
              <a:rPr lang="en-US" altLang="ja-JP" sz="800" b="0" i="0" u="none" strike="noStrike" kern="0" cap="none" spc="0" normalizeH="0" baseline="0" noProof="0" err="1">
                <a:ln>
                  <a:noFill/>
                </a:ln>
                <a:solidFill>
                  <a:srgbClr val="0D0D0D"/>
                </a:solidFill>
                <a:effectLst/>
                <a:uLnTx/>
                <a:uFillTx/>
                <a:latin typeface="Meiryo"/>
                <a:ea typeface="Meiryo"/>
              </a:rPr>
              <a:t>vCPM</a:t>
            </a:r>
            <a:r>
              <a:rPr lang="ja-JP" altLang="en-US" sz="800" b="0" i="0" u="none" strike="noStrike" kern="0" cap="none" spc="0" normalizeH="0" baseline="0" noProof="0">
                <a:ln>
                  <a:noFill/>
                </a:ln>
                <a:solidFill>
                  <a:srgbClr val="0D0D0D"/>
                </a:solidFill>
                <a:effectLst/>
                <a:uLnTx/>
                <a:uFillTx/>
                <a:latin typeface="Meiryo"/>
                <a:ea typeface="Meiryo"/>
              </a:rPr>
              <a:t>はビューアブルインプレッション</a:t>
            </a:r>
            <a:r>
              <a:rPr lang="en-US" altLang="ja-JP" sz="800" b="0" i="0" u="none" strike="noStrike" kern="0" cap="none" spc="0" normalizeH="0" baseline="0" noProof="0">
                <a:ln>
                  <a:noFill/>
                </a:ln>
                <a:solidFill>
                  <a:srgbClr val="0D0D0D"/>
                </a:solidFill>
                <a:effectLst/>
                <a:uLnTx/>
                <a:uFillTx/>
                <a:latin typeface="Meiryo"/>
                <a:ea typeface="Meiryo"/>
              </a:rPr>
              <a:t>1,000</a:t>
            </a:r>
            <a:r>
              <a:rPr lang="ja-JP" altLang="en-US" sz="800" b="0" i="0" u="none" strike="noStrike" kern="0" cap="none" spc="0" normalizeH="0" baseline="0" noProof="0">
                <a:ln>
                  <a:noFill/>
                </a:ln>
                <a:solidFill>
                  <a:srgbClr val="0D0D0D"/>
                </a:solidFill>
                <a:effectLst/>
                <a:uLnTx/>
                <a:uFillTx/>
                <a:latin typeface="Meiryo"/>
                <a:ea typeface="Meiryo"/>
              </a:rPr>
              <a:t>回あたりにかかる見込み広告費用です。 </a:t>
            </a:r>
          </a:p>
          <a:p>
            <a:pPr marL="0" marR="0" lvl="0" indent="0" defTabSz="914400" eaLnBrk="1" fontAlgn="auto" latinLnBrk="0" hangingPunct="1">
              <a:spcBef>
                <a:spcPts val="0"/>
              </a:spcBef>
              <a:spcAft>
                <a:spcPts val="0"/>
              </a:spcAft>
              <a:buClrTx/>
              <a:buSzTx/>
              <a:buFontTx/>
              <a:buNone/>
              <a:tabLst/>
              <a:defRPr/>
            </a:pPr>
            <a:r>
              <a:rPr lang="en-US" altLang="ja-JP" sz="800" b="0" i="0" u="none" strike="noStrike" kern="0" cap="none" spc="0" normalizeH="0" baseline="0" noProof="0">
                <a:ln>
                  <a:noFill/>
                </a:ln>
                <a:solidFill>
                  <a:srgbClr val="0D0D0D"/>
                </a:solidFill>
                <a:effectLst/>
                <a:uLnTx/>
                <a:uFillTx/>
                <a:latin typeface="Meiryo"/>
                <a:ea typeface="Meiryo"/>
              </a:rPr>
              <a:t>※</a:t>
            </a:r>
            <a:r>
              <a:rPr lang="en-US" altLang="ja-JP" sz="800" b="0" i="0" u="none" strike="noStrike" kern="0" cap="none" spc="0" normalizeH="0" baseline="0" noProof="0" err="1">
                <a:ln>
                  <a:noFill/>
                </a:ln>
                <a:solidFill>
                  <a:srgbClr val="0D0D0D"/>
                </a:solidFill>
                <a:effectLst/>
                <a:uLnTx/>
                <a:uFillTx/>
                <a:latin typeface="Meiryo"/>
                <a:ea typeface="Meiryo"/>
              </a:rPr>
              <a:t>vimps</a:t>
            </a:r>
            <a:r>
              <a:rPr lang="ja-JP" altLang="en-US" sz="800" b="0" i="0" u="none" strike="noStrike" kern="0" cap="none" spc="0" normalizeH="0" baseline="0" noProof="0">
                <a:ln>
                  <a:noFill/>
                </a:ln>
                <a:solidFill>
                  <a:srgbClr val="0D0D0D"/>
                </a:solidFill>
                <a:effectLst/>
                <a:uLnTx/>
                <a:uFillTx/>
                <a:latin typeface="Meiryo"/>
                <a:ea typeface="Meiryo"/>
              </a:rPr>
              <a:t>はビューアブルインプレッションの略称です。</a:t>
            </a:r>
          </a:p>
        </p:txBody>
      </p:sp>
      <p:sp>
        <p:nvSpPr>
          <p:cNvPr id="9" name="角丸四角形 3">
            <a:extLst>
              <a:ext uri="{FF2B5EF4-FFF2-40B4-BE49-F238E27FC236}">
                <a16:creationId xmlns:a16="http://schemas.microsoft.com/office/drawing/2014/main" id="{A0639C64-16D5-1127-0E63-1D5F646B921D}"/>
              </a:ext>
            </a:extLst>
          </p:cNvPr>
          <p:cNvSpPr/>
          <p:nvPr/>
        </p:nvSpPr>
        <p:spPr>
          <a:xfrm>
            <a:off x="1817843" y="186644"/>
            <a:ext cx="1474299"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3E"/>
                </a:solidFill>
                <a:effectLst/>
                <a:uLnTx/>
                <a:uFillTx/>
                <a:latin typeface="Meiryo" panose="020B0604030504040204" pitchFamily="34" charset="-128"/>
                <a:ea typeface="Meiryo" panose="020B0604030504040204" pitchFamily="34" charset="-128"/>
              </a:rPr>
              <a:t>商品一覧</a:t>
            </a:r>
          </a:p>
        </p:txBody>
      </p:sp>
      <p:graphicFrame>
        <p:nvGraphicFramePr>
          <p:cNvPr id="10" name="表 9">
            <a:extLst>
              <a:ext uri="{FF2B5EF4-FFF2-40B4-BE49-F238E27FC236}">
                <a16:creationId xmlns:a16="http://schemas.microsoft.com/office/drawing/2014/main" id="{66EF8317-788F-A70C-E4F7-8D815F794574}"/>
              </a:ext>
            </a:extLst>
          </p:cNvPr>
          <p:cNvGraphicFramePr>
            <a:graphicFrameLocks noGrp="1"/>
          </p:cNvGraphicFramePr>
          <p:nvPr>
            <p:extLst>
              <p:ext uri="{D42A27DB-BD31-4B8C-83A1-F6EECF244321}">
                <p14:modId xmlns:p14="http://schemas.microsoft.com/office/powerpoint/2010/main" val="3874094606"/>
              </p:ext>
            </p:extLst>
          </p:nvPr>
        </p:nvGraphicFramePr>
        <p:xfrm>
          <a:off x="147353" y="891620"/>
          <a:ext cx="11919187" cy="5138887"/>
        </p:xfrm>
        <a:graphic>
          <a:graphicData uri="http://schemas.openxmlformats.org/drawingml/2006/table">
            <a:tbl>
              <a:tblPr firstCol="1" bandRow="1"/>
              <a:tblGrid>
                <a:gridCol w="1671822">
                  <a:extLst>
                    <a:ext uri="{9D8B030D-6E8A-4147-A177-3AD203B41FA5}">
                      <a16:colId xmlns:a16="http://schemas.microsoft.com/office/drawing/2014/main" val="792911817"/>
                    </a:ext>
                  </a:extLst>
                </a:gridCol>
                <a:gridCol w="603565">
                  <a:extLst>
                    <a:ext uri="{9D8B030D-6E8A-4147-A177-3AD203B41FA5}">
                      <a16:colId xmlns:a16="http://schemas.microsoft.com/office/drawing/2014/main" val="1525620392"/>
                    </a:ext>
                  </a:extLst>
                </a:gridCol>
                <a:gridCol w="1217373">
                  <a:extLst>
                    <a:ext uri="{9D8B030D-6E8A-4147-A177-3AD203B41FA5}">
                      <a16:colId xmlns:a16="http://schemas.microsoft.com/office/drawing/2014/main" val="3835180974"/>
                    </a:ext>
                  </a:extLst>
                </a:gridCol>
                <a:gridCol w="209992">
                  <a:extLst>
                    <a:ext uri="{9D8B030D-6E8A-4147-A177-3AD203B41FA5}">
                      <a16:colId xmlns:a16="http://schemas.microsoft.com/office/drawing/2014/main" val="3436582354"/>
                    </a:ext>
                  </a:extLst>
                </a:gridCol>
                <a:gridCol w="1003201">
                  <a:extLst>
                    <a:ext uri="{9D8B030D-6E8A-4147-A177-3AD203B41FA5}">
                      <a16:colId xmlns:a16="http://schemas.microsoft.com/office/drawing/2014/main" val="83468932"/>
                    </a:ext>
                  </a:extLst>
                </a:gridCol>
                <a:gridCol w="1356674">
                  <a:extLst>
                    <a:ext uri="{9D8B030D-6E8A-4147-A177-3AD203B41FA5}">
                      <a16:colId xmlns:a16="http://schemas.microsoft.com/office/drawing/2014/main" val="3979026210"/>
                    </a:ext>
                  </a:extLst>
                </a:gridCol>
                <a:gridCol w="536197">
                  <a:extLst>
                    <a:ext uri="{9D8B030D-6E8A-4147-A177-3AD203B41FA5}">
                      <a16:colId xmlns:a16="http://schemas.microsoft.com/office/drawing/2014/main" val="946559652"/>
                    </a:ext>
                  </a:extLst>
                </a:gridCol>
                <a:gridCol w="1252417">
                  <a:extLst>
                    <a:ext uri="{9D8B030D-6E8A-4147-A177-3AD203B41FA5}">
                      <a16:colId xmlns:a16="http://schemas.microsoft.com/office/drawing/2014/main" val="360912566"/>
                    </a:ext>
                  </a:extLst>
                </a:gridCol>
                <a:gridCol w="208280">
                  <a:extLst>
                    <a:ext uri="{9D8B030D-6E8A-4147-A177-3AD203B41FA5}">
                      <a16:colId xmlns:a16="http://schemas.microsoft.com/office/drawing/2014/main" val="672167798"/>
                    </a:ext>
                  </a:extLst>
                </a:gridCol>
                <a:gridCol w="512013">
                  <a:extLst>
                    <a:ext uri="{9D8B030D-6E8A-4147-A177-3AD203B41FA5}">
                      <a16:colId xmlns:a16="http://schemas.microsoft.com/office/drawing/2014/main" val="4234446206"/>
                    </a:ext>
                  </a:extLst>
                </a:gridCol>
                <a:gridCol w="1433687">
                  <a:extLst>
                    <a:ext uri="{9D8B030D-6E8A-4147-A177-3AD203B41FA5}">
                      <a16:colId xmlns:a16="http://schemas.microsoft.com/office/drawing/2014/main" val="885390380"/>
                    </a:ext>
                  </a:extLst>
                </a:gridCol>
                <a:gridCol w="562199">
                  <a:extLst>
                    <a:ext uri="{9D8B030D-6E8A-4147-A177-3AD203B41FA5}">
                      <a16:colId xmlns:a16="http://schemas.microsoft.com/office/drawing/2014/main" val="3784303411"/>
                    </a:ext>
                  </a:extLst>
                </a:gridCol>
                <a:gridCol w="1351767">
                  <a:extLst>
                    <a:ext uri="{9D8B030D-6E8A-4147-A177-3AD203B41FA5}">
                      <a16:colId xmlns:a16="http://schemas.microsoft.com/office/drawing/2014/main" val="3201855149"/>
                    </a:ext>
                  </a:extLst>
                </a:gridCol>
              </a:tblGrid>
              <a:tr h="28403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1" i="0">
                          <a:solidFill>
                            <a:schemeClr val="bg1"/>
                          </a:solidFill>
                          <a:latin typeface="Meiryo" panose="020B0604030504040204" pitchFamily="34" charset="-128"/>
                          <a:ea typeface="Meiryo" panose="020B0604030504040204" pitchFamily="34" charset="-128"/>
                        </a:rPr>
                        <a:t>商品名</a:t>
                      </a:r>
                    </a:p>
                  </a:txBody>
                  <a:tcPr marB="0" anchor="ctr">
                    <a:lnL w="6350" cap="flat" cmpd="sng" algn="ctr">
                      <a:noFill/>
                      <a:prstDash val="sysDot"/>
                      <a:round/>
                      <a:headEnd type="none" w="med" len="med"/>
                      <a:tailEnd type="none" w="med" len="med"/>
                    </a:lnL>
                    <a:lnR w="19050" cap="flat" cmpd="sng" algn="ctr">
                      <a:solidFill>
                        <a:schemeClr val="bg1"/>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3">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00" b="1" i="0" dirty="0">
                          <a:solidFill>
                            <a:srgbClr val="FFFFFF"/>
                          </a:solidFill>
                          <a:latin typeface="Meiryo"/>
                          <a:ea typeface="Meiryo"/>
                        </a:rPr>
                        <a:t>Yahoo! JAPAN</a:t>
                      </a:r>
                      <a:r>
                        <a:rPr kumimoji="1" lang="ja-JP" altLang="en-US" sz="800" b="1" i="0" dirty="0">
                          <a:solidFill>
                            <a:srgbClr val="FFFFFF"/>
                          </a:solidFill>
                          <a:latin typeface="Meiryo"/>
                          <a:ea typeface="Meiryo"/>
                        </a:rPr>
                        <a:t>トップページ　ブランドパネル　リッチフォーマット　</a:t>
                      </a:r>
                      <a:r>
                        <a:rPr kumimoji="1" lang="en-US" altLang="ja-JP" sz="800" b="1" i="0" dirty="0">
                          <a:solidFill>
                            <a:srgbClr val="FFFFFF"/>
                          </a:solidFill>
                          <a:latin typeface="Meiryo"/>
                          <a:ea typeface="Meiryo"/>
                        </a:rPr>
                        <a:t>MD</a:t>
                      </a:r>
                      <a:r>
                        <a:rPr kumimoji="1" lang="ja-JP" altLang="en-US" sz="800" b="1" i="0" dirty="0">
                          <a:solidFill>
                            <a:srgbClr val="FFFFFF"/>
                          </a:solidFill>
                          <a:latin typeface="Meiryo"/>
                          <a:ea typeface="Meiryo"/>
                        </a:rPr>
                        <a:t>（</a:t>
                      </a:r>
                      <a:r>
                        <a:rPr kumimoji="1" lang="en-US" altLang="ja-JP" sz="800" b="1" i="0" dirty="0">
                          <a:solidFill>
                            <a:srgbClr val="FFFFFF"/>
                          </a:solidFill>
                          <a:latin typeface="Meiryo"/>
                          <a:ea typeface="Meiryo"/>
                        </a:rPr>
                        <a:t>500</a:t>
                      </a:r>
                      <a:r>
                        <a:rPr kumimoji="1" lang="ja-JP" altLang="en-US" sz="800" b="1" i="0" dirty="0">
                          <a:solidFill>
                            <a:srgbClr val="FFFFFF"/>
                          </a:solidFill>
                          <a:latin typeface="Meiryo"/>
                          <a:ea typeface="Meiryo"/>
                        </a:rPr>
                        <a:t>万円～）（</a:t>
                      </a:r>
                      <a:r>
                        <a:rPr kumimoji="1" lang="en-US" altLang="ja-JP" sz="800" b="1" i="0" dirty="0">
                          <a:solidFill>
                            <a:srgbClr val="FFFFFF"/>
                          </a:solidFill>
                          <a:latin typeface="Meiryo"/>
                          <a:ea typeface="Meiryo"/>
                        </a:rPr>
                        <a:t>9/1</a:t>
                      </a:r>
                      <a:r>
                        <a:rPr kumimoji="1" lang="ja-JP" altLang="en-US" sz="800" b="1" i="0" dirty="0">
                          <a:solidFill>
                            <a:srgbClr val="FFFFFF"/>
                          </a:solidFill>
                          <a:latin typeface="Meiryo"/>
                          <a:ea typeface="Meiryo"/>
                        </a:rPr>
                        <a:t>～</a:t>
                      </a:r>
                      <a:r>
                        <a:rPr kumimoji="1" lang="en-US" altLang="ja-JP" sz="800" b="1" i="0" dirty="0">
                          <a:solidFill>
                            <a:srgbClr val="FFFFFF"/>
                          </a:solidFill>
                          <a:latin typeface="Meiryo"/>
                          <a:ea typeface="Meiryo"/>
                        </a:rPr>
                        <a:t>3/10</a:t>
                      </a:r>
                      <a:r>
                        <a:rPr kumimoji="1" lang="ja-JP" altLang="en-US" sz="800" b="1" i="0" dirty="0">
                          <a:solidFill>
                            <a:srgbClr val="FFFFFF"/>
                          </a:solidFill>
                          <a:latin typeface="Meiryo"/>
                          <a:ea typeface="Meiryo"/>
                        </a:rPr>
                        <a:t>）</a:t>
                      </a:r>
                    </a:p>
                  </a:txBody>
                  <a:tcPr marB="0" anchor="ctr">
                    <a:lnL w="19050" cap="flat" cmpd="sng" algn="ctr">
                      <a:solidFill>
                        <a:schemeClr val="bg1"/>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800" b="1" i="0">
                          <a:solidFill>
                            <a:srgbClr val="FFFFFF"/>
                          </a:solidFill>
                          <a:latin typeface="Meiryo"/>
                          <a:ea typeface="Meiryo"/>
                        </a:rPr>
                        <a:t>Yahoo! JAPAN</a:t>
                      </a:r>
                      <a:r>
                        <a:rPr kumimoji="1" lang="ja-JP" altLang="en-US" sz="800" b="1" i="0">
                          <a:solidFill>
                            <a:srgbClr val="FFFFFF"/>
                          </a:solidFill>
                          <a:latin typeface="Meiryo"/>
                          <a:ea typeface="Meiryo"/>
                        </a:rPr>
                        <a:t>トップページ　ブランドパネル　リッチフォーマット　</a:t>
                      </a:r>
                      <a:r>
                        <a:rPr kumimoji="1" lang="en-US" altLang="ja-JP" sz="800" b="1" i="0">
                          <a:solidFill>
                            <a:srgbClr val="FFFFFF"/>
                          </a:solidFill>
                          <a:latin typeface="Meiryo"/>
                          <a:ea typeface="Meiryo"/>
                        </a:rPr>
                        <a:t>MD</a:t>
                      </a:r>
                      <a:r>
                        <a:rPr kumimoji="1" lang="ja-JP" altLang="en-US" sz="800" b="1" i="0">
                          <a:solidFill>
                            <a:srgbClr val="FFFFFF"/>
                          </a:solidFill>
                          <a:latin typeface="Meiryo"/>
                          <a:ea typeface="Meiryo"/>
                        </a:rPr>
                        <a:t>（</a:t>
                      </a:r>
                      <a:r>
                        <a:rPr kumimoji="1" lang="en-US" altLang="ja-JP" sz="800" b="1" i="0">
                          <a:solidFill>
                            <a:srgbClr val="FFFFFF"/>
                          </a:solidFill>
                          <a:latin typeface="Meiryo"/>
                          <a:ea typeface="Meiryo"/>
                        </a:rPr>
                        <a:t>1000</a:t>
                      </a:r>
                      <a:r>
                        <a:rPr kumimoji="1" lang="ja-JP" altLang="en-US" sz="800" b="1" i="0">
                          <a:solidFill>
                            <a:srgbClr val="FFFFFF"/>
                          </a:solidFill>
                          <a:latin typeface="Meiryo"/>
                          <a:ea typeface="Meiryo"/>
                        </a:rPr>
                        <a:t>万円～）</a:t>
                      </a:r>
                    </a:p>
                  </a:txBody>
                  <a:tcPr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p>
                      <a:r>
                        <a:rPr kumimoji="1" lang="en-US" altLang="ja-JP" sz="800" b="1" i="0" kern="1200" dirty="0">
                          <a:solidFill>
                            <a:srgbClr val="FFFFFF"/>
                          </a:solidFill>
                          <a:latin typeface="Meiryo"/>
                          <a:ea typeface="Meiryo"/>
                          <a:cs typeface="+mn-cs"/>
                        </a:rPr>
                        <a:t>Yahoo! JAPAN</a:t>
                      </a:r>
                      <a:r>
                        <a:rPr kumimoji="1" lang="ja-JP" altLang="en-US" sz="800" b="1" i="0" kern="1200" dirty="0">
                          <a:solidFill>
                            <a:srgbClr val="FFFFFF"/>
                          </a:solidFill>
                          <a:latin typeface="Meiryo"/>
                          <a:ea typeface="Meiryo"/>
                          <a:cs typeface="+mn-cs"/>
                        </a:rPr>
                        <a:t>トップページ　ブランドパネル　リッチフォーマット　</a:t>
                      </a:r>
                      <a:r>
                        <a:rPr kumimoji="1" lang="en-US" altLang="ja-JP" sz="800" b="1" i="0" kern="1200" dirty="0">
                          <a:solidFill>
                            <a:srgbClr val="FFFFFF"/>
                          </a:solidFill>
                          <a:latin typeface="Meiryo"/>
                          <a:ea typeface="Meiryo"/>
                          <a:cs typeface="+mn-cs"/>
                        </a:rPr>
                        <a:t>MD</a:t>
                      </a:r>
                      <a:r>
                        <a:rPr kumimoji="1" lang="ja-JP" altLang="en-US" sz="800" b="1" i="0" kern="1200" dirty="0">
                          <a:solidFill>
                            <a:srgbClr val="FFFFFF"/>
                          </a:solidFill>
                          <a:latin typeface="Meiryo"/>
                          <a:ea typeface="Meiryo"/>
                          <a:cs typeface="+mn-cs"/>
                        </a:rPr>
                        <a:t>（</a:t>
                      </a:r>
                      <a:r>
                        <a:rPr kumimoji="1" lang="en-US" altLang="ja-JP" sz="800" b="1" i="0" kern="1200" dirty="0">
                          <a:solidFill>
                            <a:srgbClr val="FFFFFF"/>
                          </a:solidFill>
                          <a:latin typeface="Meiryo"/>
                          <a:ea typeface="Meiryo"/>
                          <a:cs typeface="+mn-cs"/>
                        </a:rPr>
                        <a:t>1000</a:t>
                      </a:r>
                      <a:r>
                        <a:rPr kumimoji="1" lang="ja-JP" altLang="en-US" sz="800" b="1" i="0" kern="1200" dirty="0">
                          <a:solidFill>
                            <a:srgbClr val="FFFFFF"/>
                          </a:solidFill>
                          <a:latin typeface="Meiryo"/>
                          <a:ea typeface="Meiryo"/>
                          <a:cs typeface="+mn-cs"/>
                        </a:rPr>
                        <a:t>万円～）（</a:t>
                      </a:r>
                      <a:r>
                        <a:rPr kumimoji="1" lang="en-US" altLang="ja-JP" sz="800" b="1" i="0" kern="1200" dirty="0">
                          <a:solidFill>
                            <a:srgbClr val="FFFFFF"/>
                          </a:solidFill>
                          <a:latin typeface="Meiryo"/>
                          <a:ea typeface="Meiryo"/>
                          <a:cs typeface="+mn-cs"/>
                        </a:rPr>
                        <a:t>9/1</a:t>
                      </a:r>
                      <a:r>
                        <a:rPr kumimoji="1" lang="ja-JP" altLang="en-US" sz="800" b="1" i="0" kern="1200" dirty="0">
                          <a:solidFill>
                            <a:srgbClr val="FFFFFF"/>
                          </a:solidFill>
                          <a:latin typeface="Meiryo"/>
                          <a:ea typeface="Meiryo"/>
                          <a:cs typeface="+mn-cs"/>
                        </a:rPr>
                        <a:t>～</a:t>
                      </a:r>
                      <a:r>
                        <a:rPr kumimoji="1" lang="en-US" altLang="ja-JP" sz="800" b="1" i="0" kern="1200" dirty="0">
                          <a:solidFill>
                            <a:srgbClr val="FFFFFF"/>
                          </a:solidFill>
                          <a:latin typeface="Meiryo"/>
                          <a:ea typeface="Meiryo"/>
                          <a:cs typeface="+mn-cs"/>
                        </a:rPr>
                        <a:t>3/10</a:t>
                      </a:r>
                      <a:r>
                        <a:rPr kumimoji="1" lang="ja-JP" altLang="en-US" sz="800" b="1" i="0" kern="1200" dirty="0">
                          <a:solidFill>
                            <a:srgbClr val="FFFFFF"/>
                          </a:solidFill>
                          <a:latin typeface="Meiryo"/>
                          <a:ea typeface="Meiryo"/>
                          <a:cs typeface="+mn-cs"/>
                        </a:rPr>
                        <a:t>）</a:t>
                      </a:r>
                    </a:p>
                  </a:txBody>
                  <a:tcPr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28575" cap="flat" cmpd="sng" algn="ctr">
                      <a:solidFill>
                        <a:srgbClr val="FFFFFF"/>
                      </a:solidFill>
                      <a:prstDash val="solid"/>
                      <a:round/>
                      <a:headEnd type="none" w="med" len="med"/>
                      <a:tailEnd type="none" w="med" len="med"/>
                    </a:ln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800" b="1" i="0" dirty="0">
                          <a:solidFill>
                            <a:srgbClr val="FFFFFF"/>
                          </a:solidFill>
                          <a:latin typeface="Meiryo"/>
                          <a:ea typeface="Meiryo"/>
                        </a:rPr>
                        <a:t>Yahoo! JAPAN</a:t>
                      </a:r>
                      <a:r>
                        <a:rPr kumimoji="1" lang="ja-JP" altLang="en-US" sz="800" b="1" i="0" dirty="0">
                          <a:solidFill>
                            <a:srgbClr val="FFFFFF"/>
                          </a:solidFill>
                          <a:latin typeface="Meiryo"/>
                          <a:ea typeface="Meiryo"/>
                        </a:rPr>
                        <a:t>トップページ　ブランドパネル　リッチフォーマット　</a:t>
                      </a:r>
                      <a:r>
                        <a:rPr kumimoji="1" lang="en-US" altLang="ja-JP" sz="800" b="1" i="0" dirty="0">
                          <a:solidFill>
                            <a:srgbClr val="FFFFFF"/>
                          </a:solidFill>
                          <a:latin typeface="Meiryo"/>
                          <a:ea typeface="Meiryo"/>
                        </a:rPr>
                        <a:t>MD</a:t>
                      </a:r>
                      <a:r>
                        <a:rPr kumimoji="1" lang="ja-JP" altLang="en-US" sz="800" b="1" i="0" dirty="0">
                          <a:solidFill>
                            <a:srgbClr val="FFFFFF"/>
                          </a:solidFill>
                          <a:latin typeface="Meiryo"/>
                          <a:ea typeface="Meiryo"/>
                        </a:rPr>
                        <a:t>（</a:t>
                      </a:r>
                      <a:r>
                        <a:rPr kumimoji="1" lang="en-US" altLang="ja-JP" sz="800" b="1" i="0" dirty="0">
                          <a:solidFill>
                            <a:srgbClr val="FFFFFF"/>
                          </a:solidFill>
                          <a:latin typeface="Meiryo"/>
                          <a:ea typeface="Meiryo"/>
                        </a:rPr>
                        <a:t>FQ1</a:t>
                      </a:r>
                      <a:r>
                        <a:rPr kumimoji="1" lang="ja-JP" altLang="en-US" sz="800" b="1" i="0" dirty="0">
                          <a:solidFill>
                            <a:srgbClr val="FFFFFF"/>
                          </a:solidFill>
                          <a:latin typeface="Meiryo"/>
                          <a:ea typeface="Meiryo"/>
                        </a:rPr>
                        <a:t>）（</a:t>
                      </a:r>
                      <a:r>
                        <a:rPr kumimoji="1" lang="en-US" altLang="ja-JP" sz="800" b="1" i="0" dirty="0">
                          <a:solidFill>
                            <a:srgbClr val="FFFFFF"/>
                          </a:solidFill>
                          <a:latin typeface="Meiryo"/>
                          <a:ea typeface="Meiryo"/>
                        </a:rPr>
                        <a:t>1000</a:t>
                      </a:r>
                      <a:r>
                        <a:rPr kumimoji="1" lang="ja-JP" altLang="en-US" sz="800" b="1" i="0" dirty="0">
                          <a:solidFill>
                            <a:srgbClr val="FFFFFF"/>
                          </a:solidFill>
                          <a:latin typeface="Meiryo"/>
                          <a:ea typeface="Meiryo"/>
                        </a:rPr>
                        <a:t>万円～）（</a:t>
                      </a:r>
                      <a:r>
                        <a:rPr kumimoji="1" lang="en-US" altLang="ja-JP" sz="800" b="1" i="0" dirty="0">
                          <a:solidFill>
                            <a:srgbClr val="FFFFFF"/>
                          </a:solidFill>
                          <a:latin typeface="Meiryo"/>
                          <a:ea typeface="Meiryo"/>
                        </a:rPr>
                        <a:t>9/1</a:t>
                      </a:r>
                      <a:r>
                        <a:rPr kumimoji="1" lang="ja-JP" altLang="en-US" sz="800" b="1" i="0" dirty="0">
                          <a:solidFill>
                            <a:srgbClr val="FFFFFF"/>
                          </a:solidFill>
                          <a:latin typeface="Meiryo"/>
                          <a:ea typeface="Meiryo"/>
                        </a:rPr>
                        <a:t>～</a:t>
                      </a:r>
                      <a:r>
                        <a:rPr kumimoji="1" lang="en-US" altLang="ja-JP" sz="800" b="1" i="0" dirty="0">
                          <a:solidFill>
                            <a:srgbClr val="FFFFFF"/>
                          </a:solidFill>
                          <a:latin typeface="Meiryo"/>
                          <a:ea typeface="Meiryo"/>
                        </a:rPr>
                        <a:t>3/10</a:t>
                      </a:r>
                      <a:r>
                        <a:rPr kumimoji="1" lang="ja-JP" altLang="en-US" sz="800" b="1" i="0" dirty="0">
                          <a:solidFill>
                            <a:srgbClr val="FFFFFF"/>
                          </a:solidFill>
                          <a:latin typeface="Meiryo"/>
                          <a:ea typeface="Meiryo"/>
                        </a:rPr>
                        <a:t>）</a:t>
                      </a:r>
                    </a:p>
                  </a:txBody>
                  <a:tcPr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28575" cap="flat" cmpd="sng" algn="ctr">
                      <a:solidFill>
                        <a:srgbClr val="FFFFFF"/>
                      </a:solidFill>
                      <a:prstDash val="solid"/>
                      <a:round/>
                      <a:headEnd type="none" w="med" len="med"/>
                      <a:tailEnd type="none" w="med" len="med"/>
                    </a:lnL>
                  </a:tcPr>
                </a:tc>
                <a:tc gridSpan="3">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800" b="1" i="0" dirty="0">
                          <a:solidFill>
                            <a:srgbClr val="FFFFFF"/>
                          </a:solidFill>
                          <a:latin typeface="Meiryo"/>
                          <a:ea typeface="Meiryo"/>
                        </a:rPr>
                        <a:t>Yahoo! JAPAN</a:t>
                      </a:r>
                      <a:r>
                        <a:rPr kumimoji="1" lang="ja-JP" altLang="en-US" sz="800" b="1" i="0" dirty="0">
                          <a:solidFill>
                            <a:srgbClr val="FFFFFF"/>
                          </a:solidFill>
                          <a:latin typeface="Meiryo"/>
                          <a:ea typeface="Meiryo"/>
                        </a:rPr>
                        <a:t>トップページ　ブランドパネル　リッチフォーマット　</a:t>
                      </a:r>
                      <a:r>
                        <a:rPr kumimoji="1" lang="en-US" altLang="ja-JP" sz="800" b="1" i="0" dirty="0">
                          <a:solidFill>
                            <a:srgbClr val="FFFFFF"/>
                          </a:solidFill>
                          <a:latin typeface="Meiryo"/>
                          <a:ea typeface="Meiryo"/>
                        </a:rPr>
                        <a:t>MD</a:t>
                      </a:r>
                      <a:r>
                        <a:rPr kumimoji="1" lang="ja-JP" altLang="en-US" sz="800" b="1" i="0" dirty="0">
                          <a:solidFill>
                            <a:srgbClr val="FFFFFF"/>
                          </a:solidFill>
                          <a:latin typeface="Meiryo"/>
                          <a:ea typeface="Meiryo"/>
                        </a:rPr>
                        <a:t>（</a:t>
                      </a:r>
                      <a:r>
                        <a:rPr kumimoji="1" lang="en-US" altLang="ja-JP" sz="800" b="1" i="0" dirty="0">
                          <a:solidFill>
                            <a:srgbClr val="FFFFFF"/>
                          </a:solidFill>
                          <a:latin typeface="Meiryo"/>
                          <a:ea typeface="Meiryo"/>
                        </a:rPr>
                        <a:t>FQ1</a:t>
                      </a:r>
                      <a:r>
                        <a:rPr kumimoji="1" lang="ja-JP" altLang="en-US" sz="800" b="1" i="0" dirty="0">
                          <a:solidFill>
                            <a:srgbClr val="FFFFFF"/>
                          </a:solidFill>
                          <a:latin typeface="Meiryo"/>
                          <a:ea typeface="Meiryo"/>
                        </a:rPr>
                        <a:t>）（</a:t>
                      </a:r>
                      <a:r>
                        <a:rPr kumimoji="1" lang="en-US" altLang="ja-JP" sz="800" b="1" i="0" dirty="0">
                          <a:solidFill>
                            <a:srgbClr val="FFFFFF"/>
                          </a:solidFill>
                          <a:latin typeface="Meiryo"/>
                          <a:ea typeface="Meiryo"/>
                        </a:rPr>
                        <a:t>2000</a:t>
                      </a:r>
                      <a:r>
                        <a:rPr kumimoji="1" lang="ja-JP" altLang="en-US" sz="800" b="1" i="0" dirty="0">
                          <a:solidFill>
                            <a:srgbClr val="FFFFFF"/>
                          </a:solidFill>
                          <a:latin typeface="Meiryo"/>
                          <a:ea typeface="Meiryo"/>
                        </a:rPr>
                        <a:t>万円～）（</a:t>
                      </a:r>
                      <a:r>
                        <a:rPr kumimoji="1" lang="en-US" altLang="ja-JP" sz="800" b="1" i="0" dirty="0">
                          <a:solidFill>
                            <a:srgbClr val="FFFFFF"/>
                          </a:solidFill>
                          <a:latin typeface="Meiryo"/>
                          <a:ea typeface="Meiryo"/>
                        </a:rPr>
                        <a:t>9/1</a:t>
                      </a:r>
                      <a:r>
                        <a:rPr kumimoji="1" lang="ja-JP" altLang="en-US" sz="800" b="1" i="0" dirty="0">
                          <a:solidFill>
                            <a:srgbClr val="FFFFFF"/>
                          </a:solidFill>
                          <a:latin typeface="Meiryo"/>
                          <a:ea typeface="Meiryo"/>
                        </a:rPr>
                        <a:t>～</a:t>
                      </a:r>
                      <a:r>
                        <a:rPr kumimoji="1" lang="en-US" altLang="ja-JP" sz="800" b="1" i="0" dirty="0">
                          <a:solidFill>
                            <a:srgbClr val="FFFFFF"/>
                          </a:solidFill>
                          <a:latin typeface="Meiryo"/>
                          <a:ea typeface="Meiryo"/>
                        </a:rPr>
                        <a:t>3/10</a:t>
                      </a:r>
                      <a:r>
                        <a:rPr kumimoji="1" lang="ja-JP" altLang="en-US" sz="800" b="1" i="0" dirty="0">
                          <a:solidFill>
                            <a:srgbClr val="FFFFFF"/>
                          </a:solidFill>
                          <a:latin typeface="Meiryo"/>
                          <a:ea typeface="Meiryo"/>
                        </a:rPr>
                        <a:t>）</a:t>
                      </a:r>
                    </a:p>
                  </a:txBody>
                  <a:tcPr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800" b="1" i="0">
                          <a:solidFill>
                            <a:srgbClr val="FFFFFF"/>
                          </a:solidFill>
                          <a:latin typeface="Meiryo"/>
                          <a:ea typeface="Meiryo"/>
                        </a:rPr>
                        <a:t>Yahoo! JAPAN</a:t>
                      </a:r>
                      <a:r>
                        <a:rPr kumimoji="1" lang="ja-JP" altLang="en-US" sz="800" b="1" i="0">
                          <a:solidFill>
                            <a:srgbClr val="FFFFFF"/>
                          </a:solidFill>
                          <a:latin typeface="Meiryo"/>
                          <a:ea typeface="Meiryo"/>
                        </a:rPr>
                        <a:t>トップページ　ブランドパネル　リッチフォーマット　</a:t>
                      </a:r>
                      <a:r>
                        <a:rPr kumimoji="1" lang="en-US" altLang="ja-JP" sz="800" b="1" i="0">
                          <a:solidFill>
                            <a:srgbClr val="FFFFFF"/>
                          </a:solidFill>
                          <a:latin typeface="Meiryo"/>
                          <a:ea typeface="Meiryo"/>
                        </a:rPr>
                        <a:t>MD</a:t>
                      </a:r>
                      <a:r>
                        <a:rPr kumimoji="1" lang="ja-JP" altLang="en-US" sz="800" b="1" i="0">
                          <a:solidFill>
                            <a:srgbClr val="FFFFFF"/>
                          </a:solidFill>
                          <a:latin typeface="Meiryo"/>
                          <a:ea typeface="Meiryo"/>
                        </a:rPr>
                        <a:t>（</a:t>
                      </a:r>
                      <a:r>
                        <a:rPr kumimoji="1" lang="en-US" altLang="ja-JP" sz="800" b="1" i="0">
                          <a:solidFill>
                            <a:srgbClr val="FFFFFF"/>
                          </a:solidFill>
                          <a:latin typeface="Meiryo"/>
                          <a:ea typeface="Meiryo"/>
                        </a:rPr>
                        <a:t>FQ1</a:t>
                      </a:r>
                      <a:r>
                        <a:rPr kumimoji="1" lang="ja-JP" altLang="en-US" sz="800" b="1" i="0">
                          <a:solidFill>
                            <a:srgbClr val="FFFFFF"/>
                          </a:solidFill>
                          <a:latin typeface="Meiryo"/>
                          <a:ea typeface="Meiryo"/>
                        </a:rPr>
                        <a:t>）（</a:t>
                      </a:r>
                      <a:r>
                        <a:rPr kumimoji="1" lang="en-US" altLang="ja-JP" sz="800" b="1" i="0">
                          <a:solidFill>
                            <a:srgbClr val="FFFFFF"/>
                          </a:solidFill>
                          <a:latin typeface="Meiryo"/>
                          <a:ea typeface="Meiryo"/>
                        </a:rPr>
                        <a:t>2000</a:t>
                      </a:r>
                      <a:r>
                        <a:rPr kumimoji="1" lang="ja-JP" altLang="en-US" sz="800" b="1" i="0">
                          <a:solidFill>
                            <a:srgbClr val="FFFFFF"/>
                          </a:solidFill>
                          <a:latin typeface="Meiryo"/>
                          <a:ea typeface="Meiryo"/>
                        </a:rPr>
                        <a:t>万円～）</a:t>
                      </a:r>
                    </a:p>
                  </a:txBody>
                  <a:tcPr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28575" cap="flat" cmpd="sng" algn="ctr">
                      <a:solidFill>
                        <a:srgbClr val="FFFFFF"/>
                      </a:solidFill>
                      <a:prstDash val="solid"/>
                      <a:round/>
                      <a:headEnd type="none" w="med" len="med"/>
                      <a:tailEnd type="none" w="med" len="med"/>
                    </a:lnL>
                  </a:tcPr>
                </a:tc>
                <a:tc gridSpan="2">
                  <a:txBody>
                    <a:bodyPr/>
                    <a:lstStyle/>
                    <a:p>
                      <a:pPr algn="ctr"/>
                      <a:r>
                        <a:rPr kumimoji="1" lang="en-US" altLang="ja-JP" sz="800" b="1" i="0" kern="1200" dirty="0">
                          <a:solidFill>
                            <a:srgbClr val="FFFFFF"/>
                          </a:solidFill>
                          <a:latin typeface="Meiryo"/>
                          <a:ea typeface="Meiryo"/>
                          <a:cs typeface="+mn-cs"/>
                        </a:rPr>
                        <a:t>Yahoo! JAPAN</a:t>
                      </a:r>
                      <a:r>
                        <a:rPr kumimoji="1" lang="ja-JP" altLang="en-US" sz="800" b="1" i="0" kern="1200" dirty="0">
                          <a:solidFill>
                            <a:srgbClr val="FFFFFF"/>
                          </a:solidFill>
                          <a:latin typeface="Meiryo"/>
                          <a:ea typeface="Meiryo"/>
                          <a:cs typeface="+mn-cs"/>
                        </a:rPr>
                        <a:t>トップページ　ブランドパネル　リッチフォーマット　</a:t>
                      </a:r>
                      <a:r>
                        <a:rPr kumimoji="1" lang="en-US" altLang="ja-JP" sz="800" b="1" i="0" kern="1200" dirty="0">
                          <a:solidFill>
                            <a:srgbClr val="FFFFFF"/>
                          </a:solidFill>
                          <a:latin typeface="Meiryo"/>
                          <a:ea typeface="Meiryo"/>
                          <a:cs typeface="+mn-cs"/>
                        </a:rPr>
                        <a:t>MD</a:t>
                      </a:r>
                      <a:r>
                        <a:rPr kumimoji="1" lang="ja-JP" altLang="en-US" sz="800" b="1" i="0" kern="1200" dirty="0">
                          <a:solidFill>
                            <a:srgbClr val="FFFFFF"/>
                          </a:solidFill>
                          <a:latin typeface="Meiryo"/>
                          <a:ea typeface="Meiryo"/>
                          <a:cs typeface="+mn-cs"/>
                        </a:rPr>
                        <a:t>（都道府県）（</a:t>
                      </a:r>
                      <a:r>
                        <a:rPr kumimoji="1" lang="en-US" altLang="ja-JP" sz="800" b="1" i="0" kern="1200" dirty="0">
                          <a:solidFill>
                            <a:srgbClr val="FFFFFF"/>
                          </a:solidFill>
                          <a:latin typeface="Meiryo"/>
                          <a:ea typeface="Meiryo"/>
                          <a:cs typeface="+mn-cs"/>
                        </a:rPr>
                        <a:t>9/1</a:t>
                      </a:r>
                      <a:r>
                        <a:rPr kumimoji="1" lang="ja-JP" altLang="en-US" sz="800" b="1" i="0" kern="1200" dirty="0">
                          <a:solidFill>
                            <a:srgbClr val="FFFFFF"/>
                          </a:solidFill>
                          <a:latin typeface="Meiryo"/>
                          <a:ea typeface="Meiryo"/>
                          <a:cs typeface="+mn-cs"/>
                        </a:rPr>
                        <a:t>～</a:t>
                      </a:r>
                      <a:r>
                        <a:rPr kumimoji="1" lang="en-US" altLang="ja-JP" sz="800" b="1" i="0" kern="1200" dirty="0">
                          <a:solidFill>
                            <a:srgbClr val="FFFFFF"/>
                          </a:solidFill>
                          <a:latin typeface="Meiryo"/>
                          <a:ea typeface="Meiryo"/>
                          <a:cs typeface="+mn-cs"/>
                        </a:rPr>
                        <a:t>3/10</a:t>
                      </a:r>
                      <a:r>
                        <a:rPr kumimoji="1" lang="ja-JP" altLang="en-US" sz="800" b="1" i="0" kern="1200" dirty="0">
                          <a:solidFill>
                            <a:srgbClr val="FFFFFF"/>
                          </a:solidFill>
                          <a:latin typeface="Meiryo"/>
                          <a:ea typeface="Meiryo"/>
                          <a:cs typeface="+mn-cs"/>
                        </a:rPr>
                        <a:t>）</a:t>
                      </a:r>
                    </a:p>
                  </a:txBody>
                  <a:tcPr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extLst>
                  <a:ext uri="{0D108BD9-81ED-4DB2-BD59-A6C34878D82A}">
                    <a16:rowId xmlns:a16="http://schemas.microsoft.com/office/drawing/2014/main" val="2117335041"/>
                  </a:ext>
                </a:extLst>
              </a:tr>
              <a:tr h="30441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a:ea typeface="Meiryo"/>
                          <a:cs typeface="+mn-cs"/>
                        </a:rPr>
                        <a:t>リリース種別</a:t>
                      </a:r>
                      <a:r>
                        <a:rPr kumimoji="1" lang="en-US" altLang="ja-JP" sz="900" b="0" i="0" kern="1200">
                          <a:solidFill>
                            <a:schemeClr val="bg1"/>
                          </a:solidFill>
                          <a:latin typeface="Meiryo"/>
                          <a:ea typeface="Meiryo"/>
                          <a:cs typeface="+mn-cs"/>
                        </a:rPr>
                        <a:t>/</a:t>
                      </a:r>
                      <a:r>
                        <a:rPr kumimoji="1" lang="ja-JP" altLang="en-US" sz="900" b="0" i="0" kern="1200">
                          <a:solidFill>
                            <a:schemeClr val="bg1"/>
                          </a:solidFill>
                          <a:latin typeface="Meiryo"/>
                          <a:ea typeface="Meiryo"/>
                          <a:cs typeface="+mn-cs"/>
                        </a:rPr>
                        <a:t>商品</a:t>
                      </a:r>
                      <a:r>
                        <a:rPr kumimoji="1" lang="en-US" altLang="ja-JP" sz="900" b="0" i="0" kern="1200">
                          <a:solidFill>
                            <a:schemeClr val="bg1"/>
                          </a:solidFill>
                          <a:latin typeface="Meiryo"/>
                          <a:ea typeface="Meiryo"/>
                          <a:cs typeface="+mn-cs"/>
                        </a:rPr>
                        <a:t>ID</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i="0" kern="1200">
                          <a:solidFill>
                            <a:srgbClr val="0D0D0D"/>
                          </a:solidFill>
                          <a:latin typeface="Meiryo" panose="020B0604030504040204" pitchFamily="34" charset="-128"/>
                          <a:ea typeface="Meiryo" panose="020B0604030504040204" pitchFamily="34" charset="-128"/>
                          <a:cs typeface="+mn-cs"/>
                        </a:rPr>
                        <a:t>内容</a:t>
                      </a:r>
                      <a:endParaRPr kumimoji="1" lang="en-US" altLang="ja-JP" sz="900" b="0" i="0" kern="1200">
                        <a:solidFill>
                          <a:srgbClr val="0D0D0D"/>
                        </a:solidFill>
                        <a:latin typeface="Meiryo" panose="020B0604030504040204" pitchFamily="34" charset="-128"/>
                        <a:ea typeface="Meiryo" panose="020B0604030504040204" pitchFamily="34" charset="-128"/>
                        <a:cs typeface="+mn-cs"/>
                      </a:endParaRPr>
                    </a:p>
                    <a:p>
                      <a:pPr algn="ctr"/>
                      <a:r>
                        <a:rPr kumimoji="1" lang="ja-JP" altLang="en-US" sz="900" b="0" i="0" kern="1200">
                          <a:solidFill>
                            <a:srgbClr val="0D0D0D"/>
                          </a:solidFill>
                          <a:latin typeface="Meiryo" panose="020B0604030504040204" pitchFamily="34" charset="-128"/>
                          <a:ea typeface="Meiryo" panose="020B0604030504040204" pitchFamily="34" charset="-128"/>
                          <a:cs typeface="+mn-cs"/>
                        </a:rPr>
                        <a:t>変更</a:t>
                      </a:r>
                      <a:endParaRPr kumimoji="1" lang="en-US" altLang="ja-JP" sz="900" b="0" i="0" kern="1200">
                        <a:solidFill>
                          <a:srgbClr val="0D0D0D"/>
                        </a:solidFill>
                        <a:latin typeface="Meiryo" panose="020B0604030504040204" pitchFamily="34" charset="-128"/>
                        <a:ea typeface="Meiryo" panose="020B0604030504040204" pitchFamily="34" charset="-128"/>
                        <a:cs typeface="+mn-cs"/>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dirty="0">
                          <a:latin typeface="メイリオ" panose="020B0604030504040204" pitchFamily="50" charset="-128"/>
                          <a:ea typeface="+mn-ea"/>
                        </a:rPr>
                        <a:t>1000014609</a:t>
                      </a:r>
                      <a:endParaRPr kumimoji="1" lang="ja-JP" sz="900" dirty="0">
                        <a:latin typeface="メイリオ" panose="020B0604030504040204" pitchFamily="50" charset="-128"/>
                        <a:ea typeface="メイリオ" panose="020B0604030504040204" pitchFamily="50" charset="-128"/>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pPr marL="0" marR="0" lvl="0" indent="0" algn="ctr" defTabSz="914423">
                        <a:lnSpc>
                          <a:spcPct val="100000"/>
                        </a:lnSpc>
                        <a:spcBef>
                          <a:spcPts val="0"/>
                        </a:spcBef>
                        <a:spcAft>
                          <a:spcPts val="0"/>
                        </a:spcAft>
                        <a:buNone/>
                        <a:tabLst/>
                        <a:defRPr/>
                      </a:pPr>
                      <a:r>
                        <a:rPr kumimoji="1" lang="ja-JP" altLang="en-US" sz="900">
                          <a:solidFill>
                            <a:srgbClr val="0D0D0D"/>
                          </a:solidFill>
                          <a:latin typeface="メイリオ" panose="020B0604030504040204" pitchFamily="50" charset="-128"/>
                          <a:ea typeface="メイリオ" panose="020B0604030504040204" pitchFamily="50" charset="-128"/>
                        </a:rPr>
                        <a:t>内容</a:t>
                      </a:r>
                      <a:endParaRPr kumimoji="1" lang="en-US" altLang="ja-JP" sz="900">
                        <a:solidFill>
                          <a:srgbClr val="0D0D0D"/>
                        </a:solidFill>
                        <a:latin typeface="メイリオ" panose="020B0604030504040204" pitchFamily="50" charset="-128"/>
                        <a:ea typeface="メイリオ" panose="020B0604030504040204" pitchFamily="50" charset="-128"/>
                      </a:endParaRPr>
                    </a:p>
                    <a:p>
                      <a:pPr marL="0" marR="0" lvl="0" indent="0" algn="ctr" defTabSz="914423">
                        <a:lnSpc>
                          <a:spcPct val="100000"/>
                        </a:lnSpc>
                        <a:spcBef>
                          <a:spcPts val="0"/>
                        </a:spcBef>
                        <a:spcAft>
                          <a:spcPts val="0"/>
                        </a:spcAft>
                        <a:buNone/>
                        <a:tabLst/>
                        <a:defRPr/>
                      </a:pPr>
                      <a:r>
                        <a:rPr kumimoji="1" lang="ja-JP" altLang="en-US" sz="900">
                          <a:solidFill>
                            <a:srgbClr val="0D0D0D"/>
                          </a:solidFill>
                          <a:latin typeface="メイリオ" panose="020B0604030504040204" pitchFamily="50" charset="-128"/>
                          <a:ea typeface="メイリオ" panose="020B0604030504040204" pitchFamily="50" charset="-128"/>
                        </a:rPr>
                        <a:t>変更</a:t>
                      </a: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23">
                        <a:lnSpc>
                          <a:spcPct val="100000"/>
                        </a:lnSpc>
                        <a:spcBef>
                          <a:spcPts val="0"/>
                        </a:spcBef>
                        <a:spcAft>
                          <a:spcPts val="0"/>
                        </a:spcAft>
                        <a:buNone/>
                        <a:tabLst/>
                        <a:defRPr/>
                      </a:pPr>
                      <a:r>
                        <a:rPr kumimoji="1" lang="ja-JP" altLang="en-US" sz="900">
                          <a:solidFill>
                            <a:srgbClr val="0D0D0D"/>
                          </a:solidFill>
                          <a:latin typeface="メイリオ" panose="020B0604030504040204" pitchFamily="50" charset="-128"/>
                          <a:ea typeface="メイリオ" panose="020B0604030504040204" pitchFamily="50" charset="-128"/>
                        </a:rPr>
                        <a:t>内容</a:t>
                      </a:r>
                      <a:endParaRPr kumimoji="1" lang="en-US" altLang="ja-JP" sz="900">
                        <a:solidFill>
                          <a:srgbClr val="0D0D0D"/>
                        </a:solidFill>
                        <a:latin typeface="メイリオ" panose="020B0604030504040204" pitchFamily="50" charset="-128"/>
                        <a:ea typeface="メイリオ" panose="020B0604030504040204" pitchFamily="50" charset="-128"/>
                      </a:endParaRPr>
                    </a:p>
                    <a:p>
                      <a:pPr marL="0" marR="0" lvl="0" indent="0" algn="ctr" defTabSz="914423">
                        <a:lnSpc>
                          <a:spcPct val="100000"/>
                        </a:lnSpc>
                        <a:spcBef>
                          <a:spcPts val="0"/>
                        </a:spcBef>
                        <a:spcAft>
                          <a:spcPts val="0"/>
                        </a:spcAft>
                        <a:buNone/>
                        <a:tabLst/>
                        <a:defRPr/>
                      </a:pPr>
                      <a:r>
                        <a:rPr kumimoji="1" lang="ja-JP" altLang="en-US" sz="900">
                          <a:solidFill>
                            <a:srgbClr val="0D0D0D"/>
                          </a:solidFill>
                          <a:latin typeface="メイリオ" panose="020B0604030504040204" pitchFamily="50" charset="-128"/>
                          <a:ea typeface="メイリオ" panose="020B0604030504040204" pitchFamily="50" charset="-128"/>
                        </a:rPr>
                        <a:t>変更</a:t>
                      </a:r>
                      <a:endParaRPr kumimoji="1" lang="en-US" altLang="ja-JP" sz="900">
                        <a:solidFill>
                          <a:srgbClr val="0D0D0D"/>
                        </a:solidFill>
                        <a:latin typeface="メイリオ" panose="020B0604030504040204" pitchFamily="50" charset="-128"/>
                        <a:ea typeface="メイリオ" panose="020B0604030504040204" pitchFamily="50" charset="-128"/>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23">
                        <a:lnSpc>
                          <a:spcPct val="100000"/>
                        </a:lnSpc>
                        <a:spcBef>
                          <a:spcPts val="0"/>
                        </a:spcBef>
                        <a:spcAft>
                          <a:spcPts val="0"/>
                        </a:spcAft>
                        <a:buNone/>
                        <a:tabLst/>
                        <a:defRPr/>
                      </a:pPr>
                      <a:r>
                        <a:rPr kumimoji="1" lang="en-US" altLang="ja-JP" sz="900" dirty="0">
                          <a:latin typeface="メイリオ" panose="020B0604030504040204" pitchFamily="50" charset="-128"/>
                          <a:ea typeface="+mn-ea"/>
                        </a:rPr>
                        <a:t>1000014614</a:t>
                      </a:r>
                      <a:endParaRPr kumimoji="1" lang="ja-JP" sz="900" dirty="0">
                        <a:latin typeface="メイリオ" panose="020B0604030504040204" pitchFamily="50" charset="-128"/>
                        <a:ea typeface="メイリオ" panose="020B0604030504040204" pitchFamily="50" charset="-128"/>
                      </a:endParaRPr>
                    </a:p>
                  </a:txBody>
                  <a:tcPr marT="72000" marB="3600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23">
                        <a:lnSpc>
                          <a:spcPct val="100000"/>
                        </a:lnSpc>
                        <a:spcBef>
                          <a:spcPts val="0"/>
                        </a:spcBef>
                        <a:spcAft>
                          <a:spcPts val="0"/>
                        </a:spcAft>
                        <a:buNone/>
                        <a:tabLst/>
                        <a:defRPr/>
                      </a:pPr>
                      <a:r>
                        <a:rPr kumimoji="1" lang="ja-JP" altLang="en-US" sz="900">
                          <a:solidFill>
                            <a:srgbClr val="0D0D0D"/>
                          </a:solidFill>
                          <a:latin typeface="メイリオ" panose="020B0604030504040204" pitchFamily="50" charset="-128"/>
                          <a:ea typeface="メイリオ" panose="020B0604030504040204" pitchFamily="50" charset="-128"/>
                        </a:rPr>
                        <a:t>内容</a:t>
                      </a:r>
                      <a:endParaRPr kumimoji="1" lang="en-US" altLang="ja-JP" sz="900">
                        <a:solidFill>
                          <a:srgbClr val="0D0D0D"/>
                        </a:solidFill>
                        <a:latin typeface="メイリオ" panose="020B0604030504040204" pitchFamily="50" charset="-128"/>
                        <a:ea typeface="メイリオ" panose="020B0604030504040204" pitchFamily="50" charset="-128"/>
                      </a:endParaRPr>
                    </a:p>
                    <a:p>
                      <a:pPr marL="0" marR="0" lvl="0" indent="0" algn="ctr" defTabSz="914423">
                        <a:lnSpc>
                          <a:spcPct val="100000"/>
                        </a:lnSpc>
                        <a:spcBef>
                          <a:spcPts val="0"/>
                        </a:spcBef>
                        <a:spcAft>
                          <a:spcPts val="0"/>
                        </a:spcAft>
                        <a:buNone/>
                        <a:tabLst/>
                        <a:defRPr/>
                      </a:pPr>
                      <a:r>
                        <a:rPr kumimoji="1" lang="ja-JP" altLang="en-US" sz="900">
                          <a:solidFill>
                            <a:srgbClr val="0D0D0D"/>
                          </a:solidFill>
                          <a:latin typeface="メイリオ" panose="020B0604030504040204" pitchFamily="50" charset="-128"/>
                          <a:ea typeface="メイリオ" panose="020B0604030504040204" pitchFamily="50" charset="-128"/>
                        </a:rPr>
                        <a:t>変更</a:t>
                      </a:r>
                      <a:endParaRPr kumimoji="1" lang="en-US" altLang="ja-JP" sz="900">
                        <a:solidFill>
                          <a:srgbClr val="0D0D0D"/>
                        </a:solidFill>
                        <a:latin typeface="メイリオ" panose="020B0604030504040204" pitchFamily="50" charset="-128"/>
                        <a:ea typeface="メイリオ" panose="020B0604030504040204" pitchFamily="50" charset="-128"/>
                      </a:endParaRPr>
                    </a:p>
                  </a:txBody>
                  <a:tcPr marT="72000" marB="3600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dirty="0">
                          <a:latin typeface="メイリオ" panose="020B0604030504040204" pitchFamily="50" charset="-128"/>
                          <a:ea typeface="+mn-ea"/>
                        </a:rPr>
                        <a:t>1000014548</a:t>
                      </a:r>
                      <a:endParaRPr kumimoji="1" lang="ja-JP" sz="900" dirty="0">
                        <a:latin typeface="メイリオ" panose="020B0604030504040204" pitchFamily="50" charset="-128"/>
                        <a:ea typeface="メイリオ" panose="020B0604030504040204" pitchFamily="50" charset="-128"/>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gridSpan="2">
                  <a:txBody>
                    <a:bodyPr/>
                    <a:lstStyle/>
                    <a:p>
                      <a:pPr marL="0" marR="0" lvl="0" indent="0" algn="ctr" defTabSz="914423">
                        <a:lnSpc>
                          <a:spcPct val="100000"/>
                        </a:lnSpc>
                        <a:spcBef>
                          <a:spcPts val="0"/>
                        </a:spcBef>
                        <a:spcAft>
                          <a:spcPts val="0"/>
                        </a:spcAft>
                        <a:buNone/>
                        <a:tabLst/>
                        <a:defRPr/>
                      </a:pPr>
                      <a:r>
                        <a:rPr kumimoji="1" lang="ja-JP" altLang="en-US" sz="900">
                          <a:solidFill>
                            <a:srgbClr val="0D0D0D"/>
                          </a:solidFill>
                          <a:latin typeface="メイリオ" panose="020B0604030504040204" pitchFamily="50" charset="-128"/>
                          <a:ea typeface="メイリオ" panose="020B0604030504040204" pitchFamily="50" charset="-128"/>
                        </a:rPr>
                        <a:t>内容</a:t>
                      </a:r>
                      <a:endParaRPr kumimoji="1" lang="en-US" altLang="ja-JP" sz="900">
                        <a:solidFill>
                          <a:srgbClr val="0D0D0D"/>
                        </a:solidFill>
                        <a:latin typeface="メイリオ" panose="020B0604030504040204" pitchFamily="50" charset="-128"/>
                        <a:ea typeface="メイリオ" panose="020B0604030504040204" pitchFamily="50" charset="-128"/>
                      </a:endParaRPr>
                    </a:p>
                    <a:p>
                      <a:pPr marL="0" marR="0" lvl="0" indent="0" algn="ctr" defTabSz="914423">
                        <a:lnSpc>
                          <a:spcPct val="100000"/>
                        </a:lnSpc>
                        <a:spcBef>
                          <a:spcPts val="0"/>
                        </a:spcBef>
                        <a:spcAft>
                          <a:spcPts val="0"/>
                        </a:spcAft>
                        <a:buNone/>
                        <a:tabLst/>
                        <a:defRPr/>
                      </a:pPr>
                      <a:r>
                        <a:rPr kumimoji="1" lang="ja-JP" altLang="en-US" sz="900">
                          <a:solidFill>
                            <a:srgbClr val="0D0D0D"/>
                          </a:solidFill>
                          <a:latin typeface="メイリオ" panose="020B0604030504040204" pitchFamily="50" charset="-128"/>
                          <a:ea typeface="メイリオ" panose="020B0604030504040204" pitchFamily="50" charset="-128"/>
                        </a:rPr>
                        <a:t>変更</a:t>
                      </a:r>
                      <a:endParaRPr kumimoji="1" lang="en-US" altLang="ja-JP" sz="900">
                        <a:solidFill>
                          <a:srgbClr val="0D0D0D"/>
                        </a:solidFill>
                        <a:latin typeface="メイリオ" panose="020B0604030504040204" pitchFamily="50" charset="-128"/>
                        <a:ea typeface="メイリオ" panose="020B0604030504040204" pitchFamily="50" charset="-128"/>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pPr marL="0" marR="0" lvl="0" indent="0" algn="ctr" defTabSz="914423">
                        <a:lnSpc>
                          <a:spcPct val="100000"/>
                        </a:lnSpc>
                        <a:spcBef>
                          <a:spcPts val="0"/>
                        </a:spcBef>
                        <a:spcAft>
                          <a:spcPts val="0"/>
                        </a:spcAft>
                        <a:buNone/>
                        <a:tabLst/>
                        <a:defRPr/>
                      </a:pPr>
                      <a:r>
                        <a:rPr kumimoji="1" lang="ja-JP" altLang="en-US" sz="900">
                          <a:solidFill>
                            <a:srgbClr val="0D0D0D"/>
                          </a:solidFill>
                          <a:latin typeface="メイリオ" panose="020B0604030504040204" pitchFamily="50" charset="-128"/>
                          <a:ea typeface="メイリオ" panose="020B0604030504040204" pitchFamily="50" charset="-128"/>
                        </a:rPr>
                        <a:t>内容</a:t>
                      </a:r>
                      <a:endParaRPr kumimoji="1" lang="en-US" altLang="ja-JP" sz="900">
                        <a:solidFill>
                          <a:srgbClr val="0D0D0D"/>
                        </a:solidFill>
                        <a:latin typeface="メイリオ" panose="020B0604030504040204" pitchFamily="50" charset="-128"/>
                        <a:ea typeface="メイリオ" panose="020B0604030504040204" pitchFamily="50" charset="-128"/>
                      </a:endParaRPr>
                    </a:p>
                    <a:p>
                      <a:pPr marL="0" marR="0" lvl="0" indent="0" algn="ctr" defTabSz="914423">
                        <a:lnSpc>
                          <a:spcPct val="100000"/>
                        </a:lnSpc>
                        <a:spcBef>
                          <a:spcPts val="0"/>
                        </a:spcBef>
                        <a:spcAft>
                          <a:spcPts val="0"/>
                        </a:spcAft>
                        <a:buNone/>
                        <a:tabLst/>
                        <a:defRPr/>
                      </a:pPr>
                      <a:r>
                        <a:rPr kumimoji="1" lang="ja-JP" altLang="en-US" sz="900">
                          <a:solidFill>
                            <a:srgbClr val="0D0D0D"/>
                          </a:solidFill>
                          <a:latin typeface="メイリオ" panose="020B0604030504040204" pitchFamily="50" charset="-128"/>
                          <a:ea typeface="メイリオ" panose="020B0604030504040204" pitchFamily="50" charset="-128"/>
                        </a:rPr>
                        <a:t>変更</a:t>
                      </a: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23">
                        <a:lnSpc>
                          <a:spcPct val="100000"/>
                        </a:lnSpc>
                        <a:spcBef>
                          <a:spcPts val="0"/>
                        </a:spcBef>
                        <a:spcAft>
                          <a:spcPts val="0"/>
                        </a:spcAft>
                        <a:buNone/>
                        <a:tabLst/>
                        <a:defRPr/>
                      </a:pPr>
                      <a:r>
                        <a:rPr kumimoji="1" lang="en-US" altLang="ja-JP" sz="900" dirty="0">
                          <a:latin typeface="メイリオ" panose="020B0604030504040204" pitchFamily="50" charset="-128"/>
                          <a:ea typeface="+mn-ea"/>
                        </a:rPr>
                        <a:t>1000014565</a:t>
                      </a:r>
                      <a:endParaRPr kumimoji="1" lang="ja-JP" sz="900" dirty="0">
                        <a:latin typeface="メイリオ" panose="020B0604030504040204" pitchFamily="50" charset="-128"/>
                        <a:ea typeface="メイリオ" panose="020B0604030504040204" pitchFamily="50" charset="-128"/>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algn="ctr"/>
                      <a:r>
                        <a:rPr kumimoji="1" lang="ja-JP" altLang="en-US" sz="900" b="0" i="0" kern="1200">
                          <a:solidFill>
                            <a:srgbClr val="0D0D0D"/>
                          </a:solidFill>
                          <a:latin typeface="メイリオ" panose="020B0604030504040204" pitchFamily="50" charset="-128"/>
                          <a:ea typeface="メイリオ" panose="020B0604030504040204" pitchFamily="50" charset="-128"/>
                          <a:cs typeface="+mn-cs"/>
                        </a:rPr>
                        <a:t>内容</a:t>
                      </a:r>
                      <a:endParaRPr kumimoji="1" lang="en-US" altLang="ja-JP" sz="900" b="0" i="0" kern="1200">
                        <a:solidFill>
                          <a:srgbClr val="0D0D0D"/>
                        </a:solidFill>
                        <a:latin typeface="メイリオ" panose="020B0604030504040204" pitchFamily="50" charset="-128"/>
                        <a:ea typeface="メイリオ" panose="020B0604030504040204" pitchFamily="50" charset="-128"/>
                        <a:cs typeface="+mn-cs"/>
                      </a:endParaRPr>
                    </a:p>
                    <a:p>
                      <a:pPr algn="ctr"/>
                      <a:r>
                        <a:rPr kumimoji="1" lang="ja-JP" altLang="en-US" sz="900" b="0" i="0" kern="1200">
                          <a:solidFill>
                            <a:srgbClr val="0D0D0D"/>
                          </a:solidFill>
                          <a:latin typeface="メイリオ" panose="020B0604030504040204" pitchFamily="50" charset="-128"/>
                          <a:ea typeface="メイリオ" panose="020B0604030504040204" pitchFamily="50" charset="-128"/>
                          <a:cs typeface="+mn-cs"/>
                        </a:rPr>
                        <a:t>変更</a:t>
                      </a:r>
                      <a:endParaRPr kumimoji="1" lang="en-US" altLang="ja-JP" sz="900" b="0" i="0" kern="1200">
                        <a:solidFill>
                          <a:srgbClr val="0D0D0D"/>
                        </a:solidFill>
                        <a:latin typeface="メイリオ" panose="020B0604030504040204" pitchFamily="50" charset="-128"/>
                        <a:ea typeface="メイリオ" panose="020B0604030504040204" pitchFamily="50" charset="-128"/>
                        <a:cs typeface="+mn-cs"/>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dirty="0">
                          <a:latin typeface="メイリオ" panose="020B0604030504040204" pitchFamily="50" charset="-128"/>
                          <a:ea typeface="+mn-ea"/>
                        </a:rPr>
                        <a:t>1000014616</a:t>
                      </a:r>
                      <a:endParaRPr kumimoji="1" lang="ja-JP" sz="900" dirty="0">
                        <a:latin typeface="メイリオ" panose="020B0604030504040204" pitchFamily="50" charset="-128"/>
                        <a:ea typeface="メイリオ" panose="020B0604030504040204" pitchFamily="50" charset="-128"/>
                      </a:endParaRPr>
                    </a:p>
                  </a:txBody>
                  <a:tcPr marT="7200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355075111"/>
                  </a:ext>
                </a:extLst>
              </a:tr>
              <a:tr h="280023">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panose="020B0604030504040204" pitchFamily="34" charset="-128"/>
                          <a:ea typeface="Meiryo" panose="020B0604030504040204" pitchFamily="34" charset="-128"/>
                          <a:cs typeface="+mn-cs"/>
                        </a:rPr>
                        <a:t>予約開始日</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900" kern="1200">
                          <a:solidFill>
                            <a:srgbClr val="0D0D0D"/>
                          </a:solidFill>
                          <a:latin typeface="メイリオ"/>
                          <a:ea typeface="メイリオ"/>
                          <a:cs typeface="+mn-cs"/>
                        </a:rPr>
                        <a:t>2026</a:t>
                      </a:r>
                      <a:r>
                        <a:rPr kumimoji="1" lang="ja-JP" altLang="en-US" sz="900" kern="1200">
                          <a:solidFill>
                            <a:srgbClr val="0D0D0D"/>
                          </a:solidFill>
                          <a:latin typeface="メイリオ"/>
                          <a:ea typeface="メイリオ"/>
                          <a:cs typeface="+mn-cs"/>
                        </a:rPr>
                        <a:t>年</a:t>
                      </a:r>
                      <a:r>
                        <a:rPr kumimoji="1" lang="en-US" altLang="ja-JP" sz="900" kern="1200">
                          <a:solidFill>
                            <a:srgbClr val="0D0D0D"/>
                          </a:solidFill>
                          <a:latin typeface="メイリオ"/>
                          <a:ea typeface="メイリオ"/>
                          <a:cs typeface="+mn-cs"/>
                        </a:rPr>
                        <a:t>7</a:t>
                      </a:r>
                      <a:r>
                        <a:rPr kumimoji="1" lang="ja-JP" altLang="en-US" sz="900" kern="1200">
                          <a:solidFill>
                            <a:srgbClr val="0D0D0D"/>
                          </a:solidFill>
                          <a:latin typeface="メイリオ"/>
                          <a:ea typeface="メイリオ"/>
                          <a:cs typeface="+mn-cs"/>
                        </a:rPr>
                        <a:t>月</a:t>
                      </a:r>
                      <a:r>
                        <a:rPr kumimoji="1" lang="en-US" altLang="ja-JP" sz="900" kern="1200">
                          <a:solidFill>
                            <a:srgbClr val="0D0D0D"/>
                          </a:solidFill>
                          <a:latin typeface="メイリオ"/>
                          <a:ea typeface="メイリオ"/>
                          <a:cs typeface="+mn-cs"/>
                        </a:rPr>
                        <a:t>23</a:t>
                      </a:r>
                      <a:r>
                        <a:rPr kumimoji="1" lang="ja-JP" altLang="en-US" sz="900" kern="1200">
                          <a:solidFill>
                            <a:srgbClr val="0D0D0D"/>
                          </a:solidFill>
                          <a:latin typeface="メイリオ"/>
                          <a:ea typeface="メイリオ"/>
                          <a:cs typeface="+mn-cs"/>
                        </a:rPr>
                        <a:t>日</a:t>
                      </a:r>
                      <a:r>
                        <a:rPr lang="en-US" altLang="ja-JP" sz="900" kern="1200">
                          <a:solidFill>
                            <a:srgbClr val="0D0D0D"/>
                          </a:solidFill>
                          <a:latin typeface="メイリオ"/>
                          <a:ea typeface="メイリオ"/>
                          <a:cs typeface="+mn-cs"/>
                        </a:rPr>
                        <a:t>(</a:t>
                      </a:r>
                      <a:r>
                        <a:rPr lang="ja-JP" altLang="en-US" sz="900" kern="1200">
                          <a:solidFill>
                            <a:srgbClr val="0D0D0D"/>
                          </a:solidFill>
                          <a:latin typeface="メイリオ"/>
                          <a:ea typeface="メイリオ"/>
                          <a:cs typeface="+mn-cs"/>
                        </a:rPr>
                        <a:t>木</a:t>
                      </a:r>
                      <a:r>
                        <a:rPr lang="en-US" altLang="ja-JP" sz="900" kern="1200">
                          <a:solidFill>
                            <a:srgbClr val="0D0D0D"/>
                          </a:solidFill>
                          <a:latin typeface="メイリオ"/>
                          <a:ea typeface="メイリオ"/>
                          <a:cs typeface="+mn-cs"/>
                        </a:rPr>
                        <a:t>)</a:t>
                      </a:r>
                      <a:endParaRPr kumimoji="1" lang="ja-JP" altLang="en-US" sz="900" kern="1200">
                        <a:solidFill>
                          <a:srgbClr val="0D0D0D"/>
                        </a:solidFill>
                        <a:latin typeface="メイリオ"/>
                        <a:ea typeface="メイリオ"/>
                        <a:cs typeface="+mn-cs"/>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T w="19050" cap="flat" cmpd="sng" algn="ctr">
                      <a:solidFill>
                        <a:schemeClr val="bg1"/>
                      </a:solidFill>
                      <a:prstDash val="solid"/>
                      <a:round/>
                      <a:headEnd type="none" w="med" len="med"/>
                      <a:tailEnd type="none" w="med" len="med"/>
                    </a:lnT>
                  </a:tcPr>
                </a:tc>
                <a:tc hMerge="1">
                  <a:txBody>
                    <a:bodyPr/>
                    <a:lstStyle/>
                    <a:p>
                      <a:endParaRPr kumimoji="1" lang="ja-JP" altLang="en-US"/>
                    </a:p>
                  </a:txBody>
                  <a:tcPr>
                    <a:lnT w="19050" cap="flat" cmpd="sng" algn="ctr">
                      <a:solidFill>
                        <a:schemeClr val="bg1"/>
                      </a:solidFill>
                      <a:prstDash val="solid"/>
                      <a:round/>
                      <a:headEnd type="none" w="med" len="med"/>
                      <a:tailEnd type="none" w="med" len="med"/>
                    </a:lnT>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tcPr>
                </a:tc>
                <a:tc hMerge="1">
                  <a:txBody>
                    <a:bodyPr/>
                    <a:lstStyle/>
                    <a:p>
                      <a:endParaRPr kumimoji="1" lang="ja-JP" altLang="en-US"/>
                    </a:p>
                  </a:txBody>
                  <a:tcPr>
                    <a:lnT w="19050" cap="flat" cmpd="sng" algn="ctr">
                      <a:solidFill>
                        <a:schemeClr val="bg1"/>
                      </a:solidFill>
                      <a:prstDash val="solid"/>
                      <a:round/>
                      <a:headEnd type="none" w="med" len="med"/>
                      <a:tailEnd type="none" w="med" len="med"/>
                    </a:lnT>
                  </a:tcPr>
                </a:tc>
                <a:tc hMerge="1">
                  <a:txBody>
                    <a:bodyPr/>
                    <a:lstStyle/>
                    <a:p>
                      <a:endParaRPr kumimoji="1" lang="ja-JP" altLang="en-US"/>
                    </a:p>
                  </a:txBody>
                  <a:tcPr>
                    <a:lnT w="19050" cap="flat" cmpd="sng" algn="ctr">
                      <a:solidFill>
                        <a:schemeClr val="bg1"/>
                      </a:solidFill>
                      <a:prstDash val="solid"/>
                      <a:round/>
                      <a:headEnd type="none" w="med" len="med"/>
                      <a:tailEnd type="none" w="med" len="med"/>
                    </a:lnT>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777446988"/>
                  </a:ext>
                </a:extLst>
              </a:tr>
              <a:tr h="28002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panose="020B0604030504040204" pitchFamily="34" charset="-128"/>
                          <a:ea typeface="Meiryo" panose="020B0604030504040204" pitchFamily="34" charset="-128"/>
                          <a:cs typeface="+mn-cs"/>
                        </a:rPr>
                        <a:t>入稿前審査対象</a:t>
                      </a:r>
                      <a:endParaRPr kumimoji="1" lang="en-US" altLang="ja-JP" sz="900" b="0" i="0" kern="1200">
                        <a:solidFill>
                          <a:schemeClr val="bg1"/>
                        </a:solidFill>
                        <a:latin typeface="Meiryo" panose="020B0604030504040204" pitchFamily="34" charset="-128"/>
                        <a:ea typeface="Meiryo" panose="020B0604030504040204" pitchFamily="34" charset="-128"/>
                        <a:cs typeface="+mn-cs"/>
                      </a:endParaRP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1" kern="1200">
                          <a:solidFill>
                            <a:srgbClr val="0D0D0D"/>
                          </a:solidFill>
                          <a:latin typeface="Meiryo"/>
                          <a:ea typeface="Meiryo"/>
                        </a:rPr>
                        <a:t>●</a:t>
                      </a:r>
                      <a:r>
                        <a:rPr kumimoji="1" lang="ja-JP" altLang="en-US" sz="900" b="0" i="0" kern="1200">
                          <a:solidFill>
                            <a:srgbClr val="0D0D0D"/>
                          </a:solidFill>
                          <a:latin typeface="Meiryo"/>
                          <a:ea typeface="Meiryo"/>
                          <a:cs typeface="+mn-cs"/>
                        </a:rPr>
                        <a:t>（</a:t>
                      </a:r>
                      <a:r>
                        <a:rPr kumimoji="1" lang="en-US" altLang="ja-JP" sz="900" b="0" i="0" kern="1200">
                          <a:solidFill>
                            <a:srgbClr val="0D0D0D"/>
                          </a:solidFill>
                          <a:latin typeface="Meiryo"/>
                          <a:ea typeface="Meiryo"/>
                          <a:cs typeface="+mn-cs"/>
                        </a:rPr>
                        <a:t>PC</a:t>
                      </a:r>
                      <a:r>
                        <a:rPr kumimoji="1" lang="ja-JP" altLang="en-US" sz="900" b="0" i="0" kern="1200">
                          <a:solidFill>
                            <a:srgbClr val="0D0D0D"/>
                          </a:solidFill>
                          <a:latin typeface="Meiryo"/>
                          <a:ea typeface="Meiryo"/>
                          <a:cs typeface="+mn-cs"/>
                        </a:rPr>
                        <a:t>のみ）</a:t>
                      </a:r>
                    </a:p>
                  </a:txBody>
                  <a:tcPr marT="72000" marB="36000"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900" b="0" i="0" kern="1200">
                        <a:solidFill>
                          <a:schemeClr val="tx1">
                            <a:lumMod val="65000"/>
                            <a:lumOff val="35000"/>
                          </a:schemeClr>
                        </a:solidFill>
                        <a:latin typeface="Meiryo"/>
                        <a:ea typeface="Meiryo"/>
                        <a:cs typeface="+mn-cs"/>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12700" cap="flat" cmpd="sng" algn="ctr">
                      <a:solidFill>
                        <a:schemeClr val="bg1"/>
                      </a:solidFill>
                      <a:prstDash val="solid"/>
                      <a:round/>
                      <a:headEnd type="none" w="med" len="med"/>
                      <a:tailEnd type="none" w="med" len="med"/>
                    </a:lnL>
                  </a:tcPr>
                </a:tc>
                <a:tc hMerge="1">
                  <a:txBody>
                    <a:bodyPr/>
                    <a:lstStyle/>
                    <a:p>
                      <a:endParaRPr kumimoji="1" lang="ja-JP" altLang="en-US"/>
                    </a:p>
                  </a:txBody>
                  <a:tcPr>
                    <a:lnL w="12700"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12700" cap="flat" cmpd="sng" algn="ctr">
                      <a:solidFill>
                        <a:schemeClr val="bg1"/>
                      </a:solidFill>
                      <a:prstDash val="solid"/>
                      <a:round/>
                      <a:headEnd type="none" w="med" len="med"/>
                      <a:tailEnd type="none" w="med" len="med"/>
                    </a:lnL>
                  </a:tcPr>
                </a:tc>
                <a:tc hMerge="1">
                  <a:txBody>
                    <a:bodyPr/>
                    <a:lstStyle/>
                    <a:p>
                      <a:endParaRPr kumimoji="1" lang="ja-JP" altLang="en-US"/>
                    </a:p>
                  </a:txBody>
                  <a:tcPr>
                    <a:lnL w="12700"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112060797"/>
                  </a:ext>
                </a:extLst>
              </a:tr>
              <a:tr h="54506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a:ea typeface="Meiryo"/>
                          <a:cs typeface="+mn-cs"/>
                        </a:rPr>
                        <a:t>広告タイプ</a:t>
                      </a:r>
                      <a:r>
                        <a:rPr kumimoji="1" lang="en-US" altLang="ja-JP" sz="900" b="0" i="0" kern="1200">
                          <a:solidFill>
                            <a:schemeClr val="bg1"/>
                          </a:solidFill>
                          <a:latin typeface="Meiryo"/>
                          <a:ea typeface="Meiryo"/>
                          <a:cs typeface="+mn-cs"/>
                        </a:rPr>
                        <a:t>/</a:t>
                      </a:r>
                      <a:r>
                        <a:rPr kumimoji="1" lang="ja-JP" altLang="en-US" sz="900" b="0" i="0" kern="1200">
                          <a:solidFill>
                            <a:schemeClr val="bg1"/>
                          </a:solidFill>
                          <a:latin typeface="Meiryo"/>
                          <a:ea typeface="Meiryo"/>
                          <a:cs typeface="+mn-cs"/>
                        </a:rPr>
                        <a:t>メインメディアの形式</a:t>
                      </a:r>
                      <a:r>
                        <a:rPr kumimoji="1" lang="en-US" altLang="ja-JP" sz="900" b="0" i="0" kern="1200">
                          <a:solidFill>
                            <a:schemeClr val="bg1"/>
                          </a:solidFill>
                          <a:latin typeface="Meiryo"/>
                          <a:ea typeface="Meiryo"/>
                          <a:cs typeface="+mn-cs"/>
                        </a:rPr>
                        <a:t>/</a:t>
                      </a:r>
                    </a:p>
                    <a:p>
                      <a:pPr algn="ctr"/>
                      <a:r>
                        <a:rPr kumimoji="1" lang="ja-JP" altLang="en-US" sz="900" b="0" i="0" kern="1200">
                          <a:solidFill>
                            <a:schemeClr val="bg1"/>
                          </a:solidFill>
                          <a:latin typeface="Meiryo" panose="020B0604030504040204" pitchFamily="34" charset="-128"/>
                          <a:ea typeface="Meiryo" panose="020B0604030504040204" pitchFamily="34" charset="-128"/>
                          <a:cs typeface="+mn-cs"/>
                        </a:rPr>
                        <a:t>アスペクト比</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スマートフォン</a:t>
                      </a:r>
                      <a:r>
                        <a:rPr kumimoji="1" lang="en-US" altLang="ja-JP" sz="900" b="0" i="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バナー</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画像</a:t>
                      </a:r>
                      <a:r>
                        <a:rPr kumimoji="1" lang="en-US" altLang="ja-JP" sz="900" kern="1200">
                          <a:solidFill>
                            <a:srgbClr val="0D0D0D"/>
                          </a:solidFill>
                          <a:latin typeface="Meiryo"/>
                          <a:ea typeface="Meiryo"/>
                          <a:cs typeface="+mn-cs"/>
                        </a:rPr>
                        <a:t>/16</a:t>
                      </a: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9</a:t>
                      </a:r>
                      <a:r>
                        <a:rPr kumimoji="1" lang="ja-JP" altLang="en-US" sz="900" kern="1200">
                          <a:solidFill>
                            <a:srgbClr val="0D0D0D"/>
                          </a:solidFill>
                          <a:latin typeface="Meiryo"/>
                          <a:ea typeface="Meiryo"/>
                          <a:cs typeface="+mn-cs"/>
                        </a:rPr>
                        <a:t>　バナー</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動画</a:t>
                      </a:r>
                      <a:r>
                        <a:rPr kumimoji="1" lang="en-US" altLang="ja-JP" sz="900" kern="1200">
                          <a:solidFill>
                            <a:srgbClr val="0D0D0D"/>
                          </a:solidFill>
                          <a:latin typeface="Meiryo"/>
                          <a:ea typeface="Meiryo"/>
                          <a:cs typeface="+mn-cs"/>
                        </a:rPr>
                        <a:t>/16</a:t>
                      </a: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9</a:t>
                      </a:r>
                      <a:r>
                        <a:rPr kumimoji="1" lang="ja-JP" altLang="en-US" sz="900" kern="1200">
                          <a:solidFill>
                            <a:srgbClr val="0D0D0D"/>
                          </a:solidFill>
                          <a:latin typeface="Meiryo"/>
                          <a:ea typeface="Meiryo"/>
                          <a:cs typeface="+mn-cs"/>
                        </a:rPr>
                        <a:t>　</a:t>
                      </a:r>
                      <a:endParaRPr kumimoji="1" lang="en-US" altLang="ja-JP" sz="900" b="0" i="0" kern="1200">
                        <a:solidFill>
                          <a:srgbClr val="0D0D0D"/>
                        </a:solidFill>
                        <a:latin typeface="Meiryo"/>
                        <a:ea typeface="Meiryo"/>
                        <a:cs typeface="+mn-cs"/>
                      </a:endParaRPr>
                    </a:p>
                    <a:p>
                      <a:pPr algn="ctr"/>
                      <a:r>
                        <a:rPr kumimoji="1" lang="en-US" altLang="ja-JP" sz="900" b="0" i="0" kern="1200">
                          <a:solidFill>
                            <a:srgbClr val="0D0D0D"/>
                          </a:solidFill>
                          <a:latin typeface="Meiryo"/>
                          <a:ea typeface="Meiryo"/>
                          <a:cs typeface="+mn-cs"/>
                        </a:rPr>
                        <a:t>【PC】</a:t>
                      </a:r>
                      <a:r>
                        <a:rPr kumimoji="1" lang="ja-JP" altLang="en-US" sz="900" b="0" i="0" kern="1200">
                          <a:solidFill>
                            <a:srgbClr val="0D0D0D"/>
                          </a:solidFill>
                          <a:latin typeface="Meiryo"/>
                          <a:ea typeface="Meiryo"/>
                          <a:cs typeface="+mn-cs"/>
                        </a:rPr>
                        <a:t>トップインパクト クインティ</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画像</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　トップインパクト クインティ</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動画</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a:t>
                      </a:r>
                      <a:r>
                        <a:rPr lang="en-US" altLang="ja-JP" sz="900" b="0" i="0" kern="1200">
                          <a:solidFill>
                            <a:srgbClr val="0D0D0D"/>
                          </a:solidFill>
                          <a:latin typeface="Meiryo"/>
                          <a:ea typeface="Meiryo"/>
                          <a:cs typeface="+mn-cs"/>
                        </a:rPr>
                        <a:t>         </a:t>
                      </a:r>
                      <a:endParaRPr kumimoji="1" lang="en-US" altLang="ja-JP" sz="900" b="0" i="0" kern="1200">
                        <a:solidFill>
                          <a:srgbClr val="0D0D0D"/>
                        </a:solidFill>
                        <a:latin typeface="Meiryo"/>
                        <a:ea typeface="Meiryo"/>
                        <a:cs typeface="+mn-cs"/>
                      </a:endParaRPr>
                    </a:p>
                    <a:p>
                      <a:pPr algn="ctr"/>
                      <a:r>
                        <a:rPr kumimoji="1" lang="ja-JP" altLang="en-US" sz="900" b="0" i="0" kern="1200">
                          <a:solidFill>
                            <a:srgbClr val="0D0D0D"/>
                          </a:solidFill>
                          <a:latin typeface="Meiryo"/>
                          <a:ea typeface="Meiryo"/>
                          <a:cs typeface="+mn-cs"/>
                        </a:rPr>
                        <a:t>トップインパクト スクエア</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画像</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　</a:t>
                      </a:r>
                      <a:r>
                        <a:rPr kumimoji="1" lang="ja-JP" altLang="en-US" sz="900" kern="1200">
                          <a:solidFill>
                            <a:srgbClr val="0D0D0D"/>
                          </a:solidFill>
                          <a:latin typeface="Meiryo"/>
                          <a:ea typeface="Meiryo"/>
                          <a:cs typeface="+mn-cs"/>
                        </a:rPr>
                        <a:t>トップインパクト スクエア</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動画</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a:t>
                      </a:r>
                      <a:endParaRPr kumimoji="1" lang="ja-JP" altLang="en-US" sz="900" b="0" i="0" kern="1200">
                        <a:solidFill>
                          <a:srgbClr val="0D0D0D"/>
                        </a:solidFill>
                        <a:latin typeface="Meiryo"/>
                        <a:ea typeface="Meiryo"/>
                        <a:cs typeface="+mn-cs"/>
                      </a:endParaRPr>
                    </a:p>
                  </a:txBody>
                  <a:tcPr marR="1188000"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84434171"/>
                  </a:ext>
                </a:extLst>
              </a:tr>
              <a:tr h="417772">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kern="1200">
                          <a:solidFill>
                            <a:schemeClr val="bg1"/>
                          </a:solidFill>
                          <a:latin typeface="Meiryo"/>
                          <a:ea typeface="Meiryo"/>
                          <a:cs typeface="+mn-cs"/>
                        </a:rPr>
                        <a:t>バナー</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動画</a:t>
                      </a:r>
                      <a:r>
                        <a:rPr kumimoji="1" lang="en-US" altLang="ja-JP" sz="900" b="0" kern="1200">
                          <a:solidFill>
                            <a:schemeClr val="bg1"/>
                          </a:solidFill>
                          <a:latin typeface="Meiryo"/>
                          <a:ea typeface="Meiryo"/>
                          <a:cs typeface="+mn-cs"/>
                        </a:rPr>
                        <a:t>/16</a:t>
                      </a:r>
                      <a:r>
                        <a:rPr kumimoji="1" lang="ja-JP" altLang="en-US" sz="900" b="0" kern="1200">
                          <a:solidFill>
                            <a:schemeClr val="bg1"/>
                          </a:solidFill>
                          <a:latin typeface="Meiryo"/>
                          <a:ea typeface="Meiryo"/>
                          <a:cs typeface="+mn-cs"/>
                        </a:rPr>
                        <a:t>：</a:t>
                      </a:r>
                      <a:r>
                        <a:rPr kumimoji="1" lang="en-US" altLang="ja-JP" sz="900" b="0" kern="1200">
                          <a:solidFill>
                            <a:schemeClr val="bg1"/>
                          </a:solidFill>
                          <a:latin typeface="Meiryo"/>
                          <a:ea typeface="Meiryo"/>
                          <a:cs typeface="+mn-cs"/>
                        </a:rPr>
                        <a:t>9</a:t>
                      </a:r>
                      <a:r>
                        <a:rPr kumimoji="1" lang="ja-JP" altLang="en-US" sz="900" b="0" kern="1200">
                          <a:solidFill>
                            <a:schemeClr val="bg1"/>
                          </a:solidFill>
                          <a:latin typeface="Meiryo"/>
                          <a:ea typeface="Meiryo"/>
                          <a:cs typeface="+mn-cs"/>
                        </a:rPr>
                        <a:t>広告</a:t>
                      </a:r>
                    </a:p>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タップ後の動作</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kern="1200">
                          <a:solidFill>
                            <a:srgbClr val="0D0D0D"/>
                          </a:solidFill>
                          <a:latin typeface="Meiryo"/>
                          <a:ea typeface="Meiryo"/>
                          <a:cs typeface="+mn-cs"/>
                        </a:rPr>
                        <a:t>動画をフルスクリーンで再生する（</a:t>
                      </a:r>
                      <a:r>
                        <a:rPr kumimoji="1" lang="en" altLang="ja-JP" sz="900" kern="1200">
                          <a:solidFill>
                            <a:srgbClr val="0D0D0D"/>
                          </a:solidFill>
                          <a:latin typeface="Meiryo"/>
                          <a:ea typeface="Meiryo"/>
                          <a:cs typeface="+mn-cs"/>
                        </a:rPr>
                        <a:t>for view</a:t>
                      </a:r>
                      <a:r>
                        <a:rPr kumimoji="1" lang="ja-JP" altLang="en" sz="900" kern="1200">
                          <a:solidFill>
                            <a:srgbClr val="0D0D0D"/>
                          </a:solidFill>
                          <a:latin typeface="Meiryo"/>
                          <a:ea typeface="Meiryo"/>
                          <a:cs typeface="+mn-cs"/>
                        </a:rPr>
                        <a:t>）　</a:t>
                      </a:r>
                      <a:r>
                        <a:rPr kumimoji="1" lang="en" altLang="ja-JP" sz="900" kern="1200">
                          <a:solidFill>
                            <a:srgbClr val="0D0D0D"/>
                          </a:solidFill>
                          <a:latin typeface="Meiryo"/>
                          <a:ea typeface="Meiryo"/>
                          <a:cs typeface="+mn-cs"/>
                        </a:rPr>
                        <a:t>/</a:t>
                      </a:r>
                      <a:r>
                        <a:rPr kumimoji="1" lang="ja-JP" altLang="en" sz="900" kern="1200">
                          <a:solidFill>
                            <a:srgbClr val="0D0D0D"/>
                          </a:solidFill>
                          <a:latin typeface="Meiryo"/>
                          <a:ea typeface="Meiryo"/>
                          <a:cs typeface="+mn-cs"/>
                        </a:rPr>
                        <a:t>　</a:t>
                      </a:r>
                      <a:r>
                        <a:rPr kumimoji="1" lang="ja-JP" altLang="en-US" sz="900" kern="1200">
                          <a:solidFill>
                            <a:srgbClr val="0D0D0D"/>
                          </a:solidFill>
                          <a:latin typeface="Meiryo"/>
                          <a:ea typeface="Meiryo"/>
                          <a:cs typeface="+mn-cs"/>
                        </a:rPr>
                        <a:t>ランディングページを表示する（</a:t>
                      </a:r>
                      <a:r>
                        <a:rPr kumimoji="1" lang="en" altLang="ja-JP" sz="900" kern="1200">
                          <a:solidFill>
                            <a:srgbClr val="0D0D0D"/>
                          </a:solidFill>
                          <a:latin typeface="Meiryo"/>
                          <a:ea typeface="Meiryo"/>
                          <a:cs typeface="+mn-cs"/>
                        </a:rPr>
                        <a:t>for click</a:t>
                      </a:r>
                      <a:r>
                        <a:rPr kumimoji="1" lang="ja-JP" altLang="en" sz="900" kern="1200">
                          <a:solidFill>
                            <a:srgbClr val="0D0D0D"/>
                          </a:solidFill>
                          <a:latin typeface="Meiryo"/>
                          <a:ea typeface="Meiryo"/>
                          <a:cs typeface="+mn-cs"/>
                        </a:rPr>
                        <a:t>）</a:t>
                      </a:r>
                    </a:p>
                  </a:txBody>
                  <a:tcPr marL="0" marR="0" marT="72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993594562"/>
                  </a:ext>
                </a:extLst>
              </a:tr>
              <a:tr h="28002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panose="020B0604030504040204" pitchFamily="34" charset="-128"/>
                          <a:ea typeface="Meiryo" panose="020B0604030504040204" pitchFamily="34" charset="-128"/>
                          <a:cs typeface="+mn-cs"/>
                        </a:rPr>
                        <a:t>デバイス</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i="0" kern="1200">
                          <a:solidFill>
                            <a:srgbClr val="0D0D0D"/>
                          </a:solidFill>
                          <a:latin typeface="Meiryo"/>
                          <a:ea typeface="Meiryo"/>
                          <a:cs typeface="+mn-cs"/>
                        </a:rPr>
                        <a:t>スマートフォン（ウェブ</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アプリ）　</a:t>
                      </a:r>
                      <a:r>
                        <a:rPr kumimoji="1" lang="en-US" altLang="ja-JP" sz="900" b="0" i="0" kern="1200">
                          <a:solidFill>
                            <a:srgbClr val="0D0D0D"/>
                          </a:solidFill>
                          <a:latin typeface="Meiryo"/>
                          <a:ea typeface="Meiryo"/>
                          <a:cs typeface="+mn-cs"/>
                        </a:rPr>
                        <a:t>/</a:t>
                      </a:r>
                      <a:r>
                        <a:rPr kumimoji="1" lang="ja-JP" altLang="en-US" sz="900" b="0" i="0" kern="1200" baseline="0">
                          <a:solidFill>
                            <a:srgbClr val="0D0D0D"/>
                          </a:solidFill>
                          <a:latin typeface="Meiryo"/>
                          <a:ea typeface="Meiryo"/>
                          <a:cs typeface="+mn-cs"/>
                        </a:rPr>
                        <a:t>　</a:t>
                      </a:r>
                      <a:r>
                        <a:rPr kumimoji="1" lang="en-US" altLang="ja-JP" sz="900" b="0" i="0" kern="1200">
                          <a:solidFill>
                            <a:srgbClr val="0D0D0D"/>
                          </a:solidFill>
                          <a:latin typeface="Meiryo"/>
                          <a:ea typeface="Meiryo"/>
                          <a:cs typeface="+mn-cs"/>
                        </a:rPr>
                        <a:t>PC</a:t>
                      </a:r>
                      <a:endParaRPr kumimoji="1" lang="ja-JP" altLang="en-US" sz="900" b="0" i="0" kern="1200">
                        <a:solidFill>
                          <a:srgbClr val="0D0D0D"/>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931917948"/>
                  </a:ext>
                </a:extLst>
              </a:tr>
              <a:tr h="280023">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panose="020B0604030504040204" pitchFamily="34" charset="-128"/>
                          <a:ea typeface="Meiryo" panose="020B0604030504040204" pitchFamily="34" charset="-128"/>
                          <a:cs typeface="+mn-cs"/>
                        </a:rPr>
                        <a:t>掲載面</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ja-JP" sz="900" b="0" i="0">
                          <a:solidFill>
                            <a:schemeClr val="tx1"/>
                          </a:solidFill>
                          <a:effectLst/>
                          <a:latin typeface="Verdana" panose="020B0604030504040204" pitchFamily="34" charset="0"/>
                        </a:rPr>
                        <a:t>Yahoo! JAPANトップページ</a:t>
                      </a:r>
                      <a:endParaRPr kumimoji="1" lang="ja-JP" altLang="en-US" sz="900" kern="1200">
                        <a:solidFill>
                          <a:schemeClr val="tx1"/>
                        </a:solidFill>
                        <a:latin typeface="Meiryo" panose="020B0604030504040204" pitchFamily="34" charset="-128"/>
                        <a:ea typeface="Meiryo" panose="020B0604030504040204" pitchFamily="34" charset="-128"/>
                        <a:cs typeface="+mn-cs"/>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787314208"/>
                  </a:ext>
                </a:extLst>
              </a:tr>
              <a:tr h="280023">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panose="020B0604030504040204" pitchFamily="34" charset="-128"/>
                          <a:ea typeface="Meiryo" panose="020B0604030504040204" pitchFamily="34" charset="-128"/>
                          <a:cs typeface="+mn-cs"/>
                        </a:rPr>
                        <a:t>掲載場所</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kern="1200">
                          <a:solidFill>
                            <a:srgbClr val="0D0D0D"/>
                          </a:solidFill>
                          <a:latin typeface="Meiryo"/>
                          <a:ea typeface="Meiryo"/>
                          <a:cs typeface="+mn-cs"/>
                        </a:rPr>
                        <a:t>Yahoo! JAPAN</a:t>
                      </a:r>
                      <a:r>
                        <a:rPr kumimoji="1" lang="ja-JP" altLang="en-US" sz="900" b="0" i="0" kern="1200">
                          <a:solidFill>
                            <a:srgbClr val="0D0D0D"/>
                          </a:solidFill>
                          <a:latin typeface="Meiryo"/>
                          <a:ea typeface="Meiryo"/>
                          <a:cs typeface="+mn-cs"/>
                        </a:rPr>
                        <a:t>トップページ　および　</a:t>
                      </a:r>
                      <a:r>
                        <a:rPr kumimoji="1" lang="en-US" altLang="ja-JP" sz="900" b="0" i="0" kern="1200">
                          <a:solidFill>
                            <a:srgbClr val="0D0D0D"/>
                          </a:solidFill>
                          <a:latin typeface="Meiryo"/>
                          <a:ea typeface="Meiryo"/>
                          <a:cs typeface="+mn-cs"/>
                        </a:rPr>
                        <a:t>Yahoo! JAPAN</a:t>
                      </a:r>
                      <a:r>
                        <a:rPr kumimoji="1" lang="ja-JP" altLang="en-US" sz="900" b="0" i="0" kern="1200">
                          <a:solidFill>
                            <a:srgbClr val="0D0D0D"/>
                          </a:solidFill>
                          <a:latin typeface="Meiryo"/>
                          <a:ea typeface="Meiryo"/>
                          <a:cs typeface="+mn-cs"/>
                        </a:rPr>
                        <a:t>アプリのファーストビュー　</a:t>
                      </a: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066738162"/>
                  </a:ext>
                </a:extLst>
              </a:tr>
              <a:tr h="357801">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panose="020B0604030504040204" pitchFamily="34" charset="-128"/>
                          <a:ea typeface="Meiryo" panose="020B0604030504040204" pitchFamily="34" charset="-128"/>
                          <a:cs typeface="+mn-cs"/>
                        </a:rPr>
                        <a:t>掲載期間</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900" b="0" i="0" u="none" strike="noStrike" kern="1200" cap="none" spc="0" normalizeH="0" baseline="0" noProof="0">
                          <a:ln>
                            <a:noFill/>
                          </a:ln>
                          <a:solidFill>
                            <a:srgbClr val="0D0D0D"/>
                          </a:solidFill>
                          <a:effectLst/>
                          <a:uLnTx/>
                          <a:uFillTx/>
                          <a:latin typeface="Meiryo"/>
                          <a:ea typeface="Meiryo"/>
                          <a:cs typeface="+mn-cs"/>
                        </a:rPr>
                        <a:t>2026</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9</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日（火）～　</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10</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日（水）</a:t>
                      </a: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2463668774"/>
                  </a:ext>
                </a:extLst>
              </a:tr>
              <a:tr h="28002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panose="020B0604030504040204" pitchFamily="34" charset="-128"/>
                          <a:ea typeface="Meiryo" panose="020B0604030504040204" pitchFamily="34" charset="-128"/>
                          <a:cs typeface="+mn-cs"/>
                        </a:rPr>
                        <a:t>購入期間</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5">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0" i="0" kern="1200">
                          <a:solidFill>
                            <a:srgbClr val="0D0D0D"/>
                          </a:solidFill>
                          <a:latin typeface="Meiryo"/>
                          <a:ea typeface="Meiryo"/>
                          <a:cs typeface="+mn-cs"/>
                        </a:rPr>
                        <a:t>5</a:t>
                      </a:r>
                      <a:r>
                        <a:rPr kumimoji="1" lang="ja-JP" altLang="en-US" sz="900" b="0" i="0" kern="1200">
                          <a:solidFill>
                            <a:srgbClr val="0D0D0D"/>
                          </a:solidFill>
                          <a:latin typeface="Meiryo"/>
                          <a:ea typeface="Meiryo"/>
                          <a:cs typeface="+mn-cs"/>
                        </a:rPr>
                        <a:t>日間～</a:t>
                      </a:r>
                      <a:r>
                        <a:rPr kumimoji="1" lang="en-US" altLang="ja-JP" sz="900" b="0" i="0" kern="1200">
                          <a:solidFill>
                            <a:srgbClr val="0D0D0D"/>
                          </a:solidFill>
                          <a:latin typeface="Meiryo"/>
                          <a:ea typeface="Meiryo"/>
                          <a:cs typeface="+mn-cs"/>
                        </a:rPr>
                        <a:t>31</a:t>
                      </a:r>
                      <a:r>
                        <a:rPr kumimoji="1" lang="ja-JP" altLang="en-US" sz="900" b="0" i="0" kern="1200">
                          <a:solidFill>
                            <a:srgbClr val="0D0D0D"/>
                          </a:solidFill>
                          <a:latin typeface="Meiryo"/>
                          <a:ea typeface="Meiryo"/>
                          <a:cs typeface="+mn-cs"/>
                        </a:rPr>
                        <a:t>日間 </a:t>
                      </a:r>
                      <a:r>
                        <a:rPr kumimoji="1" lang="en-US" altLang="ja-JP" sz="900" b="0" i="0" kern="1200">
                          <a:solidFill>
                            <a:srgbClr val="002AFF"/>
                          </a:solidFill>
                          <a:latin typeface="Meiryo"/>
                          <a:ea typeface="Meiryo"/>
                          <a:cs typeface="+mn-cs"/>
                        </a:rPr>
                        <a:t>※1</a:t>
                      </a:r>
                      <a:endParaRPr kumimoji="1" lang="ja-JP" altLang="en-US" sz="900" b="0" i="0" kern="1200">
                        <a:solidFill>
                          <a:srgbClr val="002AFF"/>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900" b="0" i="0" kern="1200">
                        <a:solidFill>
                          <a:schemeClr val="tx1">
                            <a:lumMod val="65000"/>
                            <a:lumOff val="35000"/>
                          </a:schemeClr>
                        </a:solidFill>
                        <a:latin typeface="Meiryo"/>
                        <a:ea typeface="Meiryo"/>
                        <a:cs typeface="+mn-cs"/>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10000"/>
                        <a:lumOff val="90000"/>
                      </a:schemeClr>
                    </a:solidFill>
                  </a:tcPr>
                </a:tc>
                <a:tc hMerge="1">
                  <a:txBody>
                    <a:bodyPr/>
                    <a:lstStyle/>
                    <a:p>
                      <a:endParaRPr kumimoji="1" lang="ja-JP" altLang="en-US"/>
                    </a:p>
                  </a:txBody>
                  <a:tcPr/>
                </a:tc>
                <a:tc hMerge="1">
                  <a:txBody>
                    <a:bodyPr/>
                    <a:lstStyle/>
                    <a:p>
                      <a:endParaRPr kumimoji="1" lang="ja-JP" altLang="en-US"/>
                    </a:p>
                  </a:txBody>
                  <a:tcPr/>
                </a:tc>
                <a:tc gridSpan="5">
                  <a:txBody>
                    <a:bodyPr/>
                    <a:lstStyle/>
                    <a:p>
                      <a:pPr algn="ctr"/>
                      <a:r>
                        <a:rPr lang="ja-JP" altLang="en-US" sz="900" kern="1200">
                          <a:solidFill>
                            <a:srgbClr val="0D0D0D"/>
                          </a:solidFill>
                          <a:latin typeface="メイリオ" panose="020B0604030504040204" pitchFamily="50" charset="-128"/>
                          <a:ea typeface="メイリオ" panose="020B0604030504040204" pitchFamily="50" charset="-128"/>
                          <a:cs typeface="+mn-cs"/>
                        </a:rPr>
                        <a:t>3</a:t>
                      </a:r>
                      <a:r>
                        <a:rPr kumimoji="1" lang="ja-JP" altLang="en-US" sz="900" kern="1200">
                          <a:solidFill>
                            <a:srgbClr val="0D0D0D"/>
                          </a:solidFill>
                          <a:latin typeface="メイリオ" panose="020B0604030504040204" pitchFamily="50" charset="-128"/>
                          <a:ea typeface="メイリオ" panose="020B0604030504040204" pitchFamily="50" charset="-128"/>
                          <a:cs typeface="+mn-cs"/>
                        </a:rPr>
                        <a:t>日間～</a:t>
                      </a:r>
                      <a:r>
                        <a:rPr lang="ja-JP" altLang="en-US" sz="900" kern="1200">
                          <a:solidFill>
                            <a:srgbClr val="0D0D0D"/>
                          </a:solidFill>
                          <a:latin typeface="メイリオ" panose="020B0604030504040204" pitchFamily="50" charset="-128"/>
                          <a:ea typeface="メイリオ" panose="020B0604030504040204" pitchFamily="50" charset="-128"/>
                          <a:cs typeface="+mn-cs"/>
                        </a:rPr>
                        <a:t>31</a:t>
                      </a:r>
                      <a:r>
                        <a:rPr kumimoji="1" lang="ja-JP" altLang="en-US" sz="900" kern="1200">
                          <a:solidFill>
                            <a:srgbClr val="0D0D0D"/>
                          </a:solidFill>
                          <a:latin typeface="メイリオ" panose="020B0604030504040204" pitchFamily="50" charset="-128"/>
                          <a:ea typeface="メイリオ" panose="020B0604030504040204" pitchFamily="50" charset="-128"/>
                          <a:cs typeface="+mn-cs"/>
                        </a:rPr>
                        <a:t>日間</a:t>
                      </a:r>
                      <a:endParaRPr kumimoji="1" lang="ja-JP" altLang="en-US" sz="900" b="0" i="0" kern="1200">
                        <a:solidFill>
                          <a:srgbClr val="0D0D0D"/>
                        </a:solidFill>
                        <a:latin typeface="メイリオ" panose="020B0604030504040204" pitchFamily="50" charset="-128"/>
                        <a:ea typeface="メイリオ" panose="020B0604030504040204" pitchFamily="50" charset="-128"/>
                        <a:cs typeface="+mn-cs"/>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marT="72000" marB="36000" anchor="ctr">
                    <a:lnR w="28575"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10000"/>
                        <a:lumOff val="90000"/>
                      </a:schemeClr>
                    </a:solidFill>
                  </a:tcPr>
                </a:tc>
                <a:tc hMerge="1">
                  <a:txBody>
                    <a:bodyPr/>
                    <a:lstStyle/>
                    <a:p>
                      <a:endParaRPr kumimoji="1" lang="ja-JP" altLang="en-US"/>
                    </a:p>
                  </a:txBody>
                  <a:tcPr/>
                </a:tc>
                <a:tc gridSpan="2">
                  <a:txBody>
                    <a:bodyPr/>
                    <a:lstStyle/>
                    <a:p>
                      <a:pPr algn="ctr"/>
                      <a:r>
                        <a:rPr kumimoji="1" lang="en-US" altLang="zh-TW" sz="900" b="0" i="0" kern="1200">
                          <a:solidFill>
                            <a:srgbClr val="0D0D0D"/>
                          </a:solidFill>
                          <a:latin typeface="Meiryo"/>
                          <a:ea typeface="Meiryo"/>
                          <a:cs typeface="+mn-cs"/>
                        </a:rPr>
                        <a:t>5</a:t>
                      </a:r>
                      <a:r>
                        <a:rPr kumimoji="1" lang="zh-TW" altLang="en-US" sz="900" b="0" i="0" kern="1200">
                          <a:solidFill>
                            <a:srgbClr val="0D0D0D"/>
                          </a:solidFill>
                          <a:latin typeface="Meiryo"/>
                          <a:ea typeface="Meiryo"/>
                          <a:cs typeface="+mn-cs"/>
                        </a:rPr>
                        <a:t>日間～</a:t>
                      </a:r>
                      <a:r>
                        <a:rPr lang="zh-TW" altLang="en-US" sz="900" b="0" i="0" kern="1200">
                          <a:solidFill>
                            <a:srgbClr val="0D0D0D"/>
                          </a:solidFill>
                          <a:latin typeface="Meiryo"/>
                          <a:ea typeface="Meiryo"/>
                          <a:cs typeface="+mn-cs"/>
                        </a:rPr>
                        <a:t>31</a:t>
                      </a:r>
                      <a:r>
                        <a:rPr kumimoji="1" lang="zh-TW" altLang="en-US" sz="900" b="0" i="0" kern="1200">
                          <a:solidFill>
                            <a:srgbClr val="0D0D0D"/>
                          </a:solidFill>
                          <a:latin typeface="Meiryo"/>
                          <a:ea typeface="Meiryo"/>
                          <a:cs typeface="+mn-cs"/>
                        </a:rPr>
                        <a:t>日間 </a:t>
                      </a:r>
                      <a:r>
                        <a:rPr kumimoji="1" lang="en-US" altLang="ja-JP" sz="900" b="0" i="0" kern="1200">
                          <a:solidFill>
                            <a:srgbClr val="002AFF"/>
                          </a:solidFill>
                          <a:latin typeface="Meiryo"/>
                          <a:ea typeface="Meiryo"/>
                          <a:cs typeface="+mn-cs"/>
                        </a:rPr>
                        <a:t>※1</a:t>
                      </a:r>
                      <a:endParaRPr kumimoji="1" lang="ja-JP" altLang="en-US">
                        <a:solidFill>
                          <a:srgbClr val="002AFF"/>
                        </a:solidFill>
                      </a:endParaRPr>
                    </a:p>
                  </a:txBody>
                  <a:tcPr marT="72000" marB="36000"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1967014782"/>
                  </a:ext>
                </a:extLst>
              </a:tr>
              <a:tr h="28002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panose="020B0604030504040204" pitchFamily="34" charset="-128"/>
                          <a:ea typeface="Meiryo" panose="020B0604030504040204" pitchFamily="34" charset="-128"/>
                          <a:cs typeface="+mn-cs"/>
                        </a:rPr>
                        <a:t>料金タイプ</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0" i="0" err="1">
                          <a:solidFill>
                            <a:srgbClr val="0D0D0D"/>
                          </a:solidFill>
                          <a:latin typeface="Meiryo"/>
                          <a:ea typeface="Meiryo"/>
                        </a:rPr>
                        <a:t>vimps</a:t>
                      </a:r>
                      <a:r>
                        <a:rPr kumimoji="1" lang="ja-JP" altLang="en-US" sz="900" b="0" i="0">
                          <a:solidFill>
                            <a:srgbClr val="0D0D0D"/>
                          </a:solidFill>
                          <a:latin typeface="Meiryo"/>
                          <a:ea typeface="Meiryo"/>
                        </a:rPr>
                        <a:t>購入型</a:t>
                      </a: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T w="12700" cap="flat" cmpd="sng" algn="ctr">
                      <a:solidFill>
                        <a:schemeClr val="bg1"/>
                      </a:solidFill>
                      <a:prstDash val="solid"/>
                      <a:round/>
                      <a:headEnd type="none" w="med" len="med"/>
                      <a:tailEnd type="none" w="med" len="med"/>
                    </a:lnT>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1750538939"/>
                  </a:ext>
                </a:extLst>
              </a:tr>
              <a:tr h="28002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panose="020B0604030504040204" pitchFamily="34" charset="-128"/>
                          <a:ea typeface="Meiryo" panose="020B0604030504040204" pitchFamily="34" charset="-128"/>
                          <a:cs typeface="+mn-cs"/>
                        </a:rPr>
                        <a:t>最低購入価格</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0" i="0">
                          <a:solidFill>
                            <a:srgbClr val="0D0D0D"/>
                          </a:solidFill>
                          <a:latin typeface="Meiryo"/>
                          <a:ea typeface="Meiryo"/>
                        </a:rPr>
                        <a:t>5,000,000</a:t>
                      </a:r>
                      <a:r>
                        <a:rPr kumimoji="1" lang="ja-JP" altLang="en-US" sz="900" b="0" i="0">
                          <a:solidFill>
                            <a:srgbClr val="0D0D0D"/>
                          </a:solidFill>
                          <a:latin typeface="Meiryo"/>
                          <a:ea typeface="Meiryo"/>
                        </a:rPr>
                        <a:t>円</a:t>
                      </a: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3">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a:solidFill>
                            <a:srgbClr val="0D0D0D"/>
                          </a:solidFill>
                          <a:latin typeface="Meiryo"/>
                          <a:ea typeface="Meiryo"/>
                        </a:rPr>
                        <a:t>10,000,000</a:t>
                      </a:r>
                      <a:r>
                        <a:rPr kumimoji="1" lang="ja-JP" altLang="en-US" sz="900" b="0" i="0">
                          <a:solidFill>
                            <a:srgbClr val="0D0D0D"/>
                          </a:solidFill>
                          <a:latin typeface="Meiryo"/>
                          <a:ea typeface="Meiryo"/>
                        </a:rPr>
                        <a:t>円</a:t>
                      </a: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gridSpan="3">
                  <a:txBody>
                    <a:bodyPr/>
                    <a:lstStyle/>
                    <a:p>
                      <a:pPr algn="ctr"/>
                      <a:r>
                        <a:rPr kumimoji="1" lang="en-US" altLang="ja-JP" sz="900" b="0" i="0" kern="1200">
                          <a:solidFill>
                            <a:srgbClr val="0D0D0D"/>
                          </a:solidFill>
                          <a:latin typeface="Meiryo"/>
                          <a:ea typeface="Meiryo"/>
                          <a:cs typeface="+mn-cs"/>
                        </a:rPr>
                        <a:t>10,000,000</a:t>
                      </a:r>
                      <a:r>
                        <a:rPr kumimoji="1" lang="ja-JP" altLang="en-US" sz="900" b="0" i="0" kern="1200">
                          <a:solidFill>
                            <a:srgbClr val="0D0D0D"/>
                          </a:solidFill>
                          <a:latin typeface="Meiryo"/>
                          <a:ea typeface="Meiryo"/>
                          <a:cs typeface="+mn-cs"/>
                        </a:rPr>
                        <a:t>円</a:t>
                      </a: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algn="ct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kern="1200">
                          <a:solidFill>
                            <a:srgbClr val="0D0D0D"/>
                          </a:solidFill>
                          <a:latin typeface="Meiryo"/>
                          <a:ea typeface="Meiryo"/>
                          <a:cs typeface="+mn-cs"/>
                        </a:rPr>
                        <a:t>20,000,000</a:t>
                      </a:r>
                      <a:r>
                        <a:rPr kumimoji="1" lang="ja-JP" altLang="en-US" sz="900" b="0" i="0" kern="1200">
                          <a:solidFill>
                            <a:srgbClr val="0D0D0D"/>
                          </a:solidFill>
                          <a:latin typeface="Meiryo"/>
                          <a:ea typeface="Meiryo"/>
                          <a:cs typeface="+mn-cs"/>
                        </a:rPr>
                        <a:t>円</a:t>
                      </a: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algn="ctr"/>
                      <a:r>
                        <a:rPr kumimoji="1" lang="en-US" altLang="ja-JP" sz="900" b="0" i="0" kern="1200">
                          <a:solidFill>
                            <a:srgbClr val="0D0D0D"/>
                          </a:solidFill>
                          <a:latin typeface="Meiryo"/>
                          <a:ea typeface="Meiryo"/>
                          <a:cs typeface="+mn-cs"/>
                        </a:rPr>
                        <a:t>3,000,000</a:t>
                      </a:r>
                      <a:r>
                        <a:rPr kumimoji="1" lang="ja-JP" altLang="en-US" sz="900" b="0" i="0" kern="1200">
                          <a:solidFill>
                            <a:srgbClr val="0D0D0D"/>
                          </a:solidFill>
                          <a:latin typeface="Meiryo"/>
                          <a:ea typeface="Meiryo"/>
                          <a:cs typeface="+mn-cs"/>
                        </a:rPr>
                        <a:t>円</a:t>
                      </a:r>
                      <a:endParaRPr kumimoji="1" lang="ja-JP" altLang="en-US">
                        <a:solidFill>
                          <a:srgbClr val="0D0D0D"/>
                        </a:solidFill>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3381913646"/>
                  </a:ext>
                </a:extLst>
              </a:tr>
              <a:tr h="357359">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a:ea typeface="Meiryo"/>
                          <a:cs typeface="+mn-cs"/>
                        </a:rPr>
                        <a:t>基本料金（</a:t>
                      </a:r>
                      <a:r>
                        <a:rPr kumimoji="1" lang="en-US" altLang="ja-JP" sz="900" b="0" i="0" kern="1200" err="1">
                          <a:solidFill>
                            <a:schemeClr val="bg1"/>
                          </a:solidFill>
                          <a:latin typeface="Meiryo"/>
                          <a:ea typeface="Meiryo"/>
                          <a:cs typeface="+mn-cs"/>
                        </a:rPr>
                        <a:t>vCPM</a:t>
                      </a:r>
                      <a:r>
                        <a:rPr kumimoji="1" lang="ja-JP" altLang="en-US" sz="900" b="0" i="0" kern="1200">
                          <a:solidFill>
                            <a:schemeClr val="bg1"/>
                          </a:solidFill>
                          <a:latin typeface="Meiryo"/>
                          <a:ea typeface="Meiryo"/>
                          <a:cs typeface="+mn-cs"/>
                        </a:rPr>
                        <a:t>）</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0" i="0">
                          <a:solidFill>
                            <a:srgbClr val="0D0D0D"/>
                          </a:solidFill>
                          <a:latin typeface="Meiryo"/>
                          <a:ea typeface="Meiryo"/>
                        </a:rPr>
                        <a:t>960</a:t>
                      </a:r>
                      <a:r>
                        <a:rPr kumimoji="1" lang="ja-JP" altLang="en-US" sz="900" b="0" i="0">
                          <a:solidFill>
                            <a:srgbClr val="0D0D0D"/>
                          </a:solidFill>
                          <a:latin typeface="Meiryo"/>
                          <a:ea typeface="Meiryo"/>
                        </a:rPr>
                        <a:t>円</a:t>
                      </a: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3">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a:solidFill>
                            <a:srgbClr val="0D0D0D"/>
                          </a:solidFill>
                          <a:latin typeface="Meiryo"/>
                          <a:ea typeface="Meiryo"/>
                        </a:rPr>
                        <a:t>768</a:t>
                      </a:r>
                      <a:r>
                        <a:rPr kumimoji="1" lang="ja-JP" altLang="en-US" sz="900" b="0" i="0">
                          <a:solidFill>
                            <a:srgbClr val="0D0D0D"/>
                          </a:solidFill>
                          <a:latin typeface="Meiryo"/>
                          <a:ea typeface="Meiryo"/>
                        </a:rPr>
                        <a:t>円</a:t>
                      </a: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gridSpan="3">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a:solidFill>
                            <a:srgbClr val="0D0D0D"/>
                          </a:solidFill>
                          <a:latin typeface="Meiryo"/>
                          <a:ea typeface="Meiryo"/>
                        </a:rPr>
                        <a:t>902</a:t>
                      </a:r>
                      <a:r>
                        <a:rPr kumimoji="1" lang="ja-JP" altLang="en-US" sz="900" b="0" i="0">
                          <a:solidFill>
                            <a:srgbClr val="0D0D0D"/>
                          </a:solidFill>
                          <a:latin typeface="Meiryo"/>
                          <a:ea typeface="Meiryo"/>
                        </a:rPr>
                        <a:t>円</a:t>
                      </a:r>
                      <a:r>
                        <a:rPr kumimoji="1" lang="en-US" altLang="ja-JP" sz="900" b="0" i="0">
                          <a:solidFill>
                            <a:srgbClr val="0D0D0D"/>
                          </a:solidFill>
                          <a:latin typeface="Meiryo"/>
                          <a:ea typeface="Meiryo"/>
                        </a:rPr>
                        <a:t> </a:t>
                      </a:r>
                      <a:r>
                        <a:rPr kumimoji="1" lang="en-US" altLang="ja-JP" sz="900" b="0" i="0" kern="1200">
                          <a:solidFill>
                            <a:srgbClr val="002AFF"/>
                          </a:solidFill>
                          <a:latin typeface="Meiryo"/>
                          <a:ea typeface="Meiryo"/>
                          <a:cs typeface="+mn-cs"/>
                        </a:rPr>
                        <a:t>※2</a:t>
                      </a:r>
                      <a:endParaRPr kumimoji="1" lang="en-US" altLang="ja-JP" sz="900" b="0" i="0">
                        <a:solidFill>
                          <a:srgbClr val="002AFF"/>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en-US" altLang="ja-JP" sz="900" b="0" i="0">
                        <a:solidFill>
                          <a:srgbClr val="FF0033"/>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a:solidFill>
                            <a:srgbClr val="0D0D0D"/>
                          </a:solidFill>
                          <a:latin typeface="Meiryo"/>
                          <a:ea typeface="Meiryo"/>
                        </a:rPr>
                        <a:t>768</a:t>
                      </a:r>
                      <a:r>
                        <a:rPr kumimoji="1" lang="ja-JP" altLang="en-US" sz="900" b="0" i="0">
                          <a:solidFill>
                            <a:srgbClr val="0D0D0D"/>
                          </a:solidFill>
                          <a:latin typeface="Meiryo"/>
                          <a:ea typeface="Meiryo"/>
                        </a:rPr>
                        <a:t>円 </a:t>
                      </a:r>
                      <a:r>
                        <a:rPr kumimoji="0" lang="en-US" altLang="ja-JP" sz="900" kern="0">
                          <a:solidFill>
                            <a:srgbClr val="002AFF"/>
                          </a:solidFill>
                          <a:latin typeface="Meiryo" panose="020B0604030504040204" pitchFamily="34" charset="-128"/>
                          <a:ea typeface="Meiryo" panose="020B0604030504040204" pitchFamily="34" charset="-128"/>
                        </a:rPr>
                        <a:t>※2</a:t>
                      </a:r>
                      <a:r>
                        <a:rPr kumimoji="0" lang="ja-JP" altLang="en-US" sz="900" kern="0">
                          <a:solidFill>
                            <a:srgbClr val="002AFF"/>
                          </a:solidFill>
                          <a:latin typeface="Meiryo" panose="020B0604030504040204" pitchFamily="34" charset="-128"/>
                          <a:ea typeface="Meiryo" panose="020B0604030504040204" pitchFamily="34" charset="-128"/>
                        </a:rPr>
                        <a:t>　</a:t>
                      </a:r>
                      <a:endParaRPr kumimoji="1" lang="en-US" altLang="ja-JP" sz="900" b="0" i="0">
                        <a:solidFill>
                          <a:srgbClr val="002AFF"/>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algn="ctr"/>
                      <a:r>
                        <a:rPr kumimoji="1" lang="en-US" altLang="ja-JP" sz="900" b="0" i="0" kern="1200">
                          <a:solidFill>
                            <a:srgbClr val="0D0D0D"/>
                          </a:solidFill>
                          <a:latin typeface="Meiryo"/>
                          <a:ea typeface="Meiryo"/>
                          <a:cs typeface="+mn-cs"/>
                        </a:rPr>
                        <a:t>921</a:t>
                      </a:r>
                      <a:r>
                        <a:rPr kumimoji="1" lang="ja-JP" altLang="en-US" sz="900" b="0" i="0" kern="1200">
                          <a:solidFill>
                            <a:srgbClr val="0D0D0D"/>
                          </a:solidFill>
                          <a:latin typeface="Meiryo"/>
                          <a:ea typeface="Meiryo"/>
                          <a:cs typeface="+mn-cs"/>
                        </a:rPr>
                        <a:t>円★</a:t>
                      </a:r>
                      <a:endParaRPr kumimoji="1" lang="en-US" altLang="ja-JP" sz="900" b="0" i="0" kern="1200">
                        <a:solidFill>
                          <a:srgbClr val="0D0D0D"/>
                        </a:solidFill>
                        <a:latin typeface="Meiryo"/>
                        <a:ea typeface="Meiryo"/>
                        <a:cs typeface="+mn-cs"/>
                      </a:endParaRPr>
                    </a:p>
                    <a:p>
                      <a:pPr algn="ctr"/>
                      <a:r>
                        <a:rPr kumimoji="1" lang="ja-JP" altLang="en-US" sz="900" b="0" i="0" kern="1200">
                          <a:solidFill>
                            <a:srgbClr val="0D0D0D"/>
                          </a:solidFill>
                          <a:latin typeface="Meiryo"/>
                          <a:ea typeface="Meiryo"/>
                          <a:cs typeface="+mn-cs"/>
                        </a:rPr>
                        <a:t>（</a:t>
                      </a:r>
                      <a:r>
                        <a:rPr kumimoji="1" lang="en-US" altLang="ja-JP" sz="900" b="0" i="0" kern="1200">
                          <a:solidFill>
                            <a:srgbClr val="0D0D0D"/>
                          </a:solidFill>
                          <a:latin typeface="Meiryo"/>
                          <a:ea typeface="Meiryo"/>
                          <a:cs typeface="+mn-cs"/>
                        </a:rPr>
                        <a:t>768</a:t>
                      </a:r>
                      <a:r>
                        <a:rPr kumimoji="1" lang="ja-JP" altLang="en-US" sz="900" b="0" i="0" kern="1200">
                          <a:solidFill>
                            <a:srgbClr val="0D0D0D"/>
                          </a:solidFill>
                          <a:latin typeface="Meiryo"/>
                          <a:ea typeface="Meiryo"/>
                          <a:cs typeface="+mn-cs"/>
                        </a:rPr>
                        <a:t>円</a:t>
                      </a:r>
                      <a:r>
                        <a:rPr kumimoji="1" lang="en-US" altLang="ja-JP" sz="900" b="0" i="0" kern="1200">
                          <a:solidFill>
                            <a:srgbClr val="0D0D0D"/>
                          </a:solidFill>
                          <a:latin typeface="Meiryo"/>
                          <a:ea typeface="Meiryo"/>
                          <a:cs typeface="+mn-cs"/>
                        </a:rPr>
                        <a:t>×1.2</a:t>
                      </a:r>
                      <a:r>
                        <a:rPr kumimoji="1" lang="ja-JP" altLang="en-US" sz="900" b="0" i="0" kern="1200">
                          <a:solidFill>
                            <a:srgbClr val="0D0D0D"/>
                          </a:solidFill>
                          <a:latin typeface="Meiryo"/>
                          <a:ea typeface="Meiryo"/>
                          <a:cs typeface="+mn-cs"/>
                        </a:rPr>
                        <a:t>倍） </a:t>
                      </a:r>
                      <a:r>
                        <a:rPr kumimoji="1" lang="en-US" altLang="ja-JP" sz="900" b="0" i="0" kern="1200">
                          <a:solidFill>
                            <a:srgbClr val="002AFF"/>
                          </a:solidFill>
                          <a:latin typeface="Meiryo"/>
                          <a:ea typeface="Meiryo"/>
                          <a:cs typeface="+mn-cs"/>
                        </a:rPr>
                        <a:t>※3</a:t>
                      </a:r>
                      <a:endParaRPr kumimoji="1" lang="ja-JP" altLang="en-US" sz="900">
                        <a:solidFill>
                          <a:srgbClr val="002AFF"/>
                        </a:solidFill>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4014462905"/>
                  </a:ext>
                </a:extLst>
              </a:tr>
              <a:tr h="280023">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a:ea typeface="Meiryo"/>
                          <a:cs typeface="+mn-cs"/>
                        </a:rPr>
                        <a:t>想定</a:t>
                      </a:r>
                      <a:r>
                        <a:rPr kumimoji="1" lang="en-US" altLang="ja-JP" sz="900" b="0" i="0" kern="1200" err="1">
                          <a:solidFill>
                            <a:schemeClr val="bg1"/>
                          </a:solidFill>
                          <a:latin typeface="Meiryo"/>
                          <a:ea typeface="Meiryo"/>
                          <a:cs typeface="+mn-cs"/>
                        </a:rPr>
                        <a:t>vimps</a:t>
                      </a:r>
                      <a:r>
                        <a:rPr kumimoji="1" lang="ja-JP" altLang="en-US" sz="900" b="0" i="0" kern="1200">
                          <a:solidFill>
                            <a:schemeClr val="bg1"/>
                          </a:solidFill>
                          <a:latin typeface="Meiryo"/>
                          <a:ea typeface="Meiryo"/>
                          <a:cs typeface="+mn-cs"/>
                        </a:rPr>
                        <a:t>（枠配信のみ）</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tx1">
                              <a:lumMod val="65000"/>
                              <a:lumOff val="35000"/>
                            </a:schemeClr>
                          </a:solidFill>
                          <a:latin typeface="Meiryo"/>
                          <a:ea typeface="Meiryo"/>
                          <a:cs typeface="+mn-cs"/>
                        </a:rPr>
                        <a:t>-</a:t>
                      </a:r>
                      <a:endParaRPr kumimoji="1" lang="ja-JP" altLang="en-US" sz="900" b="0" i="0" kern="1200">
                        <a:solidFill>
                          <a:schemeClr val="tx1">
                            <a:lumMod val="65000"/>
                            <a:lumOff val="35000"/>
                          </a:schemeClr>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3">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tx1">
                              <a:lumMod val="65000"/>
                              <a:lumOff val="35000"/>
                            </a:schemeClr>
                          </a:solidFill>
                          <a:latin typeface="Meiryo"/>
                          <a:ea typeface="Meiryo"/>
                          <a:cs typeface="+mn-cs"/>
                        </a:rPr>
                        <a:t>-</a:t>
                      </a:r>
                      <a:endParaRPr kumimoji="1" lang="ja-JP" altLang="en-US" sz="900" b="0" i="0" kern="1200">
                        <a:solidFill>
                          <a:schemeClr val="tx1">
                            <a:lumMod val="65000"/>
                            <a:lumOff val="35000"/>
                          </a:schemeClr>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gridSpan="3">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tx1">
                              <a:lumMod val="65000"/>
                              <a:lumOff val="35000"/>
                            </a:schemeClr>
                          </a:solidFill>
                          <a:latin typeface="Meiryo"/>
                          <a:ea typeface="Meiryo"/>
                          <a:cs typeface="+mn-cs"/>
                        </a:rPr>
                        <a:t>-</a:t>
                      </a:r>
                      <a:endParaRPr kumimoji="1" lang="ja-JP" altLang="en-US" sz="900" b="0" i="0" kern="1200">
                        <a:solidFill>
                          <a:schemeClr val="tx1">
                            <a:lumMod val="65000"/>
                            <a:lumOff val="35000"/>
                          </a:schemeClr>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900" b="0" i="0" kern="1200">
                        <a:solidFill>
                          <a:schemeClr val="tx1">
                            <a:lumMod val="65000"/>
                            <a:lumOff val="35000"/>
                          </a:schemeClr>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tx1">
                              <a:lumMod val="65000"/>
                              <a:lumOff val="35000"/>
                            </a:schemeClr>
                          </a:solidFill>
                          <a:latin typeface="Meiryo"/>
                          <a:ea typeface="Meiryo"/>
                          <a:cs typeface="+mn-cs"/>
                        </a:rPr>
                        <a:t>-</a:t>
                      </a:r>
                      <a:endParaRPr kumimoji="1" lang="ja-JP" altLang="en-US" sz="900" b="0" i="0" kern="1200">
                        <a:solidFill>
                          <a:schemeClr val="tx1">
                            <a:lumMod val="65000"/>
                            <a:lumOff val="35000"/>
                          </a:schemeClr>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algn="ctr"/>
                      <a:r>
                        <a:rPr kumimoji="1" lang="en-US" altLang="ja-JP" sz="900" b="0" i="0" dirty="0">
                          <a:solidFill>
                            <a:schemeClr val="tx1">
                              <a:lumMod val="65000"/>
                              <a:lumOff val="35000"/>
                            </a:schemeClr>
                          </a:solidFill>
                          <a:latin typeface="Meiryo"/>
                          <a:ea typeface="Meiryo"/>
                        </a:rPr>
                        <a:t>-</a:t>
                      </a:r>
                      <a:endParaRPr kumimoji="1" lang="ja-JP" altLang="en-US" dirty="0"/>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1988356064"/>
                  </a:ext>
                </a:extLst>
              </a:tr>
            </a:tbl>
          </a:graphicData>
        </a:graphic>
      </p:graphicFrame>
      <p:sp>
        <p:nvSpPr>
          <p:cNvPr id="11" name="正方形/長方形 10">
            <a:extLst>
              <a:ext uri="{FF2B5EF4-FFF2-40B4-BE49-F238E27FC236}">
                <a16:creationId xmlns:a16="http://schemas.microsoft.com/office/drawing/2014/main" id="{55D1D143-6575-AE4A-B515-A0FDA23BB521}"/>
              </a:ext>
            </a:extLst>
          </p:cNvPr>
          <p:cNvSpPr/>
          <p:nvPr/>
        </p:nvSpPr>
        <p:spPr>
          <a:xfrm>
            <a:off x="5135573" y="6065065"/>
            <a:ext cx="7325969" cy="406265"/>
          </a:xfrm>
          <a:prstGeom prst="rect">
            <a:avLst/>
          </a:prstGeom>
        </p:spPr>
        <p:txBody>
          <a:bodyPr wrap="square" lIns="0" tIns="0" rIns="0" bIns="0" anchor="t">
            <a:spAutoFit/>
          </a:bodyPr>
          <a:lstStyle/>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※1  </a:t>
            </a:r>
            <a:r>
              <a:rPr lang="en-US" altLang="ja-JP" sz="800" b="0" i="0">
                <a:solidFill>
                  <a:srgbClr val="002AFF"/>
                </a:solidFill>
                <a:effectLst/>
                <a:latin typeface="NotoSansJP"/>
              </a:rPr>
              <a:t>1</a:t>
            </a:r>
            <a:r>
              <a:rPr lang="ja-JP" altLang="en-US" sz="800" b="0" i="0">
                <a:solidFill>
                  <a:srgbClr val="002AFF"/>
                </a:solidFill>
                <a:effectLst/>
                <a:latin typeface="NotoSansJP"/>
              </a:rPr>
              <a:t>日間～</a:t>
            </a:r>
            <a:r>
              <a:rPr lang="en-US" altLang="ja-JP" sz="800" b="0" i="0">
                <a:solidFill>
                  <a:srgbClr val="002AFF"/>
                </a:solidFill>
                <a:effectLst/>
                <a:latin typeface="NotoSansJP"/>
              </a:rPr>
              <a:t>4</a:t>
            </a:r>
            <a:r>
              <a:rPr lang="ja-JP" altLang="en-US" sz="800" b="0" i="0">
                <a:solidFill>
                  <a:srgbClr val="002AFF"/>
                </a:solidFill>
                <a:effectLst/>
                <a:latin typeface="NotoSansJP"/>
              </a:rPr>
              <a:t>日間での掲載も可能ですが、予約時のシミュレーション</a:t>
            </a:r>
            <a:r>
              <a:rPr lang="en-US" altLang="ja-JP" sz="800" b="0" i="0" err="1">
                <a:solidFill>
                  <a:srgbClr val="002AFF"/>
                </a:solidFill>
                <a:effectLst/>
                <a:latin typeface="NotoSansJP"/>
              </a:rPr>
              <a:t>vimps</a:t>
            </a:r>
            <a:r>
              <a:rPr lang="ja-JP" altLang="en-US" sz="800" b="0" i="0">
                <a:solidFill>
                  <a:srgbClr val="002AFF"/>
                </a:solidFill>
                <a:effectLst/>
                <a:latin typeface="NotoSansJP"/>
              </a:rPr>
              <a:t>を下回る場合がありますので、</a:t>
            </a:r>
            <a:r>
              <a:rPr lang="en-US" altLang="ja-JP" sz="800" b="0" i="0">
                <a:solidFill>
                  <a:srgbClr val="002AFF"/>
                </a:solidFill>
                <a:effectLst/>
                <a:latin typeface="NotoSansJP"/>
              </a:rPr>
              <a:t>5</a:t>
            </a:r>
            <a:r>
              <a:rPr lang="ja-JP" altLang="en-US" sz="800" b="0" i="0">
                <a:solidFill>
                  <a:srgbClr val="002AFF"/>
                </a:solidFill>
                <a:effectLst/>
                <a:latin typeface="NotoSansJP"/>
              </a:rPr>
              <a:t>日間以上の掲載を推奨します。</a:t>
            </a:r>
            <a:endParaRPr lang="en-US" altLang="ja-JP" sz="800" b="0" i="0">
              <a:solidFill>
                <a:srgbClr val="002AFF"/>
              </a:solidFill>
              <a:effectLst/>
              <a:latin typeface="NotoSansJP"/>
            </a:endParaRPr>
          </a:p>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※2  </a:t>
            </a:r>
            <a:r>
              <a:rPr kumimoji="0" lang="en" altLang="ja-JP" sz="800" kern="0">
                <a:solidFill>
                  <a:srgbClr val="002AFF"/>
                </a:solidFill>
                <a:latin typeface="Meiryo" panose="020B0604030504040204" pitchFamily="34" charset="-128"/>
                <a:ea typeface="Meiryo" panose="020B0604030504040204" pitchFamily="34" charset="-128"/>
              </a:rPr>
              <a:t>FQ1</a:t>
            </a:r>
            <a:r>
              <a:rPr kumimoji="0" lang="ja-JP" altLang="en-US" sz="800" kern="0">
                <a:solidFill>
                  <a:srgbClr val="002AFF"/>
                </a:solidFill>
                <a:latin typeface="Meiryo" panose="020B0604030504040204" pitchFamily="34" charset="-128"/>
                <a:ea typeface="Meiryo" panose="020B0604030504040204" pitchFamily="34" charset="-128"/>
              </a:rPr>
              <a:t>回指定の掛け率含む。</a:t>
            </a:r>
            <a:endParaRPr kumimoji="0" lang="en-US" altLang="ja-JP" sz="800" kern="0">
              <a:solidFill>
                <a:srgbClr val="002AFF"/>
              </a:solidFill>
              <a:latin typeface="Meiryo" panose="020B0604030504040204" pitchFamily="34" charset="-128"/>
              <a:ea typeface="Meiryo" panose="020B0604030504040204" pitchFamily="34" charset="-128"/>
            </a:endParaRPr>
          </a:p>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※3  </a:t>
            </a:r>
            <a:r>
              <a:rPr kumimoji="0" lang="ja-JP" altLang="en-US" sz="800" kern="0">
                <a:solidFill>
                  <a:srgbClr val="002AFF"/>
                </a:solidFill>
                <a:latin typeface="Meiryo" panose="020B0604030504040204" pitchFamily="34" charset="-128"/>
                <a:ea typeface="Meiryo" panose="020B0604030504040204" pitchFamily="34" charset="-128"/>
              </a:rPr>
              <a:t>都道府県指定の掛け率含む。さらにターゲティングを掛ける場合は基本料金</a:t>
            </a:r>
            <a:r>
              <a:rPr kumimoji="0" lang="en" altLang="ja-JP" sz="800" kern="0">
                <a:solidFill>
                  <a:srgbClr val="002AFF"/>
                </a:solidFill>
                <a:latin typeface="Meiryo" panose="020B0604030504040204" pitchFamily="34" charset="-128"/>
                <a:ea typeface="Meiryo" panose="020B0604030504040204" pitchFamily="34" charset="-128"/>
              </a:rPr>
              <a:t>vCPM</a:t>
            </a:r>
            <a:r>
              <a:rPr kumimoji="0" lang="en-US" altLang="ja-JP" sz="800" kern="0">
                <a:solidFill>
                  <a:srgbClr val="002AFF"/>
                </a:solidFill>
                <a:latin typeface="Meiryo" panose="020B0604030504040204" pitchFamily="34" charset="-128"/>
                <a:ea typeface="Meiryo" panose="020B0604030504040204" pitchFamily="34" charset="-128"/>
              </a:rPr>
              <a:t>(</a:t>
            </a:r>
            <a:r>
              <a:rPr kumimoji="0" lang="ja-JP" altLang="en-US" sz="800" kern="0">
                <a:solidFill>
                  <a:srgbClr val="002AFF"/>
                </a:solidFill>
                <a:latin typeface="Meiryo" panose="020B0604030504040204" pitchFamily="34" charset="-128"/>
                <a:ea typeface="Meiryo" panose="020B0604030504040204" pitchFamily="34" charset="-128"/>
              </a:rPr>
              <a:t>★</a:t>
            </a:r>
            <a:r>
              <a:rPr kumimoji="0" lang="en-US" altLang="ja-JP" sz="800" kern="0">
                <a:solidFill>
                  <a:srgbClr val="002AFF"/>
                </a:solidFill>
                <a:latin typeface="Meiryo" panose="020B0604030504040204" pitchFamily="34" charset="-128"/>
                <a:ea typeface="Meiryo" panose="020B0604030504040204" pitchFamily="34" charset="-128"/>
              </a:rPr>
              <a:t>)</a:t>
            </a:r>
            <a:r>
              <a:rPr kumimoji="0" lang="ja-JP" altLang="en-US" sz="800" kern="0">
                <a:solidFill>
                  <a:srgbClr val="002AFF"/>
                </a:solidFill>
                <a:latin typeface="Meiryo" panose="020B0604030504040204" pitchFamily="34" charset="-128"/>
                <a:ea typeface="Meiryo" panose="020B0604030504040204" pitchFamily="34" charset="-128"/>
              </a:rPr>
              <a:t>を元に計算せず、カッコ内の計算式を元に計算してください</a:t>
            </a:r>
            <a:endParaRPr kumimoji="0" lang="en-US" altLang="ja-JP" sz="800" kern="0">
              <a:solidFill>
                <a:srgbClr val="002AFF"/>
              </a:solidFill>
              <a:latin typeface="Meiryo" panose="020B0604030504040204" pitchFamily="34" charset="-128"/>
              <a:ea typeface="Meiryo" panose="020B0604030504040204" pitchFamily="34" charset="-128"/>
            </a:endParaRPr>
          </a:p>
        </p:txBody>
      </p:sp>
      <p:sp>
        <p:nvSpPr>
          <p:cNvPr id="13" name="円/楕円 38">
            <a:extLst>
              <a:ext uri="{FF2B5EF4-FFF2-40B4-BE49-F238E27FC236}">
                <a16:creationId xmlns:a16="http://schemas.microsoft.com/office/drawing/2014/main" id="{C3E2E0BA-FE4D-656E-6C6F-FEF7F4C0291B}"/>
              </a:ext>
            </a:extLst>
          </p:cNvPr>
          <p:cNvSpPr>
            <a:spLocks noChangeAspect="1"/>
          </p:cNvSpPr>
          <p:nvPr/>
        </p:nvSpPr>
        <p:spPr>
          <a:xfrm>
            <a:off x="8050341" y="2335056"/>
            <a:ext cx="197309" cy="197309"/>
          </a:xfrm>
          <a:prstGeom prst="ellipse">
            <a:avLst/>
          </a:prstGeom>
          <a:solidFill>
            <a:srgbClr val="000048"/>
          </a:solidFill>
          <a:ln w="9525" cap="flat" cmpd="sng" algn="ctr">
            <a:noFill/>
            <a:prstDash val="solid"/>
            <a:miter lim="800000"/>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kern="0">
                <a:solidFill>
                  <a:srgbClr val="FFFFFF"/>
                </a:solidFill>
                <a:latin typeface="Meiryo" panose="020B0604030504040204" pitchFamily="34" charset="-128"/>
                <a:ea typeface="メイリオ" panose="020B0604030504040204" pitchFamily="50" charset="-128"/>
                <a:cs typeface="Segoe UI" panose="020B0502040204020203" pitchFamily="34" charset="0"/>
              </a:rPr>
              <a:t>C</a:t>
            </a:r>
            <a:endParaRPr kumimoji="0" lang="ja-JP" altLang="en-US" sz="9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endParaRPr>
          </a:p>
        </p:txBody>
      </p:sp>
      <p:sp>
        <p:nvSpPr>
          <p:cNvPr id="14" name="円/楕円 38">
            <a:extLst>
              <a:ext uri="{FF2B5EF4-FFF2-40B4-BE49-F238E27FC236}">
                <a16:creationId xmlns:a16="http://schemas.microsoft.com/office/drawing/2014/main" id="{A9FD9023-E024-C03D-076C-0CD785A43000}"/>
              </a:ext>
            </a:extLst>
          </p:cNvPr>
          <p:cNvSpPr>
            <a:spLocks noChangeAspect="1"/>
          </p:cNvSpPr>
          <p:nvPr/>
        </p:nvSpPr>
        <p:spPr>
          <a:xfrm>
            <a:off x="8517449" y="2477985"/>
            <a:ext cx="197309" cy="197309"/>
          </a:xfrm>
          <a:prstGeom prst="ellipse">
            <a:avLst/>
          </a:prstGeom>
          <a:solidFill>
            <a:srgbClr val="000048"/>
          </a:solidFill>
          <a:ln w="9525" cap="flat" cmpd="sng" algn="ctr">
            <a:noFill/>
            <a:prstDash val="solid"/>
            <a:miter lim="800000"/>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kern="0">
                <a:solidFill>
                  <a:srgbClr val="FFFFFF"/>
                </a:solidFill>
                <a:latin typeface="Meiryo" panose="020B0604030504040204" pitchFamily="34" charset="-128"/>
                <a:ea typeface="メイリオ" panose="020B0604030504040204" pitchFamily="50" charset="-128"/>
                <a:cs typeface="Segoe UI" panose="020B0502040204020203" pitchFamily="34" charset="0"/>
              </a:rPr>
              <a:t>D</a:t>
            </a:r>
            <a:endParaRPr kumimoji="0" lang="ja-JP" altLang="en-US" sz="9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endParaRPr>
          </a:p>
        </p:txBody>
      </p:sp>
      <p:sp>
        <p:nvSpPr>
          <p:cNvPr id="16" name="円/楕円 38">
            <a:extLst>
              <a:ext uri="{FF2B5EF4-FFF2-40B4-BE49-F238E27FC236}">
                <a16:creationId xmlns:a16="http://schemas.microsoft.com/office/drawing/2014/main" id="{C1E01388-735F-38C1-2DF7-F04E3481BC35}"/>
              </a:ext>
            </a:extLst>
          </p:cNvPr>
          <p:cNvSpPr>
            <a:spLocks noChangeAspect="1"/>
          </p:cNvSpPr>
          <p:nvPr/>
        </p:nvSpPr>
        <p:spPr>
          <a:xfrm>
            <a:off x="8320140" y="2692573"/>
            <a:ext cx="197309" cy="197309"/>
          </a:xfrm>
          <a:prstGeom prst="ellipse">
            <a:avLst/>
          </a:prstGeom>
          <a:solidFill>
            <a:srgbClr val="000048"/>
          </a:solidFill>
          <a:ln w="9525" cap="flat" cmpd="sng" algn="ctr">
            <a:noFill/>
            <a:prstDash val="solid"/>
            <a:miter lim="800000"/>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kern="0">
                <a:solidFill>
                  <a:srgbClr val="FFFFFF"/>
                </a:solidFill>
                <a:latin typeface="Meiryo" panose="020B0604030504040204" pitchFamily="34" charset="-128"/>
                <a:ea typeface="メイリオ" panose="020B0604030504040204" pitchFamily="50" charset="-128"/>
                <a:cs typeface="Segoe UI" panose="020B0502040204020203" pitchFamily="34" charset="0"/>
              </a:rPr>
              <a:t>E</a:t>
            </a:r>
            <a:endParaRPr kumimoji="0" lang="ja-JP" altLang="en-US" sz="9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endParaRPr>
          </a:p>
        </p:txBody>
      </p:sp>
      <p:sp>
        <p:nvSpPr>
          <p:cNvPr id="4" name="テキスト プレースホルダー 35">
            <a:extLst>
              <a:ext uri="{FF2B5EF4-FFF2-40B4-BE49-F238E27FC236}">
                <a16:creationId xmlns:a16="http://schemas.microsoft.com/office/drawing/2014/main" id="{7E6D4B41-0AAB-B593-D7C5-29A9558D639A}"/>
              </a:ext>
            </a:extLst>
          </p:cNvPr>
          <p:cNvSpPr txBox="1">
            <a:spLocks noGrp="1"/>
          </p:cNvSpPr>
          <p:nvPr>
            <p:ph type="body" sz="quarter" idx="10"/>
          </p:nvPr>
        </p:nvSpPr>
        <p:spPr>
          <a:xfrm>
            <a:off x="3567661" y="81412"/>
            <a:ext cx="6251253" cy="669702"/>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None/>
            </a:pPr>
            <a:r>
              <a:rPr lang="en-US" altLang="ja-JP" sz="2000">
                <a:latin typeface="Meiryo" panose="020B0604030504040204" pitchFamily="34" charset="-128"/>
                <a:ea typeface="Meiryo" panose="020B0604030504040204" pitchFamily="34" charset="-128"/>
              </a:rPr>
              <a:t>Yahoo! JAPAN</a:t>
            </a:r>
            <a:r>
              <a:rPr lang="ja-JP" altLang="en-US" sz="2000">
                <a:latin typeface="Meiryo" panose="020B0604030504040204" pitchFamily="34" charset="-128"/>
                <a:ea typeface="Meiryo" panose="020B0604030504040204" pitchFamily="34" charset="-128"/>
              </a:rPr>
              <a:t>トップページ　ブランドパネル　</a:t>
            </a:r>
            <a:endParaRPr lang="en-US" altLang="ja-JP" sz="2000">
              <a:latin typeface="Meiryo" panose="020B0604030504040204" pitchFamily="34" charset="-128"/>
              <a:ea typeface="Meiryo" panose="020B0604030504040204" pitchFamily="34" charset="-128"/>
            </a:endParaRPr>
          </a:p>
          <a:p>
            <a:pPr marL="0" indent="0">
              <a:buNone/>
            </a:pPr>
            <a:r>
              <a:rPr lang="ja-JP" altLang="en-US" sz="2000">
                <a:latin typeface="Meiryo" panose="020B0604030504040204" pitchFamily="34" charset="-128"/>
                <a:ea typeface="Meiryo" panose="020B0604030504040204" pitchFamily="34" charset="-128"/>
              </a:rPr>
              <a:t>リッチフォーマット　</a:t>
            </a:r>
            <a:r>
              <a:rPr lang="en-US" altLang="ja-JP" sz="2000">
                <a:latin typeface="Meiryo" panose="020B0604030504040204" pitchFamily="34" charset="-128"/>
                <a:ea typeface="Meiryo" panose="020B0604030504040204" pitchFamily="34" charset="-128"/>
              </a:rPr>
              <a:t>MD</a:t>
            </a:r>
            <a:endParaRPr lang="ja-JP" altLang="en-US" sz="2000">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165930745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153ECC-329F-2C53-6AAA-724DBEA8FA25}"/>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17576D72-A147-6675-CBA1-072B8CA8D4BE}"/>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323DC1EB-2692-44C6-723D-13A4706948BD}"/>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6" name="正方形/長方形 5">
            <a:extLst>
              <a:ext uri="{FF2B5EF4-FFF2-40B4-BE49-F238E27FC236}">
                <a16:creationId xmlns:a16="http://schemas.microsoft.com/office/drawing/2014/main" id="{8E4E018B-2A10-5A49-2E9D-317BAAB72091}"/>
              </a:ext>
            </a:extLst>
          </p:cNvPr>
          <p:cNvSpPr/>
          <p:nvPr/>
        </p:nvSpPr>
        <p:spPr>
          <a:xfrm>
            <a:off x="147353" y="6012026"/>
            <a:ext cx="9820652" cy="461665"/>
          </a:xfrm>
          <a:prstGeom prst="rect">
            <a:avLst/>
          </a:prstGeom>
        </p:spPr>
        <p:txBody>
          <a:bodyPr wrap="square" lIns="91440" tIns="45720" rIns="91440" bIns="45720" anchor="t">
            <a:spAutoFit/>
          </a:bodyPr>
          <a:lstStyle/>
          <a:p>
            <a:pPr marL="0" marR="0" lvl="0" indent="0" defTabSz="914400" eaLnBrk="1" fontAlgn="auto" latinLnBrk="0" hangingPunct="1">
              <a:spcBef>
                <a:spcPts val="0"/>
              </a:spcBef>
              <a:spcAft>
                <a:spcPts val="0"/>
              </a:spcAft>
              <a:buClrTx/>
              <a:buSzTx/>
              <a:buFontTx/>
              <a:buNone/>
              <a:tabLst/>
              <a:defRPr/>
            </a:pPr>
            <a:r>
              <a:rPr lang="en-US" altLang="ja-JP" sz="800" b="0" i="0" u="none" strike="noStrike" kern="0" cap="none" spc="0" normalizeH="0" baseline="0" noProof="0">
                <a:ln>
                  <a:noFill/>
                </a:ln>
                <a:solidFill>
                  <a:srgbClr val="0D0D0D"/>
                </a:solidFill>
                <a:effectLst/>
                <a:uLnTx/>
                <a:uFillTx/>
                <a:latin typeface="Meiryo"/>
                <a:ea typeface="Meiryo"/>
              </a:rPr>
              <a:t>※SP</a:t>
            </a:r>
            <a:r>
              <a:rPr lang="ja-JP" altLang="en-US" sz="800" b="0" i="0" u="none" strike="noStrike" kern="0" cap="none" spc="0" normalizeH="0" baseline="0" noProof="0">
                <a:ln>
                  <a:noFill/>
                </a:ln>
                <a:solidFill>
                  <a:srgbClr val="0D0D0D"/>
                </a:solidFill>
                <a:effectLst/>
                <a:uLnTx/>
                <a:uFillTx/>
                <a:latin typeface="Meiryo"/>
                <a:ea typeface="Meiryo"/>
              </a:rPr>
              <a:t>はスマートフォン、</a:t>
            </a:r>
            <a:r>
              <a:rPr lang="en-US" altLang="ja-JP" sz="800" b="0" i="0" u="none" strike="noStrike" kern="0" cap="none" spc="0" normalizeH="0" baseline="0" noProof="0">
                <a:ln>
                  <a:noFill/>
                </a:ln>
                <a:solidFill>
                  <a:srgbClr val="0D0D0D"/>
                </a:solidFill>
                <a:effectLst/>
                <a:uLnTx/>
                <a:uFillTx/>
                <a:latin typeface="Meiryo"/>
                <a:ea typeface="Meiryo"/>
              </a:rPr>
              <a:t>PC</a:t>
            </a:r>
            <a:r>
              <a:rPr lang="ja-JP" altLang="en-US" sz="800" b="0" i="0" u="none" strike="noStrike" kern="0" cap="none" spc="0" normalizeH="0" baseline="0" noProof="0">
                <a:ln>
                  <a:noFill/>
                </a:ln>
                <a:solidFill>
                  <a:srgbClr val="0D0D0D"/>
                </a:solidFill>
                <a:effectLst/>
                <a:uLnTx/>
                <a:uFillTx/>
                <a:latin typeface="Meiryo"/>
                <a:ea typeface="Meiryo"/>
              </a:rPr>
              <a:t>はパソコン、</a:t>
            </a:r>
            <a:r>
              <a:rPr lang="en-US" altLang="ja-JP" sz="800" b="0" i="0" u="none" strike="noStrike" kern="0" cap="none" spc="0" normalizeH="0" baseline="0" noProof="0">
                <a:ln>
                  <a:noFill/>
                </a:ln>
                <a:solidFill>
                  <a:srgbClr val="0D0D0D"/>
                </a:solidFill>
                <a:effectLst/>
                <a:uLnTx/>
                <a:uFillTx/>
                <a:latin typeface="Meiryo"/>
                <a:ea typeface="Meiryo"/>
              </a:rPr>
              <a:t>MD</a:t>
            </a:r>
            <a:r>
              <a:rPr lang="ja-JP" altLang="en-US" sz="800" b="0" i="0" u="none" strike="noStrike" kern="0" cap="none" spc="0" normalizeH="0" baseline="0" noProof="0">
                <a:ln>
                  <a:noFill/>
                </a:ln>
                <a:solidFill>
                  <a:srgbClr val="0D0D0D"/>
                </a:solidFill>
                <a:effectLst/>
                <a:uLnTx/>
                <a:uFillTx/>
                <a:latin typeface="Meiryo"/>
                <a:ea typeface="Meiryo"/>
              </a:rPr>
              <a:t>はマルチデバイスの略称です。</a:t>
            </a:r>
          </a:p>
          <a:p>
            <a:pPr marL="0" marR="0" lvl="0" indent="0" defTabSz="914400" eaLnBrk="1" fontAlgn="auto" latinLnBrk="0" hangingPunct="1">
              <a:spcBef>
                <a:spcPts val="0"/>
              </a:spcBef>
              <a:spcAft>
                <a:spcPts val="0"/>
              </a:spcAft>
              <a:buClrTx/>
              <a:buSzTx/>
              <a:buFontTx/>
              <a:buNone/>
              <a:tabLst/>
              <a:defRPr/>
            </a:pPr>
            <a:r>
              <a:rPr lang="en-US" altLang="ja-JP" sz="800" b="0" i="0" u="none" strike="noStrike" kern="0" cap="none" spc="0" normalizeH="0" baseline="0" noProof="0">
                <a:ln>
                  <a:noFill/>
                </a:ln>
                <a:solidFill>
                  <a:srgbClr val="0D0D0D"/>
                </a:solidFill>
                <a:effectLst/>
                <a:uLnTx/>
                <a:uFillTx/>
                <a:latin typeface="Meiryo"/>
                <a:ea typeface="Meiryo"/>
              </a:rPr>
              <a:t>※</a:t>
            </a:r>
            <a:r>
              <a:rPr lang="en-US" altLang="ja-JP" sz="800" b="0" i="0" u="none" strike="noStrike" kern="0" cap="none" spc="0" normalizeH="0" baseline="0" noProof="0" err="1">
                <a:ln>
                  <a:noFill/>
                </a:ln>
                <a:solidFill>
                  <a:srgbClr val="0D0D0D"/>
                </a:solidFill>
                <a:effectLst/>
                <a:uLnTx/>
                <a:uFillTx/>
                <a:latin typeface="Meiryo"/>
                <a:ea typeface="Meiryo"/>
              </a:rPr>
              <a:t>vCPM</a:t>
            </a:r>
            <a:r>
              <a:rPr lang="ja-JP" altLang="en-US" sz="800" b="0" i="0" u="none" strike="noStrike" kern="0" cap="none" spc="0" normalizeH="0" baseline="0" noProof="0">
                <a:ln>
                  <a:noFill/>
                </a:ln>
                <a:solidFill>
                  <a:srgbClr val="0D0D0D"/>
                </a:solidFill>
                <a:effectLst/>
                <a:uLnTx/>
                <a:uFillTx/>
                <a:latin typeface="Meiryo"/>
                <a:ea typeface="Meiryo"/>
              </a:rPr>
              <a:t>はビューアブルインプレッション</a:t>
            </a:r>
            <a:r>
              <a:rPr lang="en-US" altLang="ja-JP" sz="800" b="0" i="0" u="none" strike="noStrike" kern="0" cap="none" spc="0" normalizeH="0" baseline="0" noProof="0">
                <a:ln>
                  <a:noFill/>
                </a:ln>
                <a:solidFill>
                  <a:srgbClr val="0D0D0D"/>
                </a:solidFill>
                <a:effectLst/>
                <a:uLnTx/>
                <a:uFillTx/>
                <a:latin typeface="Meiryo"/>
                <a:ea typeface="Meiryo"/>
              </a:rPr>
              <a:t>1,000</a:t>
            </a:r>
            <a:r>
              <a:rPr lang="ja-JP" altLang="en-US" sz="800" b="0" i="0" u="none" strike="noStrike" kern="0" cap="none" spc="0" normalizeH="0" baseline="0" noProof="0">
                <a:ln>
                  <a:noFill/>
                </a:ln>
                <a:solidFill>
                  <a:srgbClr val="0D0D0D"/>
                </a:solidFill>
                <a:effectLst/>
                <a:uLnTx/>
                <a:uFillTx/>
                <a:latin typeface="Meiryo"/>
                <a:ea typeface="Meiryo"/>
              </a:rPr>
              <a:t>回あたりにかかる見込み広告費用です。 </a:t>
            </a:r>
          </a:p>
          <a:p>
            <a:pPr marL="0" marR="0" lvl="0" indent="0" defTabSz="914400" eaLnBrk="1" fontAlgn="auto" latinLnBrk="0" hangingPunct="1">
              <a:spcBef>
                <a:spcPts val="0"/>
              </a:spcBef>
              <a:spcAft>
                <a:spcPts val="0"/>
              </a:spcAft>
              <a:buClrTx/>
              <a:buSzTx/>
              <a:buFontTx/>
              <a:buNone/>
              <a:tabLst/>
              <a:defRPr/>
            </a:pPr>
            <a:r>
              <a:rPr lang="en-US" altLang="ja-JP" sz="800" b="0" i="0" u="none" strike="noStrike" kern="0" cap="none" spc="0" normalizeH="0" baseline="0" noProof="0">
                <a:ln>
                  <a:noFill/>
                </a:ln>
                <a:solidFill>
                  <a:srgbClr val="0D0D0D"/>
                </a:solidFill>
                <a:effectLst/>
                <a:uLnTx/>
                <a:uFillTx/>
                <a:latin typeface="Meiryo"/>
                <a:ea typeface="Meiryo"/>
              </a:rPr>
              <a:t>※</a:t>
            </a:r>
            <a:r>
              <a:rPr lang="en-US" altLang="ja-JP" sz="800" b="0" i="0" u="none" strike="noStrike" kern="0" cap="none" spc="0" normalizeH="0" baseline="0" noProof="0" err="1">
                <a:ln>
                  <a:noFill/>
                </a:ln>
                <a:solidFill>
                  <a:srgbClr val="0D0D0D"/>
                </a:solidFill>
                <a:effectLst/>
                <a:uLnTx/>
                <a:uFillTx/>
                <a:latin typeface="Meiryo"/>
                <a:ea typeface="Meiryo"/>
              </a:rPr>
              <a:t>vimps</a:t>
            </a:r>
            <a:r>
              <a:rPr lang="ja-JP" altLang="en-US" sz="800" b="0" i="0" u="none" strike="noStrike" kern="0" cap="none" spc="0" normalizeH="0" baseline="0" noProof="0">
                <a:ln>
                  <a:noFill/>
                </a:ln>
                <a:solidFill>
                  <a:srgbClr val="0D0D0D"/>
                </a:solidFill>
                <a:effectLst/>
                <a:uLnTx/>
                <a:uFillTx/>
                <a:latin typeface="Meiryo"/>
                <a:ea typeface="Meiryo"/>
              </a:rPr>
              <a:t>はビューアブルインプレッションの略称です。</a:t>
            </a:r>
          </a:p>
        </p:txBody>
      </p:sp>
      <p:sp>
        <p:nvSpPr>
          <p:cNvPr id="9" name="角丸四角形 3">
            <a:extLst>
              <a:ext uri="{FF2B5EF4-FFF2-40B4-BE49-F238E27FC236}">
                <a16:creationId xmlns:a16="http://schemas.microsoft.com/office/drawing/2014/main" id="{D8D683D4-DAD9-33F7-0C81-38FD511860B7}"/>
              </a:ext>
            </a:extLst>
          </p:cNvPr>
          <p:cNvSpPr/>
          <p:nvPr/>
        </p:nvSpPr>
        <p:spPr>
          <a:xfrm>
            <a:off x="1817843" y="186644"/>
            <a:ext cx="1474299"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3E"/>
                </a:solidFill>
                <a:effectLst/>
                <a:uLnTx/>
                <a:uFillTx/>
                <a:latin typeface="Meiryo" panose="020B0604030504040204" pitchFamily="34" charset="-128"/>
                <a:ea typeface="Meiryo" panose="020B0604030504040204" pitchFamily="34" charset="-128"/>
              </a:rPr>
              <a:t>商品一覧</a:t>
            </a:r>
          </a:p>
        </p:txBody>
      </p:sp>
      <p:graphicFrame>
        <p:nvGraphicFramePr>
          <p:cNvPr id="10" name="表 9">
            <a:extLst>
              <a:ext uri="{FF2B5EF4-FFF2-40B4-BE49-F238E27FC236}">
                <a16:creationId xmlns:a16="http://schemas.microsoft.com/office/drawing/2014/main" id="{C4933A01-9B24-70FE-5CE8-ED5D612EAE5E}"/>
              </a:ext>
            </a:extLst>
          </p:cNvPr>
          <p:cNvGraphicFramePr>
            <a:graphicFrameLocks noGrp="1"/>
          </p:cNvGraphicFramePr>
          <p:nvPr>
            <p:extLst>
              <p:ext uri="{D42A27DB-BD31-4B8C-83A1-F6EECF244321}">
                <p14:modId xmlns:p14="http://schemas.microsoft.com/office/powerpoint/2010/main" val="691914917"/>
              </p:ext>
            </p:extLst>
          </p:nvPr>
        </p:nvGraphicFramePr>
        <p:xfrm>
          <a:off x="147353" y="891620"/>
          <a:ext cx="11919187" cy="5138887"/>
        </p:xfrm>
        <a:graphic>
          <a:graphicData uri="http://schemas.openxmlformats.org/drawingml/2006/table">
            <a:tbl>
              <a:tblPr firstCol="1" bandRow="1"/>
              <a:tblGrid>
                <a:gridCol w="1671822">
                  <a:extLst>
                    <a:ext uri="{9D8B030D-6E8A-4147-A177-3AD203B41FA5}">
                      <a16:colId xmlns:a16="http://schemas.microsoft.com/office/drawing/2014/main" val="792911817"/>
                    </a:ext>
                  </a:extLst>
                </a:gridCol>
                <a:gridCol w="603565">
                  <a:extLst>
                    <a:ext uri="{9D8B030D-6E8A-4147-A177-3AD203B41FA5}">
                      <a16:colId xmlns:a16="http://schemas.microsoft.com/office/drawing/2014/main" val="1525620392"/>
                    </a:ext>
                  </a:extLst>
                </a:gridCol>
                <a:gridCol w="1217373">
                  <a:extLst>
                    <a:ext uri="{9D8B030D-6E8A-4147-A177-3AD203B41FA5}">
                      <a16:colId xmlns:a16="http://schemas.microsoft.com/office/drawing/2014/main" val="3835180974"/>
                    </a:ext>
                  </a:extLst>
                </a:gridCol>
                <a:gridCol w="209992">
                  <a:extLst>
                    <a:ext uri="{9D8B030D-6E8A-4147-A177-3AD203B41FA5}">
                      <a16:colId xmlns:a16="http://schemas.microsoft.com/office/drawing/2014/main" val="3436582354"/>
                    </a:ext>
                  </a:extLst>
                </a:gridCol>
                <a:gridCol w="1003201">
                  <a:extLst>
                    <a:ext uri="{9D8B030D-6E8A-4147-A177-3AD203B41FA5}">
                      <a16:colId xmlns:a16="http://schemas.microsoft.com/office/drawing/2014/main" val="83468932"/>
                    </a:ext>
                  </a:extLst>
                </a:gridCol>
                <a:gridCol w="1356674">
                  <a:extLst>
                    <a:ext uri="{9D8B030D-6E8A-4147-A177-3AD203B41FA5}">
                      <a16:colId xmlns:a16="http://schemas.microsoft.com/office/drawing/2014/main" val="3979026210"/>
                    </a:ext>
                  </a:extLst>
                </a:gridCol>
                <a:gridCol w="536197">
                  <a:extLst>
                    <a:ext uri="{9D8B030D-6E8A-4147-A177-3AD203B41FA5}">
                      <a16:colId xmlns:a16="http://schemas.microsoft.com/office/drawing/2014/main" val="946559652"/>
                    </a:ext>
                  </a:extLst>
                </a:gridCol>
                <a:gridCol w="1252417">
                  <a:extLst>
                    <a:ext uri="{9D8B030D-6E8A-4147-A177-3AD203B41FA5}">
                      <a16:colId xmlns:a16="http://schemas.microsoft.com/office/drawing/2014/main" val="360912566"/>
                    </a:ext>
                  </a:extLst>
                </a:gridCol>
                <a:gridCol w="208280">
                  <a:extLst>
                    <a:ext uri="{9D8B030D-6E8A-4147-A177-3AD203B41FA5}">
                      <a16:colId xmlns:a16="http://schemas.microsoft.com/office/drawing/2014/main" val="672167798"/>
                    </a:ext>
                  </a:extLst>
                </a:gridCol>
                <a:gridCol w="512013">
                  <a:extLst>
                    <a:ext uri="{9D8B030D-6E8A-4147-A177-3AD203B41FA5}">
                      <a16:colId xmlns:a16="http://schemas.microsoft.com/office/drawing/2014/main" val="4234446206"/>
                    </a:ext>
                  </a:extLst>
                </a:gridCol>
                <a:gridCol w="1433687">
                  <a:extLst>
                    <a:ext uri="{9D8B030D-6E8A-4147-A177-3AD203B41FA5}">
                      <a16:colId xmlns:a16="http://schemas.microsoft.com/office/drawing/2014/main" val="885390380"/>
                    </a:ext>
                  </a:extLst>
                </a:gridCol>
                <a:gridCol w="562199">
                  <a:extLst>
                    <a:ext uri="{9D8B030D-6E8A-4147-A177-3AD203B41FA5}">
                      <a16:colId xmlns:a16="http://schemas.microsoft.com/office/drawing/2014/main" val="3784303411"/>
                    </a:ext>
                  </a:extLst>
                </a:gridCol>
                <a:gridCol w="1351767">
                  <a:extLst>
                    <a:ext uri="{9D8B030D-6E8A-4147-A177-3AD203B41FA5}">
                      <a16:colId xmlns:a16="http://schemas.microsoft.com/office/drawing/2014/main" val="3201855149"/>
                    </a:ext>
                  </a:extLst>
                </a:gridCol>
              </a:tblGrid>
              <a:tr h="28403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1" i="0">
                          <a:solidFill>
                            <a:schemeClr val="bg1"/>
                          </a:solidFill>
                          <a:latin typeface="Meiryo" panose="020B0604030504040204" pitchFamily="34" charset="-128"/>
                          <a:ea typeface="Meiryo" panose="020B0604030504040204" pitchFamily="34" charset="-128"/>
                        </a:rPr>
                        <a:t>商品名</a:t>
                      </a:r>
                    </a:p>
                  </a:txBody>
                  <a:tcPr marB="0" anchor="ctr">
                    <a:lnL w="6350" cap="flat" cmpd="sng" algn="ctr">
                      <a:noFill/>
                      <a:prstDash val="sysDot"/>
                      <a:round/>
                      <a:headEnd type="none" w="med" len="med"/>
                      <a:tailEnd type="none" w="med" len="med"/>
                    </a:lnL>
                    <a:lnR w="19050" cap="flat" cmpd="sng" algn="ctr">
                      <a:solidFill>
                        <a:schemeClr val="bg1"/>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3">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00" b="1" i="0" dirty="0">
                          <a:solidFill>
                            <a:srgbClr val="FFFFFF"/>
                          </a:solidFill>
                          <a:latin typeface="Meiryo"/>
                          <a:ea typeface="Meiryo"/>
                        </a:rPr>
                        <a:t>Yahoo! JAPAN</a:t>
                      </a:r>
                      <a:r>
                        <a:rPr kumimoji="1" lang="ja-JP" altLang="en-US" sz="800" b="1" i="0" dirty="0">
                          <a:solidFill>
                            <a:srgbClr val="FFFFFF"/>
                          </a:solidFill>
                          <a:latin typeface="Meiryo"/>
                          <a:ea typeface="Meiryo"/>
                        </a:rPr>
                        <a:t>トップページ　ブランドパネル　リッチフォーマット　</a:t>
                      </a:r>
                      <a:r>
                        <a:rPr kumimoji="1" lang="en-US" altLang="ja-JP" sz="800" b="1" i="0" dirty="0">
                          <a:solidFill>
                            <a:srgbClr val="FFFFFF"/>
                          </a:solidFill>
                          <a:latin typeface="Meiryo"/>
                          <a:ea typeface="Meiryo"/>
                        </a:rPr>
                        <a:t>MD</a:t>
                      </a:r>
                      <a:r>
                        <a:rPr kumimoji="1" lang="ja-JP" altLang="en-US" sz="800" b="1" i="0" dirty="0">
                          <a:solidFill>
                            <a:srgbClr val="FFFFFF"/>
                          </a:solidFill>
                          <a:latin typeface="Meiryo"/>
                          <a:ea typeface="Meiryo"/>
                        </a:rPr>
                        <a:t>（</a:t>
                      </a:r>
                      <a:r>
                        <a:rPr kumimoji="1" lang="en-US" altLang="ja-JP" sz="800" b="1" i="0" dirty="0">
                          <a:solidFill>
                            <a:srgbClr val="FFFFFF"/>
                          </a:solidFill>
                          <a:latin typeface="Meiryo"/>
                          <a:ea typeface="Meiryo"/>
                        </a:rPr>
                        <a:t>500</a:t>
                      </a:r>
                      <a:r>
                        <a:rPr kumimoji="1" lang="ja-JP" altLang="en-US" sz="800" b="1" i="0" dirty="0">
                          <a:solidFill>
                            <a:srgbClr val="FFFFFF"/>
                          </a:solidFill>
                          <a:latin typeface="Meiryo"/>
                          <a:ea typeface="Meiryo"/>
                        </a:rPr>
                        <a:t>万円～）（</a:t>
                      </a:r>
                      <a:r>
                        <a:rPr kumimoji="1" lang="en-US" altLang="ja-JP" sz="800" b="1" i="0" dirty="0">
                          <a:solidFill>
                            <a:srgbClr val="FFFFFF"/>
                          </a:solidFill>
                          <a:latin typeface="Meiryo"/>
                          <a:ea typeface="Meiryo"/>
                        </a:rPr>
                        <a:t>3/12</a:t>
                      </a:r>
                      <a:r>
                        <a:rPr kumimoji="1" lang="ja-JP" altLang="en-US" sz="800" b="1" i="0" dirty="0">
                          <a:solidFill>
                            <a:srgbClr val="FFFFFF"/>
                          </a:solidFill>
                          <a:latin typeface="Meiryo"/>
                          <a:ea typeface="Meiryo"/>
                        </a:rPr>
                        <a:t>～</a:t>
                      </a:r>
                      <a:r>
                        <a:rPr kumimoji="1" lang="en-US" altLang="ja-JP" sz="800" b="1" i="0" dirty="0">
                          <a:solidFill>
                            <a:srgbClr val="FFFFFF"/>
                          </a:solidFill>
                          <a:latin typeface="Meiryo"/>
                          <a:ea typeface="Meiryo"/>
                        </a:rPr>
                        <a:t>3/31</a:t>
                      </a:r>
                      <a:r>
                        <a:rPr kumimoji="1" lang="ja-JP" altLang="en-US" sz="800" b="1" i="0" dirty="0">
                          <a:solidFill>
                            <a:srgbClr val="FFFFFF"/>
                          </a:solidFill>
                          <a:latin typeface="Meiryo"/>
                          <a:ea typeface="Meiryo"/>
                        </a:rPr>
                        <a:t>）</a:t>
                      </a:r>
                    </a:p>
                  </a:txBody>
                  <a:tcPr marB="0" anchor="ctr">
                    <a:lnL w="19050" cap="flat" cmpd="sng" algn="ctr">
                      <a:solidFill>
                        <a:schemeClr val="bg1"/>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800" b="1" i="0">
                          <a:solidFill>
                            <a:srgbClr val="FFFFFF"/>
                          </a:solidFill>
                          <a:latin typeface="Meiryo"/>
                          <a:ea typeface="Meiryo"/>
                        </a:rPr>
                        <a:t>Yahoo! JAPAN</a:t>
                      </a:r>
                      <a:r>
                        <a:rPr kumimoji="1" lang="ja-JP" altLang="en-US" sz="800" b="1" i="0">
                          <a:solidFill>
                            <a:srgbClr val="FFFFFF"/>
                          </a:solidFill>
                          <a:latin typeface="Meiryo"/>
                          <a:ea typeface="Meiryo"/>
                        </a:rPr>
                        <a:t>トップページ　ブランドパネル　リッチフォーマット　</a:t>
                      </a:r>
                      <a:r>
                        <a:rPr kumimoji="1" lang="en-US" altLang="ja-JP" sz="800" b="1" i="0">
                          <a:solidFill>
                            <a:srgbClr val="FFFFFF"/>
                          </a:solidFill>
                          <a:latin typeface="Meiryo"/>
                          <a:ea typeface="Meiryo"/>
                        </a:rPr>
                        <a:t>MD</a:t>
                      </a:r>
                      <a:r>
                        <a:rPr kumimoji="1" lang="ja-JP" altLang="en-US" sz="800" b="1" i="0">
                          <a:solidFill>
                            <a:srgbClr val="FFFFFF"/>
                          </a:solidFill>
                          <a:latin typeface="Meiryo"/>
                          <a:ea typeface="Meiryo"/>
                        </a:rPr>
                        <a:t>（</a:t>
                      </a:r>
                      <a:r>
                        <a:rPr kumimoji="1" lang="en-US" altLang="ja-JP" sz="800" b="1" i="0">
                          <a:solidFill>
                            <a:srgbClr val="FFFFFF"/>
                          </a:solidFill>
                          <a:latin typeface="Meiryo"/>
                          <a:ea typeface="Meiryo"/>
                        </a:rPr>
                        <a:t>1000</a:t>
                      </a:r>
                      <a:r>
                        <a:rPr kumimoji="1" lang="ja-JP" altLang="en-US" sz="800" b="1" i="0">
                          <a:solidFill>
                            <a:srgbClr val="FFFFFF"/>
                          </a:solidFill>
                          <a:latin typeface="Meiryo"/>
                          <a:ea typeface="Meiryo"/>
                        </a:rPr>
                        <a:t>万円～）</a:t>
                      </a:r>
                    </a:p>
                  </a:txBody>
                  <a:tcPr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p>
                      <a:r>
                        <a:rPr kumimoji="1" lang="en-US" altLang="ja-JP" sz="800" b="1" i="0" kern="1200" dirty="0">
                          <a:solidFill>
                            <a:srgbClr val="FFFFFF"/>
                          </a:solidFill>
                          <a:latin typeface="Meiryo"/>
                          <a:ea typeface="Meiryo"/>
                          <a:cs typeface="+mn-cs"/>
                        </a:rPr>
                        <a:t>Yahoo! JAPAN</a:t>
                      </a:r>
                      <a:r>
                        <a:rPr kumimoji="1" lang="ja-JP" altLang="en-US" sz="800" b="1" i="0" kern="1200" dirty="0">
                          <a:solidFill>
                            <a:srgbClr val="FFFFFF"/>
                          </a:solidFill>
                          <a:latin typeface="Meiryo"/>
                          <a:ea typeface="Meiryo"/>
                          <a:cs typeface="+mn-cs"/>
                        </a:rPr>
                        <a:t>トップページ　ブランドパネル　リッチフォーマット　</a:t>
                      </a:r>
                      <a:r>
                        <a:rPr kumimoji="1" lang="en-US" altLang="ja-JP" sz="800" b="1" i="0" kern="1200" dirty="0">
                          <a:solidFill>
                            <a:srgbClr val="FFFFFF"/>
                          </a:solidFill>
                          <a:latin typeface="Meiryo"/>
                          <a:ea typeface="Meiryo"/>
                          <a:cs typeface="+mn-cs"/>
                        </a:rPr>
                        <a:t>MD</a:t>
                      </a:r>
                      <a:r>
                        <a:rPr kumimoji="1" lang="ja-JP" altLang="en-US" sz="800" b="1" i="0" kern="1200" dirty="0">
                          <a:solidFill>
                            <a:srgbClr val="FFFFFF"/>
                          </a:solidFill>
                          <a:latin typeface="Meiryo"/>
                          <a:ea typeface="Meiryo"/>
                          <a:cs typeface="+mn-cs"/>
                        </a:rPr>
                        <a:t>（</a:t>
                      </a:r>
                      <a:r>
                        <a:rPr kumimoji="1" lang="en-US" altLang="ja-JP" sz="800" b="1" i="0" kern="1200" dirty="0">
                          <a:solidFill>
                            <a:srgbClr val="FFFFFF"/>
                          </a:solidFill>
                          <a:latin typeface="Meiryo"/>
                          <a:ea typeface="Meiryo"/>
                          <a:cs typeface="+mn-cs"/>
                        </a:rPr>
                        <a:t>1000</a:t>
                      </a:r>
                      <a:r>
                        <a:rPr kumimoji="1" lang="ja-JP" altLang="en-US" sz="800" b="1" i="0" kern="1200" dirty="0">
                          <a:solidFill>
                            <a:srgbClr val="FFFFFF"/>
                          </a:solidFill>
                          <a:latin typeface="Meiryo"/>
                          <a:ea typeface="Meiryo"/>
                          <a:cs typeface="+mn-cs"/>
                        </a:rPr>
                        <a:t>万円～）（</a:t>
                      </a:r>
                      <a:r>
                        <a:rPr kumimoji="1" lang="en-US" altLang="ja-JP" sz="800" b="1" i="0" kern="1200" dirty="0">
                          <a:solidFill>
                            <a:srgbClr val="FFFFFF"/>
                          </a:solidFill>
                          <a:latin typeface="Meiryo"/>
                          <a:ea typeface="Meiryo"/>
                          <a:cs typeface="+mn-cs"/>
                        </a:rPr>
                        <a:t>3/12</a:t>
                      </a:r>
                      <a:r>
                        <a:rPr kumimoji="1" lang="ja-JP" altLang="en-US" sz="800" b="1" i="0" kern="1200" dirty="0">
                          <a:solidFill>
                            <a:srgbClr val="FFFFFF"/>
                          </a:solidFill>
                          <a:latin typeface="Meiryo"/>
                          <a:ea typeface="Meiryo"/>
                          <a:cs typeface="+mn-cs"/>
                        </a:rPr>
                        <a:t>～</a:t>
                      </a:r>
                      <a:r>
                        <a:rPr kumimoji="1" lang="en-US" altLang="ja-JP" sz="800" b="1" i="0" kern="1200" dirty="0">
                          <a:solidFill>
                            <a:srgbClr val="FFFFFF"/>
                          </a:solidFill>
                          <a:latin typeface="Meiryo"/>
                          <a:ea typeface="Meiryo"/>
                          <a:cs typeface="+mn-cs"/>
                        </a:rPr>
                        <a:t>3/31</a:t>
                      </a:r>
                      <a:r>
                        <a:rPr kumimoji="1" lang="ja-JP" altLang="en-US" sz="800" b="1" i="0" kern="1200" dirty="0">
                          <a:solidFill>
                            <a:srgbClr val="FFFFFF"/>
                          </a:solidFill>
                          <a:latin typeface="Meiryo"/>
                          <a:ea typeface="Meiryo"/>
                          <a:cs typeface="+mn-cs"/>
                        </a:rPr>
                        <a:t>）</a:t>
                      </a:r>
                    </a:p>
                  </a:txBody>
                  <a:tcPr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28575" cap="flat" cmpd="sng" algn="ctr">
                      <a:solidFill>
                        <a:srgbClr val="FFFFFF"/>
                      </a:solidFill>
                      <a:prstDash val="solid"/>
                      <a:round/>
                      <a:headEnd type="none" w="med" len="med"/>
                      <a:tailEnd type="none" w="med" len="med"/>
                    </a:ln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800" b="1" i="0" dirty="0">
                          <a:solidFill>
                            <a:srgbClr val="FFFFFF"/>
                          </a:solidFill>
                          <a:latin typeface="Meiryo"/>
                          <a:ea typeface="Meiryo"/>
                        </a:rPr>
                        <a:t>Yahoo! JAPAN</a:t>
                      </a:r>
                      <a:r>
                        <a:rPr kumimoji="1" lang="ja-JP" altLang="en-US" sz="800" b="1" i="0" dirty="0">
                          <a:solidFill>
                            <a:srgbClr val="FFFFFF"/>
                          </a:solidFill>
                          <a:latin typeface="Meiryo"/>
                          <a:ea typeface="Meiryo"/>
                        </a:rPr>
                        <a:t>トップページ　ブランドパネル　リッチフォーマット　</a:t>
                      </a:r>
                      <a:r>
                        <a:rPr kumimoji="1" lang="en-US" altLang="ja-JP" sz="800" b="1" i="0" dirty="0">
                          <a:solidFill>
                            <a:srgbClr val="FFFFFF"/>
                          </a:solidFill>
                          <a:latin typeface="Meiryo"/>
                          <a:ea typeface="Meiryo"/>
                        </a:rPr>
                        <a:t>MD</a:t>
                      </a:r>
                      <a:r>
                        <a:rPr kumimoji="1" lang="ja-JP" altLang="en-US" sz="800" b="1" i="0" dirty="0">
                          <a:solidFill>
                            <a:srgbClr val="FFFFFF"/>
                          </a:solidFill>
                          <a:latin typeface="Meiryo"/>
                          <a:ea typeface="Meiryo"/>
                        </a:rPr>
                        <a:t>（</a:t>
                      </a:r>
                      <a:r>
                        <a:rPr kumimoji="1" lang="en-US" altLang="ja-JP" sz="800" b="1" i="0" dirty="0">
                          <a:solidFill>
                            <a:srgbClr val="FFFFFF"/>
                          </a:solidFill>
                          <a:latin typeface="Meiryo"/>
                          <a:ea typeface="Meiryo"/>
                        </a:rPr>
                        <a:t>FQ1</a:t>
                      </a:r>
                      <a:r>
                        <a:rPr kumimoji="1" lang="ja-JP" altLang="en-US" sz="800" b="1" i="0" dirty="0">
                          <a:solidFill>
                            <a:srgbClr val="FFFFFF"/>
                          </a:solidFill>
                          <a:latin typeface="Meiryo"/>
                          <a:ea typeface="Meiryo"/>
                        </a:rPr>
                        <a:t>）（</a:t>
                      </a:r>
                      <a:r>
                        <a:rPr kumimoji="1" lang="en-US" altLang="ja-JP" sz="800" b="1" i="0" dirty="0">
                          <a:solidFill>
                            <a:srgbClr val="FFFFFF"/>
                          </a:solidFill>
                          <a:latin typeface="Meiryo"/>
                          <a:ea typeface="Meiryo"/>
                        </a:rPr>
                        <a:t>1000</a:t>
                      </a:r>
                      <a:r>
                        <a:rPr kumimoji="1" lang="ja-JP" altLang="en-US" sz="800" b="1" i="0" dirty="0">
                          <a:solidFill>
                            <a:srgbClr val="FFFFFF"/>
                          </a:solidFill>
                          <a:latin typeface="Meiryo"/>
                          <a:ea typeface="Meiryo"/>
                        </a:rPr>
                        <a:t>万円～）（</a:t>
                      </a:r>
                      <a:r>
                        <a:rPr kumimoji="1" lang="en-US" altLang="ja-JP" sz="800" b="1" i="0" dirty="0">
                          <a:solidFill>
                            <a:srgbClr val="FFFFFF"/>
                          </a:solidFill>
                          <a:latin typeface="Meiryo"/>
                          <a:ea typeface="Meiryo"/>
                        </a:rPr>
                        <a:t>3/12</a:t>
                      </a:r>
                      <a:r>
                        <a:rPr kumimoji="1" lang="ja-JP" altLang="en-US" sz="800" b="1" i="0" dirty="0">
                          <a:solidFill>
                            <a:srgbClr val="FFFFFF"/>
                          </a:solidFill>
                          <a:latin typeface="Meiryo"/>
                          <a:ea typeface="Meiryo"/>
                        </a:rPr>
                        <a:t>～</a:t>
                      </a:r>
                      <a:r>
                        <a:rPr kumimoji="1" lang="en-US" altLang="ja-JP" sz="800" b="1" i="0" dirty="0">
                          <a:solidFill>
                            <a:srgbClr val="FFFFFF"/>
                          </a:solidFill>
                          <a:latin typeface="Meiryo"/>
                          <a:ea typeface="Meiryo"/>
                        </a:rPr>
                        <a:t>3/31</a:t>
                      </a:r>
                      <a:r>
                        <a:rPr kumimoji="1" lang="ja-JP" altLang="en-US" sz="800" b="1" i="0" dirty="0">
                          <a:solidFill>
                            <a:srgbClr val="FFFFFF"/>
                          </a:solidFill>
                          <a:latin typeface="Meiryo"/>
                          <a:ea typeface="Meiryo"/>
                        </a:rPr>
                        <a:t>）</a:t>
                      </a:r>
                    </a:p>
                  </a:txBody>
                  <a:tcPr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28575" cap="flat" cmpd="sng" algn="ctr">
                      <a:solidFill>
                        <a:srgbClr val="FFFFFF"/>
                      </a:solidFill>
                      <a:prstDash val="solid"/>
                      <a:round/>
                      <a:headEnd type="none" w="med" len="med"/>
                      <a:tailEnd type="none" w="med" len="med"/>
                    </a:lnL>
                  </a:tcPr>
                </a:tc>
                <a:tc gridSpan="3">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800" b="1" i="0" dirty="0">
                          <a:solidFill>
                            <a:srgbClr val="FFFFFF"/>
                          </a:solidFill>
                          <a:latin typeface="Meiryo"/>
                          <a:ea typeface="Meiryo"/>
                        </a:rPr>
                        <a:t>Yahoo! JAPAN</a:t>
                      </a:r>
                      <a:r>
                        <a:rPr kumimoji="1" lang="ja-JP" altLang="en-US" sz="800" b="1" i="0" dirty="0">
                          <a:solidFill>
                            <a:srgbClr val="FFFFFF"/>
                          </a:solidFill>
                          <a:latin typeface="Meiryo"/>
                          <a:ea typeface="Meiryo"/>
                        </a:rPr>
                        <a:t>トップページ　ブランドパネル　リッチフォーマット　</a:t>
                      </a:r>
                      <a:r>
                        <a:rPr kumimoji="1" lang="en-US" altLang="ja-JP" sz="800" b="1" i="0" dirty="0">
                          <a:solidFill>
                            <a:srgbClr val="FFFFFF"/>
                          </a:solidFill>
                          <a:latin typeface="Meiryo"/>
                          <a:ea typeface="Meiryo"/>
                        </a:rPr>
                        <a:t>MD</a:t>
                      </a:r>
                      <a:r>
                        <a:rPr kumimoji="1" lang="ja-JP" altLang="en-US" sz="800" b="1" i="0" dirty="0">
                          <a:solidFill>
                            <a:srgbClr val="FFFFFF"/>
                          </a:solidFill>
                          <a:latin typeface="Meiryo"/>
                          <a:ea typeface="Meiryo"/>
                        </a:rPr>
                        <a:t>（</a:t>
                      </a:r>
                      <a:r>
                        <a:rPr kumimoji="1" lang="en-US" altLang="ja-JP" sz="800" b="1" i="0" dirty="0">
                          <a:solidFill>
                            <a:srgbClr val="FFFFFF"/>
                          </a:solidFill>
                          <a:latin typeface="Meiryo"/>
                          <a:ea typeface="Meiryo"/>
                        </a:rPr>
                        <a:t>FQ1</a:t>
                      </a:r>
                      <a:r>
                        <a:rPr kumimoji="1" lang="ja-JP" altLang="en-US" sz="800" b="1" i="0" dirty="0">
                          <a:solidFill>
                            <a:srgbClr val="FFFFFF"/>
                          </a:solidFill>
                          <a:latin typeface="Meiryo"/>
                          <a:ea typeface="Meiryo"/>
                        </a:rPr>
                        <a:t>）（</a:t>
                      </a:r>
                      <a:r>
                        <a:rPr kumimoji="1" lang="en-US" altLang="ja-JP" sz="800" b="1" i="0" dirty="0">
                          <a:solidFill>
                            <a:srgbClr val="FFFFFF"/>
                          </a:solidFill>
                          <a:latin typeface="Meiryo"/>
                          <a:ea typeface="Meiryo"/>
                        </a:rPr>
                        <a:t>2000</a:t>
                      </a:r>
                      <a:r>
                        <a:rPr kumimoji="1" lang="ja-JP" altLang="en-US" sz="800" b="1" i="0" dirty="0">
                          <a:solidFill>
                            <a:srgbClr val="FFFFFF"/>
                          </a:solidFill>
                          <a:latin typeface="Meiryo"/>
                          <a:ea typeface="Meiryo"/>
                        </a:rPr>
                        <a:t>万円～）（</a:t>
                      </a:r>
                      <a:r>
                        <a:rPr kumimoji="1" lang="en-US" altLang="ja-JP" sz="800" b="1" i="0" dirty="0">
                          <a:solidFill>
                            <a:srgbClr val="FFFFFF"/>
                          </a:solidFill>
                          <a:latin typeface="Meiryo"/>
                          <a:ea typeface="Meiryo"/>
                        </a:rPr>
                        <a:t>3/12</a:t>
                      </a:r>
                      <a:r>
                        <a:rPr kumimoji="1" lang="ja-JP" altLang="en-US" sz="800" b="1" i="0" dirty="0">
                          <a:solidFill>
                            <a:srgbClr val="FFFFFF"/>
                          </a:solidFill>
                          <a:latin typeface="Meiryo"/>
                          <a:ea typeface="Meiryo"/>
                        </a:rPr>
                        <a:t>～</a:t>
                      </a:r>
                      <a:r>
                        <a:rPr kumimoji="1" lang="en-US" altLang="ja-JP" sz="800" b="1" i="0" dirty="0">
                          <a:solidFill>
                            <a:srgbClr val="FFFFFF"/>
                          </a:solidFill>
                          <a:latin typeface="Meiryo"/>
                          <a:ea typeface="Meiryo"/>
                        </a:rPr>
                        <a:t>3/31</a:t>
                      </a:r>
                      <a:r>
                        <a:rPr kumimoji="1" lang="ja-JP" altLang="en-US" sz="800" b="1" i="0" dirty="0">
                          <a:solidFill>
                            <a:srgbClr val="FFFFFF"/>
                          </a:solidFill>
                          <a:latin typeface="Meiryo"/>
                          <a:ea typeface="Meiryo"/>
                        </a:rPr>
                        <a:t>）</a:t>
                      </a:r>
                    </a:p>
                  </a:txBody>
                  <a:tcPr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800" b="1" i="0">
                          <a:solidFill>
                            <a:srgbClr val="FFFFFF"/>
                          </a:solidFill>
                          <a:latin typeface="Meiryo"/>
                          <a:ea typeface="Meiryo"/>
                        </a:rPr>
                        <a:t>Yahoo! JAPAN</a:t>
                      </a:r>
                      <a:r>
                        <a:rPr kumimoji="1" lang="ja-JP" altLang="en-US" sz="800" b="1" i="0">
                          <a:solidFill>
                            <a:srgbClr val="FFFFFF"/>
                          </a:solidFill>
                          <a:latin typeface="Meiryo"/>
                          <a:ea typeface="Meiryo"/>
                        </a:rPr>
                        <a:t>トップページ　ブランドパネル　リッチフォーマット　</a:t>
                      </a:r>
                      <a:r>
                        <a:rPr kumimoji="1" lang="en-US" altLang="ja-JP" sz="800" b="1" i="0">
                          <a:solidFill>
                            <a:srgbClr val="FFFFFF"/>
                          </a:solidFill>
                          <a:latin typeface="Meiryo"/>
                          <a:ea typeface="Meiryo"/>
                        </a:rPr>
                        <a:t>MD</a:t>
                      </a:r>
                      <a:r>
                        <a:rPr kumimoji="1" lang="ja-JP" altLang="en-US" sz="800" b="1" i="0">
                          <a:solidFill>
                            <a:srgbClr val="FFFFFF"/>
                          </a:solidFill>
                          <a:latin typeface="Meiryo"/>
                          <a:ea typeface="Meiryo"/>
                        </a:rPr>
                        <a:t>（</a:t>
                      </a:r>
                      <a:r>
                        <a:rPr kumimoji="1" lang="en-US" altLang="ja-JP" sz="800" b="1" i="0">
                          <a:solidFill>
                            <a:srgbClr val="FFFFFF"/>
                          </a:solidFill>
                          <a:latin typeface="Meiryo"/>
                          <a:ea typeface="Meiryo"/>
                        </a:rPr>
                        <a:t>FQ1</a:t>
                      </a:r>
                      <a:r>
                        <a:rPr kumimoji="1" lang="ja-JP" altLang="en-US" sz="800" b="1" i="0">
                          <a:solidFill>
                            <a:srgbClr val="FFFFFF"/>
                          </a:solidFill>
                          <a:latin typeface="Meiryo"/>
                          <a:ea typeface="Meiryo"/>
                        </a:rPr>
                        <a:t>）（</a:t>
                      </a:r>
                      <a:r>
                        <a:rPr kumimoji="1" lang="en-US" altLang="ja-JP" sz="800" b="1" i="0">
                          <a:solidFill>
                            <a:srgbClr val="FFFFFF"/>
                          </a:solidFill>
                          <a:latin typeface="Meiryo"/>
                          <a:ea typeface="Meiryo"/>
                        </a:rPr>
                        <a:t>2000</a:t>
                      </a:r>
                      <a:r>
                        <a:rPr kumimoji="1" lang="ja-JP" altLang="en-US" sz="800" b="1" i="0">
                          <a:solidFill>
                            <a:srgbClr val="FFFFFF"/>
                          </a:solidFill>
                          <a:latin typeface="Meiryo"/>
                          <a:ea typeface="Meiryo"/>
                        </a:rPr>
                        <a:t>万円～）</a:t>
                      </a:r>
                    </a:p>
                  </a:txBody>
                  <a:tcPr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28575" cap="flat" cmpd="sng" algn="ctr">
                      <a:solidFill>
                        <a:srgbClr val="FFFFFF"/>
                      </a:solidFill>
                      <a:prstDash val="solid"/>
                      <a:round/>
                      <a:headEnd type="none" w="med" len="med"/>
                      <a:tailEnd type="none" w="med" len="med"/>
                    </a:lnL>
                  </a:tcPr>
                </a:tc>
                <a:tc gridSpan="2">
                  <a:txBody>
                    <a:bodyPr/>
                    <a:lstStyle/>
                    <a:p>
                      <a:pPr algn="ctr"/>
                      <a:r>
                        <a:rPr kumimoji="1" lang="en-US" altLang="ja-JP" sz="800" b="1" i="0" kern="1200" dirty="0">
                          <a:solidFill>
                            <a:srgbClr val="FFFFFF"/>
                          </a:solidFill>
                          <a:latin typeface="Meiryo"/>
                          <a:ea typeface="Meiryo"/>
                          <a:cs typeface="+mn-cs"/>
                        </a:rPr>
                        <a:t>Yahoo! JAPAN</a:t>
                      </a:r>
                      <a:r>
                        <a:rPr kumimoji="1" lang="ja-JP" altLang="en-US" sz="800" b="1" i="0" kern="1200" dirty="0">
                          <a:solidFill>
                            <a:srgbClr val="FFFFFF"/>
                          </a:solidFill>
                          <a:latin typeface="Meiryo"/>
                          <a:ea typeface="Meiryo"/>
                          <a:cs typeface="+mn-cs"/>
                        </a:rPr>
                        <a:t>トップページ　ブランドパネル　リッチフォーマット　</a:t>
                      </a:r>
                      <a:r>
                        <a:rPr kumimoji="1" lang="en-US" altLang="ja-JP" sz="800" b="1" i="0" kern="1200" dirty="0">
                          <a:solidFill>
                            <a:srgbClr val="FFFFFF"/>
                          </a:solidFill>
                          <a:latin typeface="Meiryo"/>
                          <a:ea typeface="Meiryo"/>
                          <a:cs typeface="+mn-cs"/>
                        </a:rPr>
                        <a:t>MD</a:t>
                      </a:r>
                      <a:r>
                        <a:rPr kumimoji="1" lang="ja-JP" altLang="en-US" sz="800" b="1" i="0" kern="1200" dirty="0">
                          <a:solidFill>
                            <a:srgbClr val="FFFFFF"/>
                          </a:solidFill>
                          <a:latin typeface="Meiryo"/>
                          <a:ea typeface="Meiryo"/>
                          <a:cs typeface="+mn-cs"/>
                        </a:rPr>
                        <a:t>（都道府県）（</a:t>
                      </a:r>
                      <a:r>
                        <a:rPr kumimoji="1" lang="en-US" altLang="ja-JP" sz="800" b="1" i="0" kern="1200" dirty="0">
                          <a:solidFill>
                            <a:srgbClr val="FFFFFF"/>
                          </a:solidFill>
                          <a:latin typeface="Meiryo"/>
                          <a:ea typeface="Meiryo"/>
                          <a:cs typeface="+mn-cs"/>
                        </a:rPr>
                        <a:t>3/12</a:t>
                      </a:r>
                      <a:r>
                        <a:rPr kumimoji="1" lang="ja-JP" altLang="en-US" sz="800" b="1" i="0" kern="1200" dirty="0">
                          <a:solidFill>
                            <a:srgbClr val="FFFFFF"/>
                          </a:solidFill>
                          <a:latin typeface="Meiryo"/>
                          <a:ea typeface="Meiryo"/>
                          <a:cs typeface="+mn-cs"/>
                        </a:rPr>
                        <a:t>～</a:t>
                      </a:r>
                      <a:r>
                        <a:rPr kumimoji="1" lang="en-US" altLang="ja-JP" sz="800" b="1" i="0" kern="1200" dirty="0">
                          <a:solidFill>
                            <a:srgbClr val="FFFFFF"/>
                          </a:solidFill>
                          <a:latin typeface="Meiryo"/>
                          <a:ea typeface="Meiryo"/>
                          <a:cs typeface="+mn-cs"/>
                        </a:rPr>
                        <a:t>3/31</a:t>
                      </a:r>
                      <a:r>
                        <a:rPr kumimoji="1" lang="ja-JP" altLang="en-US" sz="800" b="1" i="0" kern="1200" dirty="0">
                          <a:solidFill>
                            <a:srgbClr val="FFFFFF"/>
                          </a:solidFill>
                          <a:latin typeface="Meiryo"/>
                          <a:ea typeface="Meiryo"/>
                          <a:cs typeface="+mn-cs"/>
                        </a:rPr>
                        <a:t>）</a:t>
                      </a:r>
                    </a:p>
                  </a:txBody>
                  <a:tcPr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noFill/>
                      <a:prstDash val="sysDot"/>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extLst>
                  <a:ext uri="{0D108BD9-81ED-4DB2-BD59-A6C34878D82A}">
                    <a16:rowId xmlns:a16="http://schemas.microsoft.com/office/drawing/2014/main" val="2117335041"/>
                  </a:ext>
                </a:extLst>
              </a:tr>
              <a:tr h="30441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a:ea typeface="Meiryo"/>
                          <a:cs typeface="+mn-cs"/>
                        </a:rPr>
                        <a:t>リリース種別</a:t>
                      </a:r>
                      <a:r>
                        <a:rPr kumimoji="1" lang="en-US" altLang="ja-JP" sz="900" b="0" i="0" kern="1200">
                          <a:solidFill>
                            <a:schemeClr val="bg1"/>
                          </a:solidFill>
                          <a:latin typeface="Meiryo"/>
                          <a:ea typeface="Meiryo"/>
                          <a:cs typeface="+mn-cs"/>
                        </a:rPr>
                        <a:t>/</a:t>
                      </a:r>
                      <a:r>
                        <a:rPr kumimoji="1" lang="ja-JP" altLang="en-US" sz="900" b="0" i="0" kern="1200">
                          <a:solidFill>
                            <a:schemeClr val="bg1"/>
                          </a:solidFill>
                          <a:latin typeface="Meiryo"/>
                          <a:ea typeface="Meiryo"/>
                          <a:cs typeface="+mn-cs"/>
                        </a:rPr>
                        <a:t>商品</a:t>
                      </a:r>
                      <a:r>
                        <a:rPr kumimoji="1" lang="en-US" altLang="ja-JP" sz="900" b="0" i="0" kern="1200">
                          <a:solidFill>
                            <a:schemeClr val="bg1"/>
                          </a:solidFill>
                          <a:latin typeface="Meiryo"/>
                          <a:ea typeface="Meiryo"/>
                          <a:cs typeface="+mn-cs"/>
                        </a:rPr>
                        <a:t>ID</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i="0" kern="1200">
                          <a:solidFill>
                            <a:srgbClr val="0D0D0D"/>
                          </a:solidFill>
                          <a:latin typeface="Meiryo" panose="020B0604030504040204" pitchFamily="34" charset="-128"/>
                          <a:ea typeface="Meiryo" panose="020B0604030504040204" pitchFamily="34" charset="-128"/>
                          <a:cs typeface="+mn-cs"/>
                        </a:rPr>
                        <a:t>内容</a:t>
                      </a:r>
                      <a:endParaRPr kumimoji="1" lang="en-US" altLang="ja-JP" sz="900" b="0" i="0" kern="1200">
                        <a:solidFill>
                          <a:srgbClr val="0D0D0D"/>
                        </a:solidFill>
                        <a:latin typeface="Meiryo" panose="020B0604030504040204" pitchFamily="34" charset="-128"/>
                        <a:ea typeface="Meiryo" panose="020B0604030504040204" pitchFamily="34" charset="-128"/>
                        <a:cs typeface="+mn-cs"/>
                      </a:endParaRPr>
                    </a:p>
                    <a:p>
                      <a:pPr algn="ctr"/>
                      <a:r>
                        <a:rPr kumimoji="1" lang="ja-JP" altLang="en-US" sz="900" b="0" i="0" kern="1200">
                          <a:solidFill>
                            <a:srgbClr val="0D0D0D"/>
                          </a:solidFill>
                          <a:latin typeface="Meiryo" panose="020B0604030504040204" pitchFamily="34" charset="-128"/>
                          <a:ea typeface="Meiryo" panose="020B0604030504040204" pitchFamily="34" charset="-128"/>
                          <a:cs typeface="+mn-cs"/>
                        </a:rPr>
                        <a:t>変更</a:t>
                      </a:r>
                      <a:endParaRPr kumimoji="1" lang="en-US" altLang="ja-JP" sz="900" b="0" i="0" kern="1200">
                        <a:solidFill>
                          <a:srgbClr val="0D0D0D"/>
                        </a:solidFill>
                        <a:latin typeface="Meiryo" panose="020B0604030504040204" pitchFamily="34" charset="-128"/>
                        <a:ea typeface="Meiryo" panose="020B0604030504040204" pitchFamily="34" charset="-128"/>
                        <a:cs typeface="+mn-cs"/>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dirty="0">
                          <a:latin typeface="メイリオ" panose="020B0604030504040204" pitchFamily="50" charset="-128"/>
                          <a:ea typeface="+mn-ea"/>
                        </a:rPr>
                        <a:t>1000014629</a:t>
                      </a:r>
                      <a:endParaRPr kumimoji="1" lang="ja-JP" sz="900" dirty="0">
                        <a:latin typeface="メイリオ" panose="020B0604030504040204" pitchFamily="50" charset="-128"/>
                        <a:ea typeface="メイリオ" panose="020B0604030504040204" pitchFamily="50" charset="-128"/>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pPr marL="0" marR="0" lvl="0" indent="0" algn="ctr" defTabSz="914423">
                        <a:lnSpc>
                          <a:spcPct val="100000"/>
                        </a:lnSpc>
                        <a:spcBef>
                          <a:spcPts val="0"/>
                        </a:spcBef>
                        <a:spcAft>
                          <a:spcPts val="0"/>
                        </a:spcAft>
                        <a:buNone/>
                        <a:tabLst/>
                        <a:defRPr/>
                      </a:pPr>
                      <a:r>
                        <a:rPr kumimoji="1" lang="ja-JP" altLang="en-US" sz="900">
                          <a:solidFill>
                            <a:srgbClr val="0D0D0D"/>
                          </a:solidFill>
                          <a:latin typeface="メイリオ" panose="020B0604030504040204" pitchFamily="50" charset="-128"/>
                          <a:ea typeface="メイリオ" panose="020B0604030504040204" pitchFamily="50" charset="-128"/>
                        </a:rPr>
                        <a:t>内容</a:t>
                      </a:r>
                      <a:endParaRPr kumimoji="1" lang="en-US" altLang="ja-JP" sz="900">
                        <a:solidFill>
                          <a:srgbClr val="0D0D0D"/>
                        </a:solidFill>
                        <a:latin typeface="メイリオ" panose="020B0604030504040204" pitchFamily="50" charset="-128"/>
                        <a:ea typeface="メイリオ" panose="020B0604030504040204" pitchFamily="50" charset="-128"/>
                      </a:endParaRPr>
                    </a:p>
                    <a:p>
                      <a:pPr marL="0" marR="0" lvl="0" indent="0" algn="ctr" defTabSz="914423">
                        <a:lnSpc>
                          <a:spcPct val="100000"/>
                        </a:lnSpc>
                        <a:spcBef>
                          <a:spcPts val="0"/>
                        </a:spcBef>
                        <a:spcAft>
                          <a:spcPts val="0"/>
                        </a:spcAft>
                        <a:buNone/>
                        <a:tabLst/>
                        <a:defRPr/>
                      </a:pPr>
                      <a:r>
                        <a:rPr kumimoji="1" lang="ja-JP" altLang="en-US" sz="900">
                          <a:solidFill>
                            <a:srgbClr val="0D0D0D"/>
                          </a:solidFill>
                          <a:latin typeface="メイリオ" panose="020B0604030504040204" pitchFamily="50" charset="-128"/>
                          <a:ea typeface="メイリオ" panose="020B0604030504040204" pitchFamily="50" charset="-128"/>
                        </a:rPr>
                        <a:t>変更</a:t>
                      </a: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algn="ctr"/>
                      <a:r>
                        <a:rPr kumimoji="1" lang="ja-JP" altLang="en-US" sz="900" b="0" i="0" kern="1200">
                          <a:solidFill>
                            <a:srgbClr val="0D0D0D"/>
                          </a:solidFill>
                          <a:latin typeface="Meiryo" panose="020B0604030504040204" pitchFamily="34" charset="-128"/>
                          <a:ea typeface="Meiryo" panose="020B0604030504040204" pitchFamily="34" charset="-128"/>
                          <a:cs typeface="+mn-cs"/>
                        </a:rPr>
                        <a:t>内容</a:t>
                      </a:r>
                      <a:endParaRPr kumimoji="1" lang="en-US" altLang="ja-JP" sz="900" b="0" i="0" kern="1200">
                        <a:solidFill>
                          <a:srgbClr val="0D0D0D"/>
                        </a:solidFill>
                        <a:latin typeface="Meiryo" panose="020B0604030504040204" pitchFamily="34" charset="-128"/>
                        <a:ea typeface="Meiryo" panose="020B0604030504040204" pitchFamily="34" charset="-128"/>
                        <a:cs typeface="+mn-cs"/>
                      </a:endParaRPr>
                    </a:p>
                    <a:p>
                      <a:pPr algn="ctr"/>
                      <a:r>
                        <a:rPr kumimoji="1" lang="ja-JP" altLang="en-US" sz="900" b="0" i="0" kern="1200">
                          <a:solidFill>
                            <a:srgbClr val="0D0D0D"/>
                          </a:solidFill>
                          <a:latin typeface="Meiryo" panose="020B0604030504040204" pitchFamily="34" charset="-128"/>
                          <a:ea typeface="Meiryo" panose="020B0604030504040204" pitchFamily="34" charset="-128"/>
                          <a:cs typeface="+mn-cs"/>
                        </a:rPr>
                        <a:t>変更</a:t>
                      </a:r>
                      <a:endParaRPr kumimoji="1" lang="en-US" altLang="ja-JP" sz="900">
                        <a:solidFill>
                          <a:srgbClr val="0D0D0D"/>
                        </a:solidFill>
                        <a:latin typeface="メイリオ" panose="020B0604030504040204" pitchFamily="50" charset="-128"/>
                        <a:ea typeface="メイリオ" panose="020B0604030504040204" pitchFamily="50" charset="-128"/>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23">
                        <a:lnSpc>
                          <a:spcPct val="100000"/>
                        </a:lnSpc>
                        <a:spcBef>
                          <a:spcPts val="0"/>
                        </a:spcBef>
                        <a:spcAft>
                          <a:spcPts val="0"/>
                        </a:spcAft>
                        <a:buNone/>
                        <a:tabLst/>
                        <a:defRPr/>
                      </a:pPr>
                      <a:r>
                        <a:rPr kumimoji="1" lang="en-US" altLang="ja-JP" sz="900" dirty="0">
                          <a:latin typeface="メイリオ" panose="020B0604030504040204" pitchFamily="50" charset="-128"/>
                          <a:ea typeface="+mn-ea"/>
                        </a:rPr>
                        <a:t>1000014630</a:t>
                      </a:r>
                      <a:endParaRPr kumimoji="1" lang="ja-JP" sz="900" dirty="0">
                        <a:latin typeface="メイリオ" panose="020B0604030504040204" pitchFamily="50" charset="-128"/>
                        <a:ea typeface="メイリオ" panose="020B0604030504040204" pitchFamily="50" charset="-128"/>
                      </a:endParaRPr>
                    </a:p>
                  </a:txBody>
                  <a:tcPr marT="72000" marB="3600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algn="ctr"/>
                      <a:r>
                        <a:rPr kumimoji="1" lang="ja-JP" altLang="en-US" sz="900" b="0" i="0" kern="1200">
                          <a:solidFill>
                            <a:srgbClr val="0D0D0D"/>
                          </a:solidFill>
                          <a:latin typeface="Meiryo" panose="020B0604030504040204" pitchFamily="34" charset="-128"/>
                          <a:ea typeface="Meiryo" panose="020B0604030504040204" pitchFamily="34" charset="-128"/>
                          <a:cs typeface="+mn-cs"/>
                        </a:rPr>
                        <a:t>内容</a:t>
                      </a:r>
                      <a:endParaRPr kumimoji="1" lang="en-US" altLang="ja-JP" sz="900" b="0" i="0" kern="1200">
                        <a:solidFill>
                          <a:srgbClr val="0D0D0D"/>
                        </a:solidFill>
                        <a:latin typeface="Meiryo" panose="020B0604030504040204" pitchFamily="34" charset="-128"/>
                        <a:ea typeface="Meiryo" panose="020B0604030504040204" pitchFamily="34" charset="-128"/>
                        <a:cs typeface="+mn-cs"/>
                      </a:endParaRPr>
                    </a:p>
                    <a:p>
                      <a:pPr algn="ctr"/>
                      <a:r>
                        <a:rPr kumimoji="1" lang="ja-JP" altLang="en-US" sz="900" b="0" i="0" kern="1200">
                          <a:solidFill>
                            <a:srgbClr val="0D0D0D"/>
                          </a:solidFill>
                          <a:latin typeface="Meiryo" panose="020B0604030504040204" pitchFamily="34" charset="-128"/>
                          <a:ea typeface="Meiryo" panose="020B0604030504040204" pitchFamily="34" charset="-128"/>
                          <a:cs typeface="+mn-cs"/>
                        </a:rPr>
                        <a:t>変更</a:t>
                      </a:r>
                      <a:endParaRPr kumimoji="1" lang="en-US" altLang="ja-JP" sz="900">
                        <a:solidFill>
                          <a:srgbClr val="0D0D0D"/>
                        </a:solidFill>
                        <a:latin typeface="メイリオ" panose="020B0604030504040204" pitchFamily="50" charset="-128"/>
                        <a:ea typeface="メイリオ" panose="020B0604030504040204" pitchFamily="50" charset="-128"/>
                      </a:endParaRPr>
                    </a:p>
                  </a:txBody>
                  <a:tcPr marT="72000" marB="3600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dirty="0">
                          <a:latin typeface="メイリオ" panose="020B0604030504040204" pitchFamily="50" charset="-128"/>
                          <a:ea typeface="+mn-ea"/>
                        </a:rPr>
                        <a:t>1000014546</a:t>
                      </a:r>
                      <a:endParaRPr kumimoji="1" lang="ja-JP" sz="900" dirty="0">
                        <a:latin typeface="メイリオ" panose="020B0604030504040204" pitchFamily="50" charset="-128"/>
                        <a:ea typeface="メイリオ" panose="020B0604030504040204" pitchFamily="50" charset="-128"/>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gridSpan="2">
                  <a:txBody>
                    <a:bodyPr/>
                    <a:lstStyle/>
                    <a:p>
                      <a:pPr algn="ctr"/>
                      <a:r>
                        <a:rPr kumimoji="1" lang="ja-JP" altLang="en-US" sz="900" b="0" i="0" kern="1200">
                          <a:solidFill>
                            <a:srgbClr val="0D0D0D"/>
                          </a:solidFill>
                          <a:latin typeface="Meiryo" panose="020B0604030504040204" pitchFamily="34" charset="-128"/>
                          <a:ea typeface="Meiryo" panose="020B0604030504040204" pitchFamily="34" charset="-128"/>
                          <a:cs typeface="+mn-cs"/>
                        </a:rPr>
                        <a:t>内容</a:t>
                      </a:r>
                      <a:endParaRPr kumimoji="1" lang="en-US" altLang="ja-JP" sz="900" b="0" i="0" kern="1200">
                        <a:solidFill>
                          <a:srgbClr val="0D0D0D"/>
                        </a:solidFill>
                        <a:latin typeface="Meiryo" panose="020B0604030504040204" pitchFamily="34" charset="-128"/>
                        <a:ea typeface="Meiryo" panose="020B0604030504040204" pitchFamily="34" charset="-128"/>
                        <a:cs typeface="+mn-cs"/>
                      </a:endParaRPr>
                    </a:p>
                    <a:p>
                      <a:pPr algn="ctr"/>
                      <a:r>
                        <a:rPr kumimoji="1" lang="ja-JP" altLang="en-US" sz="900" b="0" i="0" kern="1200">
                          <a:solidFill>
                            <a:srgbClr val="0D0D0D"/>
                          </a:solidFill>
                          <a:latin typeface="Meiryo" panose="020B0604030504040204" pitchFamily="34" charset="-128"/>
                          <a:ea typeface="Meiryo" panose="020B0604030504040204" pitchFamily="34" charset="-128"/>
                          <a:cs typeface="+mn-cs"/>
                        </a:rPr>
                        <a:t>変更</a:t>
                      </a:r>
                      <a:endParaRPr kumimoji="1" lang="en-US" altLang="ja-JP" sz="900">
                        <a:solidFill>
                          <a:srgbClr val="0D0D0D"/>
                        </a:solidFill>
                        <a:latin typeface="メイリオ" panose="020B0604030504040204" pitchFamily="50" charset="-128"/>
                        <a:ea typeface="メイリオ" panose="020B0604030504040204" pitchFamily="50" charset="-128"/>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pPr marL="0" marR="0" lvl="0" indent="0" algn="ctr" defTabSz="914423">
                        <a:lnSpc>
                          <a:spcPct val="100000"/>
                        </a:lnSpc>
                        <a:spcBef>
                          <a:spcPts val="0"/>
                        </a:spcBef>
                        <a:spcAft>
                          <a:spcPts val="0"/>
                        </a:spcAft>
                        <a:buNone/>
                        <a:tabLst/>
                        <a:defRPr/>
                      </a:pPr>
                      <a:r>
                        <a:rPr kumimoji="1" lang="ja-JP" altLang="en-US" sz="900">
                          <a:solidFill>
                            <a:srgbClr val="0D0D0D"/>
                          </a:solidFill>
                          <a:latin typeface="メイリオ" panose="020B0604030504040204" pitchFamily="50" charset="-128"/>
                          <a:ea typeface="メイリオ" panose="020B0604030504040204" pitchFamily="50" charset="-128"/>
                        </a:rPr>
                        <a:t>内容</a:t>
                      </a:r>
                      <a:endParaRPr kumimoji="1" lang="en-US" altLang="ja-JP" sz="900">
                        <a:solidFill>
                          <a:srgbClr val="0D0D0D"/>
                        </a:solidFill>
                        <a:latin typeface="メイリオ" panose="020B0604030504040204" pitchFamily="50" charset="-128"/>
                        <a:ea typeface="メイリオ" panose="020B0604030504040204" pitchFamily="50" charset="-128"/>
                      </a:endParaRPr>
                    </a:p>
                    <a:p>
                      <a:pPr marL="0" marR="0" lvl="0" indent="0" algn="ctr" defTabSz="914423">
                        <a:lnSpc>
                          <a:spcPct val="100000"/>
                        </a:lnSpc>
                        <a:spcBef>
                          <a:spcPts val="0"/>
                        </a:spcBef>
                        <a:spcAft>
                          <a:spcPts val="0"/>
                        </a:spcAft>
                        <a:buNone/>
                        <a:tabLst/>
                        <a:defRPr/>
                      </a:pPr>
                      <a:r>
                        <a:rPr kumimoji="1" lang="ja-JP" altLang="en-US" sz="900">
                          <a:solidFill>
                            <a:srgbClr val="0D0D0D"/>
                          </a:solidFill>
                          <a:latin typeface="メイリオ" panose="020B0604030504040204" pitchFamily="50" charset="-128"/>
                          <a:ea typeface="メイリオ" panose="020B0604030504040204" pitchFamily="50" charset="-128"/>
                        </a:rPr>
                        <a:t>変更</a:t>
                      </a: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23">
                        <a:lnSpc>
                          <a:spcPct val="100000"/>
                        </a:lnSpc>
                        <a:spcBef>
                          <a:spcPts val="0"/>
                        </a:spcBef>
                        <a:spcAft>
                          <a:spcPts val="0"/>
                        </a:spcAft>
                        <a:buNone/>
                        <a:tabLst/>
                        <a:defRPr/>
                      </a:pPr>
                      <a:r>
                        <a:rPr kumimoji="1" lang="en-US" altLang="ja-JP" sz="900" dirty="0">
                          <a:latin typeface="メイリオ" panose="020B0604030504040204" pitchFamily="50" charset="-128"/>
                          <a:ea typeface="+mn-ea"/>
                        </a:rPr>
                        <a:t>1000014545</a:t>
                      </a:r>
                      <a:endParaRPr kumimoji="1" lang="ja-JP" sz="900" dirty="0">
                        <a:latin typeface="メイリオ" panose="020B0604030504040204" pitchFamily="50" charset="-128"/>
                        <a:ea typeface="メイリオ" panose="020B0604030504040204" pitchFamily="50" charset="-128"/>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algn="ctr"/>
                      <a:r>
                        <a:rPr kumimoji="1" lang="ja-JP" altLang="en-US" sz="900" b="0" i="0" kern="1200">
                          <a:solidFill>
                            <a:srgbClr val="0D0D0D"/>
                          </a:solidFill>
                          <a:latin typeface="Meiryo" panose="020B0604030504040204" pitchFamily="34" charset="-128"/>
                          <a:ea typeface="Meiryo" panose="020B0604030504040204" pitchFamily="34" charset="-128"/>
                          <a:cs typeface="+mn-cs"/>
                        </a:rPr>
                        <a:t>内容</a:t>
                      </a:r>
                      <a:endParaRPr kumimoji="1" lang="en-US" altLang="ja-JP" sz="900" b="0" i="0" kern="1200">
                        <a:solidFill>
                          <a:srgbClr val="0D0D0D"/>
                        </a:solidFill>
                        <a:latin typeface="Meiryo" panose="020B0604030504040204" pitchFamily="34" charset="-128"/>
                        <a:ea typeface="Meiryo" panose="020B0604030504040204" pitchFamily="34" charset="-128"/>
                        <a:cs typeface="+mn-cs"/>
                      </a:endParaRPr>
                    </a:p>
                    <a:p>
                      <a:pPr algn="ctr"/>
                      <a:r>
                        <a:rPr kumimoji="1" lang="ja-JP" altLang="en-US" sz="900" b="0" i="0" kern="1200">
                          <a:solidFill>
                            <a:srgbClr val="0D0D0D"/>
                          </a:solidFill>
                          <a:latin typeface="Meiryo" panose="020B0604030504040204" pitchFamily="34" charset="-128"/>
                          <a:ea typeface="Meiryo" panose="020B0604030504040204" pitchFamily="34" charset="-128"/>
                          <a:cs typeface="+mn-cs"/>
                        </a:rPr>
                        <a:t>変更</a:t>
                      </a:r>
                      <a:endParaRPr kumimoji="1" lang="en-US" altLang="ja-JP" sz="900" b="0" i="0" kern="1200">
                        <a:solidFill>
                          <a:srgbClr val="0D0D0D"/>
                        </a:solidFill>
                        <a:latin typeface="メイリオ" panose="020B0604030504040204" pitchFamily="50" charset="-128"/>
                        <a:ea typeface="メイリオ" panose="020B0604030504040204" pitchFamily="50" charset="-128"/>
                        <a:cs typeface="+mn-cs"/>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dirty="0">
                          <a:latin typeface="メイリオ" panose="020B0604030504040204" pitchFamily="50" charset="-128"/>
                          <a:ea typeface="+mn-ea"/>
                        </a:rPr>
                        <a:t>1000014632</a:t>
                      </a:r>
                      <a:endParaRPr kumimoji="1" lang="ja-JP" sz="900" dirty="0">
                        <a:latin typeface="メイリオ" panose="020B0604030504040204" pitchFamily="50" charset="-128"/>
                        <a:ea typeface="メイリオ" panose="020B0604030504040204" pitchFamily="50" charset="-128"/>
                      </a:endParaRPr>
                    </a:p>
                  </a:txBody>
                  <a:tcPr marT="7200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355075111"/>
                  </a:ext>
                </a:extLst>
              </a:tr>
              <a:tr h="280023">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panose="020B0604030504040204" pitchFamily="34" charset="-128"/>
                          <a:ea typeface="Meiryo" panose="020B0604030504040204" pitchFamily="34" charset="-128"/>
                          <a:cs typeface="+mn-cs"/>
                        </a:rPr>
                        <a:t>予約開始日</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900" kern="1200">
                          <a:solidFill>
                            <a:srgbClr val="0D0D0D"/>
                          </a:solidFill>
                          <a:latin typeface="メイリオ"/>
                          <a:ea typeface="メイリオ"/>
                          <a:cs typeface="+mn-cs"/>
                        </a:rPr>
                        <a:t>2026</a:t>
                      </a:r>
                      <a:r>
                        <a:rPr kumimoji="1" lang="ja-JP" altLang="en-US" sz="900" kern="1200">
                          <a:solidFill>
                            <a:srgbClr val="0D0D0D"/>
                          </a:solidFill>
                          <a:latin typeface="メイリオ"/>
                          <a:ea typeface="メイリオ"/>
                          <a:cs typeface="+mn-cs"/>
                        </a:rPr>
                        <a:t>年</a:t>
                      </a:r>
                      <a:r>
                        <a:rPr kumimoji="1" lang="en-US" altLang="ja-JP" sz="900" kern="1200">
                          <a:solidFill>
                            <a:srgbClr val="0D0D0D"/>
                          </a:solidFill>
                          <a:latin typeface="メイリオ"/>
                          <a:ea typeface="メイリオ"/>
                          <a:cs typeface="+mn-cs"/>
                        </a:rPr>
                        <a:t>9</a:t>
                      </a:r>
                      <a:r>
                        <a:rPr kumimoji="1" lang="ja-JP" altLang="en-US" sz="900" kern="1200">
                          <a:solidFill>
                            <a:srgbClr val="0D0D0D"/>
                          </a:solidFill>
                          <a:latin typeface="メイリオ"/>
                          <a:ea typeface="メイリオ"/>
                          <a:cs typeface="+mn-cs"/>
                        </a:rPr>
                        <a:t>月</a:t>
                      </a:r>
                      <a:r>
                        <a:rPr kumimoji="1" lang="en-US" altLang="ja-JP" sz="900" kern="1200">
                          <a:solidFill>
                            <a:srgbClr val="0D0D0D"/>
                          </a:solidFill>
                          <a:latin typeface="メイリオ"/>
                          <a:ea typeface="メイリオ"/>
                          <a:cs typeface="+mn-cs"/>
                        </a:rPr>
                        <a:t>17</a:t>
                      </a:r>
                      <a:r>
                        <a:rPr kumimoji="1" lang="ja-JP" altLang="en-US" sz="900" kern="1200">
                          <a:solidFill>
                            <a:srgbClr val="0D0D0D"/>
                          </a:solidFill>
                          <a:latin typeface="メイリオ"/>
                          <a:ea typeface="メイリオ"/>
                          <a:cs typeface="+mn-cs"/>
                        </a:rPr>
                        <a:t>日</a:t>
                      </a:r>
                      <a:r>
                        <a:rPr lang="en-US" altLang="ja-JP" sz="900" kern="1200">
                          <a:solidFill>
                            <a:srgbClr val="0D0D0D"/>
                          </a:solidFill>
                          <a:latin typeface="メイリオ"/>
                          <a:ea typeface="メイリオ"/>
                          <a:cs typeface="+mn-cs"/>
                        </a:rPr>
                        <a:t>(</a:t>
                      </a:r>
                      <a:r>
                        <a:rPr lang="ja-JP" altLang="en-US" sz="900" kern="1200">
                          <a:solidFill>
                            <a:srgbClr val="0D0D0D"/>
                          </a:solidFill>
                          <a:latin typeface="メイリオ"/>
                          <a:ea typeface="メイリオ"/>
                          <a:cs typeface="+mn-cs"/>
                        </a:rPr>
                        <a:t>木</a:t>
                      </a:r>
                      <a:r>
                        <a:rPr lang="en-US" altLang="ja-JP" sz="900" kern="1200">
                          <a:solidFill>
                            <a:srgbClr val="0D0D0D"/>
                          </a:solidFill>
                          <a:latin typeface="メイリオ"/>
                          <a:ea typeface="メイリオ"/>
                          <a:cs typeface="+mn-cs"/>
                        </a:rPr>
                        <a:t>)</a:t>
                      </a:r>
                      <a:endParaRPr kumimoji="1" lang="en-US" altLang="ja-JP" sz="900" kern="1200">
                        <a:solidFill>
                          <a:srgbClr val="0D0D0D"/>
                        </a:solidFill>
                        <a:latin typeface="メイリオ"/>
                        <a:ea typeface="メイリオ"/>
                        <a:cs typeface="+mn-cs"/>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T w="19050" cap="flat" cmpd="sng" algn="ctr">
                      <a:solidFill>
                        <a:schemeClr val="bg1"/>
                      </a:solidFill>
                      <a:prstDash val="solid"/>
                      <a:round/>
                      <a:headEnd type="none" w="med" len="med"/>
                      <a:tailEnd type="none" w="med" len="med"/>
                    </a:lnT>
                  </a:tcPr>
                </a:tc>
                <a:tc hMerge="1">
                  <a:txBody>
                    <a:bodyPr/>
                    <a:lstStyle/>
                    <a:p>
                      <a:endParaRPr kumimoji="1" lang="ja-JP" altLang="en-US"/>
                    </a:p>
                  </a:txBody>
                  <a:tcPr>
                    <a:lnT w="19050" cap="flat" cmpd="sng" algn="ctr">
                      <a:solidFill>
                        <a:schemeClr val="bg1"/>
                      </a:solidFill>
                      <a:prstDash val="solid"/>
                      <a:round/>
                      <a:headEnd type="none" w="med" len="med"/>
                      <a:tailEnd type="none" w="med" len="med"/>
                    </a:lnT>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tcPr>
                </a:tc>
                <a:tc hMerge="1">
                  <a:txBody>
                    <a:bodyPr/>
                    <a:lstStyle/>
                    <a:p>
                      <a:endParaRPr kumimoji="1" lang="ja-JP" altLang="en-US"/>
                    </a:p>
                  </a:txBody>
                  <a:tcPr>
                    <a:lnT w="19050" cap="flat" cmpd="sng" algn="ctr">
                      <a:solidFill>
                        <a:schemeClr val="bg1"/>
                      </a:solidFill>
                      <a:prstDash val="solid"/>
                      <a:round/>
                      <a:headEnd type="none" w="med" len="med"/>
                      <a:tailEnd type="none" w="med" len="med"/>
                    </a:lnT>
                  </a:tcPr>
                </a:tc>
                <a:tc hMerge="1">
                  <a:txBody>
                    <a:bodyPr/>
                    <a:lstStyle/>
                    <a:p>
                      <a:endParaRPr kumimoji="1" lang="ja-JP" altLang="en-US"/>
                    </a:p>
                  </a:txBody>
                  <a:tcPr>
                    <a:lnT w="19050" cap="flat" cmpd="sng" algn="ctr">
                      <a:solidFill>
                        <a:schemeClr val="bg1"/>
                      </a:solidFill>
                      <a:prstDash val="solid"/>
                      <a:round/>
                      <a:headEnd type="none" w="med" len="med"/>
                      <a:tailEnd type="none" w="med" len="med"/>
                    </a:lnT>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777446988"/>
                  </a:ext>
                </a:extLst>
              </a:tr>
              <a:tr h="28002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panose="020B0604030504040204" pitchFamily="34" charset="-128"/>
                          <a:ea typeface="Meiryo" panose="020B0604030504040204" pitchFamily="34" charset="-128"/>
                          <a:cs typeface="+mn-cs"/>
                        </a:rPr>
                        <a:t>入稿前審査対象</a:t>
                      </a:r>
                      <a:endParaRPr kumimoji="1" lang="en-US" altLang="ja-JP" sz="900" b="0" i="0" kern="1200">
                        <a:solidFill>
                          <a:schemeClr val="bg1"/>
                        </a:solidFill>
                        <a:latin typeface="Meiryo" panose="020B0604030504040204" pitchFamily="34" charset="-128"/>
                        <a:ea typeface="Meiryo" panose="020B0604030504040204" pitchFamily="34" charset="-128"/>
                        <a:cs typeface="+mn-cs"/>
                      </a:endParaRP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1" kern="1200" dirty="0">
                          <a:solidFill>
                            <a:srgbClr val="0D0D0D"/>
                          </a:solidFill>
                          <a:latin typeface="Meiryo"/>
                          <a:ea typeface="Meiryo"/>
                        </a:rPr>
                        <a:t>●</a:t>
                      </a:r>
                      <a:r>
                        <a:rPr kumimoji="1" lang="ja-JP" altLang="en-US" sz="900" b="0" i="0" kern="1200" dirty="0">
                          <a:solidFill>
                            <a:srgbClr val="0D0D0D"/>
                          </a:solidFill>
                          <a:latin typeface="Meiryo"/>
                          <a:ea typeface="Meiryo"/>
                          <a:cs typeface="+mn-cs"/>
                        </a:rPr>
                        <a:t>（</a:t>
                      </a:r>
                      <a:r>
                        <a:rPr kumimoji="1" lang="en-US" altLang="ja-JP" sz="900" b="0" i="0" kern="1200" dirty="0">
                          <a:solidFill>
                            <a:srgbClr val="0D0D0D"/>
                          </a:solidFill>
                          <a:latin typeface="Meiryo"/>
                          <a:ea typeface="Meiryo"/>
                          <a:cs typeface="+mn-cs"/>
                        </a:rPr>
                        <a:t>PC</a:t>
                      </a:r>
                      <a:r>
                        <a:rPr kumimoji="1" lang="ja-JP" altLang="en-US" sz="900" b="0" i="0" kern="1200" dirty="0">
                          <a:solidFill>
                            <a:srgbClr val="0D0D0D"/>
                          </a:solidFill>
                          <a:latin typeface="Meiryo"/>
                          <a:ea typeface="Meiryo"/>
                          <a:cs typeface="+mn-cs"/>
                        </a:rPr>
                        <a:t>のみ）</a:t>
                      </a:r>
                    </a:p>
                  </a:txBody>
                  <a:tcPr marT="72000" marB="36000"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900" b="0" i="0" kern="1200">
                        <a:solidFill>
                          <a:schemeClr val="tx1">
                            <a:lumMod val="65000"/>
                            <a:lumOff val="35000"/>
                          </a:schemeClr>
                        </a:solidFill>
                        <a:latin typeface="Meiryo"/>
                        <a:ea typeface="Meiryo"/>
                        <a:cs typeface="+mn-cs"/>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12700" cap="flat" cmpd="sng" algn="ctr">
                      <a:solidFill>
                        <a:schemeClr val="bg1"/>
                      </a:solidFill>
                      <a:prstDash val="solid"/>
                      <a:round/>
                      <a:headEnd type="none" w="med" len="med"/>
                      <a:tailEnd type="none" w="med" len="med"/>
                    </a:lnL>
                  </a:tcPr>
                </a:tc>
                <a:tc hMerge="1">
                  <a:txBody>
                    <a:bodyPr/>
                    <a:lstStyle/>
                    <a:p>
                      <a:endParaRPr kumimoji="1" lang="ja-JP" altLang="en-US"/>
                    </a:p>
                  </a:txBody>
                  <a:tcPr>
                    <a:lnL w="12700"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12700" cap="flat" cmpd="sng" algn="ctr">
                      <a:solidFill>
                        <a:schemeClr val="bg1"/>
                      </a:solidFill>
                      <a:prstDash val="solid"/>
                      <a:round/>
                      <a:headEnd type="none" w="med" len="med"/>
                      <a:tailEnd type="none" w="med" len="med"/>
                    </a:lnL>
                  </a:tcPr>
                </a:tc>
                <a:tc hMerge="1">
                  <a:txBody>
                    <a:bodyPr/>
                    <a:lstStyle/>
                    <a:p>
                      <a:endParaRPr kumimoji="1" lang="ja-JP" altLang="en-US"/>
                    </a:p>
                  </a:txBody>
                  <a:tcPr>
                    <a:lnL w="12700"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112060797"/>
                  </a:ext>
                </a:extLst>
              </a:tr>
              <a:tr h="54506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a:ea typeface="Meiryo"/>
                          <a:cs typeface="+mn-cs"/>
                        </a:rPr>
                        <a:t>広告タイプ</a:t>
                      </a:r>
                      <a:r>
                        <a:rPr kumimoji="1" lang="en-US" altLang="ja-JP" sz="900" b="0" i="0" kern="1200">
                          <a:solidFill>
                            <a:schemeClr val="bg1"/>
                          </a:solidFill>
                          <a:latin typeface="Meiryo"/>
                          <a:ea typeface="Meiryo"/>
                          <a:cs typeface="+mn-cs"/>
                        </a:rPr>
                        <a:t>/</a:t>
                      </a:r>
                      <a:r>
                        <a:rPr kumimoji="1" lang="ja-JP" altLang="en-US" sz="900" b="0" i="0" kern="1200">
                          <a:solidFill>
                            <a:schemeClr val="bg1"/>
                          </a:solidFill>
                          <a:latin typeface="Meiryo"/>
                          <a:ea typeface="Meiryo"/>
                          <a:cs typeface="+mn-cs"/>
                        </a:rPr>
                        <a:t>メインメディアの形式</a:t>
                      </a:r>
                      <a:r>
                        <a:rPr kumimoji="1" lang="en-US" altLang="ja-JP" sz="900" b="0" i="0" kern="1200">
                          <a:solidFill>
                            <a:schemeClr val="bg1"/>
                          </a:solidFill>
                          <a:latin typeface="Meiryo"/>
                          <a:ea typeface="Meiryo"/>
                          <a:cs typeface="+mn-cs"/>
                        </a:rPr>
                        <a:t>/</a:t>
                      </a:r>
                    </a:p>
                    <a:p>
                      <a:pPr algn="ctr"/>
                      <a:r>
                        <a:rPr kumimoji="1" lang="ja-JP" altLang="en-US" sz="900" b="0" i="0" kern="1200">
                          <a:solidFill>
                            <a:schemeClr val="bg1"/>
                          </a:solidFill>
                          <a:latin typeface="Meiryo" panose="020B0604030504040204" pitchFamily="34" charset="-128"/>
                          <a:ea typeface="Meiryo" panose="020B0604030504040204" pitchFamily="34" charset="-128"/>
                          <a:cs typeface="+mn-cs"/>
                        </a:rPr>
                        <a:t>アスペクト比</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スマートフォン</a:t>
                      </a:r>
                      <a:r>
                        <a:rPr kumimoji="1" lang="en-US" altLang="ja-JP" sz="900" b="0" i="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バナー</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画像</a:t>
                      </a:r>
                      <a:r>
                        <a:rPr kumimoji="1" lang="en-US" altLang="ja-JP" sz="900" kern="1200">
                          <a:solidFill>
                            <a:srgbClr val="0D0D0D"/>
                          </a:solidFill>
                          <a:latin typeface="Meiryo"/>
                          <a:ea typeface="Meiryo"/>
                          <a:cs typeface="+mn-cs"/>
                        </a:rPr>
                        <a:t>/16</a:t>
                      </a: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9</a:t>
                      </a:r>
                      <a:r>
                        <a:rPr kumimoji="1" lang="ja-JP" altLang="en-US" sz="900" kern="1200">
                          <a:solidFill>
                            <a:srgbClr val="0D0D0D"/>
                          </a:solidFill>
                          <a:latin typeface="Meiryo"/>
                          <a:ea typeface="Meiryo"/>
                          <a:cs typeface="+mn-cs"/>
                        </a:rPr>
                        <a:t>　バナー</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動画</a:t>
                      </a:r>
                      <a:r>
                        <a:rPr kumimoji="1" lang="en-US" altLang="ja-JP" sz="900" kern="1200">
                          <a:solidFill>
                            <a:srgbClr val="0D0D0D"/>
                          </a:solidFill>
                          <a:latin typeface="Meiryo"/>
                          <a:ea typeface="Meiryo"/>
                          <a:cs typeface="+mn-cs"/>
                        </a:rPr>
                        <a:t>/16</a:t>
                      </a: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9</a:t>
                      </a:r>
                      <a:r>
                        <a:rPr kumimoji="1" lang="ja-JP" altLang="en-US" sz="900" kern="1200">
                          <a:solidFill>
                            <a:srgbClr val="0D0D0D"/>
                          </a:solidFill>
                          <a:latin typeface="Meiryo"/>
                          <a:ea typeface="Meiryo"/>
                          <a:cs typeface="+mn-cs"/>
                        </a:rPr>
                        <a:t>　</a:t>
                      </a:r>
                      <a:endParaRPr kumimoji="1" lang="en-US" altLang="ja-JP" sz="900" b="0" i="0" kern="1200">
                        <a:solidFill>
                          <a:srgbClr val="0D0D0D"/>
                        </a:solidFill>
                        <a:latin typeface="Meiryo"/>
                        <a:ea typeface="Meiryo"/>
                        <a:cs typeface="+mn-cs"/>
                      </a:endParaRPr>
                    </a:p>
                    <a:p>
                      <a:pPr algn="ctr"/>
                      <a:r>
                        <a:rPr kumimoji="1" lang="en-US" altLang="ja-JP" sz="900" b="0" i="0" kern="1200">
                          <a:solidFill>
                            <a:srgbClr val="0D0D0D"/>
                          </a:solidFill>
                          <a:latin typeface="Meiryo"/>
                          <a:ea typeface="Meiryo"/>
                          <a:cs typeface="+mn-cs"/>
                        </a:rPr>
                        <a:t>【PC】</a:t>
                      </a:r>
                      <a:r>
                        <a:rPr kumimoji="1" lang="ja-JP" altLang="en-US" sz="900" b="0" i="0" kern="1200">
                          <a:solidFill>
                            <a:srgbClr val="0D0D0D"/>
                          </a:solidFill>
                          <a:latin typeface="Meiryo"/>
                          <a:ea typeface="Meiryo"/>
                          <a:cs typeface="+mn-cs"/>
                        </a:rPr>
                        <a:t>トップインパクト クインティ</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画像</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　トップインパクト クインティ</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動画</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a:t>
                      </a:r>
                      <a:r>
                        <a:rPr lang="en-US" altLang="ja-JP" sz="900" b="0" i="0" kern="1200">
                          <a:solidFill>
                            <a:srgbClr val="0D0D0D"/>
                          </a:solidFill>
                          <a:latin typeface="Meiryo"/>
                          <a:ea typeface="Meiryo"/>
                          <a:cs typeface="+mn-cs"/>
                        </a:rPr>
                        <a:t>         </a:t>
                      </a:r>
                      <a:endParaRPr kumimoji="1" lang="en-US" altLang="ja-JP" sz="900" b="0" i="0" kern="1200">
                        <a:solidFill>
                          <a:srgbClr val="0D0D0D"/>
                        </a:solidFill>
                        <a:latin typeface="Meiryo"/>
                        <a:ea typeface="Meiryo"/>
                        <a:cs typeface="+mn-cs"/>
                      </a:endParaRPr>
                    </a:p>
                    <a:p>
                      <a:pPr algn="ctr"/>
                      <a:r>
                        <a:rPr kumimoji="1" lang="ja-JP" altLang="en-US" sz="900" b="0" i="0" kern="1200">
                          <a:solidFill>
                            <a:srgbClr val="0D0D0D"/>
                          </a:solidFill>
                          <a:latin typeface="Meiryo"/>
                          <a:ea typeface="Meiryo"/>
                          <a:cs typeface="+mn-cs"/>
                        </a:rPr>
                        <a:t>トップインパクト スクエア</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画像</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　</a:t>
                      </a:r>
                      <a:r>
                        <a:rPr kumimoji="1" lang="ja-JP" altLang="en-US" sz="900" kern="1200">
                          <a:solidFill>
                            <a:srgbClr val="0D0D0D"/>
                          </a:solidFill>
                          <a:latin typeface="Meiryo"/>
                          <a:ea typeface="Meiryo"/>
                          <a:cs typeface="+mn-cs"/>
                        </a:rPr>
                        <a:t>トップインパクト スクエア</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動画</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a:t>
                      </a:r>
                      <a:endParaRPr kumimoji="1" lang="ja-JP" altLang="en-US" sz="900" b="0" i="0" kern="1200">
                        <a:solidFill>
                          <a:srgbClr val="0D0D0D"/>
                        </a:solidFill>
                        <a:latin typeface="Meiryo"/>
                        <a:ea typeface="Meiryo"/>
                        <a:cs typeface="+mn-cs"/>
                      </a:endParaRPr>
                    </a:p>
                  </a:txBody>
                  <a:tcPr marR="1188000"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84434171"/>
                  </a:ext>
                </a:extLst>
              </a:tr>
              <a:tr h="417772">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kern="1200">
                          <a:solidFill>
                            <a:schemeClr val="bg1"/>
                          </a:solidFill>
                          <a:latin typeface="Meiryo"/>
                          <a:ea typeface="Meiryo"/>
                          <a:cs typeface="+mn-cs"/>
                        </a:rPr>
                        <a:t>バナー</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動画</a:t>
                      </a:r>
                      <a:r>
                        <a:rPr kumimoji="1" lang="en-US" altLang="ja-JP" sz="900" b="0" kern="1200">
                          <a:solidFill>
                            <a:schemeClr val="bg1"/>
                          </a:solidFill>
                          <a:latin typeface="Meiryo"/>
                          <a:ea typeface="Meiryo"/>
                          <a:cs typeface="+mn-cs"/>
                        </a:rPr>
                        <a:t>/16</a:t>
                      </a:r>
                      <a:r>
                        <a:rPr kumimoji="1" lang="ja-JP" altLang="en-US" sz="900" b="0" kern="1200">
                          <a:solidFill>
                            <a:schemeClr val="bg1"/>
                          </a:solidFill>
                          <a:latin typeface="Meiryo"/>
                          <a:ea typeface="Meiryo"/>
                          <a:cs typeface="+mn-cs"/>
                        </a:rPr>
                        <a:t>：</a:t>
                      </a:r>
                      <a:r>
                        <a:rPr kumimoji="1" lang="en-US" altLang="ja-JP" sz="900" b="0" kern="1200">
                          <a:solidFill>
                            <a:schemeClr val="bg1"/>
                          </a:solidFill>
                          <a:latin typeface="Meiryo"/>
                          <a:ea typeface="Meiryo"/>
                          <a:cs typeface="+mn-cs"/>
                        </a:rPr>
                        <a:t>9</a:t>
                      </a:r>
                      <a:r>
                        <a:rPr kumimoji="1" lang="ja-JP" altLang="en-US" sz="900" b="0" kern="1200">
                          <a:solidFill>
                            <a:schemeClr val="bg1"/>
                          </a:solidFill>
                          <a:latin typeface="Meiryo"/>
                          <a:ea typeface="Meiryo"/>
                          <a:cs typeface="+mn-cs"/>
                        </a:rPr>
                        <a:t>広告</a:t>
                      </a:r>
                    </a:p>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タップ後の動作</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kern="1200">
                          <a:solidFill>
                            <a:srgbClr val="0D0D0D"/>
                          </a:solidFill>
                          <a:latin typeface="Meiryo"/>
                          <a:ea typeface="Meiryo"/>
                          <a:cs typeface="+mn-cs"/>
                        </a:rPr>
                        <a:t>動画をフルスクリーンで再生する（</a:t>
                      </a:r>
                      <a:r>
                        <a:rPr kumimoji="1" lang="en" altLang="ja-JP" sz="900" kern="1200">
                          <a:solidFill>
                            <a:srgbClr val="0D0D0D"/>
                          </a:solidFill>
                          <a:latin typeface="Meiryo"/>
                          <a:ea typeface="Meiryo"/>
                          <a:cs typeface="+mn-cs"/>
                        </a:rPr>
                        <a:t>for view</a:t>
                      </a:r>
                      <a:r>
                        <a:rPr kumimoji="1" lang="ja-JP" altLang="en" sz="900" kern="1200">
                          <a:solidFill>
                            <a:srgbClr val="0D0D0D"/>
                          </a:solidFill>
                          <a:latin typeface="Meiryo"/>
                          <a:ea typeface="Meiryo"/>
                          <a:cs typeface="+mn-cs"/>
                        </a:rPr>
                        <a:t>）　</a:t>
                      </a:r>
                      <a:r>
                        <a:rPr kumimoji="1" lang="en" altLang="ja-JP" sz="900" kern="1200">
                          <a:solidFill>
                            <a:srgbClr val="0D0D0D"/>
                          </a:solidFill>
                          <a:latin typeface="Meiryo"/>
                          <a:ea typeface="Meiryo"/>
                          <a:cs typeface="+mn-cs"/>
                        </a:rPr>
                        <a:t>/</a:t>
                      </a:r>
                      <a:r>
                        <a:rPr kumimoji="1" lang="ja-JP" altLang="en" sz="900" kern="1200">
                          <a:solidFill>
                            <a:srgbClr val="0D0D0D"/>
                          </a:solidFill>
                          <a:latin typeface="Meiryo"/>
                          <a:ea typeface="Meiryo"/>
                          <a:cs typeface="+mn-cs"/>
                        </a:rPr>
                        <a:t>　</a:t>
                      </a:r>
                      <a:r>
                        <a:rPr kumimoji="1" lang="ja-JP" altLang="en-US" sz="900" kern="1200">
                          <a:solidFill>
                            <a:srgbClr val="0D0D0D"/>
                          </a:solidFill>
                          <a:latin typeface="Meiryo"/>
                          <a:ea typeface="Meiryo"/>
                          <a:cs typeface="+mn-cs"/>
                        </a:rPr>
                        <a:t>ランディングページを表示する（</a:t>
                      </a:r>
                      <a:r>
                        <a:rPr kumimoji="1" lang="en" altLang="ja-JP" sz="900" kern="1200">
                          <a:solidFill>
                            <a:srgbClr val="0D0D0D"/>
                          </a:solidFill>
                          <a:latin typeface="Meiryo"/>
                          <a:ea typeface="Meiryo"/>
                          <a:cs typeface="+mn-cs"/>
                        </a:rPr>
                        <a:t>for click</a:t>
                      </a:r>
                      <a:r>
                        <a:rPr kumimoji="1" lang="ja-JP" altLang="en" sz="900" kern="1200">
                          <a:solidFill>
                            <a:srgbClr val="0D0D0D"/>
                          </a:solidFill>
                          <a:latin typeface="Meiryo"/>
                          <a:ea typeface="Meiryo"/>
                          <a:cs typeface="+mn-cs"/>
                        </a:rPr>
                        <a:t>）</a:t>
                      </a:r>
                    </a:p>
                  </a:txBody>
                  <a:tcPr marL="0" marR="0" marT="72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993594562"/>
                  </a:ext>
                </a:extLst>
              </a:tr>
              <a:tr h="28002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panose="020B0604030504040204" pitchFamily="34" charset="-128"/>
                          <a:ea typeface="Meiryo" panose="020B0604030504040204" pitchFamily="34" charset="-128"/>
                          <a:cs typeface="+mn-cs"/>
                        </a:rPr>
                        <a:t>デバイス</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i="0" kern="1200">
                          <a:solidFill>
                            <a:srgbClr val="0D0D0D"/>
                          </a:solidFill>
                          <a:latin typeface="Meiryo"/>
                          <a:ea typeface="Meiryo"/>
                          <a:cs typeface="+mn-cs"/>
                        </a:rPr>
                        <a:t>スマートフォン（ウェブ</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アプリ）　</a:t>
                      </a:r>
                      <a:r>
                        <a:rPr kumimoji="1" lang="en-US" altLang="ja-JP" sz="900" b="0" i="0" kern="1200">
                          <a:solidFill>
                            <a:srgbClr val="0D0D0D"/>
                          </a:solidFill>
                          <a:latin typeface="Meiryo"/>
                          <a:ea typeface="Meiryo"/>
                          <a:cs typeface="+mn-cs"/>
                        </a:rPr>
                        <a:t>/</a:t>
                      </a:r>
                      <a:r>
                        <a:rPr kumimoji="1" lang="ja-JP" altLang="en-US" sz="900" b="0" i="0" kern="1200" baseline="0">
                          <a:solidFill>
                            <a:srgbClr val="0D0D0D"/>
                          </a:solidFill>
                          <a:latin typeface="Meiryo"/>
                          <a:ea typeface="Meiryo"/>
                          <a:cs typeface="+mn-cs"/>
                        </a:rPr>
                        <a:t>　</a:t>
                      </a:r>
                      <a:r>
                        <a:rPr kumimoji="1" lang="en-US" altLang="ja-JP" sz="900" b="0" i="0" kern="1200">
                          <a:solidFill>
                            <a:srgbClr val="0D0D0D"/>
                          </a:solidFill>
                          <a:latin typeface="Meiryo"/>
                          <a:ea typeface="Meiryo"/>
                          <a:cs typeface="+mn-cs"/>
                        </a:rPr>
                        <a:t>PC</a:t>
                      </a:r>
                      <a:endParaRPr kumimoji="1" lang="ja-JP" altLang="en-US" sz="900" b="0" i="0" kern="1200">
                        <a:solidFill>
                          <a:srgbClr val="0D0D0D"/>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931917948"/>
                  </a:ext>
                </a:extLst>
              </a:tr>
              <a:tr h="280023">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panose="020B0604030504040204" pitchFamily="34" charset="-128"/>
                          <a:ea typeface="Meiryo" panose="020B0604030504040204" pitchFamily="34" charset="-128"/>
                          <a:cs typeface="+mn-cs"/>
                        </a:rPr>
                        <a:t>掲載面</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ja-JP" sz="900" b="0" i="0">
                          <a:solidFill>
                            <a:schemeClr val="tx1"/>
                          </a:solidFill>
                          <a:effectLst/>
                          <a:latin typeface="Verdana" panose="020B0604030504040204" pitchFamily="34" charset="0"/>
                        </a:rPr>
                        <a:t>Yahoo! JAPANトップページ</a:t>
                      </a:r>
                      <a:endParaRPr kumimoji="1" lang="ja-JP" altLang="en-US" sz="900" kern="1200">
                        <a:solidFill>
                          <a:schemeClr val="tx1"/>
                        </a:solidFill>
                        <a:latin typeface="Meiryo" panose="020B0604030504040204" pitchFamily="34" charset="-128"/>
                        <a:ea typeface="Meiryo" panose="020B0604030504040204" pitchFamily="34" charset="-128"/>
                        <a:cs typeface="+mn-cs"/>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787314208"/>
                  </a:ext>
                </a:extLst>
              </a:tr>
              <a:tr h="280023">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panose="020B0604030504040204" pitchFamily="34" charset="-128"/>
                          <a:ea typeface="Meiryo" panose="020B0604030504040204" pitchFamily="34" charset="-128"/>
                          <a:cs typeface="+mn-cs"/>
                        </a:rPr>
                        <a:t>掲載場所</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kern="1200">
                          <a:solidFill>
                            <a:srgbClr val="0D0D0D"/>
                          </a:solidFill>
                          <a:latin typeface="Meiryo"/>
                          <a:ea typeface="Meiryo"/>
                          <a:cs typeface="+mn-cs"/>
                        </a:rPr>
                        <a:t>Yahoo! JAPAN</a:t>
                      </a:r>
                      <a:r>
                        <a:rPr kumimoji="1" lang="ja-JP" altLang="en-US" sz="900" b="0" i="0" kern="1200">
                          <a:solidFill>
                            <a:srgbClr val="0D0D0D"/>
                          </a:solidFill>
                          <a:latin typeface="Meiryo"/>
                          <a:ea typeface="Meiryo"/>
                          <a:cs typeface="+mn-cs"/>
                        </a:rPr>
                        <a:t>トップページ　および　</a:t>
                      </a:r>
                      <a:r>
                        <a:rPr kumimoji="1" lang="en-US" altLang="ja-JP" sz="900" b="0" i="0" kern="1200">
                          <a:solidFill>
                            <a:srgbClr val="0D0D0D"/>
                          </a:solidFill>
                          <a:latin typeface="Meiryo"/>
                          <a:ea typeface="Meiryo"/>
                          <a:cs typeface="+mn-cs"/>
                        </a:rPr>
                        <a:t>Yahoo! JAPAN</a:t>
                      </a:r>
                      <a:r>
                        <a:rPr kumimoji="1" lang="ja-JP" altLang="en-US" sz="900" b="0" i="0" kern="1200">
                          <a:solidFill>
                            <a:srgbClr val="0D0D0D"/>
                          </a:solidFill>
                          <a:latin typeface="Meiryo"/>
                          <a:ea typeface="Meiryo"/>
                          <a:cs typeface="+mn-cs"/>
                        </a:rPr>
                        <a:t>アプリのファーストビュー　</a:t>
                      </a: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066738162"/>
                  </a:ext>
                </a:extLst>
              </a:tr>
              <a:tr h="357801">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panose="020B0604030504040204" pitchFamily="34" charset="-128"/>
                          <a:ea typeface="Meiryo" panose="020B0604030504040204" pitchFamily="34" charset="-128"/>
                          <a:cs typeface="+mn-cs"/>
                        </a:rPr>
                        <a:t>掲載期間</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90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12</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日（金）～　</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日（水）</a:t>
                      </a: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2463668774"/>
                  </a:ext>
                </a:extLst>
              </a:tr>
              <a:tr h="28002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panose="020B0604030504040204" pitchFamily="34" charset="-128"/>
                          <a:ea typeface="Meiryo" panose="020B0604030504040204" pitchFamily="34" charset="-128"/>
                          <a:cs typeface="+mn-cs"/>
                        </a:rPr>
                        <a:t>購入期間</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5">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0" i="0" kern="1200">
                          <a:solidFill>
                            <a:srgbClr val="0D0D0D"/>
                          </a:solidFill>
                          <a:latin typeface="Meiryo"/>
                          <a:ea typeface="Meiryo"/>
                          <a:cs typeface="+mn-cs"/>
                        </a:rPr>
                        <a:t>5</a:t>
                      </a:r>
                      <a:r>
                        <a:rPr kumimoji="1" lang="ja-JP" altLang="en-US" sz="900" b="0" i="0" kern="1200">
                          <a:solidFill>
                            <a:srgbClr val="0D0D0D"/>
                          </a:solidFill>
                          <a:latin typeface="Meiryo"/>
                          <a:ea typeface="Meiryo"/>
                          <a:cs typeface="+mn-cs"/>
                        </a:rPr>
                        <a:t>日間～</a:t>
                      </a:r>
                      <a:r>
                        <a:rPr kumimoji="1" lang="en-US" altLang="ja-JP" sz="900" b="0" i="0" kern="1200">
                          <a:solidFill>
                            <a:srgbClr val="0D0D0D"/>
                          </a:solidFill>
                          <a:latin typeface="Meiryo"/>
                          <a:ea typeface="Meiryo"/>
                          <a:cs typeface="+mn-cs"/>
                        </a:rPr>
                        <a:t>20</a:t>
                      </a:r>
                      <a:r>
                        <a:rPr kumimoji="1" lang="ja-JP" altLang="en-US" sz="900" b="0" i="0" kern="1200">
                          <a:solidFill>
                            <a:srgbClr val="0D0D0D"/>
                          </a:solidFill>
                          <a:latin typeface="Meiryo"/>
                          <a:ea typeface="Meiryo"/>
                          <a:cs typeface="+mn-cs"/>
                        </a:rPr>
                        <a:t>日間 </a:t>
                      </a:r>
                      <a:r>
                        <a:rPr kumimoji="1" lang="en-US" altLang="ja-JP" sz="900" b="0" i="0" kern="1200">
                          <a:solidFill>
                            <a:srgbClr val="002AFF"/>
                          </a:solidFill>
                          <a:latin typeface="Meiryo"/>
                          <a:ea typeface="Meiryo"/>
                          <a:cs typeface="+mn-cs"/>
                        </a:rPr>
                        <a:t>※1</a:t>
                      </a:r>
                      <a:endParaRPr kumimoji="1" lang="ja-JP" altLang="en-US" sz="900" b="0" i="0" kern="1200">
                        <a:solidFill>
                          <a:srgbClr val="002AFF"/>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900" b="0" i="0" kern="1200">
                        <a:solidFill>
                          <a:schemeClr val="tx1">
                            <a:lumMod val="65000"/>
                            <a:lumOff val="35000"/>
                          </a:schemeClr>
                        </a:solidFill>
                        <a:latin typeface="Meiryo"/>
                        <a:ea typeface="Meiryo"/>
                        <a:cs typeface="+mn-cs"/>
                      </a:endParaRPr>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10000"/>
                        <a:lumOff val="90000"/>
                      </a:schemeClr>
                    </a:solidFill>
                  </a:tcPr>
                </a:tc>
                <a:tc hMerge="1">
                  <a:txBody>
                    <a:bodyPr/>
                    <a:lstStyle/>
                    <a:p>
                      <a:endParaRPr kumimoji="1" lang="ja-JP" altLang="en-US"/>
                    </a:p>
                  </a:txBody>
                  <a:tcPr/>
                </a:tc>
                <a:tc hMerge="1">
                  <a:txBody>
                    <a:bodyPr/>
                    <a:lstStyle/>
                    <a:p>
                      <a:endParaRPr kumimoji="1" lang="ja-JP" altLang="en-US"/>
                    </a:p>
                  </a:txBody>
                  <a:tcPr/>
                </a:tc>
                <a:tc gridSpan="5">
                  <a:txBody>
                    <a:bodyPr/>
                    <a:lstStyle/>
                    <a:p>
                      <a:pPr algn="ctr"/>
                      <a:r>
                        <a:rPr lang="ja-JP" altLang="en-US" sz="900" kern="1200">
                          <a:solidFill>
                            <a:srgbClr val="0D0D0D"/>
                          </a:solidFill>
                          <a:latin typeface="メイリオ" panose="020B0604030504040204" pitchFamily="50" charset="-128"/>
                          <a:ea typeface="メイリオ" panose="020B0604030504040204" pitchFamily="50" charset="-128"/>
                          <a:cs typeface="+mn-cs"/>
                        </a:rPr>
                        <a:t>3</a:t>
                      </a:r>
                      <a:r>
                        <a:rPr kumimoji="1" lang="ja-JP" altLang="en-US" sz="900" kern="1200">
                          <a:solidFill>
                            <a:srgbClr val="0D0D0D"/>
                          </a:solidFill>
                          <a:latin typeface="メイリオ" panose="020B0604030504040204" pitchFamily="50" charset="-128"/>
                          <a:ea typeface="メイリオ" panose="020B0604030504040204" pitchFamily="50" charset="-128"/>
                          <a:cs typeface="+mn-cs"/>
                        </a:rPr>
                        <a:t>日間～</a:t>
                      </a:r>
                      <a:r>
                        <a:rPr kumimoji="1" lang="en-US" altLang="ja-JP" sz="900" kern="1200">
                          <a:solidFill>
                            <a:srgbClr val="0D0D0D"/>
                          </a:solidFill>
                          <a:latin typeface="メイリオ" panose="020B0604030504040204" pitchFamily="50" charset="-128"/>
                          <a:ea typeface="メイリオ" panose="020B0604030504040204" pitchFamily="50" charset="-128"/>
                          <a:cs typeface="+mn-cs"/>
                        </a:rPr>
                        <a:t>20</a:t>
                      </a:r>
                      <a:r>
                        <a:rPr kumimoji="1" lang="ja-JP" altLang="en-US" sz="900" kern="1200">
                          <a:solidFill>
                            <a:srgbClr val="0D0D0D"/>
                          </a:solidFill>
                          <a:latin typeface="メイリオ" panose="020B0604030504040204" pitchFamily="50" charset="-128"/>
                          <a:ea typeface="メイリオ" panose="020B0604030504040204" pitchFamily="50" charset="-128"/>
                          <a:cs typeface="+mn-cs"/>
                        </a:rPr>
                        <a:t>日間</a:t>
                      </a:r>
                      <a:endParaRPr kumimoji="1" lang="ja-JP" altLang="en-US" sz="900" b="0" i="0" kern="1200">
                        <a:solidFill>
                          <a:srgbClr val="0D0D0D"/>
                        </a:solidFill>
                        <a:latin typeface="メイリオ" panose="020B0604030504040204" pitchFamily="50" charset="-128"/>
                        <a:ea typeface="メイリオ" panose="020B0604030504040204" pitchFamily="50" charset="-128"/>
                        <a:cs typeface="+mn-cs"/>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marT="72000" marB="36000" anchor="ctr">
                    <a:lnR w="28575"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10000"/>
                        <a:lumOff val="90000"/>
                      </a:schemeClr>
                    </a:solidFill>
                  </a:tcPr>
                </a:tc>
                <a:tc hMerge="1">
                  <a:txBody>
                    <a:bodyPr/>
                    <a:lstStyle/>
                    <a:p>
                      <a:endParaRPr kumimoji="1" lang="ja-JP" altLang="en-US"/>
                    </a:p>
                  </a:txBody>
                  <a:tcPr/>
                </a:tc>
                <a:tc gridSpan="2">
                  <a:txBody>
                    <a:bodyPr/>
                    <a:lstStyle/>
                    <a:p>
                      <a:pPr algn="ctr"/>
                      <a:r>
                        <a:rPr kumimoji="1" lang="en-US" altLang="zh-TW" sz="900" b="0" i="0" kern="1200">
                          <a:solidFill>
                            <a:srgbClr val="0D0D0D"/>
                          </a:solidFill>
                          <a:latin typeface="Meiryo"/>
                          <a:ea typeface="Meiryo"/>
                          <a:cs typeface="+mn-cs"/>
                        </a:rPr>
                        <a:t>5</a:t>
                      </a:r>
                      <a:r>
                        <a:rPr kumimoji="1" lang="zh-TW" altLang="en-US" sz="900" b="0" i="0" kern="1200">
                          <a:solidFill>
                            <a:srgbClr val="0D0D0D"/>
                          </a:solidFill>
                          <a:latin typeface="Meiryo"/>
                          <a:ea typeface="Meiryo"/>
                          <a:cs typeface="+mn-cs"/>
                        </a:rPr>
                        <a:t>日間～</a:t>
                      </a:r>
                      <a:r>
                        <a:rPr kumimoji="1" lang="en-US" altLang="zh-TW" sz="900" b="0" i="0" kern="1200">
                          <a:solidFill>
                            <a:srgbClr val="0D0D0D"/>
                          </a:solidFill>
                          <a:latin typeface="Meiryo"/>
                          <a:ea typeface="Meiryo"/>
                          <a:cs typeface="+mn-cs"/>
                        </a:rPr>
                        <a:t>20</a:t>
                      </a:r>
                      <a:r>
                        <a:rPr kumimoji="1" lang="zh-TW" altLang="en-US" sz="900" b="0" i="0" kern="1200">
                          <a:solidFill>
                            <a:srgbClr val="0D0D0D"/>
                          </a:solidFill>
                          <a:latin typeface="Meiryo"/>
                          <a:ea typeface="Meiryo"/>
                          <a:cs typeface="+mn-cs"/>
                        </a:rPr>
                        <a:t>日間 </a:t>
                      </a:r>
                      <a:r>
                        <a:rPr kumimoji="1" lang="en-US" altLang="ja-JP" sz="900" b="0" i="0" kern="1200">
                          <a:solidFill>
                            <a:srgbClr val="002AFF"/>
                          </a:solidFill>
                          <a:latin typeface="Meiryo"/>
                          <a:ea typeface="Meiryo"/>
                          <a:cs typeface="+mn-cs"/>
                        </a:rPr>
                        <a:t>※1</a:t>
                      </a:r>
                      <a:endParaRPr kumimoji="1" lang="ja-JP" altLang="en-US">
                        <a:solidFill>
                          <a:srgbClr val="002AFF"/>
                        </a:solidFill>
                      </a:endParaRPr>
                    </a:p>
                  </a:txBody>
                  <a:tcPr marT="72000" marB="36000"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1967014782"/>
                  </a:ext>
                </a:extLst>
              </a:tr>
              <a:tr h="28002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panose="020B0604030504040204" pitchFamily="34" charset="-128"/>
                          <a:ea typeface="Meiryo" panose="020B0604030504040204" pitchFamily="34" charset="-128"/>
                          <a:cs typeface="+mn-cs"/>
                        </a:rPr>
                        <a:t>料金タイプ</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0" i="0" err="1">
                          <a:solidFill>
                            <a:srgbClr val="0D0D0D"/>
                          </a:solidFill>
                          <a:latin typeface="Meiryo"/>
                          <a:ea typeface="Meiryo"/>
                        </a:rPr>
                        <a:t>vimps</a:t>
                      </a:r>
                      <a:r>
                        <a:rPr kumimoji="1" lang="ja-JP" altLang="en-US" sz="900" b="0" i="0">
                          <a:solidFill>
                            <a:srgbClr val="0D0D0D"/>
                          </a:solidFill>
                          <a:latin typeface="Meiryo"/>
                          <a:ea typeface="Meiryo"/>
                        </a:rPr>
                        <a:t>購入型</a:t>
                      </a: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T w="12700" cap="flat" cmpd="sng" algn="ctr">
                      <a:solidFill>
                        <a:schemeClr val="bg1"/>
                      </a:solidFill>
                      <a:prstDash val="solid"/>
                      <a:round/>
                      <a:headEnd type="none" w="med" len="med"/>
                      <a:tailEnd type="none" w="med" len="med"/>
                    </a:lnT>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1750538939"/>
                  </a:ext>
                </a:extLst>
              </a:tr>
              <a:tr h="28002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panose="020B0604030504040204" pitchFamily="34" charset="-128"/>
                          <a:ea typeface="Meiryo" panose="020B0604030504040204" pitchFamily="34" charset="-128"/>
                          <a:cs typeface="+mn-cs"/>
                        </a:rPr>
                        <a:t>最低購入価格</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0" i="0">
                          <a:solidFill>
                            <a:srgbClr val="0D0D0D"/>
                          </a:solidFill>
                          <a:latin typeface="Meiryo"/>
                          <a:ea typeface="Meiryo"/>
                        </a:rPr>
                        <a:t>5,000,000</a:t>
                      </a:r>
                      <a:r>
                        <a:rPr kumimoji="1" lang="ja-JP" altLang="en-US" sz="900" b="0" i="0">
                          <a:solidFill>
                            <a:srgbClr val="0D0D0D"/>
                          </a:solidFill>
                          <a:latin typeface="Meiryo"/>
                          <a:ea typeface="Meiryo"/>
                        </a:rPr>
                        <a:t>円</a:t>
                      </a: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3">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a:solidFill>
                            <a:srgbClr val="0D0D0D"/>
                          </a:solidFill>
                          <a:latin typeface="Meiryo"/>
                          <a:ea typeface="Meiryo"/>
                        </a:rPr>
                        <a:t>10,000,000</a:t>
                      </a:r>
                      <a:r>
                        <a:rPr kumimoji="1" lang="ja-JP" altLang="en-US" sz="900" b="0" i="0">
                          <a:solidFill>
                            <a:srgbClr val="0D0D0D"/>
                          </a:solidFill>
                          <a:latin typeface="Meiryo"/>
                          <a:ea typeface="Meiryo"/>
                        </a:rPr>
                        <a:t>円</a:t>
                      </a: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gridSpan="3">
                  <a:txBody>
                    <a:bodyPr/>
                    <a:lstStyle/>
                    <a:p>
                      <a:pPr algn="ctr"/>
                      <a:r>
                        <a:rPr kumimoji="1" lang="en-US" altLang="ja-JP" sz="900" b="0" i="0" kern="1200">
                          <a:solidFill>
                            <a:srgbClr val="0D0D0D"/>
                          </a:solidFill>
                          <a:latin typeface="Meiryo"/>
                          <a:ea typeface="Meiryo"/>
                          <a:cs typeface="+mn-cs"/>
                        </a:rPr>
                        <a:t>10,000,000</a:t>
                      </a:r>
                      <a:r>
                        <a:rPr kumimoji="1" lang="ja-JP" altLang="en-US" sz="900" b="0" i="0" kern="1200">
                          <a:solidFill>
                            <a:srgbClr val="0D0D0D"/>
                          </a:solidFill>
                          <a:latin typeface="Meiryo"/>
                          <a:ea typeface="Meiryo"/>
                          <a:cs typeface="+mn-cs"/>
                        </a:rPr>
                        <a:t>円</a:t>
                      </a: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algn="ct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kern="1200">
                          <a:solidFill>
                            <a:srgbClr val="0D0D0D"/>
                          </a:solidFill>
                          <a:latin typeface="Meiryo"/>
                          <a:ea typeface="Meiryo"/>
                          <a:cs typeface="+mn-cs"/>
                        </a:rPr>
                        <a:t>20,000,000</a:t>
                      </a:r>
                      <a:r>
                        <a:rPr kumimoji="1" lang="ja-JP" altLang="en-US" sz="900" b="0" i="0" kern="1200">
                          <a:solidFill>
                            <a:srgbClr val="0D0D0D"/>
                          </a:solidFill>
                          <a:latin typeface="Meiryo"/>
                          <a:ea typeface="Meiryo"/>
                          <a:cs typeface="+mn-cs"/>
                        </a:rPr>
                        <a:t>円</a:t>
                      </a: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algn="ctr"/>
                      <a:r>
                        <a:rPr kumimoji="1" lang="en-US" altLang="ja-JP" sz="900" b="0" i="0" kern="1200">
                          <a:solidFill>
                            <a:srgbClr val="0D0D0D"/>
                          </a:solidFill>
                          <a:latin typeface="Meiryo"/>
                          <a:ea typeface="Meiryo"/>
                          <a:cs typeface="+mn-cs"/>
                        </a:rPr>
                        <a:t>3,000,000</a:t>
                      </a:r>
                      <a:r>
                        <a:rPr kumimoji="1" lang="ja-JP" altLang="en-US" sz="900" b="0" i="0" kern="1200">
                          <a:solidFill>
                            <a:srgbClr val="0D0D0D"/>
                          </a:solidFill>
                          <a:latin typeface="Meiryo"/>
                          <a:ea typeface="Meiryo"/>
                          <a:cs typeface="+mn-cs"/>
                        </a:rPr>
                        <a:t>円</a:t>
                      </a:r>
                      <a:endParaRPr kumimoji="1" lang="ja-JP" altLang="en-US">
                        <a:solidFill>
                          <a:srgbClr val="0D0D0D"/>
                        </a:solidFill>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3381913646"/>
                  </a:ext>
                </a:extLst>
              </a:tr>
              <a:tr h="357359">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i="0" kern="1200">
                          <a:solidFill>
                            <a:schemeClr val="bg1"/>
                          </a:solidFill>
                          <a:latin typeface="Meiryo"/>
                          <a:ea typeface="Meiryo"/>
                          <a:cs typeface="+mn-cs"/>
                        </a:rPr>
                        <a:t>基本料金（</a:t>
                      </a:r>
                      <a:r>
                        <a:rPr kumimoji="1" lang="en-US" altLang="ja-JP" sz="900" b="0" i="0" kern="1200" err="1">
                          <a:solidFill>
                            <a:schemeClr val="bg1"/>
                          </a:solidFill>
                          <a:latin typeface="Meiryo"/>
                          <a:ea typeface="Meiryo"/>
                          <a:cs typeface="+mn-cs"/>
                        </a:rPr>
                        <a:t>vCPM</a:t>
                      </a:r>
                      <a:r>
                        <a:rPr kumimoji="1" lang="ja-JP" altLang="en-US" sz="900" b="0" i="0" kern="1200">
                          <a:solidFill>
                            <a:schemeClr val="bg1"/>
                          </a:solidFill>
                          <a:latin typeface="Meiryo"/>
                          <a:ea typeface="Meiryo"/>
                          <a:cs typeface="+mn-cs"/>
                        </a:rPr>
                        <a:t>）</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0" i="0">
                          <a:solidFill>
                            <a:srgbClr val="0D0D0D"/>
                          </a:solidFill>
                          <a:latin typeface="Meiryo"/>
                          <a:ea typeface="Meiryo"/>
                        </a:rPr>
                        <a:t>960</a:t>
                      </a:r>
                      <a:r>
                        <a:rPr kumimoji="1" lang="ja-JP" altLang="en-US" sz="900" b="0" i="0">
                          <a:solidFill>
                            <a:srgbClr val="0D0D0D"/>
                          </a:solidFill>
                          <a:latin typeface="Meiryo"/>
                          <a:ea typeface="Meiryo"/>
                        </a:rPr>
                        <a:t>円</a:t>
                      </a: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3">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a:solidFill>
                            <a:srgbClr val="0D0D0D"/>
                          </a:solidFill>
                          <a:latin typeface="Meiryo"/>
                          <a:ea typeface="Meiryo"/>
                        </a:rPr>
                        <a:t>768</a:t>
                      </a:r>
                      <a:r>
                        <a:rPr kumimoji="1" lang="ja-JP" altLang="en-US" sz="900" b="0" i="0">
                          <a:solidFill>
                            <a:srgbClr val="0D0D0D"/>
                          </a:solidFill>
                          <a:latin typeface="Meiryo"/>
                          <a:ea typeface="Meiryo"/>
                        </a:rPr>
                        <a:t>円</a:t>
                      </a:r>
                      <a:endParaRPr kumimoji="1" lang="en-US" altLang="ja-JP" sz="900" b="0" i="0">
                        <a:solidFill>
                          <a:srgbClr val="0D0D0D"/>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gridSpan="3">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a:solidFill>
                            <a:srgbClr val="0D0D0D"/>
                          </a:solidFill>
                          <a:latin typeface="Meiryo"/>
                          <a:ea typeface="Meiryo"/>
                        </a:rPr>
                        <a:t>902</a:t>
                      </a:r>
                      <a:r>
                        <a:rPr kumimoji="1" lang="ja-JP" altLang="en-US" sz="900" b="0" i="0">
                          <a:solidFill>
                            <a:srgbClr val="0D0D0D"/>
                          </a:solidFill>
                          <a:latin typeface="Meiryo"/>
                          <a:ea typeface="Meiryo"/>
                        </a:rPr>
                        <a:t>円</a:t>
                      </a:r>
                      <a:r>
                        <a:rPr kumimoji="1" lang="en-US" altLang="ja-JP" sz="900" b="0" i="0">
                          <a:solidFill>
                            <a:srgbClr val="0D0D0D"/>
                          </a:solidFill>
                          <a:latin typeface="Meiryo"/>
                          <a:ea typeface="Meiryo"/>
                        </a:rPr>
                        <a:t> </a:t>
                      </a:r>
                      <a:r>
                        <a:rPr kumimoji="1" lang="en-US" altLang="ja-JP" sz="900" b="0" i="0" kern="1200">
                          <a:solidFill>
                            <a:srgbClr val="002AFF"/>
                          </a:solidFill>
                          <a:latin typeface="Meiryo"/>
                          <a:ea typeface="Meiryo"/>
                          <a:cs typeface="+mn-cs"/>
                        </a:rPr>
                        <a:t>※2</a:t>
                      </a:r>
                      <a:endParaRPr kumimoji="1" lang="en-US" altLang="ja-JP" sz="900" b="0" i="0">
                        <a:solidFill>
                          <a:srgbClr val="002AFF"/>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en-US" altLang="ja-JP" sz="900" b="0" i="0">
                        <a:solidFill>
                          <a:srgbClr val="FF0033"/>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a:solidFill>
                            <a:srgbClr val="0D0D0D"/>
                          </a:solidFill>
                          <a:latin typeface="Meiryo"/>
                          <a:ea typeface="Meiryo"/>
                        </a:rPr>
                        <a:t>768</a:t>
                      </a:r>
                      <a:r>
                        <a:rPr kumimoji="1" lang="ja-JP" altLang="en-US" sz="900" b="0" i="0">
                          <a:solidFill>
                            <a:srgbClr val="0D0D0D"/>
                          </a:solidFill>
                          <a:latin typeface="Meiryo"/>
                          <a:ea typeface="Meiryo"/>
                        </a:rPr>
                        <a:t>円 </a:t>
                      </a:r>
                      <a:r>
                        <a:rPr kumimoji="0" lang="en-US" altLang="ja-JP" sz="900" kern="0">
                          <a:solidFill>
                            <a:srgbClr val="002AFF"/>
                          </a:solidFill>
                          <a:latin typeface="Meiryo" panose="020B0604030504040204" pitchFamily="34" charset="-128"/>
                          <a:ea typeface="Meiryo" panose="020B0604030504040204" pitchFamily="34" charset="-128"/>
                        </a:rPr>
                        <a:t>※2</a:t>
                      </a:r>
                      <a:r>
                        <a:rPr kumimoji="0" lang="ja-JP" altLang="en-US" sz="900" kern="0">
                          <a:solidFill>
                            <a:srgbClr val="002AFF"/>
                          </a:solidFill>
                          <a:latin typeface="Meiryo" panose="020B0604030504040204" pitchFamily="34" charset="-128"/>
                          <a:ea typeface="Meiryo" panose="020B0604030504040204" pitchFamily="34" charset="-128"/>
                        </a:rPr>
                        <a:t>　</a:t>
                      </a:r>
                      <a:endParaRPr kumimoji="1" lang="en-US" altLang="ja-JP" sz="900" b="0" i="0">
                        <a:solidFill>
                          <a:srgbClr val="002AFF"/>
                        </a:solidFill>
                        <a:latin typeface="Meiryo"/>
                        <a:ea typeface="Meiryo"/>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algn="ctr"/>
                      <a:r>
                        <a:rPr kumimoji="1" lang="en-US" altLang="ja-JP" sz="900" b="0" i="0" kern="1200">
                          <a:solidFill>
                            <a:srgbClr val="0D0D0D"/>
                          </a:solidFill>
                          <a:latin typeface="Meiryo"/>
                          <a:ea typeface="Meiryo"/>
                          <a:cs typeface="+mn-cs"/>
                        </a:rPr>
                        <a:t>921</a:t>
                      </a:r>
                      <a:r>
                        <a:rPr kumimoji="1" lang="ja-JP" altLang="en-US" sz="900" b="0" i="0" kern="1200">
                          <a:solidFill>
                            <a:srgbClr val="0D0D0D"/>
                          </a:solidFill>
                          <a:latin typeface="Meiryo"/>
                          <a:ea typeface="Meiryo"/>
                          <a:cs typeface="+mn-cs"/>
                        </a:rPr>
                        <a:t>円★</a:t>
                      </a:r>
                      <a:endParaRPr kumimoji="1" lang="en-US" altLang="ja-JP" sz="900" b="0" i="0" kern="1200">
                        <a:solidFill>
                          <a:srgbClr val="0D0D0D"/>
                        </a:solidFill>
                        <a:latin typeface="Meiryo"/>
                        <a:ea typeface="Meiryo"/>
                        <a:cs typeface="+mn-cs"/>
                      </a:endParaRPr>
                    </a:p>
                    <a:p>
                      <a:pPr algn="ctr"/>
                      <a:r>
                        <a:rPr kumimoji="1" lang="ja-JP" altLang="en-US" sz="900" b="0" i="0" kern="1200">
                          <a:solidFill>
                            <a:srgbClr val="0D0D0D"/>
                          </a:solidFill>
                          <a:latin typeface="Meiryo"/>
                          <a:ea typeface="Meiryo"/>
                          <a:cs typeface="+mn-cs"/>
                        </a:rPr>
                        <a:t>（</a:t>
                      </a:r>
                      <a:r>
                        <a:rPr kumimoji="1" lang="en-US" altLang="ja-JP" sz="900" b="0" i="0" kern="1200">
                          <a:solidFill>
                            <a:srgbClr val="0D0D0D"/>
                          </a:solidFill>
                          <a:latin typeface="Meiryo"/>
                          <a:ea typeface="Meiryo"/>
                          <a:cs typeface="+mn-cs"/>
                        </a:rPr>
                        <a:t>768</a:t>
                      </a:r>
                      <a:r>
                        <a:rPr kumimoji="1" lang="ja-JP" altLang="en-US" sz="900" b="0" i="0" kern="1200">
                          <a:solidFill>
                            <a:srgbClr val="0D0D0D"/>
                          </a:solidFill>
                          <a:latin typeface="Meiryo"/>
                          <a:ea typeface="Meiryo"/>
                          <a:cs typeface="+mn-cs"/>
                        </a:rPr>
                        <a:t>円</a:t>
                      </a:r>
                      <a:r>
                        <a:rPr kumimoji="1" lang="en-US" altLang="ja-JP" sz="900" b="0" i="0" kern="1200">
                          <a:solidFill>
                            <a:srgbClr val="0D0D0D"/>
                          </a:solidFill>
                          <a:latin typeface="Meiryo"/>
                          <a:ea typeface="Meiryo"/>
                          <a:cs typeface="+mn-cs"/>
                        </a:rPr>
                        <a:t>×1.2</a:t>
                      </a:r>
                      <a:r>
                        <a:rPr kumimoji="1" lang="ja-JP" altLang="en-US" sz="900" b="0" i="0" kern="1200">
                          <a:solidFill>
                            <a:srgbClr val="0D0D0D"/>
                          </a:solidFill>
                          <a:latin typeface="Meiryo"/>
                          <a:ea typeface="Meiryo"/>
                          <a:cs typeface="+mn-cs"/>
                        </a:rPr>
                        <a:t>倍） </a:t>
                      </a:r>
                      <a:r>
                        <a:rPr kumimoji="1" lang="en-US" altLang="ja-JP" sz="900" b="0" i="0" kern="1200">
                          <a:solidFill>
                            <a:srgbClr val="002AFF"/>
                          </a:solidFill>
                          <a:latin typeface="Meiryo"/>
                          <a:ea typeface="Meiryo"/>
                          <a:cs typeface="+mn-cs"/>
                        </a:rPr>
                        <a:t>※3</a:t>
                      </a:r>
                      <a:endParaRPr kumimoji="1" lang="ja-JP" altLang="en-US" sz="900">
                        <a:solidFill>
                          <a:srgbClr val="002AFF"/>
                        </a:solidFill>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4014462905"/>
                  </a:ext>
                </a:extLst>
              </a:tr>
              <a:tr h="280023">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bg1"/>
                          </a:solidFill>
                          <a:latin typeface="Meiryo"/>
                          <a:ea typeface="Meiryo"/>
                          <a:cs typeface="+mn-cs"/>
                        </a:rPr>
                        <a:t>想定</a:t>
                      </a:r>
                      <a:r>
                        <a:rPr kumimoji="1" lang="en-US" altLang="ja-JP" sz="900" b="0" i="0" kern="1200" err="1">
                          <a:solidFill>
                            <a:schemeClr val="bg1"/>
                          </a:solidFill>
                          <a:latin typeface="Meiryo"/>
                          <a:ea typeface="Meiryo"/>
                          <a:cs typeface="+mn-cs"/>
                        </a:rPr>
                        <a:t>vimps</a:t>
                      </a:r>
                      <a:r>
                        <a:rPr kumimoji="1" lang="ja-JP" altLang="en-US" sz="900" b="0" i="0" kern="1200">
                          <a:solidFill>
                            <a:schemeClr val="bg1"/>
                          </a:solidFill>
                          <a:latin typeface="Meiryo"/>
                          <a:ea typeface="Meiryo"/>
                          <a:cs typeface="+mn-cs"/>
                        </a:rPr>
                        <a:t>（枠配信のみ）</a:t>
                      </a:r>
                    </a:p>
                  </a:txBody>
                  <a:tcPr marT="72000" marB="3600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tx1">
                              <a:lumMod val="65000"/>
                              <a:lumOff val="35000"/>
                            </a:schemeClr>
                          </a:solidFill>
                          <a:latin typeface="Meiryo"/>
                          <a:ea typeface="Meiryo"/>
                          <a:cs typeface="+mn-cs"/>
                        </a:rPr>
                        <a:t>-</a:t>
                      </a:r>
                      <a:endParaRPr kumimoji="1" lang="ja-JP" altLang="en-US" sz="900" b="0" i="0" kern="1200">
                        <a:solidFill>
                          <a:schemeClr val="tx1">
                            <a:lumMod val="65000"/>
                            <a:lumOff val="35000"/>
                          </a:schemeClr>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3">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tx1">
                              <a:lumMod val="65000"/>
                              <a:lumOff val="35000"/>
                            </a:schemeClr>
                          </a:solidFill>
                          <a:latin typeface="Meiryo"/>
                          <a:ea typeface="Meiryo"/>
                          <a:cs typeface="+mn-cs"/>
                        </a:rPr>
                        <a:t>-</a:t>
                      </a:r>
                      <a:endParaRPr kumimoji="1" lang="ja-JP" altLang="en-US" sz="900" b="0" i="0" kern="1200">
                        <a:solidFill>
                          <a:schemeClr val="tx1">
                            <a:lumMod val="65000"/>
                            <a:lumOff val="35000"/>
                          </a:schemeClr>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gridSpan="3">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tx1">
                              <a:lumMod val="65000"/>
                              <a:lumOff val="35000"/>
                            </a:schemeClr>
                          </a:solidFill>
                          <a:latin typeface="Meiryo"/>
                          <a:ea typeface="Meiryo"/>
                          <a:cs typeface="+mn-cs"/>
                        </a:rPr>
                        <a:t>-</a:t>
                      </a:r>
                      <a:endParaRPr kumimoji="1" lang="ja-JP" altLang="en-US" sz="900" b="0" i="0" kern="1200">
                        <a:solidFill>
                          <a:schemeClr val="tx1">
                            <a:lumMod val="65000"/>
                            <a:lumOff val="35000"/>
                          </a:schemeClr>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900" b="0" i="0" kern="1200">
                        <a:solidFill>
                          <a:schemeClr val="tx1">
                            <a:lumMod val="65000"/>
                            <a:lumOff val="35000"/>
                          </a:schemeClr>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tx1">
                              <a:lumMod val="65000"/>
                              <a:lumOff val="35000"/>
                            </a:schemeClr>
                          </a:solidFill>
                          <a:latin typeface="Meiryo"/>
                          <a:ea typeface="Meiryo"/>
                          <a:cs typeface="+mn-cs"/>
                        </a:rPr>
                        <a:t>-</a:t>
                      </a:r>
                      <a:endParaRPr kumimoji="1" lang="ja-JP" altLang="en-US" sz="900" b="0" i="0" kern="1200">
                        <a:solidFill>
                          <a:schemeClr val="tx1">
                            <a:lumMod val="65000"/>
                            <a:lumOff val="35000"/>
                          </a:schemeClr>
                        </a:solidFill>
                        <a:latin typeface="Meiryo"/>
                        <a:ea typeface="Meiryo"/>
                        <a:cs typeface="+mn-cs"/>
                      </a:endParaRPr>
                    </a:p>
                  </a:txBody>
                  <a:tcPr marT="72000" marB="3600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tc gridSpan="2">
                  <a:txBody>
                    <a:bodyPr/>
                    <a:lstStyle/>
                    <a:p>
                      <a:pPr algn="ctr"/>
                      <a:r>
                        <a:rPr kumimoji="1" lang="en-US" altLang="ja-JP" sz="900" b="0" i="0" dirty="0">
                          <a:solidFill>
                            <a:schemeClr val="tx1">
                              <a:lumMod val="65000"/>
                              <a:lumOff val="35000"/>
                            </a:schemeClr>
                          </a:solidFill>
                          <a:latin typeface="Meiryo"/>
                          <a:ea typeface="Meiryo"/>
                        </a:rPr>
                        <a:t>-</a:t>
                      </a:r>
                      <a:endParaRPr kumimoji="1" lang="ja-JP" altLang="en-US" dirty="0"/>
                    </a:p>
                  </a:txBody>
                  <a:tcPr marT="72000" marB="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1988356064"/>
                  </a:ext>
                </a:extLst>
              </a:tr>
            </a:tbl>
          </a:graphicData>
        </a:graphic>
      </p:graphicFrame>
      <p:sp>
        <p:nvSpPr>
          <p:cNvPr id="11" name="正方形/長方形 10">
            <a:extLst>
              <a:ext uri="{FF2B5EF4-FFF2-40B4-BE49-F238E27FC236}">
                <a16:creationId xmlns:a16="http://schemas.microsoft.com/office/drawing/2014/main" id="{A1D31C1F-12EA-7DEF-1E2C-9729ECEA8DB9}"/>
              </a:ext>
            </a:extLst>
          </p:cNvPr>
          <p:cNvSpPr/>
          <p:nvPr/>
        </p:nvSpPr>
        <p:spPr>
          <a:xfrm>
            <a:off x="5125947" y="6012026"/>
            <a:ext cx="7325969" cy="406265"/>
          </a:xfrm>
          <a:prstGeom prst="rect">
            <a:avLst/>
          </a:prstGeom>
        </p:spPr>
        <p:txBody>
          <a:bodyPr wrap="square" lIns="0" tIns="0" rIns="0" bIns="0" anchor="t">
            <a:spAutoFit/>
          </a:bodyPr>
          <a:lstStyle/>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※1  </a:t>
            </a:r>
            <a:r>
              <a:rPr lang="en-US" altLang="ja-JP" sz="800" b="0" i="0">
                <a:solidFill>
                  <a:srgbClr val="002AFF"/>
                </a:solidFill>
                <a:effectLst/>
                <a:latin typeface="NotoSansJP"/>
              </a:rPr>
              <a:t>1</a:t>
            </a:r>
            <a:r>
              <a:rPr lang="ja-JP" altLang="en-US" sz="800" b="0" i="0">
                <a:solidFill>
                  <a:srgbClr val="002AFF"/>
                </a:solidFill>
                <a:effectLst/>
                <a:latin typeface="NotoSansJP"/>
              </a:rPr>
              <a:t>日間～</a:t>
            </a:r>
            <a:r>
              <a:rPr lang="en-US" altLang="ja-JP" sz="800" b="0" i="0">
                <a:solidFill>
                  <a:srgbClr val="002AFF"/>
                </a:solidFill>
                <a:effectLst/>
                <a:latin typeface="NotoSansJP"/>
              </a:rPr>
              <a:t>4</a:t>
            </a:r>
            <a:r>
              <a:rPr lang="ja-JP" altLang="en-US" sz="800" b="0" i="0">
                <a:solidFill>
                  <a:srgbClr val="002AFF"/>
                </a:solidFill>
                <a:effectLst/>
                <a:latin typeface="NotoSansJP"/>
              </a:rPr>
              <a:t>日間での掲載も可能ですが、予約時のシミュレーション</a:t>
            </a:r>
            <a:r>
              <a:rPr lang="en-US" altLang="ja-JP" sz="800" b="0" i="0" err="1">
                <a:solidFill>
                  <a:srgbClr val="002AFF"/>
                </a:solidFill>
                <a:effectLst/>
                <a:latin typeface="NotoSansJP"/>
              </a:rPr>
              <a:t>vimps</a:t>
            </a:r>
            <a:r>
              <a:rPr lang="ja-JP" altLang="en-US" sz="800" b="0" i="0">
                <a:solidFill>
                  <a:srgbClr val="002AFF"/>
                </a:solidFill>
                <a:effectLst/>
                <a:latin typeface="NotoSansJP"/>
              </a:rPr>
              <a:t>を下回る場合がありますので、</a:t>
            </a:r>
            <a:r>
              <a:rPr lang="en-US" altLang="ja-JP" sz="800" b="0" i="0">
                <a:solidFill>
                  <a:srgbClr val="002AFF"/>
                </a:solidFill>
                <a:effectLst/>
                <a:latin typeface="NotoSansJP"/>
              </a:rPr>
              <a:t>5</a:t>
            </a:r>
            <a:r>
              <a:rPr lang="ja-JP" altLang="en-US" sz="800" b="0" i="0">
                <a:solidFill>
                  <a:srgbClr val="002AFF"/>
                </a:solidFill>
                <a:effectLst/>
                <a:latin typeface="NotoSansJP"/>
              </a:rPr>
              <a:t>日間以上の掲載を推奨します。</a:t>
            </a:r>
            <a:endParaRPr lang="en-US" altLang="ja-JP" sz="800" b="0" i="0">
              <a:solidFill>
                <a:srgbClr val="002AFF"/>
              </a:solidFill>
              <a:effectLst/>
              <a:latin typeface="NotoSansJP"/>
            </a:endParaRPr>
          </a:p>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※2  </a:t>
            </a:r>
            <a:r>
              <a:rPr kumimoji="0" lang="en" altLang="ja-JP" sz="800" kern="0">
                <a:solidFill>
                  <a:srgbClr val="002AFF"/>
                </a:solidFill>
                <a:latin typeface="Meiryo" panose="020B0604030504040204" pitchFamily="34" charset="-128"/>
                <a:ea typeface="Meiryo" panose="020B0604030504040204" pitchFamily="34" charset="-128"/>
              </a:rPr>
              <a:t>FQ1</a:t>
            </a:r>
            <a:r>
              <a:rPr kumimoji="0" lang="ja-JP" altLang="en-US" sz="800" kern="0">
                <a:solidFill>
                  <a:srgbClr val="002AFF"/>
                </a:solidFill>
                <a:latin typeface="Meiryo" panose="020B0604030504040204" pitchFamily="34" charset="-128"/>
                <a:ea typeface="Meiryo" panose="020B0604030504040204" pitchFamily="34" charset="-128"/>
              </a:rPr>
              <a:t>回指定の掛け率含む。</a:t>
            </a:r>
            <a:endParaRPr kumimoji="0" lang="en-US" altLang="ja-JP" sz="800" kern="0">
              <a:solidFill>
                <a:srgbClr val="002AFF"/>
              </a:solidFill>
              <a:latin typeface="Meiryo" panose="020B0604030504040204" pitchFamily="34" charset="-128"/>
              <a:ea typeface="Meiryo" panose="020B0604030504040204" pitchFamily="34" charset="-128"/>
            </a:endParaRPr>
          </a:p>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※3  </a:t>
            </a:r>
            <a:r>
              <a:rPr kumimoji="0" lang="ja-JP" altLang="en-US" sz="800" kern="0">
                <a:solidFill>
                  <a:srgbClr val="002AFF"/>
                </a:solidFill>
                <a:latin typeface="Meiryo" panose="020B0604030504040204" pitchFamily="34" charset="-128"/>
                <a:ea typeface="Meiryo" panose="020B0604030504040204" pitchFamily="34" charset="-128"/>
              </a:rPr>
              <a:t>都道府県指定の掛け率含む。さらにターゲティングを掛ける場合は基本料金</a:t>
            </a:r>
            <a:r>
              <a:rPr kumimoji="0" lang="en" altLang="ja-JP" sz="800" kern="0">
                <a:solidFill>
                  <a:srgbClr val="002AFF"/>
                </a:solidFill>
                <a:latin typeface="Meiryo" panose="020B0604030504040204" pitchFamily="34" charset="-128"/>
                <a:ea typeface="Meiryo" panose="020B0604030504040204" pitchFamily="34" charset="-128"/>
              </a:rPr>
              <a:t>vCPM</a:t>
            </a:r>
            <a:r>
              <a:rPr kumimoji="0" lang="en-US" altLang="ja-JP" sz="800" kern="0">
                <a:solidFill>
                  <a:srgbClr val="002AFF"/>
                </a:solidFill>
                <a:latin typeface="Meiryo" panose="020B0604030504040204" pitchFamily="34" charset="-128"/>
                <a:ea typeface="Meiryo" panose="020B0604030504040204" pitchFamily="34" charset="-128"/>
              </a:rPr>
              <a:t>(</a:t>
            </a:r>
            <a:r>
              <a:rPr kumimoji="0" lang="ja-JP" altLang="en-US" sz="800" kern="0">
                <a:solidFill>
                  <a:srgbClr val="002AFF"/>
                </a:solidFill>
                <a:latin typeface="Meiryo" panose="020B0604030504040204" pitchFamily="34" charset="-128"/>
                <a:ea typeface="Meiryo" panose="020B0604030504040204" pitchFamily="34" charset="-128"/>
              </a:rPr>
              <a:t>★</a:t>
            </a:r>
            <a:r>
              <a:rPr kumimoji="0" lang="en-US" altLang="ja-JP" sz="800" kern="0">
                <a:solidFill>
                  <a:srgbClr val="002AFF"/>
                </a:solidFill>
                <a:latin typeface="Meiryo" panose="020B0604030504040204" pitchFamily="34" charset="-128"/>
                <a:ea typeface="Meiryo" panose="020B0604030504040204" pitchFamily="34" charset="-128"/>
              </a:rPr>
              <a:t>)</a:t>
            </a:r>
            <a:r>
              <a:rPr kumimoji="0" lang="ja-JP" altLang="en-US" sz="800" kern="0">
                <a:solidFill>
                  <a:srgbClr val="002AFF"/>
                </a:solidFill>
                <a:latin typeface="Meiryo" panose="020B0604030504040204" pitchFamily="34" charset="-128"/>
                <a:ea typeface="Meiryo" panose="020B0604030504040204" pitchFamily="34" charset="-128"/>
              </a:rPr>
              <a:t>を元に計算せず、カッコ内の計算式を元に計算してください</a:t>
            </a:r>
            <a:endParaRPr kumimoji="0" lang="en-US" altLang="ja-JP" sz="800" kern="0">
              <a:solidFill>
                <a:srgbClr val="002AFF"/>
              </a:solidFill>
              <a:latin typeface="Meiryo" panose="020B0604030504040204" pitchFamily="34" charset="-128"/>
              <a:ea typeface="Meiryo" panose="020B0604030504040204" pitchFamily="34" charset="-128"/>
            </a:endParaRPr>
          </a:p>
        </p:txBody>
      </p:sp>
      <p:sp>
        <p:nvSpPr>
          <p:cNvPr id="13" name="円/楕円 38">
            <a:extLst>
              <a:ext uri="{FF2B5EF4-FFF2-40B4-BE49-F238E27FC236}">
                <a16:creationId xmlns:a16="http://schemas.microsoft.com/office/drawing/2014/main" id="{CEC61CDF-7FED-1AEB-FADC-420F9C5CAF8E}"/>
              </a:ext>
            </a:extLst>
          </p:cNvPr>
          <p:cNvSpPr>
            <a:spLocks noChangeAspect="1"/>
          </p:cNvSpPr>
          <p:nvPr/>
        </p:nvSpPr>
        <p:spPr>
          <a:xfrm>
            <a:off x="8039324" y="2339678"/>
            <a:ext cx="197309" cy="197309"/>
          </a:xfrm>
          <a:prstGeom prst="ellipse">
            <a:avLst/>
          </a:prstGeom>
          <a:solidFill>
            <a:srgbClr val="000048"/>
          </a:solidFill>
          <a:ln w="9525" cap="flat" cmpd="sng" algn="ctr">
            <a:noFill/>
            <a:prstDash val="solid"/>
            <a:miter lim="800000"/>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kern="0">
                <a:solidFill>
                  <a:srgbClr val="FFFFFF"/>
                </a:solidFill>
                <a:latin typeface="Meiryo" panose="020B0604030504040204" pitchFamily="34" charset="-128"/>
                <a:ea typeface="メイリオ" panose="020B0604030504040204" pitchFamily="50" charset="-128"/>
                <a:cs typeface="Segoe UI" panose="020B0502040204020203" pitchFamily="34" charset="0"/>
              </a:rPr>
              <a:t>C</a:t>
            </a:r>
            <a:endParaRPr kumimoji="0" lang="ja-JP" altLang="en-US" sz="9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endParaRPr>
          </a:p>
        </p:txBody>
      </p:sp>
      <p:sp>
        <p:nvSpPr>
          <p:cNvPr id="14" name="円/楕円 38">
            <a:extLst>
              <a:ext uri="{FF2B5EF4-FFF2-40B4-BE49-F238E27FC236}">
                <a16:creationId xmlns:a16="http://schemas.microsoft.com/office/drawing/2014/main" id="{78886605-0277-CCA0-DF49-F25E4FEB9A2A}"/>
              </a:ext>
            </a:extLst>
          </p:cNvPr>
          <p:cNvSpPr>
            <a:spLocks noChangeAspect="1"/>
          </p:cNvSpPr>
          <p:nvPr/>
        </p:nvSpPr>
        <p:spPr>
          <a:xfrm>
            <a:off x="8445351" y="2471384"/>
            <a:ext cx="197309" cy="197309"/>
          </a:xfrm>
          <a:prstGeom prst="ellipse">
            <a:avLst/>
          </a:prstGeom>
          <a:solidFill>
            <a:srgbClr val="000048"/>
          </a:solidFill>
          <a:ln w="9525" cap="flat" cmpd="sng" algn="ctr">
            <a:noFill/>
            <a:prstDash val="solid"/>
            <a:miter lim="800000"/>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kern="0">
                <a:solidFill>
                  <a:srgbClr val="FFFFFF"/>
                </a:solidFill>
                <a:latin typeface="Meiryo" panose="020B0604030504040204" pitchFamily="34" charset="-128"/>
                <a:ea typeface="メイリオ" panose="020B0604030504040204" pitchFamily="50" charset="-128"/>
                <a:cs typeface="Segoe UI" panose="020B0502040204020203" pitchFamily="34" charset="0"/>
              </a:rPr>
              <a:t>D</a:t>
            </a:r>
            <a:endParaRPr kumimoji="0" lang="ja-JP" altLang="en-US" sz="9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endParaRPr>
          </a:p>
        </p:txBody>
      </p:sp>
      <p:sp>
        <p:nvSpPr>
          <p:cNvPr id="16" name="円/楕円 38">
            <a:extLst>
              <a:ext uri="{FF2B5EF4-FFF2-40B4-BE49-F238E27FC236}">
                <a16:creationId xmlns:a16="http://schemas.microsoft.com/office/drawing/2014/main" id="{80F49244-2A51-DF91-9E0B-E2B05ED97D11}"/>
              </a:ext>
            </a:extLst>
          </p:cNvPr>
          <p:cNvSpPr>
            <a:spLocks noChangeAspect="1"/>
          </p:cNvSpPr>
          <p:nvPr/>
        </p:nvSpPr>
        <p:spPr>
          <a:xfrm>
            <a:off x="8401283" y="2688511"/>
            <a:ext cx="197309" cy="197309"/>
          </a:xfrm>
          <a:prstGeom prst="ellipse">
            <a:avLst/>
          </a:prstGeom>
          <a:solidFill>
            <a:srgbClr val="000048"/>
          </a:solidFill>
          <a:ln w="9525" cap="flat" cmpd="sng" algn="ctr">
            <a:noFill/>
            <a:prstDash val="solid"/>
            <a:miter lim="800000"/>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kern="0">
                <a:solidFill>
                  <a:srgbClr val="FFFFFF"/>
                </a:solidFill>
                <a:latin typeface="Meiryo" panose="020B0604030504040204" pitchFamily="34" charset="-128"/>
                <a:ea typeface="メイリオ" panose="020B0604030504040204" pitchFamily="50" charset="-128"/>
                <a:cs typeface="Segoe UI" panose="020B0502040204020203" pitchFamily="34" charset="0"/>
              </a:rPr>
              <a:t>E</a:t>
            </a:r>
            <a:endParaRPr kumimoji="0" lang="ja-JP" altLang="en-US" sz="9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endParaRPr>
          </a:p>
        </p:txBody>
      </p:sp>
      <p:sp>
        <p:nvSpPr>
          <p:cNvPr id="4" name="テキスト プレースホルダー 35">
            <a:extLst>
              <a:ext uri="{FF2B5EF4-FFF2-40B4-BE49-F238E27FC236}">
                <a16:creationId xmlns:a16="http://schemas.microsoft.com/office/drawing/2014/main" id="{14B7D2CD-CF68-EDC4-389C-72987D021BF4}"/>
              </a:ext>
            </a:extLst>
          </p:cNvPr>
          <p:cNvSpPr txBox="1">
            <a:spLocks noGrp="1"/>
          </p:cNvSpPr>
          <p:nvPr>
            <p:ph type="body" sz="quarter" idx="10"/>
          </p:nvPr>
        </p:nvSpPr>
        <p:spPr>
          <a:xfrm>
            <a:off x="3567661" y="81412"/>
            <a:ext cx="6251253" cy="669702"/>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None/>
            </a:pPr>
            <a:r>
              <a:rPr lang="en-US" altLang="ja-JP" sz="2000">
                <a:latin typeface="Meiryo" panose="020B0604030504040204" pitchFamily="34" charset="-128"/>
                <a:ea typeface="Meiryo" panose="020B0604030504040204" pitchFamily="34" charset="-128"/>
              </a:rPr>
              <a:t>Yahoo! JAPAN</a:t>
            </a:r>
            <a:r>
              <a:rPr lang="ja-JP" altLang="en-US" sz="2000">
                <a:latin typeface="Meiryo" panose="020B0604030504040204" pitchFamily="34" charset="-128"/>
                <a:ea typeface="Meiryo" panose="020B0604030504040204" pitchFamily="34" charset="-128"/>
              </a:rPr>
              <a:t>トップページ　ブランドパネル　</a:t>
            </a:r>
            <a:endParaRPr lang="en-US" altLang="ja-JP" sz="2000">
              <a:latin typeface="Meiryo" panose="020B0604030504040204" pitchFamily="34" charset="-128"/>
              <a:ea typeface="Meiryo" panose="020B0604030504040204" pitchFamily="34" charset="-128"/>
            </a:endParaRPr>
          </a:p>
          <a:p>
            <a:pPr marL="0" indent="0">
              <a:buNone/>
            </a:pPr>
            <a:r>
              <a:rPr lang="ja-JP" altLang="en-US" sz="2000">
                <a:latin typeface="Meiryo" panose="020B0604030504040204" pitchFamily="34" charset="-128"/>
                <a:ea typeface="Meiryo" panose="020B0604030504040204" pitchFamily="34" charset="-128"/>
              </a:rPr>
              <a:t>リッチフォーマット　</a:t>
            </a:r>
            <a:r>
              <a:rPr lang="en-US" altLang="ja-JP" sz="2000">
                <a:latin typeface="Meiryo" panose="020B0604030504040204" pitchFamily="34" charset="-128"/>
                <a:ea typeface="Meiryo" panose="020B0604030504040204" pitchFamily="34" charset="-128"/>
              </a:rPr>
              <a:t>MD</a:t>
            </a:r>
            <a:endParaRPr lang="ja-JP" altLang="en-US" sz="2000">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282817984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テキスト プレースホルダー 12">
            <a:extLst>
              <a:ext uri="{FF2B5EF4-FFF2-40B4-BE49-F238E27FC236}">
                <a16:creationId xmlns:a16="http://schemas.microsoft.com/office/drawing/2014/main" id="{4DF4F3F0-E8BD-8F2D-CCD2-D48FEAC059CC}"/>
              </a:ext>
            </a:extLst>
          </p:cNvPr>
          <p:cNvSpPr>
            <a:spLocks noGrp="1"/>
          </p:cNvSpPr>
          <p:nvPr>
            <p:ph type="body" sz="quarter" idx="14"/>
          </p:nvPr>
        </p:nvSpPr>
        <p:spPr/>
        <p:txBody>
          <a:bodyPr>
            <a:normAutofit fontScale="92500" lnSpcReduction="10000"/>
          </a:bodyPr>
          <a:lstStyle/>
          <a:p>
            <a:r>
              <a:rPr lang="ja-JP" altLang="en-US"/>
              <a:t>概要</a:t>
            </a:r>
          </a:p>
        </p:txBody>
      </p:sp>
      <p:sp>
        <p:nvSpPr>
          <p:cNvPr id="3" name="テキスト プレースホルダー 2">
            <a:extLst>
              <a:ext uri="{FF2B5EF4-FFF2-40B4-BE49-F238E27FC236}">
                <a16:creationId xmlns:a16="http://schemas.microsoft.com/office/drawing/2014/main" id="{F7C2E434-12F9-9A31-7E21-8AD256202515}"/>
              </a:ext>
            </a:extLst>
          </p:cNvPr>
          <p:cNvSpPr>
            <a:spLocks noGrp="1"/>
          </p:cNvSpPr>
          <p:nvPr>
            <p:ph type="body" sz="quarter" idx="15"/>
          </p:nvPr>
        </p:nvSpPr>
        <p:spPr/>
        <p:txBody>
          <a:bodyPr>
            <a:normAutofit fontScale="92500" lnSpcReduction="10000"/>
          </a:bodyPr>
          <a:lstStyle/>
          <a:p>
            <a:pPr marL="0" indent="0">
              <a:buNone/>
            </a:pPr>
            <a:r>
              <a:rPr lang="ja-JP" altLang="en-US">
                <a:latin typeface="+mn-ea"/>
              </a:rPr>
              <a:t>商品スペック</a:t>
            </a:r>
            <a:endParaRPr lang="ja-JP" altLang="en-US" sz="1800" b="1">
              <a:latin typeface="+mn-ea"/>
              <a:ea typeface="+mn-ea"/>
            </a:endParaRPr>
          </a:p>
        </p:txBody>
      </p:sp>
      <p:sp>
        <p:nvSpPr>
          <p:cNvPr id="6" name="テキスト プレースホルダー 5">
            <a:extLst>
              <a:ext uri="{FF2B5EF4-FFF2-40B4-BE49-F238E27FC236}">
                <a16:creationId xmlns:a16="http://schemas.microsoft.com/office/drawing/2014/main" id="{E322A4E3-DB40-AE4A-8884-EBA77A363506}"/>
              </a:ext>
            </a:extLst>
          </p:cNvPr>
          <p:cNvSpPr>
            <a:spLocks noGrp="1"/>
          </p:cNvSpPr>
          <p:nvPr>
            <p:ph type="body" sz="quarter" idx="16"/>
          </p:nvPr>
        </p:nvSpPr>
        <p:spPr/>
        <p:txBody>
          <a:bodyPr>
            <a:normAutofit fontScale="92500" lnSpcReduction="10000"/>
          </a:bodyPr>
          <a:lstStyle/>
          <a:p>
            <a:r>
              <a:rPr lang="ja-JP" altLang="en-US"/>
              <a:t>その他・注意事項</a:t>
            </a:r>
          </a:p>
        </p:txBody>
      </p:sp>
    </p:spTree>
    <p:extLst>
      <p:ext uri="{BB962C8B-B14F-4D97-AF65-F5344CB8AC3E}">
        <p14:creationId xmlns:p14="http://schemas.microsoft.com/office/powerpoint/2010/main" val="422443909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4C5FC1-F8D6-ABD9-EF54-EFF3E6CF75A2}"/>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93261F2B-A624-1E31-FBF3-7F689768B190}"/>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E6F079CF-28C3-0D3F-A5D2-E1575F3AACEB}"/>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2" name="角丸四角形 4">
            <a:extLst>
              <a:ext uri="{FF2B5EF4-FFF2-40B4-BE49-F238E27FC236}">
                <a16:creationId xmlns:a16="http://schemas.microsoft.com/office/drawing/2014/main" id="{DF8EEA79-FFFB-DD04-6A56-9D05D7D88F63}"/>
              </a:ext>
            </a:extLst>
          </p:cNvPr>
          <p:cNvSpPr/>
          <p:nvPr/>
        </p:nvSpPr>
        <p:spPr>
          <a:xfrm>
            <a:off x="1717542" y="202787"/>
            <a:ext cx="1724158"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3E"/>
                </a:solidFill>
                <a:effectLst/>
                <a:uLnTx/>
                <a:uFillTx/>
                <a:latin typeface="Meiryo" panose="020B0604030504040204" pitchFamily="34" charset="-128"/>
                <a:ea typeface="Meiryo" panose="020B0604030504040204" pitchFamily="34" charset="-128"/>
              </a:rPr>
              <a:t>ターゲティング設定</a:t>
            </a:r>
          </a:p>
        </p:txBody>
      </p:sp>
      <p:sp>
        <p:nvSpPr>
          <p:cNvPr id="4" name="テキスト ボックス 5">
            <a:extLst>
              <a:ext uri="{FF2B5EF4-FFF2-40B4-BE49-F238E27FC236}">
                <a16:creationId xmlns:a16="http://schemas.microsoft.com/office/drawing/2014/main" id="{EEDE49F1-9DFD-DA76-90CE-BC81BBEE2B7E}"/>
              </a:ext>
            </a:extLst>
          </p:cNvPr>
          <p:cNvSpPr txBox="1"/>
          <p:nvPr/>
        </p:nvSpPr>
        <p:spPr>
          <a:xfrm>
            <a:off x="555391" y="5173214"/>
            <a:ext cx="11233147" cy="1441613"/>
          </a:xfrm>
          <a:prstGeom prst="rect">
            <a:avLst/>
          </a:prstGeom>
          <a:noFill/>
        </p:spPr>
        <p:txBody>
          <a:bodyPr wrap="square" lIns="0" tIns="45720" rIns="0" bIns="45720" rtlCol="0" anchor="t">
            <a:spAutoFit/>
          </a:bodyPr>
          <a:lstStyle>
            <a:defPPr lvl="0">
              <a:defRPr lang="ja-JP"/>
            </a:defPPr>
            <a:lvl1pPr marL="0" lvl="1" algn="l" defTabSz="914400" rtl="0" eaLnBrk="1" latinLnBrk="0" hangingPunct="1">
              <a:defRPr kumimoji="1" sz="1800" kern="1200">
                <a:solidFill>
                  <a:schemeClr val="tx1"/>
                </a:solidFill>
                <a:latin typeface="+mn-lt"/>
                <a:ea typeface="+mn-ea"/>
                <a:cs typeface="+mn-cs"/>
              </a:defRPr>
            </a:lvl1pPr>
            <a:lvl2pPr marL="457200" lvl="2" algn="l" defTabSz="914400" rtl="0" eaLnBrk="1" latinLnBrk="0" hangingPunct="1">
              <a:defRPr kumimoji="1" sz="1800" kern="1200">
                <a:solidFill>
                  <a:schemeClr val="tx1"/>
                </a:solidFill>
                <a:latin typeface="+mn-lt"/>
                <a:ea typeface="+mn-ea"/>
                <a:cs typeface="+mn-cs"/>
              </a:defRPr>
            </a:lvl2pPr>
            <a:lvl3pPr marL="914400" lvl="3" algn="l" defTabSz="914400" rtl="0" eaLnBrk="1" latinLnBrk="0" hangingPunct="1">
              <a:defRPr kumimoji="1" sz="1800" kern="1200">
                <a:solidFill>
                  <a:schemeClr val="tx1"/>
                </a:solidFill>
                <a:latin typeface="+mn-lt"/>
                <a:ea typeface="+mn-ea"/>
                <a:cs typeface="+mn-cs"/>
              </a:defRPr>
            </a:lvl3pPr>
            <a:lvl4pPr marL="1371600" lvl="4"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上記表の「●」がターゲティング設定可になります。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年齢は以下の区分で指定が可能です。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18</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70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歳以上</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は「基本料金</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ターゲティングごとに設定されている掛け率」（小数点以下切り捨て）によって決定されます。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掛け率の最大値は</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例：性別、年齢、オーディエンスリスト（興味関心、購買意向、属性・ライフイベント）を設定した場合、</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=2.16</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倍となりますが、最大値が</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倍のため、</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倍で設定可能となります。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オーディエンスリストを複数選択した場合、</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掛け率は高い方が選択されます。</a:t>
            </a:r>
            <a:endParaRPr kumimoji="1" lang="en-US" altLang="ja-JP" sz="800" b="0" i="0" u="none" strike="noStrike" kern="1200" cap="none" spc="0" normalizeH="0" baseline="0" noProof="0">
              <a:ln>
                <a:noFill/>
              </a:ln>
              <a:solidFill>
                <a:srgbClr val="FFC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「枠購入型」や「時間帯ジャック購入型」配信商品の場合は、ターゲティング項目ごとの「</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掛け率」を含んだ金額を記載しています。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※SP</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はスマートフォン、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PC</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はパソコン、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MD</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はマルチデバイスの略称です。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オーディエンスリストの詳細は、</a:t>
            </a:r>
            <a:r>
              <a:rPr lang="en-US" altLang="ja-JP" sz="800">
                <a:solidFill>
                  <a:srgbClr val="0D0D0D"/>
                </a:solidFill>
                <a:latin typeface="Meiryo" panose="020B0604030504040204" pitchFamily="34" charset="-128"/>
                <a:ea typeface="Meiryo" panose="020B0604030504040204" pitchFamily="34" charset="-128"/>
              </a:rPr>
              <a:t>LINE</a:t>
            </a:r>
            <a:r>
              <a:rPr lang="ja-JP" altLang="en-US" sz="800">
                <a:solidFill>
                  <a:srgbClr val="0D0D0D"/>
                </a:solidFill>
                <a:latin typeface="Meiryo" panose="020B0604030504040204" pitchFamily="34" charset="-128"/>
                <a:ea typeface="Meiryo" panose="020B0604030504040204" pitchFamily="34" charset="-128"/>
              </a:rPr>
              <a:t>ヤフー広告 ヘルプ</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を参照してください。</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a:t>
            </a:r>
            <a:r>
              <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hlinkClick r:id="rId3"/>
              </a:rPr>
              <a:t>https://ads-help.yahoo-net.jp/s/article/H000044833?language=ja</a:t>
            </a:r>
            <a:endPar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endParaRPr>
          </a:p>
        </p:txBody>
      </p:sp>
      <p:sp>
        <p:nvSpPr>
          <p:cNvPr id="7" name="テキスト プレースホルダー 35">
            <a:extLst>
              <a:ext uri="{FF2B5EF4-FFF2-40B4-BE49-F238E27FC236}">
                <a16:creationId xmlns:a16="http://schemas.microsoft.com/office/drawing/2014/main" id="{6D221ECD-F478-CCA4-28A3-47A0A3540A33}"/>
              </a:ext>
            </a:extLst>
          </p:cNvPr>
          <p:cNvSpPr txBox="1">
            <a:spLocks noGrp="1"/>
          </p:cNvSpPr>
          <p:nvPr>
            <p:ph type="body" sz="quarter" idx="10"/>
          </p:nvPr>
        </p:nvSpPr>
        <p:spPr>
          <a:xfrm>
            <a:off x="3567661" y="81412"/>
            <a:ext cx="6251253" cy="669702"/>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None/>
            </a:pPr>
            <a:r>
              <a:rPr lang="en-US" altLang="ja-JP" sz="2000">
                <a:latin typeface="Meiryo" panose="020B0604030504040204" pitchFamily="34" charset="-128"/>
                <a:ea typeface="Meiryo" panose="020B0604030504040204" pitchFamily="34" charset="-128"/>
              </a:rPr>
              <a:t>Yahoo! JAPAN</a:t>
            </a:r>
            <a:r>
              <a:rPr lang="ja-JP" altLang="en-US" sz="2000">
                <a:latin typeface="Meiryo" panose="020B0604030504040204" pitchFamily="34" charset="-128"/>
                <a:ea typeface="Meiryo" panose="020B0604030504040204" pitchFamily="34" charset="-128"/>
              </a:rPr>
              <a:t>トップページ　ブランドパネル　</a:t>
            </a:r>
            <a:endParaRPr lang="en-US" altLang="ja-JP" sz="2000">
              <a:latin typeface="Meiryo" panose="020B0604030504040204" pitchFamily="34" charset="-128"/>
              <a:ea typeface="Meiryo" panose="020B0604030504040204" pitchFamily="34" charset="-128"/>
            </a:endParaRPr>
          </a:p>
          <a:p>
            <a:pPr marL="0" indent="0">
              <a:buNone/>
            </a:pPr>
            <a:r>
              <a:rPr lang="ja-JP" altLang="en-US" sz="2000">
                <a:latin typeface="Meiryo" panose="020B0604030504040204" pitchFamily="34" charset="-128"/>
                <a:ea typeface="Meiryo" panose="020B0604030504040204" pitchFamily="34" charset="-128"/>
              </a:rPr>
              <a:t>リッチフォーマット　</a:t>
            </a:r>
            <a:r>
              <a:rPr lang="en-US" altLang="ja-JP" sz="2000">
                <a:latin typeface="Meiryo" panose="020B0604030504040204" pitchFamily="34" charset="-128"/>
                <a:ea typeface="Meiryo" panose="020B0604030504040204" pitchFamily="34" charset="-128"/>
              </a:rPr>
              <a:t>MD</a:t>
            </a:r>
            <a:endParaRPr lang="ja-JP" altLang="en-US" sz="2000">
              <a:latin typeface="Meiryo" panose="020B0604030504040204" pitchFamily="34" charset="-128"/>
              <a:ea typeface="Meiryo" panose="020B0604030504040204" pitchFamily="34" charset="-128"/>
            </a:endParaRPr>
          </a:p>
        </p:txBody>
      </p:sp>
      <p:graphicFrame>
        <p:nvGraphicFramePr>
          <p:cNvPr id="3" name="表 2">
            <a:extLst>
              <a:ext uri="{FF2B5EF4-FFF2-40B4-BE49-F238E27FC236}">
                <a16:creationId xmlns:a16="http://schemas.microsoft.com/office/drawing/2014/main" id="{41218000-0C7A-F293-2946-BB547E752D17}"/>
              </a:ext>
            </a:extLst>
          </p:cNvPr>
          <p:cNvGraphicFramePr>
            <a:graphicFrameLocks noGrp="1"/>
          </p:cNvGraphicFramePr>
          <p:nvPr>
            <p:extLst>
              <p:ext uri="{D42A27DB-BD31-4B8C-83A1-F6EECF244321}">
                <p14:modId xmlns:p14="http://schemas.microsoft.com/office/powerpoint/2010/main" val="2772562720"/>
              </p:ext>
            </p:extLst>
          </p:nvPr>
        </p:nvGraphicFramePr>
        <p:xfrm>
          <a:off x="555388" y="826968"/>
          <a:ext cx="11233150" cy="4328408"/>
        </p:xfrm>
        <a:graphic>
          <a:graphicData uri="http://schemas.openxmlformats.org/drawingml/2006/table">
            <a:tbl>
              <a:tblPr bandRow="1"/>
              <a:tblGrid>
                <a:gridCol w="1919003">
                  <a:extLst>
                    <a:ext uri="{9D8B030D-6E8A-4147-A177-3AD203B41FA5}">
                      <a16:colId xmlns:a16="http://schemas.microsoft.com/office/drawing/2014/main" val="792911817"/>
                    </a:ext>
                  </a:extLst>
                </a:gridCol>
                <a:gridCol w="2271545">
                  <a:extLst>
                    <a:ext uri="{9D8B030D-6E8A-4147-A177-3AD203B41FA5}">
                      <a16:colId xmlns:a16="http://schemas.microsoft.com/office/drawing/2014/main" val="2515137241"/>
                    </a:ext>
                  </a:extLst>
                </a:gridCol>
                <a:gridCol w="2541137">
                  <a:extLst>
                    <a:ext uri="{9D8B030D-6E8A-4147-A177-3AD203B41FA5}">
                      <a16:colId xmlns:a16="http://schemas.microsoft.com/office/drawing/2014/main" val="3608287535"/>
                    </a:ext>
                  </a:extLst>
                </a:gridCol>
                <a:gridCol w="2323336">
                  <a:extLst>
                    <a:ext uri="{9D8B030D-6E8A-4147-A177-3AD203B41FA5}">
                      <a16:colId xmlns:a16="http://schemas.microsoft.com/office/drawing/2014/main" val="135909385"/>
                    </a:ext>
                  </a:extLst>
                </a:gridCol>
                <a:gridCol w="2178129">
                  <a:extLst>
                    <a:ext uri="{9D8B030D-6E8A-4147-A177-3AD203B41FA5}">
                      <a16:colId xmlns:a16="http://schemas.microsoft.com/office/drawing/2014/main" val="2591893762"/>
                    </a:ext>
                  </a:extLst>
                </a:gridCol>
              </a:tblGrid>
              <a:tr h="669727">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1">
                          <a:solidFill>
                            <a:schemeClr val="bg1"/>
                          </a:solidFill>
                          <a:latin typeface="Meiryo" panose="020B0604030504040204" pitchFamily="34" charset="-128"/>
                          <a:ea typeface="Meiryo" panose="020B0604030504040204" pitchFamily="34" charset="-128"/>
                        </a:rPr>
                        <a:t>ターゲティング</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err="1">
                          <a:solidFill>
                            <a:schemeClr val="bg1"/>
                          </a:solidFill>
                          <a:latin typeface="Meiryo" panose="020B0604030504040204" pitchFamily="34" charset="-128"/>
                          <a:ea typeface="Meiryo" panose="020B0604030504040204" pitchFamily="34" charset="-128"/>
                        </a:rPr>
                        <a:t>vCPM</a:t>
                      </a:r>
                      <a:endParaRPr kumimoji="1" lang="en-US" altLang="ja-JP" sz="1100" b="1" kern="1200">
                        <a:solidFill>
                          <a:schemeClr val="bg1"/>
                        </a:solidFill>
                        <a:latin typeface="Meiryo" panose="020B0604030504040204" pitchFamily="34" charset="-128"/>
                        <a:ea typeface="Meiryo" panose="020B0604030504040204" pitchFamily="34" charset="-128"/>
                      </a:endParaRPr>
                    </a:p>
                    <a:p>
                      <a:pPr algn="ctr"/>
                      <a:r>
                        <a:rPr kumimoji="1" lang="ja-JP" altLang="en-US" sz="1100" b="1" kern="1200">
                          <a:solidFill>
                            <a:schemeClr val="bg1"/>
                          </a:solidFill>
                          <a:latin typeface="Meiryo" panose="020B0604030504040204" pitchFamily="34" charset="-128"/>
                          <a:ea typeface="Meiryo" panose="020B0604030504040204" pitchFamily="34" charset="-128"/>
                        </a:rPr>
                        <a:t>掛け率</a:t>
                      </a:r>
                      <a:endParaRPr kumimoji="1" lang="en-US" altLang="ja-JP" sz="11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000" b="1" i="0">
                          <a:solidFill>
                            <a:srgbClr val="FFFFFF"/>
                          </a:solidFill>
                          <a:latin typeface="Meiryo"/>
                          <a:ea typeface="Meiryo"/>
                        </a:rPr>
                        <a:t>Yahoo! JAPAN</a:t>
                      </a:r>
                      <a:r>
                        <a:rPr kumimoji="1" lang="ja-JP" altLang="en-US" sz="1000" b="1" i="0">
                          <a:solidFill>
                            <a:srgbClr val="FFFFFF"/>
                          </a:solidFill>
                          <a:latin typeface="Meiryo"/>
                          <a:ea typeface="Meiryo"/>
                        </a:rPr>
                        <a:t>トップページ　</a:t>
                      </a:r>
                      <a:endParaRPr kumimoji="1" lang="en-US" altLang="ja-JP" sz="1000" b="1" i="0">
                        <a:solidFill>
                          <a:srgbClr val="FFFFFF"/>
                        </a:solidFill>
                        <a:latin typeface="Meiryo"/>
                        <a:ea typeface="Meiryo"/>
                      </a:endParaRPr>
                    </a:p>
                    <a:p>
                      <a:pPr algn="ctr"/>
                      <a:r>
                        <a:rPr kumimoji="1" lang="ja-JP" altLang="en-US" sz="1000" b="1" kern="1200">
                          <a:solidFill>
                            <a:schemeClr val="bg1"/>
                          </a:solidFill>
                          <a:latin typeface="Meiryo" panose="020B0604030504040204" pitchFamily="34" charset="-128"/>
                          <a:ea typeface="Meiryo" panose="020B0604030504040204" pitchFamily="34" charset="-128"/>
                        </a:rPr>
                        <a:t>ブランドパネル</a:t>
                      </a:r>
                      <a:endParaRPr kumimoji="1" lang="en-US" altLang="ja-JP" sz="1000" b="1" kern="1200">
                        <a:solidFill>
                          <a:schemeClr val="bg1"/>
                        </a:solidFill>
                        <a:latin typeface="Meiryo" panose="020B0604030504040204" pitchFamily="34" charset="-128"/>
                        <a:ea typeface="Meiryo" panose="020B0604030504040204" pitchFamily="34" charset="-128"/>
                      </a:endParaRPr>
                    </a:p>
                    <a:p>
                      <a:pPr algn="ctr"/>
                      <a:r>
                        <a:rPr kumimoji="1" lang="ja-JP" altLang="en-US" sz="1000" b="1" kern="1200">
                          <a:solidFill>
                            <a:schemeClr val="bg1"/>
                          </a:solidFill>
                          <a:latin typeface="Meiryo" panose="020B0604030504040204" pitchFamily="34" charset="-128"/>
                          <a:ea typeface="Meiryo" panose="020B0604030504040204" pitchFamily="34" charset="-128"/>
                        </a:rPr>
                        <a:t>リッチフォーマット　</a:t>
                      </a:r>
                      <a:r>
                        <a:rPr kumimoji="1" lang="en-US" altLang="ja-JP" sz="1000" b="1" kern="1200">
                          <a:solidFill>
                            <a:schemeClr val="bg1"/>
                          </a:solidFill>
                          <a:latin typeface="Meiryo" panose="020B0604030504040204" pitchFamily="34" charset="-128"/>
                          <a:ea typeface="Meiryo" panose="020B0604030504040204" pitchFamily="34" charset="-128"/>
                        </a:rPr>
                        <a:t>MD</a:t>
                      </a:r>
                      <a:endParaRPr kumimoji="1" lang="en-US" altLang="ja-JP" sz="10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000" b="1" i="0">
                          <a:solidFill>
                            <a:srgbClr val="FFFFFF"/>
                          </a:solidFill>
                          <a:latin typeface="Meiryo"/>
                          <a:ea typeface="Meiryo"/>
                        </a:rPr>
                        <a:t>Yahoo! JAPAN</a:t>
                      </a:r>
                      <a:r>
                        <a:rPr kumimoji="1" lang="ja-JP" altLang="en-US" sz="1000" b="1" i="0">
                          <a:solidFill>
                            <a:srgbClr val="FFFFFF"/>
                          </a:solidFill>
                          <a:latin typeface="Meiryo"/>
                          <a:ea typeface="Meiryo"/>
                        </a:rPr>
                        <a:t>トップページ　</a:t>
                      </a:r>
                      <a:endParaRPr kumimoji="1" lang="en-US" altLang="ja-JP" sz="1000" b="1" i="0">
                        <a:solidFill>
                          <a:srgbClr val="FFFFFF"/>
                        </a:solidFill>
                        <a:latin typeface="Meiryo"/>
                        <a:ea typeface="Meiryo"/>
                      </a:endParaRPr>
                    </a:p>
                    <a:p>
                      <a:pPr algn="ctr"/>
                      <a:r>
                        <a:rPr kumimoji="1" lang="ja-JP" altLang="en-US" sz="1000" b="1" kern="1200">
                          <a:solidFill>
                            <a:schemeClr val="bg1"/>
                          </a:solidFill>
                          <a:latin typeface="Meiryo" panose="020B0604030504040204" pitchFamily="34" charset="-128"/>
                          <a:ea typeface="Meiryo" panose="020B0604030504040204" pitchFamily="34" charset="-128"/>
                        </a:rPr>
                        <a:t>ブランドパネル</a:t>
                      </a:r>
                      <a:endParaRPr kumimoji="1" lang="en-US" altLang="ja-JP" sz="1000" b="1" kern="1200">
                        <a:solidFill>
                          <a:schemeClr val="bg1"/>
                        </a:solidFill>
                        <a:latin typeface="Meiryo" panose="020B0604030504040204" pitchFamily="34" charset="-128"/>
                        <a:ea typeface="Meiryo" panose="020B0604030504040204" pitchFamily="34" charset="-128"/>
                      </a:endParaRPr>
                    </a:p>
                    <a:p>
                      <a:pPr algn="ctr"/>
                      <a:r>
                        <a:rPr kumimoji="1" lang="ja-JP" altLang="en-US" sz="1000" b="1" kern="1200">
                          <a:solidFill>
                            <a:schemeClr val="bg1"/>
                          </a:solidFill>
                          <a:latin typeface="Meiryo" panose="020B0604030504040204" pitchFamily="34" charset="-128"/>
                          <a:ea typeface="Meiryo" panose="020B0604030504040204" pitchFamily="34" charset="-128"/>
                        </a:rPr>
                        <a:t>リッチフォーマット</a:t>
                      </a:r>
                      <a:endParaRPr kumimoji="1" lang="en-US" altLang="ja-JP" sz="1000" b="1" kern="1200">
                        <a:solidFill>
                          <a:schemeClr val="bg1"/>
                        </a:solidFill>
                        <a:latin typeface="Meiryo" panose="020B0604030504040204" pitchFamily="34" charset="-128"/>
                        <a:ea typeface="Meiryo" panose="020B0604030504040204" pitchFamily="34" charset="-128"/>
                      </a:endParaRPr>
                    </a:p>
                    <a:p>
                      <a:pPr algn="ctr"/>
                      <a:r>
                        <a:rPr kumimoji="1" lang="en-US" altLang="ja-JP" sz="1000" b="1" kern="1200">
                          <a:solidFill>
                            <a:schemeClr val="bg1"/>
                          </a:solidFill>
                          <a:latin typeface="Meiryo" panose="020B0604030504040204" pitchFamily="34" charset="-128"/>
                          <a:ea typeface="Meiryo" panose="020B0604030504040204" pitchFamily="34" charset="-128"/>
                        </a:rPr>
                        <a:t>MD</a:t>
                      </a:r>
                      <a:r>
                        <a:rPr kumimoji="1" lang="ja-JP" altLang="en-US" sz="1000" b="1" kern="1200">
                          <a:solidFill>
                            <a:schemeClr val="bg1"/>
                          </a:solidFill>
                          <a:latin typeface="Meiryo" panose="020B0604030504040204" pitchFamily="34" charset="-128"/>
                          <a:ea typeface="Meiryo" panose="020B0604030504040204" pitchFamily="34" charset="-128"/>
                        </a:rPr>
                        <a:t>（</a:t>
                      </a:r>
                      <a:r>
                        <a:rPr kumimoji="1" lang="en-US" altLang="ja-JP" sz="1000" b="1" kern="1200">
                          <a:solidFill>
                            <a:schemeClr val="bg1"/>
                          </a:solidFill>
                          <a:latin typeface="Meiryo" panose="020B0604030504040204" pitchFamily="34" charset="-128"/>
                          <a:ea typeface="Meiryo" panose="020B0604030504040204" pitchFamily="34" charset="-128"/>
                        </a:rPr>
                        <a:t>FQ1</a:t>
                      </a:r>
                      <a:r>
                        <a:rPr kumimoji="1" lang="ja-JP" altLang="en-US" sz="1000" b="1" kern="1200">
                          <a:solidFill>
                            <a:schemeClr val="bg1"/>
                          </a:solidFill>
                          <a:latin typeface="Meiryo" panose="020B0604030504040204" pitchFamily="34" charset="-128"/>
                          <a:ea typeface="Meiryo" panose="020B0604030504040204" pitchFamily="34" charset="-128"/>
                        </a:rPr>
                        <a:t>）</a:t>
                      </a:r>
                      <a:endParaRPr kumimoji="1" lang="en-US" altLang="ja-JP" sz="10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a:solidFill>
                            <a:srgbClr val="FFFFFF"/>
                          </a:solidFill>
                          <a:latin typeface="Meiryo"/>
                          <a:ea typeface="Meiryo"/>
                        </a:rPr>
                        <a:t>Yahoo! JAPAN</a:t>
                      </a:r>
                      <a:r>
                        <a:rPr kumimoji="1" lang="ja-JP" altLang="en-US" sz="1000" b="1" i="0">
                          <a:solidFill>
                            <a:srgbClr val="FFFFFF"/>
                          </a:solidFill>
                          <a:latin typeface="Meiryo"/>
                          <a:ea typeface="Meiryo"/>
                        </a:rPr>
                        <a:t>トップページ　</a:t>
                      </a:r>
                      <a:endParaRPr kumimoji="1" lang="en-US" altLang="ja-JP" sz="1000" b="1" i="0">
                        <a:solidFill>
                          <a:srgbClr val="FFFFFF"/>
                        </a:solidFill>
                        <a:latin typeface="Meiryo"/>
                        <a:ea typeface="Meiryo"/>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rPr>
                        <a:t>ブランドパネル</a:t>
                      </a:r>
                      <a:endParaRPr kumimoji="1" lang="en-US" altLang="ja-JP" sz="1000" b="1"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rPr>
                        <a:t>リッチフォーマット</a:t>
                      </a:r>
                      <a:endParaRPr kumimoji="1" lang="en-US" altLang="ja-JP" sz="1000" b="1" kern="1200">
                        <a:solidFill>
                          <a:schemeClr val="bg1"/>
                        </a:solidFill>
                        <a:latin typeface="Meiryo" panose="020B0604030504040204" pitchFamily="34" charset="-128"/>
                        <a:ea typeface="Meiryo" panose="020B0604030504040204" pitchFamily="34" charset="-128"/>
                      </a:endParaRPr>
                    </a:p>
                    <a:p>
                      <a:pPr algn="ctr"/>
                      <a:r>
                        <a:rPr kumimoji="1" lang="en-US" altLang="ja-JP" sz="1000" b="1" kern="1200">
                          <a:solidFill>
                            <a:schemeClr val="bg1"/>
                          </a:solidFill>
                          <a:latin typeface="Meiryo" panose="020B0604030504040204" pitchFamily="34" charset="-128"/>
                          <a:ea typeface="Meiryo" panose="020B0604030504040204" pitchFamily="34" charset="-128"/>
                        </a:rPr>
                        <a:t>MD</a:t>
                      </a:r>
                      <a:r>
                        <a:rPr kumimoji="1" lang="ja-JP" altLang="en-US" sz="1000" b="1" kern="1200">
                          <a:solidFill>
                            <a:schemeClr val="bg1"/>
                          </a:solidFill>
                          <a:latin typeface="Meiryo" panose="020B0604030504040204" pitchFamily="34" charset="-128"/>
                          <a:ea typeface="Meiryo" panose="020B0604030504040204" pitchFamily="34" charset="-128"/>
                        </a:rPr>
                        <a:t>（都道府県）</a:t>
                      </a:r>
                      <a:endParaRPr kumimoji="1" lang="en-US" altLang="ja-JP" sz="10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37132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lumMod val="95000"/>
                            </a:schemeClr>
                          </a:solidFill>
                          <a:latin typeface="Meiryo" panose="020B0604030504040204" pitchFamily="34" charset="-128"/>
                          <a:ea typeface="Meiryo" panose="020B0604030504040204" pitchFamily="34" charset="-128"/>
                        </a:rPr>
                        <a:t>性別</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0">
                          <a:solidFill>
                            <a:schemeClr val="bg1">
                              <a:lumMod val="95000"/>
                            </a:schemeClr>
                          </a:solidFill>
                          <a:latin typeface="Meiryo" panose="020B0604030504040204" pitchFamily="34" charset="-128"/>
                          <a:ea typeface="Meiryo" panose="020B0604030504040204" pitchFamily="34" charset="-128"/>
                        </a:rPr>
                        <a:t>1.2</a:t>
                      </a:r>
                      <a:r>
                        <a:rPr kumimoji="1" lang="ja-JP" altLang="en-US" sz="1100" b="0">
                          <a:solidFill>
                            <a:schemeClr val="bg1">
                              <a:lumMod val="95000"/>
                            </a:schemeClr>
                          </a:solidFill>
                          <a:latin typeface="Meiryo" panose="020B0604030504040204" pitchFamily="34" charset="-128"/>
                          <a:ea typeface="Meiryo" panose="020B0604030504040204" pitchFamily="34" charset="-128"/>
                        </a:rPr>
                        <a:t>倍</a:t>
                      </a: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a:solidFill>
                          <a:srgbClr val="0D0D0D"/>
                        </a:solidFill>
                        <a:latin typeface="Meiryo" panose="020B0604030504040204" pitchFamily="34" charset="-128"/>
                        <a:ea typeface="Meiryo" panose="020B0604030504040204" pitchFamily="34" charset="-128"/>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37132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lumMod val="95000"/>
                            </a:schemeClr>
                          </a:solidFill>
                          <a:latin typeface="Meiryo" panose="020B0604030504040204" pitchFamily="34" charset="-128"/>
                          <a:ea typeface="Meiryo" panose="020B0604030504040204" pitchFamily="34" charset="-128"/>
                        </a:rPr>
                        <a:t>年齢</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lumMod val="95000"/>
                            </a:schemeClr>
                          </a:solidFill>
                          <a:latin typeface="Meiryo" panose="020B0604030504040204" pitchFamily="34" charset="-128"/>
                          <a:ea typeface="Meiryo" panose="020B0604030504040204" pitchFamily="34" charset="-128"/>
                        </a:rPr>
                        <a:t>1.2</a:t>
                      </a: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倍</a:t>
                      </a:r>
                      <a:endParaRPr kumimoji="1" lang="ja-JP" altLang="en-US" sz="1100" b="0" kern="1200">
                        <a:solidFill>
                          <a:schemeClr val="bg1">
                            <a:lumMod val="95000"/>
                          </a:schemeClr>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7132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地域（都道府県）</a:t>
                      </a:r>
                      <a:endParaRPr kumimoji="1" lang="ja-JP" altLang="en-US" sz="1100" b="0" kern="1200">
                        <a:solidFill>
                          <a:schemeClr val="bg1">
                            <a:lumMod val="95000"/>
                          </a:schemeClr>
                        </a:solidFill>
                        <a:latin typeface="Meiryo" panose="020B0604030504040204" pitchFamily="34" charset="-128"/>
                        <a:ea typeface="Meiryo" panose="020B0604030504040204" pitchFamily="34" charset="-128"/>
                        <a:cs typeface="+mn-cs"/>
                      </a:endParaRP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lumMod val="95000"/>
                            </a:schemeClr>
                          </a:solidFill>
                          <a:latin typeface="Meiryo" panose="020B0604030504040204" pitchFamily="34" charset="-128"/>
                          <a:ea typeface="Meiryo" panose="020B0604030504040204" pitchFamily="34" charset="-128"/>
                        </a:rPr>
                        <a:t>1.2</a:t>
                      </a: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倍</a:t>
                      </a:r>
                      <a:endParaRPr kumimoji="1" lang="ja-JP" altLang="en-US" sz="1100" b="0" kern="1200">
                        <a:solidFill>
                          <a:schemeClr val="bg1">
                            <a:lumMod val="95000"/>
                          </a:schemeClr>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kern="1200">
                          <a:solidFill>
                            <a:srgbClr val="0D0D0D"/>
                          </a:solidFill>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7132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lumMod val="95000"/>
                            </a:schemeClr>
                          </a:solidFill>
                          <a:latin typeface="Meiryo" panose="020B0604030504040204" pitchFamily="34" charset="-128"/>
                          <a:ea typeface="Meiryo" panose="020B0604030504040204" pitchFamily="34" charset="-128"/>
                        </a:rPr>
                        <a:t>地域（市区郡）</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100" b="0" kern="1200">
                          <a:solidFill>
                            <a:schemeClr val="bg1">
                              <a:lumMod val="95000"/>
                            </a:schemeClr>
                          </a:solidFill>
                          <a:latin typeface="Meiryo" panose="020B0604030504040204" pitchFamily="34" charset="-128"/>
                          <a:ea typeface="Meiryo" panose="020B0604030504040204" pitchFamily="34" charset="-128"/>
                        </a:rPr>
                        <a:t>1.5</a:t>
                      </a: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倍</a:t>
                      </a:r>
                      <a:endParaRPr kumimoji="1" lang="ja-JP" altLang="en-US" sz="1100" b="0" kern="1200">
                        <a:solidFill>
                          <a:schemeClr val="bg1">
                            <a:lumMod val="95000"/>
                          </a:schemeClr>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kern="1200">
                          <a:solidFill>
                            <a:srgbClr val="0D0D0D"/>
                          </a:solidFill>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7132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曜日・</a:t>
                      </a:r>
                      <a:r>
                        <a:rPr kumimoji="1" lang="ja-JP" altLang="en-US" sz="1100" b="0">
                          <a:solidFill>
                            <a:schemeClr val="bg1">
                              <a:lumMod val="95000"/>
                            </a:schemeClr>
                          </a:solidFill>
                          <a:latin typeface="Meiryo" panose="020B0604030504040204" pitchFamily="34" charset="-128"/>
                          <a:ea typeface="Meiryo" panose="020B0604030504040204" pitchFamily="34" charset="-128"/>
                        </a:rPr>
                        <a:t>時間帯</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lumMod val="95000"/>
                            </a:schemeClr>
                          </a:solidFill>
                          <a:latin typeface="Meiryo" panose="020B0604030504040204" pitchFamily="34" charset="-128"/>
                          <a:ea typeface="Meiryo" panose="020B0604030504040204" pitchFamily="34" charset="-128"/>
                        </a:rPr>
                        <a:t>1.2</a:t>
                      </a: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倍</a:t>
                      </a:r>
                      <a:endParaRPr kumimoji="1" lang="ja-JP" altLang="en-US" sz="1100" b="0" kern="1200">
                        <a:solidFill>
                          <a:schemeClr val="bg1">
                            <a:lumMod val="95000"/>
                          </a:schemeClr>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kern="1200">
                          <a:solidFill>
                            <a:srgbClr val="0D0D0D"/>
                          </a:solidFill>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kern="1200">
                          <a:solidFill>
                            <a:srgbClr val="0D0D0D"/>
                          </a:solidFill>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57742112"/>
                  </a:ext>
                </a:extLst>
              </a:tr>
              <a:tr h="894453">
                <a:tc rowSpan="2">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オーディエンスリスト</a:t>
                      </a:r>
                      <a:endParaRPr kumimoji="1" lang="ja-JP" altLang="en-US" sz="1100" b="0" kern="1200">
                        <a:solidFill>
                          <a:schemeClr val="bg1">
                            <a:lumMod val="95000"/>
                          </a:schemeClr>
                        </a:solidFill>
                        <a:latin typeface="Meiryo" panose="020B0604030504040204" pitchFamily="34" charset="-128"/>
                        <a:ea typeface="Meiryo" panose="020B0604030504040204" pitchFamily="34" charset="-128"/>
                        <a:cs typeface="+mn-cs"/>
                      </a:endParaRP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rPr>
                        <a:t>興味関心、購買</a:t>
                      </a:r>
                      <a:endParaRPr kumimoji="1" lang="en-US" altLang="ja-JP" sz="105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rPr>
                        <a:t>意向、属性・ライフ</a:t>
                      </a:r>
                      <a:endParaRPr kumimoji="1" lang="en-US" altLang="ja-JP" sz="105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rPr>
                        <a:t>イベント</a:t>
                      </a:r>
                      <a:r>
                        <a:rPr kumimoji="1" lang="en-US" altLang="ja-JP" sz="1050" b="0" kern="1200">
                          <a:solidFill>
                            <a:schemeClr val="bg1"/>
                          </a:solidFill>
                          <a:latin typeface="Meiryo" panose="020B0604030504040204" pitchFamily="34" charset="-128"/>
                          <a:ea typeface="Meiryo" panose="020B0604030504040204" pitchFamily="34" charset="-128"/>
                        </a:rPr>
                        <a:t>※</a:t>
                      </a:r>
                      <a:r>
                        <a:rPr kumimoji="1" lang="ja-JP" altLang="en-US" sz="1050" b="0" kern="1200">
                          <a:solidFill>
                            <a:schemeClr val="bg1"/>
                          </a:solidFill>
                          <a:latin typeface="Meiryo" panose="020B0604030504040204" pitchFamily="34" charset="-128"/>
                          <a:ea typeface="Meiryo" panose="020B0604030504040204" pitchFamily="34" charset="-128"/>
                        </a:rPr>
                        <a:t>１</a:t>
                      </a:r>
                      <a:endParaRPr kumimoji="1" lang="en-US" altLang="ja-JP" sz="105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rPr>
                        <a:t>配信：</a:t>
                      </a:r>
                      <a:r>
                        <a:rPr kumimoji="1" lang="en-US" altLang="ja-JP" sz="1050" b="0" kern="1200">
                          <a:solidFill>
                            <a:schemeClr val="bg1"/>
                          </a:solidFill>
                          <a:latin typeface="Meiryo" panose="020B0604030504040204" pitchFamily="34" charset="-128"/>
                          <a:ea typeface="Meiryo" panose="020B0604030504040204" pitchFamily="34" charset="-128"/>
                        </a:rPr>
                        <a:t>1.5</a:t>
                      </a:r>
                      <a:r>
                        <a:rPr kumimoji="1" lang="ja-JP" altLang="en-US" sz="1050" b="0" kern="1200">
                          <a:solidFill>
                            <a:schemeClr val="bg1"/>
                          </a:solidFill>
                          <a:latin typeface="Meiryo" panose="020B0604030504040204" pitchFamily="34" charset="-128"/>
                          <a:ea typeface="Meiryo" panose="020B0604030504040204" pitchFamily="34" charset="-128"/>
                        </a:rPr>
                        <a:t>倍</a:t>
                      </a:r>
                      <a:endParaRPr kumimoji="1" lang="en-US" altLang="ja-JP" sz="105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cs typeface="+mn-cs"/>
                        </a:rPr>
                        <a:t>除外：</a:t>
                      </a:r>
                      <a:r>
                        <a:rPr kumimoji="1" lang="en-US" altLang="ja-JP" sz="1050" b="0" kern="1200">
                          <a:solidFill>
                            <a:schemeClr val="bg1"/>
                          </a:solidFill>
                          <a:latin typeface="Meiryo" panose="020B0604030504040204" pitchFamily="34" charset="-128"/>
                          <a:ea typeface="Meiryo" panose="020B0604030504040204" pitchFamily="34" charset="-128"/>
                          <a:cs typeface="+mn-cs"/>
                        </a:rPr>
                        <a:t>1.1</a:t>
                      </a:r>
                      <a:r>
                        <a:rPr kumimoji="1" lang="ja-JP" altLang="en-US" sz="1050" b="0" kern="1200">
                          <a:solidFill>
                            <a:schemeClr val="bg1"/>
                          </a:solidFill>
                          <a:latin typeface="Meiryo" panose="020B0604030504040204" pitchFamily="34" charset="-128"/>
                          <a:ea typeface="Meiryo" panose="020B0604030504040204" pitchFamily="34" charset="-128"/>
                          <a:cs typeface="+mn-cs"/>
                        </a:rPr>
                        <a:t>倍</a:t>
                      </a: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524134">
                <a:tc vMerge="1">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オーディエンスリスト（ヤフー提供）</a:t>
                      </a:r>
                      <a:r>
                        <a:rPr kumimoji="1" lang="ja-JP" altLang="en-US" sz="1050" b="0" kern="1200">
                          <a:solidFill>
                            <a:schemeClr val="bg1"/>
                          </a:solidFill>
                          <a:latin typeface="Meiryo" panose="020B0604030504040204" pitchFamily="34" charset="-128"/>
                          <a:ea typeface="Meiryo" panose="020B0604030504040204" pitchFamily="34" charset="-128"/>
                        </a:rPr>
                        <a:t>　</a:t>
                      </a:r>
                      <a:r>
                        <a:rPr kumimoji="1" lang="en-US" altLang="ja-JP" sz="1050" b="0" kern="1200">
                          <a:solidFill>
                            <a:schemeClr val="bg1"/>
                          </a:solidFill>
                          <a:latin typeface="Meiryo" panose="020B0604030504040204" pitchFamily="34" charset="-128"/>
                          <a:ea typeface="Meiryo" panose="020B0604030504040204" pitchFamily="34" charset="-128"/>
                        </a:rPr>
                        <a:t>※2</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99999"/>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kern="1200">
                          <a:solidFill>
                            <a:schemeClr val="bg1">
                              <a:lumMod val="95000"/>
                            </a:schemeClr>
                          </a:solidFill>
                          <a:latin typeface="Meiryo" panose="020B0604030504040204" pitchFamily="34" charset="-128"/>
                          <a:ea typeface="Meiryo" panose="020B0604030504040204" pitchFamily="34" charset="-128"/>
                        </a:rPr>
                        <a:t>LINE</a:t>
                      </a:r>
                      <a:r>
                        <a:rPr kumimoji="1" lang="ja-JP" altLang="en-US" sz="1050" b="0" kern="1200">
                          <a:solidFill>
                            <a:schemeClr val="bg1">
                              <a:lumMod val="95000"/>
                            </a:schemeClr>
                          </a:solidFill>
                          <a:latin typeface="Meiryo" panose="020B0604030504040204" pitchFamily="34" charset="-128"/>
                          <a:ea typeface="Meiryo" panose="020B0604030504040204" pitchFamily="34" charset="-128"/>
                        </a:rPr>
                        <a:t>ヤフー提供</a:t>
                      </a:r>
                      <a:endParaRPr kumimoji="1" lang="en-US" altLang="ja-JP" sz="1050" b="0" kern="1200">
                        <a:solidFill>
                          <a:schemeClr val="bg1">
                            <a:lumMod val="95000"/>
                          </a:schemeClr>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lumMod val="95000"/>
                            </a:schemeClr>
                          </a:solidFill>
                          <a:latin typeface="Meiryo" panose="020B0604030504040204" pitchFamily="34" charset="-128"/>
                          <a:ea typeface="Meiryo" panose="020B0604030504040204" pitchFamily="34" charset="-128"/>
                        </a:rPr>
                        <a:t>（共通オーディエンス）</a:t>
                      </a:r>
                      <a:endParaRPr kumimoji="1" lang="en-US" altLang="ja-JP" sz="1050" b="0" kern="1200">
                        <a:solidFill>
                          <a:schemeClr val="bg1">
                            <a:lumMod val="95000"/>
                          </a:schemeClr>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kern="1200">
                          <a:solidFill>
                            <a:schemeClr val="bg1">
                              <a:lumMod val="95000"/>
                            </a:schemeClr>
                          </a:solidFill>
                          <a:latin typeface="Meiryo" panose="020B0604030504040204" pitchFamily="34" charset="-128"/>
                          <a:ea typeface="Meiryo" panose="020B0604030504040204" pitchFamily="34" charset="-128"/>
                        </a:rPr>
                        <a:t>※1 </a:t>
                      </a:r>
                      <a:r>
                        <a:rPr kumimoji="1" lang="ja-JP" altLang="en-US" sz="1050" b="0" kern="1200">
                          <a:solidFill>
                            <a:schemeClr val="bg1">
                              <a:lumMod val="95000"/>
                            </a:schemeClr>
                          </a:solidFill>
                          <a:latin typeface="Meiryo" panose="020B0604030504040204" pitchFamily="34" charset="-128"/>
                          <a:ea typeface="Meiryo" panose="020B0604030504040204" pitchFamily="34" charset="-128"/>
                        </a:rPr>
                        <a:t>リスト参照</a:t>
                      </a:r>
                      <a:endParaRPr kumimoji="1" lang="ja-JP" altLang="en-US" sz="1050" b="0" kern="1200">
                        <a:solidFill>
                          <a:schemeClr val="bg1">
                            <a:lumMod val="95000"/>
                          </a:schemeClr>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291185">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a:solidFill>
                            <a:schemeClr val="bg1">
                              <a:lumMod val="95000"/>
                            </a:schemeClr>
                          </a:solidFill>
                          <a:latin typeface="Meiryo" panose="020B0604030504040204" pitchFamily="34" charset="-128"/>
                          <a:ea typeface="Meiryo" panose="020B0604030504040204" pitchFamily="34" charset="-128"/>
                        </a:rPr>
                        <a:t>フリークエンシー</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lumMod val="95000"/>
                            </a:schemeClr>
                          </a:solidFill>
                          <a:latin typeface="Meiryo" panose="020B0604030504040204" pitchFamily="34" charset="-128"/>
                          <a:ea typeface="Meiryo" panose="020B0604030504040204" pitchFamily="34" charset="-128"/>
                        </a:rPr>
                        <a:t>1.0</a:t>
                      </a: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倍</a:t>
                      </a:r>
                      <a:endParaRPr kumimoji="1" lang="ja-JP" altLang="en-US" sz="1100" b="0" kern="1200">
                        <a:solidFill>
                          <a:schemeClr val="bg1">
                            <a:lumMod val="95000"/>
                          </a:schemeClr>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kern="1200">
                          <a:solidFill>
                            <a:srgbClr val="0D0D0D"/>
                          </a:solidFill>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rgbClr val="0D0D0D"/>
                          </a:solidFill>
                          <a:latin typeface="Meiryo" panose="020B0604030504040204" pitchFamily="34" charset="-128"/>
                          <a:ea typeface="Meiryo" panose="020B0604030504040204" pitchFamily="34" charset="-128"/>
                        </a:rPr>
                        <a:t>1</a:t>
                      </a:r>
                      <a:r>
                        <a:rPr kumimoji="1" lang="ja-JP" altLang="en-US" sz="1100" b="0" kern="1200">
                          <a:solidFill>
                            <a:srgbClr val="0D0D0D"/>
                          </a:solidFill>
                          <a:latin typeface="Meiryo" panose="020B0604030504040204" pitchFamily="34" charset="-128"/>
                          <a:ea typeface="Meiryo" panose="020B0604030504040204" pitchFamily="34" charset="-128"/>
                        </a:rPr>
                        <a:t>回</a:t>
                      </a:r>
                      <a:r>
                        <a:rPr kumimoji="1" lang="en-US" altLang="ja-JP" sz="1100" b="0" kern="1200">
                          <a:solidFill>
                            <a:srgbClr val="0D0D0D"/>
                          </a:solidFill>
                          <a:latin typeface="Meiryo" panose="020B0604030504040204" pitchFamily="34" charset="-128"/>
                          <a:ea typeface="Meiryo" panose="020B0604030504040204" pitchFamily="34" charset="-128"/>
                        </a:rPr>
                        <a:t>/</a:t>
                      </a:r>
                      <a:r>
                        <a:rPr kumimoji="1" lang="ja-JP" altLang="en-US" sz="1100" b="0" kern="1200">
                          <a:solidFill>
                            <a:srgbClr val="0D0D0D"/>
                          </a:solidFill>
                          <a:latin typeface="Meiryo" panose="020B0604030504040204" pitchFamily="34" charset="-128"/>
                          <a:ea typeface="Meiryo" panose="020B0604030504040204" pitchFamily="34" charset="-128"/>
                        </a:rPr>
                        <a:t>通期</a:t>
                      </a:r>
                      <a:r>
                        <a:rPr lang="ja-JP" altLang="en-US" sz="1100" b="0" kern="1200">
                          <a:solidFill>
                            <a:srgbClr val="0D0D0D"/>
                          </a:solidFill>
                          <a:latin typeface="Meiryo"/>
                          <a:ea typeface="Meiryo"/>
                        </a:rPr>
                        <a:t>(固定)</a:t>
                      </a:r>
                      <a:endParaRPr kumimoji="1" lang="ja-JP" altLang="en-US" sz="11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kern="1200">
                          <a:solidFill>
                            <a:srgbClr val="0D0D0D"/>
                          </a:solidFill>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bl>
          </a:graphicData>
        </a:graphic>
      </p:graphicFrame>
    </p:spTree>
    <p:extLst>
      <p:ext uri="{BB962C8B-B14F-4D97-AF65-F5344CB8AC3E}">
        <p14:creationId xmlns:p14="http://schemas.microsoft.com/office/powerpoint/2010/main" val="211642163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37BBB2-87BD-EE5A-E25F-C87533EB38B4}"/>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01A2E254-F89B-6208-6253-E0BE9B4D2F7F}"/>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5A86BE7E-975F-4441-BD3F-EF4727BE54EF}"/>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7" name="角丸四角形 3">
            <a:extLst>
              <a:ext uri="{FF2B5EF4-FFF2-40B4-BE49-F238E27FC236}">
                <a16:creationId xmlns:a16="http://schemas.microsoft.com/office/drawing/2014/main" id="{5E7F4DCF-9052-0D72-2002-403C554F6C15}"/>
              </a:ext>
            </a:extLst>
          </p:cNvPr>
          <p:cNvSpPr/>
          <p:nvPr/>
        </p:nvSpPr>
        <p:spPr>
          <a:xfrm>
            <a:off x="1817843" y="186644"/>
            <a:ext cx="1474299"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3E"/>
                </a:solidFill>
                <a:effectLst/>
                <a:uLnTx/>
                <a:uFillTx/>
                <a:latin typeface="Meiryo" panose="020B0604030504040204" pitchFamily="34" charset="-128"/>
                <a:ea typeface="Meiryo" panose="020B0604030504040204" pitchFamily="34" charset="-128"/>
              </a:rPr>
              <a:t>商品イメージ</a:t>
            </a:r>
          </a:p>
        </p:txBody>
      </p:sp>
      <p:sp>
        <p:nvSpPr>
          <p:cNvPr id="16" name="正方形/長方形 15">
            <a:extLst>
              <a:ext uri="{FF2B5EF4-FFF2-40B4-BE49-F238E27FC236}">
                <a16:creationId xmlns:a16="http://schemas.microsoft.com/office/drawing/2014/main" id="{0186DE01-B5C3-6009-2966-A90D034EA8A0}"/>
              </a:ext>
            </a:extLst>
          </p:cNvPr>
          <p:cNvSpPr/>
          <p:nvPr/>
        </p:nvSpPr>
        <p:spPr>
          <a:xfrm>
            <a:off x="8724201" y="6356518"/>
            <a:ext cx="3152589" cy="138499"/>
          </a:xfrm>
          <a:prstGeom prst="rect">
            <a:avLst/>
          </a:prstGeom>
        </p:spPr>
        <p:txBody>
          <a:bodyPr wrap="none" lIns="0" tIns="0" rIns="0" bIns="0">
            <a:spAutoFit/>
          </a:bodyPr>
          <a:lstStyle/>
          <a:p>
            <a:pPr algn="r" eaLnBrk="1" fontAlgn="auto" hangingPunct="1">
              <a:spcBef>
                <a:spcPts val="0"/>
              </a:spcBef>
              <a:spcAft>
                <a:spcPts val="0"/>
              </a:spcAft>
              <a:defRPr/>
            </a:pPr>
            <a:r>
              <a:rPr lang="en-US" altLang="ja-JP" sz="900">
                <a:solidFill>
                  <a:srgbClr val="0D0D0D"/>
                </a:solidFill>
                <a:latin typeface="Meiryo" panose="020B0604030504040204" pitchFamily="34" charset="-128"/>
                <a:ea typeface="Meiryo" panose="020B0604030504040204" pitchFamily="34" charset="-128"/>
              </a:rPr>
              <a:t>※</a:t>
            </a:r>
            <a:r>
              <a:rPr lang="ja-JP" altLang="en-US" sz="900">
                <a:solidFill>
                  <a:srgbClr val="0D0D0D"/>
                </a:solidFill>
                <a:latin typeface="Meiryo" panose="020B0604030504040204" pitchFamily="34" charset="-128"/>
                <a:ea typeface="Meiryo" panose="020B0604030504040204" pitchFamily="34" charset="-128"/>
              </a:rPr>
              <a:t>コンテンツページは予告なく変更されることがあります。</a:t>
            </a:r>
          </a:p>
        </p:txBody>
      </p:sp>
      <p:sp>
        <p:nvSpPr>
          <p:cNvPr id="4" name="角丸四角形 45">
            <a:extLst>
              <a:ext uri="{FF2B5EF4-FFF2-40B4-BE49-F238E27FC236}">
                <a16:creationId xmlns:a16="http://schemas.microsoft.com/office/drawing/2014/main" id="{507C4D07-F56D-2D9C-8CF7-BA6ED449ACFB}"/>
              </a:ext>
            </a:extLst>
          </p:cNvPr>
          <p:cNvSpPr/>
          <p:nvPr/>
        </p:nvSpPr>
        <p:spPr>
          <a:xfrm>
            <a:off x="6011541" y="1277013"/>
            <a:ext cx="4093247" cy="431435"/>
          </a:xfrm>
          <a:prstGeom prst="roundRect">
            <a:avLst>
              <a:gd name="adj" fmla="val 50000"/>
            </a:avLst>
          </a:prstGeom>
          <a:solidFill>
            <a:srgbClr val="00004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600" normalizeH="0" baseline="0" noProof="0">
                <a:ln>
                  <a:noFill/>
                </a:ln>
                <a:solidFill>
                  <a:srgbClr val="FFFFFF"/>
                </a:solidFill>
                <a:effectLst/>
                <a:uLnTx/>
                <a:uFillTx/>
                <a:latin typeface="Meiryo" panose="020B0604030504040204" pitchFamily="34" charset="-128"/>
                <a:ea typeface="Meiryo" panose="020B0604030504040204" pitchFamily="34" charset="-128"/>
              </a:rPr>
              <a:t>PC</a:t>
            </a:r>
            <a:endParaRPr kumimoji="1" lang="ja-JP" altLang="en-US" sz="1400" b="1" i="0" u="none" strike="noStrike" kern="1200" cap="none" spc="600" normalizeH="0" baseline="0" noProof="0">
              <a:ln>
                <a:noFill/>
              </a:ln>
              <a:solidFill>
                <a:srgbClr val="FFFFFF"/>
              </a:solidFill>
              <a:effectLst/>
              <a:uLnTx/>
              <a:uFillTx/>
              <a:latin typeface="Meiryo" panose="020B0604030504040204" pitchFamily="34" charset="-128"/>
              <a:ea typeface="Meiryo" panose="020B0604030504040204" pitchFamily="34" charset="-128"/>
            </a:endParaRPr>
          </a:p>
        </p:txBody>
      </p:sp>
      <p:sp>
        <p:nvSpPr>
          <p:cNvPr id="46" name="角丸四角形 46">
            <a:extLst>
              <a:ext uri="{FF2B5EF4-FFF2-40B4-BE49-F238E27FC236}">
                <a16:creationId xmlns:a16="http://schemas.microsoft.com/office/drawing/2014/main" id="{7A7132D0-E57B-F898-66FD-7899E1645E52}"/>
              </a:ext>
            </a:extLst>
          </p:cNvPr>
          <p:cNvSpPr/>
          <p:nvPr/>
        </p:nvSpPr>
        <p:spPr>
          <a:xfrm>
            <a:off x="2461260" y="5582440"/>
            <a:ext cx="1309162" cy="293865"/>
          </a:xfrm>
          <a:prstGeom prst="roundRect">
            <a:avLst>
              <a:gd name="adj" fmla="val 50000"/>
            </a:avLst>
          </a:prstGeom>
          <a:solidFill>
            <a:schemeClr val="bg1"/>
          </a:solidFill>
          <a:ln w="12700">
            <a:solidFill>
              <a:srgbClr val="00003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normalizeH="0" baseline="0" noProof="0">
                <a:ln>
                  <a:noFill/>
                </a:ln>
                <a:solidFill>
                  <a:srgbClr val="0D0D0D"/>
                </a:solidFill>
                <a:effectLst/>
                <a:uLnTx/>
                <a:uFillTx/>
                <a:latin typeface="Meiryo" panose="020B0604030504040204" pitchFamily="34" charset="-128"/>
                <a:ea typeface="Meiryo" panose="020B0604030504040204" pitchFamily="34" charset="-128"/>
              </a:rPr>
              <a:t>WEB</a:t>
            </a:r>
            <a:endParaRPr kumimoji="1" lang="ja-JP" altLang="en-US" sz="1400" b="1" i="0" u="none" strike="noStrike" kern="1200" cap="none" normalizeH="0" baseline="0" noProof="0">
              <a:ln>
                <a:noFill/>
              </a:ln>
              <a:solidFill>
                <a:srgbClr val="0D0D0D"/>
              </a:solidFill>
              <a:effectLst/>
              <a:uLnTx/>
              <a:uFillTx/>
              <a:latin typeface="Meiryo" panose="020B0604030504040204" pitchFamily="34" charset="-128"/>
              <a:ea typeface="Meiryo" panose="020B0604030504040204" pitchFamily="34" charset="-128"/>
            </a:endParaRPr>
          </a:p>
        </p:txBody>
      </p:sp>
      <p:sp>
        <p:nvSpPr>
          <p:cNvPr id="47" name="角丸四角形 47">
            <a:extLst>
              <a:ext uri="{FF2B5EF4-FFF2-40B4-BE49-F238E27FC236}">
                <a16:creationId xmlns:a16="http://schemas.microsoft.com/office/drawing/2014/main" id="{D528D18C-9C12-237B-282B-FE825F829EDD}"/>
              </a:ext>
            </a:extLst>
          </p:cNvPr>
          <p:cNvSpPr/>
          <p:nvPr/>
        </p:nvSpPr>
        <p:spPr>
          <a:xfrm>
            <a:off x="3929474" y="5571140"/>
            <a:ext cx="1317610" cy="293865"/>
          </a:xfrm>
          <a:prstGeom prst="roundRect">
            <a:avLst>
              <a:gd name="adj" fmla="val 50000"/>
            </a:avLst>
          </a:prstGeom>
          <a:solidFill>
            <a:schemeClr val="bg1"/>
          </a:solidFill>
          <a:ln w="12700">
            <a:solidFill>
              <a:srgbClr val="00003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normalizeH="0" baseline="0" noProof="0">
                <a:ln>
                  <a:noFill/>
                </a:ln>
                <a:solidFill>
                  <a:srgbClr val="0D0D0D"/>
                </a:solidFill>
                <a:effectLst/>
                <a:uLnTx/>
                <a:uFillTx/>
                <a:latin typeface="Meiryo" panose="020B0604030504040204" pitchFamily="34" charset="-128"/>
                <a:ea typeface="Meiryo" panose="020B0604030504040204" pitchFamily="34" charset="-128"/>
              </a:rPr>
              <a:t>APP</a:t>
            </a:r>
            <a:endParaRPr kumimoji="1" lang="ja-JP" altLang="en-US" sz="1400" b="1" i="0" u="none" strike="noStrike" kern="1200" cap="none" normalizeH="0" baseline="0" noProof="0">
              <a:ln>
                <a:noFill/>
              </a:ln>
              <a:solidFill>
                <a:srgbClr val="0D0D0D"/>
              </a:solidFill>
              <a:effectLst/>
              <a:uLnTx/>
              <a:uFillTx/>
              <a:latin typeface="Meiryo" panose="020B0604030504040204" pitchFamily="34" charset="-128"/>
              <a:ea typeface="Meiryo" panose="020B0604030504040204" pitchFamily="34" charset="-128"/>
            </a:endParaRPr>
          </a:p>
        </p:txBody>
      </p:sp>
      <p:sp>
        <p:nvSpPr>
          <p:cNvPr id="54" name="テキスト ボックス 53">
            <a:extLst>
              <a:ext uri="{FF2B5EF4-FFF2-40B4-BE49-F238E27FC236}">
                <a16:creationId xmlns:a16="http://schemas.microsoft.com/office/drawing/2014/main" id="{AEFA9704-F390-AC82-73C3-83FD1A896520}"/>
              </a:ext>
            </a:extLst>
          </p:cNvPr>
          <p:cNvSpPr txBox="1"/>
          <p:nvPr/>
        </p:nvSpPr>
        <p:spPr>
          <a:xfrm>
            <a:off x="623154" y="5990974"/>
            <a:ext cx="8989036" cy="417807"/>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・フォーマット別ガイド</a:t>
            </a:r>
            <a:r>
              <a:rPr kumimoji="0" lang="en-US" altLang="ja-JP" sz="900" b="0" i="0" u="none" strike="noStrike" kern="0" cap="none" spc="0" normalizeH="0" baseline="0" noProof="0">
                <a:ln>
                  <a:noFill/>
                </a:ln>
                <a:solidFill>
                  <a:srgbClr val="0D0D0D"/>
                </a:solidFill>
                <a:effectLst/>
                <a:uLnTx/>
                <a:uFillTx/>
                <a:latin typeface="Meiryo"/>
                <a:ea typeface="Meiryo"/>
              </a:rPr>
              <a:t>:</a:t>
            </a:r>
            <a:r>
              <a:rPr kumimoji="0" lang="ja-JP" altLang="en-US" sz="900" b="0" i="0" u="none" strike="noStrike" kern="0" cap="none" spc="0" normalizeH="0" baseline="0" noProof="0">
                <a:ln>
                  <a:noFill/>
                </a:ln>
                <a:solidFill>
                  <a:srgbClr val="0D0D0D"/>
                </a:solidFill>
                <a:effectLst/>
                <a:uLnTx/>
                <a:uFillTx/>
                <a:latin typeface="Meiryo"/>
                <a:ea typeface="Meiryo"/>
              </a:rPr>
              <a:t> </a:t>
            </a:r>
            <a:r>
              <a:rPr kumimoji="0" lang="en-US" altLang="ja-JP" sz="900" b="0" i="0" u="none" strike="noStrike" kern="0" cap="none" spc="0" normalizeH="0" baseline="0" noProof="0">
                <a:ln>
                  <a:noFill/>
                </a:ln>
                <a:solidFill>
                  <a:srgbClr val="000000"/>
                </a:solidFill>
                <a:effectLst/>
                <a:uLnTx/>
                <a:uFillTx/>
                <a:latin typeface="Meiryo"/>
                <a:ea typeface="Meiryo"/>
                <a:hlinkClick r:id="rId3">
                  <a:extLst>
                    <a:ext uri="{A12FA001-AC4F-418D-AE19-62706E023703}">
                      <ahyp:hlinkClr xmlns:ahyp="http://schemas.microsoft.com/office/drawing/2018/hyperlinkcolor" val="tx"/>
                    </a:ext>
                  </a:extLst>
                </a:hlinkClick>
              </a:rPr>
              <a:t>https://s.yimg.jp/dl/displayads-guarantee/formatguide.zip</a:t>
            </a:r>
            <a:endParaRPr kumimoji="0" lang="en-US" altLang="ja-JP" sz="900" b="0" i="0" u="none" strike="noStrike" kern="0" cap="none" spc="0" normalizeH="0" baseline="0" noProof="0">
              <a:ln>
                <a:noFill/>
              </a:ln>
              <a:solidFill>
                <a:srgbClr val="000000"/>
              </a:solidFill>
              <a:effectLst/>
              <a:uLnTx/>
              <a:uFillTx/>
              <a:latin typeface="Meiryo"/>
              <a:ea typeface="Meiryo"/>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・入稿規定（</a:t>
            </a:r>
            <a:r>
              <a:rPr kumimoji="0" lang="en-US" altLang="ja-JP" sz="900" b="0" i="0" u="none" strike="noStrike" kern="0" cap="none" spc="0" normalizeH="0" baseline="0" noProof="0">
                <a:ln>
                  <a:noFill/>
                </a:ln>
                <a:solidFill>
                  <a:srgbClr val="0D0D0D"/>
                </a:solidFill>
                <a:effectLst/>
                <a:uLnTx/>
                <a:uFillTx/>
                <a:latin typeface="Meiryo"/>
                <a:ea typeface="Meiryo"/>
              </a:rPr>
              <a:t>web</a:t>
            </a:r>
            <a:r>
              <a:rPr kumimoji="0" lang="ja-JP" altLang="en-US" sz="900" b="0" i="0" u="none" strike="noStrike" kern="0" cap="none" spc="0" normalizeH="0" baseline="0" noProof="0">
                <a:ln>
                  <a:noFill/>
                </a:ln>
                <a:solidFill>
                  <a:srgbClr val="0D0D0D"/>
                </a:solidFill>
                <a:effectLst/>
                <a:uLnTx/>
                <a:uFillTx/>
                <a:latin typeface="Meiryo"/>
                <a:ea typeface="Meiryo"/>
              </a:rPr>
              <a:t>）：</a:t>
            </a:r>
            <a:r>
              <a:rPr kumimoji="0" lang="ja-JP" altLang="en-US" sz="900" kern="0">
                <a:solidFill>
                  <a:srgbClr val="0D0D0D"/>
                </a:solidFill>
                <a:latin typeface="Meiryo"/>
                <a:ea typeface="Meiryo"/>
                <a:cs typeface="+mn-lt"/>
                <a:hlinkClick r:id="rId4"/>
              </a:rPr>
              <a:t>https://ads-help.yahoo-net.jp/s/article/H000044930?language=ja</a:t>
            </a:r>
            <a:endParaRPr lang="en-US" altLang="en-US" sz="900" b="0" i="0" u="none" strike="noStrike" cap="none" spc="0" normalizeH="0" baseline="0" noProof="0">
              <a:ln>
                <a:noFill/>
              </a:ln>
              <a:solidFill>
                <a:srgbClr val="000000"/>
              </a:solidFill>
              <a:effectLst/>
              <a:uLnTx/>
              <a:uFillTx/>
              <a:latin typeface="Meiryo"/>
              <a:ea typeface="Meiryo"/>
            </a:endParaRPr>
          </a:p>
        </p:txBody>
      </p:sp>
      <p:sp>
        <p:nvSpPr>
          <p:cNvPr id="15" name="テキスト ボックス 14">
            <a:extLst>
              <a:ext uri="{FF2B5EF4-FFF2-40B4-BE49-F238E27FC236}">
                <a16:creationId xmlns:a16="http://schemas.microsoft.com/office/drawing/2014/main" id="{4654DE19-A457-CF09-3C46-E372C0DCCE52}"/>
              </a:ext>
            </a:extLst>
          </p:cNvPr>
          <p:cNvSpPr txBox="1"/>
          <p:nvPr/>
        </p:nvSpPr>
        <p:spPr>
          <a:xfrm>
            <a:off x="2357886" y="2550785"/>
            <a:ext cx="3162837" cy="461665"/>
          </a:xfrm>
          <a:prstGeom prst="rect">
            <a:avLst/>
          </a:prstGeom>
          <a:noFill/>
        </p:spPr>
        <p:txBody>
          <a:bodyPr wrap="square" lIns="0" tIns="0" rIns="0" bIns="0" rtlCol="0" anchor="t">
            <a:spAutoFit/>
          </a:bodyPr>
          <a:lstStyle/>
          <a:p>
            <a:pPr>
              <a:defRPr/>
            </a:pPr>
            <a:r>
              <a:rPr lang="en-US" altLang="ja-JP" sz="1000">
                <a:solidFill>
                  <a:srgbClr val="002AFF"/>
                </a:solidFill>
                <a:latin typeface="Meiryo"/>
                <a:ea typeface="Meiryo"/>
              </a:rPr>
              <a:t>※ </a:t>
            </a:r>
            <a:r>
              <a:rPr lang="ja-JP" altLang="en-US" sz="1000">
                <a:solidFill>
                  <a:srgbClr val="002AFF"/>
                </a:solidFill>
                <a:latin typeface="Meiryo"/>
                <a:ea typeface="Meiryo"/>
              </a:rPr>
              <a:t>タップ後の挙動は「スマートフォン動画広告タップ後の挙動」のページをご参照ください。</a:t>
            </a:r>
          </a:p>
          <a:p>
            <a:pPr lvl="0">
              <a:defRPr/>
            </a:pPr>
            <a:endParaRPr lang="ja-JP" altLang="en-US" sz="1000">
              <a:solidFill>
                <a:srgbClr val="002AFF"/>
              </a:solidFill>
              <a:latin typeface="Meiryo" panose="020B0604030504040204" pitchFamily="34" charset="-128"/>
              <a:ea typeface="Meiryo" panose="020B0604030504040204" pitchFamily="34" charset="-128"/>
            </a:endParaRPr>
          </a:p>
        </p:txBody>
      </p:sp>
      <p:sp>
        <p:nvSpPr>
          <p:cNvPr id="14" name="テキスト プレースホルダー 35">
            <a:extLst>
              <a:ext uri="{FF2B5EF4-FFF2-40B4-BE49-F238E27FC236}">
                <a16:creationId xmlns:a16="http://schemas.microsoft.com/office/drawing/2014/main" id="{55C7D9AA-C904-D64E-D2EF-989C66C916B2}"/>
              </a:ext>
            </a:extLst>
          </p:cNvPr>
          <p:cNvSpPr txBox="1">
            <a:spLocks noGrp="1"/>
          </p:cNvSpPr>
          <p:nvPr>
            <p:ph type="body" sz="quarter" idx="10"/>
          </p:nvPr>
        </p:nvSpPr>
        <p:spPr>
          <a:xfrm>
            <a:off x="3539672" y="145683"/>
            <a:ext cx="6017986" cy="577827"/>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None/>
            </a:pPr>
            <a:r>
              <a:rPr lang="en-US" altLang="ja-JP" sz="1600">
                <a:solidFill>
                  <a:srgbClr val="000048"/>
                </a:solidFill>
                <a:latin typeface="Meiryo" panose="020B0604030504040204" pitchFamily="34" charset="-128"/>
                <a:ea typeface="Meiryo" panose="020B0604030504040204" pitchFamily="34" charset="-128"/>
              </a:rPr>
              <a:t>Yahoo! JAPAN</a:t>
            </a:r>
            <a:r>
              <a:rPr lang="ja-JP" altLang="en-US" sz="1600">
                <a:solidFill>
                  <a:srgbClr val="000048"/>
                </a:solidFill>
                <a:latin typeface="Meiryo" panose="020B0604030504040204" pitchFamily="34" charset="-128"/>
                <a:ea typeface="Meiryo" panose="020B0604030504040204" pitchFamily="34" charset="-128"/>
              </a:rPr>
              <a:t>トップページ　ブランドパネル　</a:t>
            </a:r>
            <a:r>
              <a:rPr lang="en-US" altLang="ja-JP" sz="1600">
                <a:solidFill>
                  <a:srgbClr val="000048"/>
                </a:solidFill>
                <a:latin typeface="Meiryo" panose="020B0604030504040204" pitchFamily="34" charset="-128"/>
                <a:ea typeface="Meiryo" panose="020B0604030504040204" pitchFamily="34" charset="-128"/>
              </a:rPr>
              <a:t>MD</a:t>
            </a:r>
            <a:r>
              <a:rPr lang="ja-JP" altLang="en-US" sz="1600">
                <a:solidFill>
                  <a:srgbClr val="000048"/>
                </a:solidFill>
                <a:latin typeface="Meiryo" panose="020B0604030504040204" pitchFamily="34" charset="-128"/>
                <a:ea typeface="Meiryo" panose="020B0604030504040204" pitchFamily="34" charset="-128"/>
              </a:rPr>
              <a:t>　スクエア</a:t>
            </a:r>
            <a:endParaRPr lang="en-US" altLang="ja-JP" sz="1600">
              <a:solidFill>
                <a:srgbClr val="000048"/>
              </a:solidFill>
              <a:latin typeface="Meiryo" panose="020B0604030504040204" pitchFamily="34" charset="-128"/>
              <a:ea typeface="Meiryo" panose="020B0604030504040204" pitchFamily="34" charset="-128"/>
            </a:endParaRPr>
          </a:p>
        </p:txBody>
      </p:sp>
      <p:pic>
        <p:nvPicPr>
          <p:cNvPr id="18" name="図 17">
            <a:extLst>
              <a:ext uri="{FF2B5EF4-FFF2-40B4-BE49-F238E27FC236}">
                <a16:creationId xmlns:a16="http://schemas.microsoft.com/office/drawing/2014/main" id="{78E047E9-643E-6F77-C551-9C18203A0448}"/>
              </a:ext>
            </a:extLst>
          </p:cNvPr>
          <p:cNvPicPr>
            <a:picLocks noChangeAspect="1"/>
          </p:cNvPicPr>
          <p:nvPr/>
        </p:nvPicPr>
        <p:blipFill rotWithShape="1">
          <a:blip r:embed="rId5">
            <a:extLst>
              <a:ext uri="{28A0092B-C50C-407E-A947-70E740481C1C}">
                <a14:useLocalDpi xmlns:a14="http://schemas.microsoft.com/office/drawing/2010/main"/>
              </a:ext>
            </a:extLst>
          </a:blip>
          <a:srcRect t="15" b="15"/>
          <a:stretch/>
        </p:blipFill>
        <p:spPr>
          <a:xfrm>
            <a:off x="5837354" y="2861391"/>
            <a:ext cx="4659354" cy="2615641"/>
          </a:xfrm>
          <a:prstGeom prst="rect">
            <a:avLst/>
          </a:prstGeom>
        </p:spPr>
      </p:pic>
      <p:sp>
        <p:nvSpPr>
          <p:cNvPr id="20" name="角丸四角形 27">
            <a:extLst>
              <a:ext uri="{FF2B5EF4-FFF2-40B4-BE49-F238E27FC236}">
                <a16:creationId xmlns:a16="http://schemas.microsoft.com/office/drawing/2014/main" id="{847AA87F-71BB-7FA6-5780-7F76B7D37484}"/>
              </a:ext>
            </a:extLst>
          </p:cNvPr>
          <p:cNvSpPr/>
          <p:nvPr/>
        </p:nvSpPr>
        <p:spPr>
          <a:xfrm>
            <a:off x="6326469" y="1791849"/>
            <a:ext cx="3585600"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4680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ja-JP" altLang="en-US" sz="1200" b="1">
                <a:solidFill>
                  <a:schemeClr val="bg1"/>
                </a:solidFill>
                <a:latin typeface="Meiryo" panose="020B0604030504040204" pitchFamily="34" charset="-128"/>
                <a:ea typeface="Meiryo" panose="020B0604030504040204" pitchFamily="34" charset="-128"/>
              </a:rPr>
              <a:t>バナー</a:t>
            </a:r>
            <a:r>
              <a:rPr lang="en-US" altLang="ja-JP" sz="1200" b="1">
                <a:solidFill>
                  <a:schemeClr val="bg1"/>
                </a:solidFill>
                <a:latin typeface="Meiryo" panose="020B0604030504040204" pitchFamily="34" charset="-128"/>
                <a:ea typeface="Meiryo" panose="020B0604030504040204" pitchFamily="34" charset="-128"/>
              </a:rPr>
              <a:t>/</a:t>
            </a:r>
            <a:r>
              <a:rPr lang="ja-JP" altLang="en-US" sz="1200" b="1">
                <a:solidFill>
                  <a:schemeClr val="bg1"/>
                </a:solidFill>
                <a:latin typeface="Meiryo" panose="020B0604030504040204" pitchFamily="34" charset="-128"/>
                <a:ea typeface="Meiryo" panose="020B0604030504040204" pitchFamily="34" charset="-128"/>
              </a:rPr>
              <a:t>画像</a:t>
            </a:r>
            <a:r>
              <a:rPr lang="en-US" altLang="ja-JP" sz="1200" b="1">
                <a:solidFill>
                  <a:schemeClr val="bg1"/>
                </a:solidFill>
                <a:latin typeface="Meiryo" panose="020B0604030504040204" pitchFamily="34" charset="-128"/>
                <a:ea typeface="Meiryo" panose="020B0604030504040204" pitchFamily="34" charset="-128"/>
              </a:rPr>
              <a:t>/1</a:t>
            </a:r>
            <a:r>
              <a:rPr lang="ja-JP" altLang="en-US" sz="1200" b="1">
                <a:solidFill>
                  <a:schemeClr val="bg1"/>
                </a:solidFill>
                <a:latin typeface="Meiryo" panose="020B0604030504040204" pitchFamily="34" charset="-128"/>
                <a:ea typeface="Meiryo" panose="020B0604030504040204" pitchFamily="34" charset="-128"/>
              </a:rPr>
              <a:t>：</a:t>
            </a:r>
            <a:r>
              <a:rPr lang="en-US" altLang="ja-JP" sz="1200" b="1">
                <a:solidFill>
                  <a:schemeClr val="bg1"/>
                </a:solidFill>
                <a:latin typeface="Meiryo" panose="020B0604030504040204" pitchFamily="34" charset="-128"/>
                <a:ea typeface="Meiryo" panose="020B0604030504040204" pitchFamily="34" charset="-128"/>
              </a:rPr>
              <a:t>1</a:t>
            </a:r>
          </a:p>
          <a:p>
            <a:pPr marL="0" marR="0" lvl="0" indent="0" algn="ctr"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バナー</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動画</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/1</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1</a:t>
            </a:r>
            <a:endPar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cxnSp>
        <p:nvCxnSpPr>
          <p:cNvPr id="23" name="コネクタ: カギ線 22">
            <a:extLst>
              <a:ext uri="{FF2B5EF4-FFF2-40B4-BE49-F238E27FC236}">
                <a16:creationId xmlns:a16="http://schemas.microsoft.com/office/drawing/2014/main" id="{C8ED9A50-0A5F-EBC5-9F53-231E27216105}"/>
              </a:ext>
            </a:extLst>
          </p:cNvPr>
          <p:cNvCxnSpPr>
            <a:cxnSpLocks/>
          </p:cNvCxnSpPr>
          <p:nvPr/>
        </p:nvCxnSpPr>
        <p:spPr>
          <a:xfrm flipH="1">
            <a:off x="9886575" y="2188405"/>
            <a:ext cx="43467" cy="2038486"/>
          </a:xfrm>
          <a:prstGeom prst="bentConnector3">
            <a:avLst>
              <a:gd name="adj1" fmla="val -525916"/>
            </a:avLst>
          </a:prstGeom>
          <a:ln w="12700">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2" name="角丸四角形 27">
            <a:extLst>
              <a:ext uri="{FF2B5EF4-FFF2-40B4-BE49-F238E27FC236}">
                <a16:creationId xmlns:a16="http://schemas.microsoft.com/office/drawing/2014/main" id="{A30DF7CC-CE52-BB89-AAB7-4592DDB5B6CF}"/>
              </a:ext>
            </a:extLst>
          </p:cNvPr>
          <p:cNvSpPr/>
          <p:nvPr/>
        </p:nvSpPr>
        <p:spPr>
          <a:xfrm>
            <a:off x="2074068" y="1761032"/>
            <a:ext cx="3585600"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4680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ja-JP" altLang="en-US" sz="1200" b="1">
                <a:solidFill>
                  <a:schemeClr val="bg1"/>
                </a:solidFill>
                <a:latin typeface="Meiryo" panose="020B0604030504040204" pitchFamily="34" charset="-128"/>
                <a:ea typeface="Meiryo" panose="020B0604030504040204" pitchFamily="34" charset="-128"/>
              </a:rPr>
              <a:t>バナー</a:t>
            </a:r>
            <a:r>
              <a:rPr lang="en-US" altLang="ja-JP" sz="1200" b="1">
                <a:solidFill>
                  <a:schemeClr val="bg1"/>
                </a:solidFill>
                <a:latin typeface="Meiryo" panose="020B0604030504040204" pitchFamily="34" charset="-128"/>
                <a:ea typeface="Meiryo" panose="020B0604030504040204" pitchFamily="34" charset="-128"/>
              </a:rPr>
              <a:t>/</a:t>
            </a:r>
            <a:r>
              <a:rPr lang="ja-JP" altLang="en-US" sz="1200" b="1">
                <a:solidFill>
                  <a:schemeClr val="bg1"/>
                </a:solidFill>
                <a:latin typeface="Meiryo" panose="020B0604030504040204" pitchFamily="34" charset="-128"/>
                <a:ea typeface="Meiryo" panose="020B0604030504040204" pitchFamily="34" charset="-128"/>
              </a:rPr>
              <a:t>画像</a:t>
            </a:r>
            <a:r>
              <a:rPr lang="en-US" altLang="ja-JP" sz="1200" b="1">
                <a:solidFill>
                  <a:schemeClr val="bg1"/>
                </a:solidFill>
                <a:latin typeface="Meiryo" panose="020B0604030504040204" pitchFamily="34" charset="-128"/>
                <a:ea typeface="Meiryo" panose="020B0604030504040204" pitchFamily="34" charset="-128"/>
              </a:rPr>
              <a:t>/1</a:t>
            </a:r>
            <a:r>
              <a:rPr lang="ja-JP" altLang="en-US" sz="1200" b="1">
                <a:solidFill>
                  <a:schemeClr val="bg1"/>
                </a:solidFill>
                <a:latin typeface="Meiryo" panose="020B0604030504040204" pitchFamily="34" charset="-128"/>
                <a:ea typeface="Meiryo" panose="020B0604030504040204" pitchFamily="34" charset="-128"/>
              </a:rPr>
              <a:t>：</a:t>
            </a:r>
            <a:r>
              <a:rPr lang="en-US" altLang="ja-JP" sz="1200" b="1">
                <a:solidFill>
                  <a:schemeClr val="bg1"/>
                </a:solidFill>
                <a:latin typeface="Meiryo" panose="020B0604030504040204" pitchFamily="34" charset="-128"/>
                <a:ea typeface="Meiryo" panose="020B0604030504040204" pitchFamily="34" charset="-128"/>
              </a:rPr>
              <a:t>1</a:t>
            </a:r>
          </a:p>
          <a:p>
            <a:pPr marL="0" marR="0" lvl="0" indent="0" algn="ctr"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バナー</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動画</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/1</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1</a:t>
            </a:r>
            <a:endPar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pic>
        <p:nvPicPr>
          <p:cNvPr id="6" name="図 5" descr="携帯電話の画面のスクリーンショット&#10;&#10;AI 生成コンテンツは誤りを含む可能性があります。">
            <a:extLst>
              <a:ext uri="{FF2B5EF4-FFF2-40B4-BE49-F238E27FC236}">
                <a16:creationId xmlns:a16="http://schemas.microsoft.com/office/drawing/2014/main" id="{26D01740-2484-E748-BFBC-361FFF5E5CC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939304" y="2885730"/>
            <a:ext cx="1443138" cy="2633726"/>
          </a:xfrm>
          <a:prstGeom prst="rect">
            <a:avLst/>
          </a:prstGeom>
        </p:spPr>
      </p:pic>
      <p:pic>
        <p:nvPicPr>
          <p:cNvPr id="12" name="図 11" descr="コンピューターのスクリーンショット&#10;&#10;AI 生成コンテンツは誤りを含む可能性があります。">
            <a:extLst>
              <a:ext uri="{FF2B5EF4-FFF2-40B4-BE49-F238E27FC236}">
                <a16:creationId xmlns:a16="http://schemas.microsoft.com/office/drawing/2014/main" id="{CC6F807D-B47E-6374-6E67-67E0808A3485}"/>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375695" y="2885730"/>
            <a:ext cx="1443138" cy="2633726"/>
          </a:xfrm>
          <a:prstGeom prst="rect">
            <a:avLst/>
          </a:prstGeom>
        </p:spPr>
      </p:pic>
      <p:sp>
        <p:nvSpPr>
          <p:cNvPr id="2" name="角丸四角形 45">
            <a:extLst>
              <a:ext uri="{FF2B5EF4-FFF2-40B4-BE49-F238E27FC236}">
                <a16:creationId xmlns:a16="http://schemas.microsoft.com/office/drawing/2014/main" id="{2D2F685C-7C0B-5918-D6AD-A6C525680800}"/>
              </a:ext>
            </a:extLst>
          </p:cNvPr>
          <p:cNvSpPr/>
          <p:nvPr/>
        </p:nvSpPr>
        <p:spPr>
          <a:xfrm>
            <a:off x="1817843" y="1277013"/>
            <a:ext cx="4093247" cy="431435"/>
          </a:xfrm>
          <a:prstGeom prst="roundRect">
            <a:avLst>
              <a:gd name="adj" fmla="val 50000"/>
            </a:avLst>
          </a:prstGeom>
          <a:solidFill>
            <a:srgbClr val="00004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r>
              <a:rPr lang="ja-JP" altLang="en-US" sz="1400" b="1">
                <a:solidFill>
                  <a:srgbClr val="FFFFFF"/>
                </a:solidFill>
                <a:latin typeface="Meiryo" panose="020B0604030504040204" pitchFamily="34" charset="-128"/>
                <a:ea typeface="Meiryo" panose="020B0604030504040204" pitchFamily="34" charset="-128"/>
              </a:rPr>
              <a:t>スマートフォン</a:t>
            </a:r>
          </a:p>
        </p:txBody>
      </p:sp>
      <p:sp>
        <p:nvSpPr>
          <p:cNvPr id="9" name="円/楕円 38">
            <a:extLst>
              <a:ext uri="{FF2B5EF4-FFF2-40B4-BE49-F238E27FC236}">
                <a16:creationId xmlns:a16="http://schemas.microsoft.com/office/drawing/2014/main" id="{8BBA1404-6830-D387-C201-759E59FA7387}"/>
              </a:ext>
            </a:extLst>
          </p:cNvPr>
          <p:cNvSpPr>
            <a:spLocks noChangeAspect="1"/>
          </p:cNvSpPr>
          <p:nvPr/>
        </p:nvSpPr>
        <p:spPr>
          <a:xfrm>
            <a:off x="1721206" y="1837108"/>
            <a:ext cx="540752" cy="540752"/>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G</a:t>
            </a:r>
            <a:endParaRPr kumimoji="1" lang="ja-JP" altLang="en-US" sz="14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11" name="円/楕円 38">
            <a:extLst>
              <a:ext uri="{FF2B5EF4-FFF2-40B4-BE49-F238E27FC236}">
                <a16:creationId xmlns:a16="http://schemas.microsoft.com/office/drawing/2014/main" id="{9A4BE674-09F7-4230-F4CD-E5BD76847908}"/>
              </a:ext>
            </a:extLst>
          </p:cNvPr>
          <p:cNvSpPr>
            <a:spLocks noChangeAspect="1"/>
          </p:cNvSpPr>
          <p:nvPr/>
        </p:nvSpPr>
        <p:spPr>
          <a:xfrm>
            <a:off x="6018399" y="1876453"/>
            <a:ext cx="530395" cy="530395"/>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G</a:t>
            </a:r>
            <a:endParaRPr kumimoji="1" lang="ja-JP" altLang="en-US" sz="14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Tree>
    <p:extLst>
      <p:ext uri="{BB962C8B-B14F-4D97-AF65-F5344CB8AC3E}">
        <p14:creationId xmlns:p14="http://schemas.microsoft.com/office/powerpoint/2010/main" val="240705415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9C1884-8B59-2641-E793-6653282F4AA4}"/>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4E44E524-717B-76D1-A189-4C4BF3E17894}"/>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13F25F18-93BC-5922-EDD9-BF8D0D05B516}"/>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6" name="正方形/長方形 5">
            <a:extLst>
              <a:ext uri="{FF2B5EF4-FFF2-40B4-BE49-F238E27FC236}">
                <a16:creationId xmlns:a16="http://schemas.microsoft.com/office/drawing/2014/main" id="{416B96D4-B154-CD9E-61A1-B2CC8404FE51}"/>
              </a:ext>
            </a:extLst>
          </p:cNvPr>
          <p:cNvSpPr/>
          <p:nvPr/>
        </p:nvSpPr>
        <p:spPr>
          <a:xfrm>
            <a:off x="418817" y="5991440"/>
            <a:ext cx="4272350" cy="415498"/>
          </a:xfrm>
          <a:prstGeom prst="rect">
            <a:avLst/>
          </a:prstGeom>
        </p:spPr>
        <p:txBody>
          <a:bodyPr wrap="square" lIns="91440" tIns="45720" rIns="91440" bIns="45720" anchor="t">
            <a:spAutoFit/>
          </a:bodyPr>
          <a:lstStyle/>
          <a:p>
            <a:pPr marL="0" marR="0" lvl="0" indent="0" defTabSz="914400" eaLnBrk="1" fontAlgn="auto" latinLnBrk="0" hangingPunct="1">
              <a:spcBef>
                <a:spcPts val="0"/>
              </a:spcBef>
              <a:spcAft>
                <a:spcPts val="0"/>
              </a:spcAft>
              <a:buClrTx/>
              <a:buSzTx/>
              <a:buFontTx/>
              <a:buNone/>
              <a:tabLst/>
              <a:defRPr/>
            </a:pPr>
            <a:r>
              <a:rPr lang="en-US" altLang="ja-JP" sz="700" b="0" i="0" u="none" strike="noStrike" kern="0" cap="none" spc="0" normalizeH="0" baseline="0" noProof="0">
                <a:ln>
                  <a:noFill/>
                </a:ln>
                <a:solidFill>
                  <a:srgbClr val="0D0D0D"/>
                </a:solidFill>
                <a:effectLst/>
                <a:uLnTx/>
                <a:uFillTx/>
                <a:latin typeface="Meiryo"/>
                <a:ea typeface="Meiryo"/>
              </a:rPr>
              <a:t>※SP</a:t>
            </a:r>
            <a:r>
              <a:rPr lang="ja-JP" altLang="en-US" sz="700" b="0" i="0" u="none" strike="noStrike" kern="0" cap="none" spc="0" normalizeH="0" baseline="0" noProof="0">
                <a:ln>
                  <a:noFill/>
                </a:ln>
                <a:solidFill>
                  <a:srgbClr val="0D0D0D"/>
                </a:solidFill>
                <a:effectLst/>
                <a:uLnTx/>
                <a:uFillTx/>
                <a:latin typeface="Meiryo"/>
                <a:ea typeface="Meiryo"/>
              </a:rPr>
              <a:t>はスマートフォン、</a:t>
            </a:r>
            <a:r>
              <a:rPr lang="en-US" altLang="ja-JP" sz="700" b="0" i="0" u="none" strike="noStrike" kern="0" cap="none" spc="0" normalizeH="0" baseline="0" noProof="0">
                <a:ln>
                  <a:noFill/>
                </a:ln>
                <a:solidFill>
                  <a:srgbClr val="0D0D0D"/>
                </a:solidFill>
                <a:effectLst/>
                <a:uLnTx/>
                <a:uFillTx/>
                <a:latin typeface="Meiryo"/>
                <a:ea typeface="Meiryo"/>
              </a:rPr>
              <a:t>PC</a:t>
            </a:r>
            <a:r>
              <a:rPr lang="ja-JP" altLang="en-US" sz="700" b="0" i="0" u="none" strike="noStrike" kern="0" cap="none" spc="0" normalizeH="0" baseline="0" noProof="0">
                <a:ln>
                  <a:noFill/>
                </a:ln>
                <a:solidFill>
                  <a:srgbClr val="0D0D0D"/>
                </a:solidFill>
                <a:effectLst/>
                <a:uLnTx/>
                <a:uFillTx/>
                <a:latin typeface="Meiryo"/>
                <a:ea typeface="Meiryo"/>
              </a:rPr>
              <a:t>はパソコン、</a:t>
            </a:r>
            <a:r>
              <a:rPr lang="en-US" altLang="ja-JP" sz="700" b="0" i="0" u="none" strike="noStrike" kern="0" cap="none" spc="0" normalizeH="0" baseline="0" noProof="0">
                <a:ln>
                  <a:noFill/>
                </a:ln>
                <a:solidFill>
                  <a:srgbClr val="0D0D0D"/>
                </a:solidFill>
                <a:effectLst/>
                <a:uLnTx/>
                <a:uFillTx/>
                <a:latin typeface="Meiryo"/>
                <a:ea typeface="Meiryo"/>
              </a:rPr>
              <a:t>MD</a:t>
            </a:r>
            <a:r>
              <a:rPr lang="ja-JP" altLang="en-US" sz="700" b="0" i="0" u="none" strike="noStrike" kern="0" cap="none" spc="0" normalizeH="0" baseline="0" noProof="0">
                <a:ln>
                  <a:noFill/>
                </a:ln>
                <a:solidFill>
                  <a:srgbClr val="0D0D0D"/>
                </a:solidFill>
                <a:effectLst/>
                <a:uLnTx/>
                <a:uFillTx/>
                <a:latin typeface="Meiryo"/>
                <a:ea typeface="Meiryo"/>
              </a:rPr>
              <a:t>はマルチデバイスの略称です。</a:t>
            </a:r>
          </a:p>
          <a:p>
            <a:pPr marL="0" marR="0" lvl="0" indent="0" defTabSz="914400" eaLnBrk="1" fontAlgn="auto" latinLnBrk="0" hangingPunct="1">
              <a:spcBef>
                <a:spcPts val="0"/>
              </a:spcBef>
              <a:spcAft>
                <a:spcPts val="0"/>
              </a:spcAft>
              <a:buClrTx/>
              <a:buSzTx/>
              <a:buFontTx/>
              <a:buNone/>
              <a:tabLst/>
              <a:defRPr/>
            </a:pPr>
            <a:r>
              <a:rPr lang="en-US" altLang="ja-JP" sz="700" b="0" i="0" u="none" strike="noStrike" kern="0" cap="none" spc="0" normalizeH="0" baseline="0" noProof="0">
                <a:ln>
                  <a:noFill/>
                </a:ln>
                <a:solidFill>
                  <a:srgbClr val="0D0D0D"/>
                </a:solidFill>
                <a:effectLst/>
                <a:uLnTx/>
                <a:uFillTx/>
                <a:latin typeface="Meiryo"/>
                <a:ea typeface="Meiryo"/>
              </a:rPr>
              <a:t>※</a:t>
            </a:r>
            <a:r>
              <a:rPr lang="en-US" altLang="ja-JP" sz="700" b="0" i="0" u="none" strike="noStrike" kern="0" cap="none" spc="0" normalizeH="0" baseline="0" noProof="0" err="1">
                <a:ln>
                  <a:noFill/>
                </a:ln>
                <a:solidFill>
                  <a:srgbClr val="0D0D0D"/>
                </a:solidFill>
                <a:effectLst/>
                <a:uLnTx/>
                <a:uFillTx/>
                <a:latin typeface="Meiryo"/>
                <a:ea typeface="Meiryo"/>
              </a:rPr>
              <a:t>vCPM</a:t>
            </a:r>
            <a:r>
              <a:rPr lang="ja-JP" altLang="en-US" sz="700" b="0" i="0" u="none" strike="noStrike" kern="0" cap="none" spc="0" normalizeH="0" baseline="0" noProof="0">
                <a:ln>
                  <a:noFill/>
                </a:ln>
                <a:solidFill>
                  <a:srgbClr val="0D0D0D"/>
                </a:solidFill>
                <a:effectLst/>
                <a:uLnTx/>
                <a:uFillTx/>
                <a:latin typeface="Meiryo"/>
                <a:ea typeface="Meiryo"/>
              </a:rPr>
              <a:t>はビューアブルインプレッション</a:t>
            </a:r>
            <a:r>
              <a:rPr lang="en-US" altLang="ja-JP" sz="700" b="0" i="0" u="none" strike="noStrike" kern="0" cap="none" spc="0" normalizeH="0" baseline="0" noProof="0">
                <a:ln>
                  <a:noFill/>
                </a:ln>
                <a:solidFill>
                  <a:srgbClr val="0D0D0D"/>
                </a:solidFill>
                <a:effectLst/>
                <a:uLnTx/>
                <a:uFillTx/>
                <a:latin typeface="Meiryo"/>
                <a:ea typeface="Meiryo"/>
              </a:rPr>
              <a:t>1,000</a:t>
            </a:r>
            <a:r>
              <a:rPr lang="ja-JP" altLang="en-US" sz="700" b="0" i="0" u="none" strike="noStrike" kern="0" cap="none" spc="0" normalizeH="0" baseline="0" noProof="0">
                <a:ln>
                  <a:noFill/>
                </a:ln>
                <a:solidFill>
                  <a:srgbClr val="0D0D0D"/>
                </a:solidFill>
                <a:effectLst/>
                <a:uLnTx/>
                <a:uFillTx/>
                <a:latin typeface="Meiryo"/>
                <a:ea typeface="Meiryo"/>
              </a:rPr>
              <a:t>回あたりにかかる見込み広告費用です。 </a:t>
            </a:r>
          </a:p>
          <a:p>
            <a:pPr marL="0" marR="0" lvl="0" indent="0" defTabSz="914400" eaLnBrk="1" fontAlgn="auto" latinLnBrk="0" hangingPunct="1">
              <a:spcBef>
                <a:spcPts val="0"/>
              </a:spcBef>
              <a:spcAft>
                <a:spcPts val="0"/>
              </a:spcAft>
              <a:buClrTx/>
              <a:buSzTx/>
              <a:buFontTx/>
              <a:buNone/>
              <a:tabLst/>
              <a:defRPr/>
            </a:pPr>
            <a:r>
              <a:rPr lang="en-US" altLang="ja-JP" sz="700" b="0" i="0" u="none" strike="noStrike" kern="0" cap="none" spc="0" normalizeH="0" baseline="0" noProof="0">
                <a:ln>
                  <a:noFill/>
                </a:ln>
                <a:solidFill>
                  <a:srgbClr val="0D0D0D"/>
                </a:solidFill>
                <a:effectLst/>
                <a:uLnTx/>
                <a:uFillTx/>
                <a:latin typeface="Meiryo"/>
                <a:ea typeface="Meiryo"/>
              </a:rPr>
              <a:t>※</a:t>
            </a:r>
            <a:r>
              <a:rPr lang="en-US" altLang="ja-JP" sz="700" b="0" i="0" u="none" strike="noStrike" kern="0" cap="none" spc="0" normalizeH="0" baseline="0" noProof="0" err="1">
                <a:ln>
                  <a:noFill/>
                </a:ln>
                <a:solidFill>
                  <a:srgbClr val="0D0D0D"/>
                </a:solidFill>
                <a:effectLst/>
                <a:uLnTx/>
                <a:uFillTx/>
                <a:latin typeface="Meiryo"/>
                <a:ea typeface="Meiryo"/>
              </a:rPr>
              <a:t>vimps</a:t>
            </a:r>
            <a:r>
              <a:rPr lang="ja-JP" altLang="en-US" sz="700" b="0" i="0" u="none" strike="noStrike" kern="0" cap="none" spc="0" normalizeH="0" baseline="0" noProof="0">
                <a:ln>
                  <a:noFill/>
                </a:ln>
                <a:solidFill>
                  <a:srgbClr val="0D0D0D"/>
                </a:solidFill>
                <a:effectLst/>
                <a:uLnTx/>
                <a:uFillTx/>
                <a:latin typeface="Meiryo"/>
                <a:ea typeface="Meiryo"/>
              </a:rPr>
              <a:t>はビューアブルインプレッションの略称です。</a:t>
            </a:r>
          </a:p>
        </p:txBody>
      </p:sp>
      <p:sp>
        <p:nvSpPr>
          <p:cNvPr id="9" name="角丸四角形 3">
            <a:extLst>
              <a:ext uri="{FF2B5EF4-FFF2-40B4-BE49-F238E27FC236}">
                <a16:creationId xmlns:a16="http://schemas.microsoft.com/office/drawing/2014/main" id="{F5E787F2-070B-8DA8-F475-A24C2C2EF823}"/>
              </a:ext>
            </a:extLst>
          </p:cNvPr>
          <p:cNvSpPr/>
          <p:nvPr/>
        </p:nvSpPr>
        <p:spPr>
          <a:xfrm>
            <a:off x="1817843" y="186644"/>
            <a:ext cx="1474299"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商品一覧</a:t>
            </a:r>
          </a:p>
        </p:txBody>
      </p:sp>
      <p:graphicFrame>
        <p:nvGraphicFramePr>
          <p:cNvPr id="4" name="表 3">
            <a:extLst>
              <a:ext uri="{FF2B5EF4-FFF2-40B4-BE49-F238E27FC236}">
                <a16:creationId xmlns:a16="http://schemas.microsoft.com/office/drawing/2014/main" id="{B74F7B5A-46E6-707B-4C41-9C4CAFA71ED6}"/>
              </a:ext>
            </a:extLst>
          </p:cNvPr>
          <p:cNvGraphicFramePr>
            <a:graphicFrameLocks noGrp="1"/>
          </p:cNvGraphicFramePr>
          <p:nvPr>
            <p:extLst>
              <p:ext uri="{D42A27DB-BD31-4B8C-83A1-F6EECF244321}">
                <p14:modId xmlns:p14="http://schemas.microsoft.com/office/powerpoint/2010/main" val="3502108182"/>
              </p:ext>
            </p:extLst>
          </p:nvPr>
        </p:nvGraphicFramePr>
        <p:xfrm>
          <a:off x="443707" y="1034144"/>
          <a:ext cx="11233149" cy="4958675"/>
        </p:xfrm>
        <a:graphic>
          <a:graphicData uri="http://schemas.openxmlformats.org/drawingml/2006/table">
            <a:tbl>
              <a:tblPr firstCol="1" bandRow="1"/>
              <a:tblGrid>
                <a:gridCol w="1472433">
                  <a:extLst>
                    <a:ext uri="{9D8B030D-6E8A-4147-A177-3AD203B41FA5}">
                      <a16:colId xmlns:a16="http://schemas.microsoft.com/office/drawing/2014/main" val="792911817"/>
                    </a:ext>
                  </a:extLst>
                </a:gridCol>
                <a:gridCol w="542262">
                  <a:extLst>
                    <a:ext uri="{9D8B030D-6E8A-4147-A177-3AD203B41FA5}">
                      <a16:colId xmlns:a16="http://schemas.microsoft.com/office/drawing/2014/main" val="1525620392"/>
                    </a:ext>
                  </a:extLst>
                </a:gridCol>
                <a:gridCol w="1084524">
                  <a:extLst>
                    <a:ext uri="{9D8B030D-6E8A-4147-A177-3AD203B41FA5}">
                      <a16:colId xmlns:a16="http://schemas.microsoft.com/office/drawing/2014/main" val="3835180974"/>
                    </a:ext>
                  </a:extLst>
                </a:gridCol>
                <a:gridCol w="542262">
                  <a:extLst>
                    <a:ext uri="{9D8B030D-6E8A-4147-A177-3AD203B41FA5}">
                      <a16:colId xmlns:a16="http://schemas.microsoft.com/office/drawing/2014/main" val="4269922740"/>
                    </a:ext>
                  </a:extLst>
                </a:gridCol>
                <a:gridCol w="1084524">
                  <a:extLst>
                    <a:ext uri="{9D8B030D-6E8A-4147-A177-3AD203B41FA5}">
                      <a16:colId xmlns:a16="http://schemas.microsoft.com/office/drawing/2014/main" val="360912566"/>
                    </a:ext>
                  </a:extLst>
                </a:gridCol>
                <a:gridCol w="542262">
                  <a:extLst>
                    <a:ext uri="{9D8B030D-6E8A-4147-A177-3AD203B41FA5}">
                      <a16:colId xmlns:a16="http://schemas.microsoft.com/office/drawing/2014/main" val="1933156410"/>
                    </a:ext>
                  </a:extLst>
                </a:gridCol>
                <a:gridCol w="1084524">
                  <a:extLst>
                    <a:ext uri="{9D8B030D-6E8A-4147-A177-3AD203B41FA5}">
                      <a16:colId xmlns:a16="http://schemas.microsoft.com/office/drawing/2014/main" val="846502076"/>
                    </a:ext>
                  </a:extLst>
                </a:gridCol>
                <a:gridCol w="542262">
                  <a:extLst>
                    <a:ext uri="{9D8B030D-6E8A-4147-A177-3AD203B41FA5}">
                      <a16:colId xmlns:a16="http://schemas.microsoft.com/office/drawing/2014/main" val="4196219788"/>
                    </a:ext>
                  </a:extLst>
                </a:gridCol>
                <a:gridCol w="1084524">
                  <a:extLst>
                    <a:ext uri="{9D8B030D-6E8A-4147-A177-3AD203B41FA5}">
                      <a16:colId xmlns:a16="http://schemas.microsoft.com/office/drawing/2014/main" val="943744829"/>
                    </a:ext>
                  </a:extLst>
                </a:gridCol>
                <a:gridCol w="542262">
                  <a:extLst>
                    <a:ext uri="{9D8B030D-6E8A-4147-A177-3AD203B41FA5}">
                      <a16:colId xmlns:a16="http://schemas.microsoft.com/office/drawing/2014/main" val="2494124302"/>
                    </a:ext>
                  </a:extLst>
                </a:gridCol>
                <a:gridCol w="1084524">
                  <a:extLst>
                    <a:ext uri="{9D8B030D-6E8A-4147-A177-3AD203B41FA5}">
                      <a16:colId xmlns:a16="http://schemas.microsoft.com/office/drawing/2014/main" val="3445193374"/>
                    </a:ext>
                  </a:extLst>
                </a:gridCol>
                <a:gridCol w="542262">
                  <a:extLst>
                    <a:ext uri="{9D8B030D-6E8A-4147-A177-3AD203B41FA5}">
                      <a16:colId xmlns:a16="http://schemas.microsoft.com/office/drawing/2014/main" val="739266037"/>
                    </a:ext>
                  </a:extLst>
                </a:gridCol>
                <a:gridCol w="1084524">
                  <a:extLst>
                    <a:ext uri="{9D8B030D-6E8A-4147-A177-3AD203B41FA5}">
                      <a16:colId xmlns:a16="http://schemas.microsoft.com/office/drawing/2014/main" val="3201855149"/>
                    </a:ext>
                  </a:extLst>
                </a:gridCol>
              </a:tblGrid>
              <a:tr h="51427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50" b="1">
                          <a:solidFill>
                            <a:schemeClr val="bg2"/>
                          </a:solidFill>
                          <a:latin typeface="Meiryo" panose="020B0604030504040204" pitchFamily="34" charset="-128"/>
                          <a:ea typeface="Meiryo" panose="020B0604030504040204" pitchFamily="34" charset="-128"/>
                        </a:rPr>
                        <a:t>商品名</a:t>
                      </a: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850" b="1" kern="1200">
                          <a:solidFill>
                            <a:schemeClr val="bg1"/>
                          </a:solidFill>
                          <a:latin typeface="Meiryo"/>
                          <a:ea typeface="Meiryo"/>
                          <a:cs typeface="+mn-cs"/>
                        </a:rPr>
                        <a:t>Yahoo! JAPAN</a:t>
                      </a:r>
                      <a:r>
                        <a:rPr kumimoji="1" lang="ja-JP" altLang="en-US" sz="850" b="1" kern="1200">
                          <a:solidFill>
                            <a:schemeClr val="bg1"/>
                          </a:solidFill>
                          <a:latin typeface="Meiryo"/>
                          <a:ea typeface="Meiryo"/>
                          <a:cs typeface="+mn-cs"/>
                        </a:rPr>
                        <a:t>トップページ　ブランドパネル　</a:t>
                      </a:r>
                      <a:r>
                        <a:rPr kumimoji="1" lang="en-US" altLang="ja-JP" sz="850" b="1" kern="1200">
                          <a:solidFill>
                            <a:schemeClr val="bg1"/>
                          </a:solidFill>
                          <a:latin typeface="Meiryo"/>
                          <a:ea typeface="Meiryo"/>
                          <a:cs typeface="+mn-cs"/>
                        </a:rPr>
                        <a:t>MD</a:t>
                      </a:r>
                      <a:r>
                        <a:rPr kumimoji="1" lang="ja-JP" altLang="en-US" sz="850" b="1" kern="1200">
                          <a:solidFill>
                            <a:schemeClr val="bg1"/>
                          </a:solidFill>
                          <a:latin typeface="Meiryo"/>
                          <a:ea typeface="Meiryo"/>
                          <a:cs typeface="+mn-cs"/>
                        </a:rPr>
                        <a:t>　スクエア（</a:t>
                      </a:r>
                      <a:r>
                        <a:rPr kumimoji="1" lang="en-US" altLang="ja-JP" sz="850" b="1" kern="1200">
                          <a:solidFill>
                            <a:schemeClr val="bg1"/>
                          </a:solidFill>
                          <a:latin typeface="Meiryo"/>
                          <a:ea typeface="Meiryo"/>
                          <a:cs typeface="+mn-cs"/>
                        </a:rPr>
                        <a:t>500</a:t>
                      </a:r>
                      <a:r>
                        <a:rPr kumimoji="1" lang="ja-JP" altLang="en-US" sz="850" b="1" kern="1200">
                          <a:solidFill>
                            <a:schemeClr val="bg1"/>
                          </a:solidFill>
                          <a:latin typeface="Meiryo"/>
                          <a:ea typeface="Meiryo"/>
                          <a:cs typeface="+mn-cs"/>
                        </a:rPr>
                        <a:t>万円～）</a:t>
                      </a:r>
                      <a:endParaRPr kumimoji="1" lang="en-US" altLang="ja-JP" sz="850" b="1" kern="1200">
                        <a:solidFill>
                          <a:schemeClr val="bg1"/>
                        </a:solidFill>
                        <a:latin typeface="Meiryo"/>
                        <a:ea typeface="Meiryo"/>
                        <a:cs typeface="+mn-cs"/>
                      </a:endParaRP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50" b="1">
                          <a:solidFill>
                            <a:schemeClr val="bg1"/>
                          </a:solidFill>
                          <a:latin typeface="Meiryo"/>
                          <a:ea typeface="Meiryo"/>
                        </a:rPr>
                        <a:t>Yahoo! JAPAN</a:t>
                      </a:r>
                      <a:r>
                        <a:rPr kumimoji="1" lang="ja-JP" altLang="en-US" sz="850" b="1">
                          <a:solidFill>
                            <a:schemeClr val="bg1"/>
                          </a:solidFill>
                          <a:latin typeface="Meiryo"/>
                          <a:ea typeface="Meiryo"/>
                        </a:rPr>
                        <a:t>トップページ　ブランドパネル　</a:t>
                      </a:r>
                      <a:r>
                        <a:rPr kumimoji="1" lang="en-US" altLang="ja-JP" sz="850" b="1">
                          <a:solidFill>
                            <a:schemeClr val="bg1"/>
                          </a:solidFill>
                          <a:latin typeface="Meiryo"/>
                          <a:ea typeface="Meiryo"/>
                        </a:rPr>
                        <a:t>MD</a:t>
                      </a:r>
                      <a:r>
                        <a:rPr kumimoji="1" lang="ja-JP" altLang="en-US" sz="850" b="1">
                          <a:solidFill>
                            <a:schemeClr val="bg1"/>
                          </a:solidFill>
                          <a:latin typeface="Meiryo"/>
                          <a:ea typeface="Meiryo"/>
                        </a:rPr>
                        <a:t>　スクエア（</a:t>
                      </a:r>
                      <a:r>
                        <a:rPr kumimoji="1" lang="en-US" altLang="ja-JP" sz="850" b="1">
                          <a:solidFill>
                            <a:schemeClr val="bg1"/>
                          </a:solidFill>
                          <a:latin typeface="Meiryo"/>
                          <a:ea typeface="Meiryo"/>
                        </a:rPr>
                        <a:t>1000</a:t>
                      </a:r>
                      <a:r>
                        <a:rPr kumimoji="1" lang="ja-JP" altLang="en-US" sz="850" b="1">
                          <a:solidFill>
                            <a:schemeClr val="bg1"/>
                          </a:solidFill>
                          <a:latin typeface="Meiryo"/>
                          <a:ea typeface="Meiryo"/>
                        </a:rPr>
                        <a:t>万円～）</a:t>
                      </a: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50" b="1" kern="1200">
                          <a:solidFill>
                            <a:schemeClr val="bg1"/>
                          </a:solidFill>
                          <a:latin typeface="Meiryo"/>
                          <a:ea typeface="Meiryo"/>
                          <a:cs typeface="+mn-cs"/>
                        </a:rPr>
                        <a:t>Yahoo! JAPAN</a:t>
                      </a:r>
                      <a:r>
                        <a:rPr kumimoji="1" lang="ja-JP" altLang="en-US" sz="850" b="1" kern="1200">
                          <a:solidFill>
                            <a:schemeClr val="bg1"/>
                          </a:solidFill>
                          <a:latin typeface="Meiryo"/>
                          <a:ea typeface="Meiryo"/>
                          <a:cs typeface="+mn-cs"/>
                        </a:rPr>
                        <a:t>トップページ　ブランドパネル　</a:t>
                      </a:r>
                      <a:r>
                        <a:rPr kumimoji="1" lang="en-US" altLang="ja-JP" sz="850" b="1" kern="1200">
                          <a:solidFill>
                            <a:schemeClr val="bg1"/>
                          </a:solidFill>
                          <a:latin typeface="Meiryo"/>
                          <a:ea typeface="Meiryo"/>
                          <a:cs typeface="+mn-cs"/>
                        </a:rPr>
                        <a:t>MD</a:t>
                      </a:r>
                      <a:r>
                        <a:rPr kumimoji="1" lang="ja-JP" altLang="en-US" sz="850" b="1" kern="1200">
                          <a:solidFill>
                            <a:schemeClr val="bg1"/>
                          </a:solidFill>
                          <a:latin typeface="Meiryo"/>
                          <a:ea typeface="Meiryo"/>
                          <a:cs typeface="+mn-cs"/>
                        </a:rPr>
                        <a:t>　スクエア（</a:t>
                      </a:r>
                      <a:r>
                        <a:rPr kumimoji="1" lang="en-US" altLang="ja-JP" sz="850" b="1" kern="1200">
                          <a:solidFill>
                            <a:schemeClr val="bg1"/>
                          </a:solidFill>
                          <a:latin typeface="Meiryo"/>
                          <a:ea typeface="Meiryo"/>
                          <a:cs typeface="+mn-cs"/>
                        </a:rPr>
                        <a:t>FQ1</a:t>
                      </a:r>
                      <a:r>
                        <a:rPr kumimoji="1" lang="ja-JP" altLang="en-US" sz="850" b="1" kern="1200">
                          <a:solidFill>
                            <a:schemeClr val="bg1"/>
                          </a:solidFill>
                          <a:latin typeface="Meiryo"/>
                          <a:ea typeface="Meiryo"/>
                          <a:cs typeface="+mn-cs"/>
                        </a:rPr>
                        <a:t>）</a:t>
                      </a:r>
                      <a:endParaRPr kumimoji="1" lang="en-US" altLang="ja-JP" sz="850" b="1" kern="1200">
                        <a:solidFill>
                          <a:schemeClr val="bg1"/>
                        </a:solidFill>
                        <a:latin typeface="Meiryo"/>
                        <a:ea typeface="Meiryo"/>
                        <a:cs typeface="+mn-cs"/>
                      </a:endParaRP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50" b="1" kern="1200">
                          <a:solidFill>
                            <a:schemeClr val="bg1"/>
                          </a:solidFill>
                          <a:latin typeface="Meiryo"/>
                          <a:ea typeface="Meiryo"/>
                          <a:cs typeface="+mn-cs"/>
                        </a:rPr>
                        <a:t>Yahoo! JAPAN</a:t>
                      </a:r>
                      <a:r>
                        <a:rPr kumimoji="1" lang="ja-JP" altLang="en-US" sz="850" b="1" kern="1200">
                          <a:solidFill>
                            <a:schemeClr val="bg1"/>
                          </a:solidFill>
                          <a:latin typeface="Meiryo"/>
                          <a:ea typeface="Meiryo"/>
                          <a:cs typeface="+mn-cs"/>
                        </a:rPr>
                        <a:t>トップページ　ブランドパネル　</a:t>
                      </a:r>
                      <a:r>
                        <a:rPr kumimoji="1" lang="en-US" altLang="ja-JP" sz="850" b="1" kern="1200">
                          <a:solidFill>
                            <a:schemeClr val="bg1"/>
                          </a:solidFill>
                          <a:latin typeface="Meiryo"/>
                          <a:ea typeface="Meiryo"/>
                          <a:cs typeface="+mn-cs"/>
                        </a:rPr>
                        <a:t>MD</a:t>
                      </a:r>
                      <a:r>
                        <a:rPr kumimoji="1" lang="ja-JP" altLang="en-US" sz="850" b="1" kern="1200">
                          <a:solidFill>
                            <a:schemeClr val="bg1"/>
                          </a:solidFill>
                          <a:latin typeface="Meiryo"/>
                          <a:ea typeface="Meiryo"/>
                          <a:cs typeface="+mn-cs"/>
                        </a:rPr>
                        <a:t>　スクエア（都道府県）</a:t>
                      </a:r>
                      <a:endParaRPr kumimoji="1" lang="en-US" altLang="ja-JP" sz="850" b="1" kern="1200">
                        <a:solidFill>
                          <a:schemeClr val="bg1"/>
                        </a:solidFill>
                        <a:latin typeface="Meiryo"/>
                        <a:ea typeface="Meiryo"/>
                        <a:cs typeface="+mn-cs"/>
                      </a:endParaRPr>
                    </a:p>
                    <a:p>
                      <a:pPr algn="ctr"/>
                      <a:r>
                        <a:rPr kumimoji="1" lang="ja-JP" altLang="en-US" sz="850" b="1" kern="1200">
                          <a:solidFill>
                            <a:schemeClr val="bg1"/>
                          </a:solidFill>
                          <a:latin typeface="Meiryo"/>
                          <a:ea typeface="Meiryo"/>
                          <a:cs typeface="+mn-cs"/>
                        </a:rPr>
                        <a:t>（</a:t>
                      </a:r>
                      <a:r>
                        <a:rPr kumimoji="1" lang="en-US" altLang="ja-JP" sz="850" b="1" kern="1200">
                          <a:solidFill>
                            <a:schemeClr val="bg1"/>
                          </a:solidFill>
                          <a:latin typeface="Meiryo"/>
                          <a:ea typeface="Meiryo"/>
                          <a:cs typeface="+mn-cs"/>
                        </a:rPr>
                        <a:t>50</a:t>
                      </a:r>
                      <a:r>
                        <a:rPr kumimoji="1" lang="ja-JP" altLang="en-US" sz="850" b="1" kern="1200">
                          <a:solidFill>
                            <a:schemeClr val="bg1"/>
                          </a:solidFill>
                          <a:latin typeface="Meiryo"/>
                          <a:ea typeface="Meiryo"/>
                          <a:cs typeface="+mn-cs"/>
                        </a:rPr>
                        <a:t>万円～）</a:t>
                      </a: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50" b="1" kern="1200">
                          <a:solidFill>
                            <a:schemeClr val="bg1"/>
                          </a:solidFill>
                          <a:latin typeface="Meiryo"/>
                          <a:ea typeface="Meiryo"/>
                          <a:cs typeface="+mn-cs"/>
                        </a:rPr>
                        <a:t>Yahoo! JAPAN</a:t>
                      </a:r>
                      <a:r>
                        <a:rPr kumimoji="1" lang="ja-JP" altLang="en-US" sz="850" b="1" kern="1200">
                          <a:solidFill>
                            <a:schemeClr val="bg1"/>
                          </a:solidFill>
                          <a:latin typeface="Meiryo"/>
                          <a:ea typeface="Meiryo"/>
                          <a:cs typeface="+mn-cs"/>
                        </a:rPr>
                        <a:t>トップページ　ブランドパネル　</a:t>
                      </a:r>
                      <a:r>
                        <a:rPr kumimoji="1" lang="en-US" altLang="ja-JP" sz="850" b="1" kern="1200">
                          <a:solidFill>
                            <a:schemeClr val="bg1"/>
                          </a:solidFill>
                          <a:latin typeface="Meiryo"/>
                          <a:ea typeface="Meiryo"/>
                          <a:cs typeface="+mn-cs"/>
                        </a:rPr>
                        <a:t>MD</a:t>
                      </a:r>
                      <a:r>
                        <a:rPr kumimoji="1" lang="ja-JP" altLang="en-US" sz="850" b="1" kern="1200">
                          <a:solidFill>
                            <a:schemeClr val="bg1"/>
                          </a:solidFill>
                          <a:latin typeface="Meiryo"/>
                          <a:ea typeface="Meiryo"/>
                          <a:cs typeface="+mn-cs"/>
                        </a:rPr>
                        <a:t>　スクエア（都道府県）</a:t>
                      </a:r>
                      <a:endParaRPr kumimoji="1" lang="en-US" altLang="ja-JP" sz="850" b="1" kern="1200">
                        <a:solidFill>
                          <a:schemeClr val="bg1"/>
                        </a:solidFill>
                        <a:latin typeface="Meiryo"/>
                        <a:ea typeface="Meiryo"/>
                        <a:cs typeface="+mn-cs"/>
                      </a:endParaRPr>
                    </a:p>
                    <a:p>
                      <a:pPr algn="ctr"/>
                      <a:r>
                        <a:rPr kumimoji="1" lang="ja-JP" altLang="en-US" sz="850" b="1" kern="1200">
                          <a:solidFill>
                            <a:schemeClr val="bg1"/>
                          </a:solidFill>
                          <a:latin typeface="Meiryo"/>
                          <a:ea typeface="Meiryo"/>
                          <a:cs typeface="+mn-cs"/>
                        </a:rPr>
                        <a:t>（</a:t>
                      </a:r>
                      <a:r>
                        <a:rPr kumimoji="1" lang="en-US" altLang="ja-JP" sz="850" b="1" kern="1200">
                          <a:solidFill>
                            <a:schemeClr val="bg1"/>
                          </a:solidFill>
                          <a:latin typeface="Meiryo"/>
                          <a:ea typeface="Meiryo"/>
                          <a:cs typeface="+mn-cs"/>
                        </a:rPr>
                        <a:t>300</a:t>
                      </a:r>
                      <a:r>
                        <a:rPr kumimoji="1" lang="ja-JP" altLang="en-US" sz="850" b="1" kern="1200">
                          <a:solidFill>
                            <a:schemeClr val="bg1"/>
                          </a:solidFill>
                          <a:latin typeface="Meiryo"/>
                          <a:ea typeface="Meiryo"/>
                          <a:cs typeface="+mn-cs"/>
                        </a:rPr>
                        <a:t>万円～）</a:t>
                      </a: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50" b="1" kern="1200">
                          <a:solidFill>
                            <a:schemeClr val="bg1"/>
                          </a:solidFill>
                          <a:latin typeface="Meiryo"/>
                          <a:ea typeface="Meiryo"/>
                          <a:cs typeface="+mn-cs"/>
                        </a:rPr>
                        <a:t>Yahoo! JAPAN</a:t>
                      </a:r>
                      <a:r>
                        <a:rPr kumimoji="1" lang="ja-JP" altLang="en-US" sz="850" b="1" kern="1200">
                          <a:solidFill>
                            <a:schemeClr val="bg1"/>
                          </a:solidFill>
                          <a:latin typeface="Meiryo"/>
                          <a:ea typeface="Meiryo"/>
                          <a:cs typeface="+mn-cs"/>
                        </a:rPr>
                        <a:t>トップページ　ブランドパネル　</a:t>
                      </a:r>
                      <a:r>
                        <a:rPr kumimoji="1" lang="en-US" altLang="ja-JP" sz="850" b="1" kern="1200">
                          <a:solidFill>
                            <a:schemeClr val="bg1"/>
                          </a:solidFill>
                          <a:latin typeface="Meiryo"/>
                          <a:ea typeface="Meiryo"/>
                          <a:cs typeface="+mn-cs"/>
                        </a:rPr>
                        <a:t>MD</a:t>
                      </a:r>
                      <a:r>
                        <a:rPr kumimoji="1" lang="ja-JP" altLang="en-US" sz="850" b="1" kern="1200">
                          <a:solidFill>
                            <a:schemeClr val="bg1"/>
                          </a:solidFill>
                          <a:latin typeface="Meiryo"/>
                          <a:ea typeface="Meiryo"/>
                          <a:cs typeface="+mn-cs"/>
                        </a:rPr>
                        <a:t>　スクエア（市区郡）</a:t>
                      </a: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extLst>
                  <a:ext uri="{0D108BD9-81ED-4DB2-BD59-A6C34878D82A}">
                    <a16:rowId xmlns:a16="http://schemas.microsoft.com/office/drawing/2014/main" val="2117335041"/>
                  </a:ext>
                </a:extLst>
              </a:tr>
              <a:tr h="22487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リリース種別</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商品</a:t>
                      </a:r>
                      <a:r>
                        <a:rPr kumimoji="1" lang="en-US" altLang="ja-JP" sz="900" b="0" kern="1200">
                          <a:solidFill>
                            <a:schemeClr val="bg1"/>
                          </a:solidFill>
                          <a:latin typeface="Meiryo"/>
                          <a:ea typeface="Meiryo"/>
                          <a:cs typeface="+mn-cs"/>
                        </a:rPr>
                        <a:t>ID</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lvl="0" algn="ctr">
                        <a:buNone/>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a:solidFill>
                            <a:srgbClr val="0D0D0D"/>
                          </a:solidFill>
                          <a:latin typeface="Meiryo"/>
                          <a:ea typeface="Meiryo"/>
                        </a:rPr>
                        <a:t>1000013548</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kern="1200">
                          <a:solidFill>
                            <a:srgbClr val="0D0D0D"/>
                          </a:solidFill>
                          <a:latin typeface="Meiryo"/>
                          <a:ea typeface="Meiryo"/>
                          <a:cs typeface="+mn-cs"/>
                        </a:rPr>
                        <a:t>1000013549</a:t>
                      </a:r>
                      <a:endParaRPr kumimoji="1" lang="ja-JP" altLang="en-US" sz="900" kern="1200">
                        <a:solidFill>
                          <a:srgbClr val="0D0D0D"/>
                        </a:solidFill>
                        <a:latin typeface="Meiryo"/>
                        <a:ea typeface="Meiryo"/>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1000013562</a:t>
                      </a:r>
                      <a:endParaRPr kumimoji="1" lang="ja-JP" altLang="en-US" sz="900" kern="1200">
                        <a:solidFill>
                          <a:srgbClr val="0D0D0D"/>
                        </a:solidFill>
                        <a:latin typeface="Meiryo"/>
                        <a:ea typeface="Meiryo"/>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kern="1200">
                          <a:solidFill>
                            <a:srgbClr val="0D0D0D"/>
                          </a:solidFill>
                          <a:latin typeface="Meiryo"/>
                          <a:ea typeface="Meiryo"/>
                          <a:cs typeface="+mn-cs"/>
                        </a:rPr>
                        <a:t>1000013550</a:t>
                      </a:r>
                      <a:endParaRPr kumimoji="1" lang="ja-JP" altLang="en-US" sz="900" kern="1200">
                        <a:solidFill>
                          <a:srgbClr val="0D0D0D"/>
                        </a:solidFill>
                        <a:latin typeface="Meiryo"/>
                        <a:ea typeface="Meiryo"/>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a:solidFill>
                            <a:srgbClr val="0D0D0D"/>
                          </a:solidFill>
                          <a:latin typeface="Meiryo"/>
                          <a:ea typeface="Meiryo"/>
                        </a:rPr>
                        <a:t>1000013584</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1000013585</a:t>
                      </a:r>
                      <a:endParaRPr kumimoji="1" lang="ja-JP" altLang="en-US" sz="900" kern="1200">
                        <a:solidFill>
                          <a:srgbClr val="0D0D0D"/>
                        </a:solidFill>
                        <a:latin typeface="Meiryo"/>
                        <a:ea typeface="Meiryo"/>
                        <a:cs typeface="+mn-cs"/>
                      </a:endParaRPr>
                    </a:p>
                  </a:txBody>
                  <a:tcPr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355075111"/>
                  </a:ext>
                </a:extLst>
              </a:tr>
              <a:tr h="27135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予約開始日</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900" kern="1200">
                          <a:solidFill>
                            <a:srgbClr val="0D0D0D"/>
                          </a:solidFill>
                          <a:latin typeface="メイリオ"/>
                          <a:ea typeface="メイリオ"/>
                          <a:cs typeface="+mn-cs"/>
                        </a:rPr>
                        <a:t>2026</a:t>
                      </a:r>
                      <a:r>
                        <a:rPr kumimoji="1" lang="ja-JP" altLang="en-US" sz="900" kern="1200">
                          <a:solidFill>
                            <a:srgbClr val="0D0D0D"/>
                          </a:solidFill>
                          <a:latin typeface="メイリオ"/>
                          <a:ea typeface="メイリオ"/>
                          <a:cs typeface="+mn-cs"/>
                        </a:rPr>
                        <a:t>年</a:t>
                      </a:r>
                      <a:r>
                        <a:rPr kumimoji="1" lang="en-US" altLang="ja-JP" sz="900" kern="1200">
                          <a:solidFill>
                            <a:srgbClr val="0D0D0D"/>
                          </a:solidFill>
                          <a:latin typeface="メイリオ"/>
                          <a:ea typeface="メイリオ"/>
                          <a:cs typeface="+mn-cs"/>
                        </a:rPr>
                        <a:t>7</a:t>
                      </a:r>
                      <a:r>
                        <a:rPr kumimoji="1" lang="ja-JP" altLang="en-US" sz="900" kern="1200">
                          <a:solidFill>
                            <a:srgbClr val="0D0D0D"/>
                          </a:solidFill>
                          <a:latin typeface="メイリオ"/>
                          <a:ea typeface="メイリオ"/>
                          <a:cs typeface="+mn-cs"/>
                        </a:rPr>
                        <a:t>月</a:t>
                      </a:r>
                      <a:r>
                        <a:rPr kumimoji="1" lang="en-US" altLang="ja-JP" sz="900" kern="1200">
                          <a:solidFill>
                            <a:srgbClr val="0D0D0D"/>
                          </a:solidFill>
                          <a:latin typeface="メイリオ"/>
                          <a:ea typeface="メイリオ"/>
                          <a:cs typeface="+mn-cs"/>
                        </a:rPr>
                        <a:t>23</a:t>
                      </a:r>
                      <a:r>
                        <a:rPr kumimoji="1" lang="ja-JP" altLang="en-US" sz="900" kern="1200">
                          <a:solidFill>
                            <a:srgbClr val="0D0D0D"/>
                          </a:solidFill>
                          <a:latin typeface="メイリオ"/>
                          <a:ea typeface="メイリオ"/>
                          <a:cs typeface="+mn-cs"/>
                        </a:rPr>
                        <a:t>日</a:t>
                      </a:r>
                      <a:r>
                        <a:rPr lang="en-US" altLang="ja-JP" sz="900" kern="1200">
                          <a:solidFill>
                            <a:srgbClr val="0D0D0D"/>
                          </a:solidFill>
                          <a:latin typeface="メイリオ"/>
                          <a:ea typeface="メイリオ"/>
                          <a:cs typeface="+mn-cs"/>
                        </a:rPr>
                        <a:t>(</a:t>
                      </a:r>
                      <a:r>
                        <a:rPr lang="ja-JP" altLang="en-US" sz="900" kern="1200">
                          <a:solidFill>
                            <a:srgbClr val="0D0D0D"/>
                          </a:solidFill>
                          <a:latin typeface="メイリオ"/>
                          <a:ea typeface="メイリオ"/>
                          <a:cs typeface="+mn-cs"/>
                        </a:rPr>
                        <a:t>木</a:t>
                      </a:r>
                      <a:r>
                        <a:rPr lang="en-US" altLang="ja-JP" sz="900" kern="1200">
                          <a:solidFill>
                            <a:srgbClr val="0D0D0D"/>
                          </a:solidFill>
                          <a:latin typeface="メイリオ"/>
                          <a:ea typeface="メイリオ"/>
                          <a:cs typeface="+mn-cs"/>
                        </a:rPr>
                        <a:t>)</a:t>
                      </a:r>
                      <a:endParaRPr kumimoji="1" lang="ja-JP" altLang="en-US" sz="900" kern="1200">
                        <a:solidFill>
                          <a:srgbClr val="0D0D0D"/>
                        </a:solidFill>
                        <a:latin typeface="メイリオ"/>
                        <a:ea typeface="メイリオ"/>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no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extLst>
                  <a:ext uri="{0D108BD9-81ED-4DB2-BD59-A6C34878D82A}">
                    <a16:rowId xmlns:a16="http://schemas.microsoft.com/office/drawing/2014/main" val="777446988"/>
                  </a:ext>
                </a:extLst>
              </a:tr>
              <a:tr h="27135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入稿前審査対象</a:t>
                      </a:r>
                      <a:endParaRPr kumimoji="1" lang="en-US" altLang="ja-JP" sz="900" b="0" kern="1200">
                        <a:solidFill>
                          <a:schemeClr val="bg1"/>
                        </a:solidFill>
                        <a:latin typeface="Meiryo" panose="020B0604030504040204" pitchFamily="34" charset="-128"/>
                        <a:ea typeface="Meiryo" panose="020B0604030504040204" pitchFamily="34" charset="-128"/>
                        <a:cs typeface="+mn-cs"/>
                      </a:endParaRP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a:t>
                      </a:r>
                      <a:endParaRPr kumimoji="1" lang="ja-JP" altLang="en-US" sz="900" kern="1200">
                        <a:solidFill>
                          <a:srgbClr val="0D0D0D"/>
                        </a:solidFill>
                        <a:latin typeface="Meiryo"/>
                        <a:ea typeface="Meiryo"/>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3112060797"/>
                  </a:ext>
                </a:extLst>
              </a:tr>
              <a:tr h="512299">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00" b="0" kern="1200">
                          <a:solidFill>
                            <a:schemeClr val="bg1"/>
                          </a:solidFill>
                          <a:latin typeface="Meiryo" panose="020B0604030504040204" pitchFamily="34" charset="-128"/>
                          <a:ea typeface="Meiryo" panose="020B0604030504040204" pitchFamily="34" charset="-128"/>
                          <a:cs typeface="+mn-cs"/>
                        </a:rPr>
                        <a:t>広告タイプ</a:t>
                      </a:r>
                      <a:r>
                        <a:rPr kumimoji="1" lang="en-US" altLang="ja-JP" sz="800" b="0" kern="1200">
                          <a:solidFill>
                            <a:schemeClr val="bg1"/>
                          </a:solidFill>
                          <a:latin typeface="Meiryo" panose="020B0604030504040204" pitchFamily="34" charset="-128"/>
                          <a:ea typeface="Meiryo" panose="020B0604030504040204" pitchFamily="34" charset="-128"/>
                          <a:cs typeface="+mn-cs"/>
                        </a:rPr>
                        <a:t>/</a:t>
                      </a:r>
                      <a:r>
                        <a:rPr kumimoji="1" lang="ja-JP" altLang="en-US" sz="800" b="0" kern="1200">
                          <a:solidFill>
                            <a:schemeClr val="bg1"/>
                          </a:solidFill>
                          <a:latin typeface="Meiryo" panose="020B0604030504040204" pitchFamily="34" charset="-128"/>
                          <a:ea typeface="Meiryo" panose="020B0604030504040204" pitchFamily="34" charset="-128"/>
                          <a:cs typeface="+mn-cs"/>
                        </a:rPr>
                        <a:t>メインメディアの</a:t>
                      </a:r>
                      <a:endParaRPr kumimoji="1" lang="en-US" altLang="ja-JP" sz="800" b="0" kern="1200">
                        <a:solidFill>
                          <a:schemeClr val="bg1"/>
                        </a:solidFill>
                        <a:latin typeface="Meiryo" panose="020B0604030504040204" pitchFamily="34" charset="-128"/>
                        <a:ea typeface="Meiryo" panose="020B0604030504040204" pitchFamily="34" charset="-128"/>
                        <a:cs typeface="+mn-cs"/>
                      </a:endParaRPr>
                    </a:p>
                    <a:p>
                      <a:pPr algn="ctr"/>
                      <a:r>
                        <a:rPr kumimoji="1" lang="ja-JP" altLang="en-US" sz="800" b="0" kern="1200">
                          <a:solidFill>
                            <a:schemeClr val="bg1"/>
                          </a:solidFill>
                          <a:latin typeface="Meiryo" panose="020B0604030504040204" pitchFamily="34" charset="-128"/>
                          <a:ea typeface="Meiryo" panose="020B0604030504040204" pitchFamily="34" charset="-128"/>
                          <a:cs typeface="+mn-cs"/>
                        </a:rPr>
                        <a:t>形式</a:t>
                      </a:r>
                      <a:r>
                        <a:rPr kumimoji="1" lang="en-US" altLang="ja-JP" sz="800" b="0" kern="1200">
                          <a:solidFill>
                            <a:schemeClr val="bg1"/>
                          </a:solidFill>
                          <a:latin typeface="Meiryo" panose="020B0604030504040204" pitchFamily="34" charset="-128"/>
                          <a:ea typeface="Meiryo" panose="020B0604030504040204" pitchFamily="34" charset="-128"/>
                          <a:cs typeface="+mn-cs"/>
                        </a:rPr>
                        <a:t>/</a:t>
                      </a:r>
                      <a:r>
                        <a:rPr kumimoji="1" lang="ja-JP" altLang="en-US" sz="800" b="0" kern="1200">
                          <a:solidFill>
                            <a:schemeClr val="bg1"/>
                          </a:solidFill>
                          <a:latin typeface="Meiryo" panose="020B0604030504040204" pitchFamily="34" charset="-128"/>
                          <a:ea typeface="Meiryo" panose="020B0604030504040204" pitchFamily="34" charset="-128"/>
                          <a:cs typeface="+mn-cs"/>
                        </a:rPr>
                        <a:t>アスペクト比</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スマートフォン</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バナー</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画像</a:t>
                      </a:r>
                      <a:r>
                        <a:rPr kumimoji="1" lang="en-US" altLang="ja-JP" sz="900" kern="1200">
                          <a:solidFill>
                            <a:srgbClr val="0D0D0D"/>
                          </a:solidFill>
                          <a:latin typeface="Meiryo" panose="020B0604030504040204" pitchFamily="34" charset="-128"/>
                          <a:ea typeface="Meiryo" panose="020B0604030504040204" pitchFamily="34" charset="-128"/>
                          <a:cs typeface="+mn-cs"/>
                        </a:rPr>
                        <a:t>/1</a:t>
                      </a:r>
                      <a:r>
                        <a:rPr kumimoji="1" lang="ja-JP" altLang="en-US" sz="900" kern="1200">
                          <a:solidFill>
                            <a:srgbClr val="0D0D0D"/>
                          </a:solidFill>
                          <a:latin typeface="Meiryo" panose="020B0604030504040204" pitchFamily="34" charset="-128"/>
                          <a:ea typeface="Meiryo" panose="020B0604030504040204" pitchFamily="34" charset="-128"/>
                          <a:cs typeface="+mn-cs"/>
                        </a:rPr>
                        <a:t>：</a:t>
                      </a:r>
                      <a:r>
                        <a:rPr kumimoji="1" lang="en-US" altLang="ja-JP" sz="900" kern="1200">
                          <a:solidFill>
                            <a:srgbClr val="0D0D0D"/>
                          </a:solidFill>
                          <a:latin typeface="Meiryo" panose="020B0604030504040204" pitchFamily="34" charset="-128"/>
                          <a:ea typeface="Meiryo" panose="020B0604030504040204" pitchFamily="34" charset="-128"/>
                          <a:cs typeface="+mn-cs"/>
                        </a:rPr>
                        <a:t>1</a:t>
                      </a:r>
                      <a:r>
                        <a:rPr kumimoji="1" lang="ja-JP" altLang="en-US" sz="900" kern="1200">
                          <a:solidFill>
                            <a:srgbClr val="0D0D0D"/>
                          </a:solidFill>
                          <a:latin typeface="Meiryo" panose="020B0604030504040204" pitchFamily="34" charset="-128"/>
                          <a:ea typeface="Meiryo" panose="020B0604030504040204" pitchFamily="34" charset="-128"/>
                          <a:cs typeface="+mn-cs"/>
                        </a:rPr>
                        <a:t>　バナー</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動画</a:t>
                      </a:r>
                      <a:r>
                        <a:rPr kumimoji="1" lang="en-US" altLang="ja-JP" sz="900" kern="1200">
                          <a:solidFill>
                            <a:srgbClr val="0D0D0D"/>
                          </a:solidFill>
                          <a:latin typeface="Meiryo" panose="020B0604030504040204" pitchFamily="34" charset="-128"/>
                          <a:ea typeface="Meiryo" panose="020B0604030504040204" pitchFamily="34" charset="-128"/>
                          <a:cs typeface="+mn-cs"/>
                        </a:rPr>
                        <a:t>/1</a:t>
                      </a:r>
                      <a:r>
                        <a:rPr kumimoji="1" lang="ja-JP" altLang="en-US" sz="900" kern="1200">
                          <a:solidFill>
                            <a:srgbClr val="0D0D0D"/>
                          </a:solidFill>
                          <a:latin typeface="Meiryo" panose="020B0604030504040204" pitchFamily="34" charset="-128"/>
                          <a:ea typeface="Meiryo" panose="020B0604030504040204" pitchFamily="34" charset="-128"/>
                          <a:cs typeface="+mn-cs"/>
                        </a:rPr>
                        <a:t>：</a:t>
                      </a:r>
                      <a:r>
                        <a:rPr kumimoji="1" lang="en-US" altLang="ja-JP" sz="900" kern="1200">
                          <a:solidFill>
                            <a:srgbClr val="0D0D0D"/>
                          </a:solidFill>
                          <a:latin typeface="Meiryo" panose="020B0604030504040204" pitchFamily="34" charset="-128"/>
                          <a:ea typeface="Meiryo" panose="020B0604030504040204" pitchFamily="34" charset="-128"/>
                          <a:cs typeface="+mn-cs"/>
                        </a:rPr>
                        <a:t>1</a:t>
                      </a:r>
                    </a:p>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【PC】</a:t>
                      </a:r>
                      <a:r>
                        <a:rPr kumimoji="1" lang="ja-JP" altLang="en-US" sz="900" kern="1200">
                          <a:solidFill>
                            <a:srgbClr val="0D0D0D"/>
                          </a:solidFill>
                          <a:latin typeface="Meiryo"/>
                          <a:ea typeface="Meiryo"/>
                          <a:cs typeface="+mn-cs"/>
                        </a:rPr>
                        <a:t>バナー</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画像</a:t>
                      </a:r>
                      <a:r>
                        <a:rPr kumimoji="1" lang="en-US" altLang="ja-JP" sz="900" kern="1200">
                          <a:solidFill>
                            <a:srgbClr val="0D0D0D"/>
                          </a:solidFill>
                          <a:latin typeface="Meiryo"/>
                          <a:ea typeface="Meiryo"/>
                          <a:cs typeface="+mn-cs"/>
                        </a:rPr>
                        <a:t>/1</a:t>
                      </a: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1</a:t>
                      </a:r>
                      <a:r>
                        <a:rPr kumimoji="1" lang="ja-JP" altLang="en-US" sz="900" kern="1200">
                          <a:solidFill>
                            <a:srgbClr val="0D0D0D"/>
                          </a:solidFill>
                          <a:latin typeface="Meiryo"/>
                          <a:ea typeface="Meiryo"/>
                          <a:cs typeface="+mn-cs"/>
                        </a:rPr>
                        <a:t>　バナー</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動画</a:t>
                      </a:r>
                      <a:r>
                        <a:rPr kumimoji="1" lang="en-US" altLang="ja-JP" sz="900" kern="1200">
                          <a:solidFill>
                            <a:srgbClr val="0D0D0D"/>
                          </a:solidFill>
                          <a:latin typeface="Meiryo"/>
                          <a:ea typeface="Meiryo"/>
                          <a:cs typeface="+mn-cs"/>
                        </a:rPr>
                        <a:t>/1</a:t>
                      </a: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1</a:t>
                      </a:r>
                      <a:endParaRPr kumimoji="1" lang="ja-JP" altLang="en-US" sz="900" kern="1200">
                        <a:solidFill>
                          <a:srgbClr val="0D0D0D"/>
                        </a:solidFill>
                        <a:latin typeface="Meiryo"/>
                        <a:ea typeface="Meiryo"/>
                        <a:cs typeface="+mn-cs"/>
                      </a:endParaRPr>
                    </a:p>
                  </a:txBody>
                  <a:tcPr marL="0" marR="0"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no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no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no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solidFill>
                        <a:sysClr val="windowText" lastClr="000000">
                          <a:lumMod val="65000"/>
                          <a:lumOff val="35000"/>
                        </a:sysClr>
                      </a:solid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extLst>
                  <a:ext uri="{0D108BD9-81ED-4DB2-BD59-A6C34878D82A}">
                    <a16:rowId xmlns:a16="http://schemas.microsoft.com/office/drawing/2014/main" val="384434171"/>
                  </a:ext>
                </a:extLst>
              </a:tr>
              <a:tr h="434168">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バナー</a:t>
                      </a:r>
                      <a:r>
                        <a:rPr kumimoji="1" lang="en-US" altLang="ja-JP" sz="900" b="0" kern="1200">
                          <a:solidFill>
                            <a:schemeClr val="bg1"/>
                          </a:solidFill>
                          <a:latin typeface="Meiryo" panose="020B0604030504040204" pitchFamily="34" charset="-128"/>
                          <a:ea typeface="Meiryo" panose="020B0604030504040204" pitchFamily="34" charset="-128"/>
                          <a:cs typeface="+mn-cs"/>
                        </a:rPr>
                        <a:t>/</a:t>
                      </a:r>
                      <a:r>
                        <a:rPr kumimoji="1" lang="ja-JP" altLang="en-US" sz="900" b="0" kern="1200">
                          <a:solidFill>
                            <a:schemeClr val="bg1"/>
                          </a:solidFill>
                          <a:latin typeface="Meiryo" panose="020B0604030504040204" pitchFamily="34" charset="-128"/>
                          <a:ea typeface="Meiryo" panose="020B0604030504040204" pitchFamily="34" charset="-128"/>
                          <a:cs typeface="+mn-cs"/>
                        </a:rPr>
                        <a:t>動画</a:t>
                      </a:r>
                      <a:r>
                        <a:rPr kumimoji="1" lang="en-US" altLang="ja-JP" sz="900" b="0" kern="1200">
                          <a:solidFill>
                            <a:schemeClr val="bg1"/>
                          </a:solidFill>
                          <a:latin typeface="Meiryo" panose="020B0604030504040204" pitchFamily="34" charset="-128"/>
                          <a:ea typeface="Meiryo" panose="020B0604030504040204" pitchFamily="34" charset="-128"/>
                          <a:cs typeface="+mn-cs"/>
                        </a:rPr>
                        <a:t>/16</a:t>
                      </a:r>
                      <a:r>
                        <a:rPr kumimoji="1" lang="ja-JP" altLang="en-US" sz="900" b="0" kern="1200">
                          <a:solidFill>
                            <a:schemeClr val="bg1"/>
                          </a:solidFill>
                          <a:latin typeface="Meiryo" panose="020B0604030504040204" pitchFamily="34" charset="-128"/>
                          <a:ea typeface="Meiryo" panose="020B0604030504040204" pitchFamily="34" charset="-128"/>
                          <a:cs typeface="+mn-cs"/>
                        </a:rPr>
                        <a:t>：</a:t>
                      </a:r>
                      <a:r>
                        <a:rPr kumimoji="1" lang="en-US" altLang="ja-JP" sz="900" b="0" kern="1200">
                          <a:solidFill>
                            <a:schemeClr val="bg1"/>
                          </a:solidFill>
                          <a:latin typeface="Meiryo" panose="020B0604030504040204" pitchFamily="34" charset="-128"/>
                          <a:ea typeface="Meiryo" panose="020B0604030504040204" pitchFamily="34" charset="-128"/>
                          <a:cs typeface="+mn-cs"/>
                        </a:rPr>
                        <a:t>9</a:t>
                      </a:r>
                      <a:r>
                        <a:rPr kumimoji="1" lang="ja-JP" altLang="en-US" sz="900" b="0" kern="1200">
                          <a:solidFill>
                            <a:schemeClr val="bg1"/>
                          </a:solidFill>
                          <a:latin typeface="Meiryo" panose="020B0604030504040204" pitchFamily="34" charset="-128"/>
                          <a:ea typeface="Meiryo" panose="020B0604030504040204" pitchFamily="34" charset="-128"/>
                          <a:cs typeface="+mn-cs"/>
                        </a:rPr>
                        <a:t>広告</a:t>
                      </a:r>
                    </a:p>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タップ後の動作</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kern="1200">
                          <a:solidFill>
                            <a:srgbClr val="0D0D0D"/>
                          </a:solidFill>
                          <a:latin typeface="Meiryo" panose="020B0604030504040204" pitchFamily="34" charset="-128"/>
                          <a:ea typeface="Meiryo" panose="020B0604030504040204" pitchFamily="34" charset="-128"/>
                          <a:cs typeface="+mn-cs"/>
                        </a:rPr>
                        <a:t>動画をフルスクリーンで再生する（</a:t>
                      </a:r>
                      <a:r>
                        <a:rPr kumimoji="1" lang="en" altLang="ja-JP" sz="900" kern="1200">
                          <a:solidFill>
                            <a:srgbClr val="0D0D0D"/>
                          </a:solidFill>
                          <a:latin typeface="Meiryo" panose="020B0604030504040204" pitchFamily="34" charset="-128"/>
                          <a:ea typeface="Meiryo" panose="020B0604030504040204" pitchFamily="34" charset="-128"/>
                          <a:cs typeface="+mn-cs"/>
                        </a:rPr>
                        <a:t>for view</a:t>
                      </a:r>
                      <a:r>
                        <a:rPr kumimoji="1" lang="ja-JP" altLang="en" sz="900" kern="1200">
                          <a:solidFill>
                            <a:srgbClr val="0D0D0D"/>
                          </a:solidFill>
                          <a:latin typeface="Meiryo" panose="020B0604030504040204" pitchFamily="34" charset="-128"/>
                          <a:ea typeface="Meiryo" panose="020B0604030504040204" pitchFamily="34" charset="-128"/>
                          <a:cs typeface="+mn-cs"/>
                        </a:rPr>
                        <a:t>）　</a:t>
                      </a:r>
                      <a:r>
                        <a:rPr kumimoji="1" lang="en"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 sz="900" kern="1200">
                          <a:solidFill>
                            <a:srgbClr val="0D0D0D"/>
                          </a:solidFill>
                          <a:latin typeface="Meiryo" panose="020B0604030504040204" pitchFamily="34" charset="-128"/>
                          <a:ea typeface="Meiryo" panose="020B0604030504040204" pitchFamily="34" charset="-128"/>
                          <a:cs typeface="+mn-cs"/>
                        </a:rPr>
                        <a:t>　</a:t>
                      </a:r>
                      <a:r>
                        <a:rPr kumimoji="1" lang="ja-JP" altLang="en-US" sz="900" kern="1200">
                          <a:solidFill>
                            <a:srgbClr val="0D0D0D"/>
                          </a:solidFill>
                          <a:latin typeface="Meiryo" panose="020B0604030504040204" pitchFamily="34" charset="-128"/>
                          <a:ea typeface="Meiryo" panose="020B0604030504040204" pitchFamily="34" charset="-128"/>
                          <a:cs typeface="+mn-cs"/>
                        </a:rPr>
                        <a:t>ランディングページを表示する（</a:t>
                      </a:r>
                      <a:r>
                        <a:rPr kumimoji="1" lang="en" altLang="ja-JP" sz="900" kern="1200">
                          <a:solidFill>
                            <a:srgbClr val="0D0D0D"/>
                          </a:solidFill>
                          <a:latin typeface="Meiryo" panose="020B0604030504040204" pitchFamily="34" charset="-128"/>
                          <a:ea typeface="Meiryo" panose="020B0604030504040204" pitchFamily="34" charset="-128"/>
                          <a:cs typeface="+mn-cs"/>
                        </a:rPr>
                        <a:t>for click</a:t>
                      </a:r>
                      <a:r>
                        <a:rPr kumimoji="1" lang="ja-JP" altLang="en" sz="900" kern="1200">
                          <a:solidFill>
                            <a:srgbClr val="0D0D0D"/>
                          </a:solidFill>
                          <a:latin typeface="Meiryo" panose="020B0604030504040204" pitchFamily="34" charset="-128"/>
                          <a:ea typeface="Meiryo" panose="020B0604030504040204" pitchFamily="34" charset="-128"/>
                          <a:cs typeface="+mn-cs"/>
                        </a:rPr>
                        <a:t>）</a:t>
                      </a:r>
                    </a:p>
                  </a:txBody>
                  <a:tcPr marL="0" marR="0"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222981766"/>
                  </a:ext>
                </a:extLst>
              </a:tr>
              <a:tr h="27135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デバイス</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kern="1200">
                          <a:solidFill>
                            <a:srgbClr val="0D0D0D"/>
                          </a:solidFill>
                          <a:latin typeface="Meiryo" panose="020B0604030504040204" pitchFamily="34" charset="-128"/>
                          <a:ea typeface="Meiryo" panose="020B0604030504040204" pitchFamily="34" charset="-128"/>
                          <a:cs typeface="+mn-cs"/>
                        </a:rPr>
                        <a:t>スマートフォン（ウェブ</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アプリ）　</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baseline="0">
                          <a:solidFill>
                            <a:srgbClr val="0D0D0D"/>
                          </a:solidFill>
                          <a:latin typeface="Meiryo" panose="020B0604030504040204" pitchFamily="34" charset="-128"/>
                          <a:ea typeface="Meiryo" panose="020B0604030504040204" pitchFamily="34" charset="-128"/>
                          <a:cs typeface="+mn-cs"/>
                        </a:rPr>
                        <a:t>　</a:t>
                      </a:r>
                      <a:r>
                        <a:rPr kumimoji="1" lang="en-US" altLang="ja-JP" sz="900" kern="1200">
                          <a:solidFill>
                            <a:srgbClr val="0D0D0D"/>
                          </a:solidFill>
                          <a:latin typeface="Meiryo" panose="020B0604030504040204" pitchFamily="34" charset="-128"/>
                          <a:ea typeface="Meiryo" panose="020B0604030504040204" pitchFamily="34" charset="-128"/>
                          <a:cs typeface="+mn-cs"/>
                        </a:rPr>
                        <a:t>PC</a:t>
                      </a:r>
                      <a:endParaRPr kumimoji="1" lang="ja-JP" altLang="en-US" sz="900" kern="1200">
                        <a:solidFill>
                          <a:srgbClr val="0D0D0D"/>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6350" cap="flat" cmpd="sng" algn="ctr">
                      <a:noFill/>
                      <a:prstDash val="dot"/>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extLst>
                  <a:ext uri="{0D108BD9-81ED-4DB2-BD59-A6C34878D82A}">
                    <a16:rowId xmlns:a16="http://schemas.microsoft.com/office/drawing/2014/main" val="3931917948"/>
                  </a:ext>
                </a:extLst>
              </a:tr>
              <a:tr h="27135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掲載面</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Yahoo! JAPAN</a:t>
                      </a:r>
                      <a:r>
                        <a:rPr kumimoji="1" lang="ja-JP" altLang="en-US" sz="900" kern="1200">
                          <a:solidFill>
                            <a:srgbClr val="0D0D0D"/>
                          </a:solidFill>
                          <a:latin typeface="Meiryo" panose="020B0604030504040204" pitchFamily="34" charset="-128"/>
                          <a:ea typeface="Meiryo" panose="020B0604030504040204" pitchFamily="34" charset="-128"/>
                          <a:cs typeface="+mn-cs"/>
                        </a:rPr>
                        <a:t>トップページ</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extLst>
                  <a:ext uri="{0D108BD9-81ED-4DB2-BD59-A6C34878D82A}">
                    <a16:rowId xmlns:a16="http://schemas.microsoft.com/office/drawing/2014/main" val="787314208"/>
                  </a:ext>
                </a:extLst>
              </a:tr>
              <a:tr h="27135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掲載場所</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Yahoo! JAPAN</a:t>
                      </a:r>
                      <a:r>
                        <a:rPr kumimoji="1" lang="ja-JP" altLang="en-US" sz="900" kern="1200">
                          <a:solidFill>
                            <a:srgbClr val="0D0D0D"/>
                          </a:solidFill>
                          <a:latin typeface="Meiryo"/>
                          <a:ea typeface="Meiryo"/>
                          <a:cs typeface="+mn-cs"/>
                        </a:rPr>
                        <a:t>トップページ　および　</a:t>
                      </a:r>
                      <a:r>
                        <a:rPr kumimoji="1" lang="en-US" altLang="ja-JP" sz="900" kern="1200">
                          <a:solidFill>
                            <a:srgbClr val="0D0D0D"/>
                          </a:solidFill>
                          <a:latin typeface="Meiryo"/>
                          <a:ea typeface="Meiryo"/>
                          <a:cs typeface="+mn-cs"/>
                        </a:rPr>
                        <a:t>Yahoo! JAPAN</a:t>
                      </a:r>
                      <a:r>
                        <a:rPr kumimoji="1" lang="ja-JP" altLang="en-US" sz="900" kern="1200">
                          <a:solidFill>
                            <a:srgbClr val="0D0D0D"/>
                          </a:solidFill>
                          <a:latin typeface="Meiryo"/>
                          <a:ea typeface="Meiryo"/>
                          <a:cs typeface="+mn-cs"/>
                        </a:rPr>
                        <a:t>アプリのファーストビュー　</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6350" cap="flat" cmpd="sng" algn="ctr">
                      <a:noFill/>
                      <a:prstDash val="dot"/>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extLst>
                  <a:ext uri="{0D108BD9-81ED-4DB2-BD59-A6C34878D82A}">
                    <a16:rowId xmlns:a16="http://schemas.microsoft.com/office/drawing/2014/main" val="3066738162"/>
                  </a:ext>
                </a:extLst>
              </a:tr>
              <a:tr h="27135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掲載期間</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rtl="0" eaLnBrk="1" fontAlgn="auto" latinLnBrk="0" hangingPunct="1">
                        <a:lnSpc>
                          <a:spcPct val="100000"/>
                        </a:lnSpc>
                        <a:spcBef>
                          <a:spcPts val="0"/>
                        </a:spcBef>
                        <a:spcAft>
                          <a:spcPts val="0"/>
                        </a:spcAft>
                        <a:buClrTx/>
                        <a:buSzTx/>
                        <a:buFontTx/>
                        <a:buNone/>
                      </a:pPr>
                      <a:r>
                        <a:rPr lang="en-US" altLang="ja-JP" sz="900" b="0" i="0" u="none" strike="noStrike" kern="1200" cap="none" spc="0" normalizeH="0" baseline="0" noProof="0">
                          <a:ln>
                            <a:noFill/>
                          </a:ln>
                          <a:solidFill>
                            <a:srgbClr val="0D0D0D"/>
                          </a:solidFill>
                          <a:effectLst/>
                          <a:uLnTx/>
                          <a:uFillTx/>
                          <a:latin typeface="Meiryo"/>
                          <a:ea typeface="Meiryo"/>
                          <a:cs typeface="+mn-cs"/>
                        </a:rPr>
                        <a:t>2026</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9</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日（火）～　</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日（水）</a:t>
                      </a:r>
                      <a:endParaRPr kumimoji="1" lang="ja-JP" sz="900">
                        <a:solidFill>
                          <a:srgbClr val="0D0D0D"/>
                        </a:solidFill>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extLst>
                  <a:ext uri="{0D108BD9-81ED-4DB2-BD59-A6C34878D82A}">
                    <a16:rowId xmlns:a16="http://schemas.microsoft.com/office/drawing/2014/main" val="2463668774"/>
                  </a:ext>
                </a:extLst>
              </a:tr>
              <a:tr h="27135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購入期間</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5</a:t>
                      </a:r>
                      <a:r>
                        <a:rPr kumimoji="1" lang="ja-JP" altLang="en-US" sz="900" kern="1200">
                          <a:solidFill>
                            <a:srgbClr val="0D0D0D"/>
                          </a:solidFill>
                          <a:latin typeface="Meiryo" panose="020B0604030504040204" pitchFamily="34" charset="-128"/>
                          <a:ea typeface="Meiryo" panose="020B0604030504040204" pitchFamily="34" charset="-128"/>
                          <a:cs typeface="+mn-cs"/>
                        </a:rPr>
                        <a:t>日間～</a:t>
                      </a:r>
                      <a:r>
                        <a:rPr kumimoji="1" lang="en-US" altLang="ja-JP" sz="900" kern="1200">
                          <a:solidFill>
                            <a:srgbClr val="0D0D0D"/>
                          </a:solidFill>
                          <a:latin typeface="Meiryo" panose="020B0604030504040204" pitchFamily="34" charset="-128"/>
                          <a:ea typeface="Meiryo" panose="020B0604030504040204" pitchFamily="34" charset="-128"/>
                          <a:cs typeface="+mn-cs"/>
                        </a:rPr>
                        <a:t>31</a:t>
                      </a:r>
                      <a:r>
                        <a:rPr kumimoji="1" lang="ja-JP" altLang="en-US" sz="900" kern="1200">
                          <a:solidFill>
                            <a:srgbClr val="0D0D0D"/>
                          </a:solidFill>
                          <a:latin typeface="Meiryo" panose="020B0604030504040204" pitchFamily="34" charset="-128"/>
                          <a:ea typeface="Meiryo" panose="020B0604030504040204" pitchFamily="34" charset="-128"/>
                          <a:cs typeface="+mn-cs"/>
                        </a:rPr>
                        <a:t>日間</a:t>
                      </a:r>
                      <a:r>
                        <a:rPr kumimoji="1" lang="en-US" altLang="ja-JP" sz="900" kern="1200">
                          <a:solidFill>
                            <a:srgbClr val="0D0D0D"/>
                          </a:solidFill>
                          <a:latin typeface="Meiryo" panose="020B0604030504040204" pitchFamily="34" charset="-128"/>
                          <a:ea typeface="Meiryo" panose="020B0604030504040204" pitchFamily="34" charset="-128"/>
                          <a:cs typeface="+mn-cs"/>
                        </a:rPr>
                        <a:t>  </a:t>
                      </a:r>
                      <a:r>
                        <a:rPr kumimoji="1" lang="en-US" altLang="ja-JP" sz="900" kern="1200">
                          <a:solidFill>
                            <a:srgbClr val="002AFF"/>
                          </a:solidFill>
                          <a:latin typeface="Meiryo" panose="020B0604030504040204" pitchFamily="34" charset="-128"/>
                          <a:ea typeface="Meiryo" panose="020B0604030504040204" pitchFamily="34" charset="-128"/>
                          <a:cs typeface="+mn-cs"/>
                        </a:rPr>
                        <a:t>※1</a:t>
                      </a:r>
                      <a:endParaRPr kumimoji="1" lang="ja-JP" altLang="en-US" sz="900" kern="1200">
                        <a:solidFill>
                          <a:srgbClr val="002AFF"/>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no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3</a:t>
                      </a:r>
                      <a:r>
                        <a:rPr kumimoji="1" lang="ja-JP" altLang="en-US" sz="900" kern="1200">
                          <a:solidFill>
                            <a:srgbClr val="0D0D0D"/>
                          </a:solidFill>
                          <a:latin typeface="Meiryo" panose="020B0604030504040204" pitchFamily="34" charset="-128"/>
                          <a:ea typeface="Meiryo" panose="020B0604030504040204" pitchFamily="34" charset="-128"/>
                          <a:cs typeface="+mn-cs"/>
                        </a:rPr>
                        <a:t>日間～</a:t>
                      </a:r>
                      <a:r>
                        <a:rPr kumimoji="1" lang="en-US" altLang="ja-JP" sz="900" kern="1200">
                          <a:solidFill>
                            <a:srgbClr val="0D0D0D"/>
                          </a:solidFill>
                          <a:latin typeface="Meiryo" panose="020B0604030504040204" pitchFamily="34" charset="-128"/>
                          <a:ea typeface="Meiryo" panose="020B0604030504040204" pitchFamily="34" charset="-128"/>
                          <a:cs typeface="+mn-cs"/>
                        </a:rPr>
                        <a:t>31</a:t>
                      </a:r>
                      <a:r>
                        <a:rPr kumimoji="1" lang="ja-JP" altLang="en-US" sz="900" kern="1200">
                          <a:solidFill>
                            <a:srgbClr val="0D0D0D"/>
                          </a:solidFill>
                          <a:latin typeface="Meiryo" panose="020B0604030504040204" pitchFamily="34" charset="-128"/>
                          <a:ea typeface="Meiryo" panose="020B0604030504040204" pitchFamily="34" charset="-128"/>
                          <a:cs typeface="+mn-cs"/>
                        </a:rPr>
                        <a:t>日間</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4">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panose="020B0604030504040204" pitchFamily="34" charset="-128"/>
                          <a:ea typeface="Meiryo" panose="020B0604030504040204" pitchFamily="34" charset="-128"/>
                        </a:rPr>
                        <a:t>5</a:t>
                      </a:r>
                      <a:r>
                        <a:rPr kumimoji="1" lang="ja-JP" altLang="en-US" sz="900">
                          <a:solidFill>
                            <a:srgbClr val="0D0D0D"/>
                          </a:solidFill>
                          <a:latin typeface="Meiryo" panose="020B0604030504040204" pitchFamily="34" charset="-128"/>
                          <a:ea typeface="Meiryo" panose="020B0604030504040204" pitchFamily="34" charset="-128"/>
                        </a:rPr>
                        <a:t>日間～</a:t>
                      </a:r>
                      <a:r>
                        <a:rPr kumimoji="1" lang="en-US" altLang="ja-JP" sz="900">
                          <a:solidFill>
                            <a:srgbClr val="0D0D0D"/>
                          </a:solidFill>
                          <a:latin typeface="Meiryo" panose="020B0604030504040204" pitchFamily="34" charset="-128"/>
                          <a:ea typeface="Meiryo" panose="020B0604030504040204" pitchFamily="34" charset="-128"/>
                        </a:rPr>
                        <a:t>31</a:t>
                      </a:r>
                      <a:r>
                        <a:rPr kumimoji="1" lang="ja-JP" altLang="en-US" sz="900">
                          <a:solidFill>
                            <a:srgbClr val="0D0D0D"/>
                          </a:solidFill>
                          <a:latin typeface="Meiryo" panose="020B0604030504040204" pitchFamily="34" charset="-128"/>
                          <a:ea typeface="Meiryo" panose="020B0604030504040204" pitchFamily="34" charset="-128"/>
                        </a:rPr>
                        <a:t>日間</a:t>
                      </a:r>
                      <a:r>
                        <a:rPr kumimoji="1" lang="en-US" altLang="ja-JP" sz="900">
                          <a:solidFill>
                            <a:srgbClr val="0D0D0D"/>
                          </a:solidFill>
                          <a:latin typeface="Meiryo" panose="020B0604030504040204" pitchFamily="34" charset="-128"/>
                          <a:ea typeface="Meiryo" panose="020B0604030504040204" pitchFamily="34" charset="-128"/>
                        </a:rPr>
                        <a:t> </a:t>
                      </a:r>
                      <a:r>
                        <a:rPr kumimoji="1" lang="en-US" altLang="ja-JP" sz="900">
                          <a:solidFill>
                            <a:srgbClr val="002AFF"/>
                          </a:solidFill>
                          <a:latin typeface="Meiryo" panose="020B0604030504040204" pitchFamily="34" charset="-128"/>
                          <a:ea typeface="Meiryo" panose="020B0604030504040204" pitchFamily="34" charset="-128"/>
                        </a:rPr>
                        <a:t>※1</a:t>
                      </a:r>
                      <a:endParaRPr kumimoji="1" lang="ja-JP" altLang="en-US" sz="900">
                        <a:solidFill>
                          <a:srgbClr val="002AFF"/>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panose="020B0604030504040204" pitchFamily="34" charset="-128"/>
                          <a:ea typeface="Meiryo" panose="020B0604030504040204" pitchFamily="34" charset="-128"/>
                        </a:rPr>
                        <a:t>5</a:t>
                      </a:r>
                      <a:r>
                        <a:rPr kumimoji="1" lang="ja-JP" altLang="en-US" sz="900">
                          <a:solidFill>
                            <a:srgbClr val="0D0D0D"/>
                          </a:solidFill>
                          <a:latin typeface="Meiryo" panose="020B0604030504040204" pitchFamily="34" charset="-128"/>
                          <a:ea typeface="Meiryo" panose="020B0604030504040204" pitchFamily="34" charset="-128"/>
                        </a:rPr>
                        <a:t>日間～</a:t>
                      </a:r>
                      <a:r>
                        <a:rPr kumimoji="1" lang="en-US" altLang="ja-JP" sz="900">
                          <a:solidFill>
                            <a:srgbClr val="0D0D0D"/>
                          </a:solidFill>
                          <a:latin typeface="Meiryo" panose="020B0604030504040204" pitchFamily="34" charset="-128"/>
                          <a:ea typeface="Meiryo" panose="020B0604030504040204" pitchFamily="34" charset="-128"/>
                        </a:rPr>
                        <a:t>31</a:t>
                      </a:r>
                      <a:r>
                        <a:rPr kumimoji="1" lang="ja-JP" altLang="en-US" sz="900">
                          <a:solidFill>
                            <a:srgbClr val="0D0D0D"/>
                          </a:solidFill>
                          <a:latin typeface="Meiryo" panose="020B0604030504040204" pitchFamily="34" charset="-128"/>
                          <a:ea typeface="Meiryo" panose="020B0604030504040204" pitchFamily="34" charset="-128"/>
                        </a:rPr>
                        <a:t>日間</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1967014782"/>
                  </a:ext>
                </a:extLst>
              </a:tr>
              <a:tr h="27135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料金タイプ</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err="1">
                          <a:solidFill>
                            <a:srgbClr val="0D0D0D"/>
                          </a:solidFill>
                          <a:latin typeface="Meiryo"/>
                          <a:ea typeface="Meiryo"/>
                        </a:rPr>
                        <a:t>vimps</a:t>
                      </a:r>
                      <a:r>
                        <a:rPr kumimoji="1" lang="ja-JP" altLang="en-US" sz="900">
                          <a:solidFill>
                            <a:srgbClr val="0D0D0D"/>
                          </a:solidFill>
                          <a:latin typeface="Meiryo"/>
                          <a:ea typeface="Meiryo"/>
                        </a:rPr>
                        <a:t>購入型</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pPr algn="ct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ct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extLst>
                  <a:ext uri="{0D108BD9-81ED-4DB2-BD59-A6C34878D82A}">
                    <a16:rowId xmlns:a16="http://schemas.microsoft.com/office/drawing/2014/main" val="1750538939"/>
                  </a:ext>
                </a:extLst>
              </a:tr>
              <a:tr h="27135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最低購入価格</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panose="020B0604030504040204" pitchFamily="34" charset="-128"/>
                          <a:ea typeface="Meiryo" panose="020B0604030504040204" pitchFamily="34" charset="-128"/>
                        </a:rPr>
                        <a:t>5,000,000</a:t>
                      </a:r>
                      <a:r>
                        <a:rPr kumimoji="1" lang="ja-JP" altLang="en-US" sz="900">
                          <a:solidFill>
                            <a:srgbClr val="0D0D0D"/>
                          </a:solidFill>
                          <a:latin typeface="Meiryo" panose="020B0604030504040204" pitchFamily="34" charset="-128"/>
                          <a:ea typeface="Meiryo" panose="020B0604030504040204" pitchFamily="34" charset="-128"/>
                        </a:rPr>
                        <a:t>円</a:t>
                      </a:r>
                      <a:endParaRPr kumimoji="1" lang="en-US" altLang="ja-JP"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10,000,000</a:t>
                      </a:r>
                      <a:r>
                        <a:rPr kumimoji="1" lang="ja-JP" altLang="en-US" sz="900" kern="1200">
                          <a:solidFill>
                            <a:srgbClr val="0D0D0D"/>
                          </a:solidFill>
                          <a:latin typeface="Meiryo" panose="020B0604030504040204" pitchFamily="34" charset="-128"/>
                          <a:ea typeface="Meiryo" panose="020B0604030504040204" pitchFamily="34" charset="-128"/>
                          <a:cs typeface="+mn-cs"/>
                        </a:rPr>
                        <a:t>円</a:t>
                      </a:r>
                      <a:endParaRPr kumimoji="1" lang="en-US" altLang="ja-JP" sz="900" kern="1200">
                        <a:solidFill>
                          <a:srgbClr val="0D0D0D"/>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10,000,000</a:t>
                      </a:r>
                      <a:r>
                        <a:rPr kumimoji="1" lang="ja-JP" altLang="en-US" sz="900" kern="1200">
                          <a:solidFill>
                            <a:srgbClr val="0D0D0D"/>
                          </a:solidFill>
                          <a:latin typeface="Meiryo" panose="020B0604030504040204" pitchFamily="34" charset="-128"/>
                          <a:ea typeface="Meiryo" panose="020B0604030504040204" pitchFamily="34" charset="-128"/>
                          <a:cs typeface="+mn-cs"/>
                        </a:rPr>
                        <a:t>円</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500,000</a:t>
                      </a:r>
                      <a:r>
                        <a:rPr kumimoji="1" lang="ja-JP" altLang="en-US" sz="900" kern="1200">
                          <a:solidFill>
                            <a:srgbClr val="0D0D0D"/>
                          </a:solidFill>
                          <a:latin typeface="Meiryo" panose="020B0604030504040204" pitchFamily="34" charset="-128"/>
                          <a:ea typeface="Meiryo" panose="020B0604030504040204" pitchFamily="34" charset="-128"/>
                          <a:cs typeface="+mn-cs"/>
                        </a:rPr>
                        <a:t>円</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3,000,000</a:t>
                      </a:r>
                      <a:r>
                        <a:rPr kumimoji="1" lang="ja-JP" altLang="en-US" sz="900" kern="1200">
                          <a:solidFill>
                            <a:srgbClr val="0D0D0D"/>
                          </a:solidFill>
                          <a:latin typeface="Meiryo" panose="020B0604030504040204" pitchFamily="34" charset="-128"/>
                          <a:ea typeface="Meiryo" panose="020B0604030504040204" pitchFamily="34" charset="-128"/>
                          <a:cs typeface="+mn-cs"/>
                        </a:rPr>
                        <a:t>円</a:t>
                      </a:r>
                      <a:endParaRPr kumimoji="1" lang="en-US" altLang="ja-JP" sz="900" kern="1200">
                        <a:solidFill>
                          <a:srgbClr val="0D0D0D"/>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100,000</a:t>
                      </a:r>
                      <a:r>
                        <a:rPr kumimoji="1" lang="ja-JP" altLang="en-US" sz="900" kern="1200">
                          <a:solidFill>
                            <a:srgbClr val="0D0D0D"/>
                          </a:solidFill>
                          <a:latin typeface="Meiryo" panose="020B0604030504040204" pitchFamily="34" charset="-128"/>
                          <a:ea typeface="Meiryo" panose="020B0604030504040204" pitchFamily="34" charset="-128"/>
                          <a:cs typeface="+mn-cs"/>
                        </a:rPr>
                        <a:t>円</a:t>
                      </a:r>
                      <a:endParaRPr kumimoji="1" lang="en-US" altLang="ja-JP" sz="900" kern="1200">
                        <a:solidFill>
                          <a:srgbClr val="0D0D0D"/>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3381913646"/>
                  </a:ext>
                </a:extLst>
              </a:tr>
              <a:tr h="43416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基本料金（</a:t>
                      </a:r>
                      <a:r>
                        <a:rPr kumimoji="1" lang="en-US" altLang="ja-JP" sz="900" b="0" kern="1200" err="1">
                          <a:solidFill>
                            <a:schemeClr val="bg1"/>
                          </a:solidFill>
                          <a:latin typeface="Meiryo"/>
                          <a:ea typeface="Meiryo"/>
                          <a:cs typeface="+mn-cs"/>
                        </a:rPr>
                        <a:t>vCPM</a:t>
                      </a:r>
                      <a:r>
                        <a:rPr kumimoji="1" lang="ja-JP" altLang="en-US" sz="900" b="0" kern="1200">
                          <a:solidFill>
                            <a:schemeClr val="bg1"/>
                          </a:solidFill>
                          <a:latin typeface="Meiryo"/>
                          <a:ea typeface="Meiryo"/>
                          <a:cs typeface="+mn-cs"/>
                        </a:rPr>
                        <a:t>）</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936</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842</a:t>
                      </a:r>
                      <a:r>
                        <a:rPr kumimoji="1" lang="ja-JP" altLang="en-US" sz="900">
                          <a:solidFill>
                            <a:srgbClr val="0D0D0D"/>
                          </a:solidFill>
                          <a:latin typeface="Meiryo"/>
                          <a:ea typeface="Meiryo"/>
                        </a:rPr>
                        <a:t>円</a:t>
                      </a:r>
                      <a:r>
                        <a:rPr lang="en-US" altLang="ja-JP" sz="900">
                          <a:solidFill>
                            <a:srgbClr val="0D0D0D"/>
                          </a:solidFill>
                          <a:latin typeface="Meiryo"/>
                          <a:ea typeface="Meiryo"/>
                        </a:rPr>
                        <a:t> </a:t>
                      </a:r>
                      <a:r>
                        <a:rPr kumimoji="1" lang="en-US" altLang="ja-JP" sz="900">
                          <a:solidFill>
                            <a:srgbClr val="0D0D0D"/>
                          </a:solidFill>
                          <a:latin typeface="Meiryo"/>
                          <a:ea typeface="Meiryo"/>
                        </a:rPr>
                        <a:t> </a:t>
                      </a:r>
                      <a:r>
                        <a:rPr kumimoji="1" lang="en-US" altLang="ja-JP" sz="900" kern="1200">
                          <a:solidFill>
                            <a:srgbClr val="002AFF"/>
                          </a:solidFill>
                          <a:latin typeface="Meiryo"/>
                          <a:ea typeface="Meiryo"/>
                          <a:cs typeface="+mn-cs"/>
                        </a:rPr>
                        <a:t>※2</a:t>
                      </a:r>
                      <a:endParaRPr kumimoji="1" lang="en-US" altLang="ja-JP"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897</a:t>
                      </a:r>
                      <a:r>
                        <a:rPr kumimoji="1" lang="ja-JP" altLang="en-US" sz="900">
                          <a:solidFill>
                            <a:srgbClr val="0D0D0D"/>
                          </a:solidFill>
                          <a:latin typeface="Meiryo"/>
                          <a:ea typeface="Meiryo"/>
                        </a:rPr>
                        <a:t>円</a:t>
                      </a:r>
                      <a:r>
                        <a:rPr lang="en-US" altLang="ja-JP" sz="900">
                          <a:solidFill>
                            <a:srgbClr val="0D0D0D"/>
                          </a:solidFill>
                          <a:latin typeface="Meiryo"/>
                          <a:ea typeface="Meiryo"/>
                        </a:rPr>
                        <a:t> </a:t>
                      </a:r>
                      <a:r>
                        <a:rPr kumimoji="1" lang="en-US" altLang="ja-JP" sz="900">
                          <a:solidFill>
                            <a:srgbClr val="0D0D0D"/>
                          </a:solidFill>
                          <a:latin typeface="Meiryo"/>
                          <a:ea typeface="Meiryo"/>
                        </a:rPr>
                        <a:t> </a:t>
                      </a:r>
                      <a:r>
                        <a:rPr kumimoji="1" lang="en-US" altLang="ja-JP" sz="900" kern="1200">
                          <a:solidFill>
                            <a:srgbClr val="002AFF"/>
                          </a:solidFill>
                          <a:latin typeface="Meiryo"/>
                          <a:ea typeface="Meiryo"/>
                          <a:cs typeface="+mn-cs"/>
                        </a:rPr>
                        <a:t>※3</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1,123</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936</a:t>
                      </a:r>
                      <a:r>
                        <a:rPr kumimoji="1" lang="ja-JP" altLang="en-US" sz="900" kern="1200">
                          <a:solidFill>
                            <a:srgbClr val="0D0D0D"/>
                          </a:solidFill>
                          <a:latin typeface="Meiryo"/>
                          <a:ea typeface="Meiryo"/>
                          <a:cs typeface="+mn-cs"/>
                        </a:rPr>
                        <a:t>円</a:t>
                      </a:r>
                      <a:r>
                        <a:rPr kumimoji="1" lang="en-US" altLang="ja-JP" sz="900" kern="1200">
                          <a:solidFill>
                            <a:srgbClr val="0D0D0D"/>
                          </a:solidFill>
                          <a:latin typeface="Meiryo"/>
                          <a:ea typeface="Meiryo"/>
                          <a:cs typeface="+mn-cs"/>
                        </a:rPr>
                        <a:t>×1.2</a:t>
                      </a:r>
                      <a:r>
                        <a:rPr kumimoji="1" lang="ja-JP" altLang="en-US" sz="900" kern="1200">
                          <a:solidFill>
                            <a:srgbClr val="0D0D0D"/>
                          </a:solidFill>
                          <a:latin typeface="Meiryo"/>
                          <a:ea typeface="Meiryo"/>
                          <a:cs typeface="+mn-cs"/>
                        </a:rPr>
                        <a:t>倍）</a:t>
                      </a:r>
                      <a:r>
                        <a:rPr kumimoji="1" lang="en-US" altLang="ja-JP" sz="900">
                          <a:solidFill>
                            <a:srgbClr val="002AFF"/>
                          </a:solidFill>
                          <a:latin typeface="Meiryo"/>
                          <a:ea typeface="Meiryo"/>
                        </a:rPr>
                        <a:t>※4</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1,010</a:t>
                      </a:r>
                      <a:r>
                        <a:rPr kumimoji="1" lang="ja-JP" altLang="en-US" sz="900" kern="1200">
                          <a:solidFill>
                            <a:srgbClr val="0D0D0D"/>
                          </a:solidFill>
                          <a:latin typeface="Meiryo"/>
                          <a:ea typeface="Meiryo"/>
                          <a:cs typeface="+mn-cs"/>
                        </a:rPr>
                        <a:t>円</a:t>
                      </a:r>
                      <a:r>
                        <a:rPr kumimoji="1" lang="ja-JP" altLang="en-US" sz="900">
                          <a:solidFill>
                            <a:srgbClr val="0D0D0D"/>
                          </a:solidFill>
                          <a:latin typeface="Meiryo"/>
                          <a:ea typeface="Meiryo"/>
                        </a:rPr>
                        <a:t>★</a:t>
                      </a:r>
                      <a:endParaRPr kumimoji="1" lang="en-US" altLang="ja-JP" sz="900" kern="1200">
                        <a:solidFill>
                          <a:srgbClr val="0D0D0D"/>
                        </a:solidFill>
                        <a:latin typeface="Meiryo"/>
                        <a:ea typeface="Meiryo"/>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842.4</a:t>
                      </a:r>
                      <a:r>
                        <a:rPr kumimoji="1" lang="ja-JP" altLang="en-US" sz="900" kern="1200">
                          <a:solidFill>
                            <a:srgbClr val="0D0D0D"/>
                          </a:solidFill>
                          <a:latin typeface="Meiryo"/>
                          <a:ea typeface="Meiryo"/>
                          <a:cs typeface="+mn-cs"/>
                        </a:rPr>
                        <a:t>円</a:t>
                      </a:r>
                      <a:r>
                        <a:rPr kumimoji="1" lang="en-US" altLang="ja-JP" sz="900" kern="1200">
                          <a:solidFill>
                            <a:srgbClr val="0D0D0D"/>
                          </a:solidFill>
                          <a:latin typeface="Meiryo"/>
                          <a:ea typeface="Meiryo"/>
                          <a:cs typeface="+mn-cs"/>
                        </a:rPr>
                        <a:t>×1.2</a:t>
                      </a:r>
                      <a:r>
                        <a:rPr kumimoji="1" lang="ja-JP" altLang="en-US" sz="900" kern="1200">
                          <a:solidFill>
                            <a:srgbClr val="0D0D0D"/>
                          </a:solidFill>
                          <a:latin typeface="Meiryo"/>
                          <a:ea typeface="Meiryo"/>
                          <a:cs typeface="+mn-cs"/>
                        </a:rPr>
                        <a:t>倍）</a:t>
                      </a:r>
                      <a:r>
                        <a:rPr kumimoji="1" lang="en-US" altLang="ja-JP" sz="900">
                          <a:solidFill>
                            <a:srgbClr val="002AFF"/>
                          </a:solidFill>
                          <a:latin typeface="Meiryo"/>
                          <a:ea typeface="Meiryo"/>
                        </a:rPr>
                        <a:t>※4</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1,404</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936</a:t>
                      </a:r>
                      <a:r>
                        <a:rPr kumimoji="1" lang="ja-JP" altLang="en-US" sz="900" kern="1200">
                          <a:solidFill>
                            <a:srgbClr val="0D0D0D"/>
                          </a:solidFill>
                          <a:latin typeface="Meiryo"/>
                          <a:ea typeface="Meiryo"/>
                          <a:cs typeface="+mn-cs"/>
                        </a:rPr>
                        <a:t>円</a:t>
                      </a:r>
                      <a:r>
                        <a:rPr kumimoji="1" lang="en-US" altLang="ja-JP" sz="900" kern="1200">
                          <a:solidFill>
                            <a:srgbClr val="0D0D0D"/>
                          </a:solidFill>
                          <a:latin typeface="Meiryo"/>
                          <a:ea typeface="Meiryo"/>
                          <a:cs typeface="+mn-cs"/>
                        </a:rPr>
                        <a:t>×1.5</a:t>
                      </a:r>
                      <a:r>
                        <a:rPr kumimoji="1" lang="ja-JP" altLang="en-US" sz="900" kern="1200">
                          <a:solidFill>
                            <a:srgbClr val="0D0D0D"/>
                          </a:solidFill>
                          <a:latin typeface="Meiryo"/>
                          <a:ea typeface="Meiryo"/>
                          <a:cs typeface="+mn-cs"/>
                        </a:rPr>
                        <a:t>倍）</a:t>
                      </a:r>
                      <a:r>
                        <a:rPr kumimoji="1" lang="en-US" altLang="ja-JP" sz="900" kern="1200">
                          <a:solidFill>
                            <a:srgbClr val="002AFF"/>
                          </a:solidFill>
                          <a:latin typeface="Meiryo"/>
                          <a:ea typeface="Meiryo"/>
                          <a:cs typeface="+mn-cs"/>
                        </a:rPr>
                        <a:t>※5</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4014462905"/>
                  </a:ext>
                </a:extLst>
              </a:tr>
              <a:tr h="27135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a:ea typeface="Meiryo"/>
                          <a:cs typeface="+mn-cs"/>
                        </a:rPr>
                        <a:t>想定</a:t>
                      </a:r>
                      <a:r>
                        <a:rPr kumimoji="1" lang="en-US" altLang="ja-JP" sz="900" b="0" kern="1200" err="1">
                          <a:solidFill>
                            <a:schemeClr val="bg1"/>
                          </a:solidFill>
                          <a:latin typeface="Meiryo"/>
                          <a:ea typeface="Meiryo"/>
                          <a:cs typeface="+mn-cs"/>
                        </a:rPr>
                        <a:t>vimps</a:t>
                      </a:r>
                      <a:r>
                        <a:rPr kumimoji="1" lang="ja-JP" altLang="en-US" sz="900" b="0" kern="1200">
                          <a:solidFill>
                            <a:schemeClr val="bg1"/>
                          </a:solidFill>
                          <a:latin typeface="Meiryo"/>
                          <a:ea typeface="Meiryo"/>
                          <a:cs typeface="+mn-cs"/>
                        </a:rPr>
                        <a:t>（枠配信のみ）</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a:t>
                      </a:r>
                      <a:endParaRPr kumimoji="1" lang="ja-JP" altLang="en-US" sz="900" kern="1200">
                        <a:solidFill>
                          <a:srgbClr val="0D0D0D"/>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panose="020B0604030504040204" pitchFamily="34" charset="-128"/>
                          <a:ea typeface="Meiryo" panose="020B0604030504040204" pitchFamily="34" charset="-128"/>
                        </a:rPr>
                        <a:t>-</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1788352744"/>
                  </a:ext>
                </a:extLst>
              </a:tr>
            </a:tbl>
          </a:graphicData>
        </a:graphic>
      </p:graphicFrame>
      <p:sp>
        <p:nvSpPr>
          <p:cNvPr id="7" name="正方形/長方形 6">
            <a:extLst>
              <a:ext uri="{FF2B5EF4-FFF2-40B4-BE49-F238E27FC236}">
                <a16:creationId xmlns:a16="http://schemas.microsoft.com/office/drawing/2014/main" id="{E3F69545-6850-C974-5751-1294EC063955}"/>
              </a:ext>
            </a:extLst>
          </p:cNvPr>
          <p:cNvSpPr/>
          <p:nvPr/>
        </p:nvSpPr>
        <p:spPr>
          <a:xfrm>
            <a:off x="5394687" y="6005289"/>
            <a:ext cx="6282169" cy="803297"/>
          </a:xfrm>
          <a:prstGeom prst="rect">
            <a:avLst/>
          </a:prstGeom>
        </p:spPr>
        <p:txBody>
          <a:bodyPr wrap="none" lIns="0" tIns="45720" rIns="0" bIns="45720" anchor="t">
            <a:spAutoFit/>
          </a:bodyPr>
          <a:lstStyle/>
          <a:p>
            <a:pPr>
              <a:lnSpc>
                <a:spcPct val="110000"/>
              </a:lnSpc>
              <a:defRPr/>
            </a:pPr>
            <a:r>
              <a:rPr kumimoji="0" lang="en-US" altLang="ja-JP" sz="700" kern="0">
                <a:solidFill>
                  <a:srgbClr val="002AFF"/>
                </a:solidFill>
                <a:latin typeface="Meiryo" panose="020B0604030504040204" pitchFamily="34" charset="-128"/>
                <a:ea typeface="Meiryo" panose="020B0604030504040204" pitchFamily="34" charset="-128"/>
              </a:rPr>
              <a:t>※1  </a:t>
            </a:r>
            <a:r>
              <a:rPr lang="en-US" altLang="ja-JP" sz="700" i="0">
                <a:solidFill>
                  <a:srgbClr val="002AFF"/>
                </a:solidFill>
                <a:effectLst/>
                <a:latin typeface="NotoSansJP"/>
              </a:rPr>
              <a:t>1</a:t>
            </a:r>
            <a:r>
              <a:rPr lang="ja-JP" altLang="en-US" sz="700" i="0">
                <a:solidFill>
                  <a:srgbClr val="002AFF"/>
                </a:solidFill>
                <a:effectLst/>
                <a:latin typeface="NotoSansJP"/>
              </a:rPr>
              <a:t>日間～</a:t>
            </a:r>
            <a:r>
              <a:rPr lang="en-US" altLang="ja-JP" sz="700" i="0">
                <a:solidFill>
                  <a:srgbClr val="002AFF"/>
                </a:solidFill>
                <a:effectLst/>
                <a:latin typeface="NotoSansJP"/>
              </a:rPr>
              <a:t>4</a:t>
            </a:r>
            <a:r>
              <a:rPr lang="ja-JP" altLang="en-US" sz="700" i="0">
                <a:solidFill>
                  <a:srgbClr val="002AFF"/>
                </a:solidFill>
                <a:effectLst/>
                <a:latin typeface="NotoSansJP"/>
              </a:rPr>
              <a:t>日間での掲載も可能ですが、予約時のシミュレーション</a:t>
            </a:r>
            <a:r>
              <a:rPr lang="en-US" altLang="ja-JP" sz="700" i="0" err="1">
                <a:solidFill>
                  <a:srgbClr val="002AFF"/>
                </a:solidFill>
                <a:effectLst/>
                <a:latin typeface="NotoSansJP"/>
              </a:rPr>
              <a:t>vimps</a:t>
            </a:r>
            <a:r>
              <a:rPr lang="ja-JP" altLang="en-US" sz="700" i="0">
                <a:solidFill>
                  <a:srgbClr val="002AFF"/>
                </a:solidFill>
                <a:effectLst/>
                <a:latin typeface="NotoSansJP"/>
              </a:rPr>
              <a:t>を下回る場合がありますので、</a:t>
            </a:r>
            <a:r>
              <a:rPr lang="en-US" altLang="ja-JP" sz="700" i="0">
                <a:solidFill>
                  <a:srgbClr val="002AFF"/>
                </a:solidFill>
                <a:effectLst/>
                <a:latin typeface="NotoSansJP"/>
              </a:rPr>
              <a:t>5</a:t>
            </a:r>
            <a:r>
              <a:rPr lang="ja-JP" altLang="en-US" sz="700" i="0">
                <a:solidFill>
                  <a:srgbClr val="002AFF"/>
                </a:solidFill>
                <a:effectLst/>
                <a:latin typeface="NotoSansJP"/>
              </a:rPr>
              <a:t>日間以上の掲載を推奨します。</a:t>
            </a:r>
            <a:endParaRPr lang="en-US" altLang="ja-JP" sz="700" i="0">
              <a:solidFill>
                <a:srgbClr val="002AFF"/>
              </a:solidFill>
              <a:effectLst/>
              <a:latin typeface="NotoSansJP"/>
            </a:endParaRPr>
          </a:p>
          <a:p>
            <a:pPr>
              <a:lnSpc>
                <a:spcPct val="110000"/>
              </a:lnSpc>
              <a:defRPr/>
            </a:pPr>
            <a:r>
              <a:rPr lang="en-US" altLang="ja-JP" sz="700">
                <a:solidFill>
                  <a:srgbClr val="002AFF"/>
                </a:solidFill>
                <a:latin typeface="メイリオ" panose="020B0604030504040204" pitchFamily="50" charset="-128"/>
              </a:rPr>
              <a:t>※2</a:t>
            </a:r>
            <a:r>
              <a:rPr lang="ja-JP" altLang="en-US" sz="700">
                <a:solidFill>
                  <a:srgbClr val="002AFF"/>
                </a:solidFill>
                <a:latin typeface="メイリオ" panose="020B0604030504040204" pitchFamily="50" charset="-128"/>
              </a:rPr>
              <a:t>　ターゲティングを掛ける場合は、</a:t>
            </a:r>
            <a:r>
              <a:rPr lang="en-US" altLang="ja-JP" sz="700">
                <a:solidFill>
                  <a:srgbClr val="002AFF"/>
                </a:solidFill>
                <a:latin typeface="メイリオ" panose="020B0604030504040204" pitchFamily="50" charset="-128"/>
              </a:rPr>
              <a:t>842.4</a:t>
            </a:r>
            <a:r>
              <a:rPr lang="ja-JP" altLang="en-US" sz="700">
                <a:solidFill>
                  <a:srgbClr val="002AFF"/>
                </a:solidFill>
                <a:latin typeface="メイリオ" panose="020B0604030504040204" pitchFamily="50" charset="-128"/>
              </a:rPr>
              <a:t>円にターゲティング係数をかけ合わせて計算し、最後に小数点以下切り捨てをしてください。</a:t>
            </a:r>
            <a:endParaRPr lang="en-US" altLang="ja-JP" sz="700" i="0">
              <a:solidFill>
                <a:srgbClr val="002AFF"/>
              </a:solidFill>
              <a:effectLst/>
              <a:latin typeface="NotoSansJP"/>
            </a:endParaRPr>
          </a:p>
          <a:p>
            <a:pPr>
              <a:lnSpc>
                <a:spcPct val="110000"/>
              </a:lnSpc>
              <a:defRPr/>
            </a:pPr>
            <a:r>
              <a:rPr kumimoji="0" lang="en-US" altLang="ja-JP" sz="700" kern="0">
                <a:solidFill>
                  <a:srgbClr val="002AFF"/>
                </a:solidFill>
                <a:latin typeface="Meiryo" panose="020B0604030504040204" pitchFamily="34" charset="-128"/>
                <a:ea typeface="Meiryo" panose="020B0604030504040204" pitchFamily="34" charset="-128"/>
              </a:rPr>
              <a:t>※3 </a:t>
            </a:r>
            <a:r>
              <a:rPr kumimoji="0" lang="en" altLang="ja-JP" sz="700" kern="0">
                <a:solidFill>
                  <a:srgbClr val="002AFF"/>
                </a:solidFill>
                <a:latin typeface="Meiryo" panose="020B0604030504040204" pitchFamily="34" charset="-128"/>
                <a:ea typeface="Meiryo" panose="020B0604030504040204" pitchFamily="34" charset="-128"/>
              </a:rPr>
              <a:t>FQ1</a:t>
            </a:r>
            <a:r>
              <a:rPr kumimoji="0" lang="ja-JP" altLang="en-US" sz="700" kern="0">
                <a:solidFill>
                  <a:srgbClr val="002AFF"/>
                </a:solidFill>
                <a:latin typeface="Meiryo" panose="020B0604030504040204" pitchFamily="34" charset="-128"/>
                <a:ea typeface="Meiryo" panose="020B0604030504040204" pitchFamily="34" charset="-128"/>
              </a:rPr>
              <a:t>回指定の掛け率含む。</a:t>
            </a:r>
            <a:endParaRPr kumimoji="0" lang="en-US" altLang="ja-JP" sz="700" kern="0">
              <a:solidFill>
                <a:srgbClr val="002AFF"/>
              </a:solidFill>
              <a:latin typeface="Meiryo" panose="020B0604030504040204" pitchFamily="34" charset="-128"/>
              <a:ea typeface="Meiryo" panose="020B0604030504040204" pitchFamily="34" charset="-128"/>
            </a:endParaRPr>
          </a:p>
          <a:p>
            <a:pPr>
              <a:lnSpc>
                <a:spcPct val="110000"/>
              </a:lnSpc>
              <a:defRPr/>
            </a:pPr>
            <a:r>
              <a:rPr kumimoji="0" lang="en-US" altLang="ja-JP" sz="700" kern="0">
                <a:solidFill>
                  <a:srgbClr val="002AFF"/>
                </a:solidFill>
                <a:latin typeface="Meiryo" panose="020B0604030504040204" pitchFamily="34" charset="-128"/>
                <a:ea typeface="Meiryo" panose="020B0604030504040204" pitchFamily="34" charset="-128"/>
              </a:rPr>
              <a:t>※4  </a:t>
            </a:r>
            <a:r>
              <a:rPr kumimoji="0" lang="ja-JP" altLang="en-US" sz="700" kern="0">
                <a:solidFill>
                  <a:srgbClr val="002AFF"/>
                </a:solidFill>
                <a:latin typeface="Meiryo" panose="020B0604030504040204" pitchFamily="34" charset="-128"/>
                <a:ea typeface="Meiryo" panose="020B0604030504040204" pitchFamily="34" charset="-128"/>
              </a:rPr>
              <a:t>都道府県指定の掛け率含む。さらにターゲティングを掛ける場合は基本料金</a:t>
            </a:r>
            <a:r>
              <a:rPr kumimoji="0" lang="en" altLang="ja-JP" sz="700" kern="0">
                <a:solidFill>
                  <a:srgbClr val="002AFF"/>
                </a:solidFill>
                <a:latin typeface="Meiryo" panose="020B0604030504040204" pitchFamily="34" charset="-128"/>
                <a:ea typeface="Meiryo" panose="020B0604030504040204" pitchFamily="34" charset="-128"/>
              </a:rPr>
              <a:t>vCPM</a:t>
            </a:r>
            <a:r>
              <a:rPr kumimoji="0" lang="ja-JP" altLang="en" sz="700" kern="0">
                <a:solidFill>
                  <a:srgbClr val="002AFF"/>
                </a:solidFill>
                <a:latin typeface="Meiryo" panose="020B0604030504040204" pitchFamily="34" charset="-128"/>
                <a:ea typeface="Meiryo" panose="020B0604030504040204" pitchFamily="34" charset="-128"/>
              </a:rPr>
              <a:t>（★）</a:t>
            </a:r>
            <a:r>
              <a:rPr kumimoji="0" lang="ja-JP" altLang="en-US" sz="700" kern="0">
                <a:solidFill>
                  <a:srgbClr val="002AFF"/>
                </a:solidFill>
                <a:latin typeface="Meiryo" panose="020B0604030504040204" pitchFamily="34" charset="-128"/>
                <a:ea typeface="Meiryo" panose="020B0604030504040204" pitchFamily="34" charset="-128"/>
              </a:rPr>
              <a:t>を元に計算せず、カッコ内の計算式を元に計算してください。</a:t>
            </a:r>
            <a:endParaRPr kumimoji="0" lang="en-US" altLang="ja-JP" sz="700" kern="0">
              <a:solidFill>
                <a:srgbClr val="002AFF"/>
              </a:solidFill>
              <a:latin typeface="Meiryo" panose="020B0604030504040204" pitchFamily="34" charset="-128"/>
              <a:ea typeface="Meiryo" panose="020B0604030504040204" pitchFamily="34" charset="-128"/>
            </a:endParaRPr>
          </a:p>
          <a:p>
            <a:pPr>
              <a:lnSpc>
                <a:spcPct val="110000"/>
              </a:lnSpc>
              <a:defRPr/>
            </a:pPr>
            <a:r>
              <a:rPr kumimoji="0" lang="en-US" altLang="ja-JP" sz="700" kern="0">
                <a:solidFill>
                  <a:srgbClr val="002AFF"/>
                </a:solidFill>
                <a:latin typeface="Meiryo" panose="020B0604030504040204" pitchFamily="34" charset="-128"/>
                <a:ea typeface="Meiryo" panose="020B0604030504040204" pitchFamily="34" charset="-128"/>
              </a:rPr>
              <a:t> </a:t>
            </a:r>
            <a:r>
              <a:rPr kumimoji="0" lang="ja-JP" altLang="en-US" sz="700" kern="0">
                <a:solidFill>
                  <a:srgbClr val="002AFF"/>
                </a:solidFill>
                <a:latin typeface="メイリオ" panose="020B0604030504040204" pitchFamily="50" charset="-128"/>
              </a:rPr>
              <a:t>　　最後に小数点以下切り捨てをしてください。</a:t>
            </a:r>
            <a:endParaRPr kumimoji="0" lang="en-US" altLang="ja-JP" sz="700" kern="0">
              <a:solidFill>
                <a:srgbClr val="002AFF"/>
              </a:solidFill>
              <a:latin typeface="Meiryo" panose="020B0604030504040204" pitchFamily="34" charset="-128"/>
              <a:ea typeface="Meiryo" panose="020B0604030504040204" pitchFamily="34" charset="-128"/>
            </a:endParaRPr>
          </a:p>
          <a:p>
            <a:pPr>
              <a:lnSpc>
                <a:spcPct val="110000"/>
              </a:lnSpc>
              <a:defRPr/>
            </a:pPr>
            <a:r>
              <a:rPr kumimoji="0" lang="en-US" altLang="ja-JP" sz="700" kern="0">
                <a:solidFill>
                  <a:srgbClr val="002AFF"/>
                </a:solidFill>
                <a:latin typeface="Meiryo" panose="020B0604030504040204" pitchFamily="34" charset="-128"/>
                <a:ea typeface="Meiryo" panose="020B0604030504040204" pitchFamily="34" charset="-128"/>
              </a:rPr>
              <a:t>※5  </a:t>
            </a:r>
            <a:r>
              <a:rPr kumimoji="0" lang="ja-JP" altLang="en-US" sz="700" kern="0">
                <a:solidFill>
                  <a:srgbClr val="002AFF"/>
                </a:solidFill>
                <a:latin typeface="Meiryo" panose="020B0604030504040204" pitchFamily="34" charset="-128"/>
                <a:ea typeface="Meiryo" panose="020B0604030504040204" pitchFamily="34" charset="-128"/>
              </a:rPr>
              <a:t>市区郡指定の掛け率含む。</a:t>
            </a:r>
            <a:endParaRPr kumimoji="0" lang="en-US" altLang="ja-JP" sz="700" kern="0">
              <a:solidFill>
                <a:srgbClr val="002AFF"/>
              </a:solidFill>
              <a:latin typeface="Meiryo" panose="020B0604030504040204" pitchFamily="34" charset="-128"/>
              <a:ea typeface="Meiryo" panose="020B0604030504040204" pitchFamily="34" charset="-128"/>
            </a:endParaRPr>
          </a:p>
        </p:txBody>
      </p:sp>
      <p:sp>
        <p:nvSpPr>
          <p:cNvPr id="10" name="テキスト プレースホルダー 35">
            <a:extLst>
              <a:ext uri="{FF2B5EF4-FFF2-40B4-BE49-F238E27FC236}">
                <a16:creationId xmlns:a16="http://schemas.microsoft.com/office/drawing/2014/main" id="{17926F62-E9FD-F36A-9CBC-A891D3C5CB76}"/>
              </a:ext>
            </a:extLst>
          </p:cNvPr>
          <p:cNvSpPr txBox="1">
            <a:spLocks noGrp="1"/>
          </p:cNvSpPr>
          <p:nvPr>
            <p:ph type="body" sz="quarter" idx="10"/>
          </p:nvPr>
        </p:nvSpPr>
        <p:spPr>
          <a:xfrm>
            <a:off x="3539672" y="145683"/>
            <a:ext cx="6017986" cy="577827"/>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None/>
            </a:pPr>
            <a:r>
              <a:rPr lang="en-US" altLang="ja-JP" sz="1600">
                <a:solidFill>
                  <a:srgbClr val="000048"/>
                </a:solidFill>
                <a:latin typeface="Meiryo" panose="020B0604030504040204" pitchFamily="34" charset="-128"/>
                <a:ea typeface="Meiryo" panose="020B0604030504040204" pitchFamily="34" charset="-128"/>
              </a:rPr>
              <a:t>Yahoo! JAPAN</a:t>
            </a:r>
            <a:r>
              <a:rPr lang="ja-JP" altLang="en-US" sz="1600">
                <a:solidFill>
                  <a:srgbClr val="000048"/>
                </a:solidFill>
                <a:latin typeface="Meiryo" panose="020B0604030504040204" pitchFamily="34" charset="-128"/>
                <a:ea typeface="Meiryo" panose="020B0604030504040204" pitchFamily="34" charset="-128"/>
              </a:rPr>
              <a:t>トップページ　ブランドパネル　</a:t>
            </a:r>
            <a:r>
              <a:rPr lang="en-US" altLang="ja-JP" sz="1600">
                <a:solidFill>
                  <a:srgbClr val="000048"/>
                </a:solidFill>
                <a:latin typeface="Meiryo" panose="020B0604030504040204" pitchFamily="34" charset="-128"/>
                <a:ea typeface="Meiryo" panose="020B0604030504040204" pitchFamily="34" charset="-128"/>
              </a:rPr>
              <a:t>MD</a:t>
            </a:r>
            <a:r>
              <a:rPr lang="ja-JP" altLang="en-US" sz="1600">
                <a:solidFill>
                  <a:srgbClr val="000048"/>
                </a:solidFill>
                <a:latin typeface="Meiryo" panose="020B0604030504040204" pitchFamily="34" charset="-128"/>
                <a:ea typeface="Meiryo" panose="020B0604030504040204" pitchFamily="34" charset="-128"/>
              </a:rPr>
              <a:t>　スクエア</a:t>
            </a:r>
            <a:endParaRPr lang="en-US" altLang="ja-JP" sz="1600">
              <a:solidFill>
                <a:srgbClr val="000048"/>
              </a:solidFill>
              <a:latin typeface="Meiryo" panose="020B0604030504040204" pitchFamily="34" charset="-128"/>
              <a:ea typeface="Meiryo" panose="020B0604030504040204" pitchFamily="34" charset="-128"/>
            </a:endParaRPr>
          </a:p>
        </p:txBody>
      </p:sp>
      <p:sp>
        <p:nvSpPr>
          <p:cNvPr id="12" name="円/楕円 38">
            <a:extLst>
              <a:ext uri="{FF2B5EF4-FFF2-40B4-BE49-F238E27FC236}">
                <a16:creationId xmlns:a16="http://schemas.microsoft.com/office/drawing/2014/main" id="{94741D5C-93CD-8F78-EFCC-0180017D34B3}"/>
              </a:ext>
            </a:extLst>
          </p:cNvPr>
          <p:cNvSpPr>
            <a:spLocks noChangeAspect="1"/>
          </p:cNvSpPr>
          <p:nvPr/>
        </p:nvSpPr>
        <p:spPr>
          <a:xfrm>
            <a:off x="8317578" y="2577492"/>
            <a:ext cx="218193" cy="218193"/>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050" b="1">
                <a:solidFill>
                  <a:srgbClr val="FFFFFF"/>
                </a:solidFill>
                <a:latin typeface="Meiryo" panose="020B0604030504040204" pitchFamily="34" charset="-128"/>
                <a:ea typeface="Meiryo" panose="020B0604030504040204" pitchFamily="34" charset="-128"/>
                <a:cs typeface="Segoe UI" panose="020B0502040204020203" pitchFamily="34" charset="0"/>
              </a:rPr>
              <a:t>G</a:t>
            </a:r>
            <a:endParaRPr kumimoji="1" lang="ja-JP" altLang="en-US" sz="105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13" name="テキスト ボックス 12">
            <a:extLst>
              <a:ext uri="{FF2B5EF4-FFF2-40B4-BE49-F238E27FC236}">
                <a16:creationId xmlns:a16="http://schemas.microsoft.com/office/drawing/2014/main" id="{66EB275B-DF61-9FD3-1F87-F97181D452BD}"/>
              </a:ext>
            </a:extLst>
          </p:cNvPr>
          <p:cNvSpPr txBox="1"/>
          <p:nvPr/>
        </p:nvSpPr>
        <p:spPr>
          <a:xfrm>
            <a:off x="526516" y="6330022"/>
            <a:ext cx="3427220" cy="210827"/>
          </a:xfrm>
          <a:prstGeom prst="rect">
            <a:avLst/>
          </a:prstGeom>
        </p:spPr>
        <p:txBody>
          <a:bodyPr wrap="none" lIns="0" tIns="45720" rIns="0" bIns="45720" anchor="t">
            <a:spAutoFit/>
          </a:bodyPr>
          <a:lstStyle>
            <a:defPPr>
              <a:defRPr lang="ja-JP"/>
            </a:defPPr>
            <a:lvl1pPr>
              <a:lnSpc>
                <a:spcPct val="110000"/>
              </a:lnSpc>
              <a:defRPr kumimoji="0" sz="700" kern="0">
                <a:solidFill>
                  <a:srgbClr val="002AFF"/>
                </a:solidFill>
                <a:latin typeface="Meiryo" panose="020B0604030504040204" pitchFamily="34" charset="-128"/>
                <a:ea typeface="Meiryo" panose="020B0604030504040204" pitchFamily="34" charset="-128"/>
              </a:defRPr>
            </a:lvl1pPr>
          </a:lstStyle>
          <a:p>
            <a:r>
              <a:rPr lang="en-US" altLang="ja-JP" dirty="0"/>
              <a:t>※3/11</a:t>
            </a:r>
            <a:r>
              <a:rPr lang="ja-JP" altLang="en-US" dirty="0"/>
              <a:t>に</a:t>
            </a:r>
            <a:r>
              <a:rPr lang="en-US" altLang="ja-JP" dirty="0"/>
              <a:t>Yahoo! JAPAN</a:t>
            </a:r>
            <a:r>
              <a:rPr lang="ja-JP" altLang="en-US" dirty="0"/>
              <a:t>トップページにて特別演出が行われる可能性があります。</a:t>
            </a:r>
          </a:p>
        </p:txBody>
      </p:sp>
    </p:spTree>
    <p:extLst>
      <p:ext uri="{BB962C8B-B14F-4D97-AF65-F5344CB8AC3E}">
        <p14:creationId xmlns:p14="http://schemas.microsoft.com/office/powerpoint/2010/main" val="59876660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A42B0C-299F-3E11-6862-7639692FB39F}"/>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C73B4E81-1659-6D1E-8872-9B59FBB81905}"/>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CA16BC34-A2F2-1939-9E88-1655371145D2}"/>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2" name="角丸四角形 4">
            <a:extLst>
              <a:ext uri="{FF2B5EF4-FFF2-40B4-BE49-F238E27FC236}">
                <a16:creationId xmlns:a16="http://schemas.microsoft.com/office/drawing/2014/main" id="{DD7420A6-F938-D768-7FD4-804DF920576B}"/>
              </a:ext>
            </a:extLst>
          </p:cNvPr>
          <p:cNvSpPr/>
          <p:nvPr/>
        </p:nvSpPr>
        <p:spPr>
          <a:xfrm>
            <a:off x="1717542" y="202787"/>
            <a:ext cx="1724158"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ターゲティング設定</a:t>
            </a:r>
          </a:p>
        </p:txBody>
      </p:sp>
      <p:sp>
        <p:nvSpPr>
          <p:cNvPr id="4" name="テキスト ボックス 5">
            <a:extLst>
              <a:ext uri="{FF2B5EF4-FFF2-40B4-BE49-F238E27FC236}">
                <a16:creationId xmlns:a16="http://schemas.microsoft.com/office/drawing/2014/main" id="{B5C361E0-B6BA-4594-66F4-56CD4D3B69BA}"/>
              </a:ext>
            </a:extLst>
          </p:cNvPr>
          <p:cNvSpPr txBox="1"/>
          <p:nvPr/>
        </p:nvSpPr>
        <p:spPr>
          <a:xfrm>
            <a:off x="479427" y="5098644"/>
            <a:ext cx="11233147" cy="1441613"/>
          </a:xfrm>
          <a:prstGeom prst="rect">
            <a:avLst/>
          </a:prstGeom>
          <a:noFill/>
        </p:spPr>
        <p:txBody>
          <a:bodyPr wrap="square" lIns="0" tIns="45720" rIns="0" bIns="45720" rtlCol="0" anchor="t">
            <a:spAutoFit/>
          </a:bodyPr>
          <a:lstStyle>
            <a:defPPr lvl="0">
              <a:defRPr lang="ja-JP"/>
            </a:defPPr>
            <a:lvl1pPr marL="0" lvl="1" algn="l" defTabSz="914400" rtl="0" eaLnBrk="1" latinLnBrk="0" hangingPunct="1">
              <a:defRPr kumimoji="1" sz="1800" kern="1200">
                <a:solidFill>
                  <a:schemeClr val="tx1"/>
                </a:solidFill>
                <a:latin typeface="+mn-lt"/>
                <a:ea typeface="+mn-ea"/>
                <a:cs typeface="+mn-cs"/>
              </a:defRPr>
            </a:lvl1pPr>
            <a:lvl2pPr marL="457200" lvl="2" algn="l" defTabSz="914400" rtl="0" eaLnBrk="1" latinLnBrk="0" hangingPunct="1">
              <a:defRPr kumimoji="1" sz="1800" kern="1200">
                <a:solidFill>
                  <a:schemeClr val="tx1"/>
                </a:solidFill>
                <a:latin typeface="+mn-lt"/>
                <a:ea typeface="+mn-ea"/>
                <a:cs typeface="+mn-cs"/>
              </a:defRPr>
            </a:lvl2pPr>
            <a:lvl3pPr marL="914400" lvl="3" algn="l" defTabSz="914400" rtl="0" eaLnBrk="1" latinLnBrk="0" hangingPunct="1">
              <a:defRPr kumimoji="1" sz="1800" kern="1200">
                <a:solidFill>
                  <a:schemeClr val="tx1"/>
                </a:solidFill>
                <a:latin typeface="+mn-lt"/>
                <a:ea typeface="+mn-ea"/>
                <a:cs typeface="+mn-cs"/>
              </a:defRPr>
            </a:lvl3pPr>
            <a:lvl4pPr marL="1371600" lvl="4"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上記表の「●」がターゲティング設定可になります。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年齢は以下の区分で指定が可能です。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18</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70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歳以上</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は「基本料金</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ターゲティングごとに設定されている掛け率」（小数点以下切り捨て）によって決定されます。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掛け率の最大値は</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例：性別、年齢、オーディエンスリスト（興味関心、購買意向、属性・ライフイベント）を設定した場合、</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=2.16</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倍となりますが、最大値が</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倍のため、</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倍で設定可能となります。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オーディエンスリストを複数選択した場合、</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掛け率は高い方が選択されます。</a:t>
            </a:r>
            <a:endParaRPr kumimoji="1" lang="en-US" altLang="ja-JP" sz="800" b="0" i="0" u="none" strike="noStrike" kern="1200" cap="none" spc="0" normalizeH="0" baseline="0" noProof="0">
              <a:ln>
                <a:noFill/>
              </a:ln>
              <a:solidFill>
                <a:srgbClr val="FFC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「枠購入型」や「時間帯ジャック購入型」配信商品の場合は、ターゲティング項目ごとの「</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掛け率」を含んだ金額を記載しています。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※SP</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はスマートフォン、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PC</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はパソコン、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MD</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はマルチデバイスの略称です。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lvl="0">
              <a:lnSpc>
                <a:spcPct val="110000"/>
              </a:lnSpc>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オーディエンスリストの詳細は、</a:t>
            </a:r>
            <a:r>
              <a:rPr lang="en-US" altLang="ja-JP" sz="800">
                <a:solidFill>
                  <a:srgbClr val="0D0D0D"/>
                </a:solidFill>
                <a:latin typeface="Meiryo" panose="020B0604030504040204" pitchFamily="34" charset="-128"/>
                <a:ea typeface="Meiryo" panose="020B0604030504040204" pitchFamily="34" charset="-128"/>
              </a:rPr>
              <a:t>LINE</a:t>
            </a:r>
            <a:r>
              <a:rPr lang="ja-JP" altLang="en-US" sz="800">
                <a:solidFill>
                  <a:srgbClr val="0D0D0D"/>
                </a:solidFill>
                <a:latin typeface="Meiryo" panose="020B0604030504040204" pitchFamily="34" charset="-128"/>
                <a:ea typeface="Meiryo" panose="020B0604030504040204" pitchFamily="34" charset="-128"/>
              </a:rPr>
              <a:t>ヤフー広告 ヘルプ</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を参照してください。</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a:t>
            </a:r>
            <a:r>
              <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hlinkClick r:id="rId3"/>
              </a:rPr>
              <a:t>https://ads-help.yahoo-net.jp/s/article/H000044833?language=ja</a:t>
            </a:r>
            <a:endPar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endParaRPr>
          </a:p>
        </p:txBody>
      </p:sp>
      <p:graphicFrame>
        <p:nvGraphicFramePr>
          <p:cNvPr id="6" name="表 5">
            <a:extLst>
              <a:ext uri="{FF2B5EF4-FFF2-40B4-BE49-F238E27FC236}">
                <a16:creationId xmlns:a16="http://schemas.microsoft.com/office/drawing/2014/main" id="{03CE9558-0410-C08E-67CF-D7709230F8CA}"/>
              </a:ext>
            </a:extLst>
          </p:cNvPr>
          <p:cNvGraphicFramePr>
            <a:graphicFrameLocks noGrp="1"/>
          </p:cNvGraphicFramePr>
          <p:nvPr/>
        </p:nvGraphicFramePr>
        <p:xfrm>
          <a:off x="479426" y="954768"/>
          <a:ext cx="11233148" cy="4118409"/>
        </p:xfrm>
        <a:graphic>
          <a:graphicData uri="http://schemas.openxmlformats.org/drawingml/2006/table">
            <a:tbl>
              <a:tblPr bandRow="1"/>
              <a:tblGrid>
                <a:gridCol w="1544247">
                  <a:extLst>
                    <a:ext uri="{9D8B030D-6E8A-4147-A177-3AD203B41FA5}">
                      <a16:colId xmlns:a16="http://schemas.microsoft.com/office/drawing/2014/main" val="792911817"/>
                    </a:ext>
                  </a:extLst>
                </a:gridCol>
                <a:gridCol w="2261385">
                  <a:extLst>
                    <a:ext uri="{9D8B030D-6E8A-4147-A177-3AD203B41FA5}">
                      <a16:colId xmlns:a16="http://schemas.microsoft.com/office/drawing/2014/main" val="2515137241"/>
                    </a:ext>
                  </a:extLst>
                </a:gridCol>
                <a:gridCol w="1856879">
                  <a:extLst>
                    <a:ext uri="{9D8B030D-6E8A-4147-A177-3AD203B41FA5}">
                      <a16:colId xmlns:a16="http://schemas.microsoft.com/office/drawing/2014/main" val="598637953"/>
                    </a:ext>
                  </a:extLst>
                </a:gridCol>
                <a:gridCol w="1856879">
                  <a:extLst>
                    <a:ext uri="{9D8B030D-6E8A-4147-A177-3AD203B41FA5}">
                      <a16:colId xmlns:a16="http://schemas.microsoft.com/office/drawing/2014/main" val="56015879"/>
                    </a:ext>
                  </a:extLst>
                </a:gridCol>
                <a:gridCol w="1856879">
                  <a:extLst>
                    <a:ext uri="{9D8B030D-6E8A-4147-A177-3AD203B41FA5}">
                      <a16:colId xmlns:a16="http://schemas.microsoft.com/office/drawing/2014/main" val="379781813"/>
                    </a:ext>
                  </a:extLst>
                </a:gridCol>
                <a:gridCol w="1856879">
                  <a:extLst>
                    <a:ext uri="{9D8B030D-6E8A-4147-A177-3AD203B41FA5}">
                      <a16:colId xmlns:a16="http://schemas.microsoft.com/office/drawing/2014/main" val="1484868583"/>
                    </a:ext>
                  </a:extLst>
                </a:gridCol>
              </a:tblGrid>
              <a:tr h="533701">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1">
                          <a:solidFill>
                            <a:schemeClr val="bg1"/>
                          </a:solidFill>
                          <a:latin typeface="Meiryo" panose="020B0604030504040204" pitchFamily="34" charset="-128"/>
                          <a:ea typeface="Meiryo" panose="020B0604030504040204" pitchFamily="34" charset="-128"/>
                        </a:rPr>
                        <a:t>ターゲティング</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err="1">
                          <a:solidFill>
                            <a:schemeClr val="bg1"/>
                          </a:solidFill>
                          <a:latin typeface="Meiryo"/>
                          <a:ea typeface="Meiryo"/>
                        </a:rPr>
                        <a:t>vCPM</a:t>
                      </a:r>
                      <a:r>
                        <a:rPr kumimoji="1" lang="en-US" altLang="ja-JP" sz="1100" b="1" kern="1200">
                          <a:solidFill>
                            <a:schemeClr val="bg1"/>
                          </a:solidFill>
                          <a:latin typeface="Meiryo"/>
                          <a:ea typeface="Meiryo"/>
                        </a:rPr>
                        <a:t> </a:t>
                      </a:r>
                      <a:r>
                        <a:rPr kumimoji="1" lang="ja-JP" altLang="en-US" sz="1100" b="1" kern="1200">
                          <a:solidFill>
                            <a:schemeClr val="bg1"/>
                          </a:solidFill>
                          <a:latin typeface="Meiryo"/>
                          <a:ea typeface="Meiryo"/>
                        </a:rPr>
                        <a:t>掛け率</a:t>
                      </a:r>
                      <a:endParaRPr kumimoji="1" lang="en-US" altLang="ja-JP" sz="1100" b="1" kern="1200">
                        <a:solidFill>
                          <a:schemeClr val="bg1"/>
                        </a:solidFill>
                        <a:latin typeface="Meiryo"/>
                        <a:ea typeface="Meiryo"/>
                        <a:cs typeface="+mn-cs"/>
                      </a:endParaRPr>
                    </a:p>
                  </a:txBody>
                  <a:tcPr marL="45720" marR="4572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a:solidFill>
                            <a:schemeClr val="bg1"/>
                          </a:solidFill>
                          <a:latin typeface="Meiryo"/>
                          <a:ea typeface="Meiryo"/>
                          <a:cs typeface="+mn-cs"/>
                        </a:rPr>
                        <a:t>Yahoo! JAPAN</a:t>
                      </a:r>
                      <a:r>
                        <a:rPr kumimoji="1" lang="ja-JP" altLang="en-US" sz="1100" b="1" kern="1200">
                          <a:solidFill>
                            <a:schemeClr val="bg1"/>
                          </a:solidFill>
                          <a:latin typeface="Meiryo"/>
                          <a:ea typeface="Meiryo"/>
                          <a:cs typeface="+mn-cs"/>
                        </a:rPr>
                        <a:t>トップページ　ブランドパネル　</a:t>
                      </a:r>
                      <a:r>
                        <a:rPr kumimoji="1" lang="en-US" altLang="ja-JP" sz="1100" b="1" kern="1200">
                          <a:solidFill>
                            <a:schemeClr val="bg1"/>
                          </a:solidFill>
                          <a:latin typeface="Meiryo"/>
                          <a:ea typeface="Meiryo"/>
                          <a:cs typeface="+mn-cs"/>
                        </a:rPr>
                        <a:t>MD</a:t>
                      </a:r>
                      <a:r>
                        <a:rPr kumimoji="1" lang="ja-JP" altLang="en-US" sz="1100" b="1" kern="1200">
                          <a:solidFill>
                            <a:schemeClr val="bg1"/>
                          </a:solidFill>
                          <a:latin typeface="Meiryo"/>
                          <a:ea typeface="Meiryo"/>
                          <a:cs typeface="+mn-cs"/>
                        </a:rPr>
                        <a:t>　スクエア</a:t>
                      </a:r>
                      <a:endParaRPr kumimoji="1" lang="en-US" altLang="ja-JP" sz="1100" b="1" kern="1200">
                        <a:solidFill>
                          <a:schemeClr val="bg1"/>
                        </a:solidFill>
                        <a:latin typeface="Meiryo"/>
                        <a:ea typeface="Meiryo"/>
                        <a:cs typeface="+mn-cs"/>
                      </a:endParaRPr>
                    </a:p>
                  </a:txBody>
                  <a:tcPr marL="45720" marR="4572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a:solidFill>
                            <a:schemeClr val="bg1"/>
                          </a:solidFill>
                          <a:latin typeface="Meiryo"/>
                          <a:ea typeface="Meiryo"/>
                          <a:cs typeface="+mn-cs"/>
                        </a:rPr>
                        <a:t>Yahoo! JAPAN</a:t>
                      </a:r>
                      <a:r>
                        <a:rPr kumimoji="1" lang="ja-JP" altLang="en-US" sz="1100" b="1" kern="1200">
                          <a:solidFill>
                            <a:schemeClr val="bg1"/>
                          </a:solidFill>
                          <a:latin typeface="Meiryo"/>
                          <a:ea typeface="Meiryo"/>
                          <a:cs typeface="+mn-cs"/>
                        </a:rPr>
                        <a:t>トップページ　ブランドパネル　</a:t>
                      </a:r>
                      <a:r>
                        <a:rPr kumimoji="1" lang="en-US" altLang="ja-JP" sz="1100" b="1" kern="1200">
                          <a:solidFill>
                            <a:schemeClr val="bg1"/>
                          </a:solidFill>
                          <a:latin typeface="Meiryo"/>
                          <a:ea typeface="Meiryo"/>
                          <a:cs typeface="+mn-cs"/>
                        </a:rPr>
                        <a:t>MD</a:t>
                      </a:r>
                      <a:r>
                        <a:rPr kumimoji="1" lang="ja-JP" altLang="en-US" sz="1100" b="1" kern="1200">
                          <a:solidFill>
                            <a:schemeClr val="bg1"/>
                          </a:solidFill>
                          <a:latin typeface="Meiryo"/>
                          <a:ea typeface="Meiryo"/>
                          <a:cs typeface="+mn-cs"/>
                        </a:rPr>
                        <a:t>　スクエア（</a:t>
                      </a:r>
                      <a:r>
                        <a:rPr kumimoji="1" lang="en-US" altLang="ja-JP" sz="1100" b="1" kern="1200">
                          <a:solidFill>
                            <a:schemeClr val="bg1"/>
                          </a:solidFill>
                          <a:latin typeface="Meiryo"/>
                          <a:ea typeface="Meiryo"/>
                          <a:cs typeface="+mn-cs"/>
                        </a:rPr>
                        <a:t>FQ1</a:t>
                      </a:r>
                      <a:r>
                        <a:rPr kumimoji="1" lang="ja-JP" altLang="en-US" sz="1100" b="1" kern="1200">
                          <a:solidFill>
                            <a:schemeClr val="bg1"/>
                          </a:solidFill>
                          <a:latin typeface="Meiryo"/>
                          <a:ea typeface="Meiryo"/>
                          <a:cs typeface="+mn-cs"/>
                        </a:rPr>
                        <a:t>）</a:t>
                      </a:r>
                      <a:endParaRPr kumimoji="1" lang="en-US" altLang="ja-JP" sz="1100" b="1" kern="1200">
                        <a:solidFill>
                          <a:schemeClr val="bg1"/>
                        </a:solidFill>
                        <a:latin typeface="Meiryo"/>
                        <a:ea typeface="Meiryo"/>
                        <a:cs typeface="+mn-cs"/>
                      </a:endParaRPr>
                    </a:p>
                  </a:txBody>
                  <a:tcPr marL="45720" marR="4572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a:solidFill>
                            <a:schemeClr val="bg1"/>
                          </a:solidFill>
                          <a:latin typeface="Meiryo"/>
                          <a:ea typeface="Meiryo"/>
                          <a:cs typeface="+mn-cs"/>
                        </a:rPr>
                        <a:t>Yahoo! JAPAN</a:t>
                      </a:r>
                      <a:r>
                        <a:rPr kumimoji="1" lang="ja-JP" altLang="en-US" sz="1100" b="1" kern="1200">
                          <a:solidFill>
                            <a:schemeClr val="bg1"/>
                          </a:solidFill>
                          <a:latin typeface="Meiryo"/>
                          <a:ea typeface="Meiryo"/>
                          <a:cs typeface="+mn-cs"/>
                        </a:rPr>
                        <a:t>トップページ　ブランドパネル　</a:t>
                      </a:r>
                      <a:r>
                        <a:rPr kumimoji="1" lang="en-US" altLang="ja-JP" sz="1100" b="1" kern="1200">
                          <a:solidFill>
                            <a:schemeClr val="bg1"/>
                          </a:solidFill>
                          <a:latin typeface="Meiryo"/>
                          <a:ea typeface="Meiryo"/>
                          <a:cs typeface="+mn-cs"/>
                        </a:rPr>
                        <a:t>MD</a:t>
                      </a:r>
                      <a:r>
                        <a:rPr kumimoji="1" lang="ja-JP" altLang="en-US" sz="1100" b="1" kern="1200">
                          <a:solidFill>
                            <a:schemeClr val="bg1"/>
                          </a:solidFill>
                          <a:latin typeface="Meiryo"/>
                          <a:ea typeface="Meiryo"/>
                          <a:cs typeface="+mn-cs"/>
                        </a:rPr>
                        <a:t>　スクエア（都道府県）</a:t>
                      </a:r>
                      <a:endParaRPr kumimoji="1" lang="en-US" altLang="ja-JP" sz="1100" b="1" kern="1200">
                        <a:solidFill>
                          <a:schemeClr val="bg1"/>
                        </a:solidFill>
                        <a:latin typeface="Meiryo" panose="020B0604030504040204" pitchFamily="34" charset="-128"/>
                        <a:ea typeface="Meiryo" panose="020B0604030504040204" pitchFamily="34" charset="-128"/>
                        <a:cs typeface="+mn-cs"/>
                      </a:endParaRPr>
                    </a:p>
                  </a:txBody>
                  <a:tcPr marL="45720" marR="4572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a:solidFill>
                            <a:schemeClr val="bg1"/>
                          </a:solidFill>
                          <a:latin typeface="Meiryo"/>
                          <a:ea typeface="Meiryo"/>
                          <a:cs typeface="+mn-cs"/>
                        </a:rPr>
                        <a:t>Yahoo! JAPAN</a:t>
                      </a:r>
                      <a:r>
                        <a:rPr kumimoji="1" lang="ja-JP" altLang="en-US" sz="1100" b="1" kern="1200">
                          <a:solidFill>
                            <a:schemeClr val="bg1"/>
                          </a:solidFill>
                          <a:latin typeface="Meiryo"/>
                          <a:ea typeface="Meiryo"/>
                          <a:cs typeface="+mn-cs"/>
                        </a:rPr>
                        <a:t>トップページ　ブランドパネル　</a:t>
                      </a:r>
                      <a:r>
                        <a:rPr kumimoji="1" lang="en-US" altLang="ja-JP" sz="1100" b="1" kern="1200">
                          <a:solidFill>
                            <a:schemeClr val="bg1"/>
                          </a:solidFill>
                          <a:latin typeface="Meiryo"/>
                          <a:ea typeface="Meiryo"/>
                          <a:cs typeface="+mn-cs"/>
                        </a:rPr>
                        <a:t>MD</a:t>
                      </a:r>
                      <a:r>
                        <a:rPr kumimoji="1" lang="ja-JP" altLang="en-US" sz="1100" b="1" kern="1200">
                          <a:solidFill>
                            <a:schemeClr val="bg1"/>
                          </a:solidFill>
                          <a:latin typeface="Meiryo"/>
                          <a:ea typeface="Meiryo"/>
                          <a:cs typeface="+mn-cs"/>
                        </a:rPr>
                        <a:t>　スクエア（市区郡）</a:t>
                      </a:r>
                      <a:endParaRPr kumimoji="1" lang="en-US" altLang="ja-JP" sz="1100" b="1" kern="1200">
                        <a:solidFill>
                          <a:schemeClr val="bg1"/>
                        </a:solidFill>
                        <a:latin typeface="Meiryo"/>
                        <a:ea typeface="Meiryo"/>
                      </a:endParaRPr>
                    </a:p>
                  </a:txBody>
                  <a:tcPr marL="45720" marR="4572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36024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solidFill>
                          <a:latin typeface="Meiryo" panose="020B0604030504040204" pitchFamily="34" charset="-128"/>
                          <a:ea typeface="Meiryo" panose="020B0604030504040204" pitchFamily="34" charset="-128"/>
                        </a:rPr>
                        <a:t>性別</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0">
                          <a:solidFill>
                            <a:schemeClr val="bg1"/>
                          </a:solidFill>
                          <a:latin typeface="Meiryo"/>
                          <a:ea typeface="Meiryo"/>
                        </a:rPr>
                        <a:t>1.2</a:t>
                      </a:r>
                      <a:r>
                        <a:rPr kumimoji="1" lang="ja-JP" altLang="en-US" sz="1100" b="0">
                          <a:solidFill>
                            <a:schemeClr val="bg1"/>
                          </a:solidFill>
                          <a:latin typeface="Meiryo"/>
                          <a:ea typeface="Meiryo"/>
                        </a:rPr>
                        <a:t>倍</a:t>
                      </a: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a:solidFill>
                          <a:srgbClr val="0D0D0D"/>
                        </a:solidFill>
                        <a:latin typeface="Meiryo"/>
                        <a:ea typeface="Meiryo"/>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i="0" u="none" strike="noStrike" kern="1200" cap="none" spc="0" normalizeH="0" baseline="0" noProof="0">
                        <a:ln>
                          <a:noFill/>
                        </a:ln>
                        <a:solidFill>
                          <a:srgbClr val="0D0D0D"/>
                        </a:solidFill>
                        <a:effectLst/>
                        <a:uLnTx/>
                        <a:uFillTx/>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31398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solidFill>
                          <a:latin typeface="Meiryo" panose="020B0604030504040204" pitchFamily="34" charset="-128"/>
                          <a:ea typeface="Meiryo" panose="020B0604030504040204" pitchFamily="34" charset="-128"/>
                        </a:rPr>
                        <a:t>年齢</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a:ea typeface="Meiryo"/>
                        </a:rPr>
                        <a:t>1.2</a:t>
                      </a:r>
                      <a:r>
                        <a:rPr kumimoji="1" lang="ja-JP" altLang="en-US" sz="1100" b="0" kern="1200">
                          <a:solidFill>
                            <a:schemeClr val="bg1"/>
                          </a:solidFill>
                          <a:latin typeface="Meiryo"/>
                          <a:ea typeface="Meiryo"/>
                        </a:rPr>
                        <a:t>倍</a:t>
                      </a:r>
                      <a:endParaRPr kumimoji="1" lang="ja-JP" altLang="en-US" sz="1100" b="0" kern="1200">
                        <a:solidFill>
                          <a:schemeClr val="bg1"/>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i="0" u="none" strike="noStrike" kern="1200" cap="none" spc="0" normalizeH="0" baseline="0" noProof="0">
                        <a:ln>
                          <a:noFill/>
                        </a:ln>
                        <a:solidFill>
                          <a:srgbClr val="0D0D0D"/>
                        </a:solidFill>
                        <a:effectLst/>
                        <a:uLnTx/>
                        <a:uFillTx/>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6024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地域（都道府県）</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a:ea typeface="Meiryo"/>
                        </a:rPr>
                        <a:t>1.2</a:t>
                      </a:r>
                      <a:r>
                        <a:rPr kumimoji="1" lang="ja-JP" altLang="en-US" sz="1100" b="0" kern="1200">
                          <a:solidFill>
                            <a:schemeClr val="bg1"/>
                          </a:solidFill>
                          <a:latin typeface="Meiryo"/>
                          <a:ea typeface="Meiryo"/>
                        </a:rPr>
                        <a:t>倍</a:t>
                      </a:r>
                      <a:endParaRPr kumimoji="1" lang="ja-JP" altLang="en-US" sz="1100" b="0" kern="1200">
                        <a:solidFill>
                          <a:schemeClr val="bg1"/>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i="0" u="none" strike="noStrike" kern="1200" cap="none" spc="0" normalizeH="0" baseline="0" noProof="0">
                        <a:ln>
                          <a:noFill/>
                        </a:ln>
                        <a:solidFill>
                          <a:srgbClr val="0D0D0D"/>
                        </a:solidFill>
                        <a:effectLst/>
                        <a:uLnTx/>
                        <a:uFillTx/>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6024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solidFill>
                          <a:latin typeface="Meiryo" panose="020B0604030504040204" pitchFamily="34" charset="-128"/>
                          <a:ea typeface="Meiryo" panose="020B0604030504040204" pitchFamily="34" charset="-128"/>
                        </a:rPr>
                        <a:t>地域（市区郡）</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100" b="0" kern="1200">
                          <a:solidFill>
                            <a:schemeClr val="bg1"/>
                          </a:solidFill>
                          <a:latin typeface="Meiryo"/>
                          <a:ea typeface="Meiryo"/>
                        </a:rPr>
                        <a:t>1.5</a:t>
                      </a:r>
                      <a:r>
                        <a:rPr kumimoji="1" lang="ja-JP" altLang="en-US" sz="1100" b="0" kern="1200">
                          <a:solidFill>
                            <a:schemeClr val="bg1"/>
                          </a:solidFill>
                          <a:latin typeface="Meiryo"/>
                          <a:ea typeface="Meiryo"/>
                        </a:rPr>
                        <a:t>倍</a:t>
                      </a:r>
                      <a:endParaRPr kumimoji="1" lang="ja-JP" altLang="en-US" sz="1100" b="0" kern="1200">
                        <a:solidFill>
                          <a:schemeClr val="bg1"/>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5177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曜日・</a:t>
                      </a:r>
                      <a:r>
                        <a:rPr kumimoji="1" lang="ja-JP" altLang="en-US" sz="1100" b="0">
                          <a:solidFill>
                            <a:schemeClr val="bg1"/>
                          </a:solidFill>
                          <a:latin typeface="Meiryo" panose="020B0604030504040204" pitchFamily="34" charset="-128"/>
                          <a:ea typeface="Meiryo" panose="020B0604030504040204" pitchFamily="34" charset="-128"/>
                        </a:rPr>
                        <a:t>時間帯</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panose="020B0604030504040204" pitchFamily="34" charset="-128"/>
                          <a:ea typeface="Meiryo" panose="020B0604030504040204" pitchFamily="34" charset="-128"/>
                        </a:rPr>
                        <a:t>1.2</a:t>
                      </a:r>
                      <a:r>
                        <a:rPr kumimoji="1" lang="ja-JP" altLang="en-US" sz="1100" b="0" kern="1200">
                          <a:solidFill>
                            <a:schemeClr val="bg1"/>
                          </a:solidFill>
                          <a:latin typeface="Meiryo" panose="020B0604030504040204" pitchFamily="34" charset="-128"/>
                          <a:ea typeface="Meiryo" panose="020B0604030504040204" pitchFamily="34" charset="-128"/>
                        </a:rPr>
                        <a:t>倍</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57742112"/>
                  </a:ext>
                </a:extLst>
              </a:tr>
              <a:tr h="556513">
                <a:tc rowSpan="2">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オーディエンス</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リスト</a:t>
                      </a:r>
                      <a:endParaRPr kumimoji="1" lang="en-US" altLang="ja-JP" sz="1100" b="0" kern="1200">
                        <a:solidFill>
                          <a:schemeClr val="bg1"/>
                        </a:solidFill>
                        <a:latin typeface="Meiryo" panose="020B0604030504040204" pitchFamily="34" charset="-128"/>
                        <a:ea typeface="Meiryo" panose="020B0604030504040204" pitchFamily="34" charset="-128"/>
                      </a:endParaRP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興味関心、購買</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意向、属性・ライフ</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イベント</a:t>
                      </a:r>
                      <a:r>
                        <a:rPr kumimoji="1" lang="en-US" altLang="ja-JP" sz="1100" b="0" kern="1200">
                          <a:solidFill>
                            <a:schemeClr val="bg1"/>
                          </a:solidFill>
                          <a:latin typeface="Meiryo" panose="020B0604030504040204" pitchFamily="34" charset="-128"/>
                          <a:ea typeface="Meiryo" panose="020B0604030504040204" pitchFamily="34" charset="-128"/>
                        </a:rPr>
                        <a:t>※</a:t>
                      </a:r>
                      <a:r>
                        <a:rPr kumimoji="1" lang="ja-JP" altLang="en-US" sz="1100" b="0" kern="1200">
                          <a:solidFill>
                            <a:schemeClr val="bg1"/>
                          </a:solidFill>
                          <a:latin typeface="Meiryo" panose="020B0604030504040204" pitchFamily="34" charset="-128"/>
                          <a:ea typeface="Meiryo" panose="020B0604030504040204" pitchFamily="34" charset="-128"/>
                        </a:rPr>
                        <a:t>１</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a:solidFill>
                            <a:schemeClr val="bg1"/>
                          </a:solidFill>
                          <a:latin typeface="Meiryo" panose="020B0604030504040204" pitchFamily="34" charset="-128"/>
                          <a:ea typeface="Meiryo" panose="020B0604030504040204" pitchFamily="34" charset="-128"/>
                        </a:rPr>
                        <a:t>配信：</a:t>
                      </a:r>
                      <a:r>
                        <a:rPr kumimoji="1" lang="en-US" altLang="ja-JP" sz="1200" b="0" kern="1200">
                          <a:solidFill>
                            <a:schemeClr val="bg1"/>
                          </a:solidFill>
                          <a:latin typeface="Meiryo" panose="020B0604030504040204" pitchFamily="34" charset="-128"/>
                          <a:ea typeface="Meiryo" panose="020B0604030504040204" pitchFamily="34" charset="-128"/>
                        </a:rPr>
                        <a:t>1.5</a:t>
                      </a:r>
                      <a:r>
                        <a:rPr kumimoji="1" lang="ja-JP" altLang="en-US" sz="1200" b="0" kern="1200">
                          <a:solidFill>
                            <a:schemeClr val="bg1"/>
                          </a:solidFill>
                          <a:latin typeface="Meiryo" panose="020B0604030504040204" pitchFamily="34" charset="-128"/>
                          <a:ea typeface="Meiryo" panose="020B0604030504040204" pitchFamily="34" charset="-128"/>
                        </a:rPr>
                        <a:t>倍</a:t>
                      </a:r>
                      <a:endParaRPr kumimoji="1" lang="en-US" altLang="ja-JP" sz="12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a:solidFill>
                            <a:schemeClr val="bg1"/>
                          </a:solidFill>
                          <a:latin typeface="Meiryo" panose="020B0604030504040204" pitchFamily="34" charset="-128"/>
                          <a:ea typeface="Meiryo" panose="020B0604030504040204" pitchFamily="34" charset="-128"/>
                          <a:cs typeface="+mn-cs"/>
                        </a:rPr>
                        <a:t>除外：</a:t>
                      </a:r>
                      <a:r>
                        <a:rPr kumimoji="1" lang="en-US" altLang="ja-JP" sz="1200" b="0" kern="1200">
                          <a:solidFill>
                            <a:schemeClr val="bg1"/>
                          </a:solidFill>
                          <a:latin typeface="Meiryo" panose="020B0604030504040204" pitchFamily="34" charset="-128"/>
                          <a:ea typeface="Meiryo" panose="020B0604030504040204" pitchFamily="34" charset="-128"/>
                          <a:cs typeface="+mn-cs"/>
                        </a:rPr>
                        <a:t>1.1</a:t>
                      </a:r>
                      <a:r>
                        <a:rPr kumimoji="1" lang="ja-JP" altLang="en-US" sz="1200" b="0" kern="1200">
                          <a:solidFill>
                            <a:schemeClr val="bg1"/>
                          </a:solidFill>
                          <a:latin typeface="Meiryo" panose="020B0604030504040204" pitchFamily="34" charset="-128"/>
                          <a:ea typeface="Meiryo" panose="020B0604030504040204" pitchFamily="34" charset="-128"/>
                          <a:cs typeface="+mn-cs"/>
                        </a:rPr>
                        <a:t>倍</a:t>
                      </a: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542909">
                <a:tc vMerge="1">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オーディエンスリスト</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（ヤフー提供）　</a:t>
                      </a:r>
                      <a:r>
                        <a:rPr kumimoji="1" lang="en-US" altLang="ja-JP" sz="1100" b="0" kern="1200">
                          <a:solidFill>
                            <a:schemeClr val="bg1"/>
                          </a:solidFill>
                          <a:latin typeface="Meiryo" panose="020B0604030504040204" pitchFamily="34" charset="-128"/>
                          <a:ea typeface="Meiryo" panose="020B0604030504040204" pitchFamily="34" charset="-128"/>
                        </a:rPr>
                        <a:t>※2</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99999"/>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panose="020B0604030504040204" pitchFamily="34" charset="-128"/>
                          <a:ea typeface="Meiryo" panose="020B0604030504040204" pitchFamily="34" charset="-128"/>
                        </a:rPr>
                        <a:t>LINE</a:t>
                      </a:r>
                      <a:r>
                        <a:rPr kumimoji="1" lang="ja-JP" altLang="en-US" sz="1100" b="0" kern="1200">
                          <a:solidFill>
                            <a:schemeClr val="bg1"/>
                          </a:solidFill>
                          <a:latin typeface="Meiryo" panose="020B0604030504040204" pitchFamily="34" charset="-128"/>
                          <a:ea typeface="Meiryo" panose="020B0604030504040204" pitchFamily="34" charset="-128"/>
                        </a:rPr>
                        <a:t>ヤフー提供</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（共通オーディエンス）</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panose="020B0604030504040204" pitchFamily="34" charset="-128"/>
                          <a:ea typeface="Meiryo" panose="020B0604030504040204" pitchFamily="34" charset="-128"/>
                        </a:rPr>
                        <a:t>※1</a:t>
                      </a:r>
                      <a:r>
                        <a:rPr kumimoji="1" lang="ja-JP" altLang="en-US" sz="1100" b="0" kern="1200">
                          <a:solidFill>
                            <a:schemeClr val="bg1"/>
                          </a:solidFill>
                          <a:latin typeface="Meiryo" panose="020B0604030504040204" pitchFamily="34" charset="-128"/>
                          <a:ea typeface="Meiryo" panose="020B0604030504040204" pitchFamily="34" charset="-128"/>
                        </a:rPr>
                        <a:t>リスト参照</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6024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a:solidFill>
                            <a:schemeClr val="bg1"/>
                          </a:solidFill>
                          <a:latin typeface="Meiryo" panose="020B0604030504040204" pitchFamily="34" charset="-128"/>
                          <a:ea typeface="Meiryo" panose="020B0604030504040204" pitchFamily="34" charset="-128"/>
                        </a:rPr>
                        <a:t>フリークエンシー</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a:ea typeface="Meiryo"/>
                        </a:rPr>
                        <a:t>1.0</a:t>
                      </a:r>
                      <a:r>
                        <a:rPr kumimoji="1" lang="ja-JP" altLang="en-US" sz="1100" b="0" kern="1200">
                          <a:solidFill>
                            <a:schemeClr val="bg1"/>
                          </a:solidFill>
                          <a:latin typeface="Meiryo"/>
                          <a:ea typeface="Meiryo"/>
                        </a:rPr>
                        <a:t>倍</a:t>
                      </a:r>
                      <a:endParaRPr kumimoji="1" lang="ja-JP" altLang="en-US" sz="1100" b="0" kern="1200">
                        <a:solidFill>
                          <a:schemeClr val="bg1"/>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rgbClr val="0D0D0D"/>
                          </a:solidFill>
                          <a:latin typeface="Meiryo"/>
                          <a:ea typeface="Meiryo"/>
                        </a:rPr>
                        <a:t>1</a:t>
                      </a:r>
                      <a:r>
                        <a:rPr kumimoji="1" lang="ja-JP" altLang="en-US" sz="1100" b="0" kern="1200">
                          <a:solidFill>
                            <a:srgbClr val="0D0D0D"/>
                          </a:solidFill>
                          <a:latin typeface="Meiryo"/>
                          <a:ea typeface="Meiryo"/>
                        </a:rPr>
                        <a:t>回</a:t>
                      </a:r>
                      <a:r>
                        <a:rPr kumimoji="1" lang="en-US" altLang="ja-JP" sz="1100" b="0" kern="1200">
                          <a:solidFill>
                            <a:srgbClr val="0D0D0D"/>
                          </a:solidFill>
                          <a:latin typeface="Meiryo"/>
                          <a:ea typeface="Meiryo"/>
                        </a:rPr>
                        <a:t>/</a:t>
                      </a:r>
                      <a:r>
                        <a:rPr kumimoji="1" lang="ja-JP" altLang="en-US" sz="1100" b="0" kern="1200">
                          <a:solidFill>
                            <a:srgbClr val="0D0D0D"/>
                          </a:solidFill>
                          <a:latin typeface="Meiryo"/>
                          <a:ea typeface="Meiryo"/>
                        </a:rPr>
                        <a:t>通期</a:t>
                      </a:r>
                      <a:r>
                        <a:rPr lang="ja-JP" altLang="en-US" sz="1100" b="0" kern="1200">
                          <a:solidFill>
                            <a:srgbClr val="0D0D0D"/>
                          </a:solidFill>
                          <a:latin typeface="Meiryo"/>
                          <a:ea typeface="Meiryo"/>
                        </a:rPr>
                        <a:t>(固定)</a:t>
                      </a:r>
                      <a:endParaRPr kumimoji="1" lang="ja-JP" altLang="en-US" sz="1100" b="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bl>
          </a:graphicData>
        </a:graphic>
      </p:graphicFrame>
      <p:sp>
        <p:nvSpPr>
          <p:cNvPr id="11" name="テキスト プレースホルダー 35">
            <a:extLst>
              <a:ext uri="{FF2B5EF4-FFF2-40B4-BE49-F238E27FC236}">
                <a16:creationId xmlns:a16="http://schemas.microsoft.com/office/drawing/2014/main" id="{BF6DAE03-42ED-6ABB-AABA-1096414DAFCB}"/>
              </a:ext>
            </a:extLst>
          </p:cNvPr>
          <p:cNvSpPr txBox="1">
            <a:spLocks noGrp="1"/>
          </p:cNvSpPr>
          <p:nvPr>
            <p:ph type="body" sz="quarter" idx="10"/>
          </p:nvPr>
        </p:nvSpPr>
        <p:spPr>
          <a:xfrm>
            <a:off x="3539672" y="145683"/>
            <a:ext cx="6017986" cy="577827"/>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None/>
            </a:pPr>
            <a:r>
              <a:rPr lang="en-US" altLang="ja-JP" sz="1600">
                <a:solidFill>
                  <a:srgbClr val="000048"/>
                </a:solidFill>
                <a:latin typeface="Meiryo" panose="020B0604030504040204" pitchFamily="34" charset="-128"/>
                <a:ea typeface="Meiryo" panose="020B0604030504040204" pitchFamily="34" charset="-128"/>
              </a:rPr>
              <a:t>Yahoo! JAPAN</a:t>
            </a:r>
            <a:r>
              <a:rPr lang="ja-JP" altLang="en-US" sz="1600">
                <a:solidFill>
                  <a:srgbClr val="000048"/>
                </a:solidFill>
                <a:latin typeface="Meiryo" panose="020B0604030504040204" pitchFamily="34" charset="-128"/>
                <a:ea typeface="Meiryo" panose="020B0604030504040204" pitchFamily="34" charset="-128"/>
              </a:rPr>
              <a:t>トップページ　ブランドパネル　</a:t>
            </a:r>
            <a:r>
              <a:rPr lang="en-US" altLang="ja-JP" sz="1600">
                <a:solidFill>
                  <a:srgbClr val="000048"/>
                </a:solidFill>
                <a:latin typeface="Meiryo" panose="020B0604030504040204" pitchFamily="34" charset="-128"/>
                <a:ea typeface="Meiryo" panose="020B0604030504040204" pitchFamily="34" charset="-128"/>
              </a:rPr>
              <a:t>MD</a:t>
            </a:r>
            <a:r>
              <a:rPr lang="ja-JP" altLang="en-US" sz="1600">
                <a:solidFill>
                  <a:srgbClr val="000048"/>
                </a:solidFill>
                <a:latin typeface="Meiryo" panose="020B0604030504040204" pitchFamily="34" charset="-128"/>
                <a:ea typeface="Meiryo" panose="020B0604030504040204" pitchFamily="34" charset="-128"/>
              </a:rPr>
              <a:t>　スクエア</a:t>
            </a:r>
            <a:endParaRPr lang="en-US" altLang="ja-JP" sz="1600">
              <a:solidFill>
                <a:srgbClr val="000048"/>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400730795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37BBB2-87BD-EE5A-E25F-C87533EB38B4}"/>
            </a:ext>
          </a:extLst>
        </p:cNvPr>
        <p:cNvGrpSpPr/>
        <p:nvPr/>
      </p:nvGrpSpPr>
      <p:grpSpPr>
        <a:xfrm>
          <a:off x="0" y="0"/>
          <a:ext cx="0" cy="0"/>
          <a:chOff x="0" y="0"/>
          <a:chExt cx="0" cy="0"/>
        </a:xfrm>
      </p:grpSpPr>
      <p:sp>
        <p:nvSpPr>
          <p:cNvPr id="12" name="角丸四角形 44">
            <a:extLst>
              <a:ext uri="{FF2B5EF4-FFF2-40B4-BE49-F238E27FC236}">
                <a16:creationId xmlns:a16="http://schemas.microsoft.com/office/drawing/2014/main" id="{F1D186F9-E636-F443-CC45-58E2114E9C61}"/>
              </a:ext>
            </a:extLst>
          </p:cNvPr>
          <p:cNvSpPr/>
          <p:nvPr/>
        </p:nvSpPr>
        <p:spPr>
          <a:xfrm>
            <a:off x="6232966" y="1849897"/>
            <a:ext cx="3585600"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96000" tIns="4680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ブランドパネル クインティ</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画像</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/16</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9</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ブランドパネル クインティ</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動画</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/16</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9</a:t>
            </a:r>
            <a:endPar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5" name="テキスト プレースホルダー 2">
            <a:extLst>
              <a:ext uri="{FF2B5EF4-FFF2-40B4-BE49-F238E27FC236}">
                <a16:creationId xmlns:a16="http://schemas.microsoft.com/office/drawing/2014/main" id="{01A2E254-F89B-6208-6253-E0BE9B4D2F7F}"/>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5A86BE7E-975F-4441-BD3F-EF4727BE54EF}"/>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7" name="角丸四角形 3">
            <a:extLst>
              <a:ext uri="{FF2B5EF4-FFF2-40B4-BE49-F238E27FC236}">
                <a16:creationId xmlns:a16="http://schemas.microsoft.com/office/drawing/2014/main" id="{5E7F4DCF-9052-0D72-2002-403C554F6C15}"/>
              </a:ext>
            </a:extLst>
          </p:cNvPr>
          <p:cNvSpPr/>
          <p:nvPr/>
        </p:nvSpPr>
        <p:spPr>
          <a:xfrm>
            <a:off x="1817843" y="186644"/>
            <a:ext cx="1474299"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3E"/>
                </a:solidFill>
                <a:effectLst/>
                <a:uLnTx/>
                <a:uFillTx/>
                <a:latin typeface="Meiryo" panose="020B0604030504040204" pitchFamily="34" charset="-128"/>
                <a:ea typeface="Meiryo" panose="020B0604030504040204" pitchFamily="34" charset="-128"/>
              </a:rPr>
              <a:t>商品イメージ</a:t>
            </a:r>
          </a:p>
        </p:txBody>
      </p:sp>
      <p:sp>
        <p:nvSpPr>
          <p:cNvPr id="16" name="正方形/長方形 15">
            <a:extLst>
              <a:ext uri="{FF2B5EF4-FFF2-40B4-BE49-F238E27FC236}">
                <a16:creationId xmlns:a16="http://schemas.microsoft.com/office/drawing/2014/main" id="{0186DE01-B5C3-6009-2966-A90D034EA8A0}"/>
              </a:ext>
            </a:extLst>
          </p:cNvPr>
          <p:cNvSpPr/>
          <p:nvPr/>
        </p:nvSpPr>
        <p:spPr>
          <a:xfrm>
            <a:off x="8724201" y="6356518"/>
            <a:ext cx="3152589" cy="138499"/>
          </a:xfrm>
          <a:prstGeom prst="rect">
            <a:avLst/>
          </a:prstGeom>
        </p:spPr>
        <p:txBody>
          <a:bodyPr wrap="none" lIns="0" tIns="0" rIns="0" bIns="0">
            <a:spAutoFit/>
          </a:bodyPr>
          <a:lstStyle/>
          <a:p>
            <a:pPr algn="r" eaLnBrk="1" fontAlgn="auto" hangingPunct="1">
              <a:spcBef>
                <a:spcPts val="0"/>
              </a:spcBef>
              <a:spcAft>
                <a:spcPts val="0"/>
              </a:spcAft>
              <a:defRPr/>
            </a:pPr>
            <a:r>
              <a:rPr lang="en-US" altLang="ja-JP" sz="900">
                <a:solidFill>
                  <a:srgbClr val="0D0D0D"/>
                </a:solidFill>
                <a:latin typeface="Meiryo" panose="020B0604030504040204" pitchFamily="34" charset="-128"/>
                <a:ea typeface="Meiryo" panose="020B0604030504040204" pitchFamily="34" charset="-128"/>
              </a:rPr>
              <a:t>※</a:t>
            </a:r>
            <a:r>
              <a:rPr lang="ja-JP" altLang="en-US" sz="900">
                <a:solidFill>
                  <a:srgbClr val="0D0D0D"/>
                </a:solidFill>
                <a:latin typeface="Meiryo" panose="020B0604030504040204" pitchFamily="34" charset="-128"/>
                <a:ea typeface="Meiryo" panose="020B0604030504040204" pitchFamily="34" charset="-128"/>
              </a:rPr>
              <a:t>コンテンツページは予告なく変更されることがあります。</a:t>
            </a:r>
          </a:p>
        </p:txBody>
      </p:sp>
      <p:sp>
        <p:nvSpPr>
          <p:cNvPr id="3" name="角丸四角形 47">
            <a:extLst>
              <a:ext uri="{FF2B5EF4-FFF2-40B4-BE49-F238E27FC236}">
                <a16:creationId xmlns:a16="http://schemas.microsoft.com/office/drawing/2014/main" id="{537EA41C-0096-7EB5-1979-4E4231179C9B}"/>
              </a:ext>
            </a:extLst>
          </p:cNvPr>
          <p:cNvSpPr/>
          <p:nvPr/>
        </p:nvSpPr>
        <p:spPr>
          <a:xfrm>
            <a:off x="2330367" y="1262522"/>
            <a:ext cx="2976933" cy="457075"/>
          </a:xfrm>
          <a:prstGeom prst="roundRect">
            <a:avLst>
              <a:gd name="adj" fmla="val 50000"/>
            </a:avLst>
          </a:prstGeom>
          <a:solidFill>
            <a:srgbClr val="03004A"/>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rPr>
              <a:t>スマートフォン</a:t>
            </a:r>
          </a:p>
        </p:txBody>
      </p:sp>
      <p:sp>
        <p:nvSpPr>
          <p:cNvPr id="4" name="角丸四角形 45">
            <a:extLst>
              <a:ext uri="{FF2B5EF4-FFF2-40B4-BE49-F238E27FC236}">
                <a16:creationId xmlns:a16="http://schemas.microsoft.com/office/drawing/2014/main" id="{507C4D07-F56D-2D9C-8CF7-BA6ED449ACFB}"/>
              </a:ext>
            </a:extLst>
          </p:cNvPr>
          <p:cNvSpPr/>
          <p:nvPr/>
        </p:nvSpPr>
        <p:spPr>
          <a:xfrm>
            <a:off x="6011541" y="1277013"/>
            <a:ext cx="4093247" cy="431435"/>
          </a:xfrm>
          <a:prstGeom prst="roundRect">
            <a:avLst>
              <a:gd name="adj" fmla="val 50000"/>
            </a:avLst>
          </a:prstGeom>
          <a:solidFill>
            <a:srgbClr val="00003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600" normalizeH="0" baseline="0" noProof="0">
                <a:ln>
                  <a:noFill/>
                </a:ln>
                <a:solidFill>
                  <a:srgbClr val="FFFFFF"/>
                </a:solidFill>
                <a:effectLst/>
                <a:uLnTx/>
                <a:uFillTx/>
                <a:latin typeface="Meiryo" panose="020B0604030504040204" pitchFamily="34" charset="-128"/>
                <a:ea typeface="Meiryo" panose="020B0604030504040204" pitchFamily="34" charset="-128"/>
              </a:rPr>
              <a:t>PC</a:t>
            </a:r>
            <a:endParaRPr kumimoji="1" lang="ja-JP" altLang="en-US" sz="1400" b="1" i="0" u="none" strike="noStrike" kern="1200" cap="none" spc="600" normalizeH="0" baseline="0" noProof="0">
              <a:ln>
                <a:noFill/>
              </a:ln>
              <a:solidFill>
                <a:srgbClr val="FFFFFF"/>
              </a:solidFill>
              <a:effectLst/>
              <a:uLnTx/>
              <a:uFillTx/>
              <a:latin typeface="Meiryo" panose="020B0604030504040204" pitchFamily="34" charset="-128"/>
              <a:ea typeface="Meiryo" panose="020B0604030504040204" pitchFamily="34" charset="-128"/>
            </a:endParaRPr>
          </a:p>
        </p:txBody>
      </p:sp>
      <p:sp>
        <p:nvSpPr>
          <p:cNvPr id="9" name="円/楕円 38">
            <a:extLst>
              <a:ext uri="{FF2B5EF4-FFF2-40B4-BE49-F238E27FC236}">
                <a16:creationId xmlns:a16="http://schemas.microsoft.com/office/drawing/2014/main" id="{B0DFBD25-0AC3-F270-5F4E-8A8D66CF883C}"/>
              </a:ext>
            </a:extLst>
          </p:cNvPr>
          <p:cNvSpPr>
            <a:spLocks noChangeAspect="1"/>
          </p:cNvSpPr>
          <p:nvPr/>
        </p:nvSpPr>
        <p:spPr>
          <a:xfrm>
            <a:off x="5959035" y="1913625"/>
            <a:ext cx="504000" cy="504000"/>
          </a:xfrm>
          <a:prstGeom prst="ellipse">
            <a:avLst/>
          </a:prstGeom>
          <a:solidFill>
            <a:srgbClr val="000048"/>
          </a:solidFill>
          <a:ln w="9525" cap="flat" cmpd="sng" algn="ctr">
            <a:noFill/>
            <a:prstDash val="solid"/>
            <a:miter lim="800000"/>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b="1" kern="0">
                <a:solidFill>
                  <a:srgbClr val="FFFFFF"/>
                </a:solidFill>
                <a:latin typeface="Meiryo" panose="020B0604030504040204" pitchFamily="34" charset="-128"/>
                <a:ea typeface="メイリオ" panose="020B0604030504040204" pitchFamily="50" charset="-128"/>
                <a:cs typeface="Segoe UI" panose="020B0502040204020203" pitchFamily="34" charset="0"/>
              </a:rPr>
              <a:t>B</a:t>
            </a:r>
            <a:endParaRPr kumimoji="0" lang="ja-JP" altLang="en-US" sz="18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endParaRPr>
          </a:p>
        </p:txBody>
      </p:sp>
      <p:sp>
        <p:nvSpPr>
          <p:cNvPr id="34" name="円/楕円 38">
            <a:extLst>
              <a:ext uri="{FF2B5EF4-FFF2-40B4-BE49-F238E27FC236}">
                <a16:creationId xmlns:a16="http://schemas.microsoft.com/office/drawing/2014/main" id="{14568FBA-0DD5-FD3A-D3E2-98E188BB22D5}"/>
              </a:ext>
            </a:extLst>
          </p:cNvPr>
          <p:cNvSpPr>
            <a:spLocks noChangeAspect="1"/>
          </p:cNvSpPr>
          <p:nvPr/>
        </p:nvSpPr>
        <p:spPr>
          <a:xfrm>
            <a:off x="2347349" y="1913625"/>
            <a:ext cx="504000" cy="504000"/>
          </a:xfrm>
          <a:prstGeom prst="ellipse">
            <a:avLst/>
          </a:prstGeom>
          <a:solidFill>
            <a:srgbClr val="000048"/>
          </a:solidFill>
          <a:ln w="9525" cap="flat" cmpd="sng" algn="ctr">
            <a:noFill/>
            <a:prstDash val="solid"/>
            <a:miter lim="800000"/>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b="1" kern="0">
                <a:solidFill>
                  <a:srgbClr val="FFFFFF"/>
                </a:solidFill>
                <a:latin typeface="Meiryo" panose="020B0604030504040204" pitchFamily="34" charset="-128"/>
                <a:ea typeface="メイリオ" panose="020B0604030504040204" pitchFamily="50" charset="-128"/>
                <a:cs typeface="Segoe UI" panose="020B0502040204020203" pitchFamily="34" charset="0"/>
              </a:rPr>
              <a:t>C</a:t>
            </a:r>
            <a:endParaRPr kumimoji="0" lang="ja-JP" altLang="en-US" sz="18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endParaRPr>
          </a:p>
        </p:txBody>
      </p:sp>
      <p:sp>
        <p:nvSpPr>
          <p:cNvPr id="11" name="角丸四角形 10">
            <a:extLst>
              <a:ext uri="{FF2B5EF4-FFF2-40B4-BE49-F238E27FC236}">
                <a16:creationId xmlns:a16="http://schemas.microsoft.com/office/drawing/2014/main" id="{64E05C51-3E37-16C3-F5CD-2B445CCD6953}"/>
              </a:ext>
            </a:extLst>
          </p:cNvPr>
          <p:cNvSpPr/>
          <p:nvPr/>
        </p:nvSpPr>
        <p:spPr>
          <a:xfrm>
            <a:off x="2669906" y="1840360"/>
            <a:ext cx="2471680"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4680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バナー</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画像</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/16</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9</a:t>
            </a:r>
          </a:p>
          <a:p>
            <a:pPr marL="0" marR="0" lvl="0" indent="0" algn="ctr" defTabSz="914400" rtl="0" eaLnBrk="1" fontAlgn="auto" latinLnBrk="0" hangingPunct="1">
              <a:lnSpc>
                <a:spcPct val="120000"/>
              </a:lnSpc>
              <a:spcBef>
                <a:spcPts val="0"/>
              </a:spcBef>
              <a:spcAft>
                <a:spcPts val="0"/>
              </a:spcAft>
              <a:buClrTx/>
              <a:buSzTx/>
              <a:buFontTx/>
              <a:buNone/>
              <a:tabLst/>
              <a:defRPr/>
            </a:pPr>
            <a:r>
              <a:rPr lang="ja-JP" altLang="en-US" sz="1200" b="1">
                <a:solidFill>
                  <a:schemeClr val="bg1"/>
                </a:solidFill>
                <a:latin typeface="Meiryo" panose="020B0604030504040204" pitchFamily="34" charset="-128"/>
                <a:ea typeface="Meiryo" panose="020B0604030504040204" pitchFamily="34" charset="-128"/>
                <a:cs typeface="Segoe UI" panose="020B0502040204020203" pitchFamily="34" charset="0"/>
              </a:rPr>
              <a:t>バナー</a:t>
            </a:r>
            <a:r>
              <a:rPr lang="en-US" altLang="ja-JP" sz="1200" b="1">
                <a:solidFill>
                  <a:schemeClr val="bg1"/>
                </a:solidFill>
                <a:latin typeface="Meiryo" panose="020B0604030504040204" pitchFamily="34" charset="-128"/>
                <a:ea typeface="Meiryo" panose="020B0604030504040204" pitchFamily="34" charset="-128"/>
                <a:cs typeface="Segoe UI" panose="020B0502040204020203" pitchFamily="34" charset="0"/>
              </a:rPr>
              <a:t>/</a:t>
            </a:r>
            <a:r>
              <a:rPr lang="ja-JP" altLang="en-US" sz="1200" b="1">
                <a:solidFill>
                  <a:schemeClr val="bg1"/>
                </a:solidFill>
                <a:latin typeface="Meiryo" panose="020B0604030504040204" pitchFamily="34" charset="-128"/>
                <a:ea typeface="Meiryo" panose="020B0604030504040204" pitchFamily="34" charset="-128"/>
                <a:cs typeface="Segoe UI" panose="020B0502040204020203" pitchFamily="34" charset="0"/>
              </a:rPr>
              <a:t>動画</a:t>
            </a:r>
            <a:r>
              <a:rPr lang="en-US" altLang="ja-JP" sz="1200" b="1">
                <a:solidFill>
                  <a:schemeClr val="bg1"/>
                </a:solidFill>
                <a:latin typeface="Meiryo" panose="020B0604030504040204" pitchFamily="34" charset="-128"/>
                <a:ea typeface="Meiryo" panose="020B0604030504040204" pitchFamily="34" charset="-128"/>
                <a:cs typeface="Segoe UI" panose="020B0502040204020203" pitchFamily="34" charset="0"/>
              </a:rPr>
              <a:t>/16</a:t>
            </a:r>
            <a:r>
              <a:rPr lang="ja-JP" altLang="en-US" sz="1200" b="1">
                <a:solidFill>
                  <a:schemeClr val="bg1"/>
                </a:solidFill>
                <a:latin typeface="Meiryo" panose="020B0604030504040204" pitchFamily="34" charset="-128"/>
                <a:ea typeface="Meiryo" panose="020B0604030504040204" pitchFamily="34" charset="-128"/>
                <a:cs typeface="Segoe UI" panose="020B0502040204020203" pitchFamily="34" charset="0"/>
              </a:rPr>
              <a:t>：</a:t>
            </a:r>
            <a:r>
              <a:rPr lang="en-US" altLang="ja-JP" sz="1200" b="1">
                <a:solidFill>
                  <a:schemeClr val="bg1"/>
                </a:solidFill>
                <a:latin typeface="Meiryo" panose="020B0604030504040204" pitchFamily="34" charset="-128"/>
                <a:ea typeface="Meiryo" panose="020B0604030504040204" pitchFamily="34" charset="-128"/>
                <a:cs typeface="Segoe UI" panose="020B0502040204020203" pitchFamily="34" charset="0"/>
              </a:rPr>
              <a:t>9</a:t>
            </a:r>
            <a:endParaRPr lang="ja-JP" altLang="en-US" sz="1200" b="1">
              <a:solidFill>
                <a:schemeClr val="bg1"/>
              </a:solidFill>
              <a:latin typeface="Meiryo" panose="020B0604030504040204" pitchFamily="34" charset="-128"/>
              <a:ea typeface="Meiryo" panose="020B0604030504040204" pitchFamily="34" charset="-128"/>
              <a:cs typeface="Segoe UI" panose="020B0502040204020203" pitchFamily="34" charset="0"/>
            </a:endParaRPr>
          </a:p>
        </p:txBody>
      </p:sp>
      <p:grpSp>
        <p:nvGrpSpPr>
          <p:cNvPr id="17" name="グループ化 16">
            <a:extLst>
              <a:ext uri="{FF2B5EF4-FFF2-40B4-BE49-F238E27FC236}">
                <a16:creationId xmlns:a16="http://schemas.microsoft.com/office/drawing/2014/main" id="{7220C5D8-002D-46DD-0243-7AF349A2B4BC}"/>
              </a:ext>
            </a:extLst>
          </p:cNvPr>
          <p:cNvGrpSpPr/>
          <p:nvPr/>
        </p:nvGrpSpPr>
        <p:grpSpPr>
          <a:xfrm>
            <a:off x="2473943" y="2893691"/>
            <a:ext cx="1322156" cy="2410962"/>
            <a:chOff x="513033" y="432674"/>
            <a:chExt cx="2115990" cy="3618219"/>
          </a:xfrm>
        </p:grpSpPr>
        <p:grpSp>
          <p:nvGrpSpPr>
            <p:cNvPr id="19" name="グループ化 18">
              <a:extLst>
                <a:ext uri="{FF2B5EF4-FFF2-40B4-BE49-F238E27FC236}">
                  <a16:creationId xmlns:a16="http://schemas.microsoft.com/office/drawing/2014/main" id="{F6728054-FE22-4A8A-5A29-3BC81C803076}"/>
                </a:ext>
              </a:extLst>
            </p:cNvPr>
            <p:cNvGrpSpPr/>
            <p:nvPr/>
          </p:nvGrpSpPr>
          <p:grpSpPr>
            <a:xfrm>
              <a:off x="513033" y="432674"/>
              <a:ext cx="2115990" cy="3618219"/>
              <a:chOff x="513033" y="446485"/>
              <a:chExt cx="2115990" cy="3618219"/>
            </a:xfrm>
          </p:grpSpPr>
          <p:pic>
            <p:nvPicPr>
              <p:cNvPr id="26" name="図 25">
                <a:extLst>
                  <a:ext uri="{FF2B5EF4-FFF2-40B4-BE49-F238E27FC236}">
                    <a16:creationId xmlns:a16="http://schemas.microsoft.com/office/drawing/2014/main" id="{F35184E6-CEAD-0851-0DC1-72A557DA7D38}"/>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b="18441"/>
              <a:stretch/>
            </p:blipFill>
            <p:spPr>
              <a:xfrm>
                <a:off x="513033" y="446485"/>
                <a:ext cx="2115990" cy="3618217"/>
              </a:xfrm>
              <a:prstGeom prst="rect">
                <a:avLst/>
              </a:prstGeom>
            </p:spPr>
          </p:pic>
          <p:pic>
            <p:nvPicPr>
              <p:cNvPr id="28" name="図 27">
                <a:extLst>
                  <a:ext uri="{FF2B5EF4-FFF2-40B4-BE49-F238E27FC236}">
                    <a16:creationId xmlns:a16="http://schemas.microsoft.com/office/drawing/2014/main" id="{C8B6A206-2FDD-C6E6-3868-386ED161680D}"/>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b="12729"/>
              <a:stretch/>
            </p:blipFill>
            <p:spPr>
              <a:xfrm>
                <a:off x="655968" y="568891"/>
                <a:ext cx="1844989" cy="3495813"/>
              </a:xfrm>
              <a:prstGeom prst="rect">
                <a:avLst/>
              </a:prstGeom>
            </p:spPr>
          </p:pic>
          <p:pic>
            <p:nvPicPr>
              <p:cNvPr id="30" name="図 29">
                <a:extLst>
                  <a:ext uri="{FF2B5EF4-FFF2-40B4-BE49-F238E27FC236}">
                    <a16:creationId xmlns:a16="http://schemas.microsoft.com/office/drawing/2014/main" id="{6BEE7B47-7D99-7B4E-1B56-D3078F2E48D4}"/>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31300" y="567291"/>
                <a:ext cx="1079455" cy="148426"/>
              </a:xfrm>
              <a:prstGeom prst="rect">
                <a:avLst/>
              </a:prstGeom>
            </p:spPr>
          </p:pic>
        </p:grpSp>
        <p:pic>
          <p:nvPicPr>
            <p:cNvPr id="22" name="図 21">
              <a:extLst>
                <a:ext uri="{FF2B5EF4-FFF2-40B4-BE49-F238E27FC236}">
                  <a16:creationId xmlns:a16="http://schemas.microsoft.com/office/drawing/2014/main" id="{424C8D86-8FBA-4018-F3F0-FE74F46E791A}"/>
                </a:ext>
              </a:extLst>
            </p:cNvPr>
            <p:cNvPicPr>
              <a:picLocks noChangeAspect="1"/>
            </p:cNvPicPr>
            <p:nvPr/>
          </p:nvPicPr>
          <p:blipFill rotWithShape="1">
            <a:blip r:embed="rId6">
              <a:extLst>
                <a:ext uri="{28A0092B-C50C-407E-A947-70E740481C1C}">
                  <a14:useLocalDpi xmlns:a14="http://schemas.microsoft.com/office/drawing/2010/main"/>
                </a:ext>
              </a:extLst>
            </a:blip>
            <a:srcRect l="1704" t="-603" r="3086"/>
            <a:stretch/>
          </p:blipFill>
          <p:spPr>
            <a:xfrm>
              <a:off x="654267" y="1182203"/>
              <a:ext cx="1843200" cy="1050673"/>
            </a:xfrm>
            <a:prstGeom prst="rect">
              <a:avLst/>
            </a:prstGeom>
          </p:spPr>
        </p:pic>
      </p:grpSp>
      <p:grpSp>
        <p:nvGrpSpPr>
          <p:cNvPr id="33" name="グループ化 32">
            <a:extLst>
              <a:ext uri="{FF2B5EF4-FFF2-40B4-BE49-F238E27FC236}">
                <a16:creationId xmlns:a16="http://schemas.microsoft.com/office/drawing/2014/main" id="{08725C2E-DD23-A957-F04C-DE42CB05BB2A}"/>
              </a:ext>
            </a:extLst>
          </p:cNvPr>
          <p:cNvGrpSpPr/>
          <p:nvPr/>
        </p:nvGrpSpPr>
        <p:grpSpPr>
          <a:xfrm>
            <a:off x="3963372" y="2909832"/>
            <a:ext cx="1322156" cy="2366809"/>
            <a:chOff x="7241733" y="1270074"/>
            <a:chExt cx="2016626" cy="3609988"/>
          </a:xfrm>
        </p:grpSpPr>
        <p:grpSp>
          <p:nvGrpSpPr>
            <p:cNvPr id="37" name="グループ化 36">
              <a:extLst>
                <a:ext uri="{FF2B5EF4-FFF2-40B4-BE49-F238E27FC236}">
                  <a16:creationId xmlns:a16="http://schemas.microsoft.com/office/drawing/2014/main" id="{16AEEDE6-266C-8DF9-2435-0C31F9A5B7D3}"/>
                </a:ext>
              </a:extLst>
            </p:cNvPr>
            <p:cNvGrpSpPr/>
            <p:nvPr/>
          </p:nvGrpSpPr>
          <p:grpSpPr>
            <a:xfrm>
              <a:off x="7241733" y="1270074"/>
              <a:ext cx="2016626" cy="3609988"/>
              <a:chOff x="513033" y="432676"/>
              <a:chExt cx="2115990" cy="3551959"/>
            </a:xfrm>
          </p:grpSpPr>
          <p:grpSp>
            <p:nvGrpSpPr>
              <p:cNvPr id="41" name="グループ化 40">
                <a:extLst>
                  <a:ext uri="{FF2B5EF4-FFF2-40B4-BE49-F238E27FC236}">
                    <a16:creationId xmlns:a16="http://schemas.microsoft.com/office/drawing/2014/main" id="{18FD320F-DFC1-1312-5A85-BEDF694CF4E1}"/>
                  </a:ext>
                </a:extLst>
              </p:cNvPr>
              <p:cNvGrpSpPr/>
              <p:nvPr/>
            </p:nvGrpSpPr>
            <p:grpSpPr>
              <a:xfrm>
                <a:off x="513033" y="432676"/>
                <a:ext cx="2115990" cy="3551959"/>
                <a:chOff x="513033" y="446487"/>
                <a:chExt cx="2115990" cy="3551959"/>
              </a:xfrm>
            </p:grpSpPr>
            <p:pic>
              <p:nvPicPr>
                <p:cNvPr id="44" name="図 43">
                  <a:extLst>
                    <a:ext uri="{FF2B5EF4-FFF2-40B4-BE49-F238E27FC236}">
                      <a16:creationId xmlns:a16="http://schemas.microsoft.com/office/drawing/2014/main" id="{8021D7A5-1F56-BE0C-6F7C-E6B3DC4C0302}"/>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t="2" b="19933"/>
                <a:stretch/>
              </p:blipFill>
              <p:spPr>
                <a:xfrm>
                  <a:off x="513033" y="446487"/>
                  <a:ext cx="2115990" cy="3551959"/>
                </a:xfrm>
                <a:prstGeom prst="rect">
                  <a:avLst/>
                </a:prstGeom>
              </p:spPr>
            </p:pic>
            <p:pic>
              <p:nvPicPr>
                <p:cNvPr id="45" name="図 44">
                  <a:extLst>
                    <a:ext uri="{FF2B5EF4-FFF2-40B4-BE49-F238E27FC236}">
                      <a16:creationId xmlns:a16="http://schemas.microsoft.com/office/drawing/2014/main" id="{BD40EF38-BD1D-EB09-C884-02B73669DBC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31300" y="567291"/>
                  <a:ext cx="1079455" cy="148426"/>
                </a:xfrm>
                <a:prstGeom prst="rect">
                  <a:avLst/>
                </a:prstGeom>
              </p:spPr>
            </p:pic>
          </p:grpSp>
          <p:pic>
            <p:nvPicPr>
              <p:cNvPr id="43" name="図 42">
                <a:extLst>
                  <a:ext uri="{FF2B5EF4-FFF2-40B4-BE49-F238E27FC236}">
                    <a16:creationId xmlns:a16="http://schemas.microsoft.com/office/drawing/2014/main" id="{9ED574A6-76C3-5E63-F32E-0D3022585B3E}"/>
                  </a:ext>
                </a:extLst>
              </p:cNvPr>
              <p:cNvPicPr>
                <a:picLocks noChangeAspect="1"/>
              </p:cNvPicPr>
              <p:nvPr/>
            </p:nvPicPr>
            <p:blipFill rotWithShape="1">
              <a:blip r:embed="rId6">
                <a:extLst>
                  <a:ext uri="{28A0092B-C50C-407E-A947-70E740481C1C}">
                    <a14:useLocalDpi xmlns:a14="http://schemas.microsoft.com/office/drawing/2010/main"/>
                  </a:ext>
                </a:extLst>
              </a:blip>
              <a:srcRect l="1704" t="-603" r="3086"/>
              <a:stretch/>
            </p:blipFill>
            <p:spPr>
              <a:xfrm>
                <a:off x="654267" y="958607"/>
                <a:ext cx="1843200" cy="1050673"/>
              </a:xfrm>
              <a:prstGeom prst="rect">
                <a:avLst/>
              </a:prstGeom>
            </p:spPr>
          </p:pic>
        </p:grpSp>
        <p:pic>
          <p:nvPicPr>
            <p:cNvPr id="38" name="図 37">
              <a:extLst>
                <a:ext uri="{FF2B5EF4-FFF2-40B4-BE49-F238E27FC236}">
                  <a16:creationId xmlns:a16="http://schemas.microsoft.com/office/drawing/2014/main" id="{F128B5E7-2E3C-65AF-A67B-83ABB44E1593}"/>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t="3189" b="88679"/>
            <a:stretch/>
          </p:blipFill>
          <p:spPr>
            <a:xfrm>
              <a:off x="7393106" y="1572570"/>
              <a:ext cx="1713877" cy="248191"/>
            </a:xfrm>
            <a:prstGeom prst="rect">
              <a:avLst/>
            </a:prstGeom>
          </p:spPr>
        </p:pic>
        <p:pic>
          <p:nvPicPr>
            <p:cNvPr id="40" name="図 39">
              <a:extLst>
                <a:ext uri="{FF2B5EF4-FFF2-40B4-BE49-F238E27FC236}">
                  <a16:creationId xmlns:a16="http://schemas.microsoft.com/office/drawing/2014/main" id="{F852B185-7F3D-0076-E67B-39B75C0EB4B2}"/>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t="11470" b="23258"/>
            <a:stretch/>
          </p:blipFill>
          <p:spPr>
            <a:xfrm>
              <a:off x="7376335" y="2868484"/>
              <a:ext cx="1730647" cy="2011578"/>
            </a:xfrm>
            <a:prstGeom prst="rect">
              <a:avLst/>
            </a:prstGeom>
          </p:spPr>
        </p:pic>
      </p:grpSp>
      <p:sp>
        <p:nvSpPr>
          <p:cNvPr id="46" name="角丸四角形 46">
            <a:extLst>
              <a:ext uri="{FF2B5EF4-FFF2-40B4-BE49-F238E27FC236}">
                <a16:creationId xmlns:a16="http://schemas.microsoft.com/office/drawing/2014/main" id="{7A7132D0-E57B-F898-66FD-7899E1645E52}"/>
              </a:ext>
            </a:extLst>
          </p:cNvPr>
          <p:cNvSpPr/>
          <p:nvPr/>
        </p:nvSpPr>
        <p:spPr>
          <a:xfrm>
            <a:off x="2461260" y="5306868"/>
            <a:ext cx="1309162" cy="293865"/>
          </a:xfrm>
          <a:prstGeom prst="roundRect">
            <a:avLst>
              <a:gd name="adj" fmla="val 50000"/>
            </a:avLst>
          </a:prstGeom>
          <a:solidFill>
            <a:schemeClr val="bg1"/>
          </a:solidFill>
          <a:ln w="12700">
            <a:solidFill>
              <a:srgbClr val="00003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normalizeH="0" baseline="0" noProof="0">
                <a:ln>
                  <a:noFill/>
                </a:ln>
                <a:solidFill>
                  <a:srgbClr val="0D0D0D"/>
                </a:solidFill>
                <a:effectLst/>
                <a:uLnTx/>
                <a:uFillTx/>
                <a:latin typeface="Meiryo" panose="020B0604030504040204" pitchFamily="34" charset="-128"/>
                <a:ea typeface="Meiryo" panose="020B0604030504040204" pitchFamily="34" charset="-128"/>
              </a:rPr>
              <a:t>WEB</a:t>
            </a:r>
            <a:endParaRPr kumimoji="1" lang="ja-JP" altLang="en-US" sz="1400" b="1" i="0" u="none" strike="noStrike" kern="1200" cap="none" normalizeH="0" baseline="0" noProof="0">
              <a:ln>
                <a:noFill/>
              </a:ln>
              <a:solidFill>
                <a:srgbClr val="0D0D0D"/>
              </a:solidFill>
              <a:effectLst/>
              <a:uLnTx/>
              <a:uFillTx/>
              <a:latin typeface="Meiryo" panose="020B0604030504040204" pitchFamily="34" charset="-128"/>
              <a:ea typeface="Meiryo" panose="020B0604030504040204" pitchFamily="34" charset="-128"/>
            </a:endParaRPr>
          </a:p>
        </p:txBody>
      </p:sp>
      <p:sp>
        <p:nvSpPr>
          <p:cNvPr id="47" name="角丸四角形 47">
            <a:extLst>
              <a:ext uri="{FF2B5EF4-FFF2-40B4-BE49-F238E27FC236}">
                <a16:creationId xmlns:a16="http://schemas.microsoft.com/office/drawing/2014/main" id="{D528D18C-9C12-237B-282B-FE825F829EDD}"/>
              </a:ext>
            </a:extLst>
          </p:cNvPr>
          <p:cNvSpPr/>
          <p:nvPr/>
        </p:nvSpPr>
        <p:spPr>
          <a:xfrm>
            <a:off x="3929474" y="5295568"/>
            <a:ext cx="1317610" cy="293865"/>
          </a:xfrm>
          <a:prstGeom prst="roundRect">
            <a:avLst>
              <a:gd name="adj" fmla="val 50000"/>
            </a:avLst>
          </a:prstGeom>
          <a:solidFill>
            <a:schemeClr val="bg1"/>
          </a:solidFill>
          <a:ln w="12700">
            <a:solidFill>
              <a:srgbClr val="00003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normalizeH="0" baseline="0" noProof="0">
                <a:ln>
                  <a:noFill/>
                </a:ln>
                <a:solidFill>
                  <a:srgbClr val="0D0D0D"/>
                </a:solidFill>
                <a:effectLst/>
                <a:uLnTx/>
                <a:uFillTx/>
                <a:latin typeface="Meiryo" panose="020B0604030504040204" pitchFamily="34" charset="-128"/>
                <a:ea typeface="Meiryo" panose="020B0604030504040204" pitchFamily="34" charset="-128"/>
              </a:rPr>
              <a:t>APP</a:t>
            </a:r>
            <a:endParaRPr kumimoji="1" lang="ja-JP" altLang="en-US" sz="1400" b="1" i="0" u="none" strike="noStrike" kern="1200" cap="none" normalizeH="0" baseline="0" noProof="0">
              <a:ln>
                <a:noFill/>
              </a:ln>
              <a:solidFill>
                <a:srgbClr val="0D0D0D"/>
              </a:solidFill>
              <a:effectLst/>
              <a:uLnTx/>
              <a:uFillTx/>
              <a:latin typeface="Meiryo" panose="020B0604030504040204" pitchFamily="34" charset="-128"/>
              <a:ea typeface="Meiryo" panose="020B0604030504040204" pitchFamily="34" charset="-128"/>
            </a:endParaRPr>
          </a:p>
        </p:txBody>
      </p:sp>
      <p:cxnSp>
        <p:nvCxnSpPr>
          <p:cNvPr id="49" name="コネクタ: カギ線 48">
            <a:extLst>
              <a:ext uri="{FF2B5EF4-FFF2-40B4-BE49-F238E27FC236}">
                <a16:creationId xmlns:a16="http://schemas.microsoft.com/office/drawing/2014/main" id="{792C5057-A42C-27DD-63E5-C63A16F66D65}"/>
              </a:ext>
            </a:extLst>
          </p:cNvPr>
          <p:cNvCxnSpPr>
            <a:cxnSpLocks/>
          </p:cNvCxnSpPr>
          <p:nvPr/>
        </p:nvCxnSpPr>
        <p:spPr>
          <a:xfrm flipH="1">
            <a:off x="9790608" y="2342053"/>
            <a:ext cx="43467" cy="2038486"/>
          </a:xfrm>
          <a:prstGeom prst="bentConnector3">
            <a:avLst>
              <a:gd name="adj1" fmla="val -525916"/>
            </a:avLst>
          </a:prstGeom>
          <a:ln w="12700">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4" name="テキスト ボックス 53">
            <a:extLst>
              <a:ext uri="{FF2B5EF4-FFF2-40B4-BE49-F238E27FC236}">
                <a16:creationId xmlns:a16="http://schemas.microsoft.com/office/drawing/2014/main" id="{AEFA9704-F390-AC82-73C3-83FD1A896520}"/>
              </a:ext>
            </a:extLst>
          </p:cNvPr>
          <p:cNvSpPr txBox="1"/>
          <p:nvPr/>
        </p:nvSpPr>
        <p:spPr>
          <a:xfrm>
            <a:off x="623154" y="5990974"/>
            <a:ext cx="8989036" cy="417807"/>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・フォーマット別ガイド</a:t>
            </a:r>
            <a:r>
              <a:rPr kumimoji="0" lang="en-US" altLang="ja-JP" sz="900" b="0" i="0" u="none" strike="noStrike" kern="0" cap="none" spc="0" normalizeH="0" baseline="0" noProof="0">
                <a:ln>
                  <a:noFill/>
                </a:ln>
                <a:solidFill>
                  <a:srgbClr val="0D0D0D"/>
                </a:solidFill>
                <a:effectLst/>
                <a:uLnTx/>
                <a:uFillTx/>
                <a:latin typeface="Meiryo"/>
                <a:ea typeface="Meiryo"/>
              </a:rPr>
              <a:t>:</a:t>
            </a:r>
            <a:r>
              <a:rPr kumimoji="0" lang="ja-JP" altLang="en-US" sz="900" b="0" i="0" u="none" strike="noStrike" kern="0" cap="none" spc="0" normalizeH="0" baseline="0" noProof="0">
                <a:ln>
                  <a:noFill/>
                </a:ln>
                <a:solidFill>
                  <a:srgbClr val="0D0D0D"/>
                </a:solidFill>
                <a:effectLst/>
                <a:uLnTx/>
                <a:uFillTx/>
                <a:latin typeface="Meiryo"/>
                <a:ea typeface="Meiryo"/>
              </a:rPr>
              <a:t> </a:t>
            </a:r>
            <a:r>
              <a:rPr kumimoji="0" lang="en-US" altLang="ja-JP" sz="900" b="0" i="0" u="none" strike="noStrike" kern="0" cap="none" spc="0" normalizeH="0" baseline="0" noProof="0">
                <a:ln>
                  <a:noFill/>
                </a:ln>
                <a:solidFill>
                  <a:srgbClr val="000000"/>
                </a:solidFill>
                <a:effectLst/>
                <a:uLnTx/>
                <a:uFillTx/>
                <a:latin typeface="Meiryo"/>
                <a:ea typeface="Meiryo"/>
                <a:hlinkClick r:id="rId8">
                  <a:extLst>
                    <a:ext uri="{A12FA001-AC4F-418D-AE19-62706E023703}">
                      <ahyp:hlinkClr xmlns:ahyp="http://schemas.microsoft.com/office/drawing/2018/hyperlinkcolor" val="tx"/>
                    </a:ext>
                  </a:extLst>
                </a:hlinkClick>
              </a:rPr>
              <a:t>https://s.yimg.jp/dl/displayads-guarantee/formatguide.zip</a:t>
            </a:r>
            <a:endParaRPr kumimoji="0" lang="en-US" altLang="ja-JP" sz="900" b="0" i="0" u="none" strike="noStrike" kern="0" cap="none" spc="0" normalizeH="0" baseline="0" noProof="0">
              <a:ln>
                <a:noFill/>
              </a:ln>
              <a:solidFill>
                <a:srgbClr val="000000"/>
              </a:solidFill>
              <a:effectLst/>
              <a:uLnTx/>
              <a:uFillTx/>
              <a:latin typeface="Meiryo"/>
              <a:ea typeface="Meiryo"/>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・入稿規定（</a:t>
            </a:r>
            <a:r>
              <a:rPr kumimoji="0" lang="en-US" altLang="ja-JP" sz="900" b="0" i="0" u="none" strike="noStrike" kern="0" cap="none" spc="0" normalizeH="0" baseline="0" noProof="0">
                <a:ln>
                  <a:noFill/>
                </a:ln>
                <a:solidFill>
                  <a:srgbClr val="0D0D0D"/>
                </a:solidFill>
                <a:effectLst/>
                <a:uLnTx/>
                <a:uFillTx/>
                <a:latin typeface="Meiryo"/>
                <a:ea typeface="Meiryo"/>
              </a:rPr>
              <a:t>web</a:t>
            </a:r>
            <a:r>
              <a:rPr kumimoji="0" lang="ja-JP" altLang="en-US" sz="900" b="0" i="0" u="none" strike="noStrike" kern="0" cap="none" spc="0" normalizeH="0" baseline="0" noProof="0">
                <a:ln>
                  <a:noFill/>
                </a:ln>
                <a:solidFill>
                  <a:srgbClr val="0D0D0D"/>
                </a:solidFill>
                <a:effectLst/>
                <a:uLnTx/>
                <a:uFillTx/>
                <a:latin typeface="Meiryo"/>
                <a:ea typeface="Meiryo"/>
              </a:rPr>
              <a:t>）：</a:t>
            </a:r>
            <a:r>
              <a:rPr kumimoji="0" lang="ja-JP" altLang="en-US" sz="900" kern="0">
                <a:solidFill>
                  <a:srgbClr val="0D0D0D"/>
                </a:solidFill>
                <a:latin typeface="Meiryo"/>
                <a:ea typeface="Meiryo"/>
                <a:cs typeface="+mn-lt"/>
                <a:hlinkClick r:id="rId9"/>
              </a:rPr>
              <a:t>https://ads-help.yahoo-net.jp/s/article/H000044930?language=ja</a:t>
            </a:r>
            <a:endParaRPr lang="en-US" altLang="en-US" sz="900" b="0" i="0" u="none" strike="noStrike" cap="none" spc="0" normalizeH="0" baseline="0" noProof="0">
              <a:ln>
                <a:noFill/>
              </a:ln>
              <a:solidFill>
                <a:srgbClr val="000000"/>
              </a:solidFill>
              <a:effectLst/>
              <a:uLnTx/>
              <a:uFillTx/>
              <a:latin typeface="Meiryo"/>
              <a:ea typeface="Meiryo"/>
            </a:endParaRPr>
          </a:p>
        </p:txBody>
      </p:sp>
      <p:pic>
        <p:nvPicPr>
          <p:cNvPr id="13" name="図 12">
            <a:extLst>
              <a:ext uri="{FF2B5EF4-FFF2-40B4-BE49-F238E27FC236}">
                <a16:creationId xmlns:a16="http://schemas.microsoft.com/office/drawing/2014/main" id="{DA735B14-13D4-9CEA-C745-A0C7AD6770F5}"/>
              </a:ext>
            </a:extLst>
          </p:cNvPr>
          <p:cNvPicPr>
            <a:picLocks noChangeAspect="1"/>
          </p:cNvPicPr>
          <p:nvPr/>
        </p:nvPicPr>
        <p:blipFill rotWithShape="1">
          <a:blip r:embed="rId10">
            <a:extLst>
              <a:ext uri="{28A0092B-C50C-407E-A947-70E740481C1C}">
                <a14:useLocalDpi xmlns:a14="http://schemas.microsoft.com/office/drawing/2010/main"/>
              </a:ext>
            </a:extLst>
          </a:blip>
          <a:srcRect t="-105" b="18249"/>
          <a:stretch/>
        </p:blipFill>
        <p:spPr>
          <a:xfrm>
            <a:off x="6011541" y="2974189"/>
            <a:ext cx="3876964" cy="2176427"/>
          </a:xfrm>
          <a:prstGeom prst="rect">
            <a:avLst/>
          </a:prstGeom>
        </p:spPr>
      </p:pic>
      <p:sp>
        <p:nvSpPr>
          <p:cNvPr id="15" name="テキスト ボックス 14">
            <a:extLst>
              <a:ext uri="{FF2B5EF4-FFF2-40B4-BE49-F238E27FC236}">
                <a16:creationId xmlns:a16="http://schemas.microsoft.com/office/drawing/2014/main" id="{4654DE19-A457-CF09-3C46-E372C0DCCE52}"/>
              </a:ext>
            </a:extLst>
          </p:cNvPr>
          <p:cNvSpPr txBox="1"/>
          <p:nvPr/>
        </p:nvSpPr>
        <p:spPr>
          <a:xfrm>
            <a:off x="2357886" y="2550785"/>
            <a:ext cx="3162837" cy="461665"/>
          </a:xfrm>
          <a:prstGeom prst="rect">
            <a:avLst/>
          </a:prstGeom>
          <a:noFill/>
        </p:spPr>
        <p:txBody>
          <a:bodyPr wrap="square" lIns="0" tIns="0" rIns="0" bIns="0" rtlCol="0" anchor="t">
            <a:spAutoFit/>
          </a:bodyPr>
          <a:lstStyle/>
          <a:p>
            <a:pPr>
              <a:defRPr/>
            </a:pPr>
            <a:r>
              <a:rPr lang="en-US" altLang="ja-JP" sz="1000">
                <a:solidFill>
                  <a:srgbClr val="002AFF"/>
                </a:solidFill>
                <a:latin typeface="Meiryo"/>
                <a:ea typeface="Meiryo"/>
              </a:rPr>
              <a:t>※ </a:t>
            </a:r>
            <a:r>
              <a:rPr lang="ja-JP" altLang="en-US" sz="1000">
                <a:solidFill>
                  <a:srgbClr val="002AFF"/>
                </a:solidFill>
                <a:latin typeface="Meiryo"/>
                <a:ea typeface="Meiryo"/>
              </a:rPr>
              <a:t>タップ後の挙動は「スマートフォン動画広告タップ後の挙動」のページをご参照ください。</a:t>
            </a:r>
          </a:p>
          <a:p>
            <a:pPr lvl="0">
              <a:defRPr/>
            </a:pPr>
            <a:endParaRPr lang="ja-JP" altLang="en-US" sz="1000">
              <a:solidFill>
                <a:srgbClr val="002AFF"/>
              </a:solidFill>
              <a:latin typeface="Meiryo" panose="020B0604030504040204" pitchFamily="34" charset="-128"/>
              <a:ea typeface="Meiryo" panose="020B0604030504040204" pitchFamily="34" charset="-128"/>
            </a:endParaRPr>
          </a:p>
        </p:txBody>
      </p:sp>
      <p:sp>
        <p:nvSpPr>
          <p:cNvPr id="14" name="テキスト プレースホルダー 35">
            <a:extLst>
              <a:ext uri="{FF2B5EF4-FFF2-40B4-BE49-F238E27FC236}">
                <a16:creationId xmlns:a16="http://schemas.microsoft.com/office/drawing/2014/main" id="{55C7D9AA-C904-D64E-D2EF-989C66C916B2}"/>
              </a:ext>
            </a:extLst>
          </p:cNvPr>
          <p:cNvSpPr txBox="1">
            <a:spLocks noGrp="1"/>
          </p:cNvSpPr>
          <p:nvPr>
            <p:ph type="body" sz="quarter" idx="10"/>
          </p:nvPr>
        </p:nvSpPr>
        <p:spPr>
          <a:xfrm>
            <a:off x="3539672" y="145683"/>
            <a:ext cx="6017986" cy="577827"/>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None/>
            </a:pPr>
            <a:r>
              <a:rPr lang="en-US" altLang="ja-JP" sz="2000">
                <a:solidFill>
                  <a:srgbClr val="000048"/>
                </a:solidFill>
                <a:latin typeface="Meiryo" panose="020B0604030504040204" pitchFamily="34" charset="-128"/>
                <a:ea typeface="Meiryo" panose="020B0604030504040204" pitchFamily="34" charset="-128"/>
              </a:rPr>
              <a:t>Yahoo! JAPAN</a:t>
            </a:r>
            <a:r>
              <a:rPr lang="ja-JP" altLang="en-US" sz="2000">
                <a:solidFill>
                  <a:srgbClr val="000048"/>
                </a:solidFill>
                <a:latin typeface="Meiryo" panose="020B0604030504040204" pitchFamily="34" charset="-128"/>
                <a:ea typeface="Meiryo" panose="020B0604030504040204" pitchFamily="34" charset="-128"/>
              </a:rPr>
              <a:t>トップページ　ブランドパネル　</a:t>
            </a:r>
            <a:r>
              <a:rPr lang="en-US" altLang="ja-JP" sz="2000">
                <a:solidFill>
                  <a:srgbClr val="000048"/>
                </a:solidFill>
                <a:latin typeface="Meiryo" panose="020B0604030504040204" pitchFamily="34" charset="-128"/>
                <a:ea typeface="Meiryo" panose="020B0604030504040204" pitchFamily="34" charset="-128"/>
              </a:rPr>
              <a:t>MD</a:t>
            </a:r>
          </a:p>
        </p:txBody>
      </p:sp>
    </p:spTree>
    <p:extLst>
      <p:ext uri="{BB962C8B-B14F-4D97-AF65-F5344CB8AC3E}">
        <p14:creationId xmlns:p14="http://schemas.microsoft.com/office/powerpoint/2010/main" val="258064687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9C1884-8B59-2641-E793-6653282F4AA4}"/>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4E44E524-717B-76D1-A189-4C4BF3E17894}"/>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13F25F18-93BC-5922-EDD9-BF8D0D05B516}"/>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6" name="正方形/長方形 5">
            <a:extLst>
              <a:ext uri="{FF2B5EF4-FFF2-40B4-BE49-F238E27FC236}">
                <a16:creationId xmlns:a16="http://schemas.microsoft.com/office/drawing/2014/main" id="{416B96D4-B154-CD9E-61A1-B2CC8404FE51}"/>
              </a:ext>
            </a:extLst>
          </p:cNvPr>
          <p:cNvSpPr/>
          <p:nvPr/>
        </p:nvSpPr>
        <p:spPr>
          <a:xfrm>
            <a:off x="443707" y="5995632"/>
            <a:ext cx="9820652" cy="415498"/>
          </a:xfrm>
          <a:prstGeom prst="rect">
            <a:avLst/>
          </a:prstGeom>
        </p:spPr>
        <p:txBody>
          <a:bodyPr wrap="square" lIns="91440" tIns="45720" rIns="91440" bIns="45720" anchor="t">
            <a:spAutoFit/>
          </a:bodyPr>
          <a:lstStyle/>
          <a:p>
            <a:pPr marL="0" marR="0" lvl="0" indent="0" defTabSz="914400" eaLnBrk="1" fontAlgn="auto" latinLnBrk="0" hangingPunct="1">
              <a:spcBef>
                <a:spcPts val="0"/>
              </a:spcBef>
              <a:spcAft>
                <a:spcPts val="0"/>
              </a:spcAft>
              <a:buClrTx/>
              <a:buSzTx/>
              <a:buFontTx/>
              <a:buNone/>
              <a:tabLst/>
              <a:defRPr/>
            </a:pPr>
            <a:r>
              <a:rPr lang="en-US" altLang="ja-JP" sz="700" b="0" i="0" u="none" strike="noStrike" kern="0" cap="none" spc="0" normalizeH="0" baseline="0" noProof="0">
                <a:ln>
                  <a:noFill/>
                </a:ln>
                <a:solidFill>
                  <a:srgbClr val="0D0D0D"/>
                </a:solidFill>
                <a:effectLst/>
                <a:uLnTx/>
                <a:uFillTx/>
                <a:latin typeface="Meiryo"/>
                <a:ea typeface="Meiryo"/>
              </a:rPr>
              <a:t>※SP</a:t>
            </a:r>
            <a:r>
              <a:rPr lang="ja-JP" altLang="en-US" sz="700" b="0" i="0" u="none" strike="noStrike" kern="0" cap="none" spc="0" normalizeH="0" baseline="0" noProof="0">
                <a:ln>
                  <a:noFill/>
                </a:ln>
                <a:solidFill>
                  <a:srgbClr val="0D0D0D"/>
                </a:solidFill>
                <a:effectLst/>
                <a:uLnTx/>
                <a:uFillTx/>
                <a:latin typeface="Meiryo"/>
                <a:ea typeface="Meiryo"/>
              </a:rPr>
              <a:t>はスマートフォン、</a:t>
            </a:r>
            <a:r>
              <a:rPr lang="en-US" altLang="ja-JP" sz="700" b="0" i="0" u="none" strike="noStrike" kern="0" cap="none" spc="0" normalizeH="0" baseline="0" noProof="0">
                <a:ln>
                  <a:noFill/>
                </a:ln>
                <a:solidFill>
                  <a:srgbClr val="0D0D0D"/>
                </a:solidFill>
                <a:effectLst/>
                <a:uLnTx/>
                <a:uFillTx/>
                <a:latin typeface="Meiryo"/>
                <a:ea typeface="Meiryo"/>
              </a:rPr>
              <a:t>PC</a:t>
            </a:r>
            <a:r>
              <a:rPr lang="ja-JP" altLang="en-US" sz="700" b="0" i="0" u="none" strike="noStrike" kern="0" cap="none" spc="0" normalizeH="0" baseline="0" noProof="0">
                <a:ln>
                  <a:noFill/>
                </a:ln>
                <a:solidFill>
                  <a:srgbClr val="0D0D0D"/>
                </a:solidFill>
                <a:effectLst/>
                <a:uLnTx/>
                <a:uFillTx/>
                <a:latin typeface="Meiryo"/>
                <a:ea typeface="Meiryo"/>
              </a:rPr>
              <a:t>はパソコン、</a:t>
            </a:r>
            <a:r>
              <a:rPr lang="en-US" altLang="ja-JP" sz="700" b="0" i="0" u="none" strike="noStrike" kern="0" cap="none" spc="0" normalizeH="0" baseline="0" noProof="0">
                <a:ln>
                  <a:noFill/>
                </a:ln>
                <a:solidFill>
                  <a:srgbClr val="0D0D0D"/>
                </a:solidFill>
                <a:effectLst/>
                <a:uLnTx/>
                <a:uFillTx/>
                <a:latin typeface="Meiryo"/>
                <a:ea typeface="Meiryo"/>
              </a:rPr>
              <a:t>MD</a:t>
            </a:r>
            <a:r>
              <a:rPr lang="ja-JP" altLang="en-US" sz="700" b="0" i="0" u="none" strike="noStrike" kern="0" cap="none" spc="0" normalizeH="0" baseline="0" noProof="0">
                <a:ln>
                  <a:noFill/>
                </a:ln>
                <a:solidFill>
                  <a:srgbClr val="0D0D0D"/>
                </a:solidFill>
                <a:effectLst/>
                <a:uLnTx/>
                <a:uFillTx/>
                <a:latin typeface="Meiryo"/>
                <a:ea typeface="Meiryo"/>
              </a:rPr>
              <a:t>はマルチデバイスの略称です。</a:t>
            </a:r>
          </a:p>
          <a:p>
            <a:pPr marL="0" marR="0" lvl="0" indent="0" defTabSz="914400" eaLnBrk="1" fontAlgn="auto" latinLnBrk="0" hangingPunct="1">
              <a:spcBef>
                <a:spcPts val="0"/>
              </a:spcBef>
              <a:spcAft>
                <a:spcPts val="0"/>
              </a:spcAft>
              <a:buClrTx/>
              <a:buSzTx/>
              <a:buFontTx/>
              <a:buNone/>
              <a:tabLst/>
              <a:defRPr/>
            </a:pPr>
            <a:r>
              <a:rPr lang="en-US" altLang="ja-JP" sz="700" b="0" i="0" u="none" strike="noStrike" kern="0" cap="none" spc="0" normalizeH="0" baseline="0" noProof="0">
                <a:ln>
                  <a:noFill/>
                </a:ln>
                <a:solidFill>
                  <a:srgbClr val="0D0D0D"/>
                </a:solidFill>
                <a:effectLst/>
                <a:uLnTx/>
                <a:uFillTx/>
                <a:latin typeface="Meiryo"/>
                <a:ea typeface="Meiryo"/>
              </a:rPr>
              <a:t>※</a:t>
            </a:r>
            <a:r>
              <a:rPr lang="en-US" altLang="ja-JP" sz="700" b="0" i="0" u="none" strike="noStrike" kern="0" cap="none" spc="0" normalizeH="0" baseline="0" noProof="0" err="1">
                <a:ln>
                  <a:noFill/>
                </a:ln>
                <a:solidFill>
                  <a:srgbClr val="0D0D0D"/>
                </a:solidFill>
                <a:effectLst/>
                <a:uLnTx/>
                <a:uFillTx/>
                <a:latin typeface="Meiryo"/>
                <a:ea typeface="Meiryo"/>
              </a:rPr>
              <a:t>vCPM</a:t>
            </a:r>
            <a:r>
              <a:rPr lang="ja-JP" altLang="en-US" sz="700" b="0" i="0" u="none" strike="noStrike" kern="0" cap="none" spc="0" normalizeH="0" baseline="0" noProof="0">
                <a:ln>
                  <a:noFill/>
                </a:ln>
                <a:solidFill>
                  <a:srgbClr val="0D0D0D"/>
                </a:solidFill>
                <a:effectLst/>
                <a:uLnTx/>
                <a:uFillTx/>
                <a:latin typeface="Meiryo"/>
                <a:ea typeface="Meiryo"/>
              </a:rPr>
              <a:t>はビューアブルインプレッション</a:t>
            </a:r>
            <a:r>
              <a:rPr lang="en-US" altLang="ja-JP" sz="700" b="0" i="0" u="none" strike="noStrike" kern="0" cap="none" spc="0" normalizeH="0" baseline="0" noProof="0">
                <a:ln>
                  <a:noFill/>
                </a:ln>
                <a:solidFill>
                  <a:srgbClr val="0D0D0D"/>
                </a:solidFill>
                <a:effectLst/>
                <a:uLnTx/>
                <a:uFillTx/>
                <a:latin typeface="Meiryo"/>
                <a:ea typeface="Meiryo"/>
              </a:rPr>
              <a:t>1,000</a:t>
            </a:r>
            <a:r>
              <a:rPr lang="ja-JP" altLang="en-US" sz="700" b="0" i="0" u="none" strike="noStrike" kern="0" cap="none" spc="0" normalizeH="0" baseline="0" noProof="0">
                <a:ln>
                  <a:noFill/>
                </a:ln>
                <a:solidFill>
                  <a:srgbClr val="0D0D0D"/>
                </a:solidFill>
                <a:effectLst/>
                <a:uLnTx/>
                <a:uFillTx/>
                <a:latin typeface="Meiryo"/>
                <a:ea typeface="Meiryo"/>
              </a:rPr>
              <a:t>回あたりにかかる見込み広告費用です。 </a:t>
            </a:r>
          </a:p>
          <a:p>
            <a:pPr marL="0" marR="0" lvl="0" indent="0" defTabSz="914400" eaLnBrk="1" fontAlgn="auto" latinLnBrk="0" hangingPunct="1">
              <a:spcBef>
                <a:spcPts val="0"/>
              </a:spcBef>
              <a:spcAft>
                <a:spcPts val="0"/>
              </a:spcAft>
              <a:buClrTx/>
              <a:buSzTx/>
              <a:buFontTx/>
              <a:buNone/>
              <a:tabLst/>
              <a:defRPr/>
            </a:pPr>
            <a:r>
              <a:rPr lang="en-US" altLang="ja-JP" sz="700" b="0" i="0" u="none" strike="noStrike" kern="0" cap="none" spc="0" normalizeH="0" baseline="0" noProof="0">
                <a:ln>
                  <a:noFill/>
                </a:ln>
                <a:solidFill>
                  <a:srgbClr val="0D0D0D"/>
                </a:solidFill>
                <a:effectLst/>
                <a:uLnTx/>
                <a:uFillTx/>
                <a:latin typeface="Meiryo"/>
                <a:ea typeface="Meiryo"/>
              </a:rPr>
              <a:t>※</a:t>
            </a:r>
            <a:r>
              <a:rPr lang="en-US" altLang="ja-JP" sz="700" b="0" i="0" u="none" strike="noStrike" kern="0" cap="none" spc="0" normalizeH="0" baseline="0" noProof="0" err="1">
                <a:ln>
                  <a:noFill/>
                </a:ln>
                <a:solidFill>
                  <a:srgbClr val="0D0D0D"/>
                </a:solidFill>
                <a:effectLst/>
                <a:uLnTx/>
                <a:uFillTx/>
                <a:latin typeface="Meiryo"/>
                <a:ea typeface="Meiryo"/>
              </a:rPr>
              <a:t>vimps</a:t>
            </a:r>
            <a:r>
              <a:rPr lang="ja-JP" altLang="en-US" sz="700" b="0" i="0" u="none" strike="noStrike" kern="0" cap="none" spc="0" normalizeH="0" baseline="0" noProof="0">
                <a:ln>
                  <a:noFill/>
                </a:ln>
                <a:solidFill>
                  <a:srgbClr val="0D0D0D"/>
                </a:solidFill>
                <a:effectLst/>
                <a:uLnTx/>
                <a:uFillTx/>
                <a:latin typeface="Meiryo"/>
                <a:ea typeface="Meiryo"/>
              </a:rPr>
              <a:t>はビューアブルインプレッションの略称です。</a:t>
            </a:r>
          </a:p>
        </p:txBody>
      </p:sp>
      <p:sp>
        <p:nvSpPr>
          <p:cNvPr id="9" name="角丸四角形 3">
            <a:extLst>
              <a:ext uri="{FF2B5EF4-FFF2-40B4-BE49-F238E27FC236}">
                <a16:creationId xmlns:a16="http://schemas.microsoft.com/office/drawing/2014/main" id="{F5E787F2-070B-8DA8-F475-A24C2C2EF823}"/>
              </a:ext>
            </a:extLst>
          </p:cNvPr>
          <p:cNvSpPr/>
          <p:nvPr/>
        </p:nvSpPr>
        <p:spPr>
          <a:xfrm>
            <a:off x="1817843" y="186644"/>
            <a:ext cx="1474299"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商品一覧</a:t>
            </a:r>
          </a:p>
        </p:txBody>
      </p:sp>
      <p:graphicFrame>
        <p:nvGraphicFramePr>
          <p:cNvPr id="4" name="表 3">
            <a:extLst>
              <a:ext uri="{FF2B5EF4-FFF2-40B4-BE49-F238E27FC236}">
                <a16:creationId xmlns:a16="http://schemas.microsoft.com/office/drawing/2014/main" id="{B74F7B5A-46E6-707B-4C41-9C4CAFA71ED6}"/>
              </a:ext>
            </a:extLst>
          </p:cNvPr>
          <p:cNvGraphicFramePr>
            <a:graphicFrameLocks noGrp="1"/>
          </p:cNvGraphicFramePr>
          <p:nvPr>
            <p:extLst>
              <p:ext uri="{D42A27DB-BD31-4B8C-83A1-F6EECF244321}">
                <p14:modId xmlns:p14="http://schemas.microsoft.com/office/powerpoint/2010/main" val="643343563"/>
              </p:ext>
            </p:extLst>
          </p:nvPr>
        </p:nvGraphicFramePr>
        <p:xfrm>
          <a:off x="443707" y="1034144"/>
          <a:ext cx="11233149" cy="4979965"/>
        </p:xfrm>
        <a:graphic>
          <a:graphicData uri="http://schemas.openxmlformats.org/drawingml/2006/table">
            <a:tbl>
              <a:tblPr firstCol="1" bandRow="1"/>
              <a:tblGrid>
                <a:gridCol w="1472433">
                  <a:extLst>
                    <a:ext uri="{9D8B030D-6E8A-4147-A177-3AD203B41FA5}">
                      <a16:colId xmlns:a16="http://schemas.microsoft.com/office/drawing/2014/main" val="792911817"/>
                    </a:ext>
                  </a:extLst>
                </a:gridCol>
                <a:gridCol w="542262">
                  <a:extLst>
                    <a:ext uri="{9D8B030D-6E8A-4147-A177-3AD203B41FA5}">
                      <a16:colId xmlns:a16="http://schemas.microsoft.com/office/drawing/2014/main" val="1525620392"/>
                    </a:ext>
                  </a:extLst>
                </a:gridCol>
                <a:gridCol w="1084524">
                  <a:extLst>
                    <a:ext uri="{9D8B030D-6E8A-4147-A177-3AD203B41FA5}">
                      <a16:colId xmlns:a16="http://schemas.microsoft.com/office/drawing/2014/main" val="3835180974"/>
                    </a:ext>
                  </a:extLst>
                </a:gridCol>
                <a:gridCol w="542262">
                  <a:extLst>
                    <a:ext uri="{9D8B030D-6E8A-4147-A177-3AD203B41FA5}">
                      <a16:colId xmlns:a16="http://schemas.microsoft.com/office/drawing/2014/main" val="4269922740"/>
                    </a:ext>
                  </a:extLst>
                </a:gridCol>
                <a:gridCol w="1084524">
                  <a:extLst>
                    <a:ext uri="{9D8B030D-6E8A-4147-A177-3AD203B41FA5}">
                      <a16:colId xmlns:a16="http://schemas.microsoft.com/office/drawing/2014/main" val="360912566"/>
                    </a:ext>
                  </a:extLst>
                </a:gridCol>
                <a:gridCol w="542262">
                  <a:extLst>
                    <a:ext uri="{9D8B030D-6E8A-4147-A177-3AD203B41FA5}">
                      <a16:colId xmlns:a16="http://schemas.microsoft.com/office/drawing/2014/main" val="1933156410"/>
                    </a:ext>
                  </a:extLst>
                </a:gridCol>
                <a:gridCol w="1084524">
                  <a:extLst>
                    <a:ext uri="{9D8B030D-6E8A-4147-A177-3AD203B41FA5}">
                      <a16:colId xmlns:a16="http://schemas.microsoft.com/office/drawing/2014/main" val="846502076"/>
                    </a:ext>
                  </a:extLst>
                </a:gridCol>
                <a:gridCol w="542262">
                  <a:extLst>
                    <a:ext uri="{9D8B030D-6E8A-4147-A177-3AD203B41FA5}">
                      <a16:colId xmlns:a16="http://schemas.microsoft.com/office/drawing/2014/main" val="4196219788"/>
                    </a:ext>
                  </a:extLst>
                </a:gridCol>
                <a:gridCol w="1084524">
                  <a:extLst>
                    <a:ext uri="{9D8B030D-6E8A-4147-A177-3AD203B41FA5}">
                      <a16:colId xmlns:a16="http://schemas.microsoft.com/office/drawing/2014/main" val="943744829"/>
                    </a:ext>
                  </a:extLst>
                </a:gridCol>
                <a:gridCol w="542262">
                  <a:extLst>
                    <a:ext uri="{9D8B030D-6E8A-4147-A177-3AD203B41FA5}">
                      <a16:colId xmlns:a16="http://schemas.microsoft.com/office/drawing/2014/main" val="2494124302"/>
                    </a:ext>
                  </a:extLst>
                </a:gridCol>
                <a:gridCol w="1084524">
                  <a:extLst>
                    <a:ext uri="{9D8B030D-6E8A-4147-A177-3AD203B41FA5}">
                      <a16:colId xmlns:a16="http://schemas.microsoft.com/office/drawing/2014/main" val="3445193374"/>
                    </a:ext>
                  </a:extLst>
                </a:gridCol>
                <a:gridCol w="542262">
                  <a:extLst>
                    <a:ext uri="{9D8B030D-6E8A-4147-A177-3AD203B41FA5}">
                      <a16:colId xmlns:a16="http://schemas.microsoft.com/office/drawing/2014/main" val="739266037"/>
                    </a:ext>
                  </a:extLst>
                </a:gridCol>
                <a:gridCol w="1084524">
                  <a:extLst>
                    <a:ext uri="{9D8B030D-6E8A-4147-A177-3AD203B41FA5}">
                      <a16:colId xmlns:a16="http://schemas.microsoft.com/office/drawing/2014/main" val="3201855149"/>
                    </a:ext>
                  </a:extLst>
                </a:gridCol>
              </a:tblGrid>
              <a:tr h="51427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50" b="1">
                          <a:solidFill>
                            <a:schemeClr val="bg2"/>
                          </a:solidFill>
                          <a:latin typeface="Meiryo" panose="020B0604030504040204" pitchFamily="34" charset="-128"/>
                          <a:ea typeface="Meiryo" panose="020B0604030504040204" pitchFamily="34" charset="-128"/>
                        </a:rPr>
                        <a:t>商品名</a:t>
                      </a: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850" b="1" kern="1200">
                          <a:solidFill>
                            <a:schemeClr val="bg1"/>
                          </a:solidFill>
                          <a:latin typeface="Meiryo"/>
                          <a:ea typeface="Meiryo"/>
                          <a:cs typeface="+mn-cs"/>
                        </a:rPr>
                        <a:t>Yahoo! JAPAN</a:t>
                      </a:r>
                      <a:r>
                        <a:rPr kumimoji="1" lang="ja-JP" altLang="en-US" sz="850" b="1" kern="1200">
                          <a:solidFill>
                            <a:schemeClr val="bg1"/>
                          </a:solidFill>
                          <a:latin typeface="Meiryo"/>
                          <a:ea typeface="Meiryo"/>
                          <a:cs typeface="+mn-cs"/>
                        </a:rPr>
                        <a:t>トップページ　ブランドパネル　</a:t>
                      </a:r>
                      <a:r>
                        <a:rPr kumimoji="1" lang="en-US" altLang="ja-JP" sz="850" b="1" kern="1200">
                          <a:solidFill>
                            <a:schemeClr val="bg1"/>
                          </a:solidFill>
                          <a:latin typeface="Meiryo"/>
                          <a:ea typeface="Meiryo"/>
                          <a:cs typeface="+mn-cs"/>
                        </a:rPr>
                        <a:t>MD</a:t>
                      </a:r>
                      <a:r>
                        <a:rPr kumimoji="1" lang="ja-JP" altLang="en-US" sz="850" b="1" kern="1200">
                          <a:solidFill>
                            <a:schemeClr val="bg1"/>
                          </a:solidFill>
                          <a:latin typeface="Meiryo"/>
                          <a:ea typeface="Meiryo"/>
                          <a:cs typeface="+mn-cs"/>
                        </a:rPr>
                        <a:t>（</a:t>
                      </a:r>
                      <a:r>
                        <a:rPr kumimoji="1" lang="en-US" altLang="ja-JP" sz="850" b="1" kern="1200">
                          <a:solidFill>
                            <a:schemeClr val="bg1"/>
                          </a:solidFill>
                          <a:latin typeface="Meiryo"/>
                          <a:ea typeface="Meiryo"/>
                          <a:cs typeface="+mn-cs"/>
                        </a:rPr>
                        <a:t>500</a:t>
                      </a:r>
                      <a:r>
                        <a:rPr kumimoji="1" lang="ja-JP" altLang="en-US" sz="850" b="1" kern="1200">
                          <a:solidFill>
                            <a:schemeClr val="bg1"/>
                          </a:solidFill>
                          <a:latin typeface="Meiryo"/>
                          <a:ea typeface="Meiryo"/>
                          <a:cs typeface="+mn-cs"/>
                        </a:rPr>
                        <a:t>万円～）</a:t>
                      </a:r>
                      <a:endParaRPr kumimoji="1" lang="en-US" altLang="ja-JP" sz="850" b="1" kern="1200">
                        <a:solidFill>
                          <a:schemeClr val="bg1"/>
                        </a:solidFill>
                        <a:latin typeface="Meiryo"/>
                        <a:ea typeface="Meiryo"/>
                        <a:cs typeface="+mn-cs"/>
                      </a:endParaRP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50" b="1">
                          <a:solidFill>
                            <a:schemeClr val="bg1"/>
                          </a:solidFill>
                          <a:latin typeface="Meiryo"/>
                          <a:ea typeface="Meiryo"/>
                        </a:rPr>
                        <a:t>Yahoo! JAPAN</a:t>
                      </a:r>
                      <a:r>
                        <a:rPr kumimoji="1" lang="ja-JP" altLang="en-US" sz="850" b="1">
                          <a:solidFill>
                            <a:schemeClr val="bg1"/>
                          </a:solidFill>
                          <a:latin typeface="Meiryo"/>
                          <a:ea typeface="Meiryo"/>
                        </a:rPr>
                        <a:t>トップページ　ブランドパネル　</a:t>
                      </a:r>
                      <a:r>
                        <a:rPr kumimoji="1" lang="en-US" altLang="ja-JP" sz="850" b="1">
                          <a:solidFill>
                            <a:schemeClr val="bg1"/>
                          </a:solidFill>
                          <a:latin typeface="Meiryo"/>
                          <a:ea typeface="Meiryo"/>
                        </a:rPr>
                        <a:t>MD</a:t>
                      </a:r>
                      <a:r>
                        <a:rPr kumimoji="1" lang="ja-JP" altLang="en-US" sz="850" b="1">
                          <a:solidFill>
                            <a:schemeClr val="bg1"/>
                          </a:solidFill>
                          <a:latin typeface="Meiryo"/>
                          <a:ea typeface="Meiryo"/>
                        </a:rPr>
                        <a:t>（</a:t>
                      </a:r>
                      <a:r>
                        <a:rPr kumimoji="1" lang="en-US" altLang="ja-JP" sz="850" b="1">
                          <a:solidFill>
                            <a:schemeClr val="bg1"/>
                          </a:solidFill>
                          <a:latin typeface="Meiryo"/>
                          <a:ea typeface="Meiryo"/>
                        </a:rPr>
                        <a:t>1000</a:t>
                      </a:r>
                      <a:r>
                        <a:rPr kumimoji="1" lang="ja-JP" altLang="en-US" sz="850" b="1">
                          <a:solidFill>
                            <a:schemeClr val="bg1"/>
                          </a:solidFill>
                          <a:latin typeface="Meiryo"/>
                          <a:ea typeface="Meiryo"/>
                        </a:rPr>
                        <a:t>万円～）</a:t>
                      </a: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50" b="1" kern="1200">
                          <a:solidFill>
                            <a:schemeClr val="bg1"/>
                          </a:solidFill>
                          <a:latin typeface="Meiryo"/>
                          <a:ea typeface="Meiryo"/>
                          <a:cs typeface="+mn-cs"/>
                        </a:rPr>
                        <a:t>Yahoo! JAPAN</a:t>
                      </a:r>
                      <a:r>
                        <a:rPr kumimoji="1" lang="ja-JP" altLang="en-US" sz="850" b="1" kern="1200">
                          <a:solidFill>
                            <a:schemeClr val="bg1"/>
                          </a:solidFill>
                          <a:latin typeface="Meiryo"/>
                          <a:ea typeface="Meiryo"/>
                          <a:cs typeface="+mn-cs"/>
                        </a:rPr>
                        <a:t>トップページ　ブランドパネル　</a:t>
                      </a:r>
                      <a:r>
                        <a:rPr kumimoji="1" lang="en-US" altLang="ja-JP" sz="850" b="1" kern="1200">
                          <a:solidFill>
                            <a:schemeClr val="bg1"/>
                          </a:solidFill>
                          <a:latin typeface="Meiryo"/>
                          <a:ea typeface="Meiryo"/>
                          <a:cs typeface="+mn-cs"/>
                        </a:rPr>
                        <a:t>MD</a:t>
                      </a:r>
                      <a:r>
                        <a:rPr kumimoji="1" lang="ja-JP" altLang="en-US" sz="850" b="1" kern="1200">
                          <a:solidFill>
                            <a:schemeClr val="bg1"/>
                          </a:solidFill>
                          <a:latin typeface="Meiryo"/>
                          <a:ea typeface="Meiryo"/>
                          <a:cs typeface="+mn-cs"/>
                        </a:rPr>
                        <a:t>（</a:t>
                      </a:r>
                      <a:r>
                        <a:rPr kumimoji="1" lang="en-US" altLang="ja-JP" sz="850" b="1" kern="1200">
                          <a:solidFill>
                            <a:schemeClr val="bg1"/>
                          </a:solidFill>
                          <a:latin typeface="Meiryo"/>
                          <a:ea typeface="Meiryo"/>
                          <a:cs typeface="+mn-cs"/>
                        </a:rPr>
                        <a:t>FQ1</a:t>
                      </a:r>
                      <a:r>
                        <a:rPr kumimoji="1" lang="ja-JP" altLang="en-US" sz="850" b="1" kern="1200">
                          <a:solidFill>
                            <a:schemeClr val="bg1"/>
                          </a:solidFill>
                          <a:latin typeface="Meiryo"/>
                          <a:ea typeface="Meiryo"/>
                          <a:cs typeface="+mn-cs"/>
                        </a:rPr>
                        <a:t>）</a:t>
                      </a:r>
                      <a:endParaRPr kumimoji="1" lang="en-US" altLang="ja-JP" sz="850" b="1" kern="1200">
                        <a:solidFill>
                          <a:schemeClr val="bg1"/>
                        </a:solidFill>
                        <a:latin typeface="Meiryo"/>
                        <a:ea typeface="Meiryo"/>
                        <a:cs typeface="+mn-cs"/>
                      </a:endParaRP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50" b="1" kern="1200">
                          <a:solidFill>
                            <a:schemeClr val="bg1"/>
                          </a:solidFill>
                          <a:latin typeface="Meiryo"/>
                          <a:ea typeface="Meiryo"/>
                          <a:cs typeface="+mn-cs"/>
                        </a:rPr>
                        <a:t>Yahoo! JAPAN</a:t>
                      </a:r>
                      <a:r>
                        <a:rPr kumimoji="1" lang="ja-JP" altLang="en-US" sz="850" b="1" kern="1200">
                          <a:solidFill>
                            <a:schemeClr val="bg1"/>
                          </a:solidFill>
                          <a:latin typeface="Meiryo"/>
                          <a:ea typeface="Meiryo"/>
                          <a:cs typeface="+mn-cs"/>
                        </a:rPr>
                        <a:t>トップページ　ブランドパネル　</a:t>
                      </a:r>
                      <a:r>
                        <a:rPr kumimoji="1" lang="en-US" altLang="ja-JP" sz="850" b="1" kern="1200">
                          <a:solidFill>
                            <a:schemeClr val="bg1"/>
                          </a:solidFill>
                          <a:latin typeface="Meiryo"/>
                          <a:ea typeface="Meiryo"/>
                          <a:cs typeface="+mn-cs"/>
                        </a:rPr>
                        <a:t>MD</a:t>
                      </a:r>
                      <a:r>
                        <a:rPr kumimoji="1" lang="ja-JP" altLang="en-US" sz="850" b="1" kern="1200">
                          <a:solidFill>
                            <a:schemeClr val="bg1"/>
                          </a:solidFill>
                          <a:latin typeface="Meiryo"/>
                          <a:ea typeface="Meiryo"/>
                          <a:cs typeface="+mn-cs"/>
                        </a:rPr>
                        <a:t>（都道府県）（</a:t>
                      </a:r>
                      <a:r>
                        <a:rPr kumimoji="1" lang="en-US" altLang="ja-JP" sz="850" b="1" kern="1200">
                          <a:solidFill>
                            <a:schemeClr val="bg1"/>
                          </a:solidFill>
                          <a:latin typeface="Meiryo"/>
                          <a:ea typeface="Meiryo"/>
                          <a:cs typeface="+mn-cs"/>
                        </a:rPr>
                        <a:t>50</a:t>
                      </a:r>
                      <a:r>
                        <a:rPr kumimoji="1" lang="ja-JP" altLang="en-US" sz="850" b="1" kern="1200">
                          <a:solidFill>
                            <a:schemeClr val="bg1"/>
                          </a:solidFill>
                          <a:latin typeface="Meiryo"/>
                          <a:ea typeface="Meiryo"/>
                          <a:cs typeface="+mn-cs"/>
                        </a:rPr>
                        <a:t>万円～）</a:t>
                      </a: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50" b="1" kern="1200">
                          <a:solidFill>
                            <a:schemeClr val="bg1"/>
                          </a:solidFill>
                          <a:latin typeface="Meiryo"/>
                          <a:ea typeface="Meiryo"/>
                          <a:cs typeface="+mn-cs"/>
                        </a:rPr>
                        <a:t>Yahoo! JAPAN</a:t>
                      </a:r>
                      <a:r>
                        <a:rPr kumimoji="1" lang="ja-JP" altLang="en-US" sz="850" b="1" kern="1200">
                          <a:solidFill>
                            <a:schemeClr val="bg1"/>
                          </a:solidFill>
                          <a:latin typeface="Meiryo"/>
                          <a:ea typeface="Meiryo"/>
                          <a:cs typeface="+mn-cs"/>
                        </a:rPr>
                        <a:t>トップページ　ブランドパネル　</a:t>
                      </a:r>
                      <a:r>
                        <a:rPr kumimoji="1" lang="en-US" altLang="ja-JP" sz="850" b="1" kern="1200">
                          <a:solidFill>
                            <a:schemeClr val="bg1"/>
                          </a:solidFill>
                          <a:latin typeface="Meiryo"/>
                          <a:ea typeface="Meiryo"/>
                          <a:cs typeface="+mn-cs"/>
                        </a:rPr>
                        <a:t>MD</a:t>
                      </a:r>
                      <a:r>
                        <a:rPr kumimoji="1" lang="ja-JP" altLang="en-US" sz="850" b="1" kern="1200">
                          <a:solidFill>
                            <a:schemeClr val="bg1"/>
                          </a:solidFill>
                          <a:latin typeface="Meiryo"/>
                          <a:ea typeface="Meiryo"/>
                          <a:cs typeface="+mn-cs"/>
                        </a:rPr>
                        <a:t>（都道府県）（</a:t>
                      </a:r>
                      <a:r>
                        <a:rPr kumimoji="1" lang="en-US" altLang="ja-JP" sz="850" b="1" kern="1200">
                          <a:solidFill>
                            <a:schemeClr val="bg1"/>
                          </a:solidFill>
                          <a:latin typeface="Meiryo"/>
                          <a:ea typeface="Meiryo"/>
                          <a:cs typeface="+mn-cs"/>
                        </a:rPr>
                        <a:t>300</a:t>
                      </a:r>
                      <a:r>
                        <a:rPr kumimoji="1" lang="ja-JP" altLang="en-US" sz="850" b="1" kern="1200">
                          <a:solidFill>
                            <a:schemeClr val="bg1"/>
                          </a:solidFill>
                          <a:latin typeface="Meiryo"/>
                          <a:ea typeface="Meiryo"/>
                          <a:cs typeface="+mn-cs"/>
                        </a:rPr>
                        <a:t>万円～）</a:t>
                      </a: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50" b="1" kern="1200">
                          <a:solidFill>
                            <a:schemeClr val="bg1"/>
                          </a:solidFill>
                          <a:latin typeface="Meiryo"/>
                          <a:ea typeface="Meiryo"/>
                          <a:cs typeface="+mn-cs"/>
                        </a:rPr>
                        <a:t>Yahoo! JAPAN</a:t>
                      </a:r>
                      <a:r>
                        <a:rPr kumimoji="1" lang="ja-JP" altLang="en-US" sz="850" b="1" kern="1200">
                          <a:solidFill>
                            <a:schemeClr val="bg1"/>
                          </a:solidFill>
                          <a:latin typeface="Meiryo"/>
                          <a:ea typeface="Meiryo"/>
                          <a:cs typeface="+mn-cs"/>
                        </a:rPr>
                        <a:t>トップページ　ブランドパネル　</a:t>
                      </a:r>
                      <a:r>
                        <a:rPr kumimoji="1" lang="en-US" altLang="ja-JP" sz="850" b="1" kern="1200">
                          <a:solidFill>
                            <a:schemeClr val="bg1"/>
                          </a:solidFill>
                          <a:latin typeface="Meiryo"/>
                          <a:ea typeface="Meiryo"/>
                          <a:cs typeface="+mn-cs"/>
                        </a:rPr>
                        <a:t>MD</a:t>
                      </a:r>
                      <a:r>
                        <a:rPr kumimoji="1" lang="ja-JP" altLang="en-US" sz="850" b="1" kern="1200">
                          <a:solidFill>
                            <a:schemeClr val="bg1"/>
                          </a:solidFill>
                          <a:latin typeface="Meiryo"/>
                          <a:ea typeface="Meiryo"/>
                          <a:cs typeface="+mn-cs"/>
                        </a:rPr>
                        <a:t>（市区郡）</a:t>
                      </a: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extLst>
                  <a:ext uri="{0D108BD9-81ED-4DB2-BD59-A6C34878D82A}">
                    <a16:rowId xmlns:a16="http://schemas.microsoft.com/office/drawing/2014/main" val="2117335041"/>
                  </a:ext>
                </a:extLst>
              </a:tr>
              <a:tr h="37149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リリース種別</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商品</a:t>
                      </a:r>
                      <a:r>
                        <a:rPr kumimoji="1" lang="en-US" altLang="ja-JP" sz="900" b="0" kern="1200">
                          <a:solidFill>
                            <a:schemeClr val="bg1"/>
                          </a:solidFill>
                          <a:latin typeface="Meiryo"/>
                          <a:ea typeface="Meiryo"/>
                          <a:cs typeface="+mn-cs"/>
                        </a:rPr>
                        <a:t>ID</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lvl="0" algn="ctr">
                        <a:buNone/>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a:solidFill>
                            <a:srgbClr val="0D0D0D"/>
                          </a:solidFill>
                          <a:latin typeface="Meiryo"/>
                          <a:ea typeface="Meiryo"/>
                        </a:rPr>
                        <a:t>1000013165</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lvl="0" algn="ctr">
                        <a:buNone/>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kern="1200">
                          <a:solidFill>
                            <a:srgbClr val="0D0D0D"/>
                          </a:solidFill>
                          <a:latin typeface="Meiryo"/>
                          <a:ea typeface="Meiryo"/>
                          <a:cs typeface="+mn-cs"/>
                        </a:rPr>
                        <a:t>1000013150</a:t>
                      </a:r>
                      <a:endParaRPr kumimoji="1" lang="ja-JP" altLang="en-US" sz="900" kern="1200">
                        <a:solidFill>
                          <a:srgbClr val="0D0D0D"/>
                        </a:solidFill>
                        <a:latin typeface="Meiryo"/>
                        <a:ea typeface="Meiryo"/>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lang="ja-JP" altLang="en-US" sz="900" b="0" i="0" u="none" strike="noStrike" noProof="0">
                          <a:solidFill>
                            <a:srgbClr val="0D0D0D"/>
                          </a:solidFill>
                          <a:latin typeface="Meiryo"/>
                          <a:ea typeface="Meiryo"/>
                        </a:rPr>
                        <a:t>継続</a:t>
                      </a:r>
                      <a:endParaRPr kumimoji="1" lang="en-US" altLang="ja-JP" sz="900" kern="1200">
                        <a:solidFill>
                          <a:srgbClr val="0D0D0D"/>
                        </a:solidFill>
                        <a:latin typeface="Meiryo"/>
                        <a:ea typeface="Meiryo"/>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1000013157</a:t>
                      </a:r>
                      <a:endParaRPr kumimoji="1" lang="ja-JP" altLang="en-US" sz="900" kern="1200">
                        <a:solidFill>
                          <a:srgbClr val="0D0D0D"/>
                        </a:solidFill>
                        <a:latin typeface="Meiryo"/>
                        <a:ea typeface="Meiryo"/>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lvl="0" algn="ctr">
                        <a:buNone/>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kern="1200">
                          <a:solidFill>
                            <a:srgbClr val="0D0D0D"/>
                          </a:solidFill>
                          <a:latin typeface="Meiryo"/>
                          <a:ea typeface="Meiryo"/>
                          <a:cs typeface="+mn-cs"/>
                        </a:rPr>
                        <a:t>1000013209</a:t>
                      </a:r>
                      <a:endParaRPr kumimoji="1" lang="ja-JP" altLang="en-US" sz="900" kern="1200">
                        <a:solidFill>
                          <a:srgbClr val="0D0D0D"/>
                        </a:solidFill>
                        <a:latin typeface="Meiryo"/>
                        <a:ea typeface="Meiryo"/>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lvl="0" algn="ctr">
                        <a:buNone/>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a:solidFill>
                            <a:srgbClr val="0D0D0D"/>
                          </a:solidFill>
                          <a:latin typeface="Meiryo"/>
                          <a:ea typeface="Meiryo"/>
                        </a:rPr>
                        <a:t>1000013171</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lang="ja-JP" altLang="en-US" sz="900" b="0" i="0" u="none" strike="noStrike" noProof="0">
                          <a:solidFill>
                            <a:srgbClr val="0D0D0D"/>
                          </a:solidFill>
                          <a:latin typeface="Meiryo"/>
                          <a:ea typeface="Meiryo"/>
                        </a:rPr>
                        <a:t>継続</a:t>
                      </a:r>
                      <a:endParaRPr kumimoji="1" lang="en-US" altLang="ja-JP"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1000013160</a:t>
                      </a:r>
                      <a:endParaRPr kumimoji="1" lang="ja-JP" altLang="en-US" sz="900" kern="1200">
                        <a:solidFill>
                          <a:srgbClr val="0D0D0D"/>
                        </a:solidFill>
                        <a:latin typeface="Meiryo"/>
                        <a:ea typeface="Meiryo"/>
                        <a:cs typeface="+mn-cs"/>
                      </a:endParaRPr>
                    </a:p>
                  </a:txBody>
                  <a:tcPr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355075111"/>
                  </a:ext>
                </a:extLst>
              </a:tr>
              <a:tr h="27135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予約開始日</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900" kern="1200">
                          <a:solidFill>
                            <a:srgbClr val="0D0D0D"/>
                          </a:solidFill>
                          <a:latin typeface="メイリオ"/>
                          <a:ea typeface="メイリオ"/>
                          <a:cs typeface="+mn-cs"/>
                        </a:rPr>
                        <a:t>2026</a:t>
                      </a:r>
                      <a:r>
                        <a:rPr kumimoji="1" lang="ja-JP" altLang="en-US" sz="900" kern="1200">
                          <a:solidFill>
                            <a:srgbClr val="0D0D0D"/>
                          </a:solidFill>
                          <a:latin typeface="メイリオ"/>
                          <a:ea typeface="メイリオ"/>
                          <a:cs typeface="+mn-cs"/>
                        </a:rPr>
                        <a:t>年</a:t>
                      </a:r>
                      <a:r>
                        <a:rPr kumimoji="1" lang="en-US" altLang="ja-JP" sz="900" kern="1200">
                          <a:solidFill>
                            <a:srgbClr val="0D0D0D"/>
                          </a:solidFill>
                          <a:latin typeface="メイリオ"/>
                          <a:ea typeface="メイリオ"/>
                          <a:cs typeface="+mn-cs"/>
                        </a:rPr>
                        <a:t>7</a:t>
                      </a:r>
                      <a:r>
                        <a:rPr kumimoji="1" lang="ja-JP" altLang="en-US" sz="900" kern="1200">
                          <a:solidFill>
                            <a:srgbClr val="0D0D0D"/>
                          </a:solidFill>
                          <a:latin typeface="メイリオ"/>
                          <a:ea typeface="メイリオ"/>
                          <a:cs typeface="+mn-cs"/>
                        </a:rPr>
                        <a:t>月</a:t>
                      </a:r>
                      <a:r>
                        <a:rPr kumimoji="1" lang="en-US" altLang="ja-JP" sz="900" kern="1200">
                          <a:solidFill>
                            <a:srgbClr val="0D0D0D"/>
                          </a:solidFill>
                          <a:latin typeface="メイリオ"/>
                          <a:ea typeface="メイリオ"/>
                          <a:cs typeface="+mn-cs"/>
                        </a:rPr>
                        <a:t>23</a:t>
                      </a:r>
                      <a:r>
                        <a:rPr kumimoji="1" lang="ja-JP" altLang="en-US" sz="900" kern="1200">
                          <a:solidFill>
                            <a:srgbClr val="0D0D0D"/>
                          </a:solidFill>
                          <a:latin typeface="メイリオ"/>
                          <a:ea typeface="メイリオ"/>
                          <a:cs typeface="+mn-cs"/>
                        </a:rPr>
                        <a:t>日</a:t>
                      </a:r>
                      <a:r>
                        <a:rPr lang="en-US" altLang="ja-JP" sz="900" kern="1200">
                          <a:solidFill>
                            <a:srgbClr val="0D0D0D"/>
                          </a:solidFill>
                          <a:latin typeface="メイリオ"/>
                          <a:ea typeface="メイリオ"/>
                          <a:cs typeface="+mn-cs"/>
                        </a:rPr>
                        <a:t>(</a:t>
                      </a:r>
                      <a:r>
                        <a:rPr lang="ja-JP" altLang="en-US" sz="900" kern="1200">
                          <a:solidFill>
                            <a:srgbClr val="0D0D0D"/>
                          </a:solidFill>
                          <a:latin typeface="メイリオ"/>
                          <a:ea typeface="メイリオ"/>
                          <a:cs typeface="+mn-cs"/>
                        </a:rPr>
                        <a:t>木</a:t>
                      </a:r>
                      <a:r>
                        <a:rPr lang="en-US" altLang="ja-JP" sz="900" kern="1200">
                          <a:solidFill>
                            <a:srgbClr val="0D0D0D"/>
                          </a:solidFill>
                          <a:latin typeface="メイリオ"/>
                          <a:ea typeface="メイリオ"/>
                          <a:cs typeface="+mn-cs"/>
                        </a:rPr>
                        <a:t>)</a:t>
                      </a:r>
                      <a:endParaRPr kumimoji="1" lang="ja-JP" altLang="en-US" sz="900" kern="1200">
                        <a:solidFill>
                          <a:srgbClr val="0D0D0D"/>
                        </a:solidFill>
                        <a:latin typeface="メイリオ"/>
                        <a:ea typeface="メイリオ"/>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no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extLst>
                  <a:ext uri="{0D108BD9-81ED-4DB2-BD59-A6C34878D82A}">
                    <a16:rowId xmlns:a16="http://schemas.microsoft.com/office/drawing/2014/main" val="777446988"/>
                  </a:ext>
                </a:extLst>
              </a:tr>
              <a:tr h="27135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入稿前審査対象</a:t>
                      </a:r>
                      <a:endParaRPr kumimoji="1" lang="en-US" altLang="ja-JP" sz="900" b="0" kern="1200">
                        <a:solidFill>
                          <a:schemeClr val="bg1"/>
                        </a:solidFill>
                        <a:latin typeface="Meiryo" panose="020B0604030504040204" pitchFamily="34" charset="-128"/>
                        <a:ea typeface="Meiryo" panose="020B0604030504040204" pitchFamily="34" charset="-128"/>
                        <a:cs typeface="+mn-cs"/>
                      </a:endParaRP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a:t>
                      </a:r>
                      <a:endParaRPr kumimoji="1" lang="ja-JP" altLang="en-US" sz="900" kern="1200">
                        <a:solidFill>
                          <a:srgbClr val="0D0D0D"/>
                        </a:solidFill>
                        <a:latin typeface="Meiryo"/>
                        <a:ea typeface="Meiryo"/>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3112060797"/>
                  </a:ext>
                </a:extLst>
              </a:tr>
              <a:tr h="512299">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00" b="0" kern="1200">
                          <a:solidFill>
                            <a:schemeClr val="bg1"/>
                          </a:solidFill>
                          <a:latin typeface="Meiryo" panose="020B0604030504040204" pitchFamily="34" charset="-128"/>
                          <a:ea typeface="Meiryo" panose="020B0604030504040204" pitchFamily="34" charset="-128"/>
                          <a:cs typeface="+mn-cs"/>
                        </a:rPr>
                        <a:t>広告タイプ</a:t>
                      </a:r>
                      <a:r>
                        <a:rPr kumimoji="1" lang="en-US" altLang="ja-JP" sz="800" b="0" kern="1200">
                          <a:solidFill>
                            <a:schemeClr val="bg1"/>
                          </a:solidFill>
                          <a:latin typeface="Meiryo" panose="020B0604030504040204" pitchFamily="34" charset="-128"/>
                          <a:ea typeface="Meiryo" panose="020B0604030504040204" pitchFamily="34" charset="-128"/>
                          <a:cs typeface="+mn-cs"/>
                        </a:rPr>
                        <a:t>/</a:t>
                      </a:r>
                      <a:r>
                        <a:rPr kumimoji="1" lang="ja-JP" altLang="en-US" sz="800" b="0" kern="1200">
                          <a:solidFill>
                            <a:schemeClr val="bg1"/>
                          </a:solidFill>
                          <a:latin typeface="Meiryo" panose="020B0604030504040204" pitchFamily="34" charset="-128"/>
                          <a:ea typeface="Meiryo" panose="020B0604030504040204" pitchFamily="34" charset="-128"/>
                          <a:cs typeface="+mn-cs"/>
                        </a:rPr>
                        <a:t>メインメディアの</a:t>
                      </a:r>
                      <a:endParaRPr kumimoji="1" lang="en-US" altLang="ja-JP" sz="800" b="0" kern="1200">
                        <a:solidFill>
                          <a:schemeClr val="bg1"/>
                        </a:solidFill>
                        <a:latin typeface="Meiryo" panose="020B0604030504040204" pitchFamily="34" charset="-128"/>
                        <a:ea typeface="Meiryo" panose="020B0604030504040204" pitchFamily="34" charset="-128"/>
                        <a:cs typeface="+mn-cs"/>
                      </a:endParaRPr>
                    </a:p>
                    <a:p>
                      <a:pPr algn="ctr"/>
                      <a:r>
                        <a:rPr kumimoji="1" lang="ja-JP" altLang="en-US" sz="800" b="0" kern="1200">
                          <a:solidFill>
                            <a:schemeClr val="bg1"/>
                          </a:solidFill>
                          <a:latin typeface="Meiryo" panose="020B0604030504040204" pitchFamily="34" charset="-128"/>
                          <a:ea typeface="Meiryo" panose="020B0604030504040204" pitchFamily="34" charset="-128"/>
                          <a:cs typeface="+mn-cs"/>
                        </a:rPr>
                        <a:t>形式</a:t>
                      </a:r>
                      <a:r>
                        <a:rPr kumimoji="1" lang="en-US" altLang="ja-JP" sz="800" b="0" kern="1200">
                          <a:solidFill>
                            <a:schemeClr val="bg1"/>
                          </a:solidFill>
                          <a:latin typeface="Meiryo" panose="020B0604030504040204" pitchFamily="34" charset="-128"/>
                          <a:ea typeface="Meiryo" panose="020B0604030504040204" pitchFamily="34" charset="-128"/>
                          <a:cs typeface="+mn-cs"/>
                        </a:rPr>
                        <a:t>/</a:t>
                      </a:r>
                      <a:r>
                        <a:rPr kumimoji="1" lang="ja-JP" altLang="en-US" sz="800" b="0" kern="1200">
                          <a:solidFill>
                            <a:schemeClr val="bg1"/>
                          </a:solidFill>
                          <a:latin typeface="Meiryo" panose="020B0604030504040204" pitchFamily="34" charset="-128"/>
                          <a:ea typeface="Meiryo" panose="020B0604030504040204" pitchFamily="34" charset="-128"/>
                          <a:cs typeface="+mn-cs"/>
                        </a:rPr>
                        <a:t>アスペクト比</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スマートフォン</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バナー</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画像</a:t>
                      </a:r>
                      <a:r>
                        <a:rPr kumimoji="1" lang="en-US" altLang="ja-JP" sz="900" kern="1200">
                          <a:solidFill>
                            <a:srgbClr val="0D0D0D"/>
                          </a:solidFill>
                          <a:latin typeface="Meiryo" panose="020B0604030504040204" pitchFamily="34" charset="-128"/>
                          <a:ea typeface="Meiryo" panose="020B0604030504040204" pitchFamily="34" charset="-128"/>
                          <a:cs typeface="+mn-cs"/>
                        </a:rPr>
                        <a:t>/16</a:t>
                      </a:r>
                      <a:r>
                        <a:rPr kumimoji="1" lang="ja-JP" altLang="en-US" sz="900" kern="1200">
                          <a:solidFill>
                            <a:srgbClr val="0D0D0D"/>
                          </a:solidFill>
                          <a:latin typeface="Meiryo" panose="020B0604030504040204" pitchFamily="34" charset="-128"/>
                          <a:ea typeface="Meiryo" panose="020B0604030504040204" pitchFamily="34" charset="-128"/>
                          <a:cs typeface="+mn-cs"/>
                        </a:rPr>
                        <a:t>：</a:t>
                      </a:r>
                      <a:r>
                        <a:rPr kumimoji="1" lang="en-US" altLang="ja-JP" sz="900" kern="1200">
                          <a:solidFill>
                            <a:srgbClr val="0D0D0D"/>
                          </a:solidFill>
                          <a:latin typeface="Meiryo" panose="020B0604030504040204" pitchFamily="34" charset="-128"/>
                          <a:ea typeface="Meiryo" panose="020B0604030504040204" pitchFamily="34" charset="-128"/>
                          <a:cs typeface="+mn-cs"/>
                        </a:rPr>
                        <a:t>9</a:t>
                      </a:r>
                      <a:r>
                        <a:rPr kumimoji="1" lang="ja-JP" altLang="en-US" sz="900" kern="1200">
                          <a:solidFill>
                            <a:srgbClr val="0D0D0D"/>
                          </a:solidFill>
                          <a:latin typeface="Meiryo" panose="020B0604030504040204" pitchFamily="34" charset="-128"/>
                          <a:ea typeface="Meiryo" panose="020B0604030504040204" pitchFamily="34" charset="-128"/>
                          <a:cs typeface="+mn-cs"/>
                        </a:rPr>
                        <a:t>　バナー</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動画</a:t>
                      </a:r>
                      <a:r>
                        <a:rPr kumimoji="1" lang="en-US" altLang="ja-JP" sz="900" kern="1200">
                          <a:solidFill>
                            <a:srgbClr val="0D0D0D"/>
                          </a:solidFill>
                          <a:latin typeface="Meiryo" panose="020B0604030504040204" pitchFamily="34" charset="-128"/>
                          <a:ea typeface="Meiryo" panose="020B0604030504040204" pitchFamily="34" charset="-128"/>
                          <a:cs typeface="+mn-cs"/>
                        </a:rPr>
                        <a:t>/16</a:t>
                      </a:r>
                      <a:r>
                        <a:rPr kumimoji="1" lang="ja-JP" altLang="en-US" sz="900" kern="1200">
                          <a:solidFill>
                            <a:srgbClr val="0D0D0D"/>
                          </a:solidFill>
                          <a:latin typeface="Meiryo" panose="020B0604030504040204" pitchFamily="34" charset="-128"/>
                          <a:ea typeface="Meiryo" panose="020B0604030504040204" pitchFamily="34" charset="-128"/>
                          <a:cs typeface="+mn-cs"/>
                        </a:rPr>
                        <a:t>：</a:t>
                      </a:r>
                      <a:r>
                        <a:rPr kumimoji="1" lang="en-US" altLang="ja-JP" sz="900" kern="1200">
                          <a:solidFill>
                            <a:srgbClr val="0D0D0D"/>
                          </a:solidFill>
                          <a:latin typeface="Meiryo" panose="020B0604030504040204" pitchFamily="34" charset="-128"/>
                          <a:ea typeface="Meiryo" panose="020B0604030504040204" pitchFamily="34" charset="-128"/>
                          <a:cs typeface="+mn-cs"/>
                        </a:rPr>
                        <a:t>9</a:t>
                      </a:r>
                      <a:r>
                        <a:rPr kumimoji="1" lang="ja-JP" altLang="en-US" sz="900" kern="1200">
                          <a:solidFill>
                            <a:srgbClr val="0D0D0D"/>
                          </a:solidFill>
                          <a:latin typeface="Meiryo" panose="020B0604030504040204" pitchFamily="34" charset="-128"/>
                          <a:ea typeface="Meiryo" panose="020B0604030504040204" pitchFamily="34" charset="-128"/>
                          <a:cs typeface="+mn-cs"/>
                        </a:rPr>
                        <a:t>　</a:t>
                      </a:r>
                      <a:endParaRPr kumimoji="1" lang="en-US" altLang="ja-JP" sz="900" kern="1200">
                        <a:solidFill>
                          <a:srgbClr val="0D0D0D"/>
                        </a:solidFill>
                        <a:latin typeface="Meiryo" panose="020B0604030504040204" pitchFamily="34" charset="-128"/>
                        <a:ea typeface="Meiryo" panose="020B0604030504040204" pitchFamily="34" charset="-128"/>
                        <a:cs typeface="+mn-cs"/>
                      </a:endParaRPr>
                    </a:p>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【PC】</a:t>
                      </a:r>
                      <a:r>
                        <a:rPr kumimoji="1" lang="ja-JP" altLang="en-US" sz="900" kern="1200">
                          <a:solidFill>
                            <a:srgbClr val="0D0D0D"/>
                          </a:solidFill>
                          <a:latin typeface="Meiryo" panose="020B0604030504040204" pitchFamily="34" charset="-128"/>
                          <a:ea typeface="Meiryo" panose="020B0604030504040204" pitchFamily="34" charset="-128"/>
                          <a:cs typeface="+mn-cs"/>
                        </a:rPr>
                        <a:t>ブランドパネル クインティ</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画像</a:t>
                      </a:r>
                      <a:r>
                        <a:rPr kumimoji="1" lang="en-US" altLang="ja-JP" sz="900" kern="1200">
                          <a:solidFill>
                            <a:srgbClr val="0D0D0D"/>
                          </a:solidFill>
                          <a:latin typeface="Meiryo" panose="020B0604030504040204" pitchFamily="34" charset="-128"/>
                          <a:ea typeface="Meiryo" panose="020B0604030504040204" pitchFamily="34" charset="-128"/>
                          <a:cs typeface="+mn-cs"/>
                        </a:rPr>
                        <a:t>/16</a:t>
                      </a:r>
                      <a:r>
                        <a:rPr kumimoji="1" lang="ja-JP" altLang="en-US" sz="900" kern="1200">
                          <a:solidFill>
                            <a:srgbClr val="0D0D0D"/>
                          </a:solidFill>
                          <a:latin typeface="Meiryo" panose="020B0604030504040204" pitchFamily="34" charset="-128"/>
                          <a:ea typeface="Meiryo" panose="020B0604030504040204" pitchFamily="34" charset="-128"/>
                          <a:cs typeface="+mn-cs"/>
                        </a:rPr>
                        <a:t>：</a:t>
                      </a:r>
                      <a:r>
                        <a:rPr kumimoji="1" lang="en-US" altLang="ja-JP" sz="900" kern="1200">
                          <a:solidFill>
                            <a:srgbClr val="0D0D0D"/>
                          </a:solidFill>
                          <a:latin typeface="Meiryo" panose="020B0604030504040204" pitchFamily="34" charset="-128"/>
                          <a:ea typeface="Meiryo" panose="020B0604030504040204" pitchFamily="34" charset="-128"/>
                          <a:cs typeface="+mn-cs"/>
                        </a:rPr>
                        <a:t>9</a:t>
                      </a:r>
                      <a:r>
                        <a:rPr kumimoji="1" lang="ja-JP" altLang="en-US" sz="900" kern="1200">
                          <a:solidFill>
                            <a:srgbClr val="0D0D0D"/>
                          </a:solidFill>
                          <a:latin typeface="Meiryo" panose="020B0604030504040204" pitchFamily="34" charset="-128"/>
                          <a:ea typeface="Meiryo" panose="020B0604030504040204" pitchFamily="34" charset="-128"/>
                          <a:cs typeface="+mn-cs"/>
                        </a:rPr>
                        <a:t>　ブランドパネル クインティ</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動画</a:t>
                      </a:r>
                      <a:r>
                        <a:rPr kumimoji="1" lang="en-US" altLang="ja-JP" sz="900" kern="1200">
                          <a:solidFill>
                            <a:srgbClr val="0D0D0D"/>
                          </a:solidFill>
                          <a:latin typeface="Meiryo" panose="020B0604030504040204" pitchFamily="34" charset="-128"/>
                          <a:ea typeface="Meiryo" panose="020B0604030504040204" pitchFamily="34" charset="-128"/>
                          <a:cs typeface="+mn-cs"/>
                        </a:rPr>
                        <a:t>/16</a:t>
                      </a:r>
                      <a:r>
                        <a:rPr kumimoji="1" lang="ja-JP" altLang="en-US" sz="900" kern="1200">
                          <a:solidFill>
                            <a:srgbClr val="0D0D0D"/>
                          </a:solidFill>
                          <a:latin typeface="Meiryo" panose="020B0604030504040204" pitchFamily="34" charset="-128"/>
                          <a:ea typeface="Meiryo" panose="020B0604030504040204" pitchFamily="34" charset="-128"/>
                          <a:cs typeface="+mn-cs"/>
                        </a:rPr>
                        <a:t>：</a:t>
                      </a:r>
                      <a:r>
                        <a:rPr kumimoji="1" lang="en-US" altLang="ja-JP" sz="900" kern="1200">
                          <a:solidFill>
                            <a:srgbClr val="0D0D0D"/>
                          </a:solidFill>
                          <a:latin typeface="Meiryo" panose="020B0604030504040204" pitchFamily="34" charset="-128"/>
                          <a:ea typeface="Meiryo" panose="020B0604030504040204" pitchFamily="34" charset="-128"/>
                          <a:cs typeface="+mn-cs"/>
                        </a:rPr>
                        <a:t>9</a:t>
                      </a:r>
                      <a:r>
                        <a:rPr kumimoji="1" lang="ja-JP" altLang="en-US" sz="900" kern="1200">
                          <a:solidFill>
                            <a:srgbClr val="0D0D0D"/>
                          </a:solidFill>
                          <a:latin typeface="Meiryo" panose="020B0604030504040204" pitchFamily="34" charset="-128"/>
                          <a:ea typeface="Meiryo" panose="020B0604030504040204" pitchFamily="34" charset="-128"/>
                          <a:cs typeface="+mn-cs"/>
                        </a:rPr>
                        <a:t>　　</a:t>
                      </a:r>
                    </a:p>
                  </a:txBody>
                  <a:tcPr marL="0" marR="0"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no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no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no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solidFill>
                        <a:sysClr val="windowText" lastClr="000000">
                          <a:lumMod val="65000"/>
                          <a:lumOff val="35000"/>
                        </a:sysClr>
                      </a:solid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extLst>
                  <a:ext uri="{0D108BD9-81ED-4DB2-BD59-A6C34878D82A}">
                    <a16:rowId xmlns:a16="http://schemas.microsoft.com/office/drawing/2014/main" val="384434171"/>
                  </a:ext>
                </a:extLst>
              </a:tr>
              <a:tr h="434168">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バナー</a:t>
                      </a:r>
                      <a:r>
                        <a:rPr kumimoji="1" lang="en-US" altLang="ja-JP" sz="900" b="0" kern="1200">
                          <a:solidFill>
                            <a:schemeClr val="bg1"/>
                          </a:solidFill>
                          <a:latin typeface="Meiryo" panose="020B0604030504040204" pitchFamily="34" charset="-128"/>
                          <a:ea typeface="Meiryo" panose="020B0604030504040204" pitchFamily="34" charset="-128"/>
                          <a:cs typeface="+mn-cs"/>
                        </a:rPr>
                        <a:t>/</a:t>
                      </a:r>
                      <a:r>
                        <a:rPr kumimoji="1" lang="ja-JP" altLang="en-US" sz="900" b="0" kern="1200">
                          <a:solidFill>
                            <a:schemeClr val="bg1"/>
                          </a:solidFill>
                          <a:latin typeface="Meiryo" panose="020B0604030504040204" pitchFamily="34" charset="-128"/>
                          <a:ea typeface="Meiryo" panose="020B0604030504040204" pitchFamily="34" charset="-128"/>
                          <a:cs typeface="+mn-cs"/>
                        </a:rPr>
                        <a:t>動画</a:t>
                      </a:r>
                      <a:r>
                        <a:rPr kumimoji="1" lang="en-US" altLang="ja-JP" sz="900" b="0" kern="1200">
                          <a:solidFill>
                            <a:schemeClr val="bg1"/>
                          </a:solidFill>
                          <a:latin typeface="Meiryo" panose="020B0604030504040204" pitchFamily="34" charset="-128"/>
                          <a:ea typeface="Meiryo" panose="020B0604030504040204" pitchFamily="34" charset="-128"/>
                          <a:cs typeface="+mn-cs"/>
                        </a:rPr>
                        <a:t>/16</a:t>
                      </a:r>
                      <a:r>
                        <a:rPr kumimoji="1" lang="ja-JP" altLang="en-US" sz="900" b="0" kern="1200">
                          <a:solidFill>
                            <a:schemeClr val="bg1"/>
                          </a:solidFill>
                          <a:latin typeface="Meiryo" panose="020B0604030504040204" pitchFamily="34" charset="-128"/>
                          <a:ea typeface="Meiryo" panose="020B0604030504040204" pitchFamily="34" charset="-128"/>
                          <a:cs typeface="+mn-cs"/>
                        </a:rPr>
                        <a:t>：</a:t>
                      </a:r>
                      <a:r>
                        <a:rPr kumimoji="1" lang="en-US" altLang="ja-JP" sz="900" b="0" kern="1200">
                          <a:solidFill>
                            <a:schemeClr val="bg1"/>
                          </a:solidFill>
                          <a:latin typeface="Meiryo" panose="020B0604030504040204" pitchFamily="34" charset="-128"/>
                          <a:ea typeface="Meiryo" panose="020B0604030504040204" pitchFamily="34" charset="-128"/>
                          <a:cs typeface="+mn-cs"/>
                        </a:rPr>
                        <a:t>9</a:t>
                      </a:r>
                      <a:r>
                        <a:rPr kumimoji="1" lang="ja-JP" altLang="en-US" sz="900" b="0" kern="1200">
                          <a:solidFill>
                            <a:schemeClr val="bg1"/>
                          </a:solidFill>
                          <a:latin typeface="Meiryo" panose="020B0604030504040204" pitchFamily="34" charset="-128"/>
                          <a:ea typeface="Meiryo" panose="020B0604030504040204" pitchFamily="34" charset="-128"/>
                          <a:cs typeface="+mn-cs"/>
                        </a:rPr>
                        <a:t>広告</a:t>
                      </a:r>
                    </a:p>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タップ後の動作</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kern="1200">
                          <a:solidFill>
                            <a:srgbClr val="0D0D0D"/>
                          </a:solidFill>
                          <a:latin typeface="Meiryo" panose="020B0604030504040204" pitchFamily="34" charset="-128"/>
                          <a:ea typeface="Meiryo" panose="020B0604030504040204" pitchFamily="34" charset="-128"/>
                          <a:cs typeface="+mn-cs"/>
                        </a:rPr>
                        <a:t>動画をフルスクリーンで再生する（</a:t>
                      </a:r>
                      <a:r>
                        <a:rPr kumimoji="1" lang="en" altLang="ja-JP" sz="900" kern="1200">
                          <a:solidFill>
                            <a:srgbClr val="0D0D0D"/>
                          </a:solidFill>
                          <a:latin typeface="Meiryo" panose="020B0604030504040204" pitchFamily="34" charset="-128"/>
                          <a:ea typeface="Meiryo" panose="020B0604030504040204" pitchFamily="34" charset="-128"/>
                          <a:cs typeface="+mn-cs"/>
                        </a:rPr>
                        <a:t>for view</a:t>
                      </a:r>
                      <a:r>
                        <a:rPr kumimoji="1" lang="ja-JP" altLang="en" sz="900" kern="1200">
                          <a:solidFill>
                            <a:srgbClr val="0D0D0D"/>
                          </a:solidFill>
                          <a:latin typeface="Meiryo" panose="020B0604030504040204" pitchFamily="34" charset="-128"/>
                          <a:ea typeface="Meiryo" panose="020B0604030504040204" pitchFamily="34" charset="-128"/>
                          <a:cs typeface="+mn-cs"/>
                        </a:rPr>
                        <a:t>）　</a:t>
                      </a:r>
                      <a:r>
                        <a:rPr kumimoji="1" lang="en"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 sz="900" kern="1200">
                          <a:solidFill>
                            <a:srgbClr val="0D0D0D"/>
                          </a:solidFill>
                          <a:latin typeface="Meiryo" panose="020B0604030504040204" pitchFamily="34" charset="-128"/>
                          <a:ea typeface="Meiryo" panose="020B0604030504040204" pitchFamily="34" charset="-128"/>
                          <a:cs typeface="+mn-cs"/>
                        </a:rPr>
                        <a:t>　</a:t>
                      </a:r>
                      <a:r>
                        <a:rPr kumimoji="1" lang="ja-JP" altLang="en-US" sz="900" kern="1200">
                          <a:solidFill>
                            <a:srgbClr val="0D0D0D"/>
                          </a:solidFill>
                          <a:latin typeface="Meiryo" panose="020B0604030504040204" pitchFamily="34" charset="-128"/>
                          <a:ea typeface="Meiryo" panose="020B0604030504040204" pitchFamily="34" charset="-128"/>
                          <a:cs typeface="+mn-cs"/>
                        </a:rPr>
                        <a:t>ランディングページを表示する（</a:t>
                      </a:r>
                      <a:r>
                        <a:rPr kumimoji="1" lang="en" altLang="ja-JP" sz="900" kern="1200">
                          <a:solidFill>
                            <a:srgbClr val="0D0D0D"/>
                          </a:solidFill>
                          <a:latin typeface="Meiryo" panose="020B0604030504040204" pitchFamily="34" charset="-128"/>
                          <a:ea typeface="Meiryo" panose="020B0604030504040204" pitchFamily="34" charset="-128"/>
                          <a:cs typeface="+mn-cs"/>
                        </a:rPr>
                        <a:t>for click</a:t>
                      </a:r>
                      <a:r>
                        <a:rPr kumimoji="1" lang="ja-JP" altLang="en" sz="900" kern="1200">
                          <a:solidFill>
                            <a:srgbClr val="0D0D0D"/>
                          </a:solidFill>
                          <a:latin typeface="Meiryo" panose="020B0604030504040204" pitchFamily="34" charset="-128"/>
                          <a:ea typeface="Meiryo" panose="020B0604030504040204" pitchFamily="34" charset="-128"/>
                          <a:cs typeface="+mn-cs"/>
                        </a:rPr>
                        <a:t>）</a:t>
                      </a:r>
                    </a:p>
                  </a:txBody>
                  <a:tcPr marL="0" marR="0"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222981766"/>
                  </a:ext>
                </a:extLst>
              </a:tr>
              <a:tr h="27135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デバイス</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kern="1200">
                          <a:solidFill>
                            <a:srgbClr val="0D0D0D"/>
                          </a:solidFill>
                          <a:latin typeface="Meiryo" panose="020B0604030504040204" pitchFamily="34" charset="-128"/>
                          <a:ea typeface="Meiryo" panose="020B0604030504040204" pitchFamily="34" charset="-128"/>
                          <a:cs typeface="+mn-cs"/>
                        </a:rPr>
                        <a:t>スマートフォン（ウェブ</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アプリ）　</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baseline="0">
                          <a:solidFill>
                            <a:srgbClr val="0D0D0D"/>
                          </a:solidFill>
                          <a:latin typeface="Meiryo" panose="020B0604030504040204" pitchFamily="34" charset="-128"/>
                          <a:ea typeface="Meiryo" panose="020B0604030504040204" pitchFamily="34" charset="-128"/>
                          <a:cs typeface="+mn-cs"/>
                        </a:rPr>
                        <a:t>　</a:t>
                      </a:r>
                      <a:r>
                        <a:rPr kumimoji="1" lang="en-US" altLang="ja-JP" sz="900" kern="1200">
                          <a:solidFill>
                            <a:srgbClr val="0D0D0D"/>
                          </a:solidFill>
                          <a:latin typeface="Meiryo" panose="020B0604030504040204" pitchFamily="34" charset="-128"/>
                          <a:ea typeface="Meiryo" panose="020B0604030504040204" pitchFamily="34" charset="-128"/>
                          <a:cs typeface="+mn-cs"/>
                        </a:rPr>
                        <a:t>PC</a:t>
                      </a:r>
                      <a:endParaRPr kumimoji="1" lang="ja-JP" altLang="en-US" sz="900" kern="1200">
                        <a:solidFill>
                          <a:srgbClr val="0D0D0D"/>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6350" cap="flat" cmpd="sng" algn="ctr">
                      <a:noFill/>
                      <a:prstDash val="dot"/>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extLst>
                  <a:ext uri="{0D108BD9-81ED-4DB2-BD59-A6C34878D82A}">
                    <a16:rowId xmlns:a16="http://schemas.microsoft.com/office/drawing/2014/main" val="3931917948"/>
                  </a:ext>
                </a:extLst>
              </a:tr>
              <a:tr h="27135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掲載面</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ja-JP" sz="900" b="0" i="0">
                          <a:solidFill>
                            <a:schemeClr val="tx1"/>
                          </a:solidFill>
                          <a:effectLst/>
                          <a:latin typeface="Verdana" panose="020B0604030504040204" pitchFamily="34" charset="0"/>
                        </a:rPr>
                        <a:t>Yahoo! JAPANトップページ</a:t>
                      </a:r>
                      <a:endParaRPr kumimoji="1" lang="ja-JP" altLang="en-US" sz="900" kern="1200">
                        <a:solidFill>
                          <a:schemeClr val="tx1"/>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extLst>
                  <a:ext uri="{0D108BD9-81ED-4DB2-BD59-A6C34878D82A}">
                    <a16:rowId xmlns:a16="http://schemas.microsoft.com/office/drawing/2014/main" val="787314208"/>
                  </a:ext>
                </a:extLst>
              </a:tr>
              <a:tr h="27135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掲載場所</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Yahoo! JAPAN</a:t>
                      </a:r>
                      <a:r>
                        <a:rPr kumimoji="1" lang="ja-JP" altLang="en-US" sz="900" kern="1200">
                          <a:solidFill>
                            <a:srgbClr val="0D0D0D"/>
                          </a:solidFill>
                          <a:latin typeface="Meiryo"/>
                          <a:ea typeface="Meiryo"/>
                          <a:cs typeface="+mn-cs"/>
                        </a:rPr>
                        <a:t>トップページ　および　</a:t>
                      </a:r>
                      <a:r>
                        <a:rPr kumimoji="1" lang="en-US" altLang="ja-JP" sz="900" kern="1200">
                          <a:solidFill>
                            <a:srgbClr val="0D0D0D"/>
                          </a:solidFill>
                          <a:latin typeface="Meiryo"/>
                          <a:ea typeface="Meiryo"/>
                          <a:cs typeface="+mn-cs"/>
                        </a:rPr>
                        <a:t>Yahoo! JAPAN</a:t>
                      </a:r>
                      <a:r>
                        <a:rPr kumimoji="1" lang="ja-JP" altLang="en-US" sz="900" kern="1200">
                          <a:solidFill>
                            <a:srgbClr val="0D0D0D"/>
                          </a:solidFill>
                          <a:latin typeface="Meiryo"/>
                          <a:ea typeface="Meiryo"/>
                          <a:cs typeface="+mn-cs"/>
                        </a:rPr>
                        <a:t>アプリのファーストビュー　</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6350" cap="flat" cmpd="sng" algn="ctr">
                      <a:noFill/>
                      <a:prstDash val="dot"/>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extLst>
                  <a:ext uri="{0D108BD9-81ED-4DB2-BD59-A6C34878D82A}">
                    <a16:rowId xmlns:a16="http://schemas.microsoft.com/office/drawing/2014/main" val="3066738162"/>
                  </a:ext>
                </a:extLst>
              </a:tr>
              <a:tr h="27135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掲載期間</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rtl="0" eaLnBrk="1" fontAlgn="auto" latinLnBrk="0" hangingPunct="1">
                        <a:lnSpc>
                          <a:spcPct val="100000"/>
                        </a:lnSpc>
                        <a:spcBef>
                          <a:spcPts val="0"/>
                        </a:spcBef>
                        <a:spcAft>
                          <a:spcPts val="0"/>
                        </a:spcAft>
                        <a:buClrTx/>
                        <a:buSzTx/>
                        <a:buFontTx/>
                        <a:buNone/>
                      </a:pPr>
                      <a:r>
                        <a:rPr lang="en-US" altLang="ja-JP" sz="900" b="0" i="0" u="none" strike="noStrike" kern="1200" cap="none" spc="0" normalizeH="0" baseline="0" noProof="0">
                          <a:ln>
                            <a:noFill/>
                          </a:ln>
                          <a:solidFill>
                            <a:srgbClr val="0D0D0D"/>
                          </a:solidFill>
                          <a:effectLst/>
                          <a:uLnTx/>
                          <a:uFillTx/>
                          <a:latin typeface="Meiryo"/>
                          <a:ea typeface="Meiryo"/>
                          <a:cs typeface="+mn-cs"/>
                        </a:rPr>
                        <a:t>2026</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9</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日（火）～　</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日（水）</a:t>
                      </a:r>
                      <a:endParaRPr kumimoji="1" lang="ja-JP" sz="900">
                        <a:solidFill>
                          <a:srgbClr val="0D0D0D"/>
                        </a:solidFill>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extLst>
                  <a:ext uri="{0D108BD9-81ED-4DB2-BD59-A6C34878D82A}">
                    <a16:rowId xmlns:a16="http://schemas.microsoft.com/office/drawing/2014/main" val="2463668774"/>
                  </a:ext>
                </a:extLst>
              </a:tr>
              <a:tr h="27135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購入期間</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5</a:t>
                      </a:r>
                      <a:r>
                        <a:rPr kumimoji="1" lang="ja-JP" altLang="en-US" sz="900" kern="1200">
                          <a:solidFill>
                            <a:srgbClr val="0D0D0D"/>
                          </a:solidFill>
                          <a:latin typeface="Meiryo" panose="020B0604030504040204" pitchFamily="34" charset="-128"/>
                          <a:ea typeface="Meiryo" panose="020B0604030504040204" pitchFamily="34" charset="-128"/>
                          <a:cs typeface="+mn-cs"/>
                        </a:rPr>
                        <a:t>日間～</a:t>
                      </a:r>
                      <a:r>
                        <a:rPr kumimoji="1" lang="en-US" altLang="ja-JP" sz="900" kern="1200">
                          <a:solidFill>
                            <a:srgbClr val="0D0D0D"/>
                          </a:solidFill>
                          <a:latin typeface="Meiryo" panose="020B0604030504040204" pitchFamily="34" charset="-128"/>
                          <a:ea typeface="Meiryo" panose="020B0604030504040204" pitchFamily="34" charset="-128"/>
                          <a:cs typeface="+mn-cs"/>
                        </a:rPr>
                        <a:t>31</a:t>
                      </a:r>
                      <a:r>
                        <a:rPr kumimoji="1" lang="ja-JP" altLang="en-US" sz="900" kern="1200">
                          <a:solidFill>
                            <a:srgbClr val="0D0D0D"/>
                          </a:solidFill>
                          <a:latin typeface="Meiryo" panose="020B0604030504040204" pitchFamily="34" charset="-128"/>
                          <a:ea typeface="Meiryo" panose="020B0604030504040204" pitchFamily="34" charset="-128"/>
                          <a:cs typeface="+mn-cs"/>
                        </a:rPr>
                        <a:t>日間</a:t>
                      </a:r>
                      <a:r>
                        <a:rPr kumimoji="1" lang="en-US" altLang="ja-JP" sz="900" kern="1200">
                          <a:solidFill>
                            <a:srgbClr val="0D0D0D"/>
                          </a:solidFill>
                          <a:latin typeface="Meiryo" panose="020B0604030504040204" pitchFamily="34" charset="-128"/>
                          <a:ea typeface="Meiryo" panose="020B0604030504040204" pitchFamily="34" charset="-128"/>
                          <a:cs typeface="+mn-cs"/>
                        </a:rPr>
                        <a:t>  </a:t>
                      </a:r>
                      <a:r>
                        <a:rPr kumimoji="1" lang="en-US" altLang="ja-JP" sz="900" kern="1200">
                          <a:solidFill>
                            <a:srgbClr val="002AFF"/>
                          </a:solidFill>
                          <a:latin typeface="Meiryo" panose="020B0604030504040204" pitchFamily="34" charset="-128"/>
                          <a:ea typeface="Meiryo" panose="020B0604030504040204" pitchFamily="34" charset="-128"/>
                          <a:cs typeface="+mn-cs"/>
                        </a:rPr>
                        <a:t>※1</a:t>
                      </a:r>
                      <a:endParaRPr kumimoji="1" lang="ja-JP" altLang="en-US" sz="900" kern="1200">
                        <a:solidFill>
                          <a:srgbClr val="002AFF"/>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no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3</a:t>
                      </a:r>
                      <a:r>
                        <a:rPr kumimoji="1" lang="ja-JP" altLang="en-US" sz="900" kern="1200">
                          <a:solidFill>
                            <a:srgbClr val="0D0D0D"/>
                          </a:solidFill>
                          <a:latin typeface="Meiryo" panose="020B0604030504040204" pitchFamily="34" charset="-128"/>
                          <a:ea typeface="Meiryo" panose="020B0604030504040204" pitchFamily="34" charset="-128"/>
                          <a:cs typeface="+mn-cs"/>
                        </a:rPr>
                        <a:t>日間～</a:t>
                      </a:r>
                      <a:r>
                        <a:rPr kumimoji="1" lang="en-US" altLang="ja-JP" sz="900" kern="1200">
                          <a:solidFill>
                            <a:srgbClr val="0D0D0D"/>
                          </a:solidFill>
                          <a:latin typeface="Meiryo" panose="020B0604030504040204" pitchFamily="34" charset="-128"/>
                          <a:ea typeface="Meiryo" panose="020B0604030504040204" pitchFamily="34" charset="-128"/>
                          <a:cs typeface="+mn-cs"/>
                        </a:rPr>
                        <a:t>31</a:t>
                      </a:r>
                      <a:r>
                        <a:rPr kumimoji="1" lang="ja-JP" altLang="en-US" sz="900" kern="1200">
                          <a:solidFill>
                            <a:srgbClr val="0D0D0D"/>
                          </a:solidFill>
                          <a:latin typeface="Meiryo" panose="020B0604030504040204" pitchFamily="34" charset="-128"/>
                          <a:ea typeface="Meiryo" panose="020B0604030504040204" pitchFamily="34" charset="-128"/>
                          <a:cs typeface="+mn-cs"/>
                        </a:rPr>
                        <a:t>日間</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4">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panose="020B0604030504040204" pitchFamily="34" charset="-128"/>
                          <a:ea typeface="Meiryo" panose="020B0604030504040204" pitchFamily="34" charset="-128"/>
                        </a:rPr>
                        <a:t>5</a:t>
                      </a:r>
                      <a:r>
                        <a:rPr kumimoji="1" lang="ja-JP" altLang="en-US" sz="900">
                          <a:solidFill>
                            <a:srgbClr val="0D0D0D"/>
                          </a:solidFill>
                          <a:latin typeface="Meiryo" panose="020B0604030504040204" pitchFamily="34" charset="-128"/>
                          <a:ea typeface="Meiryo" panose="020B0604030504040204" pitchFamily="34" charset="-128"/>
                        </a:rPr>
                        <a:t>日間～</a:t>
                      </a:r>
                      <a:r>
                        <a:rPr kumimoji="1" lang="en-US" altLang="ja-JP" sz="900">
                          <a:solidFill>
                            <a:srgbClr val="0D0D0D"/>
                          </a:solidFill>
                          <a:latin typeface="Meiryo" panose="020B0604030504040204" pitchFamily="34" charset="-128"/>
                          <a:ea typeface="Meiryo" panose="020B0604030504040204" pitchFamily="34" charset="-128"/>
                        </a:rPr>
                        <a:t>31</a:t>
                      </a:r>
                      <a:r>
                        <a:rPr kumimoji="1" lang="ja-JP" altLang="en-US" sz="900">
                          <a:solidFill>
                            <a:srgbClr val="0D0D0D"/>
                          </a:solidFill>
                          <a:latin typeface="Meiryo" panose="020B0604030504040204" pitchFamily="34" charset="-128"/>
                          <a:ea typeface="Meiryo" panose="020B0604030504040204" pitchFamily="34" charset="-128"/>
                        </a:rPr>
                        <a:t>日間</a:t>
                      </a:r>
                      <a:r>
                        <a:rPr kumimoji="1" lang="en-US" altLang="ja-JP" sz="900">
                          <a:solidFill>
                            <a:srgbClr val="0D0D0D"/>
                          </a:solidFill>
                          <a:latin typeface="Meiryo" panose="020B0604030504040204" pitchFamily="34" charset="-128"/>
                          <a:ea typeface="Meiryo" panose="020B0604030504040204" pitchFamily="34" charset="-128"/>
                        </a:rPr>
                        <a:t> </a:t>
                      </a:r>
                      <a:r>
                        <a:rPr kumimoji="1" lang="en-US" altLang="ja-JP" sz="900">
                          <a:solidFill>
                            <a:srgbClr val="002AFF"/>
                          </a:solidFill>
                          <a:latin typeface="Meiryo" panose="020B0604030504040204" pitchFamily="34" charset="-128"/>
                          <a:ea typeface="Meiryo" panose="020B0604030504040204" pitchFamily="34" charset="-128"/>
                        </a:rPr>
                        <a:t>※1</a:t>
                      </a:r>
                      <a:endParaRPr kumimoji="1" lang="ja-JP" altLang="en-US" sz="900">
                        <a:solidFill>
                          <a:srgbClr val="002AFF"/>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panose="020B0604030504040204" pitchFamily="34" charset="-128"/>
                          <a:ea typeface="Meiryo" panose="020B0604030504040204" pitchFamily="34" charset="-128"/>
                        </a:rPr>
                        <a:t>5</a:t>
                      </a:r>
                      <a:r>
                        <a:rPr kumimoji="1" lang="ja-JP" altLang="en-US" sz="900">
                          <a:solidFill>
                            <a:srgbClr val="0D0D0D"/>
                          </a:solidFill>
                          <a:latin typeface="Meiryo" panose="020B0604030504040204" pitchFamily="34" charset="-128"/>
                          <a:ea typeface="Meiryo" panose="020B0604030504040204" pitchFamily="34" charset="-128"/>
                        </a:rPr>
                        <a:t>日間～</a:t>
                      </a:r>
                      <a:r>
                        <a:rPr kumimoji="1" lang="en-US" altLang="ja-JP" sz="900">
                          <a:solidFill>
                            <a:srgbClr val="0D0D0D"/>
                          </a:solidFill>
                          <a:latin typeface="Meiryo" panose="020B0604030504040204" pitchFamily="34" charset="-128"/>
                          <a:ea typeface="Meiryo" panose="020B0604030504040204" pitchFamily="34" charset="-128"/>
                        </a:rPr>
                        <a:t>31</a:t>
                      </a:r>
                      <a:r>
                        <a:rPr kumimoji="1" lang="ja-JP" altLang="en-US" sz="900">
                          <a:solidFill>
                            <a:srgbClr val="0D0D0D"/>
                          </a:solidFill>
                          <a:latin typeface="Meiryo" panose="020B0604030504040204" pitchFamily="34" charset="-128"/>
                          <a:ea typeface="Meiryo" panose="020B0604030504040204" pitchFamily="34" charset="-128"/>
                        </a:rPr>
                        <a:t>日間</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1967014782"/>
                  </a:ext>
                </a:extLst>
              </a:tr>
              <a:tr h="27135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料金タイプ</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err="1">
                          <a:solidFill>
                            <a:srgbClr val="0D0D0D"/>
                          </a:solidFill>
                          <a:latin typeface="Meiryo"/>
                          <a:ea typeface="Meiryo"/>
                        </a:rPr>
                        <a:t>vimps</a:t>
                      </a:r>
                      <a:r>
                        <a:rPr kumimoji="1" lang="ja-JP" altLang="en-US" sz="900">
                          <a:solidFill>
                            <a:srgbClr val="0D0D0D"/>
                          </a:solidFill>
                          <a:latin typeface="Meiryo"/>
                          <a:ea typeface="Meiryo"/>
                        </a:rPr>
                        <a:t>購入型</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pPr algn="ct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ct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extLst>
                  <a:ext uri="{0D108BD9-81ED-4DB2-BD59-A6C34878D82A}">
                    <a16:rowId xmlns:a16="http://schemas.microsoft.com/office/drawing/2014/main" val="1750538939"/>
                  </a:ext>
                </a:extLst>
              </a:tr>
              <a:tr h="27135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最低購入価格</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panose="020B0604030504040204" pitchFamily="34" charset="-128"/>
                          <a:ea typeface="Meiryo" panose="020B0604030504040204" pitchFamily="34" charset="-128"/>
                        </a:rPr>
                        <a:t>5,000,000</a:t>
                      </a:r>
                      <a:r>
                        <a:rPr kumimoji="1" lang="ja-JP" altLang="en-US" sz="900">
                          <a:solidFill>
                            <a:srgbClr val="0D0D0D"/>
                          </a:solidFill>
                          <a:latin typeface="Meiryo" panose="020B0604030504040204" pitchFamily="34" charset="-128"/>
                          <a:ea typeface="Meiryo" panose="020B0604030504040204" pitchFamily="34" charset="-128"/>
                        </a:rPr>
                        <a:t>円</a:t>
                      </a:r>
                      <a:endParaRPr kumimoji="1" lang="en-US" altLang="ja-JP"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10,000,000</a:t>
                      </a:r>
                      <a:r>
                        <a:rPr kumimoji="1" lang="ja-JP" altLang="en-US" sz="900" kern="1200">
                          <a:solidFill>
                            <a:srgbClr val="0D0D0D"/>
                          </a:solidFill>
                          <a:latin typeface="Meiryo" panose="020B0604030504040204" pitchFamily="34" charset="-128"/>
                          <a:ea typeface="Meiryo" panose="020B0604030504040204" pitchFamily="34" charset="-128"/>
                          <a:cs typeface="+mn-cs"/>
                        </a:rPr>
                        <a:t>円</a:t>
                      </a:r>
                      <a:endParaRPr kumimoji="1" lang="en-US" altLang="ja-JP" sz="900" kern="1200">
                        <a:solidFill>
                          <a:srgbClr val="0D0D0D"/>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10,000,000</a:t>
                      </a:r>
                      <a:r>
                        <a:rPr kumimoji="1" lang="ja-JP" altLang="en-US" sz="900" kern="1200">
                          <a:solidFill>
                            <a:srgbClr val="0D0D0D"/>
                          </a:solidFill>
                          <a:latin typeface="Meiryo" panose="020B0604030504040204" pitchFamily="34" charset="-128"/>
                          <a:ea typeface="Meiryo" panose="020B0604030504040204" pitchFamily="34" charset="-128"/>
                          <a:cs typeface="+mn-cs"/>
                        </a:rPr>
                        <a:t>円</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500,000</a:t>
                      </a:r>
                      <a:r>
                        <a:rPr kumimoji="1" lang="ja-JP" altLang="en-US" sz="900" kern="1200">
                          <a:solidFill>
                            <a:srgbClr val="0D0D0D"/>
                          </a:solidFill>
                          <a:latin typeface="Meiryo" panose="020B0604030504040204" pitchFamily="34" charset="-128"/>
                          <a:ea typeface="Meiryo" panose="020B0604030504040204" pitchFamily="34" charset="-128"/>
                          <a:cs typeface="+mn-cs"/>
                        </a:rPr>
                        <a:t>円</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3,000,000</a:t>
                      </a:r>
                      <a:r>
                        <a:rPr kumimoji="1" lang="ja-JP" altLang="en-US" sz="900" kern="1200">
                          <a:solidFill>
                            <a:srgbClr val="0D0D0D"/>
                          </a:solidFill>
                          <a:latin typeface="Meiryo" panose="020B0604030504040204" pitchFamily="34" charset="-128"/>
                          <a:ea typeface="Meiryo" panose="020B0604030504040204" pitchFamily="34" charset="-128"/>
                          <a:cs typeface="+mn-cs"/>
                        </a:rPr>
                        <a:t>円</a:t>
                      </a:r>
                      <a:endParaRPr kumimoji="1" lang="en-US" altLang="ja-JP" sz="900" kern="1200">
                        <a:solidFill>
                          <a:srgbClr val="0D0D0D"/>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100,000</a:t>
                      </a:r>
                      <a:r>
                        <a:rPr kumimoji="1" lang="ja-JP" altLang="en-US" sz="900" kern="1200">
                          <a:solidFill>
                            <a:srgbClr val="0D0D0D"/>
                          </a:solidFill>
                          <a:latin typeface="Meiryo" panose="020B0604030504040204" pitchFamily="34" charset="-128"/>
                          <a:ea typeface="Meiryo" panose="020B0604030504040204" pitchFamily="34" charset="-128"/>
                          <a:cs typeface="+mn-cs"/>
                        </a:rPr>
                        <a:t>円</a:t>
                      </a:r>
                      <a:endParaRPr kumimoji="1" lang="en-US" altLang="ja-JP" sz="900" kern="1200">
                        <a:solidFill>
                          <a:srgbClr val="0D0D0D"/>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3381913646"/>
                  </a:ext>
                </a:extLst>
              </a:tr>
              <a:tr h="43416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基本料金（</a:t>
                      </a:r>
                      <a:r>
                        <a:rPr kumimoji="1" lang="en-US" altLang="ja-JP" sz="900" b="0" kern="1200" err="1">
                          <a:solidFill>
                            <a:schemeClr val="bg1"/>
                          </a:solidFill>
                          <a:latin typeface="Meiryo"/>
                          <a:ea typeface="Meiryo"/>
                          <a:cs typeface="+mn-cs"/>
                        </a:rPr>
                        <a:t>vCPM</a:t>
                      </a:r>
                      <a:r>
                        <a:rPr kumimoji="1" lang="ja-JP" altLang="en-US" sz="900" b="0" kern="1200">
                          <a:solidFill>
                            <a:schemeClr val="bg1"/>
                          </a:solidFill>
                          <a:latin typeface="Meiryo"/>
                          <a:ea typeface="Meiryo"/>
                          <a:cs typeface="+mn-cs"/>
                        </a:rPr>
                        <a:t>）</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780</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702</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748</a:t>
                      </a:r>
                      <a:r>
                        <a:rPr kumimoji="1" lang="ja-JP" altLang="en-US" sz="900">
                          <a:solidFill>
                            <a:srgbClr val="0D0D0D"/>
                          </a:solidFill>
                          <a:latin typeface="Meiryo"/>
                          <a:ea typeface="Meiryo"/>
                        </a:rPr>
                        <a:t>円</a:t>
                      </a:r>
                      <a:r>
                        <a:rPr lang="en-US" altLang="ja-JP" sz="900">
                          <a:solidFill>
                            <a:srgbClr val="0D0D0D"/>
                          </a:solidFill>
                          <a:latin typeface="Meiryo"/>
                          <a:ea typeface="Meiryo"/>
                        </a:rPr>
                        <a:t> </a:t>
                      </a:r>
                      <a:r>
                        <a:rPr kumimoji="1" lang="en-US" altLang="ja-JP" sz="900">
                          <a:solidFill>
                            <a:srgbClr val="0D0D0D"/>
                          </a:solidFill>
                          <a:latin typeface="Meiryo"/>
                          <a:ea typeface="Meiryo"/>
                        </a:rPr>
                        <a:t> </a:t>
                      </a:r>
                      <a:r>
                        <a:rPr kumimoji="1" lang="en-US" altLang="ja-JP" sz="900" kern="1200">
                          <a:solidFill>
                            <a:srgbClr val="002AFF"/>
                          </a:solidFill>
                          <a:latin typeface="Meiryo"/>
                          <a:ea typeface="Meiryo"/>
                          <a:cs typeface="+mn-cs"/>
                        </a:rPr>
                        <a:t>※2</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936</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780</a:t>
                      </a:r>
                      <a:r>
                        <a:rPr kumimoji="1" lang="ja-JP" altLang="en-US" sz="900" kern="1200">
                          <a:solidFill>
                            <a:srgbClr val="0D0D0D"/>
                          </a:solidFill>
                          <a:latin typeface="Meiryo"/>
                          <a:ea typeface="Meiryo"/>
                          <a:cs typeface="+mn-cs"/>
                        </a:rPr>
                        <a:t>円</a:t>
                      </a:r>
                      <a:r>
                        <a:rPr kumimoji="1" lang="en-US" altLang="ja-JP" sz="900" kern="1200">
                          <a:solidFill>
                            <a:srgbClr val="0D0D0D"/>
                          </a:solidFill>
                          <a:latin typeface="Meiryo"/>
                          <a:ea typeface="Meiryo"/>
                          <a:cs typeface="+mn-cs"/>
                        </a:rPr>
                        <a:t>×1.2</a:t>
                      </a:r>
                      <a:r>
                        <a:rPr kumimoji="1" lang="ja-JP" altLang="en-US" sz="900" kern="1200">
                          <a:solidFill>
                            <a:srgbClr val="0D0D0D"/>
                          </a:solidFill>
                          <a:latin typeface="Meiryo"/>
                          <a:ea typeface="Meiryo"/>
                          <a:cs typeface="+mn-cs"/>
                        </a:rPr>
                        <a:t>倍）</a:t>
                      </a:r>
                      <a:r>
                        <a:rPr kumimoji="1" lang="en-US" altLang="ja-JP" sz="900">
                          <a:solidFill>
                            <a:srgbClr val="002AFF"/>
                          </a:solidFill>
                          <a:latin typeface="Meiryo"/>
                          <a:ea typeface="Meiryo"/>
                        </a:rPr>
                        <a:t>※3</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842</a:t>
                      </a:r>
                      <a:r>
                        <a:rPr kumimoji="1" lang="ja-JP" altLang="en-US" sz="900" kern="1200">
                          <a:solidFill>
                            <a:srgbClr val="0D0D0D"/>
                          </a:solidFill>
                          <a:latin typeface="Meiryo"/>
                          <a:ea typeface="Meiryo"/>
                          <a:cs typeface="+mn-cs"/>
                        </a:rPr>
                        <a:t>円</a:t>
                      </a:r>
                      <a:r>
                        <a:rPr kumimoji="1" lang="ja-JP" altLang="en-US" sz="900">
                          <a:solidFill>
                            <a:srgbClr val="0D0D0D"/>
                          </a:solidFill>
                          <a:latin typeface="Meiryo"/>
                          <a:ea typeface="Meiryo"/>
                        </a:rPr>
                        <a:t>★</a:t>
                      </a:r>
                      <a:endParaRPr kumimoji="1" lang="en-US" altLang="ja-JP" sz="900" kern="1200">
                        <a:solidFill>
                          <a:srgbClr val="0D0D0D"/>
                        </a:solidFill>
                        <a:latin typeface="Meiryo"/>
                        <a:ea typeface="Meiryo"/>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702</a:t>
                      </a:r>
                      <a:r>
                        <a:rPr kumimoji="1" lang="ja-JP" altLang="en-US" sz="900" kern="1200">
                          <a:solidFill>
                            <a:srgbClr val="0D0D0D"/>
                          </a:solidFill>
                          <a:latin typeface="Meiryo"/>
                          <a:ea typeface="Meiryo"/>
                          <a:cs typeface="+mn-cs"/>
                        </a:rPr>
                        <a:t>円</a:t>
                      </a:r>
                      <a:r>
                        <a:rPr kumimoji="1" lang="en-US" altLang="ja-JP" sz="900" kern="1200">
                          <a:solidFill>
                            <a:srgbClr val="0D0D0D"/>
                          </a:solidFill>
                          <a:latin typeface="Meiryo"/>
                          <a:ea typeface="Meiryo"/>
                          <a:cs typeface="+mn-cs"/>
                        </a:rPr>
                        <a:t>×1.2</a:t>
                      </a:r>
                      <a:r>
                        <a:rPr kumimoji="1" lang="ja-JP" altLang="en-US" sz="900" kern="1200">
                          <a:solidFill>
                            <a:srgbClr val="0D0D0D"/>
                          </a:solidFill>
                          <a:latin typeface="Meiryo"/>
                          <a:ea typeface="Meiryo"/>
                          <a:cs typeface="+mn-cs"/>
                        </a:rPr>
                        <a:t>倍）</a:t>
                      </a:r>
                      <a:r>
                        <a:rPr kumimoji="1" lang="en-US" altLang="ja-JP" sz="900">
                          <a:solidFill>
                            <a:srgbClr val="002AFF"/>
                          </a:solidFill>
                          <a:latin typeface="Meiryo"/>
                          <a:ea typeface="Meiryo"/>
                        </a:rPr>
                        <a:t>※3</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1,170</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780</a:t>
                      </a:r>
                      <a:r>
                        <a:rPr kumimoji="1" lang="ja-JP" altLang="en-US" sz="900" kern="1200">
                          <a:solidFill>
                            <a:srgbClr val="0D0D0D"/>
                          </a:solidFill>
                          <a:latin typeface="Meiryo"/>
                          <a:ea typeface="Meiryo"/>
                          <a:cs typeface="+mn-cs"/>
                        </a:rPr>
                        <a:t>円</a:t>
                      </a:r>
                      <a:r>
                        <a:rPr kumimoji="1" lang="en-US" altLang="ja-JP" sz="900" kern="1200">
                          <a:solidFill>
                            <a:srgbClr val="0D0D0D"/>
                          </a:solidFill>
                          <a:latin typeface="Meiryo"/>
                          <a:ea typeface="Meiryo"/>
                          <a:cs typeface="+mn-cs"/>
                        </a:rPr>
                        <a:t>×1.5</a:t>
                      </a:r>
                      <a:r>
                        <a:rPr kumimoji="1" lang="ja-JP" altLang="en-US" sz="900" kern="1200">
                          <a:solidFill>
                            <a:srgbClr val="0D0D0D"/>
                          </a:solidFill>
                          <a:latin typeface="Meiryo"/>
                          <a:ea typeface="Meiryo"/>
                          <a:cs typeface="+mn-cs"/>
                        </a:rPr>
                        <a:t>倍）</a:t>
                      </a:r>
                      <a:r>
                        <a:rPr kumimoji="1" lang="en-US" altLang="ja-JP" sz="900" kern="1200">
                          <a:solidFill>
                            <a:srgbClr val="002AFF"/>
                          </a:solidFill>
                          <a:latin typeface="Meiryo"/>
                          <a:ea typeface="Meiryo"/>
                          <a:cs typeface="+mn-cs"/>
                        </a:rPr>
                        <a:t>※4</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4014462905"/>
                  </a:ext>
                </a:extLst>
              </a:tr>
              <a:tr h="27135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a:ea typeface="Meiryo"/>
                          <a:cs typeface="+mn-cs"/>
                        </a:rPr>
                        <a:t>想定</a:t>
                      </a:r>
                      <a:r>
                        <a:rPr kumimoji="1" lang="en-US" altLang="ja-JP" sz="900" b="0" kern="1200" err="1">
                          <a:solidFill>
                            <a:schemeClr val="bg1"/>
                          </a:solidFill>
                          <a:latin typeface="Meiryo"/>
                          <a:ea typeface="Meiryo"/>
                          <a:cs typeface="+mn-cs"/>
                        </a:rPr>
                        <a:t>vimps</a:t>
                      </a:r>
                      <a:r>
                        <a:rPr kumimoji="1" lang="ja-JP" altLang="en-US" sz="900" b="0" kern="1200">
                          <a:solidFill>
                            <a:schemeClr val="bg1"/>
                          </a:solidFill>
                          <a:latin typeface="Meiryo"/>
                          <a:ea typeface="Meiryo"/>
                          <a:cs typeface="+mn-cs"/>
                        </a:rPr>
                        <a:t>（枠配信のみ）</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a:t>
                      </a:r>
                      <a:endParaRPr kumimoji="1" lang="ja-JP" altLang="en-US" sz="900" kern="1200">
                        <a:solidFill>
                          <a:srgbClr val="0D0D0D"/>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panose="020B0604030504040204" pitchFamily="34" charset="-128"/>
                          <a:ea typeface="Meiryo" panose="020B0604030504040204" pitchFamily="34" charset="-128"/>
                        </a:rPr>
                        <a:t>-</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1788352744"/>
                  </a:ext>
                </a:extLst>
              </a:tr>
            </a:tbl>
          </a:graphicData>
        </a:graphic>
      </p:graphicFrame>
      <p:sp>
        <p:nvSpPr>
          <p:cNvPr id="7" name="正方形/長方形 6">
            <a:extLst>
              <a:ext uri="{FF2B5EF4-FFF2-40B4-BE49-F238E27FC236}">
                <a16:creationId xmlns:a16="http://schemas.microsoft.com/office/drawing/2014/main" id="{E3F69545-6850-C974-5751-1294EC063955}"/>
              </a:ext>
            </a:extLst>
          </p:cNvPr>
          <p:cNvSpPr/>
          <p:nvPr/>
        </p:nvSpPr>
        <p:spPr>
          <a:xfrm>
            <a:off x="5394687" y="6014109"/>
            <a:ext cx="6282169" cy="566309"/>
          </a:xfrm>
          <a:prstGeom prst="rect">
            <a:avLst/>
          </a:prstGeom>
        </p:spPr>
        <p:txBody>
          <a:bodyPr wrap="none" lIns="0" tIns="45720" rIns="0" bIns="45720" anchor="t">
            <a:spAutoFit/>
          </a:bodyPr>
          <a:lstStyle/>
          <a:p>
            <a:pPr>
              <a:lnSpc>
                <a:spcPct val="110000"/>
              </a:lnSpc>
              <a:defRPr/>
            </a:pPr>
            <a:r>
              <a:rPr kumimoji="0" lang="en-US" altLang="ja-JP" sz="700" kern="0">
                <a:solidFill>
                  <a:srgbClr val="002AFF"/>
                </a:solidFill>
                <a:latin typeface="Meiryo" panose="020B0604030504040204" pitchFamily="34" charset="-128"/>
                <a:ea typeface="Meiryo" panose="020B0604030504040204" pitchFamily="34" charset="-128"/>
              </a:rPr>
              <a:t>※1  </a:t>
            </a:r>
            <a:r>
              <a:rPr lang="en-US" altLang="ja-JP" sz="700" i="0">
                <a:solidFill>
                  <a:srgbClr val="002AFF"/>
                </a:solidFill>
                <a:effectLst/>
                <a:latin typeface="NotoSansJP"/>
              </a:rPr>
              <a:t>1</a:t>
            </a:r>
            <a:r>
              <a:rPr lang="ja-JP" altLang="en-US" sz="700" i="0">
                <a:solidFill>
                  <a:srgbClr val="002AFF"/>
                </a:solidFill>
                <a:effectLst/>
                <a:latin typeface="NotoSansJP"/>
              </a:rPr>
              <a:t>日間～</a:t>
            </a:r>
            <a:r>
              <a:rPr lang="en-US" altLang="ja-JP" sz="700" i="0">
                <a:solidFill>
                  <a:srgbClr val="002AFF"/>
                </a:solidFill>
                <a:effectLst/>
                <a:latin typeface="NotoSansJP"/>
              </a:rPr>
              <a:t>4</a:t>
            </a:r>
            <a:r>
              <a:rPr lang="ja-JP" altLang="en-US" sz="700" i="0">
                <a:solidFill>
                  <a:srgbClr val="002AFF"/>
                </a:solidFill>
                <a:effectLst/>
                <a:latin typeface="NotoSansJP"/>
              </a:rPr>
              <a:t>日間での掲載も可能ですが、予約時のシミュレーション</a:t>
            </a:r>
            <a:r>
              <a:rPr lang="en-US" altLang="ja-JP" sz="700" i="0" err="1">
                <a:solidFill>
                  <a:srgbClr val="002AFF"/>
                </a:solidFill>
                <a:effectLst/>
                <a:latin typeface="NotoSansJP"/>
              </a:rPr>
              <a:t>vimps</a:t>
            </a:r>
            <a:r>
              <a:rPr lang="ja-JP" altLang="en-US" sz="700" i="0">
                <a:solidFill>
                  <a:srgbClr val="002AFF"/>
                </a:solidFill>
                <a:effectLst/>
                <a:latin typeface="NotoSansJP"/>
              </a:rPr>
              <a:t>を下回る場合がありますので、</a:t>
            </a:r>
            <a:r>
              <a:rPr lang="en-US" altLang="ja-JP" sz="700" i="0">
                <a:solidFill>
                  <a:srgbClr val="002AFF"/>
                </a:solidFill>
                <a:effectLst/>
                <a:latin typeface="NotoSansJP"/>
              </a:rPr>
              <a:t>5</a:t>
            </a:r>
            <a:r>
              <a:rPr lang="ja-JP" altLang="en-US" sz="700" i="0">
                <a:solidFill>
                  <a:srgbClr val="002AFF"/>
                </a:solidFill>
                <a:effectLst/>
                <a:latin typeface="NotoSansJP"/>
              </a:rPr>
              <a:t>日間以上の掲載を推奨します。</a:t>
            </a:r>
            <a:endParaRPr lang="en-US" altLang="ja-JP" sz="700" i="0">
              <a:solidFill>
                <a:srgbClr val="002AFF"/>
              </a:solidFill>
              <a:effectLst/>
              <a:latin typeface="NotoSansJP"/>
            </a:endParaRPr>
          </a:p>
          <a:p>
            <a:pPr>
              <a:lnSpc>
                <a:spcPct val="110000"/>
              </a:lnSpc>
              <a:defRPr/>
            </a:pPr>
            <a:r>
              <a:rPr kumimoji="0" lang="en-US" altLang="ja-JP" sz="700" kern="0">
                <a:solidFill>
                  <a:srgbClr val="002AFF"/>
                </a:solidFill>
                <a:latin typeface="Meiryo" panose="020B0604030504040204" pitchFamily="34" charset="-128"/>
                <a:ea typeface="Meiryo" panose="020B0604030504040204" pitchFamily="34" charset="-128"/>
              </a:rPr>
              <a:t>※2  </a:t>
            </a:r>
            <a:r>
              <a:rPr kumimoji="0" lang="en" altLang="ja-JP" sz="700" kern="0">
                <a:solidFill>
                  <a:srgbClr val="002AFF"/>
                </a:solidFill>
                <a:latin typeface="Meiryo" panose="020B0604030504040204" pitchFamily="34" charset="-128"/>
                <a:ea typeface="Meiryo" panose="020B0604030504040204" pitchFamily="34" charset="-128"/>
              </a:rPr>
              <a:t>FQ1</a:t>
            </a:r>
            <a:r>
              <a:rPr kumimoji="0" lang="ja-JP" altLang="en-US" sz="700" kern="0">
                <a:solidFill>
                  <a:srgbClr val="002AFF"/>
                </a:solidFill>
                <a:latin typeface="Meiryo" panose="020B0604030504040204" pitchFamily="34" charset="-128"/>
                <a:ea typeface="Meiryo" panose="020B0604030504040204" pitchFamily="34" charset="-128"/>
              </a:rPr>
              <a:t>回指定の掛け率含む。</a:t>
            </a:r>
            <a:endParaRPr kumimoji="0" lang="en-US" altLang="ja-JP" sz="700" kern="0">
              <a:solidFill>
                <a:srgbClr val="002AFF"/>
              </a:solidFill>
              <a:latin typeface="Meiryo" panose="020B0604030504040204" pitchFamily="34" charset="-128"/>
              <a:ea typeface="Meiryo" panose="020B0604030504040204" pitchFamily="34" charset="-128"/>
            </a:endParaRPr>
          </a:p>
          <a:p>
            <a:pPr>
              <a:lnSpc>
                <a:spcPct val="110000"/>
              </a:lnSpc>
              <a:defRPr/>
            </a:pPr>
            <a:r>
              <a:rPr kumimoji="0" lang="en-US" altLang="ja-JP" sz="700" kern="0">
                <a:solidFill>
                  <a:srgbClr val="002AFF"/>
                </a:solidFill>
                <a:latin typeface="Meiryo" panose="020B0604030504040204" pitchFamily="34" charset="-128"/>
                <a:ea typeface="Meiryo" panose="020B0604030504040204" pitchFamily="34" charset="-128"/>
              </a:rPr>
              <a:t>※3  </a:t>
            </a:r>
            <a:r>
              <a:rPr kumimoji="0" lang="ja-JP" altLang="en-US" sz="700" kern="0">
                <a:solidFill>
                  <a:srgbClr val="002AFF"/>
                </a:solidFill>
                <a:latin typeface="Meiryo" panose="020B0604030504040204" pitchFamily="34" charset="-128"/>
                <a:ea typeface="Meiryo" panose="020B0604030504040204" pitchFamily="34" charset="-128"/>
              </a:rPr>
              <a:t>都道府県指定の掛け率含む。さらにターゲティングを掛ける場合は基本料金</a:t>
            </a:r>
            <a:r>
              <a:rPr kumimoji="0" lang="en" altLang="ja-JP" sz="700" kern="0">
                <a:solidFill>
                  <a:srgbClr val="002AFF"/>
                </a:solidFill>
                <a:latin typeface="Meiryo" panose="020B0604030504040204" pitchFamily="34" charset="-128"/>
                <a:ea typeface="Meiryo" panose="020B0604030504040204" pitchFamily="34" charset="-128"/>
              </a:rPr>
              <a:t>vCPM</a:t>
            </a:r>
            <a:r>
              <a:rPr kumimoji="0" lang="ja-JP" altLang="en" sz="700" kern="0">
                <a:solidFill>
                  <a:srgbClr val="002AFF"/>
                </a:solidFill>
                <a:latin typeface="Meiryo" panose="020B0604030504040204" pitchFamily="34" charset="-128"/>
                <a:ea typeface="Meiryo" panose="020B0604030504040204" pitchFamily="34" charset="-128"/>
              </a:rPr>
              <a:t>（★）</a:t>
            </a:r>
            <a:r>
              <a:rPr kumimoji="0" lang="ja-JP" altLang="en-US" sz="700" kern="0">
                <a:solidFill>
                  <a:srgbClr val="002AFF"/>
                </a:solidFill>
                <a:latin typeface="Meiryo" panose="020B0604030504040204" pitchFamily="34" charset="-128"/>
                <a:ea typeface="Meiryo" panose="020B0604030504040204" pitchFamily="34" charset="-128"/>
              </a:rPr>
              <a:t>を元に計算せず、カッコ内の計算式を元に計算してください。</a:t>
            </a:r>
            <a:endParaRPr kumimoji="0" lang="en-US" altLang="ja-JP" sz="700" kern="0">
              <a:solidFill>
                <a:srgbClr val="002AFF"/>
              </a:solidFill>
              <a:latin typeface="Meiryo" panose="020B0604030504040204" pitchFamily="34" charset="-128"/>
              <a:ea typeface="Meiryo" panose="020B0604030504040204" pitchFamily="34" charset="-128"/>
            </a:endParaRPr>
          </a:p>
          <a:p>
            <a:pPr>
              <a:lnSpc>
                <a:spcPct val="110000"/>
              </a:lnSpc>
              <a:defRPr/>
            </a:pPr>
            <a:r>
              <a:rPr kumimoji="0" lang="en-US" altLang="ja-JP" sz="700" kern="0">
                <a:solidFill>
                  <a:srgbClr val="002AFF"/>
                </a:solidFill>
                <a:latin typeface="Meiryo" panose="020B0604030504040204" pitchFamily="34" charset="-128"/>
                <a:ea typeface="Meiryo" panose="020B0604030504040204" pitchFamily="34" charset="-128"/>
              </a:rPr>
              <a:t>※4  </a:t>
            </a:r>
            <a:r>
              <a:rPr kumimoji="0" lang="ja-JP" altLang="en-US" sz="700" kern="0">
                <a:solidFill>
                  <a:srgbClr val="002AFF"/>
                </a:solidFill>
                <a:latin typeface="Meiryo" panose="020B0604030504040204" pitchFamily="34" charset="-128"/>
                <a:ea typeface="Meiryo" panose="020B0604030504040204" pitchFamily="34" charset="-128"/>
              </a:rPr>
              <a:t>市区郡指定の掛け率含む。</a:t>
            </a:r>
            <a:endParaRPr kumimoji="0" lang="en-US" altLang="ja-JP" sz="700" kern="0">
              <a:solidFill>
                <a:srgbClr val="002AFF"/>
              </a:solidFill>
              <a:latin typeface="Meiryo" panose="020B0604030504040204" pitchFamily="34" charset="-128"/>
              <a:ea typeface="Meiryo" panose="020B0604030504040204" pitchFamily="34" charset="-128"/>
            </a:endParaRPr>
          </a:p>
        </p:txBody>
      </p:sp>
      <p:sp>
        <p:nvSpPr>
          <p:cNvPr id="15" name="円/楕円 38">
            <a:extLst>
              <a:ext uri="{FF2B5EF4-FFF2-40B4-BE49-F238E27FC236}">
                <a16:creationId xmlns:a16="http://schemas.microsoft.com/office/drawing/2014/main" id="{7B069231-5797-7E39-5FD6-C4B435F0420D}"/>
              </a:ext>
            </a:extLst>
          </p:cNvPr>
          <p:cNvSpPr>
            <a:spLocks noChangeAspect="1"/>
          </p:cNvSpPr>
          <p:nvPr/>
        </p:nvSpPr>
        <p:spPr>
          <a:xfrm>
            <a:off x="8436372" y="2493697"/>
            <a:ext cx="197309" cy="197309"/>
          </a:xfrm>
          <a:prstGeom prst="ellipse">
            <a:avLst/>
          </a:prstGeom>
          <a:solidFill>
            <a:srgbClr val="000048"/>
          </a:solidFill>
          <a:ln w="9525" cap="flat" cmpd="sng" algn="ctr">
            <a:noFill/>
            <a:prstDash val="solid"/>
            <a:miter lim="800000"/>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kern="0">
                <a:solidFill>
                  <a:srgbClr val="FFFFFF"/>
                </a:solidFill>
                <a:latin typeface="Meiryo" panose="020B0604030504040204" pitchFamily="34" charset="-128"/>
                <a:ea typeface="メイリオ" panose="020B0604030504040204" pitchFamily="50" charset="-128"/>
                <a:cs typeface="Segoe UI" panose="020B0502040204020203" pitchFamily="34" charset="0"/>
              </a:rPr>
              <a:t>C</a:t>
            </a:r>
            <a:endParaRPr kumimoji="0" lang="ja-JP" altLang="en-US" sz="9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endParaRPr>
          </a:p>
        </p:txBody>
      </p:sp>
      <p:sp>
        <p:nvSpPr>
          <p:cNvPr id="17" name="円/楕円 38">
            <a:extLst>
              <a:ext uri="{FF2B5EF4-FFF2-40B4-BE49-F238E27FC236}">
                <a16:creationId xmlns:a16="http://schemas.microsoft.com/office/drawing/2014/main" id="{63999467-D552-4DC6-7E18-7D9C7150E656}"/>
              </a:ext>
            </a:extLst>
          </p:cNvPr>
          <p:cNvSpPr>
            <a:spLocks noChangeAspect="1"/>
          </p:cNvSpPr>
          <p:nvPr/>
        </p:nvSpPr>
        <p:spPr>
          <a:xfrm>
            <a:off x="9281700" y="2691006"/>
            <a:ext cx="197309" cy="197309"/>
          </a:xfrm>
          <a:prstGeom prst="ellipse">
            <a:avLst/>
          </a:prstGeom>
          <a:solidFill>
            <a:srgbClr val="000048"/>
          </a:solidFill>
          <a:ln w="9525" cap="flat" cmpd="sng" algn="ctr">
            <a:noFill/>
            <a:prstDash val="solid"/>
            <a:miter lim="800000"/>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kern="0">
                <a:solidFill>
                  <a:srgbClr val="FFFFFF"/>
                </a:solidFill>
                <a:latin typeface="Meiryo" panose="020B0604030504040204" pitchFamily="34" charset="-128"/>
                <a:ea typeface="メイリオ" panose="020B0604030504040204" pitchFamily="50" charset="-128"/>
                <a:cs typeface="Segoe UI" panose="020B0502040204020203" pitchFamily="34" charset="0"/>
              </a:rPr>
              <a:t>B</a:t>
            </a:r>
            <a:endParaRPr kumimoji="0" lang="ja-JP" altLang="en-US" sz="9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endParaRPr>
          </a:p>
        </p:txBody>
      </p:sp>
      <p:sp>
        <p:nvSpPr>
          <p:cNvPr id="10" name="テキスト プレースホルダー 35">
            <a:extLst>
              <a:ext uri="{FF2B5EF4-FFF2-40B4-BE49-F238E27FC236}">
                <a16:creationId xmlns:a16="http://schemas.microsoft.com/office/drawing/2014/main" id="{17926F62-E9FD-F36A-9CBC-A891D3C5CB76}"/>
              </a:ext>
            </a:extLst>
          </p:cNvPr>
          <p:cNvSpPr txBox="1">
            <a:spLocks noGrp="1"/>
          </p:cNvSpPr>
          <p:nvPr>
            <p:ph type="body" sz="quarter" idx="10"/>
          </p:nvPr>
        </p:nvSpPr>
        <p:spPr>
          <a:xfrm>
            <a:off x="3539672" y="145683"/>
            <a:ext cx="6017986" cy="577827"/>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None/>
            </a:pPr>
            <a:r>
              <a:rPr lang="en-US" altLang="ja-JP" sz="2000">
                <a:solidFill>
                  <a:srgbClr val="000048"/>
                </a:solidFill>
                <a:latin typeface="Meiryo" panose="020B0604030504040204" pitchFamily="34" charset="-128"/>
                <a:ea typeface="Meiryo" panose="020B0604030504040204" pitchFamily="34" charset="-128"/>
              </a:rPr>
              <a:t>Yahoo! JAPAN</a:t>
            </a:r>
            <a:r>
              <a:rPr lang="ja-JP" altLang="en-US" sz="2000">
                <a:solidFill>
                  <a:srgbClr val="000048"/>
                </a:solidFill>
                <a:latin typeface="Meiryo" panose="020B0604030504040204" pitchFamily="34" charset="-128"/>
                <a:ea typeface="Meiryo" panose="020B0604030504040204" pitchFamily="34" charset="-128"/>
              </a:rPr>
              <a:t>トップページ　ブランドパネル　</a:t>
            </a:r>
            <a:r>
              <a:rPr lang="en-US" altLang="ja-JP" sz="2000">
                <a:solidFill>
                  <a:srgbClr val="000048"/>
                </a:solidFill>
                <a:latin typeface="Meiryo" panose="020B0604030504040204" pitchFamily="34" charset="-128"/>
                <a:ea typeface="Meiryo" panose="020B0604030504040204" pitchFamily="34" charset="-128"/>
              </a:rPr>
              <a:t>MD</a:t>
            </a:r>
          </a:p>
        </p:txBody>
      </p:sp>
      <p:sp>
        <p:nvSpPr>
          <p:cNvPr id="11" name="テキスト ボックス 10">
            <a:extLst>
              <a:ext uri="{FF2B5EF4-FFF2-40B4-BE49-F238E27FC236}">
                <a16:creationId xmlns:a16="http://schemas.microsoft.com/office/drawing/2014/main" id="{DFBDDADC-B9A3-A4EF-8F91-91037D87A40A}"/>
              </a:ext>
            </a:extLst>
          </p:cNvPr>
          <p:cNvSpPr txBox="1"/>
          <p:nvPr/>
        </p:nvSpPr>
        <p:spPr>
          <a:xfrm>
            <a:off x="526095" y="6345174"/>
            <a:ext cx="3427220" cy="210827"/>
          </a:xfrm>
          <a:prstGeom prst="rect">
            <a:avLst/>
          </a:prstGeom>
        </p:spPr>
        <p:txBody>
          <a:bodyPr wrap="none" lIns="0" tIns="45720" rIns="0" bIns="45720" anchor="t">
            <a:spAutoFit/>
          </a:bodyPr>
          <a:lstStyle>
            <a:defPPr>
              <a:defRPr lang="ja-JP"/>
            </a:defPPr>
            <a:lvl1pPr>
              <a:lnSpc>
                <a:spcPct val="110000"/>
              </a:lnSpc>
              <a:defRPr kumimoji="0" sz="700" kern="0">
                <a:solidFill>
                  <a:srgbClr val="002AFF"/>
                </a:solidFill>
                <a:latin typeface="Meiryo" panose="020B0604030504040204" pitchFamily="34" charset="-128"/>
                <a:ea typeface="Meiryo" panose="020B0604030504040204" pitchFamily="34" charset="-128"/>
              </a:defRPr>
            </a:lvl1pPr>
          </a:lstStyle>
          <a:p>
            <a:r>
              <a:rPr lang="en-US" altLang="ja-JP" dirty="0"/>
              <a:t>※3/11</a:t>
            </a:r>
            <a:r>
              <a:rPr lang="ja-JP" altLang="en-US" dirty="0"/>
              <a:t>に</a:t>
            </a:r>
            <a:r>
              <a:rPr lang="en-US" altLang="ja-JP" dirty="0"/>
              <a:t>Yahoo! JAPAN</a:t>
            </a:r>
            <a:r>
              <a:rPr lang="ja-JP" altLang="en-US" dirty="0"/>
              <a:t>トップページにて特別演出が行われる可能性があります。</a:t>
            </a:r>
          </a:p>
        </p:txBody>
      </p:sp>
    </p:spTree>
    <p:extLst>
      <p:ext uri="{BB962C8B-B14F-4D97-AF65-F5344CB8AC3E}">
        <p14:creationId xmlns:p14="http://schemas.microsoft.com/office/powerpoint/2010/main" val="103614007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A42B0C-299F-3E11-6862-7639692FB39F}"/>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C73B4E81-1659-6D1E-8872-9B59FBB81905}"/>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CA16BC34-A2F2-1939-9E88-1655371145D2}"/>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2" name="角丸四角形 4">
            <a:extLst>
              <a:ext uri="{FF2B5EF4-FFF2-40B4-BE49-F238E27FC236}">
                <a16:creationId xmlns:a16="http://schemas.microsoft.com/office/drawing/2014/main" id="{DD7420A6-F938-D768-7FD4-804DF920576B}"/>
              </a:ext>
            </a:extLst>
          </p:cNvPr>
          <p:cNvSpPr/>
          <p:nvPr/>
        </p:nvSpPr>
        <p:spPr>
          <a:xfrm>
            <a:off x="1717542" y="202787"/>
            <a:ext cx="1724158"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ターゲティング設定</a:t>
            </a:r>
          </a:p>
        </p:txBody>
      </p:sp>
      <p:sp>
        <p:nvSpPr>
          <p:cNvPr id="4" name="テキスト ボックス 5">
            <a:extLst>
              <a:ext uri="{FF2B5EF4-FFF2-40B4-BE49-F238E27FC236}">
                <a16:creationId xmlns:a16="http://schemas.microsoft.com/office/drawing/2014/main" id="{B5C361E0-B6BA-4594-66F4-56CD4D3B69BA}"/>
              </a:ext>
            </a:extLst>
          </p:cNvPr>
          <p:cNvSpPr txBox="1"/>
          <p:nvPr/>
        </p:nvSpPr>
        <p:spPr>
          <a:xfrm>
            <a:off x="479427" y="5098644"/>
            <a:ext cx="11233147" cy="1441613"/>
          </a:xfrm>
          <a:prstGeom prst="rect">
            <a:avLst/>
          </a:prstGeom>
          <a:noFill/>
        </p:spPr>
        <p:txBody>
          <a:bodyPr wrap="square" lIns="0" tIns="45720" rIns="0" bIns="45720" rtlCol="0" anchor="t">
            <a:spAutoFit/>
          </a:bodyPr>
          <a:lstStyle>
            <a:defPPr lvl="0">
              <a:defRPr lang="ja-JP"/>
            </a:defPPr>
            <a:lvl1pPr marL="0" lvl="1" algn="l" defTabSz="914400" rtl="0" eaLnBrk="1" latinLnBrk="0" hangingPunct="1">
              <a:defRPr kumimoji="1" sz="1800" kern="1200">
                <a:solidFill>
                  <a:schemeClr val="tx1"/>
                </a:solidFill>
                <a:latin typeface="+mn-lt"/>
                <a:ea typeface="+mn-ea"/>
                <a:cs typeface="+mn-cs"/>
              </a:defRPr>
            </a:lvl1pPr>
            <a:lvl2pPr marL="457200" lvl="2" algn="l" defTabSz="914400" rtl="0" eaLnBrk="1" latinLnBrk="0" hangingPunct="1">
              <a:defRPr kumimoji="1" sz="1800" kern="1200">
                <a:solidFill>
                  <a:schemeClr val="tx1"/>
                </a:solidFill>
                <a:latin typeface="+mn-lt"/>
                <a:ea typeface="+mn-ea"/>
                <a:cs typeface="+mn-cs"/>
              </a:defRPr>
            </a:lvl2pPr>
            <a:lvl3pPr marL="914400" lvl="3" algn="l" defTabSz="914400" rtl="0" eaLnBrk="1" latinLnBrk="0" hangingPunct="1">
              <a:defRPr kumimoji="1" sz="1800" kern="1200">
                <a:solidFill>
                  <a:schemeClr val="tx1"/>
                </a:solidFill>
                <a:latin typeface="+mn-lt"/>
                <a:ea typeface="+mn-ea"/>
                <a:cs typeface="+mn-cs"/>
              </a:defRPr>
            </a:lvl3pPr>
            <a:lvl4pPr marL="1371600" lvl="4"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上記表の「●」がターゲティング設定可になります。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年齢は以下の区分で指定が可能です。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18</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70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歳以上</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は「基本料金</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ターゲティングごとに設定されている掛け率」（小数点以下切り捨て）によって決定されます。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掛け率の最大値は</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例：性別、年齢、オーディエンスリスト（興味関心、購買意向、属性・ライフイベント）を設定した場合、</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=2.16</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倍となりますが、最大値が</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倍のため、</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倍で設定可能となります。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オーディエンスリストを複数選択した場合、</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掛け率は高い方が選択されます。</a:t>
            </a:r>
            <a:endParaRPr kumimoji="1" lang="en-US" altLang="ja-JP" sz="800" b="0" i="0" u="none" strike="noStrike" kern="1200" cap="none" spc="0" normalizeH="0" baseline="0" noProof="0">
              <a:ln>
                <a:noFill/>
              </a:ln>
              <a:solidFill>
                <a:srgbClr val="FFC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「枠購入型」や「時間帯ジャック購入型」配信商品の場合は、ターゲティング項目ごとの「</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掛け率」を含んだ金額を記載しています。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※SP</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はスマートフォン、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PC</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はパソコン、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MD</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はマルチデバイスの略称です。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オーディエンスリストの詳細は、</a:t>
            </a:r>
            <a:r>
              <a:rPr lang="en-US" altLang="ja-JP" sz="800">
                <a:solidFill>
                  <a:srgbClr val="0D0D0D"/>
                </a:solidFill>
                <a:latin typeface="Meiryo" panose="020B0604030504040204" pitchFamily="34" charset="-128"/>
                <a:ea typeface="Meiryo" panose="020B0604030504040204" pitchFamily="34" charset="-128"/>
              </a:rPr>
              <a:t>LINE</a:t>
            </a:r>
            <a:r>
              <a:rPr lang="ja-JP" altLang="en-US" sz="800">
                <a:solidFill>
                  <a:srgbClr val="0D0D0D"/>
                </a:solidFill>
                <a:latin typeface="Meiryo" panose="020B0604030504040204" pitchFamily="34" charset="-128"/>
                <a:ea typeface="Meiryo" panose="020B0604030504040204" pitchFamily="34" charset="-128"/>
              </a:rPr>
              <a:t>ヤフー広告 ヘルプ</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を参照してください。</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a:t>
            </a:r>
            <a:r>
              <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hlinkClick r:id="rId3"/>
              </a:rPr>
              <a:t>https://ads-help.yahoo-net.jp/s/article/H000044833?language=ja</a:t>
            </a:r>
            <a:endPar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endParaRPr>
          </a:p>
        </p:txBody>
      </p:sp>
      <p:sp>
        <p:nvSpPr>
          <p:cNvPr id="7" name="テキスト プレースホルダー 35">
            <a:extLst>
              <a:ext uri="{FF2B5EF4-FFF2-40B4-BE49-F238E27FC236}">
                <a16:creationId xmlns:a16="http://schemas.microsoft.com/office/drawing/2014/main" id="{FCDB82D1-9350-65D1-5ACF-3B3E13BFF886}"/>
              </a:ext>
            </a:extLst>
          </p:cNvPr>
          <p:cNvSpPr txBox="1">
            <a:spLocks noGrp="1"/>
          </p:cNvSpPr>
          <p:nvPr>
            <p:ph type="body" sz="quarter" idx="10"/>
          </p:nvPr>
        </p:nvSpPr>
        <p:spPr>
          <a:xfrm>
            <a:off x="3539672" y="145683"/>
            <a:ext cx="6017986" cy="577827"/>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None/>
            </a:pPr>
            <a:r>
              <a:rPr lang="en-US" altLang="ja-JP" sz="2000">
                <a:solidFill>
                  <a:srgbClr val="000048"/>
                </a:solidFill>
                <a:latin typeface="Meiryo" panose="020B0604030504040204" pitchFamily="34" charset="-128"/>
                <a:ea typeface="Meiryo" panose="020B0604030504040204" pitchFamily="34" charset="-128"/>
              </a:rPr>
              <a:t>Yahoo! JAPAN</a:t>
            </a:r>
            <a:r>
              <a:rPr lang="ja-JP" altLang="en-US" sz="2000">
                <a:solidFill>
                  <a:srgbClr val="000048"/>
                </a:solidFill>
                <a:latin typeface="Meiryo" panose="020B0604030504040204" pitchFamily="34" charset="-128"/>
                <a:ea typeface="Meiryo" panose="020B0604030504040204" pitchFamily="34" charset="-128"/>
              </a:rPr>
              <a:t>トップページ　ブランドパネル　</a:t>
            </a:r>
            <a:r>
              <a:rPr lang="en-US" altLang="ja-JP" sz="2000">
                <a:solidFill>
                  <a:srgbClr val="000048"/>
                </a:solidFill>
                <a:latin typeface="Meiryo" panose="020B0604030504040204" pitchFamily="34" charset="-128"/>
                <a:ea typeface="Meiryo" panose="020B0604030504040204" pitchFamily="34" charset="-128"/>
              </a:rPr>
              <a:t>MD</a:t>
            </a:r>
          </a:p>
        </p:txBody>
      </p:sp>
      <p:graphicFrame>
        <p:nvGraphicFramePr>
          <p:cNvPr id="6" name="表 5">
            <a:extLst>
              <a:ext uri="{FF2B5EF4-FFF2-40B4-BE49-F238E27FC236}">
                <a16:creationId xmlns:a16="http://schemas.microsoft.com/office/drawing/2014/main" id="{03CE9558-0410-C08E-67CF-D7709230F8CA}"/>
              </a:ext>
            </a:extLst>
          </p:cNvPr>
          <p:cNvGraphicFramePr>
            <a:graphicFrameLocks noGrp="1"/>
          </p:cNvGraphicFramePr>
          <p:nvPr>
            <p:extLst>
              <p:ext uri="{D42A27DB-BD31-4B8C-83A1-F6EECF244321}">
                <p14:modId xmlns:p14="http://schemas.microsoft.com/office/powerpoint/2010/main" val="3280132178"/>
              </p:ext>
            </p:extLst>
          </p:nvPr>
        </p:nvGraphicFramePr>
        <p:xfrm>
          <a:off x="479426" y="954768"/>
          <a:ext cx="11233148" cy="4087929"/>
        </p:xfrm>
        <a:graphic>
          <a:graphicData uri="http://schemas.openxmlformats.org/drawingml/2006/table">
            <a:tbl>
              <a:tblPr bandRow="1"/>
              <a:tblGrid>
                <a:gridCol w="1544247">
                  <a:extLst>
                    <a:ext uri="{9D8B030D-6E8A-4147-A177-3AD203B41FA5}">
                      <a16:colId xmlns:a16="http://schemas.microsoft.com/office/drawing/2014/main" val="792911817"/>
                    </a:ext>
                  </a:extLst>
                </a:gridCol>
                <a:gridCol w="2261385">
                  <a:extLst>
                    <a:ext uri="{9D8B030D-6E8A-4147-A177-3AD203B41FA5}">
                      <a16:colId xmlns:a16="http://schemas.microsoft.com/office/drawing/2014/main" val="2515137241"/>
                    </a:ext>
                  </a:extLst>
                </a:gridCol>
                <a:gridCol w="1856879">
                  <a:extLst>
                    <a:ext uri="{9D8B030D-6E8A-4147-A177-3AD203B41FA5}">
                      <a16:colId xmlns:a16="http://schemas.microsoft.com/office/drawing/2014/main" val="598637953"/>
                    </a:ext>
                  </a:extLst>
                </a:gridCol>
                <a:gridCol w="1856879">
                  <a:extLst>
                    <a:ext uri="{9D8B030D-6E8A-4147-A177-3AD203B41FA5}">
                      <a16:colId xmlns:a16="http://schemas.microsoft.com/office/drawing/2014/main" val="56015879"/>
                    </a:ext>
                  </a:extLst>
                </a:gridCol>
                <a:gridCol w="1856879">
                  <a:extLst>
                    <a:ext uri="{9D8B030D-6E8A-4147-A177-3AD203B41FA5}">
                      <a16:colId xmlns:a16="http://schemas.microsoft.com/office/drawing/2014/main" val="379781813"/>
                    </a:ext>
                  </a:extLst>
                </a:gridCol>
                <a:gridCol w="1856879">
                  <a:extLst>
                    <a:ext uri="{9D8B030D-6E8A-4147-A177-3AD203B41FA5}">
                      <a16:colId xmlns:a16="http://schemas.microsoft.com/office/drawing/2014/main" val="1484868583"/>
                    </a:ext>
                  </a:extLst>
                </a:gridCol>
              </a:tblGrid>
              <a:tr h="533701">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1">
                          <a:solidFill>
                            <a:schemeClr val="bg1"/>
                          </a:solidFill>
                          <a:latin typeface="Meiryo" panose="020B0604030504040204" pitchFamily="34" charset="-128"/>
                          <a:ea typeface="Meiryo" panose="020B0604030504040204" pitchFamily="34" charset="-128"/>
                        </a:rPr>
                        <a:t>ターゲティング</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err="1">
                          <a:solidFill>
                            <a:schemeClr val="bg1"/>
                          </a:solidFill>
                          <a:latin typeface="Meiryo"/>
                          <a:ea typeface="Meiryo"/>
                        </a:rPr>
                        <a:t>vCPM</a:t>
                      </a:r>
                      <a:r>
                        <a:rPr kumimoji="1" lang="en-US" altLang="ja-JP" sz="1100" b="1" kern="1200">
                          <a:solidFill>
                            <a:schemeClr val="bg1"/>
                          </a:solidFill>
                          <a:latin typeface="Meiryo"/>
                          <a:ea typeface="Meiryo"/>
                        </a:rPr>
                        <a:t> </a:t>
                      </a:r>
                      <a:r>
                        <a:rPr kumimoji="1" lang="ja-JP" altLang="en-US" sz="1100" b="1" kern="1200">
                          <a:solidFill>
                            <a:schemeClr val="bg1"/>
                          </a:solidFill>
                          <a:latin typeface="Meiryo"/>
                          <a:ea typeface="Meiryo"/>
                        </a:rPr>
                        <a:t>掛け率</a:t>
                      </a:r>
                      <a:endParaRPr kumimoji="1" lang="en-US" altLang="ja-JP" sz="1100" b="1" kern="1200">
                        <a:solidFill>
                          <a:schemeClr val="bg1"/>
                        </a:solidFill>
                        <a:latin typeface="Meiryo"/>
                        <a:ea typeface="Meiryo"/>
                        <a:cs typeface="+mn-cs"/>
                      </a:endParaRPr>
                    </a:p>
                  </a:txBody>
                  <a:tcPr marL="45720" marR="4572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a:solidFill>
                            <a:schemeClr val="bg1"/>
                          </a:solidFill>
                          <a:latin typeface="Meiryo"/>
                          <a:ea typeface="Meiryo"/>
                          <a:cs typeface="+mn-cs"/>
                        </a:rPr>
                        <a:t>Yahoo! JAPAN</a:t>
                      </a:r>
                      <a:r>
                        <a:rPr kumimoji="1" lang="ja-JP" altLang="en-US" sz="1100" b="1" kern="1200">
                          <a:solidFill>
                            <a:schemeClr val="bg1"/>
                          </a:solidFill>
                          <a:latin typeface="Meiryo"/>
                          <a:ea typeface="Meiryo"/>
                          <a:cs typeface="+mn-cs"/>
                        </a:rPr>
                        <a:t>トップページ　ブランドパネル　</a:t>
                      </a:r>
                      <a:r>
                        <a:rPr kumimoji="1" lang="en-US" altLang="ja-JP" sz="1100" b="1" kern="1200">
                          <a:solidFill>
                            <a:schemeClr val="bg1"/>
                          </a:solidFill>
                          <a:latin typeface="Meiryo"/>
                          <a:ea typeface="Meiryo"/>
                          <a:cs typeface="+mn-cs"/>
                        </a:rPr>
                        <a:t>MD</a:t>
                      </a:r>
                    </a:p>
                  </a:txBody>
                  <a:tcPr marL="45720" marR="4572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a:solidFill>
                            <a:schemeClr val="bg1"/>
                          </a:solidFill>
                          <a:latin typeface="Meiryo"/>
                          <a:ea typeface="Meiryo"/>
                          <a:cs typeface="+mn-cs"/>
                        </a:rPr>
                        <a:t>Yahoo! JAPAN</a:t>
                      </a:r>
                      <a:r>
                        <a:rPr kumimoji="1" lang="ja-JP" altLang="en-US" sz="1100" b="1" kern="1200">
                          <a:solidFill>
                            <a:schemeClr val="bg1"/>
                          </a:solidFill>
                          <a:latin typeface="Meiryo"/>
                          <a:ea typeface="Meiryo"/>
                          <a:cs typeface="+mn-cs"/>
                        </a:rPr>
                        <a:t>トップページ　ブランドパネル　</a:t>
                      </a:r>
                      <a:r>
                        <a:rPr kumimoji="1" lang="en-US" altLang="ja-JP" sz="1100" b="1" kern="1200">
                          <a:solidFill>
                            <a:schemeClr val="bg1"/>
                          </a:solidFill>
                          <a:latin typeface="Meiryo"/>
                          <a:ea typeface="Meiryo"/>
                          <a:cs typeface="+mn-cs"/>
                        </a:rPr>
                        <a:t>MD</a:t>
                      </a:r>
                      <a:r>
                        <a:rPr kumimoji="1" lang="ja-JP" altLang="en-US" sz="1100" b="1" kern="1200">
                          <a:solidFill>
                            <a:schemeClr val="bg1"/>
                          </a:solidFill>
                          <a:latin typeface="Meiryo"/>
                          <a:ea typeface="Meiryo"/>
                          <a:cs typeface="+mn-cs"/>
                        </a:rPr>
                        <a:t>（</a:t>
                      </a:r>
                      <a:r>
                        <a:rPr kumimoji="1" lang="en-US" altLang="ja-JP" sz="1100" b="1" kern="1200">
                          <a:solidFill>
                            <a:schemeClr val="bg1"/>
                          </a:solidFill>
                          <a:latin typeface="Meiryo"/>
                          <a:ea typeface="Meiryo"/>
                          <a:cs typeface="+mn-cs"/>
                        </a:rPr>
                        <a:t>FQ1</a:t>
                      </a:r>
                      <a:r>
                        <a:rPr kumimoji="1" lang="ja-JP" altLang="en-US" sz="1100" b="1" kern="1200">
                          <a:solidFill>
                            <a:schemeClr val="bg1"/>
                          </a:solidFill>
                          <a:latin typeface="Meiryo"/>
                          <a:ea typeface="Meiryo"/>
                          <a:cs typeface="+mn-cs"/>
                        </a:rPr>
                        <a:t>）</a:t>
                      </a:r>
                      <a:endParaRPr kumimoji="1" lang="en-US" altLang="ja-JP" sz="1100" b="1" kern="1200">
                        <a:solidFill>
                          <a:schemeClr val="bg1"/>
                        </a:solidFill>
                        <a:latin typeface="Meiryo"/>
                        <a:ea typeface="Meiryo"/>
                        <a:cs typeface="+mn-cs"/>
                      </a:endParaRPr>
                    </a:p>
                  </a:txBody>
                  <a:tcPr marL="45720" marR="4572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a:solidFill>
                            <a:schemeClr val="bg1"/>
                          </a:solidFill>
                          <a:latin typeface="Meiryo"/>
                          <a:ea typeface="Meiryo"/>
                          <a:cs typeface="+mn-cs"/>
                        </a:rPr>
                        <a:t>Yahoo! JAPAN</a:t>
                      </a:r>
                      <a:r>
                        <a:rPr kumimoji="1" lang="ja-JP" altLang="en-US" sz="1100" b="1" kern="1200">
                          <a:solidFill>
                            <a:schemeClr val="bg1"/>
                          </a:solidFill>
                          <a:latin typeface="Meiryo"/>
                          <a:ea typeface="Meiryo"/>
                          <a:cs typeface="+mn-cs"/>
                        </a:rPr>
                        <a:t>トップページ　ブランドパネル　</a:t>
                      </a:r>
                      <a:r>
                        <a:rPr kumimoji="1" lang="en-US" altLang="ja-JP" sz="1100" b="1" kern="1200">
                          <a:solidFill>
                            <a:schemeClr val="bg1"/>
                          </a:solidFill>
                          <a:latin typeface="Meiryo"/>
                          <a:ea typeface="Meiryo"/>
                          <a:cs typeface="+mn-cs"/>
                        </a:rPr>
                        <a:t>MD</a:t>
                      </a:r>
                      <a:r>
                        <a:rPr kumimoji="1" lang="ja-JP" altLang="en-US" sz="1100" b="1" kern="1200">
                          <a:solidFill>
                            <a:schemeClr val="bg1"/>
                          </a:solidFill>
                          <a:latin typeface="Meiryo"/>
                          <a:ea typeface="Meiryo"/>
                          <a:cs typeface="+mn-cs"/>
                        </a:rPr>
                        <a:t>（都道府県）</a:t>
                      </a:r>
                      <a:endParaRPr kumimoji="1" lang="en-US" altLang="ja-JP" sz="1100" b="1" kern="1200">
                        <a:solidFill>
                          <a:schemeClr val="bg1"/>
                        </a:solidFill>
                        <a:latin typeface="Meiryo" panose="020B0604030504040204" pitchFamily="34" charset="-128"/>
                        <a:ea typeface="Meiryo" panose="020B0604030504040204" pitchFamily="34" charset="-128"/>
                        <a:cs typeface="+mn-cs"/>
                      </a:endParaRPr>
                    </a:p>
                  </a:txBody>
                  <a:tcPr marL="45720" marR="4572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a:solidFill>
                            <a:schemeClr val="bg1"/>
                          </a:solidFill>
                          <a:latin typeface="Meiryo"/>
                          <a:ea typeface="Meiryo"/>
                          <a:cs typeface="+mn-cs"/>
                        </a:rPr>
                        <a:t>Yahoo! JAPAN</a:t>
                      </a:r>
                      <a:r>
                        <a:rPr kumimoji="1" lang="ja-JP" altLang="en-US" sz="1100" b="1" kern="1200">
                          <a:solidFill>
                            <a:schemeClr val="bg1"/>
                          </a:solidFill>
                          <a:latin typeface="Meiryo"/>
                          <a:ea typeface="Meiryo"/>
                          <a:cs typeface="+mn-cs"/>
                        </a:rPr>
                        <a:t>トップページ　ブランドパネル　</a:t>
                      </a:r>
                      <a:r>
                        <a:rPr kumimoji="1" lang="en-US" altLang="ja-JP" sz="1100" b="1" kern="1200">
                          <a:solidFill>
                            <a:schemeClr val="bg1"/>
                          </a:solidFill>
                          <a:latin typeface="Meiryo"/>
                          <a:ea typeface="Meiryo"/>
                          <a:cs typeface="+mn-cs"/>
                        </a:rPr>
                        <a:t>MD</a:t>
                      </a:r>
                      <a:r>
                        <a:rPr kumimoji="1" lang="ja-JP" altLang="en-US" sz="1100" b="1" kern="1200">
                          <a:solidFill>
                            <a:schemeClr val="bg1"/>
                          </a:solidFill>
                          <a:latin typeface="Meiryo"/>
                          <a:ea typeface="Meiryo"/>
                          <a:cs typeface="+mn-cs"/>
                        </a:rPr>
                        <a:t>（市区郡）</a:t>
                      </a:r>
                      <a:endParaRPr kumimoji="1" lang="en-US" altLang="ja-JP" sz="1100" b="1" kern="1200">
                        <a:solidFill>
                          <a:schemeClr val="bg1"/>
                        </a:solidFill>
                        <a:latin typeface="Meiryo"/>
                        <a:ea typeface="Meiryo"/>
                      </a:endParaRPr>
                    </a:p>
                  </a:txBody>
                  <a:tcPr marL="45720" marR="4572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36024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solidFill>
                          <a:latin typeface="Meiryo" panose="020B0604030504040204" pitchFamily="34" charset="-128"/>
                          <a:ea typeface="Meiryo" panose="020B0604030504040204" pitchFamily="34" charset="-128"/>
                        </a:rPr>
                        <a:t>性別</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0">
                          <a:solidFill>
                            <a:schemeClr val="bg1"/>
                          </a:solidFill>
                          <a:latin typeface="Meiryo"/>
                          <a:ea typeface="Meiryo"/>
                        </a:rPr>
                        <a:t>1.2</a:t>
                      </a:r>
                      <a:r>
                        <a:rPr kumimoji="1" lang="ja-JP" altLang="en-US" sz="1100" b="0">
                          <a:solidFill>
                            <a:schemeClr val="bg1"/>
                          </a:solidFill>
                          <a:latin typeface="Meiryo"/>
                          <a:ea typeface="Meiryo"/>
                        </a:rPr>
                        <a:t>倍</a:t>
                      </a: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a:solidFill>
                          <a:srgbClr val="0D0D0D"/>
                        </a:solidFill>
                        <a:latin typeface="Meiryo"/>
                        <a:ea typeface="Meiryo"/>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i="0" u="none" strike="noStrike" kern="1200" cap="none" spc="0" normalizeH="0" baseline="0" noProof="0">
                        <a:ln>
                          <a:noFill/>
                        </a:ln>
                        <a:solidFill>
                          <a:srgbClr val="0D0D0D"/>
                        </a:solidFill>
                        <a:effectLst/>
                        <a:uLnTx/>
                        <a:uFillTx/>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31398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solidFill>
                          <a:latin typeface="Meiryo" panose="020B0604030504040204" pitchFamily="34" charset="-128"/>
                          <a:ea typeface="Meiryo" panose="020B0604030504040204" pitchFamily="34" charset="-128"/>
                        </a:rPr>
                        <a:t>年齢</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a:ea typeface="Meiryo"/>
                        </a:rPr>
                        <a:t>1.2</a:t>
                      </a:r>
                      <a:r>
                        <a:rPr kumimoji="1" lang="ja-JP" altLang="en-US" sz="1100" b="0" kern="1200">
                          <a:solidFill>
                            <a:schemeClr val="bg1"/>
                          </a:solidFill>
                          <a:latin typeface="Meiryo"/>
                          <a:ea typeface="Meiryo"/>
                        </a:rPr>
                        <a:t>倍</a:t>
                      </a:r>
                      <a:endParaRPr kumimoji="1" lang="ja-JP" altLang="en-US" sz="1100" b="0" kern="1200">
                        <a:solidFill>
                          <a:schemeClr val="bg1"/>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i="0" u="none" strike="noStrike" kern="1200" cap="none" spc="0" normalizeH="0" baseline="0" noProof="0">
                        <a:ln>
                          <a:noFill/>
                        </a:ln>
                        <a:solidFill>
                          <a:srgbClr val="0D0D0D"/>
                        </a:solidFill>
                        <a:effectLst/>
                        <a:uLnTx/>
                        <a:uFillTx/>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6024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地域（都道府県）</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a:ea typeface="Meiryo"/>
                        </a:rPr>
                        <a:t>1.2</a:t>
                      </a:r>
                      <a:r>
                        <a:rPr kumimoji="1" lang="ja-JP" altLang="en-US" sz="1100" b="0" kern="1200">
                          <a:solidFill>
                            <a:schemeClr val="bg1"/>
                          </a:solidFill>
                          <a:latin typeface="Meiryo"/>
                          <a:ea typeface="Meiryo"/>
                        </a:rPr>
                        <a:t>倍</a:t>
                      </a:r>
                      <a:endParaRPr kumimoji="1" lang="ja-JP" altLang="en-US" sz="1100" b="0" kern="1200">
                        <a:solidFill>
                          <a:schemeClr val="bg1"/>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i="0" u="none" strike="noStrike" kern="1200" cap="none" spc="0" normalizeH="0" baseline="0" noProof="0">
                        <a:ln>
                          <a:noFill/>
                        </a:ln>
                        <a:solidFill>
                          <a:srgbClr val="0D0D0D"/>
                        </a:solidFill>
                        <a:effectLst/>
                        <a:uLnTx/>
                        <a:uFillTx/>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6024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solidFill>
                          <a:latin typeface="Meiryo" panose="020B0604030504040204" pitchFamily="34" charset="-128"/>
                          <a:ea typeface="Meiryo" panose="020B0604030504040204" pitchFamily="34" charset="-128"/>
                        </a:rPr>
                        <a:t>地域（市区郡）</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100" b="0" kern="1200">
                          <a:solidFill>
                            <a:schemeClr val="bg1"/>
                          </a:solidFill>
                          <a:latin typeface="Meiryo"/>
                          <a:ea typeface="Meiryo"/>
                        </a:rPr>
                        <a:t>1.5</a:t>
                      </a:r>
                      <a:r>
                        <a:rPr kumimoji="1" lang="ja-JP" altLang="en-US" sz="1100" b="0" kern="1200">
                          <a:solidFill>
                            <a:schemeClr val="bg1"/>
                          </a:solidFill>
                          <a:latin typeface="Meiryo"/>
                          <a:ea typeface="Meiryo"/>
                        </a:rPr>
                        <a:t>倍</a:t>
                      </a:r>
                      <a:endParaRPr kumimoji="1" lang="ja-JP" altLang="en-US" sz="1100" b="0" kern="1200">
                        <a:solidFill>
                          <a:schemeClr val="bg1"/>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5177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曜日・</a:t>
                      </a:r>
                      <a:r>
                        <a:rPr kumimoji="1" lang="ja-JP" altLang="en-US" sz="1100" b="0">
                          <a:solidFill>
                            <a:schemeClr val="bg1"/>
                          </a:solidFill>
                          <a:latin typeface="Meiryo" panose="020B0604030504040204" pitchFamily="34" charset="-128"/>
                          <a:ea typeface="Meiryo" panose="020B0604030504040204" pitchFamily="34" charset="-128"/>
                        </a:rPr>
                        <a:t>時間帯</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panose="020B0604030504040204" pitchFamily="34" charset="-128"/>
                          <a:ea typeface="Meiryo" panose="020B0604030504040204" pitchFamily="34" charset="-128"/>
                        </a:rPr>
                        <a:t>1.2</a:t>
                      </a:r>
                      <a:r>
                        <a:rPr kumimoji="1" lang="ja-JP" altLang="en-US" sz="1100" b="0" kern="1200">
                          <a:solidFill>
                            <a:schemeClr val="bg1"/>
                          </a:solidFill>
                          <a:latin typeface="Meiryo" panose="020B0604030504040204" pitchFamily="34" charset="-128"/>
                          <a:ea typeface="Meiryo" panose="020B0604030504040204" pitchFamily="34" charset="-128"/>
                        </a:rPr>
                        <a:t>倍</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57742112"/>
                  </a:ext>
                </a:extLst>
              </a:tr>
              <a:tr h="556513">
                <a:tc rowSpan="2">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オーディエンス</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リスト</a:t>
                      </a:r>
                      <a:endParaRPr kumimoji="1" lang="en-US" altLang="ja-JP" sz="1100" b="0" kern="1200">
                        <a:solidFill>
                          <a:schemeClr val="bg1"/>
                        </a:solidFill>
                        <a:latin typeface="Meiryo" panose="020B0604030504040204" pitchFamily="34" charset="-128"/>
                        <a:ea typeface="Meiryo" panose="020B0604030504040204" pitchFamily="34" charset="-128"/>
                      </a:endParaRP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興味関心、購買</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意向、属性・ライフ</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イベント</a:t>
                      </a:r>
                      <a:r>
                        <a:rPr kumimoji="1" lang="en-US" altLang="ja-JP" sz="1100" b="0" kern="1200">
                          <a:solidFill>
                            <a:schemeClr val="bg1"/>
                          </a:solidFill>
                          <a:latin typeface="Meiryo" panose="020B0604030504040204" pitchFamily="34" charset="-128"/>
                          <a:ea typeface="Meiryo" panose="020B0604030504040204" pitchFamily="34" charset="-128"/>
                        </a:rPr>
                        <a:t>※</a:t>
                      </a:r>
                      <a:r>
                        <a:rPr kumimoji="1" lang="ja-JP" altLang="en-US" sz="1100" b="0" kern="1200">
                          <a:solidFill>
                            <a:schemeClr val="bg1"/>
                          </a:solidFill>
                          <a:latin typeface="Meiryo" panose="020B0604030504040204" pitchFamily="34" charset="-128"/>
                          <a:ea typeface="Meiryo" panose="020B0604030504040204" pitchFamily="34" charset="-128"/>
                        </a:rPr>
                        <a:t>１</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配信：</a:t>
                      </a:r>
                      <a:r>
                        <a:rPr kumimoji="1" lang="en-US" altLang="ja-JP" sz="1100" b="0" kern="1200">
                          <a:solidFill>
                            <a:schemeClr val="bg1"/>
                          </a:solidFill>
                          <a:latin typeface="Meiryo" panose="020B0604030504040204" pitchFamily="34" charset="-128"/>
                          <a:ea typeface="Meiryo" panose="020B0604030504040204" pitchFamily="34" charset="-128"/>
                        </a:rPr>
                        <a:t>1.5</a:t>
                      </a:r>
                      <a:r>
                        <a:rPr kumimoji="1" lang="ja-JP" altLang="en-US" sz="1100" b="0" kern="1200">
                          <a:solidFill>
                            <a:schemeClr val="bg1"/>
                          </a:solidFill>
                          <a:latin typeface="Meiryo" panose="020B0604030504040204" pitchFamily="34" charset="-128"/>
                          <a:ea typeface="Meiryo" panose="020B0604030504040204" pitchFamily="34" charset="-128"/>
                        </a:rPr>
                        <a:t>倍</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cs typeface="+mn-cs"/>
                        </a:rPr>
                        <a:t>除外：</a:t>
                      </a:r>
                      <a:r>
                        <a:rPr kumimoji="1" lang="en-US" altLang="ja-JP" sz="1100" b="0" kern="1200">
                          <a:solidFill>
                            <a:schemeClr val="bg1"/>
                          </a:solidFill>
                          <a:latin typeface="Meiryo" panose="020B0604030504040204" pitchFamily="34" charset="-128"/>
                          <a:ea typeface="Meiryo" panose="020B0604030504040204" pitchFamily="34" charset="-128"/>
                          <a:cs typeface="+mn-cs"/>
                        </a:rPr>
                        <a:t>1.1</a:t>
                      </a:r>
                      <a:r>
                        <a:rPr kumimoji="1" lang="ja-JP" altLang="en-US" sz="1100" b="0" kern="1200">
                          <a:solidFill>
                            <a:schemeClr val="bg1"/>
                          </a:solidFill>
                          <a:latin typeface="Meiryo" panose="020B0604030504040204" pitchFamily="34" charset="-128"/>
                          <a:ea typeface="Meiryo" panose="020B0604030504040204" pitchFamily="34" charset="-128"/>
                          <a:cs typeface="+mn-cs"/>
                        </a:rPr>
                        <a:t>倍</a:t>
                      </a: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542909">
                <a:tc vMerge="1">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オーディエンスリスト</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（ヤフー提供）　</a:t>
                      </a:r>
                      <a:r>
                        <a:rPr kumimoji="1" lang="en-US" altLang="ja-JP" sz="1100" b="0" kern="1200">
                          <a:solidFill>
                            <a:schemeClr val="bg1"/>
                          </a:solidFill>
                          <a:latin typeface="Meiryo" panose="020B0604030504040204" pitchFamily="34" charset="-128"/>
                          <a:ea typeface="Meiryo" panose="020B0604030504040204" pitchFamily="34" charset="-128"/>
                        </a:rPr>
                        <a:t>※2</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99999"/>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panose="020B0604030504040204" pitchFamily="34" charset="-128"/>
                          <a:ea typeface="Meiryo" panose="020B0604030504040204" pitchFamily="34" charset="-128"/>
                        </a:rPr>
                        <a:t>LINE</a:t>
                      </a:r>
                      <a:r>
                        <a:rPr kumimoji="1" lang="ja-JP" altLang="en-US" sz="1100" b="0" kern="1200">
                          <a:solidFill>
                            <a:schemeClr val="bg1"/>
                          </a:solidFill>
                          <a:latin typeface="Meiryo" panose="020B0604030504040204" pitchFamily="34" charset="-128"/>
                          <a:ea typeface="Meiryo" panose="020B0604030504040204" pitchFamily="34" charset="-128"/>
                        </a:rPr>
                        <a:t>ヤフー提供</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（共通オーディエンス）</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panose="020B0604030504040204" pitchFamily="34" charset="-128"/>
                          <a:ea typeface="Meiryo" panose="020B0604030504040204" pitchFamily="34" charset="-128"/>
                        </a:rPr>
                        <a:t>※1</a:t>
                      </a:r>
                      <a:r>
                        <a:rPr kumimoji="1" lang="ja-JP" altLang="en-US" sz="1100" b="0" kern="1200">
                          <a:solidFill>
                            <a:schemeClr val="bg1"/>
                          </a:solidFill>
                          <a:latin typeface="Meiryo" panose="020B0604030504040204" pitchFamily="34" charset="-128"/>
                          <a:ea typeface="Meiryo" panose="020B0604030504040204" pitchFamily="34" charset="-128"/>
                        </a:rPr>
                        <a:t>リスト参照</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6024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a:solidFill>
                            <a:schemeClr val="bg1"/>
                          </a:solidFill>
                          <a:latin typeface="Meiryo" panose="020B0604030504040204" pitchFamily="34" charset="-128"/>
                          <a:ea typeface="Meiryo" panose="020B0604030504040204" pitchFamily="34" charset="-128"/>
                        </a:rPr>
                        <a:t>フリークエンシー</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a:ea typeface="Meiryo"/>
                        </a:rPr>
                        <a:t>1.0</a:t>
                      </a:r>
                      <a:r>
                        <a:rPr kumimoji="1" lang="ja-JP" altLang="en-US" sz="1100" b="0" kern="1200">
                          <a:solidFill>
                            <a:schemeClr val="bg1"/>
                          </a:solidFill>
                          <a:latin typeface="Meiryo"/>
                          <a:ea typeface="Meiryo"/>
                        </a:rPr>
                        <a:t>倍</a:t>
                      </a:r>
                      <a:endParaRPr kumimoji="1" lang="ja-JP" altLang="en-US" sz="1100" b="0" kern="1200">
                        <a:solidFill>
                          <a:schemeClr val="bg1"/>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rgbClr val="0D0D0D"/>
                          </a:solidFill>
                          <a:latin typeface="Meiryo"/>
                          <a:ea typeface="Meiryo"/>
                        </a:rPr>
                        <a:t>1</a:t>
                      </a:r>
                      <a:r>
                        <a:rPr kumimoji="1" lang="ja-JP" altLang="en-US" sz="1100" b="0" kern="1200">
                          <a:solidFill>
                            <a:srgbClr val="0D0D0D"/>
                          </a:solidFill>
                          <a:latin typeface="Meiryo"/>
                          <a:ea typeface="Meiryo"/>
                        </a:rPr>
                        <a:t>回</a:t>
                      </a:r>
                      <a:r>
                        <a:rPr kumimoji="1" lang="en-US" altLang="ja-JP" sz="1100" b="0" kern="1200">
                          <a:solidFill>
                            <a:srgbClr val="0D0D0D"/>
                          </a:solidFill>
                          <a:latin typeface="Meiryo"/>
                          <a:ea typeface="Meiryo"/>
                        </a:rPr>
                        <a:t>/</a:t>
                      </a:r>
                      <a:r>
                        <a:rPr kumimoji="1" lang="ja-JP" altLang="en-US" sz="1100" b="0" kern="1200">
                          <a:solidFill>
                            <a:srgbClr val="0D0D0D"/>
                          </a:solidFill>
                          <a:latin typeface="Meiryo"/>
                          <a:ea typeface="Meiryo"/>
                        </a:rPr>
                        <a:t>通期</a:t>
                      </a:r>
                      <a:r>
                        <a:rPr lang="ja-JP" altLang="en-US" sz="1100" b="0" kern="1200">
                          <a:solidFill>
                            <a:srgbClr val="0D0D0D"/>
                          </a:solidFill>
                          <a:latin typeface="Meiryo"/>
                          <a:ea typeface="Meiryo"/>
                        </a:rPr>
                        <a:t>(固定)</a:t>
                      </a:r>
                      <a:endParaRPr kumimoji="1" lang="ja-JP" altLang="en-US" sz="1100" b="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bl>
          </a:graphicData>
        </a:graphic>
      </p:graphicFrame>
    </p:spTree>
    <p:extLst>
      <p:ext uri="{BB962C8B-B14F-4D97-AF65-F5344CB8AC3E}">
        <p14:creationId xmlns:p14="http://schemas.microsoft.com/office/powerpoint/2010/main" val="266439433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2B080D-5A40-9AF0-446B-E5EE99C6156E}"/>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51AD7EE4-8CC0-B76D-8527-72ABF5E059DF}"/>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B9CB0E96-3E61-9C92-916C-BC2A4BC9AED2}"/>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7" name="角丸四角形 3">
            <a:extLst>
              <a:ext uri="{FF2B5EF4-FFF2-40B4-BE49-F238E27FC236}">
                <a16:creationId xmlns:a16="http://schemas.microsoft.com/office/drawing/2014/main" id="{9AAAD6B8-E48C-DFB4-A70A-613C54D32A5F}"/>
              </a:ext>
            </a:extLst>
          </p:cNvPr>
          <p:cNvSpPr/>
          <p:nvPr/>
        </p:nvSpPr>
        <p:spPr>
          <a:xfrm>
            <a:off x="1817843" y="186644"/>
            <a:ext cx="1474299"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商品イメージ</a:t>
            </a:r>
          </a:p>
        </p:txBody>
      </p:sp>
      <p:sp>
        <p:nvSpPr>
          <p:cNvPr id="16" name="正方形/長方形 15">
            <a:extLst>
              <a:ext uri="{FF2B5EF4-FFF2-40B4-BE49-F238E27FC236}">
                <a16:creationId xmlns:a16="http://schemas.microsoft.com/office/drawing/2014/main" id="{702309AA-3850-DCFD-3014-BACB54F17C79}"/>
              </a:ext>
            </a:extLst>
          </p:cNvPr>
          <p:cNvSpPr/>
          <p:nvPr/>
        </p:nvSpPr>
        <p:spPr>
          <a:xfrm>
            <a:off x="8724201" y="6356518"/>
            <a:ext cx="3152589" cy="138499"/>
          </a:xfrm>
          <a:prstGeom prst="rect">
            <a:avLst/>
          </a:prstGeom>
        </p:spPr>
        <p:txBody>
          <a:bodyPr wrap="none" lIns="0" tIns="0" rIns="0" bIns="0">
            <a:spAutoFit/>
          </a:bodyPr>
          <a:lstStyle/>
          <a:p>
            <a:pPr algn="r" eaLnBrk="1" fontAlgn="auto" hangingPunct="1">
              <a:spcBef>
                <a:spcPts val="0"/>
              </a:spcBef>
              <a:spcAft>
                <a:spcPts val="0"/>
              </a:spcAft>
              <a:defRPr/>
            </a:pPr>
            <a:r>
              <a:rPr lang="en-US" altLang="ja-JP" sz="900">
                <a:solidFill>
                  <a:srgbClr val="0D0D0D"/>
                </a:solidFill>
                <a:latin typeface="Meiryo" panose="020B0604030504040204" pitchFamily="34" charset="-128"/>
                <a:ea typeface="Meiryo" panose="020B0604030504040204" pitchFamily="34" charset="-128"/>
              </a:rPr>
              <a:t>※</a:t>
            </a:r>
            <a:r>
              <a:rPr lang="ja-JP" altLang="en-US" sz="900">
                <a:solidFill>
                  <a:srgbClr val="0D0D0D"/>
                </a:solidFill>
                <a:latin typeface="Meiryo" panose="020B0604030504040204" pitchFamily="34" charset="-128"/>
                <a:ea typeface="Meiryo" panose="020B0604030504040204" pitchFamily="34" charset="-128"/>
              </a:rPr>
              <a:t>コンテンツページは予告なく変更されることがあります。</a:t>
            </a:r>
          </a:p>
        </p:txBody>
      </p:sp>
      <p:sp>
        <p:nvSpPr>
          <p:cNvPr id="34" name="円/楕円 38">
            <a:extLst>
              <a:ext uri="{FF2B5EF4-FFF2-40B4-BE49-F238E27FC236}">
                <a16:creationId xmlns:a16="http://schemas.microsoft.com/office/drawing/2014/main" id="{39805933-BA5D-0295-ADB9-575EBB240513}"/>
              </a:ext>
            </a:extLst>
          </p:cNvPr>
          <p:cNvSpPr>
            <a:spLocks noChangeAspect="1"/>
          </p:cNvSpPr>
          <p:nvPr/>
        </p:nvSpPr>
        <p:spPr>
          <a:xfrm>
            <a:off x="632510" y="1006293"/>
            <a:ext cx="504000" cy="504000"/>
          </a:xfrm>
          <a:prstGeom prst="ellipse">
            <a:avLst/>
          </a:prstGeom>
          <a:solidFill>
            <a:srgbClr val="000048"/>
          </a:solidFill>
          <a:ln w="9525" cap="flat" cmpd="sng" algn="ctr">
            <a:noFill/>
            <a:prstDash val="solid"/>
            <a:miter lim="800000"/>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18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rPr>
              <a:t>A</a:t>
            </a:r>
            <a:endParaRPr kumimoji="0" lang="ja-JP" altLang="en-US" sz="18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endParaRPr>
          </a:p>
        </p:txBody>
      </p:sp>
      <p:sp>
        <p:nvSpPr>
          <p:cNvPr id="2" name="テキスト ボックス 1">
            <a:extLst>
              <a:ext uri="{FF2B5EF4-FFF2-40B4-BE49-F238E27FC236}">
                <a16:creationId xmlns:a16="http://schemas.microsoft.com/office/drawing/2014/main" id="{35B63460-166A-CE07-B04B-C8A22531B5CF}"/>
              </a:ext>
            </a:extLst>
          </p:cNvPr>
          <p:cNvSpPr txBox="1"/>
          <p:nvPr/>
        </p:nvSpPr>
        <p:spPr>
          <a:xfrm>
            <a:off x="595671" y="5824097"/>
            <a:ext cx="10122511" cy="750205"/>
          </a:xfrm>
          <a:prstGeom prst="rect">
            <a:avLst/>
          </a:prstGeom>
          <a:noFill/>
        </p:spPr>
        <p:txBody>
          <a:bodyPr wrap="square" lIns="91440" tIns="45720" rIns="91440" bIns="45720" anchor="t">
            <a:spAutoFit/>
          </a:bodyPr>
          <a:lstStyle/>
          <a:p>
            <a:pPr>
              <a:lnSpc>
                <a:spcPct val="120000"/>
              </a:lnSpc>
              <a:defRPr/>
            </a:pPr>
            <a:r>
              <a:rPr lang="ja-JP" sz="900" kern="0">
                <a:solidFill>
                  <a:srgbClr val="0D0D0D"/>
                </a:solidFill>
                <a:latin typeface="Meiryo"/>
                <a:ea typeface="Meiryo"/>
              </a:rPr>
              <a:t>・トップカバーはブランドパネル枠と追従バナーをセットにした商品です。</a:t>
            </a:r>
            <a:r>
              <a:rPr lang="ja-JP" altLang="en-US" sz="900" kern="0">
                <a:solidFill>
                  <a:srgbClr val="0D0D0D"/>
                </a:solidFill>
                <a:latin typeface="Meiryo UI"/>
                <a:ea typeface="Meiryo UI"/>
              </a:rPr>
              <a:t>　</a:t>
            </a:r>
            <a:r>
              <a:rPr lang="en-US" altLang="ja-JP" sz="900" kern="0">
                <a:solidFill>
                  <a:srgbClr val="0D0D0D"/>
                </a:solidFill>
                <a:latin typeface="Meiryo UI"/>
                <a:ea typeface="+mn-lt"/>
              </a:rPr>
              <a:t>※</a:t>
            </a:r>
            <a:r>
              <a:rPr lang="ja-JP" altLang="en-US" sz="900" kern="0">
                <a:solidFill>
                  <a:srgbClr val="0D0D0D"/>
                </a:solidFill>
                <a:latin typeface="Meiryo"/>
                <a:ea typeface="Meiryo"/>
              </a:rPr>
              <a:t>ユーザーがタイムラインまでスクロールしないなど、追従バナーが表示されない場合がございます</a:t>
            </a:r>
            <a:endParaRPr lang="ja-JP" altLang="en-US" sz="900" kern="0">
              <a:solidFill>
                <a:srgbClr val="000000"/>
              </a:solidFill>
              <a:latin typeface="Meiryo"/>
              <a:ea typeface="Meiryo"/>
              <a:cs typeface="Calibri" panose="020F0502020204030204"/>
            </a:endParaRPr>
          </a:p>
          <a:p>
            <a:pPr>
              <a:lnSpc>
                <a:spcPct val="120000"/>
              </a:lnSpc>
              <a:defRPr/>
            </a:pPr>
            <a:r>
              <a:rPr lang="ja-JP" altLang="en-US" sz="900" kern="0">
                <a:solidFill>
                  <a:srgbClr val="0D0D0D"/>
                </a:solidFill>
                <a:latin typeface="Meiryo"/>
                <a:ea typeface="Meiryo"/>
              </a:rPr>
              <a:t>・</a:t>
            </a:r>
            <a:r>
              <a:rPr lang="ja-JP" sz="900" kern="0">
                <a:solidFill>
                  <a:srgbClr val="0D0D0D"/>
                </a:solidFill>
                <a:latin typeface="Meiryo"/>
                <a:ea typeface="Meiryo"/>
              </a:rPr>
              <a:t>ビューアブルインプレッションはブランドパネル枠を基準に計測しております。</a:t>
            </a:r>
            <a:endParaRPr lang="ja-JP" sz="900" kern="0">
              <a:solidFill>
                <a:srgbClr val="000000"/>
              </a:solidFill>
              <a:latin typeface="Meiryo"/>
              <a:ea typeface="Meiryo"/>
              <a:cs typeface="+mn-lt"/>
            </a:endParaRPr>
          </a:p>
          <a:p>
            <a:pPr>
              <a:lnSpc>
                <a:spcPct val="120000"/>
              </a:lnSpc>
              <a:defRPr/>
            </a:pPr>
            <a:r>
              <a:rPr lang="ja-JP" altLang="en-US" sz="900" kern="0">
                <a:solidFill>
                  <a:srgbClr val="0D0D0D"/>
                </a:solidFill>
                <a:latin typeface="Meiryo"/>
                <a:ea typeface="Meiryo"/>
              </a:rPr>
              <a:t>・</a:t>
            </a:r>
            <a:r>
              <a:rPr kumimoji="0" lang="ja-JP" altLang="en-US" sz="900" b="0" i="0" u="none" strike="noStrike" kern="0" cap="none" spc="0" normalizeH="0" baseline="0" noProof="0">
                <a:ln>
                  <a:noFill/>
                </a:ln>
                <a:solidFill>
                  <a:srgbClr val="0D0D0D"/>
                </a:solidFill>
                <a:effectLst/>
                <a:uLnTx/>
                <a:uFillTx/>
                <a:latin typeface="Meiryo"/>
                <a:ea typeface="Meiryo"/>
              </a:rPr>
              <a:t>入稿規定（</a:t>
            </a:r>
            <a:r>
              <a:rPr kumimoji="0" lang="en-US" altLang="ja-JP" sz="900" b="0" i="0" u="none" strike="noStrike" kern="0" cap="none" spc="0" normalizeH="0" baseline="0" noProof="0">
                <a:ln>
                  <a:noFill/>
                </a:ln>
                <a:solidFill>
                  <a:srgbClr val="0D0D0D"/>
                </a:solidFill>
                <a:effectLst/>
                <a:uLnTx/>
                <a:uFillTx/>
                <a:latin typeface="Meiryo"/>
                <a:ea typeface="Meiryo"/>
              </a:rPr>
              <a:t>web</a:t>
            </a:r>
            <a:r>
              <a:rPr kumimoji="0" lang="ja-JP" altLang="en-US" sz="900" b="0" i="0" u="none" strike="noStrike" kern="0" cap="none" spc="0" normalizeH="0" baseline="0" noProof="0">
                <a:ln>
                  <a:noFill/>
                </a:ln>
                <a:solidFill>
                  <a:srgbClr val="0D0D0D"/>
                </a:solidFill>
                <a:effectLst/>
                <a:uLnTx/>
                <a:uFillTx/>
                <a:latin typeface="Meiryo"/>
                <a:ea typeface="Meiryo"/>
              </a:rPr>
              <a:t>）：</a:t>
            </a:r>
            <a:r>
              <a:rPr kumimoji="0" lang="ja-JP" altLang="en-US" sz="900" kern="0">
                <a:solidFill>
                  <a:srgbClr val="0D0D0D"/>
                </a:solidFill>
                <a:latin typeface="Meiryo"/>
                <a:ea typeface="Meiryo"/>
                <a:hlinkClick r:id="rId3"/>
              </a:rPr>
              <a:t>https://ads-help.yahoo-net.jp/s/article/H000044930?language=ja</a:t>
            </a:r>
            <a:endParaRPr kumimoji="0" lang="en-US" altLang="ja-JP" sz="900" kern="0">
              <a:solidFill>
                <a:srgbClr val="0D0D0D"/>
              </a:solidFill>
              <a:latin typeface="Meiryo"/>
              <a:ea typeface="Meiryo"/>
            </a:endParaRPr>
          </a:p>
          <a:p>
            <a:pPr>
              <a:lnSpc>
                <a:spcPct val="120000"/>
              </a:lnSpc>
              <a:defRPr/>
            </a:pPr>
            <a:r>
              <a:rPr kumimoji="0" lang="en-US" altLang="ja-JP" sz="900" kern="0">
                <a:solidFill>
                  <a:srgbClr val="0D0D0D"/>
                </a:solidFill>
                <a:latin typeface="Meiryo"/>
                <a:ea typeface="Meiryo"/>
                <a:cs typeface="+mn-lt"/>
              </a:rPr>
              <a:t>※</a:t>
            </a:r>
            <a:r>
              <a:rPr lang="ja-JP" altLang="en-US" sz="900">
                <a:latin typeface="Meiryo"/>
                <a:ea typeface="Meiryo"/>
              </a:rPr>
              <a:t>ブランドパネル トップカバーの挙動</a:t>
            </a:r>
            <a:r>
              <a:rPr lang="ja-JP" altLang="en-US" sz="900">
                <a:solidFill>
                  <a:srgbClr val="002AFF"/>
                </a:solidFill>
                <a:latin typeface="Meiryo"/>
                <a:ea typeface="Meiryo"/>
              </a:rPr>
              <a:t>：</a:t>
            </a:r>
            <a:r>
              <a:rPr lang="en-US" altLang="ja-JP" sz="900">
                <a:solidFill>
                  <a:srgbClr val="002AFF"/>
                </a:solidFill>
                <a:latin typeface="Meiryo"/>
                <a:ea typeface="Meiryo"/>
              </a:rPr>
              <a:t> </a:t>
            </a:r>
            <a:r>
              <a:rPr kumimoji="0" lang="en-US" altLang="ja-JP" sz="900" kern="0">
                <a:solidFill>
                  <a:srgbClr val="0D0D0D"/>
                </a:solidFill>
                <a:latin typeface="Meiryo"/>
                <a:ea typeface="Meiryo"/>
                <a:cs typeface="+mn-lt"/>
                <a:hlinkClick r:id="rId4"/>
              </a:rPr>
              <a:t>https://ads-help.yahoo-net.jp/s/article/H000055171?language=ja</a:t>
            </a:r>
            <a:endParaRPr lang="en-US" altLang="ja-JP" sz="900" b="0" i="0" u="none" strike="noStrike" kern="0" cap="none" spc="0" normalizeH="0" baseline="0" noProof="0">
              <a:ln>
                <a:noFill/>
              </a:ln>
              <a:solidFill>
                <a:srgbClr val="0D0D0D"/>
              </a:solidFill>
              <a:effectLst/>
              <a:uLnTx/>
              <a:uFillTx/>
              <a:latin typeface="Meiryo UI"/>
              <a:ea typeface="Meiryo UI"/>
            </a:endParaRPr>
          </a:p>
        </p:txBody>
      </p:sp>
      <p:sp>
        <p:nvSpPr>
          <p:cNvPr id="14" name="角丸四角形 37">
            <a:extLst>
              <a:ext uri="{FF2B5EF4-FFF2-40B4-BE49-F238E27FC236}">
                <a16:creationId xmlns:a16="http://schemas.microsoft.com/office/drawing/2014/main" id="{761C30FE-2F08-AF5B-2B96-1774689E5519}"/>
              </a:ext>
            </a:extLst>
          </p:cNvPr>
          <p:cNvSpPr/>
          <p:nvPr/>
        </p:nvSpPr>
        <p:spPr>
          <a:xfrm>
            <a:off x="970229" y="911841"/>
            <a:ext cx="3506781"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46800" rIns="0" bIns="45720" numCol="1" spcCol="0" rtlCol="0" fromWordArt="0" anchor="ctr" anchorCtr="0" forceAA="0" compatLnSpc="1">
            <a:prstTxWarp prst="textNoShape">
              <a:avLst/>
            </a:prstTxWarp>
            <a:noAutofit/>
          </a:bodyPr>
          <a:lstStyle/>
          <a:p>
            <a:pPr lvl="0" algn="ctr">
              <a:lnSpc>
                <a:spcPct val="120000"/>
              </a:lnSpc>
              <a:defRPr/>
            </a:pPr>
            <a:r>
              <a:rPr lang="ja-JP" altLang="en-US" sz="1200" b="1">
                <a:solidFill>
                  <a:schemeClr val="bg1">
                    <a:lumMod val="95000"/>
                  </a:schemeClr>
                </a:solidFill>
                <a:latin typeface="Meiryo" panose="020B0604030504040204" pitchFamily="34" charset="-128"/>
                <a:ea typeface="Meiryo" panose="020B0604030504040204" pitchFamily="34" charset="-128"/>
                <a:cs typeface="Segoe UI" panose="020B0502040204020203" pitchFamily="34" charset="0"/>
              </a:rPr>
              <a:t>ブランドパネル トップカバー</a:t>
            </a:r>
            <a:r>
              <a:rPr kumimoji="1" lang="en-US" altLang="ja-JP" sz="1200" b="1" i="0" u="none" strike="noStrike" kern="1200" cap="none" spc="0" normalizeH="0" baseline="0" noProof="0">
                <a:ln>
                  <a:noFill/>
                </a:ln>
                <a:solidFill>
                  <a:schemeClr val="bg1">
                    <a:lumMod val="95000"/>
                  </a:schemeClr>
                </a:solidFill>
                <a:effectLst/>
                <a:uLnTx/>
                <a:uFillTx/>
                <a:latin typeface="Meiryo" panose="020B0604030504040204" pitchFamily="34" charset="-128"/>
                <a:ea typeface="Meiryo" panose="020B0604030504040204" pitchFamily="34" charset="-128"/>
                <a:cs typeface="Segoe UI" panose="020B0502040204020203" pitchFamily="34" charset="0"/>
              </a:rPr>
              <a:t>/</a:t>
            </a:r>
            <a:r>
              <a:rPr kumimoji="1" lang="ja-JP" altLang="en-US" sz="1200" b="1" i="0" u="none" strike="noStrike" kern="1200" cap="none" spc="0" normalizeH="0" baseline="0" noProof="0">
                <a:ln>
                  <a:noFill/>
                </a:ln>
                <a:solidFill>
                  <a:schemeClr val="bg1">
                    <a:lumMod val="95000"/>
                  </a:schemeClr>
                </a:solidFill>
                <a:effectLst/>
                <a:uLnTx/>
                <a:uFillTx/>
                <a:latin typeface="Meiryo" panose="020B0604030504040204" pitchFamily="34" charset="-128"/>
                <a:ea typeface="Meiryo" panose="020B0604030504040204" pitchFamily="34" charset="-128"/>
                <a:cs typeface="Segoe UI" panose="020B0502040204020203" pitchFamily="34" charset="0"/>
              </a:rPr>
              <a:t>画像</a:t>
            </a:r>
            <a:r>
              <a:rPr kumimoji="1" lang="en-US" altLang="ja-JP" sz="1200" b="1" i="0" u="none" strike="noStrike" kern="1200" cap="none" spc="0" normalizeH="0" baseline="0" noProof="0">
                <a:ln>
                  <a:noFill/>
                </a:ln>
                <a:solidFill>
                  <a:schemeClr val="bg1">
                    <a:lumMod val="95000"/>
                  </a:schemeClr>
                </a:solidFill>
                <a:effectLst/>
                <a:uLnTx/>
                <a:uFillTx/>
                <a:latin typeface="Meiryo" panose="020B0604030504040204" pitchFamily="34" charset="-128"/>
                <a:ea typeface="Meiryo" panose="020B0604030504040204" pitchFamily="34" charset="-128"/>
                <a:cs typeface="Segoe UI" panose="020B0502040204020203" pitchFamily="34" charset="0"/>
              </a:rPr>
              <a:t>/16</a:t>
            </a:r>
            <a:r>
              <a:rPr kumimoji="1" lang="ja-JP" altLang="en-US" sz="1200" b="1" i="0" u="none" strike="noStrike" kern="1200" cap="none" spc="0" normalizeH="0" baseline="0" noProof="0">
                <a:ln>
                  <a:noFill/>
                </a:ln>
                <a:solidFill>
                  <a:schemeClr val="bg1">
                    <a:lumMod val="95000"/>
                  </a:schemeClr>
                </a:solidFill>
                <a:effectLst/>
                <a:uLnTx/>
                <a:uFillTx/>
                <a:latin typeface="Meiryo" panose="020B0604030504040204" pitchFamily="34" charset="-128"/>
                <a:ea typeface="Meiryo" panose="020B0604030504040204" pitchFamily="34" charset="-128"/>
                <a:cs typeface="Segoe UI" panose="020B0502040204020203" pitchFamily="34" charset="0"/>
              </a:rPr>
              <a:t>：</a:t>
            </a:r>
            <a:r>
              <a:rPr kumimoji="1" lang="en-US" altLang="ja-JP" sz="1200" b="1" i="0" u="none" strike="noStrike" kern="1200" cap="none" spc="0" normalizeH="0" baseline="0" noProof="0">
                <a:ln>
                  <a:noFill/>
                </a:ln>
                <a:solidFill>
                  <a:schemeClr val="bg1">
                    <a:lumMod val="95000"/>
                  </a:schemeClr>
                </a:solidFill>
                <a:effectLst/>
                <a:uLnTx/>
                <a:uFillTx/>
                <a:latin typeface="Meiryo" panose="020B0604030504040204" pitchFamily="34" charset="-128"/>
                <a:ea typeface="Meiryo" panose="020B0604030504040204" pitchFamily="34" charset="-128"/>
                <a:cs typeface="Segoe UI" panose="020B0502040204020203" pitchFamily="34" charset="0"/>
              </a:rPr>
              <a:t>9</a:t>
            </a:r>
          </a:p>
          <a:p>
            <a:pPr lvl="0" algn="ctr">
              <a:lnSpc>
                <a:spcPct val="120000"/>
              </a:lnSpc>
              <a:defRPr/>
            </a:pPr>
            <a:r>
              <a:rPr lang="ja-JP" altLang="en-US" sz="1200" b="1">
                <a:solidFill>
                  <a:schemeClr val="bg1">
                    <a:lumMod val="95000"/>
                  </a:schemeClr>
                </a:solidFill>
                <a:latin typeface="Meiryo" panose="020B0604030504040204" pitchFamily="34" charset="-128"/>
                <a:ea typeface="Meiryo" panose="020B0604030504040204" pitchFamily="34" charset="-128"/>
                <a:cs typeface="Segoe UI" panose="020B0502040204020203" pitchFamily="34" charset="0"/>
              </a:rPr>
              <a:t>ブランドパネル トップカバー</a:t>
            </a:r>
            <a:r>
              <a:rPr lang="en-US" altLang="ja-JP" sz="1200" b="1">
                <a:solidFill>
                  <a:schemeClr val="bg1">
                    <a:lumMod val="95000"/>
                  </a:schemeClr>
                </a:solidFill>
                <a:latin typeface="Meiryo" panose="020B0604030504040204" pitchFamily="34" charset="-128"/>
                <a:ea typeface="Meiryo" panose="020B0604030504040204" pitchFamily="34" charset="-128"/>
                <a:cs typeface="Segoe UI" panose="020B0502040204020203" pitchFamily="34" charset="0"/>
              </a:rPr>
              <a:t>/</a:t>
            </a:r>
            <a:r>
              <a:rPr lang="ja-JP" altLang="en-US" sz="1200" b="1">
                <a:solidFill>
                  <a:schemeClr val="bg1">
                    <a:lumMod val="95000"/>
                  </a:schemeClr>
                </a:solidFill>
                <a:latin typeface="Meiryo" panose="020B0604030504040204" pitchFamily="34" charset="-128"/>
                <a:ea typeface="Meiryo" panose="020B0604030504040204" pitchFamily="34" charset="-128"/>
                <a:cs typeface="Segoe UI" panose="020B0502040204020203" pitchFamily="34" charset="0"/>
              </a:rPr>
              <a:t>動画</a:t>
            </a:r>
            <a:r>
              <a:rPr lang="en-US" altLang="ja-JP" sz="1200" b="1">
                <a:solidFill>
                  <a:schemeClr val="bg1">
                    <a:lumMod val="95000"/>
                  </a:schemeClr>
                </a:solidFill>
                <a:latin typeface="Meiryo" panose="020B0604030504040204" pitchFamily="34" charset="-128"/>
                <a:ea typeface="Meiryo" panose="020B0604030504040204" pitchFamily="34" charset="-128"/>
                <a:cs typeface="Segoe UI" panose="020B0502040204020203" pitchFamily="34" charset="0"/>
              </a:rPr>
              <a:t>/16</a:t>
            </a:r>
            <a:r>
              <a:rPr lang="ja-JP" altLang="en-US" sz="1200" b="1">
                <a:solidFill>
                  <a:schemeClr val="bg1">
                    <a:lumMod val="95000"/>
                  </a:schemeClr>
                </a:solidFill>
                <a:latin typeface="Meiryo" panose="020B0604030504040204" pitchFamily="34" charset="-128"/>
                <a:ea typeface="Meiryo" panose="020B0604030504040204" pitchFamily="34" charset="-128"/>
                <a:cs typeface="Segoe UI" panose="020B0502040204020203" pitchFamily="34" charset="0"/>
              </a:rPr>
              <a:t>：</a:t>
            </a:r>
            <a:r>
              <a:rPr lang="en-US" altLang="ja-JP" sz="1200" b="1">
                <a:solidFill>
                  <a:schemeClr val="bg1">
                    <a:lumMod val="95000"/>
                  </a:schemeClr>
                </a:solidFill>
                <a:latin typeface="Meiryo" panose="020B0604030504040204" pitchFamily="34" charset="-128"/>
                <a:ea typeface="Meiryo" panose="020B0604030504040204" pitchFamily="34" charset="-128"/>
                <a:cs typeface="Segoe UI" panose="020B0502040204020203" pitchFamily="34" charset="0"/>
              </a:rPr>
              <a:t>9</a:t>
            </a:r>
            <a:endParaRPr lang="ja-JP" altLang="en-US" sz="1200" b="1">
              <a:solidFill>
                <a:schemeClr val="bg1">
                  <a:lumMod val="95000"/>
                </a:schemeClr>
              </a:solidFill>
              <a:latin typeface="Meiryo" panose="020B0604030504040204" pitchFamily="34" charset="-128"/>
              <a:ea typeface="Meiryo" panose="020B0604030504040204" pitchFamily="34" charset="-128"/>
              <a:cs typeface="Segoe UI" panose="020B0502040204020203" pitchFamily="34" charset="0"/>
            </a:endParaRPr>
          </a:p>
        </p:txBody>
      </p:sp>
      <p:sp>
        <p:nvSpPr>
          <p:cNvPr id="23" name="テキスト ボックス 22">
            <a:extLst>
              <a:ext uri="{FF2B5EF4-FFF2-40B4-BE49-F238E27FC236}">
                <a16:creationId xmlns:a16="http://schemas.microsoft.com/office/drawing/2014/main" id="{5F034A1C-9291-C5E6-6025-8D2553B3A5A5}"/>
              </a:ext>
            </a:extLst>
          </p:cNvPr>
          <p:cNvSpPr txBox="1"/>
          <p:nvPr/>
        </p:nvSpPr>
        <p:spPr>
          <a:xfrm>
            <a:off x="970229" y="1640664"/>
            <a:ext cx="8181727" cy="507831"/>
          </a:xfrm>
          <a:prstGeom prst="rect">
            <a:avLst/>
          </a:prstGeom>
          <a:noFill/>
        </p:spPr>
        <p:txBody>
          <a:bodyPr wrap="non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a:ln>
                  <a:noFill/>
                </a:ln>
                <a:solidFill>
                  <a:srgbClr val="0D0D0D"/>
                </a:solidFill>
                <a:effectLst/>
                <a:uLnTx/>
                <a:uFillTx/>
                <a:latin typeface="Meiryo"/>
                <a:ea typeface="Meiryo"/>
              </a:rPr>
              <a:t>ブランドパネル表示後、タイムラインを下にスクロールすると追従型のバナーが掲出され、タイムライン表示中に掲出されます。</a:t>
            </a:r>
            <a:endParaRPr kumimoji="1" lang="en-US" altLang="ja-JP" sz="1100" b="0" i="0" u="none" strike="noStrike" kern="1200" cap="none" spc="0" normalizeH="0" baseline="0" noProof="0">
              <a:ln>
                <a:noFill/>
              </a:ln>
              <a:solidFill>
                <a:srgbClr val="0D0D0D"/>
              </a:solidFill>
              <a:effectLst/>
              <a:uLnTx/>
              <a:uFillTx/>
              <a:latin typeface="Meiryo"/>
              <a:ea typeface="Meiryo"/>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100">
                <a:solidFill>
                  <a:srgbClr val="0D0D0D"/>
                </a:solidFill>
                <a:latin typeface="Meiryo"/>
                <a:ea typeface="Meiryo"/>
              </a:rPr>
              <a:t>※</a:t>
            </a:r>
            <a:r>
              <a:rPr lang="ja-JP" altLang="en-US" sz="1100">
                <a:solidFill>
                  <a:srgbClr val="0D0D0D"/>
                </a:solidFill>
                <a:latin typeface="Meiryo"/>
                <a:ea typeface="Meiryo"/>
              </a:rPr>
              <a:t>「すべて」タブを表示している場合のみ追従バナーは掲載されます。</a:t>
            </a:r>
            <a:endParaRPr lang="en-US" altLang="ja-JP" sz="1100">
              <a:solidFill>
                <a:srgbClr val="0D0D0D"/>
              </a:solidFill>
              <a:latin typeface="Meiryo"/>
              <a:ea typeface="Meiryo"/>
            </a:endParaRPr>
          </a:p>
          <a:p>
            <a:pPr>
              <a:defRPr/>
            </a:pPr>
            <a:endParaRPr lang="ja-JP" altLang="en-US" sz="1100">
              <a:solidFill>
                <a:srgbClr val="002AFF"/>
              </a:solidFill>
              <a:latin typeface="Meiryo" panose="020B0604030504040204" pitchFamily="34" charset="-128"/>
              <a:ea typeface="Meiryo" panose="020B0604030504040204" pitchFamily="34" charset="-128"/>
            </a:endParaRPr>
          </a:p>
        </p:txBody>
      </p:sp>
      <p:sp>
        <p:nvSpPr>
          <p:cNvPr id="24" name="角丸四角形 46">
            <a:extLst>
              <a:ext uri="{FF2B5EF4-FFF2-40B4-BE49-F238E27FC236}">
                <a16:creationId xmlns:a16="http://schemas.microsoft.com/office/drawing/2014/main" id="{774664AE-F96E-71D0-B3CA-FC5CAB101E2F}"/>
              </a:ext>
            </a:extLst>
          </p:cNvPr>
          <p:cNvSpPr/>
          <p:nvPr/>
        </p:nvSpPr>
        <p:spPr>
          <a:xfrm>
            <a:off x="715686" y="2227660"/>
            <a:ext cx="4922582" cy="326427"/>
          </a:xfrm>
          <a:prstGeom prst="roundRect">
            <a:avLst>
              <a:gd name="adj" fmla="val 50000"/>
            </a:avLst>
          </a:prstGeom>
          <a:solidFill>
            <a:schemeClr val="bg1"/>
          </a:solidFill>
          <a:ln w="12700">
            <a:solidFill>
              <a:srgbClr val="00003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600" normalizeH="0" baseline="0" noProof="0">
                <a:ln>
                  <a:noFill/>
                </a:ln>
                <a:solidFill>
                  <a:srgbClr val="0D0D0D"/>
                </a:solidFill>
                <a:effectLst/>
                <a:uLnTx/>
                <a:uFillTx/>
                <a:latin typeface="Meiryo" panose="020B0604030504040204" pitchFamily="34" charset="-128"/>
                <a:ea typeface="Meiryo" panose="020B0604030504040204" pitchFamily="34" charset="-128"/>
              </a:rPr>
              <a:t>WEB</a:t>
            </a:r>
            <a:endParaRPr kumimoji="1" lang="ja-JP" altLang="en-US" sz="1400" b="1" i="0" u="none" strike="noStrike" kern="1200" cap="none" spc="600" normalizeH="0" baseline="0" noProof="0">
              <a:ln>
                <a:noFill/>
              </a:ln>
              <a:solidFill>
                <a:srgbClr val="0D0D0D"/>
              </a:solidFill>
              <a:effectLst/>
              <a:uLnTx/>
              <a:uFillTx/>
              <a:latin typeface="Meiryo" panose="020B0604030504040204" pitchFamily="34" charset="-128"/>
              <a:ea typeface="Meiryo" panose="020B0604030504040204" pitchFamily="34" charset="-128"/>
            </a:endParaRPr>
          </a:p>
        </p:txBody>
      </p:sp>
      <p:sp>
        <p:nvSpPr>
          <p:cNvPr id="25" name="角丸四角形 47">
            <a:extLst>
              <a:ext uri="{FF2B5EF4-FFF2-40B4-BE49-F238E27FC236}">
                <a16:creationId xmlns:a16="http://schemas.microsoft.com/office/drawing/2014/main" id="{B6324248-3ED4-42ED-5937-4855EC33ED69}"/>
              </a:ext>
            </a:extLst>
          </p:cNvPr>
          <p:cNvSpPr/>
          <p:nvPr/>
        </p:nvSpPr>
        <p:spPr>
          <a:xfrm>
            <a:off x="6408797" y="2208031"/>
            <a:ext cx="4922581" cy="326427"/>
          </a:xfrm>
          <a:prstGeom prst="roundRect">
            <a:avLst>
              <a:gd name="adj" fmla="val 50000"/>
            </a:avLst>
          </a:prstGeom>
          <a:solidFill>
            <a:schemeClr val="bg1"/>
          </a:solidFill>
          <a:ln w="12700">
            <a:solidFill>
              <a:srgbClr val="00003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600" normalizeH="0" baseline="0" noProof="0">
                <a:ln>
                  <a:noFill/>
                </a:ln>
                <a:solidFill>
                  <a:srgbClr val="0D0D0D"/>
                </a:solidFill>
                <a:effectLst/>
                <a:uLnTx/>
                <a:uFillTx/>
                <a:latin typeface="Meiryo" panose="020B0604030504040204" pitchFamily="34" charset="-128"/>
                <a:ea typeface="Meiryo" panose="020B0604030504040204" pitchFamily="34" charset="-128"/>
              </a:rPr>
              <a:t>APP</a:t>
            </a:r>
            <a:endParaRPr kumimoji="1" lang="ja-JP" altLang="en-US" sz="1400" b="1" i="0" u="none" strike="noStrike" kern="1200" cap="none" spc="600" normalizeH="0" baseline="0" noProof="0">
              <a:ln>
                <a:noFill/>
              </a:ln>
              <a:solidFill>
                <a:srgbClr val="0D0D0D"/>
              </a:solidFill>
              <a:effectLst/>
              <a:uLnTx/>
              <a:uFillTx/>
              <a:latin typeface="Meiryo" panose="020B0604030504040204" pitchFamily="34" charset="-128"/>
              <a:ea typeface="Meiryo" panose="020B0604030504040204" pitchFamily="34" charset="-128"/>
            </a:endParaRPr>
          </a:p>
        </p:txBody>
      </p:sp>
      <p:grpSp>
        <p:nvGrpSpPr>
          <p:cNvPr id="27" name="グループ化 26">
            <a:extLst>
              <a:ext uri="{FF2B5EF4-FFF2-40B4-BE49-F238E27FC236}">
                <a16:creationId xmlns:a16="http://schemas.microsoft.com/office/drawing/2014/main" id="{279A9CFE-425D-F9DD-1A2F-845F12D526B7}"/>
              </a:ext>
            </a:extLst>
          </p:cNvPr>
          <p:cNvGrpSpPr/>
          <p:nvPr/>
        </p:nvGrpSpPr>
        <p:grpSpPr>
          <a:xfrm>
            <a:off x="715952" y="2636406"/>
            <a:ext cx="2301302" cy="3236937"/>
            <a:chOff x="513033" y="432676"/>
            <a:chExt cx="2115990" cy="2790926"/>
          </a:xfrm>
        </p:grpSpPr>
        <p:grpSp>
          <p:nvGrpSpPr>
            <p:cNvPr id="29" name="グループ化 28">
              <a:extLst>
                <a:ext uri="{FF2B5EF4-FFF2-40B4-BE49-F238E27FC236}">
                  <a16:creationId xmlns:a16="http://schemas.microsoft.com/office/drawing/2014/main" id="{7DEF1BBF-03FE-A229-82D3-71007642DF5F}"/>
                </a:ext>
              </a:extLst>
            </p:cNvPr>
            <p:cNvGrpSpPr/>
            <p:nvPr/>
          </p:nvGrpSpPr>
          <p:grpSpPr>
            <a:xfrm>
              <a:off x="513033" y="432676"/>
              <a:ext cx="2115990" cy="2790926"/>
              <a:chOff x="513033" y="446487"/>
              <a:chExt cx="2115990" cy="2790926"/>
            </a:xfrm>
          </p:grpSpPr>
          <p:pic>
            <p:nvPicPr>
              <p:cNvPr id="32" name="図 31">
                <a:extLst>
                  <a:ext uri="{FF2B5EF4-FFF2-40B4-BE49-F238E27FC236}">
                    <a16:creationId xmlns:a16="http://schemas.microsoft.com/office/drawing/2014/main" id="{582894C2-697D-8F23-34D2-F9A373E6E097}"/>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b="37089"/>
              <a:stretch/>
            </p:blipFill>
            <p:spPr>
              <a:xfrm>
                <a:off x="513033" y="446487"/>
                <a:ext cx="2115990" cy="2790925"/>
              </a:xfrm>
              <a:prstGeom prst="rect">
                <a:avLst/>
              </a:prstGeom>
            </p:spPr>
          </p:pic>
          <p:pic>
            <p:nvPicPr>
              <p:cNvPr id="35" name="図 34">
                <a:extLst>
                  <a:ext uri="{FF2B5EF4-FFF2-40B4-BE49-F238E27FC236}">
                    <a16:creationId xmlns:a16="http://schemas.microsoft.com/office/drawing/2014/main" id="{FDE57163-338F-8877-E421-B70A4E98839D}"/>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b="33382"/>
              <a:stretch/>
            </p:blipFill>
            <p:spPr>
              <a:xfrm>
                <a:off x="655968" y="568893"/>
                <a:ext cx="1844989" cy="2668520"/>
              </a:xfrm>
              <a:prstGeom prst="rect">
                <a:avLst/>
              </a:prstGeom>
            </p:spPr>
          </p:pic>
          <p:pic>
            <p:nvPicPr>
              <p:cNvPr id="36" name="図 35">
                <a:extLst>
                  <a:ext uri="{FF2B5EF4-FFF2-40B4-BE49-F238E27FC236}">
                    <a16:creationId xmlns:a16="http://schemas.microsoft.com/office/drawing/2014/main" id="{49CFD1B3-06B8-3ACE-9845-989D8D4BB976}"/>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1031300" y="567291"/>
                <a:ext cx="1079455" cy="148426"/>
              </a:xfrm>
              <a:prstGeom prst="rect">
                <a:avLst/>
              </a:prstGeom>
            </p:spPr>
          </p:pic>
        </p:grpSp>
        <p:pic>
          <p:nvPicPr>
            <p:cNvPr id="31" name="図 30">
              <a:extLst>
                <a:ext uri="{FF2B5EF4-FFF2-40B4-BE49-F238E27FC236}">
                  <a16:creationId xmlns:a16="http://schemas.microsoft.com/office/drawing/2014/main" id="{F8308A5A-DFAF-F14A-75B9-EF3422DA43BE}"/>
                </a:ext>
              </a:extLst>
            </p:cNvPr>
            <p:cNvPicPr>
              <a:picLocks noChangeAspect="1"/>
            </p:cNvPicPr>
            <p:nvPr/>
          </p:nvPicPr>
          <p:blipFill rotWithShape="1">
            <a:blip r:embed="rId8">
              <a:extLst>
                <a:ext uri="{28A0092B-C50C-407E-A947-70E740481C1C}">
                  <a14:useLocalDpi xmlns:a14="http://schemas.microsoft.com/office/drawing/2010/main"/>
                </a:ext>
              </a:extLst>
            </a:blip>
            <a:srcRect l="1704" t="-603" r="3086"/>
            <a:stretch/>
          </p:blipFill>
          <p:spPr>
            <a:xfrm>
              <a:off x="654267" y="1182203"/>
              <a:ext cx="1843200" cy="1050673"/>
            </a:xfrm>
            <a:prstGeom prst="rect">
              <a:avLst/>
            </a:prstGeom>
          </p:spPr>
        </p:pic>
      </p:grpSp>
      <p:grpSp>
        <p:nvGrpSpPr>
          <p:cNvPr id="39" name="グループ化 38">
            <a:extLst>
              <a:ext uri="{FF2B5EF4-FFF2-40B4-BE49-F238E27FC236}">
                <a16:creationId xmlns:a16="http://schemas.microsoft.com/office/drawing/2014/main" id="{D1956421-B33A-2F0D-5855-1F34FCD87A26}"/>
              </a:ext>
            </a:extLst>
          </p:cNvPr>
          <p:cNvGrpSpPr/>
          <p:nvPr/>
        </p:nvGrpSpPr>
        <p:grpSpPr>
          <a:xfrm>
            <a:off x="3091693" y="4056843"/>
            <a:ext cx="175200" cy="183297"/>
            <a:chOff x="4505326" y="2604452"/>
            <a:chExt cx="203132" cy="212519"/>
          </a:xfrm>
        </p:grpSpPr>
        <p:sp>
          <p:nvSpPr>
            <p:cNvPr id="42" name="山形 13">
              <a:extLst>
                <a:ext uri="{FF2B5EF4-FFF2-40B4-BE49-F238E27FC236}">
                  <a16:creationId xmlns:a16="http://schemas.microsoft.com/office/drawing/2014/main" id="{51F33B40-D865-8F62-57CA-E870339050B1}"/>
                </a:ext>
              </a:extLst>
            </p:cNvPr>
            <p:cNvSpPr/>
            <p:nvPr/>
          </p:nvSpPr>
          <p:spPr>
            <a:xfrm>
              <a:off x="4591917" y="2604452"/>
              <a:ext cx="116541" cy="212519"/>
            </a:xfrm>
            <a:prstGeom prst="chevron">
              <a:avLst>
                <a:gd name="adj" fmla="val 62863"/>
              </a:avLst>
            </a:prstGeom>
            <a:solidFill>
              <a:srgbClr val="0000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sp>
          <p:nvSpPr>
            <p:cNvPr id="48" name="山形 14">
              <a:extLst>
                <a:ext uri="{FF2B5EF4-FFF2-40B4-BE49-F238E27FC236}">
                  <a16:creationId xmlns:a16="http://schemas.microsoft.com/office/drawing/2014/main" id="{90CA7588-B9B6-F672-3755-6865FE7FC35B}"/>
                </a:ext>
              </a:extLst>
            </p:cNvPr>
            <p:cNvSpPr/>
            <p:nvPr/>
          </p:nvSpPr>
          <p:spPr>
            <a:xfrm>
              <a:off x="4505326" y="2604452"/>
              <a:ext cx="116541" cy="212519"/>
            </a:xfrm>
            <a:prstGeom prst="chevron">
              <a:avLst>
                <a:gd name="adj" fmla="val 62863"/>
              </a:avLst>
            </a:prstGeom>
            <a:solidFill>
              <a:srgbClr val="00003E">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grpSp>
      <p:pic>
        <p:nvPicPr>
          <p:cNvPr id="50" name="図 49">
            <a:extLst>
              <a:ext uri="{FF2B5EF4-FFF2-40B4-BE49-F238E27FC236}">
                <a16:creationId xmlns:a16="http://schemas.microsoft.com/office/drawing/2014/main" id="{36FBC2EA-D57D-8EE8-9398-97325361A6D0}"/>
              </a:ext>
            </a:extLst>
          </p:cNvPr>
          <p:cNvPicPr>
            <a:picLocks noChangeAspect="1"/>
          </p:cNvPicPr>
          <p:nvPr/>
        </p:nvPicPr>
        <p:blipFill>
          <a:blip r:embed="rId9"/>
          <a:srcRect b="4805"/>
          <a:stretch>
            <a:fillRect/>
          </a:stretch>
        </p:blipFill>
        <p:spPr>
          <a:xfrm>
            <a:off x="3334764" y="2612296"/>
            <a:ext cx="2302763" cy="3257661"/>
          </a:xfrm>
          <a:prstGeom prst="rect">
            <a:avLst/>
          </a:prstGeom>
        </p:spPr>
      </p:pic>
      <p:grpSp>
        <p:nvGrpSpPr>
          <p:cNvPr id="51" name="グループ化 50">
            <a:extLst>
              <a:ext uri="{FF2B5EF4-FFF2-40B4-BE49-F238E27FC236}">
                <a16:creationId xmlns:a16="http://schemas.microsoft.com/office/drawing/2014/main" id="{58701893-9991-01AD-0391-91AF1AC72DE1}"/>
              </a:ext>
            </a:extLst>
          </p:cNvPr>
          <p:cNvGrpSpPr/>
          <p:nvPr/>
        </p:nvGrpSpPr>
        <p:grpSpPr>
          <a:xfrm>
            <a:off x="6408797" y="2619936"/>
            <a:ext cx="2301301" cy="3236073"/>
            <a:chOff x="7241733" y="1270074"/>
            <a:chExt cx="2016626" cy="2835765"/>
          </a:xfrm>
        </p:grpSpPr>
        <p:grpSp>
          <p:nvGrpSpPr>
            <p:cNvPr id="52" name="グループ化 51">
              <a:extLst>
                <a:ext uri="{FF2B5EF4-FFF2-40B4-BE49-F238E27FC236}">
                  <a16:creationId xmlns:a16="http://schemas.microsoft.com/office/drawing/2014/main" id="{0FA9EE3F-C127-3E76-C224-4D6BE8BCEEA5}"/>
                </a:ext>
              </a:extLst>
            </p:cNvPr>
            <p:cNvGrpSpPr/>
            <p:nvPr/>
          </p:nvGrpSpPr>
          <p:grpSpPr>
            <a:xfrm>
              <a:off x="7241733" y="1270074"/>
              <a:ext cx="2016626" cy="2835764"/>
              <a:chOff x="513033" y="432676"/>
              <a:chExt cx="2115990" cy="2790180"/>
            </a:xfrm>
          </p:grpSpPr>
          <p:grpSp>
            <p:nvGrpSpPr>
              <p:cNvPr id="57" name="グループ化 56">
                <a:extLst>
                  <a:ext uri="{FF2B5EF4-FFF2-40B4-BE49-F238E27FC236}">
                    <a16:creationId xmlns:a16="http://schemas.microsoft.com/office/drawing/2014/main" id="{5669EB2F-20FC-F15C-DEAC-A8E3DF48A91E}"/>
                  </a:ext>
                </a:extLst>
              </p:cNvPr>
              <p:cNvGrpSpPr/>
              <p:nvPr/>
            </p:nvGrpSpPr>
            <p:grpSpPr>
              <a:xfrm>
                <a:off x="513033" y="432676"/>
                <a:ext cx="2115990" cy="2790180"/>
                <a:chOff x="513033" y="446487"/>
                <a:chExt cx="2115990" cy="2790180"/>
              </a:xfrm>
            </p:grpSpPr>
            <p:pic>
              <p:nvPicPr>
                <p:cNvPr id="59" name="図 58">
                  <a:extLst>
                    <a:ext uri="{FF2B5EF4-FFF2-40B4-BE49-F238E27FC236}">
                      <a16:creationId xmlns:a16="http://schemas.microsoft.com/office/drawing/2014/main" id="{5CE64D8F-F663-EF1E-2442-1BFE27D5D0A1}"/>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t="1" b="37106"/>
                <a:stretch/>
              </p:blipFill>
              <p:spPr>
                <a:xfrm>
                  <a:off x="513033" y="446487"/>
                  <a:ext cx="2115990" cy="2790180"/>
                </a:xfrm>
                <a:prstGeom prst="rect">
                  <a:avLst/>
                </a:prstGeom>
              </p:spPr>
            </p:pic>
            <p:pic>
              <p:nvPicPr>
                <p:cNvPr id="60" name="図 59">
                  <a:extLst>
                    <a:ext uri="{FF2B5EF4-FFF2-40B4-BE49-F238E27FC236}">
                      <a16:creationId xmlns:a16="http://schemas.microsoft.com/office/drawing/2014/main" id="{412006B4-0F3C-4314-2BA8-FA4CBCDF41EC}"/>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1031300" y="567291"/>
                  <a:ext cx="1079455" cy="148426"/>
                </a:xfrm>
                <a:prstGeom prst="rect">
                  <a:avLst/>
                </a:prstGeom>
              </p:spPr>
            </p:pic>
          </p:grpSp>
          <p:pic>
            <p:nvPicPr>
              <p:cNvPr id="58" name="図 57">
                <a:extLst>
                  <a:ext uri="{FF2B5EF4-FFF2-40B4-BE49-F238E27FC236}">
                    <a16:creationId xmlns:a16="http://schemas.microsoft.com/office/drawing/2014/main" id="{80165B5E-FE23-3DC8-0BFD-2D5DBCFC2E15}"/>
                  </a:ext>
                </a:extLst>
              </p:cNvPr>
              <p:cNvPicPr>
                <a:picLocks noChangeAspect="1"/>
              </p:cNvPicPr>
              <p:nvPr/>
            </p:nvPicPr>
            <p:blipFill rotWithShape="1">
              <a:blip r:embed="rId8">
                <a:extLst>
                  <a:ext uri="{28A0092B-C50C-407E-A947-70E740481C1C}">
                    <a14:useLocalDpi xmlns:a14="http://schemas.microsoft.com/office/drawing/2010/main"/>
                  </a:ext>
                </a:extLst>
              </a:blip>
              <a:srcRect l="1704" t="-603" r="3086"/>
              <a:stretch/>
            </p:blipFill>
            <p:spPr>
              <a:xfrm>
                <a:off x="654267" y="958607"/>
                <a:ext cx="1843200" cy="1050673"/>
              </a:xfrm>
              <a:prstGeom prst="rect">
                <a:avLst/>
              </a:prstGeom>
            </p:spPr>
          </p:pic>
        </p:grpSp>
        <p:pic>
          <p:nvPicPr>
            <p:cNvPr id="55" name="図 54">
              <a:extLst>
                <a:ext uri="{FF2B5EF4-FFF2-40B4-BE49-F238E27FC236}">
                  <a16:creationId xmlns:a16="http://schemas.microsoft.com/office/drawing/2014/main" id="{984419A1-1E74-F4F4-9A0C-C125A8078701}"/>
                </a:ext>
              </a:extLst>
            </p:cNvPr>
            <p:cNvPicPr>
              <a:picLocks noChangeAspect="1"/>
            </p:cNvPicPr>
            <p:nvPr/>
          </p:nvPicPr>
          <p:blipFill rotWithShape="1">
            <a:blip r:embed="rId10">
              <a:extLst>
                <a:ext uri="{28A0092B-C50C-407E-A947-70E740481C1C}">
                  <a14:useLocalDpi xmlns:a14="http://schemas.microsoft.com/office/drawing/2010/main" val="0"/>
                </a:ext>
              </a:extLst>
            </a:blip>
            <a:srcRect t="3189" b="88679"/>
            <a:stretch/>
          </p:blipFill>
          <p:spPr>
            <a:xfrm>
              <a:off x="7393106" y="1572570"/>
              <a:ext cx="1713877" cy="248191"/>
            </a:xfrm>
            <a:prstGeom prst="rect">
              <a:avLst/>
            </a:prstGeom>
          </p:spPr>
        </p:pic>
        <p:pic>
          <p:nvPicPr>
            <p:cNvPr id="56" name="図 55">
              <a:extLst>
                <a:ext uri="{FF2B5EF4-FFF2-40B4-BE49-F238E27FC236}">
                  <a16:creationId xmlns:a16="http://schemas.microsoft.com/office/drawing/2014/main" id="{5D18EAC8-0865-F7A3-08A7-304518C75C6F}"/>
                </a:ext>
              </a:extLst>
            </p:cNvPr>
            <p:cNvPicPr>
              <a:picLocks noChangeAspect="1"/>
            </p:cNvPicPr>
            <p:nvPr/>
          </p:nvPicPr>
          <p:blipFill rotWithShape="1">
            <a:blip r:embed="rId10">
              <a:extLst>
                <a:ext uri="{28A0092B-C50C-407E-A947-70E740481C1C}">
                  <a14:useLocalDpi xmlns:a14="http://schemas.microsoft.com/office/drawing/2010/main" val="0"/>
                </a:ext>
              </a:extLst>
            </a:blip>
            <a:srcRect t="11470" b="48380"/>
            <a:stretch/>
          </p:blipFill>
          <p:spPr>
            <a:xfrm>
              <a:off x="7376335" y="2868485"/>
              <a:ext cx="1730648" cy="1237354"/>
            </a:xfrm>
            <a:prstGeom prst="rect">
              <a:avLst/>
            </a:prstGeom>
          </p:spPr>
        </p:pic>
      </p:grpSp>
      <p:grpSp>
        <p:nvGrpSpPr>
          <p:cNvPr id="61" name="グループ化 60">
            <a:extLst>
              <a:ext uri="{FF2B5EF4-FFF2-40B4-BE49-F238E27FC236}">
                <a16:creationId xmlns:a16="http://schemas.microsoft.com/office/drawing/2014/main" id="{A7839500-BF03-CCA3-15F3-9F828FB2003D}"/>
              </a:ext>
            </a:extLst>
          </p:cNvPr>
          <p:cNvGrpSpPr/>
          <p:nvPr/>
        </p:nvGrpSpPr>
        <p:grpSpPr>
          <a:xfrm>
            <a:off x="8805331" y="3980641"/>
            <a:ext cx="175200" cy="183297"/>
            <a:chOff x="4505326" y="2604452"/>
            <a:chExt cx="203132" cy="212519"/>
          </a:xfrm>
        </p:grpSpPr>
        <p:sp>
          <p:nvSpPr>
            <p:cNvPr id="62" name="山形 13">
              <a:extLst>
                <a:ext uri="{FF2B5EF4-FFF2-40B4-BE49-F238E27FC236}">
                  <a16:creationId xmlns:a16="http://schemas.microsoft.com/office/drawing/2014/main" id="{E2FF51F8-7F57-4E46-DB35-28A4B0683EEF}"/>
                </a:ext>
              </a:extLst>
            </p:cNvPr>
            <p:cNvSpPr/>
            <p:nvPr/>
          </p:nvSpPr>
          <p:spPr>
            <a:xfrm>
              <a:off x="4591917" y="2604452"/>
              <a:ext cx="116541" cy="212519"/>
            </a:xfrm>
            <a:prstGeom prst="chevron">
              <a:avLst>
                <a:gd name="adj" fmla="val 62863"/>
              </a:avLst>
            </a:prstGeom>
            <a:solidFill>
              <a:srgbClr val="0000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sp>
          <p:nvSpPr>
            <p:cNvPr id="63" name="山形 14">
              <a:extLst>
                <a:ext uri="{FF2B5EF4-FFF2-40B4-BE49-F238E27FC236}">
                  <a16:creationId xmlns:a16="http://schemas.microsoft.com/office/drawing/2014/main" id="{7EE91DF8-0601-D9AD-9A7B-CBA4DA8DDC06}"/>
                </a:ext>
              </a:extLst>
            </p:cNvPr>
            <p:cNvSpPr/>
            <p:nvPr/>
          </p:nvSpPr>
          <p:spPr>
            <a:xfrm>
              <a:off x="4505326" y="2604452"/>
              <a:ext cx="116541" cy="212519"/>
            </a:xfrm>
            <a:prstGeom prst="chevron">
              <a:avLst>
                <a:gd name="adj" fmla="val 62863"/>
              </a:avLst>
            </a:prstGeom>
            <a:solidFill>
              <a:srgbClr val="00003E">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grpSp>
      <p:grpSp>
        <p:nvGrpSpPr>
          <p:cNvPr id="64" name="グループ化 63">
            <a:extLst>
              <a:ext uri="{FF2B5EF4-FFF2-40B4-BE49-F238E27FC236}">
                <a16:creationId xmlns:a16="http://schemas.microsoft.com/office/drawing/2014/main" id="{BB90783D-D1E4-E394-7C40-EA11B74AB53B}"/>
              </a:ext>
            </a:extLst>
          </p:cNvPr>
          <p:cNvGrpSpPr/>
          <p:nvPr/>
        </p:nvGrpSpPr>
        <p:grpSpPr>
          <a:xfrm>
            <a:off x="9030076" y="2588024"/>
            <a:ext cx="2301302" cy="3236073"/>
            <a:chOff x="0" y="0"/>
            <a:chExt cx="2406601" cy="3384144"/>
          </a:xfrm>
        </p:grpSpPr>
        <p:pic>
          <p:nvPicPr>
            <p:cNvPr id="65" name="図 64">
              <a:extLst>
                <a:ext uri="{FF2B5EF4-FFF2-40B4-BE49-F238E27FC236}">
                  <a16:creationId xmlns:a16="http://schemas.microsoft.com/office/drawing/2014/main" id="{E2722022-39DE-3466-7AA6-8DC111F09D30}"/>
                </a:ext>
              </a:extLst>
            </p:cNvPr>
            <p:cNvPicPr>
              <a:picLocks noChangeAspect="1"/>
            </p:cNvPicPr>
            <p:nvPr/>
          </p:nvPicPr>
          <p:blipFill>
            <a:blip r:embed="rId11"/>
            <a:srcRect r="825" b="20003"/>
            <a:stretch>
              <a:fillRect/>
            </a:stretch>
          </p:blipFill>
          <p:spPr>
            <a:xfrm>
              <a:off x="0" y="0"/>
              <a:ext cx="2406601" cy="3384144"/>
            </a:xfrm>
            <a:prstGeom prst="rect">
              <a:avLst/>
            </a:prstGeom>
          </p:spPr>
        </p:pic>
        <p:pic>
          <p:nvPicPr>
            <p:cNvPr id="66" name="図 65">
              <a:extLst>
                <a:ext uri="{FF2B5EF4-FFF2-40B4-BE49-F238E27FC236}">
                  <a16:creationId xmlns:a16="http://schemas.microsoft.com/office/drawing/2014/main" id="{7D7898FE-D02E-F65C-D7A7-46DC9FB45ED5}"/>
                </a:ext>
              </a:extLst>
            </p:cNvPr>
            <p:cNvPicPr>
              <a:picLocks noChangeAspect="1"/>
            </p:cNvPicPr>
            <p:nvPr/>
          </p:nvPicPr>
          <p:blipFill rotWithShape="1">
            <a:blip r:embed="rId12"/>
            <a:srcRect l="39341" t="33662" r="43241" b="19412"/>
            <a:stretch>
              <a:fillRect/>
            </a:stretch>
          </p:blipFill>
          <p:spPr>
            <a:xfrm>
              <a:off x="167640" y="373381"/>
              <a:ext cx="2109645" cy="2964180"/>
            </a:xfrm>
            <a:prstGeom prst="rect">
              <a:avLst/>
            </a:prstGeom>
          </p:spPr>
        </p:pic>
      </p:grpSp>
      <p:sp>
        <p:nvSpPr>
          <p:cNvPr id="3" name="テキスト ボックス 2">
            <a:extLst>
              <a:ext uri="{FF2B5EF4-FFF2-40B4-BE49-F238E27FC236}">
                <a16:creationId xmlns:a16="http://schemas.microsoft.com/office/drawing/2014/main" id="{F1C7A769-14FD-7280-FEDB-0320C7DA967C}"/>
              </a:ext>
            </a:extLst>
          </p:cNvPr>
          <p:cNvSpPr txBox="1"/>
          <p:nvPr/>
        </p:nvSpPr>
        <p:spPr>
          <a:xfrm>
            <a:off x="970229" y="2020429"/>
            <a:ext cx="5611309" cy="153888"/>
          </a:xfrm>
          <a:prstGeom prst="rect">
            <a:avLst/>
          </a:prstGeom>
          <a:noFill/>
        </p:spPr>
        <p:txBody>
          <a:bodyPr wrap="square" lIns="0" tIns="0" rIns="0" bIns="0" rtlCol="0" anchor="t">
            <a:spAutoFit/>
          </a:bodyPr>
          <a:lstStyle/>
          <a:p>
            <a:pPr>
              <a:defRPr/>
            </a:pPr>
            <a:r>
              <a:rPr lang="en-US" altLang="ja-JP" sz="1000">
                <a:solidFill>
                  <a:srgbClr val="002AFF"/>
                </a:solidFill>
                <a:latin typeface="Meiryo"/>
                <a:ea typeface="Meiryo"/>
              </a:rPr>
              <a:t>※ </a:t>
            </a:r>
            <a:r>
              <a:rPr lang="ja-JP" altLang="en-US" sz="1000">
                <a:solidFill>
                  <a:srgbClr val="002AFF"/>
                </a:solidFill>
                <a:latin typeface="Meiryo"/>
                <a:ea typeface="Meiryo"/>
              </a:rPr>
              <a:t>タップ後の挙動は「スマートフォン動画広告タップ後の挙動」のページをご参照ください。</a:t>
            </a:r>
          </a:p>
        </p:txBody>
      </p:sp>
      <p:sp>
        <p:nvSpPr>
          <p:cNvPr id="6" name="テキスト プレースホルダー 1">
            <a:extLst>
              <a:ext uri="{FF2B5EF4-FFF2-40B4-BE49-F238E27FC236}">
                <a16:creationId xmlns:a16="http://schemas.microsoft.com/office/drawing/2014/main" id="{7D28A5A8-811F-3AD0-F8C5-11CFB22007A4}"/>
              </a:ext>
            </a:extLst>
          </p:cNvPr>
          <p:cNvSpPr txBox="1">
            <a:spLocks/>
          </p:cNvSpPr>
          <p:nvPr/>
        </p:nvSpPr>
        <p:spPr>
          <a:xfrm>
            <a:off x="3761481" y="124165"/>
            <a:ext cx="5948576" cy="578826"/>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chemeClr val="accent1"/>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en-US" altLang="ja-JP">
                <a:solidFill>
                  <a:srgbClr val="000048"/>
                </a:solidFill>
              </a:rPr>
              <a:t>Yahoo! JAPAN</a:t>
            </a:r>
            <a:r>
              <a:rPr lang="ja-JP" altLang="en-US">
                <a:solidFill>
                  <a:srgbClr val="000048"/>
                </a:solidFill>
              </a:rPr>
              <a:t>トップページ　ブランドパネル　</a:t>
            </a:r>
            <a:endParaRPr lang="en-US" altLang="ja-JP">
              <a:solidFill>
                <a:srgbClr val="000048"/>
              </a:solidFill>
            </a:endParaRPr>
          </a:p>
          <a:p>
            <a:r>
              <a:rPr lang="en-US" altLang="ja-JP">
                <a:solidFill>
                  <a:srgbClr val="000048"/>
                </a:solidFill>
              </a:rPr>
              <a:t>SP</a:t>
            </a:r>
            <a:r>
              <a:rPr lang="ja-JP" altLang="en-US">
                <a:solidFill>
                  <a:srgbClr val="000048"/>
                </a:solidFill>
              </a:rPr>
              <a:t>　トップカバー</a:t>
            </a:r>
          </a:p>
        </p:txBody>
      </p:sp>
    </p:spTree>
    <p:extLst>
      <p:ext uri="{BB962C8B-B14F-4D97-AF65-F5344CB8AC3E}">
        <p14:creationId xmlns:p14="http://schemas.microsoft.com/office/powerpoint/2010/main" val="215806836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27ADD2-4922-872C-FCC7-6036B6488F49}"/>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12BB222D-668A-1BD6-BEC6-0B7FFF8CFC94}"/>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896C2BDF-D266-C4C2-0BA6-1A9C8E75835C}"/>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6" name="正方形/長方形 5">
            <a:extLst>
              <a:ext uri="{FF2B5EF4-FFF2-40B4-BE49-F238E27FC236}">
                <a16:creationId xmlns:a16="http://schemas.microsoft.com/office/drawing/2014/main" id="{5E97EAEC-8457-4482-B57C-E11E377952B8}"/>
              </a:ext>
            </a:extLst>
          </p:cNvPr>
          <p:cNvSpPr/>
          <p:nvPr/>
        </p:nvSpPr>
        <p:spPr>
          <a:xfrm>
            <a:off x="418817" y="5990559"/>
            <a:ext cx="4237451" cy="415498"/>
          </a:xfrm>
          <a:prstGeom prst="rect">
            <a:avLst/>
          </a:prstGeom>
        </p:spPr>
        <p:txBody>
          <a:bodyPr wrap="square" lIns="91440" tIns="45720" rIns="91440" bIns="45720" anchor="t">
            <a:spAutoFit/>
          </a:bodyPr>
          <a:lstStyle/>
          <a:p>
            <a:pPr marL="0" marR="0" lvl="0" indent="0" defTabSz="914400" eaLnBrk="1" fontAlgn="auto" latinLnBrk="0" hangingPunct="1">
              <a:spcBef>
                <a:spcPts val="0"/>
              </a:spcBef>
              <a:spcAft>
                <a:spcPts val="0"/>
              </a:spcAft>
              <a:buClrTx/>
              <a:buSzTx/>
              <a:buFontTx/>
              <a:buNone/>
              <a:tabLst/>
              <a:defRPr/>
            </a:pPr>
            <a:r>
              <a:rPr lang="en-US" altLang="ja-JP" sz="700" b="0" i="0" u="none" strike="noStrike" kern="0" cap="none" spc="0" normalizeH="0" baseline="0" noProof="0">
                <a:ln>
                  <a:noFill/>
                </a:ln>
                <a:solidFill>
                  <a:srgbClr val="0D0D0D"/>
                </a:solidFill>
                <a:effectLst/>
                <a:uLnTx/>
                <a:uFillTx/>
                <a:latin typeface="Meiryo"/>
                <a:ea typeface="Meiryo"/>
              </a:rPr>
              <a:t>※SP</a:t>
            </a:r>
            <a:r>
              <a:rPr lang="ja-JP" altLang="en-US" sz="700" b="0" i="0" u="none" strike="noStrike" kern="0" cap="none" spc="0" normalizeH="0" baseline="0" noProof="0">
                <a:ln>
                  <a:noFill/>
                </a:ln>
                <a:solidFill>
                  <a:srgbClr val="0D0D0D"/>
                </a:solidFill>
                <a:effectLst/>
                <a:uLnTx/>
                <a:uFillTx/>
                <a:latin typeface="Meiryo"/>
                <a:ea typeface="Meiryo"/>
              </a:rPr>
              <a:t>はスマートフォン、</a:t>
            </a:r>
            <a:r>
              <a:rPr lang="en-US" altLang="ja-JP" sz="700" b="0" i="0" u="none" strike="noStrike" kern="0" cap="none" spc="0" normalizeH="0" baseline="0" noProof="0">
                <a:ln>
                  <a:noFill/>
                </a:ln>
                <a:solidFill>
                  <a:srgbClr val="0D0D0D"/>
                </a:solidFill>
                <a:effectLst/>
                <a:uLnTx/>
                <a:uFillTx/>
                <a:latin typeface="Meiryo"/>
                <a:ea typeface="Meiryo"/>
              </a:rPr>
              <a:t>PC</a:t>
            </a:r>
            <a:r>
              <a:rPr lang="ja-JP" altLang="en-US" sz="700" b="0" i="0" u="none" strike="noStrike" kern="0" cap="none" spc="0" normalizeH="0" baseline="0" noProof="0">
                <a:ln>
                  <a:noFill/>
                </a:ln>
                <a:solidFill>
                  <a:srgbClr val="0D0D0D"/>
                </a:solidFill>
                <a:effectLst/>
                <a:uLnTx/>
                <a:uFillTx/>
                <a:latin typeface="Meiryo"/>
                <a:ea typeface="Meiryo"/>
              </a:rPr>
              <a:t>はパソコン、</a:t>
            </a:r>
            <a:r>
              <a:rPr lang="en-US" altLang="ja-JP" sz="700" b="0" i="0" u="none" strike="noStrike" kern="0" cap="none" spc="0" normalizeH="0" baseline="0" noProof="0">
                <a:ln>
                  <a:noFill/>
                </a:ln>
                <a:solidFill>
                  <a:srgbClr val="0D0D0D"/>
                </a:solidFill>
                <a:effectLst/>
                <a:uLnTx/>
                <a:uFillTx/>
                <a:latin typeface="Meiryo"/>
                <a:ea typeface="Meiryo"/>
              </a:rPr>
              <a:t>MD</a:t>
            </a:r>
            <a:r>
              <a:rPr lang="ja-JP" altLang="en-US" sz="700" b="0" i="0" u="none" strike="noStrike" kern="0" cap="none" spc="0" normalizeH="0" baseline="0" noProof="0">
                <a:ln>
                  <a:noFill/>
                </a:ln>
                <a:solidFill>
                  <a:srgbClr val="0D0D0D"/>
                </a:solidFill>
                <a:effectLst/>
                <a:uLnTx/>
                <a:uFillTx/>
                <a:latin typeface="Meiryo"/>
                <a:ea typeface="Meiryo"/>
              </a:rPr>
              <a:t>はマルチデバイスの略称です。</a:t>
            </a:r>
          </a:p>
          <a:p>
            <a:pPr marL="0" marR="0" lvl="0" indent="0" defTabSz="914400" eaLnBrk="1" fontAlgn="auto" latinLnBrk="0" hangingPunct="1">
              <a:spcBef>
                <a:spcPts val="0"/>
              </a:spcBef>
              <a:spcAft>
                <a:spcPts val="0"/>
              </a:spcAft>
              <a:buClrTx/>
              <a:buSzTx/>
              <a:buFontTx/>
              <a:buNone/>
              <a:tabLst/>
              <a:defRPr/>
            </a:pPr>
            <a:r>
              <a:rPr lang="en-US" altLang="ja-JP" sz="700" b="0" i="0" u="none" strike="noStrike" kern="0" cap="none" spc="0" normalizeH="0" baseline="0" noProof="0">
                <a:ln>
                  <a:noFill/>
                </a:ln>
                <a:solidFill>
                  <a:srgbClr val="0D0D0D"/>
                </a:solidFill>
                <a:effectLst/>
                <a:uLnTx/>
                <a:uFillTx/>
                <a:latin typeface="Meiryo"/>
                <a:ea typeface="Meiryo"/>
              </a:rPr>
              <a:t>※</a:t>
            </a:r>
            <a:r>
              <a:rPr lang="en-US" altLang="ja-JP" sz="700" b="0" i="0" u="none" strike="noStrike" kern="0" cap="none" spc="0" normalizeH="0" baseline="0" noProof="0" err="1">
                <a:ln>
                  <a:noFill/>
                </a:ln>
                <a:solidFill>
                  <a:srgbClr val="0D0D0D"/>
                </a:solidFill>
                <a:effectLst/>
                <a:uLnTx/>
                <a:uFillTx/>
                <a:latin typeface="Meiryo"/>
                <a:ea typeface="Meiryo"/>
              </a:rPr>
              <a:t>vCPM</a:t>
            </a:r>
            <a:r>
              <a:rPr lang="ja-JP" altLang="en-US" sz="700" b="0" i="0" u="none" strike="noStrike" kern="0" cap="none" spc="0" normalizeH="0" baseline="0" noProof="0">
                <a:ln>
                  <a:noFill/>
                </a:ln>
                <a:solidFill>
                  <a:srgbClr val="0D0D0D"/>
                </a:solidFill>
                <a:effectLst/>
                <a:uLnTx/>
                <a:uFillTx/>
                <a:latin typeface="Meiryo"/>
                <a:ea typeface="Meiryo"/>
              </a:rPr>
              <a:t>はビューアブルインプレッション</a:t>
            </a:r>
            <a:r>
              <a:rPr lang="en-US" altLang="ja-JP" sz="700" b="0" i="0" u="none" strike="noStrike" kern="0" cap="none" spc="0" normalizeH="0" baseline="0" noProof="0">
                <a:ln>
                  <a:noFill/>
                </a:ln>
                <a:solidFill>
                  <a:srgbClr val="0D0D0D"/>
                </a:solidFill>
                <a:effectLst/>
                <a:uLnTx/>
                <a:uFillTx/>
                <a:latin typeface="Meiryo"/>
                <a:ea typeface="Meiryo"/>
              </a:rPr>
              <a:t>1,000</a:t>
            </a:r>
            <a:r>
              <a:rPr lang="ja-JP" altLang="en-US" sz="700" b="0" i="0" u="none" strike="noStrike" kern="0" cap="none" spc="0" normalizeH="0" baseline="0" noProof="0">
                <a:ln>
                  <a:noFill/>
                </a:ln>
                <a:solidFill>
                  <a:srgbClr val="0D0D0D"/>
                </a:solidFill>
                <a:effectLst/>
                <a:uLnTx/>
                <a:uFillTx/>
                <a:latin typeface="Meiryo"/>
                <a:ea typeface="Meiryo"/>
              </a:rPr>
              <a:t>回あたりにかかる見込み広告費用です。 </a:t>
            </a:r>
          </a:p>
          <a:p>
            <a:pPr marL="0" marR="0" lvl="0" indent="0" defTabSz="914400" eaLnBrk="1" fontAlgn="auto" latinLnBrk="0" hangingPunct="1">
              <a:spcBef>
                <a:spcPts val="0"/>
              </a:spcBef>
              <a:spcAft>
                <a:spcPts val="0"/>
              </a:spcAft>
              <a:buClrTx/>
              <a:buSzTx/>
              <a:buFontTx/>
              <a:buNone/>
              <a:tabLst/>
              <a:defRPr/>
            </a:pPr>
            <a:r>
              <a:rPr lang="en-US" altLang="ja-JP" sz="700" b="0" i="0" u="none" strike="noStrike" kern="0" cap="none" spc="0" normalizeH="0" baseline="0" noProof="0">
                <a:ln>
                  <a:noFill/>
                </a:ln>
                <a:solidFill>
                  <a:srgbClr val="0D0D0D"/>
                </a:solidFill>
                <a:effectLst/>
                <a:uLnTx/>
                <a:uFillTx/>
                <a:latin typeface="Meiryo"/>
                <a:ea typeface="Meiryo"/>
              </a:rPr>
              <a:t>※</a:t>
            </a:r>
            <a:r>
              <a:rPr lang="en-US" altLang="ja-JP" sz="700" b="0" i="0" u="none" strike="noStrike" kern="0" cap="none" spc="0" normalizeH="0" baseline="0" noProof="0" err="1">
                <a:ln>
                  <a:noFill/>
                </a:ln>
                <a:solidFill>
                  <a:srgbClr val="0D0D0D"/>
                </a:solidFill>
                <a:effectLst/>
                <a:uLnTx/>
                <a:uFillTx/>
                <a:latin typeface="Meiryo"/>
                <a:ea typeface="Meiryo"/>
              </a:rPr>
              <a:t>vimps</a:t>
            </a:r>
            <a:r>
              <a:rPr lang="ja-JP" altLang="en-US" sz="700" b="0" i="0" u="none" strike="noStrike" kern="0" cap="none" spc="0" normalizeH="0" baseline="0" noProof="0">
                <a:ln>
                  <a:noFill/>
                </a:ln>
                <a:solidFill>
                  <a:srgbClr val="0D0D0D"/>
                </a:solidFill>
                <a:effectLst/>
                <a:uLnTx/>
                <a:uFillTx/>
                <a:latin typeface="Meiryo"/>
                <a:ea typeface="Meiryo"/>
              </a:rPr>
              <a:t>はビューアブルインプレッションの略称です。</a:t>
            </a:r>
          </a:p>
        </p:txBody>
      </p:sp>
      <p:sp>
        <p:nvSpPr>
          <p:cNvPr id="9" name="角丸四角形 3">
            <a:extLst>
              <a:ext uri="{FF2B5EF4-FFF2-40B4-BE49-F238E27FC236}">
                <a16:creationId xmlns:a16="http://schemas.microsoft.com/office/drawing/2014/main" id="{D67D3363-E75F-A9B3-975B-BD517FC9D075}"/>
              </a:ext>
            </a:extLst>
          </p:cNvPr>
          <p:cNvSpPr/>
          <p:nvPr/>
        </p:nvSpPr>
        <p:spPr>
          <a:xfrm>
            <a:off x="1817843" y="186644"/>
            <a:ext cx="1474299"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商品一覧</a:t>
            </a:r>
          </a:p>
        </p:txBody>
      </p:sp>
      <p:graphicFrame>
        <p:nvGraphicFramePr>
          <p:cNvPr id="2" name="表 1">
            <a:extLst>
              <a:ext uri="{FF2B5EF4-FFF2-40B4-BE49-F238E27FC236}">
                <a16:creationId xmlns:a16="http://schemas.microsoft.com/office/drawing/2014/main" id="{8437E0CD-A10B-242B-DED6-806716262F1C}"/>
              </a:ext>
            </a:extLst>
          </p:cNvPr>
          <p:cNvGraphicFramePr>
            <a:graphicFrameLocks noGrp="1"/>
          </p:cNvGraphicFramePr>
          <p:nvPr>
            <p:extLst>
              <p:ext uri="{D42A27DB-BD31-4B8C-83A1-F6EECF244321}">
                <p14:modId xmlns:p14="http://schemas.microsoft.com/office/powerpoint/2010/main" val="3067782662"/>
              </p:ext>
            </p:extLst>
          </p:nvPr>
        </p:nvGraphicFramePr>
        <p:xfrm>
          <a:off x="443707" y="867441"/>
          <a:ext cx="11233144" cy="5039250"/>
        </p:xfrm>
        <a:graphic>
          <a:graphicData uri="http://schemas.openxmlformats.org/drawingml/2006/table">
            <a:tbl>
              <a:tblPr firstCol="1" bandRow="1"/>
              <a:tblGrid>
                <a:gridCol w="1301550">
                  <a:extLst>
                    <a:ext uri="{9D8B030D-6E8A-4147-A177-3AD203B41FA5}">
                      <a16:colId xmlns:a16="http://schemas.microsoft.com/office/drawing/2014/main" val="792911817"/>
                    </a:ext>
                  </a:extLst>
                </a:gridCol>
                <a:gridCol w="479330">
                  <a:extLst>
                    <a:ext uri="{9D8B030D-6E8A-4147-A177-3AD203B41FA5}">
                      <a16:colId xmlns:a16="http://schemas.microsoft.com/office/drawing/2014/main" val="1525620392"/>
                    </a:ext>
                  </a:extLst>
                </a:gridCol>
                <a:gridCol w="1010886">
                  <a:extLst>
                    <a:ext uri="{9D8B030D-6E8A-4147-A177-3AD203B41FA5}">
                      <a16:colId xmlns:a16="http://schemas.microsoft.com/office/drawing/2014/main" val="3835180974"/>
                    </a:ext>
                  </a:extLst>
                </a:gridCol>
                <a:gridCol w="226184">
                  <a:extLst>
                    <a:ext uri="{9D8B030D-6E8A-4147-A177-3AD203B41FA5}">
                      <a16:colId xmlns:a16="http://schemas.microsoft.com/office/drawing/2014/main" val="189167796"/>
                    </a:ext>
                  </a:extLst>
                </a:gridCol>
                <a:gridCol w="514572">
                  <a:extLst>
                    <a:ext uri="{9D8B030D-6E8A-4147-A177-3AD203B41FA5}">
                      <a16:colId xmlns:a16="http://schemas.microsoft.com/office/drawing/2014/main" val="4098278707"/>
                    </a:ext>
                  </a:extLst>
                </a:gridCol>
                <a:gridCol w="993914">
                  <a:extLst>
                    <a:ext uri="{9D8B030D-6E8A-4147-A177-3AD203B41FA5}">
                      <a16:colId xmlns:a16="http://schemas.microsoft.com/office/drawing/2014/main" val="4269922740"/>
                    </a:ext>
                  </a:extLst>
                </a:gridCol>
                <a:gridCol w="574265">
                  <a:extLst>
                    <a:ext uri="{9D8B030D-6E8A-4147-A177-3AD203B41FA5}">
                      <a16:colId xmlns:a16="http://schemas.microsoft.com/office/drawing/2014/main" val="1534325728"/>
                    </a:ext>
                  </a:extLst>
                </a:gridCol>
                <a:gridCol w="984559">
                  <a:extLst>
                    <a:ext uri="{9D8B030D-6E8A-4147-A177-3AD203B41FA5}">
                      <a16:colId xmlns:a16="http://schemas.microsoft.com/office/drawing/2014/main" val="1933156410"/>
                    </a:ext>
                  </a:extLst>
                </a:gridCol>
                <a:gridCol w="523875">
                  <a:extLst>
                    <a:ext uri="{9D8B030D-6E8A-4147-A177-3AD203B41FA5}">
                      <a16:colId xmlns:a16="http://schemas.microsoft.com/office/drawing/2014/main" val="3040132140"/>
                    </a:ext>
                  </a:extLst>
                </a:gridCol>
                <a:gridCol w="1315987">
                  <a:extLst>
                    <a:ext uri="{9D8B030D-6E8A-4147-A177-3AD203B41FA5}">
                      <a16:colId xmlns:a16="http://schemas.microsoft.com/office/drawing/2014/main" val="4196219788"/>
                    </a:ext>
                  </a:extLst>
                </a:gridCol>
                <a:gridCol w="475693">
                  <a:extLst>
                    <a:ext uri="{9D8B030D-6E8A-4147-A177-3AD203B41FA5}">
                      <a16:colId xmlns:a16="http://schemas.microsoft.com/office/drawing/2014/main" val="479922504"/>
                    </a:ext>
                  </a:extLst>
                </a:gridCol>
                <a:gridCol w="1245779">
                  <a:extLst>
                    <a:ext uri="{9D8B030D-6E8A-4147-A177-3AD203B41FA5}">
                      <a16:colId xmlns:a16="http://schemas.microsoft.com/office/drawing/2014/main" val="3445193374"/>
                    </a:ext>
                  </a:extLst>
                </a:gridCol>
                <a:gridCol w="450050">
                  <a:extLst>
                    <a:ext uri="{9D8B030D-6E8A-4147-A177-3AD203B41FA5}">
                      <a16:colId xmlns:a16="http://schemas.microsoft.com/office/drawing/2014/main" val="739266037"/>
                    </a:ext>
                  </a:extLst>
                </a:gridCol>
                <a:gridCol w="1136500">
                  <a:extLst>
                    <a:ext uri="{9D8B030D-6E8A-4147-A177-3AD203B41FA5}">
                      <a16:colId xmlns:a16="http://schemas.microsoft.com/office/drawing/2014/main" val="3201855149"/>
                    </a:ext>
                  </a:extLst>
                </a:gridCol>
              </a:tblGrid>
              <a:tr h="44995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50" b="1">
                          <a:solidFill>
                            <a:schemeClr val="bg1"/>
                          </a:solidFill>
                          <a:latin typeface="Meiryo" panose="020B0604030504040204" pitchFamily="34" charset="-128"/>
                          <a:ea typeface="Meiryo" panose="020B0604030504040204" pitchFamily="34" charset="-128"/>
                        </a:rPr>
                        <a:t>商品名</a:t>
                      </a:r>
                    </a:p>
                  </a:txBody>
                  <a:tcPr marT="7200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3">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rtl="0" eaLnBrk="1" fontAlgn="auto" latinLnBrk="0" hangingPunct="1">
                        <a:lnSpc>
                          <a:spcPct val="100000"/>
                        </a:lnSpc>
                        <a:spcBef>
                          <a:spcPts val="0"/>
                        </a:spcBef>
                        <a:spcAft>
                          <a:spcPts val="0"/>
                        </a:spcAft>
                        <a:buClrTx/>
                        <a:buSzTx/>
                        <a:buFontTx/>
                        <a:buNone/>
                      </a:pPr>
                      <a:r>
                        <a:rPr kumimoji="1" lang="en-US" altLang="ja-JP" sz="900" b="1" kern="1200">
                          <a:solidFill>
                            <a:schemeClr val="bg1"/>
                          </a:solidFill>
                          <a:latin typeface="Meiryo"/>
                          <a:ea typeface="Meiryo"/>
                          <a:cs typeface="+mn-cs"/>
                        </a:rPr>
                        <a:t>Yahoo! JAPAN</a:t>
                      </a:r>
                      <a:r>
                        <a:rPr kumimoji="1" lang="ja-JP" altLang="en-US" sz="900" b="1" kern="1200">
                          <a:solidFill>
                            <a:schemeClr val="bg1"/>
                          </a:solidFill>
                          <a:latin typeface="Meiryo"/>
                          <a:ea typeface="Meiryo"/>
                          <a:cs typeface="+mn-cs"/>
                        </a:rPr>
                        <a:t>トップページ　ブランドパネル　</a:t>
                      </a:r>
                      <a:r>
                        <a:rPr kumimoji="1" lang="en-US" altLang="ja-JP" sz="900" b="1" kern="1200">
                          <a:solidFill>
                            <a:schemeClr val="bg1"/>
                          </a:solidFill>
                          <a:latin typeface="Meiryo"/>
                          <a:ea typeface="Meiryo"/>
                          <a:cs typeface="+mn-cs"/>
                        </a:rPr>
                        <a:t>SP</a:t>
                      </a:r>
                      <a:r>
                        <a:rPr kumimoji="1" lang="ja-JP" altLang="en-US" sz="900" b="1" kern="1200">
                          <a:solidFill>
                            <a:schemeClr val="bg1"/>
                          </a:solidFill>
                          <a:latin typeface="Meiryo"/>
                          <a:ea typeface="Meiryo"/>
                          <a:cs typeface="+mn-cs"/>
                        </a:rPr>
                        <a:t>　トップカバー（</a:t>
                      </a:r>
                      <a:r>
                        <a:rPr kumimoji="1" lang="en-US" altLang="ja-JP" sz="900" b="1" kern="1200">
                          <a:solidFill>
                            <a:schemeClr val="bg1"/>
                          </a:solidFill>
                          <a:latin typeface="Meiryo"/>
                          <a:ea typeface="Meiryo"/>
                          <a:cs typeface="+mn-cs"/>
                        </a:rPr>
                        <a:t>500</a:t>
                      </a:r>
                      <a:r>
                        <a:rPr kumimoji="1" lang="ja-JP" altLang="en-US" sz="900" b="1" kern="1200">
                          <a:solidFill>
                            <a:schemeClr val="bg1"/>
                          </a:solidFill>
                          <a:latin typeface="Meiryo"/>
                          <a:ea typeface="Meiryo"/>
                          <a:cs typeface="+mn-cs"/>
                        </a:rPr>
                        <a:t>万円～）</a:t>
                      </a:r>
                      <a:endParaRPr kumimoji="1" lang="en-US" altLang="ja-JP" sz="900" b="1" kern="1200">
                        <a:solidFill>
                          <a:schemeClr val="bg1"/>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1" kern="1200">
                          <a:solidFill>
                            <a:schemeClr val="bg1"/>
                          </a:solidFill>
                          <a:latin typeface="+mj-ea"/>
                          <a:ea typeface="+mj-ea"/>
                          <a:cs typeface="+mn-cs"/>
                        </a:rPr>
                        <a:t>Yahoo! JAPAN</a:t>
                      </a:r>
                      <a:r>
                        <a:rPr kumimoji="1" lang="ja-JP" altLang="en-US" sz="900" b="1" kern="1200">
                          <a:solidFill>
                            <a:schemeClr val="bg1"/>
                          </a:solidFill>
                          <a:latin typeface="+mj-ea"/>
                          <a:ea typeface="+mj-ea"/>
                          <a:cs typeface="+mn-cs"/>
                        </a:rPr>
                        <a:t>トップページ　ブランドパネル　</a:t>
                      </a:r>
                      <a:r>
                        <a:rPr kumimoji="1" lang="en-US" altLang="ja-JP" sz="900" b="1" kern="1200">
                          <a:solidFill>
                            <a:schemeClr val="bg1"/>
                          </a:solidFill>
                          <a:latin typeface="+mj-ea"/>
                          <a:ea typeface="+mj-ea"/>
                          <a:cs typeface="+mn-cs"/>
                        </a:rPr>
                        <a:t>SP</a:t>
                      </a:r>
                      <a:r>
                        <a:rPr kumimoji="1" lang="ja-JP" altLang="en-US" sz="900" b="1" kern="1200">
                          <a:solidFill>
                            <a:schemeClr val="bg1"/>
                          </a:solidFill>
                          <a:latin typeface="+mj-ea"/>
                          <a:ea typeface="+mj-ea"/>
                          <a:cs typeface="+mn-cs"/>
                        </a:rPr>
                        <a:t>　トップカバー（</a:t>
                      </a:r>
                      <a:r>
                        <a:rPr kumimoji="1" lang="en-US" altLang="ja-JP" sz="900" b="1" kern="1200">
                          <a:solidFill>
                            <a:schemeClr val="bg1"/>
                          </a:solidFill>
                          <a:latin typeface="+mj-ea"/>
                          <a:ea typeface="+mj-ea"/>
                          <a:cs typeface="+mn-cs"/>
                        </a:rPr>
                        <a:t>1000</a:t>
                      </a:r>
                      <a:r>
                        <a:rPr kumimoji="1" lang="ja-JP" altLang="en-US" sz="900" b="1" kern="1200">
                          <a:solidFill>
                            <a:schemeClr val="bg1"/>
                          </a:solidFill>
                          <a:latin typeface="+mj-ea"/>
                          <a:ea typeface="+mj-ea"/>
                          <a:cs typeface="+mn-cs"/>
                        </a:rPr>
                        <a:t>万円～）</a:t>
                      </a:r>
                      <a:endParaRPr kumimoji="1" lang="en-US" altLang="ja-JP" sz="900" b="1" kern="1200">
                        <a:solidFill>
                          <a:schemeClr val="bg1"/>
                        </a:solidFill>
                        <a:latin typeface="+mj-ea"/>
                        <a:ea typeface="+mj-ea"/>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solidFill>
                  </a:tcPr>
                </a:tc>
                <a:tc gridSpan="2">
                  <a:txBody>
                    <a:bodyPr/>
                    <a:lstStyle/>
                    <a:p>
                      <a:pPr algn="ctr"/>
                      <a:r>
                        <a:rPr kumimoji="1" lang="en-US" altLang="ja-JP" sz="900" b="1" kern="1200">
                          <a:solidFill>
                            <a:schemeClr val="bg1"/>
                          </a:solidFill>
                          <a:latin typeface="+mj-ea"/>
                          <a:ea typeface="+mj-ea"/>
                          <a:cs typeface="+mn-cs"/>
                        </a:rPr>
                        <a:t>Yahoo! JAPAN</a:t>
                      </a:r>
                      <a:r>
                        <a:rPr kumimoji="1" lang="ja-JP" altLang="en-US" sz="900" b="1" kern="1200">
                          <a:solidFill>
                            <a:schemeClr val="bg1"/>
                          </a:solidFill>
                          <a:latin typeface="+mj-ea"/>
                          <a:ea typeface="+mj-ea"/>
                          <a:cs typeface="+mn-cs"/>
                        </a:rPr>
                        <a:t>トップページ　ブランドパネル　</a:t>
                      </a:r>
                      <a:r>
                        <a:rPr kumimoji="1" lang="en-US" altLang="ja-JP" sz="900" b="1" kern="1200">
                          <a:solidFill>
                            <a:schemeClr val="bg1"/>
                          </a:solidFill>
                          <a:latin typeface="+mj-ea"/>
                          <a:ea typeface="+mj-ea"/>
                          <a:cs typeface="+mn-cs"/>
                        </a:rPr>
                        <a:t>SP</a:t>
                      </a:r>
                      <a:r>
                        <a:rPr kumimoji="1" lang="ja-JP" altLang="en-US" sz="900" b="1" kern="1200">
                          <a:solidFill>
                            <a:schemeClr val="bg1"/>
                          </a:solidFill>
                          <a:latin typeface="+mj-ea"/>
                          <a:ea typeface="+mj-ea"/>
                          <a:cs typeface="+mn-cs"/>
                        </a:rPr>
                        <a:t>　トップカバー（</a:t>
                      </a:r>
                      <a:r>
                        <a:rPr kumimoji="1" lang="en-US" altLang="ja-JP" sz="900" b="1" kern="1200">
                          <a:solidFill>
                            <a:schemeClr val="bg1"/>
                          </a:solidFill>
                          <a:latin typeface="+mj-ea"/>
                          <a:ea typeface="+mj-ea"/>
                          <a:cs typeface="+mn-cs"/>
                        </a:rPr>
                        <a:t>1000</a:t>
                      </a:r>
                      <a:r>
                        <a:rPr kumimoji="1" lang="ja-JP" altLang="en-US" sz="900" b="1" kern="1200">
                          <a:solidFill>
                            <a:schemeClr val="bg1"/>
                          </a:solidFill>
                          <a:latin typeface="+mj-ea"/>
                          <a:ea typeface="+mj-ea"/>
                          <a:cs typeface="+mn-cs"/>
                        </a:rPr>
                        <a:t>万円～）</a:t>
                      </a:r>
                      <a:endParaRPr kumimoji="1" lang="ja-JP" altLang="en-US"/>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9002C"/>
                    </a:solidFill>
                  </a:tcPr>
                </a:tc>
                <a:tc gridSpan="2">
                  <a:txBody>
                    <a:bodyPr/>
                    <a:lstStyle/>
                    <a:p>
                      <a:pPr algn="ctr"/>
                      <a:r>
                        <a:rPr kumimoji="1" lang="en-US" altLang="ja-JP" sz="900" b="1">
                          <a:solidFill>
                            <a:schemeClr val="bg1"/>
                          </a:solidFill>
                          <a:latin typeface="+mj-ea"/>
                          <a:ea typeface="+mj-ea"/>
                        </a:rPr>
                        <a:t>Yahoo! JAPAN</a:t>
                      </a:r>
                      <a:r>
                        <a:rPr kumimoji="1" lang="ja-JP" altLang="en-US" sz="900" b="1">
                          <a:solidFill>
                            <a:schemeClr val="bg1"/>
                          </a:solidFill>
                          <a:latin typeface="+mj-ea"/>
                          <a:ea typeface="+mj-ea"/>
                        </a:rPr>
                        <a:t>トップページ　</a:t>
                      </a:r>
                      <a:r>
                        <a:rPr kumimoji="1" lang="ja-JP" altLang="en-US" sz="900" b="1" kern="1200">
                          <a:solidFill>
                            <a:schemeClr val="bg1"/>
                          </a:solidFill>
                          <a:latin typeface="+mj-ea"/>
                          <a:ea typeface="+mj-ea"/>
                          <a:cs typeface="+mn-cs"/>
                        </a:rPr>
                        <a:t>ブランドパネル</a:t>
                      </a:r>
                      <a:r>
                        <a:rPr kumimoji="1" lang="ja-JP" altLang="en-US" sz="900" b="1">
                          <a:solidFill>
                            <a:schemeClr val="bg1"/>
                          </a:solidFill>
                          <a:latin typeface="+mj-ea"/>
                          <a:ea typeface="+mj-ea"/>
                        </a:rPr>
                        <a:t>　</a:t>
                      </a:r>
                      <a:r>
                        <a:rPr kumimoji="1" lang="en-US" altLang="ja-JP" sz="900" b="1">
                          <a:solidFill>
                            <a:schemeClr val="bg1"/>
                          </a:solidFill>
                          <a:latin typeface="+mj-ea"/>
                          <a:ea typeface="+mj-ea"/>
                        </a:rPr>
                        <a:t>SP</a:t>
                      </a:r>
                      <a:r>
                        <a:rPr kumimoji="1" lang="ja-JP" altLang="en-US" sz="900" b="1">
                          <a:solidFill>
                            <a:schemeClr val="bg1"/>
                          </a:solidFill>
                          <a:latin typeface="+mj-ea"/>
                          <a:ea typeface="+mj-ea"/>
                        </a:rPr>
                        <a:t>　トップカバー（</a:t>
                      </a:r>
                      <a:r>
                        <a:rPr kumimoji="1" lang="en-US" altLang="ja-JP" sz="900" b="1">
                          <a:solidFill>
                            <a:schemeClr val="bg1"/>
                          </a:solidFill>
                          <a:latin typeface="+mj-ea"/>
                          <a:ea typeface="+mj-ea"/>
                        </a:rPr>
                        <a:t>FQ1</a:t>
                      </a:r>
                      <a:r>
                        <a:rPr kumimoji="1" lang="ja-JP" altLang="en-US" sz="900" b="1">
                          <a:solidFill>
                            <a:schemeClr val="bg1"/>
                          </a:solidFill>
                          <a:latin typeface="+mj-ea"/>
                          <a:ea typeface="+mj-ea"/>
                        </a:rPr>
                        <a:t>）</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1" kern="1200">
                          <a:solidFill>
                            <a:schemeClr val="bg1"/>
                          </a:solidFill>
                          <a:latin typeface="Meiryo"/>
                          <a:ea typeface="Meiryo"/>
                          <a:cs typeface="+mn-cs"/>
                        </a:rPr>
                        <a:t>ブランドパネル</a:t>
                      </a:r>
                      <a:r>
                        <a:rPr lang="en-US" altLang="ja-JP" sz="900" b="1" kern="1200">
                          <a:solidFill>
                            <a:schemeClr val="bg1"/>
                          </a:solidFill>
                          <a:latin typeface="Meiryo"/>
                          <a:ea typeface="Meiryo"/>
                          <a:cs typeface="+mn-cs"/>
                        </a:rPr>
                        <a:t> </a:t>
                      </a:r>
                      <a:r>
                        <a:rPr kumimoji="1" lang="en-US" altLang="ja-JP" sz="900" b="1" kern="1200">
                          <a:solidFill>
                            <a:schemeClr val="bg1"/>
                          </a:solidFill>
                          <a:latin typeface="Meiryo"/>
                          <a:ea typeface="Meiryo"/>
                          <a:cs typeface="+mn-cs"/>
                        </a:rPr>
                        <a:t> SP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kern="1200">
                          <a:solidFill>
                            <a:schemeClr val="bg1"/>
                          </a:solidFill>
                          <a:latin typeface="Meiryo"/>
                          <a:ea typeface="Meiryo"/>
                          <a:cs typeface="+mn-cs"/>
                        </a:rPr>
                        <a:t>（</a:t>
                      </a:r>
                      <a:r>
                        <a:rPr kumimoji="1" lang="en-US" altLang="ja-JP" sz="900" b="1" kern="1200">
                          <a:solidFill>
                            <a:schemeClr val="bg1"/>
                          </a:solidFill>
                          <a:latin typeface="Meiryo"/>
                          <a:ea typeface="Meiryo"/>
                          <a:cs typeface="+mn-cs"/>
                        </a:rPr>
                        <a:t>FQ1</a:t>
                      </a:r>
                      <a:r>
                        <a:rPr kumimoji="1" lang="ja-JP" altLang="en-US" sz="900" b="1" kern="1200">
                          <a:solidFill>
                            <a:schemeClr val="bg1"/>
                          </a:solidFill>
                          <a:latin typeface="Meiryo"/>
                          <a:ea typeface="Meiryo"/>
                          <a:cs typeface="+mn-cs"/>
                        </a:rPr>
                        <a:t>）</a:t>
                      </a:r>
                      <a:endParaRPr kumimoji="1" lang="ja-JP" altLang="en-US" sz="900" b="1">
                        <a:solidFill>
                          <a:schemeClr val="bg1"/>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9002C"/>
                    </a:solidFill>
                  </a:tcPr>
                </a:tc>
                <a:tc gridSpan="2">
                  <a:txBody>
                    <a:bodyPr/>
                    <a:lstStyle/>
                    <a:p>
                      <a:pPr algn="ctr"/>
                      <a:r>
                        <a:rPr kumimoji="1" lang="en-US" altLang="ja-JP" sz="900" b="1" kern="1200">
                          <a:solidFill>
                            <a:schemeClr val="bg1"/>
                          </a:solidFill>
                          <a:latin typeface="Meiryo"/>
                          <a:ea typeface="Meiryo"/>
                          <a:cs typeface="+mn-cs"/>
                        </a:rPr>
                        <a:t>Yahoo! JAPAN</a:t>
                      </a:r>
                      <a:r>
                        <a:rPr kumimoji="1" lang="ja-JP" altLang="en-US" sz="900" b="1" kern="1200">
                          <a:solidFill>
                            <a:schemeClr val="bg1"/>
                          </a:solidFill>
                          <a:latin typeface="Meiryo"/>
                          <a:ea typeface="Meiryo"/>
                          <a:cs typeface="+mn-cs"/>
                        </a:rPr>
                        <a:t>トップページ　ブランドパネル　</a:t>
                      </a:r>
                      <a:r>
                        <a:rPr kumimoji="1" lang="en-US" altLang="ja-JP" sz="900" b="1" kern="1200">
                          <a:solidFill>
                            <a:schemeClr val="bg1"/>
                          </a:solidFill>
                          <a:latin typeface="Meiryo"/>
                          <a:ea typeface="Meiryo"/>
                          <a:cs typeface="+mn-cs"/>
                        </a:rPr>
                        <a:t>SP</a:t>
                      </a:r>
                      <a:r>
                        <a:rPr kumimoji="1" lang="ja-JP" altLang="en-US" sz="900" b="1" kern="1200">
                          <a:solidFill>
                            <a:schemeClr val="bg1"/>
                          </a:solidFill>
                          <a:latin typeface="Meiryo"/>
                          <a:ea typeface="Meiryo"/>
                          <a:cs typeface="+mn-cs"/>
                        </a:rPr>
                        <a:t>　トップカバー（都道府県）（</a:t>
                      </a:r>
                      <a:r>
                        <a:rPr kumimoji="1" lang="en-US" altLang="ja-JP" sz="900" b="1" kern="1200">
                          <a:solidFill>
                            <a:schemeClr val="bg1"/>
                          </a:solidFill>
                          <a:latin typeface="Meiryo"/>
                          <a:ea typeface="Meiryo"/>
                          <a:cs typeface="+mn-cs"/>
                        </a:rPr>
                        <a:t>50</a:t>
                      </a:r>
                      <a:r>
                        <a:rPr kumimoji="1" lang="ja-JP" altLang="en-US" sz="900" b="1" kern="1200">
                          <a:solidFill>
                            <a:schemeClr val="bg1"/>
                          </a:solidFill>
                          <a:latin typeface="Meiryo"/>
                          <a:ea typeface="Meiryo"/>
                          <a:cs typeface="+mn-cs"/>
                        </a:rPr>
                        <a:t>万円～）</a:t>
                      </a:r>
                      <a:endParaRPr kumimoji="1" lang="en-US" altLang="ja-JP" sz="900" b="1" kern="1200">
                        <a:solidFill>
                          <a:schemeClr val="bg1"/>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1" kern="1200">
                          <a:solidFill>
                            <a:schemeClr val="bg1"/>
                          </a:solidFill>
                          <a:latin typeface="Meiryo"/>
                          <a:ea typeface="Meiryo"/>
                          <a:cs typeface="+mn-cs"/>
                        </a:rPr>
                        <a:t>ブランドパネル</a:t>
                      </a:r>
                      <a:r>
                        <a:rPr lang="en-US" altLang="ja-JP" sz="900" b="1" kern="1200">
                          <a:solidFill>
                            <a:schemeClr val="bg1"/>
                          </a:solidFill>
                          <a:latin typeface="Meiryo"/>
                          <a:ea typeface="Meiryo"/>
                          <a:cs typeface="+mn-cs"/>
                        </a:rPr>
                        <a:t> </a:t>
                      </a:r>
                      <a:r>
                        <a:rPr kumimoji="1" lang="en-US" altLang="ja-JP" sz="900" b="1" kern="1200">
                          <a:solidFill>
                            <a:schemeClr val="bg1"/>
                          </a:solidFill>
                          <a:latin typeface="Meiryo"/>
                          <a:ea typeface="Meiryo"/>
                          <a:cs typeface="+mn-cs"/>
                        </a:rPr>
                        <a:t> SP</a:t>
                      </a:r>
                      <a:endParaRPr kumimoji="1" lang="ja-JP" altLang="en-US" sz="900" b="1" kern="1200">
                        <a:solidFill>
                          <a:schemeClr val="bg1"/>
                        </a:solidFill>
                        <a:latin typeface="Meiryo"/>
                        <a:ea typeface="Meiryo"/>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kern="1200">
                          <a:solidFill>
                            <a:schemeClr val="bg1"/>
                          </a:solidFill>
                          <a:latin typeface="Meiryo"/>
                          <a:ea typeface="Meiryo"/>
                          <a:cs typeface="+mn-cs"/>
                        </a:rPr>
                        <a:t>（都道府県）（</a:t>
                      </a:r>
                      <a:r>
                        <a:rPr kumimoji="1" lang="en-US" altLang="ja-JP" sz="900" b="1" kern="1200">
                          <a:solidFill>
                            <a:schemeClr val="bg1"/>
                          </a:solidFill>
                          <a:latin typeface="Meiryo"/>
                          <a:ea typeface="Meiryo"/>
                          <a:cs typeface="+mn-cs"/>
                        </a:rPr>
                        <a:t>50</a:t>
                      </a:r>
                      <a:r>
                        <a:rPr kumimoji="1" lang="ja-JP" altLang="en-US" sz="900" b="1" kern="1200">
                          <a:solidFill>
                            <a:schemeClr val="bg1"/>
                          </a:solidFill>
                          <a:latin typeface="Meiryo"/>
                          <a:ea typeface="Meiryo"/>
                          <a:cs typeface="+mn-cs"/>
                        </a:rPr>
                        <a:t>万円～）</a:t>
                      </a:r>
                    </a:p>
                  </a:txBody>
                  <a:tcPr anchor="ctr">
                    <a:lnL w="19050" cap="flat" cmpd="sng" algn="ctr">
                      <a:solidFill>
                        <a:schemeClr val="bg1"/>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9002C"/>
                    </a:solidFill>
                  </a:tcPr>
                </a:tc>
                <a:tc gridSpan="2">
                  <a:txBody>
                    <a:bodyPr/>
                    <a:lstStyle/>
                    <a:p>
                      <a:pPr algn="ctr"/>
                      <a:r>
                        <a:rPr kumimoji="1" lang="en-US" altLang="ja-JP" sz="900" b="1" kern="1200">
                          <a:solidFill>
                            <a:schemeClr val="bg1"/>
                          </a:solidFill>
                          <a:latin typeface="Meiryo"/>
                          <a:ea typeface="Meiryo"/>
                          <a:cs typeface="+mn-cs"/>
                        </a:rPr>
                        <a:t>Yahoo! JAPAN</a:t>
                      </a:r>
                      <a:r>
                        <a:rPr kumimoji="1" lang="ja-JP" altLang="en-US" sz="900" b="1" kern="1200">
                          <a:solidFill>
                            <a:schemeClr val="bg1"/>
                          </a:solidFill>
                          <a:latin typeface="Meiryo"/>
                          <a:ea typeface="Meiryo"/>
                          <a:cs typeface="+mn-cs"/>
                        </a:rPr>
                        <a:t>トップページ　ブランドパネル　</a:t>
                      </a:r>
                      <a:r>
                        <a:rPr kumimoji="1" lang="en-US" altLang="ja-JP" sz="900" b="1" kern="1200">
                          <a:solidFill>
                            <a:schemeClr val="bg1"/>
                          </a:solidFill>
                          <a:latin typeface="Meiryo"/>
                          <a:ea typeface="Meiryo"/>
                          <a:cs typeface="+mn-cs"/>
                        </a:rPr>
                        <a:t>SP</a:t>
                      </a:r>
                      <a:r>
                        <a:rPr kumimoji="1" lang="ja-JP" altLang="en-US" sz="900" b="1" kern="1200">
                          <a:solidFill>
                            <a:schemeClr val="bg1"/>
                          </a:solidFill>
                          <a:latin typeface="Meiryo"/>
                          <a:ea typeface="Meiryo"/>
                          <a:cs typeface="+mn-cs"/>
                        </a:rPr>
                        <a:t>　トップカバー（都道府県）（</a:t>
                      </a:r>
                      <a:r>
                        <a:rPr kumimoji="1" lang="en-US" altLang="ja-JP" sz="900" b="1" kern="1200">
                          <a:solidFill>
                            <a:schemeClr val="bg1"/>
                          </a:solidFill>
                          <a:latin typeface="Meiryo"/>
                          <a:ea typeface="Meiryo"/>
                          <a:cs typeface="+mn-cs"/>
                        </a:rPr>
                        <a:t>300</a:t>
                      </a:r>
                      <a:r>
                        <a:rPr kumimoji="1" lang="ja-JP" altLang="en-US" sz="900" b="1" kern="1200">
                          <a:solidFill>
                            <a:schemeClr val="bg1"/>
                          </a:solidFill>
                          <a:latin typeface="Meiryo"/>
                          <a:ea typeface="Meiryo"/>
                          <a:cs typeface="+mn-cs"/>
                        </a:rPr>
                        <a:t>万円～）</a:t>
                      </a:r>
                      <a:endParaRPr kumimoji="1" lang="en-US" altLang="ja-JP" sz="900" b="1" kern="1200">
                        <a:solidFill>
                          <a:schemeClr val="bg1"/>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1" kern="1200">
                          <a:solidFill>
                            <a:schemeClr val="bg1"/>
                          </a:solidFill>
                          <a:latin typeface="Meiryo"/>
                          <a:ea typeface="Meiryo"/>
                          <a:cs typeface="+mn-cs"/>
                        </a:rPr>
                        <a:t>Yahoo! JAPAN</a:t>
                      </a:r>
                      <a:r>
                        <a:rPr kumimoji="1" lang="ja-JP" altLang="en-US" sz="900" b="1" kern="1200">
                          <a:solidFill>
                            <a:schemeClr val="bg1"/>
                          </a:solidFill>
                          <a:latin typeface="Meiryo"/>
                          <a:ea typeface="Meiryo"/>
                          <a:cs typeface="+mn-cs"/>
                        </a:rPr>
                        <a:t>トップページ　ブランドパネル　</a:t>
                      </a:r>
                      <a:r>
                        <a:rPr kumimoji="1" lang="en-US" altLang="ja-JP" sz="900" b="1" kern="1200">
                          <a:solidFill>
                            <a:schemeClr val="bg1"/>
                          </a:solidFill>
                          <a:latin typeface="Meiryo"/>
                          <a:ea typeface="Meiryo"/>
                          <a:cs typeface="+mn-cs"/>
                        </a:rPr>
                        <a:t>SP</a:t>
                      </a:r>
                      <a:r>
                        <a:rPr kumimoji="1" lang="ja-JP" altLang="en-US" sz="900" b="1" kern="1200">
                          <a:solidFill>
                            <a:schemeClr val="bg1"/>
                          </a:solidFill>
                          <a:latin typeface="Meiryo"/>
                          <a:ea typeface="Meiryo"/>
                          <a:cs typeface="+mn-cs"/>
                        </a:rPr>
                        <a:t>　トップカバー</a:t>
                      </a:r>
                      <a:endParaRPr kumimoji="1" lang="en-US" altLang="ja-JP" sz="900" b="1" kern="1200">
                        <a:solidFill>
                          <a:schemeClr val="bg1"/>
                        </a:solidFill>
                        <a:latin typeface="Meiryo"/>
                        <a:ea typeface="Meiryo"/>
                        <a:cs typeface="+mn-cs"/>
                      </a:endParaRPr>
                    </a:p>
                    <a:p>
                      <a:pPr algn="ctr"/>
                      <a:r>
                        <a:rPr kumimoji="1" lang="ja-JP" altLang="en-US" sz="900" b="1" kern="1200">
                          <a:solidFill>
                            <a:schemeClr val="bg1"/>
                          </a:solidFill>
                          <a:latin typeface="Meiryo"/>
                          <a:ea typeface="Meiryo"/>
                          <a:cs typeface="+mn-cs"/>
                        </a:rPr>
                        <a:t>（市区郡）</a:t>
                      </a:r>
                      <a:endParaRPr kumimoji="1" lang="en-US" altLang="ja-JP" sz="900" b="1" kern="1200">
                        <a:solidFill>
                          <a:schemeClr val="bg1"/>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2117335041"/>
                  </a:ext>
                </a:extLst>
              </a:tr>
              <a:tr h="28812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リリース種別</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商品</a:t>
                      </a:r>
                      <a:r>
                        <a:rPr kumimoji="1" lang="en-US" altLang="ja-JP" sz="900" b="0" kern="1200">
                          <a:solidFill>
                            <a:schemeClr val="bg1"/>
                          </a:solidFill>
                          <a:latin typeface="Meiryo"/>
                          <a:ea typeface="Meiryo"/>
                          <a:cs typeface="+mn-cs"/>
                        </a:rPr>
                        <a:t>ID</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lvl="0" algn="ctr">
                        <a:buNone/>
                      </a:pPr>
                      <a:r>
                        <a:rPr kumimoji="1" lang="ja-JP" altLang="en-US" sz="900" b="0" i="0" u="none" strike="noStrike" noProof="0">
                          <a:solidFill>
                            <a:srgbClr val="0D0D0D"/>
                          </a:solidFill>
                          <a:latin typeface="メイリオ" panose="020B0604030504040204" pitchFamily="50" charset="-128"/>
                          <a:ea typeface="メイリオ" panose="020B0604030504040204" pitchFamily="50" charset="-128"/>
                        </a:rPr>
                        <a:t>継続</a:t>
                      </a:r>
                      <a:endParaRPr kumimoji="1" lang="ja-JP" altLang="en-US" sz="900">
                        <a:solidFill>
                          <a:srgbClr val="0D0D0D"/>
                        </a:solidFill>
                        <a:latin typeface="メイリオ" panose="020B0604030504040204" pitchFamily="50" charset="-128"/>
                        <a:ea typeface="メイリオ" panose="020B0604030504040204" pitchFamily="50" charset="-128"/>
                      </a:endParaRPr>
                    </a:p>
                  </a:txBody>
                  <a:tcPr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a:solidFill>
                            <a:srgbClr val="0D0D0D"/>
                          </a:solidFill>
                          <a:latin typeface="メイリオ" panose="020B0604030504040204" pitchFamily="50" charset="-128"/>
                          <a:ea typeface="+mn-ea"/>
                        </a:rPr>
                        <a:t>1000013226</a:t>
                      </a:r>
                      <a:endParaRPr kumimoji="1" lang="ja-JP" altLang="en-US" sz="900">
                        <a:solidFill>
                          <a:srgbClr val="0D0D0D"/>
                        </a:solidFill>
                        <a:latin typeface="メイリオ" panose="020B0604030504040204" pitchFamily="50" charset="-128"/>
                        <a:ea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u="none" strike="noStrike" noProof="0">
                          <a:solidFill>
                            <a:srgbClr val="0D0D0D"/>
                          </a:solidFill>
                          <a:latin typeface="メイリオ" panose="020B0604030504040204" pitchFamily="50" charset="-128"/>
                          <a:ea typeface="+mn-ea"/>
                        </a:rPr>
                        <a:t>内容</a:t>
                      </a:r>
                      <a:endParaRPr kumimoji="1" lang="en-US" altLang="ja-JP" sz="900" b="0" i="0" u="none" strike="noStrike" noProof="0">
                        <a:solidFill>
                          <a:srgbClr val="0D0D0D"/>
                        </a:solidFill>
                        <a:latin typeface="メイリオ" panose="020B0604030504040204" pitchFamily="50" charset="-128"/>
                        <a:ea typeface="+mn-ea"/>
                      </a:endParaRPr>
                    </a:p>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u="none" strike="noStrike" noProof="0">
                          <a:solidFill>
                            <a:srgbClr val="0D0D0D"/>
                          </a:solidFill>
                          <a:latin typeface="メイリオ" panose="020B0604030504040204" pitchFamily="50" charset="-128"/>
                          <a:ea typeface="+mn-ea"/>
                        </a:rPr>
                        <a:t>変更</a:t>
                      </a:r>
                      <a:endParaRPr kumimoji="1" lang="ja-JP" altLang="en-US" sz="900">
                        <a:solidFill>
                          <a:srgbClr val="0D0D0D"/>
                        </a:solidFill>
                        <a:latin typeface="メイリオ" panose="020B0604030504040204" pitchFamily="50" charset="-128"/>
                        <a:ea typeface="+mn-ea"/>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u="none" strike="noStrike" noProof="0">
                          <a:solidFill>
                            <a:srgbClr val="0D0D0D"/>
                          </a:solidFill>
                          <a:latin typeface="メイリオ" panose="020B0604030504040204" pitchFamily="50" charset="-128"/>
                          <a:ea typeface="+mn-ea"/>
                        </a:rPr>
                        <a:t>継続</a:t>
                      </a:r>
                      <a:endParaRPr kumimoji="1" lang="en-US" altLang="ja-JP" sz="900" b="0" i="0" u="none" strike="noStrike" noProof="0">
                        <a:solidFill>
                          <a:srgbClr val="0D0D0D"/>
                        </a:solidFill>
                        <a:latin typeface="メイリオ" panose="020B0604030504040204" pitchFamily="50" charset="-128"/>
                        <a:ea typeface="+mn-ea"/>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a:solidFill>
                            <a:srgbClr val="0D0D0D"/>
                          </a:solidFill>
                          <a:latin typeface="メイリオ" panose="020B0604030504040204" pitchFamily="50" charset="-128"/>
                          <a:ea typeface="+mn-ea"/>
                        </a:rPr>
                        <a:t>1000013247</a:t>
                      </a:r>
                      <a:endParaRPr kumimoji="1" lang="ja-JP" altLang="en-US" sz="900">
                        <a:solidFill>
                          <a:srgbClr val="0D0D0D"/>
                        </a:solidFill>
                        <a:latin typeface="メイリオ" panose="020B0604030504040204" pitchFamily="50" charset="-128"/>
                        <a:ea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u="none" strike="noStrike" noProof="0">
                          <a:solidFill>
                            <a:srgbClr val="0D0D0D"/>
                          </a:solidFill>
                          <a:latin typeface="メイリオ" panose="020B0604030504040204" pitchFamily="50" charset="-128"/>
                          <a:ea typeface="+mn-ea"/>
                        </a:rPr>
                        <a:t>継続</a:t>
                      </a:r>
                      <a:endParaRPr kumimoji="1" lang="en-US" altLang="ja-JP" sz="900" b="0" i="0" u="none" strike="noStrike" noProof="0">
                        <a:solidFill>
                          <a:srgbClr val="0D0D0D"/>
                        </a:solidFill>
                        <a:latin typeface="メイリオ" panose="020B0604030504040204" pitchFamily="50" charset="-128"/>
                        <a:ea typeface="+mn-ea"/>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a:solidFill>
                            <a:srgbClr val="0D0D0D"/>
                          </a:solidFill>
                          <a:latin typeface="メイリオ" panose="020B0604030504040204" pitchFamily="50" charset="-128"/>
                          <a:ea typeface="+mn-ea"/>
                        </a:rPr>
                        <a:t>1000013212</a:t>
                      </a:r>
                      <a:endParaRPr kumimoji="1" lang="ja-JP" altLang="en-US" sz="900">
                        <a:solidFill>
                          <a:srgbClr val="0D0D0D"/>
                        </a:solidFill>
                        <a:latin typeface="メイリオ" panose="020B0604030504040204" pitchFamily="50" charset="-128"/>
                        <a:ea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noProof="0">
                          <a:solidFill>
                            <a:srgbClr val="0D0D0D"/>
                          </a:solidFill>
                          <a:latin typeface="メイリオ" panose="020B0604030504040204" pitchFamily="50" charset="-128"/>
                          <a:ea typeface="+mn-ea"/>
                        </a:rPr>
                        <a:t>継続</a:t>
                      </a:r>
                      <a:endParaRPr kumimoji="1" lang="ja-JP" altLang="en-US" sz="900">
                        <a:solidFill>
                          <a:srgbClr val="0D0D0D"/>
                        </a:solidFill>
                        <a:latin typeface="メイリオ" panose="020B0604030504040204" pitchFamily="50" charset="-128"/>
                        <a:ea typeface="+mn-ea"/>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a:solidFill>
                            <a:srgbClr val="0D0D0D"/>
                          </a:solidFill>
                          <a:latin typeface="メイリオ" panose="020B0604030504040204" pitchFamily="50" charset="-128"/>
                          <a:ea typeface="+mn-ea"/>
                        </a:rPr>
                        <a:t>1000013217</a:t>
                      </a:r>
                      <a:endParaRPr kumimoji="1" lang="ja-JP" altLang="en-US" sz="900">
                        <a:solidFill>
                          <a:srgbClr val="0D0D0D"/>
                        </a:solidFill>
                        <a:latin typeface="メイリオ" panose="020B0604030504040204" pitchFamily="50" charset="-128"/>
                        <a:ea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noProof="0">
                          <a:solidFill>
                            <a:srgbClr val="0D0D0D"/>
                          </a:solidFill>
                          <a:latin typeface="メイリオ" panose="020B0604030504040204" pitchFamily="50" charset="-128"/>
                          <a:ea typeface="+mn-ea"/>
                        </a:rPr>
                        <a:t>継続</a:t>
                      </a:r>
                      <a:endParaRPr kumimoji="1" lang="ja-JP" altLang="en-US" sz="900">
                        <a:solidFill>
                          <a:srgbClr val="0D0D0D"/>
                        </a:solidFill>
                        <a:latin typeface="メイリオ" panose="020B0604030504040204" pitchFamily="50" charset="-128"/>
                        <a:ea typeface="+mn-ea"/>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a:solidFill>
                            <a:srgbClr val="0D0D0D"/>
                          </a:solidFill>
                          <a:latin typeface="メイリオ" panose="020B0604030504040204" pitchFamily="50" charset="-128"/>
                          <a:ea typeface="+mn-ea"/>
                        </a:rPr>
                        <a:t>1000013240</a:t>
                      </a:r>
                      <a:endParaRPr kumimoji="1" lang="ja-JP" altLang="en-US" sz="900">
                        <a:solidFill>
                          <a:srgbClr val="0D0D0D"/>
                        </a:solidFill>
                        <a:latin typeface="メイリオ" panose="020B0604030504040204" pitchFamily="50" charset="-128"/>
                        <a:ea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u="none" strike="noStrike" noProof="0">
                          <a:solidFill>
                            <a:srgbClr val="0D0D0D"/>
                          </a:solidFill>
                          <a:latin typeface="メイリオ" panose="020B0604030504040204" pitchFamily="50" charset="-128"/>
                          <a:ea typeface="+mn-ea"/>
                        </a:rPr>
                        <a:t>継続</a:t>
                      </a:r>
                      <a:endParaRPr kumimoji="1" lang="en-US" altLang="ja-JP" sz="900" b="0" i="0" u="none" strike="noStrike" noProof="0">
                        <a:solidFill>
                          <a:srgbClr val="0D0D0D"/>
                        </a:solidFill>
                        <a:latin typeface="メイリオ" panose="020B0604030504040204" pitchFamily="50" charset="-128"/>
                        <a:ea typeface="+mn-ea"/>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a:solidFill>
                            <a:srgbClr val="0D0D0D"/>
                          </a:solidFill>
                          <a:latin typeface="メイリオ" panose="020B0604030504040204" pitchFamily="50" charset="-128"/>
                          <a:ea typeface="+mn-ea"/>
                        </a:rPr>
                        <a:t>1000013220</a:t>
                      </a:r>
                      <a:endParaRPr kumimoji="1" lang="ja-JP" altLang="en-US" sz="900">
                        <a:solidFill>
                          <a:srgbClr val="0D0D0D"/>
                        </a:solidFill>
                        <a:latin typeface="メイリオ" panose="020B0604030504040204" pitchFamily="50" charset="-128"/>
                        <a:ea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355075111"/>
                  </a:ext>
                </a:extLst>
              </a:tr>
              <a:tr h="288121">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予約開始日</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3">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900" kern="1200">
                          <a:solidFill>
                            <a:srgbClr val="0D0D0D"/>
                          </a:solidFill>
                          <a:latin typeface="メイリオ"/>
                          <a:ea typeface="メイリオ"/>
                          <a:cs typeface="+mn-cs"/>
                        </a:rPr>
                        <a:t>2026</a:t>
                      </a:r>
                      <a:r>
                        <a:rPr kumimoji="1" lang="ja-JP" altLang="en-US" sz="900" kern="1200">
                          <a:solidFill>
                            <a:srgbClr val="0D0D0D"/>
                          </a:solidFill>
                          <a:latin typeface="メイリオ"/>
                          <a:ea typeface="メイリオ"/>
                          <a:cs typeface="+mn-cs"/>
                        </a:rPr>
                        <a:t>年</a:t>
                      </a:r>
                      <a:r>
                        <a:rPr kumimoji="1" lang="en-US" altLang="ja-JP" sz="900" kern="1200">
                          <a:solidFill>
                            <a:srgbClr val="0D0D0D"/>
                          </a:solidFill>
                          <a:latin typeface="メイリオ"/>
                          <a:ea typeface="メイリオ"/>
                          <a:cs typeface="+mn-cs"/>
                        </a:rPr>
                        <a:t>7</a:t>
                      </a:r>
                      <a:r>
                        <a:rPr kumimoji="1" lang="ja-JP" altLang="en-US" sz="900" kern="1200">
                          <a:solidFill>
                            <a:srgbClr val="0D0D0D"/>
                          </a:solidFill>
                          <a:latin typeface="メイリオ"/>
                          <a:ea typeface="メイリオ"/>
                          <a:cs typeface="+mn-cs"/>
                        </a:rPr>
                        <a:t>月</a:t>
                      </a:r>
                      <a:r>
                        <a:rPr kumimoji="1" lang="en-US" altLang="ja-JP" sz="900" kern="1200">
                          <a:solidFill>
                            <a:srgbClr val="0D0D0D"/>
                          </a:solidFill>
                          <a:latin typeface="メイリオ"/>
                          <a:ea typeface="メイリオ"/>
                          <a:cs typeface="+mn-cs"/>
                        </a:rPr>
                        <a:t>23</a:t>
                      </a:r>
                      <a:r>
                        <a:rPr kumimoji="1" lang="ja-JP" altLang="en-US" sz="900" kern="1200">
                          <a:solidFill>
                            <a:srgbClr val="0D0D0D"/>
                          </a:solidFill>
                          <a:latin typeface="メイリオ"/>
                          <a:ea typeface="メイリオ"/>
                          <a:cs typeface="+mn-cs"/>
                        </a:rPr>
                        <a:t>日</a:t>
                      </a:r>
                      <a:r>
                        <a:rPr lang="en-US" altLang="ja-JP" sz="900" kern="1200">
                          <a:solidFill>
                            <a:srgbClr val="0D0D0D"/>
                          </a:solidFill>
                          <a:latin typeface="メイリオ"/>
                          <a:ea typeface="メイリオ"/>
                          <a:cs typeface="+mn-cs"/>
                        </a:rPr>
                        <a:t>(</a:t>
                      </a:r>
                      <a:r>
                        <a:rPr lang="ja-JP" altLang="en-US" sz="900" kern="1200">
                          <a:solidFill>
                            <a:srgbClr val="0D0D0D"/>
                          </a:solidFill>
                          <a:latin typeface="メイリオ"/>
                          <a:ea typeface="メイリオ"/>
                          <a:cs typeface="+mn-cs"/>
                        </a:rPr>
                        <a:t>木</a:t>
                      </a:r>
                      <a:r>
                        <a:rPr lang="en-US" altLang="ja-JP" sz="900" kern="1200">
                          <a:solidFill>
                            <a:srgbClr val="0D0D0D"/>
                          </a:solidFill>
                          <a:latin typeface="メイリオ"/>
                          <a:ea typeface="メイリオ"/>
                          <a:cs typeface="+mn-cs"/>
                        </a:rPr>
                        <a:t>)</a:t>
                      </a:r>
                      <a:endParaRPr kumimoji="1" lang="ja-JP" altLang="en-US" sz="900" kern="1200">
                        <a:solidFill>
                          <a:srgbClr val="0D0D0D"/>
                        </a:solidFill>
                        <a:latin typeface="メイリオ"/>
                        <a:ea typeface="メイリオ"/>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rgbClr val="FFFFFF"/>
                      </a:solidFill>
                      <a:prstDash val="solid"/>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T w="19050" cap="flat" cmpd="sng" algn="ctr">
                      <a:solidFill>
                        <a:srgbClr val="FFFFFF"/>
                      </a:solidFill>
                      <a:prstDash val="solid"/>
                      <a:round/>
                      <a:headEnd type="none" w="med" len="med"/>
                      <a:tailEnd type="none" w="med" len="med"/>
                    </a:lnT>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chemeClr val="bg1"/>
                      </a:solidFill>
                      <a:prstDash val="solid"/>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no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T w="19050" cap="flat" cmpd="sng" algn="ctr">
                      <a:solidFill>
                        <a:srgbClr val="FFFFFF"/>
                      </a:solidFill>
                      <a:prstDash val="solid"/>
                      <a:round/>
                      <a:headEnd type="none" w="med" len="med"/>
                      <a:tailEnd type="none" w="med" len="med"/>
                    </a:lnT>
                  </a:tcPr>
                </a:tc>
                <a:extLst>
                  <a:ext uri="{0D108BD9-81ED-4DB2-BD59-A6C34878D82A}">
                    <a16:rowId xmlns:a16="http://schemas.microsoft.com/office/drawing/2014/main" val="777446988"/>
                  </a:ext>
                </a:extLst>
              </a:tr>
              <a:tr h="28812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入稿前審査対象</a:t>
                      </a:r>
                      <a:endParaRPr kumimoji="1" lang="en-US" altLang="ja-JP" sz="900" b="0" kern="1200">
                        <a:solidFill>
                          <a:schemeClr val="bg1"/>
                        </a:solidFill>
                        <a:latin typeface="Meiryo" panose="020B0604030504040204" pitchFamily="34" charset="-128"/>
                        <a:ea typeface="Meiryo" panose="020B0604030504040204" pitchFamily="34" charset="-128"/>
                        <a:cs typeface="+mn-cs"/>
                      </a:endParaRP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00" kern="1200">
                          <a:solidFill>
                            <a:srgbClr val="0D0D0D"/>
                          </a:solidFill>
                          <a:latin typeface="Meiryo"/>
                          <a:ea typeface="Meiryo"/>
                          <a:cs typeface="+mn-cs"/>
                        </a:rPr>
                        <a:t>-</a:t>
                      </a:r>
                      <a:endParaRPr kumimoji="1" lang="ja-JP" altLang="en-US" sz="10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3">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panose="020B0604030504040204" pitchFamily="34" charset="-128"/>
                        <a:ea typeface="Meiryo" panose="020B0604030504040204" pitchFamily="34"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panose="020B0604030504040204" pitchFamily="34" charset="-128"/>
                        <a:ea typeface="Meiryo" panose="020B0604030504040204" pitchFamily="34"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kern="1200">
                          <a:solidFill>
                            <a:schemeClr val="accent3"/>
                          </a:solidFill>
                          <a:latin typeface="Meiryo"/>
                          <a:ea typeface="Meiryo"/>
                          <a:cs typeface="+mn-cs"/>
                        </a:rPr>
                        <a:t>-</a:t>
                      </a:r>
                      <a:endParaRPr kumimoji="1" lang="ja-JP" altLang="en-US" sz="1000">
                        <a:solidFill>
                          <a:schemeClr val="accent3"/>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kern="1200">
                          <a:solidFill>
                            <a:schemeClr val="accent3"/>
                          </a:solidFill>
                          <a:latin typeface="Meiryo"/>
                          <a:ea typeface="Meiryo"/>
                          <a:cs typeface="+mn-cs"/>
                        </a:rPr>
                        <a:t>-</a:t>
                      </a:r>
                      <a:endParaRPr kumimoji="1" lang="ja-JP" altLang="en-US" sz="1000">
                        <a:solidFill>
                          <a:schemeClr val="accent3"/>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a:solidFill>
                            <a:srgbClr val="0D0D0D"/>
                          </a:solidFill>
                          <a:latin typeface="Meiryo"/>
                          <a:ea typeface="Meiryo"/>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3112060797"/>
                  </a:ext>
                </a:extLst>
              </a:tr>
              <a:tr h="39952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00" b="0" kern="1200">
                          <a:solidFill>
                            <a:schemeClr val="bg1"/>
                          </a:solidFill>
                          <a:latin typeface="Meiryo"/>
                          <a:ea typeface="Meiryo"/>
                          <a:cs typeface="+mn-cs"/>
                        </a:rPr>
                        <a:t>広告タイプ</a:t>
                      </a:r>
                      <a:r>
                        <a:rPr kumimoji="1" lang="en-US" altLang="ja-JP" sz="800" b="0" kern="1200">
                          <a:solidFill>
                            <a:schemeClr val="bg1"/>
                          </a:solidFill>
                          <a:latin typeface="Meiryo"/>
                          <a:ea typeface="Meiryo"/>
                          <a:cs typeface="+mn-cs"/>
                        </a:rPr>
                        <a:t>/</a:t>
                      </a:r>
                      <a:r>
                        <a:rPr kumimoji="1" lang="ja-JP" altLang="en-US" sz="800" b="0" kern="1200">
                          <a:solidFill>
                            <a:schemeClr val="bg1"/>
                          </a:solidFill>
                          <a:latin typeface="Meiryo"/>
                          <a:ea typeface="Meiryo"/>
                          <a:cs typeface="+mn-cs"/>
                        </a:rPr>
                        <a:t>メインメディアの形式</a:t>
                      </a:r>
                      <a:r>
                        <a:rPr kumimoji="1" lang="en-US" altLang="ja-JP" sz="800" b="0" kern="1200">
                          <a:solidFill>
                            <a:schemeClr val="bg1"/>
                          </a:solidFill>
                          <a:latin typeface="Meiryo"/>
                          <a:ea typeface="Meiryo"/>
                          <a:cs typeface="+mn-cs"/>
                        </a:rPr>
                        <a:t>/</a:t>
                      </a:r>
                      <a:r>
                        <a:rPr kumimoji="1" lang="ja-JP" altLang="en-US" sz="800" b="0" kern="1200">
                          <a:solidFill>
                            <a:schemeClr val="bg1"/>
                          </a:solidFill>
                          <a:latin typeface="Meiryo"/>
                          <a:ea typeface="Meiryo"/>
                          <a:cs typeface="+mn-cs"/>
                        </a:rPr>
                        <a:t>アスペクト比</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3">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スマートフォン</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ブランドパネル トップカバー</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画像</a:t>
                      </a:r>
                      <a:r>
                        <a:rPr kumimoji="1" lang="en-US" altLang="ja-JP" sz="900" kern="1200">
                          <a:solidFill>
                            <a:srgbClr val="0D0D0D"/>
                          </a:solidFill>
                          <a:latin typeface="Meiryo"/>
                          <a:ea typeface="Meiryo"/>
                          <a:cs typeface="+mn-cs"/>
                        </a:rPr>
                        <a:t>/16</a:t>
                      </a: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9</a:t>
                      </a:r>
                    </a:p>
                    <a:p>
                      <a:pPr algn="ctr"/>
                      <a:r>
                        <a:rPr kumimoji="1" lang="ja-JP" altLang="en-US" sz="900" kern="1200">
                          <a:solidFill>
                            <a:srgbClr val="0D0D0D"/>
                          </a:solidFill>
                          <a:latin typeface="Meiryo"/>
                          <a:ea typeface="Meiryo"/>
                          <a:cs typeface="+mn-cs"/>
                        </a:rPr>
                        <a:t>ブランドパネル トップカバー</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動画</a:t>
                      </a:r>
                      <a:r>
                        <a:rPr kumimoji="1" lang="en-US" altLang="ja-JP" sz="900" kern="1200">
                          <a:solidFill>
                            <a:srgbClr val="0D0D0D"/>
                          </a:solidFill>
                          <a:latin typeface="Meiryo"/>
                          <a:ea typeface="Meiryo"/>
                          <a:cs typeface="+mn-cs"/>
                        </a:rPr>
                        <a:t>/16</a:t>
                      </a: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9</a:t>
                      </a:r>
                      <a:r>
                        <a:rPr kumimoji="1" lang="ja-JP" altLang="en-US" sz="900" kern="1200">
                          <a:solidFill>
                            <a:srgbClr val="0D0D0D"/>
                          </a:solidFill>
                          <a:latin typeface="Meiryo"/>
                          <a:ea typeface="Meiryo"/>
                          <a:cs typeface="+mn-cs"/>
                        </a:rPr>
                        <a:t>　</a:t>
                      </a:r>
                      <a:endParaRPr kumimoji="1" lang="en-US" altLang="ja-JP" sz="900" b="0" i="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6350" cap="flat" cmpd="sng" algn="ctr">
                      <a:noFill/>
                      <a:prstDash val="dot"/>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19050" cap="flat" cmpd="sng" algn="ctr">
                      <a:solidFill>
                        <a:srgbClr val="FFFFFF"/>
                      </a:solidFill>
                      <a:prstDash val="solid"/>
                      <a:round/>
                      <a:headEnd type="none" w="med" len="med"/>
                      <a:tailEnd type="none" w="med" len="med"/>
                    </a:lnL>
                    <a:lnR w="6350" cap="flat" cmpd="sng" algn="ctr">
                      <a:noFill/>
                      <a:prstDash val="dot"/>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T w="19050" cap="flat" cmpd="sng" algn="ctr">
                      <a:solidFill>
                        <a:srgbClr val="FFFFFF"/>
                      </a:solidFill>
                      <a:prstDash val="solid"/>
                      <a:round/>
                      <a:headEnd type="none" w="med" len="med"/>
                      <a:tailEnd type="none" w="med" len="med"/>
                    </a:lnT>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19050" cap="flat" cmpd="sng" algn="ctr">
                      <a:solidFill>
                        <a:schemeClr val="bg1"/>
                      </a:solidFill>
                      <a:prstDash val="solid"/>
                      <a:round/>
                      <a:headEnd type="none" w="med" len="med"/>
                      <a:tailEnd type="none" w="med" len="med"/>
                    </a:lnL>
                    <a:lnR w="6350" cap="flat" cmpd="sng" algn="ctr">
                      <a:noFill/>
                      <a:prstDash val="dot"/>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T w="19050" cap="flat" cmpd="sng" algn="ctr">
                      <a:solidFill>
                        <a:srgbClr val="FFFFFF"/>
                      </a:solidFill>
                      <a:prstDash val="solid"/>
                      <a:round/>
                      <a:headEnd type="none" w="med" len="med"/>
                      <a:tailEnd type="none" w="med" len="med"/>
                    </a:lnT>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solidFill>
                        <a:sysClr val="windowText" lastClr="000000">
                          <a:lumMod val="65000"/>
                          <a:lumOff val="35000"/>
                        </a:sysClr>
                      </a:solid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384434171"/>
                  </a:ext>
                </a:extLst>
              </a:tr>
              <a:tr h="383762">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kern="1200">
                          <a:solidFill>
                            <a:schemeClr val="bg1"/>
                          </a:solidFill>
                          <a:latin typeface="Meiryo"/>
                          <a:ea typeface="Meiryo"/>
                          <a:cs typeface="+mn-cs"/>
                        </a:rPr>
                        <a:t>バナー</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動画</a:t>
                      </a:r>
                      <a:r>
                        <a:rPr kumimoji="1" lang="en-US" altLang="ja-JP" sz="900" b="0" kern="1200">
                          <a:solidFill>
                            <a:schemeClr val="bg1"/>
                          </a:solidFill>
                          <a:latin typeface="Meiryo"/>
                          <a:ea typeface="Meiryo"/>
                          <a:cs typeface="+mn-cs"/>
                        </a:rPr>
                        <a:t>/16</a:t>
                      </a:r>
                      <a:r>
                        <a:rPr kumimoji="1" lang="ja-JP" altLang="en-US" sz="900" b="0" kern="1200">
                          <a:solidFill>
                            <a:schemeClr val="bg1"/>
                          </a:solidFill>
                          <a:latin typeface="Meiryo"/>
                          <a:ea typeface="Meiryo"/>
                          <a:cs typeface="+mn-cs"/>
                        </a:rPr>
                        <a:t>：</a:t>
                      </a:r>
                      <a:r>
                        <a:rPr kumimoji="1" lang="en-US" altLang="ja-JP" sz="900" b="0" kern="1200">
                          <a:solidFill>
                            <a:schemeClr val="bg1"/>
                          </a:solidFill>
                          <a:latin typeface="Meiryo"/>
                          <a:ea typeface="Meiryo"/>
                          <a:cs typeface="+mn-cs"/>
                        </a:rPr>
                        <a:t>9</a:t>
                      </a:r>
                      <a:r>
                        <a:rPr kumimoji="1" lang="ja-JP" altLang="en-US" sz="900" b="0" kern="1200">
                          <a:solidFill>
                            <a:schemeClr val="bg1"/>
                          </a:solidFill>
                          <a:latin typeface="Meiryo"/>
                          <a:ea typeface="Meiryo"/>
                          <a:cs typeface="+mn-cs"/>
                        </a:rPr>
                        <a:t>広告</a:t>
                      </a:r>
                    </a:p>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タップ後の動作</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3">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i="0" kern="1200">
                          <a:solidFill>
                            <a:srgbClr val="0D0D0D"/>
                          </a:solidFill>
                          <a:latin typeface="Meiryo"/>
                          <a:ea typeface="Meiryo"/>
                          <a:cs typeface="+mn-cs"/>
                        </a:rPr>
                        <a:t>動画をフルスクリーンで再生する（</a:t>
                      </a:r>
                      <a:r>
                        <a:rPr kumimoji="1" lang="en-US" altLang="ja-JP" sz="900" b="0" i="0" kern="1200">
                          <a:solidFill>
                            <a:srgbClr val="0D0D0D"/>
                          </a:solidFill>
                          <a:latin typeface="Meiryo"/>
                          <a:ea typeface="Meiryo"/>
                          <a:cs typeface="+mn-cs"/>
                        </a:rPr>
                        <a:t>for view</a:t>
                      </a:r>
                      <a:r>
                        <a:rPr kumimoji="1" lang="ja-JP" altLang="en-US" sz="900" b="0" i="0" kern="1200">
                          <a:solidFill>
                            <a:srgbClr val="0D0D0D"/>
                          </a:solidFill>
                          <a:latin typeface="Meiryo"/>
                          <a:ea typeface="Meiryo"/>
                          <a:cs typeface="+mn-cs"/>
                        </a:rPr>
                        <a:t>）　</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　ランディングページを表示する（</a:t>
                      </a:r>
                      <a:r>
                        <a:rPr kumimoji="1" lang="en-US" altLang="ja-JP" sz="900" b="0" i="0" kern="1200">
                          <a:solidFill>
                            <a:srgbClr val="0D0D0D"/>
                          </a:solidFill>
                          <a:latin typeface="Meiryo"/>
                          <a:ea typeface="Meiryo"/>
                          <a:cs typeface="+mn-cs"/>
                        </a:rPr>
                        <a:t>for click</a:t>
                      </a:r>
                      <a:r>
                        <a:rPr kumimoji="1" lang="ja-JP" altLang="en-US" sz="900" b="0" i="0" kern="1200">
                          <a:solidFill>
                            <a:srgbClr val="0D0D0D"/>
                          </a:solidFill>
                          <a:latin typeface="Meiryo"/>
                          <a:ea typeface="Meiryo"/>
                          <a:cs typeface="+mn-cs"/>
                        </a:rPr>
                        <a:t>）</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T w="12700" cap="flat" cmpd="sng" algn="ctr">
                      <a:solidFill>
                        <a:srgbClr val="FFFFFF"/>
                      </a:solidFill>
                      <a:prstDash val="solid"/>
                      <a:round/>
                      <a:headEnd type="none" w="med" len="med"/>
                      <a:tailEnd type="none" w="med" len="med"/>
                    </a:lnT>
                  </a:tcPr>
                </a:tc>
                <a:tc hMerge="1">
                  <a:txBody>
                    <a:bodyPr/>
                    <a:lstStyle/>
                    <a:p>
                      <a:endParaRPr kumimoji="1" lang="ja-JP" altLang="en-US"/>
                    </a:p>
                  </a:txBody>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T w="12700" cap="flat" cmpd="sng" algn="ctr">
                      <a:solidFill>
                        <a:srgbClr val="FFFFFF"/>
                      </a:solidFill>
                      <a:prstDash val="solid"/>
                      <a:round/>
                      <a:headEnd type="none" w="med" len="med"/>
                      <a:tailEnd type="none" w="med" len="med"/>
                    </a:lnT>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T w="12700" cap="flat" cmpd="sng" algn="ctr">
                      <a:solidFill>
                        <a:srgbClr val="FFFFFF"/>
                      </a:solidFill>
                      <a:prstDash val="solid"/>
                      <a:round/>
                      <a:headEnd type="none" w="med" len="med"/>
                      <a:tailEnd type="none" w="med" len="med"/>
                    </a:lnT>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4222981766"/>
                  </a:ext>
                </a:extLst>
              </a:tr>
              <a:tr h="28812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デバイス</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3">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kern="1200">
                          <a:solidFill>
                            <a:srgbClr val="0D0D0D"/>
                          </a:solidFill>
                          <a:latin typeface="Meiryo"/>
                          <a:ea typeface="Meiryo"/>
                          <a:cs typeface="+mn-cs"/>
                        </a:rPr>
                        <a:t>スマートフォン（ウェブ</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アプリ）</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190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6350" cap="flat" cmpd="sng" algn="ctr">
                      <a:noFill/>
                      <a:prstDash val="dot"/>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3931917948"/>
                  </a:ext>
                </a:extLst>
              </a:tr>
              <a:tr h="288121">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掲載面</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3">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ja-JP" sz="900" b="0" i="0">
                          <a:solidFill>
                            <a:schemeClr val="tx1"/>
                          </a:solidFill>
                          <a:effectLst/>
                          <a:latin typeface="Verdana" panose="020B0604030504040204" pitchFamily="34" charset="0"/>
                        </a:rPr>
                        <a:t>Yahoo! JAPANトップページ</a:t>
                      </a:r>
                      <a:endParaRPr kumimoji="1" lang="ja-JP" altLang="en-US" sz="900" kern="1200">
                        <a:solidFill>
                          <a:schemeClr val="tx1"/>
                        </a:solidFill>
                        <a:latin typeface="Meiryo" panose="020B0604030504040204" pitchFamily="34" charset="-128"/>
                        <a:ea typeface="Meiryo" panose="020B0604030504040204" pitchFamily="34" charset="-128"/>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787314208"/>
                  </a:ext>
                </a:extLst>
              </a:tr>
              <a:tr h="288121">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掲載場所</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3">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Yahoo! JAPAN</a:t>
                      </a:r>
                      <a:r>
                        <a:rPr kumimoji="1" lang="ja-JP" altLang="en-US" sz="900" kern="1200">
                          <a:solidFill>
                            <a:srgbClr val="0D0D0D"/>
                          </a:solidFill>
                          <a:latin typeface="Meiryo"/>
                          <a:ea typeface="Meiryo"/>
                          <a:cs typeface="+mn-cs"/>
                        </a:rPr>
                        <a:t>トップページ　および　</a:t>
                      </a:r>
                      <a:r>
                        <a:rPr kumimoji="1" lang="en-US" altLang="ja-JP" sz="900" kern="1200">
                          <a:solidFill>
                            <a:srgbClr val="0D0D0D"/>
                          </a:solidFill>
                          <a:latin typeface="Meiryo"/>
                          <a:ea typeface="Meiryo"/>
                          <a:cs typeface="+mn-cs"/>
                        </a:rPr>
                        <a:t>Yahoo! JAPAN</a:t>
                      </a:r>
                      <a:r>
                        <a:rPr kumimoji="1" lang="ja-JP" altLang="en-US" sz="900" kern="1200">
                          <a:solidFill>
                            <a:srgbClr val="0D0D0D"/>
                          </a:solidFill>
                          <a:latin typeface="Meiryo"/>
                          <a:ea typeface="Meiryo"/>
                          <a:cs typeface="+mn-cs"/>
                        </a:rPr>
                        <a:t>アプリのファーストビュー　</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6350" cap="flat" cmpd="sng" algn="ctr">
                      <a:noFill/>
                      <a:prstDash val="dot"/>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3066738162"/>
                  </a:ext>
                </a:extLst>
              </a:tr>
              <a:tr h="288121">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掲載期間</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3">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rtl="0" eaLnBrk="1" fontAlgn="auto" latinLnBrk="0" hangingPunct="1">
                        <a:lnSpc>
                          <a:spcPct val="100000"/>
                        </a:lnSpc>
                        <a:spcBef>
                          <a:spcPts val="0"/>
                        </a:spcBef>
                        <a:spcAft>
                          <a:spcPts val="0"/>
                        </a:spcAft>
                        <a:buClrTx/>
                        <a:buSzTx/>
                        <a:buFontTx/>
                        <a:buNone/>
                      </a:pPr>
                      <a:r>
                        <a:rPr lang="en-US" altLang="ja-JP" sz="900" b="0" i="0" u="none" strike="noStrike" kern="1200" cap="none" spc="0" normalizeH="0" baseline="0" noProof="0">
                          <a:ln>
                            <a:noFill/>
                          </a:ln>
                          <a:solidFill>
                            <a:srgbClr val="0D0D0D"/>
                          </a:solidFill>
                          <a:effectLst/>
                          <a:uLnTx/>
                          <a:uFillTx/>
                          <a:latin typeface="Meiryo"/>
                          <a:ea typeface="Meiryo"/>
                          <a:cs typeface="+mn-cs"/>
                        </a:rPr>
                        <a:t>2026</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9</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日（火）～　</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日（水）</a:t>
                      </a:r>
                      <a:endParaRPr kumimoji="1" lang="ja-JP" altLang="ja-JP" sz="900">
                        <a:solidFill>
                          <a:srgbClr val="0D0D0D"/>
                        </a:solidFill>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2463668774"/>
                  </a:ext>
                </a:extLst>
              </a:tr>
              <a:tr h="28812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購入期間</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5">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5</a:t>
                      </a:r>
                      <a:r>
                        <a:rPr kumimoji="1" lang="ja-JP" altLang="en-US" sz="900" kern="1200">
                          <a:solidFill>
                            <a:srgbClr val="0D0D0D"/>
                          </a:solidFill>
                          <a:latin typeface="Meiryo"/>
                          <a:ea typeface="Meiryo"/>
                          <a:cs typeface="+mn-cs"/>
                        </a:rPr>
                        <a:t>日間～</a:t>
                      </a:r>
                      <a:r>
                        <a:rPr kumimoji="1" lang="en-US" altLang="ja-JP" sz="900" kern="1200">
                          <a:solidFill>
                            <a:srgbClr val="0D0D0D"/>
                          </a:solidFill>
                          <a:latin typeface="Meiryo"/>
                          <a:ea typeface="Meiryo"/>
                          <a:cs typeface="+mn-cs"/>
                        </a:rPr>
                        <a:t>31</a:t>
                      </a:r>
                      <a:r>
                        <a:rPr kumimoji="1" lang="ja-JP" altLang="en-US" sz="900" kern="1200">
                          <a:solidFill>
                            <a:srgbClr val="0D0D0D"/>
                          </a:solidFill>
                          <a:latin typeface="Meiryo"/>
                          <a:ea typeface="Meiryo"/>
                          <a:cs typeface="+mn-cs"/>
                        </a:rPr>
                        <a:t>日間</a:t>
                      </a:r>
                      <a:r>
                        <a:rPr kumimoji="1" lang="en-US" altLang="ja-JP" sz="800" kern="1200">
                          <a:solidFill>
                            <a:srgbClr val="0D0D0D"/>
                          </a:solidFill>
                          <a:latin typeface="Meiryo"/>
                          <a:ea typeface="Meiryo"/>
                          <a:cs typeface="+mn-cs"/>
                        </a:rPr>
                        <a:t> </a:t>
                      </a:r>
                      <a:r>
                        <a:rPr kumimoji="1" lang="en-US" altLang="ja-JP" sz="800" kern="1200">
                          <a:solidFill>
                            <a:srgbClr val="002AFF"/>
                          </a:solidFill>
                          <a:latin typeface="Meiryo"/>
                          <a:ea typeface="Meiryo"/>
                          <a:cs typeface="+mn-cs"/>
                        </a:rPr>
                        <a:t>※1</a:t>
                      </a:r>
                      <a:endParaRPr kumimoji="1" lang="ja-JP" altLang="en-US" sz="900" kern="1200">
                        <a:solidFill>
                          <a:srgbClr val="002AFF"/>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6350" cap="flat" cmpd="sng" algn="ctr">
                      <a:no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gridSpan="2">
                  <a:txBody>
                    <a:bodyPr/>
                    <a:lstStyle/>
                    <a:p>
                      <a:pPr algn="ctr"/>
                      <a:r>
                        <a:rPr kumimoji="1" lang="en-US" altLang="ja-JP" sz="900" kern="1200">
                          <a:solidFill>
                            <a:srgbClr val="0D0D0D"/>
                          </a:solidFill>
                          <a:latin typeface="Meiryo"/>
                          <a:ea typeface="Meiryo"/>
                          <a:cs typeface="+mn-cs"/>
                        </a:rPr>
                        <a:t>3</a:t>
                      </a:r>
                      <a:r>
                        <a:rPr kumimoji="1" lang="ja-JP" altLang="en-US" sz="900" kern="1200">
                          <a:solidFill>
                            <a:srgbClr val="0D0D0D"/>
                          </a:solidFill>
                          <a:latin typeface="Meiryo"/>
                          <a:ea typeface="Meiryo"/>
                          <a:cs typeface="+mn-cs"/>
                        </a:rPr>
                        <a:t>日間～</a:t>
                      </a:r>
                      <a:r>
                        <a:rPr kumimoji="1" lang="en-US" altLang="ja-JP" sz="900" kern="1200">
                          <a:solidFill>
                            <a:srgbClr val="0D0D0D"/>
                          </a:solidFill>
                          <a:latin typeface="Meiryo"/>
                          <a:ea typeface="Meiryo"/>
                          <a:cs typeface="+mn-cs"/>
                        </a:rPr>
                        <a:t>31</a:t>
                      </a:r>
                      <a:r>
                        <a:rPr kumimoji="1" lang="ja-JP" altLang="en-US" sz="900" kern="1200">
                          <a:solidFill>
                            <a:srgbClr val="0D0D0D"/>
                          </a:solidFill>
                          <a:latin typeface="Meiryo"/>
                          <a:ea typeface="Meiryo"/>
                          <a:cs typeface="+mn-cs"/>
                        </a:rPr>
                        <a:t>日間</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00" kern="1200">
                          <a:solidFill>
                            <a:schemeClr val="accent3"/>
                          </a:solidFill>
                          <a:latin typeface="Meiryo"/>
                          <a:ea typeface="Meiryo"/>
                          <a:cs typeface="+mn-cs"/>
                        </a:rPr>
                        <a:t>3</a:t>
                      </a:r>
                      <a:r>
                        <a:rPr kumimoji="1" lang="ja-JP" altLang="en-US" sz="1000" kern="1200">
                          <a:solidFill>
                            <a:schemeClr val="accent3"/>
                          </a:solidFill>
                          <a:latin typeface="Meiryo"/>
                          <a:ea typeface="Meiryo"/>
                          <a:cs typeface="+mn-cs"/>
                        </a:rPr>
                        <a:t>日間～</a:t>
                      </a:r>
                      <a:r>
                        <a:rPr kumimoji="1" lang="en-US" altLang="ja-JP" sz="1000" kern="1200">
                          <a:solidFill>
                            <a:schemeClr val="accent3"/>
                          </a:solidFill>
                          <a:latin typeface="Meiryo"/>
                          <a:ea typeface="Meiryo"/>
                          <a:cs typeface="+mn-cs"/>
                        </a:rPr>
                        <a:t>31</a:t>
                      </a:r>
                      <a:r>
                        <a:rPr kumimoji="1" lang="ja-JP" altLang="en-US" sz="1000" kern="1200">
                          <a:solidFill>
                            <a:schemeClr val="accent3"/>
                          </a:solidFill>
                          <a:latin typeface="Meiryo"/>
                          <a:ea typeface="Meiryo"/>
                          <a:cs typeface="+mn-cs"/>
                        </a:rPr>
                        <a:t>日間</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gridSpan="4">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a:solidFill>
                            <a:srgbClr val="0D0D0D"/>
                          </a:solidFill>
                          <a:latin typeface="Meiryo"/>
                          <a:ea typeface="Meiryo"/>
                        </a:rPr>
                        <a:t>5</a:t>
                      </a:r>
                      <a:r>
                        <a:rPr kumimoji="1" lang="ja-JP" altLang="en-US" sz="900">
                          <a:solidFill>
                            <a:srgbClr val="0D0D0D"/>
                          </a:solidFill>
                          <a:latin typeface="Meiryo"/>
                          <a:ea typeface="Meiryo"/>
                        </a:rPr>
                        <a:t>日間～</a:t>
                      </a:r>
                      <a:r>
                        <a:rPr kumimoji="1" lang="en-US" altLang="ja-JP" sz="900">
                          <a:solidFill>
                            <a:srgbClr val="0D0D0D"/>
                          </a:solidFill>
                          <a:latin typeface="Meiryo"/>
                          <a:ea typeface="Meiryo"/>
                        </a:rPr>
                        <a:t>31</a:t>
                      </a:r>
                      <a:r>
                        <a:rPr kumimoji="1" lang="ja-JP" altLang="en-US" sz="900">
                          <a:solidFill>
                            <a:srgbClr val="0D0D0D"/>
                          </a:solidFill>
                          <a:latin typeface="Meiryo"/>
                          <a:ea typeface="Meiryo"/>
                        </a:rPr>
                        <a:t>日間</a:t>
                      </a:r>
                      <a:r>
                        <a:rPr kumimoji="1" lang="en-US" altLang="ja-JP" sz="900">
                          <a:solidFill>
                            <a:srgbClr val="0D0D0D"/>
                          </a:solidFill>
                          <a:latin typeface="Meiryo"/>
                          <a:ea typeface="Meiryo"/>
                        </a:rPr>
                        <a:t> </a:t>
                      </a:r>
                      <a:r>
                        <a:rPr kumimoji="1" lang="en-US" altLang="ja-JP" sz="800">
                          <a:solidFill>
                            <a:srgbClr val="002AFF"/>
                          </a:solidFill>
                          <a:latin typeface="Meiryo"/>
                          <a:ea typeface="Meiryo"/>
                        </a:rPr>
                        <a:t>※1</a:t>
                      </a:r>
                      <a:endParaRPr kumimoji="1" lang="ja-JP" altLang="en-US" sz="1000" kern="1200">
                        <a:solidFill>
                          <a:srgbClr val="002AFF"/>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a:solidFill>
                            <a:schemeClr val="accent3"/>
                          </a:solidFill>
                          <a:latin typeface="Meiryo"/>
                          <a:ea typeface="Meiryo"/>
                        </a:rPr>
                        <a:t>5</a:t>
                      </a:r>
                      <a:r>
                        <a:rPr kumimoji="1" lang="ja-JP" altLang="en-US" sz="1000">
                          <a:solidFill>
                            <a:schemeClr val="accent3"/>
                          </a:solidFill>
                          <a:latin typeface="Meiryo"/>
                          <a:ea typeface="Meiryo"/>
                        </a:rPr>
                        <a:t>日間～</a:t>
                      </a:r>
                      <a:r>
                        <a:rPr kumimoji="1" lang="en-US" altLang="ja-JP" sz="1000">
                          <a:solidFill>
                            <a:schemeClr val="accent3"/>
                          </a:solidFill>
                          <a:latin typeface="Meiryo"/>
                          <a:ea typeface="Meiryo"/>
                        </a:rPr>
                        <a:t>31</a:t>
                      </a:r>
                      <a:r>
                        <a:rPr kumimoji="1" lang="ja-JP" altLang="en-US" sz="1000">
                          <a:solidFill>
                            <a:schemeClr val="accent3"/>
                          </a:solidFill>
                          <a:latin typeface="Meiryo"/>
                          <a:ea typeface="Meiryo"/>
                        </a:rPr>
                        <a:t>日間</a:t>
                      </a:r>
                      <a:r>
                        <a:rPr kumimoji="1" lang="en-US" altLang="ja-JP" sz="1000">
                          <a:solidFill>
                            <a:schemeClr val="accent3"/>
                          </a:solidFill>
                          <a:latin typeface="Meiryo"/>
                          <a:ea typeface="Meiryo"/>
                        </a:rPr>
                        <a:t> </a:t>
                      </a:r>
                      <a:r>
                        <a:rPr kumimoji="1" lang="en-US" altLang="ja-JP" sz="900">
                          <a:solidFill>
                            <a:schemeClr val="accent6"/>
                          </a:solidFill>
                          <a:latin typeface="Meiryo"/>
                          <a:ea typeface="Meiryo"/>
                        </a:rPr>
                        <a:t>※1</a:t>
                      </a:r>
                      <a:endParaRPr kumimoji="1" lang="ja-JP" altLang="en-US" sz="1000">
                        <a:solidFill>
                          <a:schemeClr val="accent6"/>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5</a:t>
                      </a:r>
                      <a:r>
                        <a:rPr kumimoji="1" lang="ja-JP" altLang="en-US" sz="900">
                          <a:solidFill>
                            <a:srgbClr val="0D0D0D"/>
                          </a:solidFill>
                          <a:latin typeface="Meiryo"/>
                          <a:ea typeface="Meiryo"/>
                        </a:rPr>
                        <a:t>日間～</a:t>
                      </a:r>
                      <a:r>
                        <a:rPr kumimoji="1" lang="en-US" altLang="ja-JP" sz="900">
                          <a:solidFill>
                            <a:srgbClr val="0D0D0D"/>
                          </a:solidFill>
                          <a:latin typeface="Meiryo"/>
                          <a:ea typeface="Meiryo"/>
                        </a:rPr>
                        <a:t>31</a:t>
                      </a:r>
                      <a:r>
                        <a:rPr kumimoji="1" lang="ja-JP" altLang="en-US" sz="900">
                          <a:solidFill>
                            <a:srgbClr val="0D0D0D"/>
                          </a:solidFill>
                          <a:latin typeface="Meiryo"/>
                          <a:ea typeface="Meiryo"/>
                        </a:rPr>
                        <a:t>日間</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967014782"/>
                  </a:ext>
                </a:extLst>
              </a:tr>
              <a:tr h="28812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料金タイプ</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3">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err="1">
                          <a:solidFill>
                            <a:srgbClr val="0D0D0D"/>
                          </a:solidFill>
                          <a:latin typeface="Meiryo"/>
                          <a:ea typeface="Meiryo"/>
                        </a:rPr>
                        <a:t>vimps</a:t>
                      </a:r>
                      <a:r>
                        <a:rPr kumimoji="1" lang="ja-JP" altLang="en-US" sz="900">
                          <a:solidFill>
                            <a:srgbClr val="0D0D0D"/>
                          </a:solidFill>
                          <a:latin typeface="Meiryo"/>
                          <a:ea typeface="Meiryo"/>
                        </a:rPr>
                        <a:t>購入型</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T w="19050" cap="flat" cmpd="sng" algn="ctr">
                      <a:solidFill>
                        <a:srgbClr val="FFFFFF"/>
                      </a:solidFill>
                      <a:prstDash val="solid"/>
                      <a:round/>
                      <a:headEnd type="none" w="med" len="med"/>
                      <a:tailEnd type="none" w="med" len="med"/>
                    </a:lnT>
                  </a:tcPr>
                </a:tc>
                <a:tc hMerge="1">
                  <a:txBody>
                    <a:bodyPr/>
                    <a:lstStyle/>
                    <a:p>
                      <a:pPr algn="ct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algn="ct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750538939"/>
                  </a:ext>
                </a:extLst>
              </a:tr>
              <a:tr h="28812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最低購入価格</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5,000,000</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3">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10,000,000</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10,000,000</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kern="1200">
                          <a:solidFill>
                            <a:schemeClr val="accent3"/>
                          </a:solidFill>
                          <a:latin typeface="Meiryo"/>
                          <a:ea typeface="Meiryo"/>
                          <a:cs typeface="+mn-cs"/>
                        </a:rPr>
                        <a:t>10,000,000</a:t>
                      </a:r>
                      <a:r>
                        <a:rPr kumimoji="1" lang="ja-JP" altLang="en-US" sz="1000" kern="1200">
                          <a:solidFill>
                            <a:schemeClr val="accent3"/>
                          </a:solidFill>
                          <a:latin typeface="Meiryo"/>
                          <a:ea typeface="Meiryo"/>
                          <a:cs typeface="+mn-cs"/>
                        </a:rPr>
                        <a:t>円</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500,000</a:t>
                      </a:r>
                      <a:r>
                        <a:rPr kumimoji="1" lang="ja-JP" altLang="en-US" sz="900" kern="1200">
                          <a:solidFill>
                            <a:srgbClr val="0D0D0D"/>
                          </a:solidFill>
                          <a:latin typeface="Meiryo"/>
                          <a:ea typeface="Meiryo"/>
                          <a:cs typeface="+mn-cs"/>
                        </a:rPr>
                        <a:t>円</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kern="1200">
                          <a:solidFill>
                            <a:schemeClr val="accent3"/>
                          </a:solidFill>
                          <a:latin typeface="Meiryo"/>
                          <a:ea typeface="Meiryo"/>
                          <a:cs typeface="+mn-cs"/>
                        </a:rPr>
                        <a:t>500,000</a:t>
                      </a:r>
                      <a:r>
                        <a:rPr kumimoji="1" lang="ja-JP" altLang="en-US" sz="1000" kern="1200">
                          <a:solidFill>
                            <a:schemeClr val="accent3"/>
                          </a:solidFill>
                          <a:latin typeface="Meiryo"/>
                          <a:ea typeface="Meiryo"/>
                          <a:cs typeface="+mn-cs"/>
                        </a:rPr>
                        <a:t>円</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3,000,000</a:t>
                      </a:r>
                      <a:r>
                        <a:rPr kumimoji="1" lang="ja-JP" altLang="en-US" sz="900" kern="1200">
                          <a:solidFill>
                            <a:srgbClr val="0D0D0D"/>
                          </a:solidFill>
                          <a:latin typeface="Meiryo"/>
                          <a:ea typeface="Meiryo"/>
                          <a:cs typeface="+mn-cs"/>
                        </a:rPr>
                        <a:t>円</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100,000</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3381913646"/>
                  </a:ext>
                </a:extLst>
              </a:tr>
              <a:tr h="32680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基本料金（</a:t>
                      </a:r>
                      <a:r>
                        <a:rPr kumimoji="1" lang="en-US" altLang="ja-JP" sz="900" b="0" kern="1200" err="1">
                          <a:solidFill>
                            <a:schemeClr val="bg1"/>
                          </a:solidFill>
                          <a:latin typeface="Meiryo"/>
                          <a:ea typeface="Meiryo"/>
                          <a:cs typeface="+mn-cs"/>
                        </a:rPr>
                        <a:t>vCPM</a:t>
                      </a:r>
                      <a:r>
                        <a:rPr kumimoji="1" lang="ja-JP" altLang="en-US" sz="900" b="0" kern="1200">
                          <a:solidFill>
                            <a:schemeClr val="bg1"/>
                          </a:solidFill>
                          <a:latin typeface="Meiryo"/>
                          <a:ea typeface="Meiryo"/>
                          <a:cs typeface="+mn-cs"/>
                        </a:rPr>
                        <a:t>）</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1,152</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3">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921</a:t>
                      </a:r>
                      <a:r>
                        <a:rPr kumimoji="1" lang="ja-JP" altLang="en-US" sz="900">
                          <a:solidFill>
                            <a:srgbClr val="0D0D0D"/>
                          </a:solidFill>
                          <a:latin typeface="Meiryo"/>
                          <a:ea typeface="Meiryo"/>
                        </a:rPr>
                        <a:t>円 </a:t>
                      </a:r>
                      <a:r>
                        <a:rPr kumimoji="1" lang="en-US" altLang="ja-JP" sz="900" kern="1200">
                          <a:solidFill>
                            <a:srgbClr val="002AFF"/>
                          </a:solidFill>
                          <a:latin typeface="Meiryo"/>
                          <a:ea typeface="Meiryo"/>
                          <a:cs typeface="+mn-cs"/>
                        </a:rPr>
                        <a:t>※2</a:t>
                      </a:r>
                      <a:endParaRPr kumimoji="1" lang="en-US" altLang="ja-JP" sz="900">
                        <a:solidFill>
                          <a:srgbClr val="002AFF"/>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900">
                          <a:solidFill>
                            <a:srgbClr val="0D0D0D"/>
                          </a:solidFill>
                          <a:latin typeface="Meiryo"/>
                          <a:ea typeface="Meiryo"/>
                        </a:rPr>
                        <a:t>1,082</a:t>
                      </a:r>
                      <a:r>
                        <a:rPr kumimoji="1" lang="ja-JP" altLang="en-US" sz="900">
                          <a:solidFill>
                            <a:srgbClr val="0D0D0D"/>
                          </a:solidFill>
                          <a:latin typeface="Meiryo"/>
                          <a:ea typeface="Meiryo"/>
                        </a:rPr>
                        <a:t>円 </a:t>
                      </a:r>
                      <a:r>
                        <a:rPr kumimoji="1" lang="en-US" altLang="ja-JP" sz="900" kern="1200">
                          <a:solidFill>
                            <a:srgbClr val="002AFF"/>
                          </a:solidFill>
                          <a:latin typeface="Meiryo"/>
                          <a:ea typeface="Meiryo"/>
                          <a:cs typeface="+mn-cs"/>
                        </a:rPr>
                        <a:t>※3</a:t>
                      </a:r>
                      <a:endParaRPr kumimoji="1" lang="en-US" altLang="ja-JP" sz="900">
                        <a:solidFill>
                          <a:srgbClr val="002AFF"/>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a:solidFill>
                            <a:schemeClr val="accent3"/>
                          </a:solidFill>
                          <a:latin typeface="Meiryo"/>
                          <a:ea typeface="Meiryo"/>
                        </a:rPr>
                        <a:t>902</a:t>
                      </a:r>
                      <a:r>
                        <a:rPr kumimoji="1" lang="ja-JP" altLang="en-US" sz="1000">
                          <a:solidFill>
                            <a:schemeClr val="accent3"/>
                          </a:solidFill>
                          <a:latin typeface="Meiryo"/>
                          <a:ea typeface="Meiryo"/>
                        </a:rPr>
                        <a:t>円</a:t>
                      </a:r>
                      <a:endParaRPr kumimoji="1" lang="en-US" altLang="ja-JP" sz="1000">
                        <a:solidFill>
                          <a:schemeClr val="accent3"/>
                        </a:solidFill>
                        <a:latin typeface="Meiryo"/>
                        <a:ea typeface="Meiryo"/>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kern="1200">
                          <a:solidFill>
                            <a:schemeClr val="accent6"/>
                          </a:solidFill>
                          <a:latin typeface="Meiryo"/>
                          <a:ea typeface="Meiryo"/>
                          <a:cs typeface="+mn-cs"/>
                        </a:rPr>
                        <a:t>※2</a:t>
                      </a:r>
                      <a:endParaRPr kumimoji="1" lang="ja-JP" altLang="en-US" sz="800" kern="1200">
                        <a:solidFill>
                          <a:schemeClr val="accent6"/>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900">
                          <a:solidFill>
                            <a:srgbClr val="0D0D0D"/>
                          </a:solidFill>
                          <a:latin typeface="Meiryo"/>
                          <a:ea typeface="Meiryo"/>
                        </a:rPr>
                        <a:t>1382</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1,152</a:t>
                      </a:r>
                      <a:r>
                        <a:rPr kumimoji="1" lang="ja-JP" altLang="en-US" sz="900" kern="1200">
                          <a:solidFill>
                            <a:srgbClr val="0D0D0D"/>
                          </a:solidFill>
                          <a:latin typeface="Meiryo"/>
                          <a:ea typeface="Meiryo"/>
                          <a:cs typeface="+mn-cs"/>
                        </a:rPr>
                        <a:t>円</a:t>
                      </a:r>
                      <a:r>
                        <a:rPr kumimoji="1" lang="en-US" altLang="ja-JP" sz="900" kern="1200">
                          <a:solidFill>
                            <a:srgbClr val="0D0D0D"/>
                          </a:solidFill>
                          <a:latin typeface="Meiryo"/>
                          <a:ea typeface="Meiryo"/>
                          <a:cs typeface="+mn-cs"/>
                        </a:rPr>
                        <a:t>×1.2</a:t>
                      </a:r>
                      <a:r>
                        <a:rPr kumimoji="1" lang="ja-JP" altLang="en-US" sz="900" kern="1200">
                          <a:solidFill>
                            <a:srgbClr val="0D0D0D"/>
                          </a:solidFill>
                          <a:latin typeface="Meiryo"/>
                          <a:ea typeface="Meiryo"/>
                          <a:cs typeface="+mn-cs"/>
                        </a:rPr>
                        <a:t>倍）</a:t>
                      </a:r>
                      <a:r>
                        <a:rPr kumimoji="1" lang="ja-JP" altLang="en-US" sz="900">
                          <a:solidFill>
                            <a:srgbClr val="0D0D0D"/>
                          </a:solidFill>
                          <a:latin typeface="Meiryo"/>
                          <a:ea typeface="Meiryo"/>
                        </a:rPr>
                        <a:t> </a:t>
                      </a:r>
                      <a:r>
                        <a:rPr kumimoji="1" lang="en-US" altLang="ja-JP" sz="900">
                          <a:solidFill>
                            <a:srgbClr val="002AFF"/>
                          </a:solidFill>
                          <a:latin typeface="Meiryo"/>
                          <a:ea typeface="Meiryo"/>
                        </a:rPr>
                        <a:t>※4</a:t>
                      </a:r>
                      <a:endParaRPr kumimoji="1" lang="ja-JP" altLang="en-US" sz="900" kern="1200">
                        <a:solidFill>
                          <a:srgbClr val="002AFF"/>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a:solidFill>
                            <a:schemeClr val="accent3"/>
                          </a:solidFill>
                          <a:latin typeface="Meiryo"/>
                          <a:ea typeface="Meiryo"/>
                        </a:rPr>
                        <a:t>1,248</a:t>
                      </a:r>
                      <a:r>
                        <a:rPr kumimoji="1" lang="ja-JP" altLang="en-US" sz="1000">
                          <a:solidFill>
                            <a:schemeClr val="accent3"/>
                          </a:solidFill>
                          <a:latin typeface="Meiryo"/>
                          <a:ea typeface="Meiryo"/>
                        </a:rPr>
                        <a:t>円★</a:t>
                      </a:r>
                      <a:endParaRPr kumimoji="1" lang="en-US" altLang="ja-JP" sz="1000">
                        <a:solidFill>
                          <a:schemeClr val="accent3"/>
                        </a:solidFill>
                        <a:latin typeface="Meiryo"/>
                        <a:ea typeface="Meiryo"/>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kern="1200">
                          <a:solidFill>
                            <a:schemeClr val="accent3"/>
                          </a:solidFill>
                          <a:latin typeface="Meiryo"/>
                          <a:ea typeface="Meiryo"/>
                          <a:cs typeface="+mn-cs"/>
                        </a:rPr>
                        <a:t>（</a:t>
                      </a:r>
                      <a:r>
                        <a:rPr kumimoji="1" lang="en-US" altLang="ja-JP" sz="1000" kern="1200">
                          <a:solidFill>
                            <a:schemeClr val="accent3"/>
                          </a:solidFill>
                          <a:latin typeface="Meiryo"/>
                          <a:ea typeface="Meiryo"/>
                          <a:cs typeface="+mn-cs"/>
                        </a:rPr>
                        <a:t>960</a:t>
                      </a:r>
                      <a:r>
                        <a:rPr kumimoji="1" lang="ja-JP" altLang="en-US" sz="1000" kern="1200">
                          <a:solidFill>
                            <a:schemeClr val="accent3"/>
                          </a:solidFill>
                          <a:latin typeface="Meiryo"/>
                          <a:ea typeface="Meiryo"/>
                          <a:cs typeface="+mn-cs"/>
                        </a:rPr>
                        <a:t>円</a:t>
                      </a:r>
                      <a:r>
                        <a:rPr kumimoji="1" lang="en-US" altLang="ja-JP" sz="1000" kern="1200">
                          <a:solidFill>
                            <a:schemeClr val="accent3"/>
                          </a:solidFill>
                          <a:latin typeface="Meiryo"/>
                          <a:ea typeface="Meiryo"/>
                          <a:cs typeface="+mn-cs"/>
                        </a:rPr>
                        <a:t>×1.3</a:t>
                      </a:r>
                      <a:r>
                        <a:rPr kumimoji="1" lang="ja-JP" altLang="en-US" sz="1000" kern="1200">
                          <a:solidFill>
                            <a:schemeClr val="accent3"/>
                          </a:solidFill>
                          <a:latin typeface="Meiryo"/>
                          <a:ea typeface="Meiryo"/>
                          <a:cs typeface="+mn-cs"/>
                        </a:rPr>
                        <a:t>倍）</a:t>
                      </a:r>
                      <a:r>
                        <a:rPr kumimoji="1" lang="en-US" altLang="ja-JP" sz="800">
                          <a:solidFill>
                            <a:schemeClr val="accent6"/>
                          </a:solidFill>
                          <a:latin typeface="Meiryo"/>
                          <a:ea typeface="Meiryo"/>
                        </a:rPr>
                        <a:t>※3</a:t>
                      </a:r>
                      <a:endParaRPr kumimoji="1" lang="ja-JP" altLang="en-US" sz="800" kern="1200">
                        <a:solidFill>
                          <a:schemeClr val="accent6"/>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1,105</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921.6</a:t>
                      </a:r>
                      <a:r>
                        <a:rPr kumimoji="1" lang="ja-JP" altLang="en-US" sz="900" kern="1200">
                          <a:solidFill>
                            <a:srgbClr val="0D0D0D"/>
                          </a:solidFill>
                          <a:latin typeface="Meiryo"/>
                          <a:ea typeface="Meiryo"/>
                          <a:cs typeface="+mn-cs"/>
                        </a:rPr>
                        <a:t>円</a:t>
                      </a:r>
                      <a:r>
                        <a:rPr kumimoji="1" lang="en-US" altLang="ja-JP" sz="900" kern="1200">
                          <a:solidFill>
                            <a:srgbClr val="0D0D0D"/>
                          </a:solidFill>
                          <a:latin typeface="Meiryo"/>
                          <a:ea typeface="Meiryo"/>
                          <a:cs typeface="+mn-cs"/>
                        </a:rPr>
                        <a:t>×1. 2</a:t>
                      </a:r>
                      <a:r>
                        <a:rPr kumimoji="1" lang="ja-JP" altLang="en-US" sz="900" kern="1200">
                          <a:solidFill>
                            <a:srgbClr val="0D0D0D"/>
                          </a:solidFill>
                          <a:latin typeface="Meiryo"/>
                          <a:ea typeface="Meiryo"/>
                          <a:cs typeface="+mn-cs"/>
                        </a:rPr>
                        <a:t>倍</a:t>
                      </a:r>
                      <a:r>
                        <a:rPr kumimoji="1" lang="ja-JP" altLang="en-US" sz="900">
                          <a:solidFill>
                            <a:srgbClr val="0D0D0D"/>
                          </a:solidFill>
                          <a:latin typeface="Meiryo"/>
                          <a:ea typeface="Meiryo"/>
                        </a:rPr>
                        <a:t>）</a:t>
                      </a:r>
                      <a:r>
                        <a:rPr kumimoji="1" lang="ja-JP" altLang="en-US" sz="900" kern="1200">
                          <a:solidFill>
                            <a:srgbClr val="0D0D0D"/>
                          </a:solidFill>
                          <a:latin typeface="Meiryo"/>
                          <a:ea typeface="Meiryo"/>
                          <a:cs typeface="+mn-cs"/>
                        </a:rPr>
                        <a:t> </a:t>
                      </a:r>
                      <a:r>
                        <a:rPr kumimoji="1" lang="en-US" altLang="ja-JP" sz="900" kern="1200">
                          <a:solidFill>
                            <a:srgbClr val="002AFF"/>
                          </a:solidFill>
                          <a:latin typeface="Meiryo"/>
                          <a:ea typeface="Meiryo"/>
                          <a:cs typeface="+mn-cs"/>
                        </a:rPr>
                        <a:t>※4</a:t>
                      </a:r>
                      <a:endParaRPr kumimoji="1" lang="ja-JP" altLang="en-US" sz="900" kern="1200">
                        <a:solidFill>
                          <a:srgbClr val="002AFF"/>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1,728</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p>
                      <a:pPr algn="ct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1,152</a:t>
                      </a:r>
                      <a:r>
                        <a:rPr kumimoji="1" lang="ja-JP" altLang="en-US" sz="900" kern="1200">
                          <a:solidFill>
                            <a:srgbClr val="0D0D0D"/>
                          </a:solidFill>
                          <a:latin typeface="Meiryo"/>
                          <a:ea typeface="Meiryo"/>
                          <a:cs typeface="+mn-cs"/>
                        </a:rPr>
                        <a:t>円</a:t>
                      </a:r>
                      <a:r>
                        <a:rPr kumimoji="1" lang="en-US" altLang="ja-JP" sz="900" kern="1200">
                          <a:solidFill>
                            <a:srgbClr val="0D0D0D"/>
                          </a:solidFill>
                          <a:latin typeface="Meiryo"/>
                          <a:ea typeface="Meiryo"/>
                          <a:cs typeface="+mn-cs"/>
                        </a:rPr>
                        <a:t>×1.5</a:t>
                      </a:r>
                      <a:r>
                        <a:rPr kumimoji="1" lang="ja-JP" altLang="en-US" sz="900" kern="1200">
                          <a:solidFill>
                            <a:srgbClr val="0D0D0D"/>
                          </a:solidFill>
                          <a:latin typeface="Meiryo"/>
                          <a:ea typeface="Meiryo"/>
                          <a:cs typeface="+mn-cs"/>
                        </a:rPr>
                        <a:t>倍） </a:t>
                      </a:r>
                      <a:r>
                        <a:rPr kumimoji="1" lang="en-US" altLang="ja-JP" sz="900" kern="1200">
                          <a:solidFill>
                            <a:srgbClr val="002AFF"/>
                          </a:solidFill>
                          <a:latin typeface="Meiryo"/>
                          <a:ea typeface="Meiryo"/>
                          <a:cs typeface="+mn-cs"/>
                        </a:rPr>
                        <a:t>※5</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4014462905"/>
                  </a:ext>
                </a:extLst>
              </a:tr>
              <a:tr h="368910">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a:ea typeface="Meiryo"/>
                          <a:cs typeface="+mn-cs"/>
                        </a:rPr>
                        <a:t>想定</a:t>
                      </a:r>
                      <a:r>
                        <a:rPr kumimoji="1" lang="en-US" altLang="ja-JP" sz="900" b="0" kern="1200" err="1">
                          <a:solidFill>
                            <a:schemeClr val="bg1"/>
                          </a:solidFill>
                          <a:latin typeface="Meiryo"/>
                          <a:ea typeface="Meiryo"/>
                          <a:cs typeface="+mn-cs"/>
                        </a:rPr>
                        <a:t>vimps</a:t>
                      </a:r>
                      <a:endParaRPr kumimoji="1" lang="en-US" altLang="ja-JP" sz="900" b="0" kern="1200">
                        <a:solidFill>
                          <a:schemeClr val="bg1"/>
                        </a:solidFill>
                        <a:latin typeface="Meiryo"/>
                        <a:ea typeface="Meiryo"/>
                        <a:cs typeface="+mn-cs"/>
                      </a:endParaRPr>
                    </a:p>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a:ea typeface="Meiryo"/>
                          <a:cs typeface="+mn-cs"/>
                        </a:rPr>
                        <a:t>（枠配信のみ）</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00" kern="1200">
                          <a:solidFill>
                            <a:srgbClr val="0D0D0D"/>
                          </a:solidFill>
                          <a:latin typeface="Meiryo"/>
                          <a:ea typeface="Meiryo"/>
                          <a:cs typeface="+mn-cs"/>
                        </a:rPr>
                        <a:t>-</a:t>
                      </a:r>
                      <a:endParaRPr kumimoji="1" lang="ja-JP" altLang="en-US" sz="10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3">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kern="1200">
                          <a:solidFill>
                            <a:schemeClr val="tx1">
                              <a:lumMod val="65000"/>
                              <a:lumOff val="35000"/>
                            </a:schemeClr>
                          </a:solidFill>
                          <a:latin typeface="Meiryo"/>
                          <a:ea typeface="Meiryo"/>
                          <a:cs typeface="+mn-cs"/>
                        </a:rPr>
                        <a:t>-</a:t>
                      </a:r>
                      <a:endParaRPr kumimoji="1" lang="ja-JP" altLang="en-US" sz="1000">
                        <a:solidFill>
                          <a:schemeClr val="tx1">
                            <a:lumMod val="65000"/>
                            <a:lumOff val="35000"/>
                          </a:schemeClr>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kern="1200">
                          <a:solidFill>
                            <a:schemeClr val="tx1">
                              <a:lumMod val="65000"/>
                              <a:lumOff val="35000"/>
                            </a:schemeClr>
                          </a:solidFill>
                          <a:latin typeface="Meiryo"/>
                          <a:ea typeface="Meiryo"/>
                          <a:cs typeface="+mn-cs"/>
                        </a:rPr>
                        <a:t>-</a:t>
                      </a:r>
                      <a:endParaRPr kumimoji="1" lang="ja-JP" altLang="en-US" sz="1000">
                        <a:solidFill>
                          <a:schemeClr val="tx1">
                            <a:lumMod val="65000"/>
                            <a:lumOff val="35000"/>
                          </a:schemeClr>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gridSpan="2">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a:solidFill>
                            <a:srgbClr val="0D0D0D"/>
                          </a:solidFill>
                          <a:latin typeface="Meiryo"/>
                          <a:ea typeface="Meiryo"/>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788352744"/>
                  </a:ext>
                </a:extLst>
              </a:tr>
            </a:tbl>
          </a:graphicData>
        </a:graphic>
      </p:graphicFrame>
      <p:sp>
        <p:nvSpPr>
          <p:cNvPr id="3" name="正方形/長方形 2">
            <a:extLst>
              <a:ext uri="{FF2B5EF4-FFF2-40B4-BE49-F238E27FC236}">
                <a16:creationId xmlns:a16="http://schemas.microsoft.com/office/drawing/2014/main" id="{AE71CD48-038E-D093-FFAF-CD827ECC32F4}"/>
              </a:ext>
            </a:extLst>
          </p:cNvPr>
          <p:cNvSpPr/>
          <p:nvPr/>
        </p:nvSpPr>
        <p:spPr>
          <a:xfrm>
            <a:off x="5432631" y="5926398"/>
            <a:ext cx="6759369" cy="710964"/>
          </a:xfrm>
          <a:prstGeom prst="rect">
            <a:avLst/>
          </a:prstGeom>
        </p:spPr>
        <p:txBody>
          <a:bodyPr wrap="square" lIns="0" tIns="0" rIns="0" bIns="0" anchor="t">
            <a:spAutoFit/>
          </a:bodyPr>
          <a:lstStyle/>
          <a:p>
            <a:pPr>
              <a:lnSpc>
                <a:spcPct val="110000"/>
              </a:lnSpc>
              <a:defRPr/>
            </a:pPr>
            <a:r>
              <a:rPr kumimoji="0" lang="en-US" altLang="ja-JP" sz="700" kern="0">
                <a:solidFill>
                  <a:srgbClr val="002AFF"/>
                </a:solidFill>
                <a:latin typeface="メイリオ" panose="020B0604030504040204" pitchFamily="50" charset="-128"/>
                <a:ea typeface="メイリオ" panose="020B0604030504040204" pitchFamily="50" charset="-128"/>
              </a:rPr>
              <a:t>※1  </a:t>
            </a:r>
            <a:r>
              <a:rPr lang="en-US" altLang="ja-JP" sz="700" b="0" i="0">
                <a:solidFill>
                  <a:srgbClr val="002AFF"/>
                </a:solidFill>
                <a:effectLst/>
                <a:latin typeface="メイリオ" panose="020B0604030504040204" pitchFamily="50" charset="-128"/>
                <a:ea typeface="メイリオ" panose="020B0604030504040204" pitchFamily="50" charset="-128"/>
              </a:rPr>
              <a:t>1</a:t>
            </a:r>
            <a:r>
              <a:rPr lang="ja-JP" altLang="en-US" sz="700" b="0" i="0">
                <a:solidFill>
                  <a:srgbClr val="002AFF"/>
                </a:solidFill>
                <a:effectLst/>
                <a:latin typeface="メイリオ" panose="020B0604030504040204" pitchFamily="50" charset="-128"/>
                <a:ea typeface="メイリオ" panose="020B0604030504040204" pitchFamily="50" charset="-128"/>
              </a:rPr>
              <a:t>日間～</a:t>
            </a:r>
            <a:r>
              <a:rPr lang="en-US" altLang="ja-JP" sz="700" b="0" i="0">
                <a:solidFill>
                  <a:srgbClr val="002AFF"/>
                </a:solidFill>
                <a:effectLst/>
                <a:latin typeface="メイリオ" panose="020B0604030504040204" pitchFamily="50" charset="-128"/>
                <a:ea typeface="メイリオ" panose="020B0604030504040204" pitchFamily="50" charset="-128"/>
              </a:rPr>
              <a:t>4</a:t>
            </a:r>
            <a:r>
              <a:rPr lang="ja-JP" altLang="en-US" sz="700" b="0" i="0">
                <a:solidFill>
                  <a:srgbClr val="002AFF"/>
                </a:solidFill>
                <a:effectLst/>
                <a:latin typeface="メイリオ" panose="020B0604030504040204" pitchFamily="50" charset="-128"/>
                <a:ea typeface="メイリオ" panose="020B0604030504040204" pitchFamily="50" charset="-128"/>
              </a:rPr>
              <a:t>日間での掲載も可能ですが、予約時のシミュレーション</a:t>
            </a:r>
            <a:r>
              <a:rPr lang="en-US" altLang="ja-JP" sz="700" b="0" i="0" err="1">
                <a:solidFill>
                  <a:srgbClr val="002AFF"/>
                </a:solidFill>
                <a:effectLst/>
                <a:latin typeface="メイリオ" panose="020B0604030504040204" pitchFamily="50" charset="-128"/>
                <a:ea typeface="メイリオ" panose="020B0604030504040204" pitchFamily="50" charset="-128"/>
              </a:rPr>
              <a:t>vimps</a:t>
            </a:r>
            <a:r>
              <a:rPr lang="ja-JP" altLang="en-US" sz="700" b="0" i="0">
                <a:solidFill>
                  <a:srgbClr val="002AFF"/>
                </a:solidFill>
                <a:effectLst/>
                <a:latin typeface="メイリオ" panose="020B0604030504040204" pitchFamily="50" charset="-128"/>
                <a:ea typeface="メイリオ" panose="020B0604030504040204" pitchFamily="50" charset="-128"/>
              </a:rPr>
              <a:t>を下回る場合がありますので、</a:t>
            </a:r>
            <a:r>
              <a:rPr lang="en-US" altLang="ja-JP" sz="700" b="0" i="0">
                <a:solidFill>
                  <a:srgbClr val="002AFF"/>
                </a:solidFill>
                <a:effectLst/>
                <a:latin typeface="メイリオ" panose="020B0604030504040204" pitchFamily="50" charset="-128"/>
                <a:ea typeface="メイリオ" panose="020B0604030504040204" pitchFamily="50" charset="-128"/>
              </a:rPr>
              <a:t>5</a:t>
            </a:r>
            <a:r>
              <a:rPr lang="ja-JP" altLang="en-US" sz="700" b="0" i="0">
                <a:solidFill>
                  <a:srgbClr val="002AFF"/>
                </a:solidFill>
                <a:effectLst/>
                <a:latin typeface="メイリオ" panose="020B0604030504040204" pitchFamily="50" charset="-128"/>
                <a:ea typeface="メイリオ" panose="020B0604030504040204" pitchFamily="50" charset="-128"/>
              </a:rPr>
              <a:t>日間以上の掲載を推奨します。</a:t>
            </a:r>
            <a:endParaRPr lang="en-US" altLang="ja-JP" sz="700" b="0" i="0">
              <a:solidFill>
                <a:srgbClr val="002AFF"/>
              </a:solidFill>
              <a:effectLst/>
              <a:latin typeface="メイリオ" panose="020B0604030504040204" pitchFamily="50" charset="-128"/>
              <a:ea typeface="メイリオ" panose="020B0604030504040204" pitchFamily="50" charset="-128"/>
            </a:endParaRPr>
          </a:p>
          <a:p>
            <a:pPr>
              <a:lnSpc>
                <a:spcPct val="110000"/>
              </a:lnSpc>
              <a:defRPr/>
            </a:pPr>
            <a:r>
              <a:rPr lang="en-US" altLang="ja-JP" sz="700" b="0" i="0">
                <a:solidFill>
                  <a:srgbClr val="002AFF"/>
                </a:solidFill>
                <a:effectLst/>
                <a:latin typeface="メイリオ" panose="020B0604030504040204" pitchFamily="50" charset="-128"/>
                <a:ea typeface="メイリオ" panose="020B0604030504040204" pitchFamily="50" charset="-128"/>
              </a:rPr>
              <a:t>※2</a:t>
            </a:r>
            <a:r>
              <a:rPr lang="ja-JP" altLang="en-US" sz="700" b="0" i="0">
                <a:solidFill>
                  <a:srgbClr val="002AFF"/>
                </a:solidFill>
                <a:effectLst/>
                <a:latin typeface="メイリオ" panose="020B0604030504040204" pitchFamily="50" charset="-128"/>
                <a:ea typeface="メイリオ" panose="020B0604030504040204" pitchFamily="50" charset="-128"/>
              </a:rPr>
              <a:t>　ターゲティングを掛ける場合は、</a:t>
            </a:r>
            <a:r>
              <a:rPr lang="en-US" altLang="ja-JP" sz="700" b="0" i="0">
                <a:solidFill>
                  <a:srgbClr val="002AFF"/>
                </a:solidFill>
                <a:effectLst/>
                <a:latin typeface="メイリオ" panose="020B0604030504040204" pitchFamily="50" charset="-128"/>
                <a:ea typeface="メイリオ" panose="020B0604030504040204" pitchFamily="50" charset="-128"/>
              </a:rPr>
              <a:t>921.6</a:t>
            </a:r>
            <a:r>
              <a:rPr lang="ja-JP" altLang="en-US" sz="700" b="0" i="0">
                <a:solidFill>
                  <a:srgbClr val="002AFF"/>
                </a:solidFill>
                <a:effectLst/>
                <a:latin typeface="メイリオ" panose="020B0604030504040204" pitchFamily="50" charset="-128"/>
                <a:ea typeface="メイリオ" panose="020B0604030504040204" pitchFamily="50" charset="-128"/>
              </a:rPr>
              <a:t>円にターゲティング係数をかけ合わせて計算し、最後に小数点以下切り捨てをしてください。</a:t>
            </a:r>
            <a:endParaRPr lang="en-US" altLang="ja-JP" sz="700" b="0" i="0">
              <a:solidFill>
                <a:srgbClr val="002AFF"/>
              </a:solidFill>
              <a:effectLst/>
              <a:latin typeface="メイリオ" panose="020B0604030504040204" pitchFamily="50" charset="-128"/>
              <a:ea typeface="メイリオ" panose="020B0604030504040204" pitchFamily="50" charset="-128"/>
            </a:endParaRPr>
          </a:p>
          <a:p>
            <a:pPr>
              <a:lnSpc>
                <a:spcPct val="110000"/>
              </a:lnSpc>
              <a:defRPr/>
            </a:pPr>
            <a:r>
              <a:rPr kumimoji="0" lang="en-US" altLang="ja-JP" sz="700" kern="0">
                <a:solidFill>
                  <a:srgbClr val="002AFF"/>
                </a:solidFill>
                <a:latin typeface="メイリオ" panose="020B0604030504040204" pitchFamily="50" charset="-128"/>
                <a:ea typeface="メイリオ" panose="020B0604030504040204" pitchFamily="50" charset="-128"/>
              </a:rPr>
              <a:t>※3  </a:t>
            </a:r>
            <a:r>
              <a:rPr kumimoji="0" lang="en" altLang="ja-JP" sz="700" kern="0">
                <a:solidFill>
                  <a:srgbClr val="002AFF"/>
                </a:solidFill>
                <a:latin typeface="メイリオ" panose="020B0604030504040204" pitchFamily="50" charset="-128"/>
                <a:ea typeface="メイリオ" panose="020B0604030504040204" pitchFamily="50" charset="-128"/>
              </a:rPr>
              <a:t>FQ1</a:t>
            </a:r>
            <a:r>
              <a:rPr kumimoji="0" lang="ja-JP" altLang="en-US" sz="700" kern="0">
                <a:solidFill>
                  <a:srgbClr val="002AFF"/>
                </a:solidFill>
                <a:latin typeface="メイリオ" panose="020B0604030504040204" pitchFamily="50" charset="-128"/>
                <a:ea typeface="メイリオ" panose="020B0604030504040204" pitchFamily="50" charset="-128"/>
              </a:rPr>
              <a:t>回指定の掛け率含む。</a:t>
            </a:r>
            <a:endParaRPr kumimoji="0" lang="en-US" altLang="ja-JP" sz="700" kern="0">
              <a:solidFill>
                <a:srgbClr val="002AFF"/>
              </a:solidFill>
              <a:latin typeface="メイリオ" panose="020B0604030504040204" pitchFamily="50" charset="-128"/>
              <a:ea typeface="メイリオ" panose="020B0604030504040204" pitchFamily="50" charset="-128"/>
            </a:endParaRPr>
          </a:p>
          <a:p>
            <a:pPr>
              <a:lnSpc>
                <a:spcPct val="110000"/>
              </a:lnSpc>
              <a:defRPr/>
            </a:pPr>
            <a:r>
              <a:rPr kumimoji="0" lang="en-US" altLang="ja-JP" sz="700" kern="0">
                <a:solidFill>
                  <a:srgbClr val="002AFF"/>
                </a:solidFill>
                <a:latin typeface="メイリオ" panose="020B0604030504040204" pitchFamily="50" charset="-128"/>
                <a:ea typeface="メイリオ" panose="020B0604030504040204" pitchFamily="50" charset="-128"/>
              </a:rPr>
              <a:t>※4  </a:t>
            </a:r>
            <a:r>
              <a:rPr kumimoji="0" lang="ja-JP" altLang="en-US" sz="700" kern="0">
                <a:solidFill>
                  <a:srgbClr val="002AFF"/>
                </a:solidFill>
                <a:latin typeface="メイリオ" panose="020B0604030504040204" pitchFamily="50" charset="-128"/>
                <a:ea typeface="メイリオ" panose="020B0604030504040204" pitchFamily="50" charset="-128"/>
              </a:rPr>
              <a:t>都道府県指定の掛け率含む。さらにターゲティングを掛ける場合は基本料金</a:t>
            </a:r>
            <a:r>
              <a:rPr kumimoji="0" lang="en-US" altLang="ja-JP" sz="700" kern="0" err="1">
                <a:solidFill>
                  <a:srgbClr val="002AFF"/>
                </a:solidFill>
                <a:latin typeface="メイリオ" panose="020B0604030504040204" pitchFamily="50" charset="-128"/>
                <a:ea typeface="メイリオ" panose="020B0604030504040204" pitchFamily="50" charset="-128"/>
              </a:rPr>
              <a:t>vCPM</a:t>
            </a:r>
            <a:r>
              <a:rPr kumimoji="0" lang="ja-JP" altLang="en-US" sz="700" kern="0">
                <a:solidFill>
                  <a:srgbClr val="002AFF"/>
                </a:solidFill>
                <a:latin typeface="メイリオ" panose="020B0604030504040204" pitchFamily="50" charset="-128"/>
                <a:ea typeface="メイリオ" panose="020B0604030504040204" pitchFamily="50" charset="-128"/>
              </a:rPr>
              <a:t>（★）を元に計算せず、カッコ内の計算式を元に計算してください。</a:t>
            </a:r>
          </a:p>
          <a:p>
            <a:pPr>
              <a:lnSpc>
                <a:spcPct val="110000"/>
              </a:lnSpc>
              <a:defRPr/>
            </a:pPr>
            <a:r>
              <a:rPr kumimoji="0" lang="ja-JP" altLang="en-US" sz="700" kern="0">
                <a:solidFill>
                  <a:srgbClr val="002AFF"/>
                </a:solidFill>
                <a:latin typeface="メイリオ" panose="020B0604030504040204" pitchFamily="50" charset="-128"/>
                <a:ea typeface="メイリオ" panose="020B0604030504040204" pitchFamily="50" charset="-128"/>
              </a:rPr>
              <a:t>　　最後に小数点以下切り捨てをしてください。</a:t>
            </a:r>
            <a:endParaRPr kumimoji="0" lang="en-US" altLang="ja-JP" sz="700" kern="0">
              <a:solidFill>
                <a:srgbClr val="002AFF"/>
              </a:solidFill>
              <a:latin typeface="メイリオ" panose="020B0604030504040204" pitchFamily="50" charset="-128"/>
              <a:ea typeface="メイリオ" panose="020B0604030504040204" pitchFamily="50" charset="-128"/>
            </a:endParaRPr>
          </a:p>
          <a:p>
            <a:pPr>
              <a:lnSpc>
                <a:spcPct val="110000"/>
              </a:lnSpc>
              <a:defRPr/>
            </a:pPr>
            <a:r>
              <a:rPr kumimoji="0" lang="en-US" altLang="ja-JP" sz="700" kern="0">
                <a:solidFill>
                  <a:srgbClr val="002AFF"/>
                </a:solidFill>
                <a:latin typeface="メイリオ" panose="020B0604030504040204" pitchFamily="50" charset="-128"/>
                <a:ea typeface="メイリオ" panose="020B0604030504040204" pitchFamily="50" charset="-128"/>
              </a:rPr>
              <a:t>※5  </a:t>
            </a:r>
            <a:r>
              <a:rPr lang="ja-JP" altLang="en-US" sz="700">
                <a:solidFill>
                  <a:srgbClr val="002AFF"/>
                </a:solidFill>
                <a:latin typeface="メイリオ" panose="020B0604030504040204" pitchFamily="50" charset="-128"/>
                <a:ea typeface="メイリオ" panose="020B0604030504040204" pitchFamily="50" charset="-128"/>
              </a:rPr>
              <a:t>市区郡指定の掛け率含む。</a:t>
            </a:r>
            <a:endParaRPr lang="en-US" altLang="ja-JP" sz="700">
              <a:solidFill>
                <a:srgbClr val="002AFF"/>
              </a:solidFill>
              <a:latin typeface="メイリオ" panose="020B0604030504040204" pitchFamily="50" charset="-128"/>
              <a:ea typeface="メイリオ" panose="020B0604030504040204" pitchFamily="50" charset="-128"/>
            </a:endParaRPr>
          </a:p>
        </p:txBody>
      </p:sp>
      <p:sp>
        <p:nvSpPr>
          <p:cNvPr id="4" name="円/楕円 15">
            <a:extLst>
              <a:ext uri="{FF2B5EF4-FFF2-40B4-BE49-F238E27FC236}">
                <a16:creationId xmlns:a16="http://schemas.microsoft.com/office/drawing/2014/main" id="{11BAC45A-AD81-C0D2-6E23-E5D8EA22074D}"/>
              </a:ext>
            </a:extLst>
          </p:cNvPr>
          <p:cNvSpPr>
            <a:spLocks noChangeAspect="1"/>
          </p:cNvSpPr>
          <p:nvPr/>
        </p:nvSpPr>
        <p:spPr>
          <a:xfrm>
            <a:off x="8453673" y="2461182"/>
            <a:ext cx="180000" cy="180000"/>
          </a:xfrm>
          <a:prstGeom prst="ellipse">
            <a:avLst/>
          </a:prstGeom>
          <a:solidFill>
            <a:srgbClr val="000048"/>
          </a:solidFill>
          <a:ln w="9525" cap="flat" cmpd="sng" algn="ctr">
            <a:noFill/>
            <a:prstDash val="solid"/>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i="0" u="none" strike="noStrike" kern="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A</a:t>
            </a:r>
            <a:endParaRPr kumimoji="0" lang="ja-JP" altLang="en-US" sz="900" b="1" i="0" u="none" strike="noStrike" kern="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11" name="テキスト プレースホルダー 1">
            <a:extLst>
              <a:ext uri="{FF2B5EF4-FFF2-40B4-BE49-F238E27FC236}">
                <a16:creationId xmlns:a16="http://schemas.microsoft.com/office/drawing/2014/main" id="{F77D23EE-6C23-1484-DA1B-3689BED284D6}"/>
              </a:ext>
            </a:extLst>
          </p:cNvPr>
          <p:cNvSpPr txBox="1">
            <a:spLocks/>
          </p:cNvSpPr>
          <p:nvPr/>
        </p:nvSpPr>
        <p:spPr>
          <a:xfrm>
            <a:off x="3761481" y="124165"/>
            <a:ext cx="5948576" cy="578826"/>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chemeClr val="accent1"/>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en-US" altLang="ja-JP">
                <a:solidFill>
                  <a:srgbClr val="000048"/>
                </a:solidFill>
              </a:rPr>
              <a:t>Yahoo! JAPAN</a:t>
            </a:r>
            <a:r>
              <a:rPr lang="ja-JP" altLang="en-US">
                <a:solidFill>
                  <a:srgbClr val="000048"/>
                </a:solidFill>
              </a:rPr>
              <a:t>トップページ　ブランドパネル　</a:t>
            </a:r>
            <a:endParaRPr lang="en-US" altLang="ja-JP">
              <a:solidFill>
                <a:srgbClr val="000048"/>
              </a:solidFill>
            </a:endParaRPr>
          </a:p>
          <a:p>
            <a:r>
              <a:rPr lang="en-US" altLang="ja-JP">
                <a:solidFill>
                  <a:srgbClr val="000048"/>
                </a:solidFill>
              </a:rPr>
              <a:t>SP</a:t>
            </a:r>
            <a:r>
              <a:rPr lang="ja-JP" altLang="en-US">
                <a:solidFill>
                  <a:srgbClr val="000048"/>
                </a:solidFill>
              </a:rPr>
              <a:t>　トップカバー</a:t>
            </a:r>
          </a:p>
        </p:txBody>
      </p:sp>
      <p:sp>
        <p:nvSpPr>
          <p:cNvPr id="12" name="テキスト ボックス 11">
            <a:extLst>
              <a:ext uri="{FF2B5EF4-FFF2-40B4-BE49-F238E27FC236}">
                <a16:creationId xmlns:a16="http://schemas.microsoft.com/office/drawing/2014/main" id="{1E3B8F28-8882-E991-0E5F-85CEFAA32259}"/>
              </a:ext>
            </a:extLst>
          </p:cNvPr>
          <p:cNvSpPr txBox="1"/>
          <p:nvPr/>
        </p:nvSpPr>
        <p:spPr>
          <a:xfrm>
            <a:off x="533357" y="6320139"/>
            <a:ext cx="3427220" cy="210827"/>
          </a:xfrm>
          <a:prstGeom prst="rect">
            <a:avLst/>
          </a:prstGeom>
        </p:spPr>
        <p:txBody>
          <a:bodyPr wrap="none" lIns="0" tIns="45720" rIns="0" bIns="45720" anchor="t">
            <a:spAutoFit/>
          </a:bodyPr>
          <a:lstStyle>
            <a:defPPr>
              <a:defRPr lang="ja-JP"/>
            </a:defPPr>
            <a:lvl1pPr>
              <a:lnSpc>
                <a:spcPct val="110000"/>
              </a:lnSpc>
              <a:defRPr kumimoji="0" sz="700" kern="0">
                <a:solidFill>
                  <a:srgbClr val="002AFF"/>
                </a:solidFill>
                <a:latin typeface="Meiryo" panose="020B0604030504040204" pitchFamily="34" charset="-128"/>
                <a:ea typeface="Meiryo" panose="020B0604030504040204" pitchFamily="34" charset="-128"/>
              </a:defRPr>
            </a:lvl1pPr>
          </a:lstStyle>
          <a:p>
            <a:r>
              <a:rPr lang="en-US" altLang="ja-JP" dirty="0"/>
              <a:t>※3/11</a:t>
            </a:r>
            <a:r>
              <a:rPr lang="ja-JP" altLang="en-US" dirty="0"/>
              <a:t>に</a:t>
            </a:r>
            <a:r>
              <a:rPr lang="en-US" altLang="ja-JP" dirty="0"/>
              <a:t>Yahoo! JAPAN</a:t>
            </a:r>
            <a:r>
              <a:rPr lang="ja-JP" altLang="en-US" dirty="0"/>
              <a:t>トップページにて特別演出が行われる可能性があります。</a:t>
            </a:r>
          </a:p>
        </p:txBody>
      </p:sp>
    </p:spTree>
    <p:extLst>
      <p:ext uri="{BB962C8B-B14F-4D97-AF65-F5344CB8AC3E}">
        <p14:creationId xmlns:p14="http://schemas.microsoft.com/office/powerpoint/2010/main" val="129379102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40270B-5389-8002-4793-8854BCE08735}"/>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A61B6C81-AB41-1B09-BB11-699CC8EE5907}"/>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3AC1A4EF-0685-E2A6-850A-7E32FD437008}"/>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9" name="角丸四角形 3">
            <a:extLst>
              <a:ext uri="{FF2B5EF4-FFF2-40B4-BE49-F238E27FC236}">
                <a16:creationId xmlns:a16="http://schemas.microsoft.com/office/drawing/2014/main" id="{40A207A5-1D0B-20EE-114E-08C2C7F8FE2F}"/>
              </a:ext>
            </a:extLst>
          </p:cNvPr>
          <p:cNvSpPr/>
          <p:nvPr/>
        </p:nvSpPr>
        <p:spPr>
          <a:xfrm>
            <a:off x="1817843" y="186644"/>
            <a:ext cx="1474299"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3E"/>
                </a:solidFill>
                <a:effectLst/>
                <a:uLnTx/>
                <a:uFillTx/>
                <a:latin typeface="Meiryo" panose="020B0604030504040204" pitchFamily="34" charset="-128"/>
                <a:ea typeface="Meiryo" panose="020B0604030504040204" pitchFamily="34" charset="-128"/>
              </a:rPr>
              <a:t>商品一覧</a:t>
            </a:r>
          </a:p>
        </p:txBody>
      </p:sp>
      <p:graphicFrame>
        <p:nvGraphicFramePr>
          <p:cNvPr id="4" name="表 3">
            <a:extLst>
              <a:ext uri="{FF2B5EF4-FFF2-40B4-BE49-F238E27FC236}">
                <a16:creationId xmlns:a16="http://schemas.microsoft.com/office/drawing/2014/main" id="{40A5AADD-1D16-DFAD-6BD6-9A9639BBE427}"/>
              </a:ext>
            </a:extLst>
          </p:cNvPr>
          <p:cNvGraphicFramePr>
            <a:graphicFrameLocks noGrp="1"/>
          </p:cNvGraphicFramePr>
          <p:nvPr>
            <p:extLst>
              <p:ext uri="{D42A27DB-BD31-4B8C-83A1-F6EECF244321}">
                <p14:modId xmlns:p14="http://schemas.microsoft.com/office/powerpoint/2010/main" val="3166202984"/>
              </p:ext>
            </p:extLst>
          </p:nvPr>
        </p:nvGraphicFramePr>
        <p:xfrm>
          <a:off x="441326" y="993777"/>
          <a:ext cx="11233151" cy="4967220"/>
        </p:xfrm>
        <a:graphic>
          <a:graphicData uri="http://schemas.openxmlformats.org/drawingml/2006/table">
            <a:tbl>
              <a:tblPr firstCol="1" bandRow="1"/>
              <a:tblGrid>
                <a:gridCol w="2866633">
                  <a:extLst>
                    <a:ext uri="{9D8B030D-6E8A-4147-A177-3AD203B41FA5}">
                      <a16:colId xmlns:a16="http://schemas.microsoft.com/office/drawing/2014/main" val="792911817"/>
                    </a:ext>
                  </a:extLst>
                </a:gridCol>
                <a:gridCol w="1285208">
                  <a:extLst>
                    <a:ext uri="{9D8B030D-6E8A-4147-A177-3AD203B41FA5}">
                      <a16:colId xmlns:a16="http://schemas.microsoft.com/office/drawing/2014/main" val="1525620392"/>
                    </a:ext>
                  </a:extLst>
                </a:gridCol>
                <a:gridCol w="2597306">
                  <a:extLst>
                    <a:ext uri="{9D8B030D-6E8A-4147-A177-3AD203B41FA5}">
                      <a16:colId xmlns:a16="http://schemas.microsoft.com/office/drawing/2014/main" val="3835180974"/>
                    </a:ext>
                  </a:extLst>
                </a:gridCol>
                <a:gridCol w="1432827">
                  <a:extLst>
                    <a:ext uri="{9D8B030D-6E8A-4147-A177-3AD203B41FA5}">
                      <a16:colId xmlns:a16="http://schemas.microsoft.com/office/drawing/2014/main" val="3615895197"/>
                    </a:ext>
                  </a:extLst>
                </a:gridCol>
                <a:gridCol w="3051177">
                  <a:extLst>
                    <a:ext uri="{9D8B030D-6E8A-4147-A177-3AD203B41FA5}">
                      <a16:colId xmlns:a16="http://schemas.microsoft.com/office/drawing/2014/main" val="360912566"/>
                    </a:ext>
                  </a:extLst>
                </a:gridCol>
              </a:tblGrid>
              <a:tr h="50996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50" b="1">
                          <a:solidFill>
                            <a:schemeClr val="bg1"/>
                          </a:solidFill>
                          <a:latin typeface="Meiryo" panose="020B0604030504040204" pitchFamily="34" charset="-128"/>
                          <a:ea typeface="Meiryo" panose="020B0604030504040204" pitchFamily="34" charset="-128"/>
                        </a:rPr>
                        <a:t>商品名</a:t>
                      </a:r>
                    </a:p>
                  </a:txBody>
                  <a:tcPr marT="72000"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en-US" altLang="ja-JP" sz="1050" b="1" i="0" kern="1200">
                          <a:solidFill>
                            <a:schemeClr val="bg1"/>
                          </a:solidFill>
                          <a:latin typeface="Meiryo"/>
                          <a:ea typeface="Meiryo"/>
                          <a:cs typeface="+mn-cs"/>
                        </a:rPr>
                        <a:t>Yahoo! JAPAN</a:t>
                      </a:r>
                      <a:r>
                        <a:rPr kumimoji="1" lang="ja-JP" altLang="en-US" sz="1050" b="1" i="0" kern="1200">
                          <a:solidFill>
                            <a:schemeClr val="bg1"/>
                          </a:solidFill>
                          <a:latin typeface="Meiryo"/>
                          <a:ea typeface="Meiryo"/>
                          <a:cs typeface="+mn-cs"/>
                        </a:rPr>
                        <a:t>トップページ　ブランドパネル　</a:t>
                      </a:r>
                      <a:r>
                        <a:rPr kumimoji="1" lang="en-US" altLang="ja-JP" sz="1050" b="1" i="0" kern="1200">
                          <a:solidFill>
                            <a:schemeClr val="bg1"/>
                          </a:solidFill>
                          <a:latin typeface="Meiryo"/>
                          <a:ea typeface="Meiryo"/>
                          <a:cs typeface="+mn-cs"/>
                        </a:rPr>
                        <a:t>SP</a:t>
                      </a:r>
                      <a:r>
                        <a:rPr kumimoji="1" lang="ja-JP" altLang="en-US" sz="1050" b="1" i="0" kern="1200">
                          <a:solidFill>
                            <a:schemeClr val="bg1"/>
                          </a:solidFill>
                          <a:latin typeface="Meiryo"/>
                          <a:ea typeface="Meiryo"/>
                          <a:cs typeface="+mn-cs"/>
                        </a:rPr>
                        <a:t>　</a:t>
                      </a:r>
                      <a:endParaRPr kumimoji="1" lang="en-US" altLang="ja-JP" sz="1050" b="1" i="0" kern="1200">
                        <a:solidFill>
                          <a:schemeClr val="bg1"/>
                        </a:solidFill>
                        <a:latin typeface="Meiryo"/>
                        <a:ea typeface="Meiryo"/>
                        <a:cs typeface="+mn-cs"/>
                      </a:endParaRPr>
                    </a:p>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50" b="1" i="0" kern="1200">
                          <a:solidFill>
                            <a:schemeClr val="bg1"/>
                          </a:solidFill>
                          <a:latin typeface="Meiryo"/>
                          <a:ea typeface="Meiryo"/>
                          <a:cs typeface="+mn-cs"/>
                        </a:rPr>
                        <a:t>トップカバー（時間帯ジャック）</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en-US" altLang="ja-JP" sz="1050" b="1" i="0" kern="1200">
                          <a:solidFill>
                            <a:schemeClr val="bg1"/>
                          </a:solidFill>
                          <a:latin typeface="Meiryo"/>
                          <a:ea typeface="Meiryo"/>
                          <a:cs typeface="+mn-cs"/>
                        </a:rPr>
                        <a:t>Yahoo! JAPAN</a:t>
                      </a:r>
                      <a:r>
                        <a:rPr kumimoji="1" lang="ja-JP" altLang="en-US" sz="1050" b="1" i="0" kern="1200">
                          <a:solidFill>
                            <a:schemeClr val="bg1"/>
                          </a:solidFill>
                          <a:latin typeface="Meiryo"/>
                          <a:ea typeface="Meiryo"/>
                          <a:cs typeface="+mn-cs"/>
                        </a:rPr>
                        <a:t>トップページ　ブランドパネル　</a:t>
                      </a:r>
                      <a:r>
                        <a:rPr kumimoji="1" lang="en-US" altLang="ja-JP" sz="1050" b="1" i="0" kern="1200">
                          <a:solidFill>
                            <a:schemeClr val="bg1"/>
                          </a:solidFill>
                          <a:latin typeface="Meiryo"/>
                          <a:ea typeface="Meiryo"/>
                          <a:cs typeface="+mn-cs"/>
                        </a:rPr>
                        <a:t>SP</a:t>
                      </a:r>
                      <a:r>
                        <a:rPr kumimoji="1" lang="ja-JP" altLang="en-US" sz="1050" b="1" i="0" kern="1200">
                          <a:solidFill>
                            <a:schemeClr val="bg1"/>
                          </a:solidFill>
                          <a:latin typeface="Meiryo"/>
                          <a:ea typeface="Meiryo"/>
                          <a:cs typeface="+mn-cs"/>
                        </a:rPr>
                        <a:t>　</a:t>
                      </a:r>
                      <a:endParaRPr kumimoji="1" lang="en-US" altLang="ja-JP" sz="1050" b="1" i="0" kern="1200">
                        <a:solidFill>
                          <a:schemeClr val="bg1"/>
                        </a:solidFill>
                        <a:latin typeface="Meiryo"/>
                        <a:ea typeface="Meiryo"/>
                        <a:cs typeface="+mn-cs"/>
                      </a:endParaRPr>
                    </a:p>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50" b="1" i="0" kern="1200">
                          <a:solidFill>
                            <a:schemeClr val="bg1"/>
                          </a:solidFill>
                          <a:latin typeface="Meiryo"/>
                          <a:ea typeface="Meiryo"/>
                          <a:cs typeface="+mn-cs"/>
                        </a:rPr>
                        <a:t>トップカバー（時間帯ジャック　関東</a:t>
                      </a:r>
                      <a:r>
                        <a:rPr kumimoji="1" lang="en-US" altLang="ja-JP" sz="1050" b="1" i="0" kern="1200">
                          <a:solidFill>
                            <a:schemeClr val="bg1"/>
                          </a:solidFill>
                          <a:latin typeface="Meiryo"/>
                          <a:ea typeface="Meiryo"/>
                          <a:cs typeface="+mn-cs"/>
                        </a:rPr>
                        <a:t>1</a:t>
                      </a:r>
                      <a:r>
                        <a:rPr kumimoji="1" lang="ja-JP" altLang="en-US" sz="1050" b="1" i="0" kern="1200">
                          <a:solidFill>
                            <a:schemeClr val="bg1"/>
                          </a:solidFill>
                          <a:latin typeface="Meiryo"/>
                          <a:ea typeface="Meiryo"/>
                          <a:cs typeface="+mn-cs"/>
                        </a:rPr>
                        <a:t>都</a:t>
                      </a:r>
                      <a:r>
                        <a:rPr kumimoji="1" lang="en-US" altLang="ja-JP" sz="1050" b="1" i="0" kern="1200">
                          <a:solidFill>
                            <a:schemeClr val="bg1"/>
                          </a:solidFill>
                          <a:latin typeface="Meiryo"/>
                          <a:ea typeface="Meiryo"/>
                          <a:cs typeface="+mn-cs"/>
                        </a:rPr>
                        <a:t>6</a:t>
                      </a:r>
                      <a:r>
                        <a:rPr kumimoji="1" lang="ja-JP" altLang="en-US" sz="1050" b="1" i="0" kern="1200">
                          <a:solidFill>
                            <a:schemeClr val="bg1"/>
                          </a:solidFill>
                          <a:latin typeface="Meiryo"/>
                          <a:ea typeface="Meiryo"/>
                          <a:cs typeface="+mn-cs"/>
                        </a:rPr>
                        <a:t>県）</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12700" cmpd="sng">
                      <a:noFill/>
                      <a:prstDash val="solid"/>
                    </a:lnL>
                  </a:tcPr>
                </a:tc>
                <a:extLst>
                  <a:ext uri="{0D108BD9-81ED-4DB2-BD59-A6C34878D82A}">
                    <a16:rowId xmlns:a16="http://schemas.microsoft.com/office/drawing/2014/main" val="2117335041"/>
                  </a:ext>
                </a:extLst>
              </a:tr>
              <a:tr h="30042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リリース種別</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商品</a:t>
                      </a:r>
                      <a:r>
                        <a:rPr kumimoji="1" lang="en-US" altLang="ja-JP" sz="900" b="0" kern="1200">
                          <a:solidFill>
                            <a:schemeClr val="bg1"/>
                          </a:solidFill>
                          <a:latin typeface="Meiryo"/>
                          <a:ea typeface="Meiryo"/>
                          <a:cs typeface="+mn-cs"/>
                        </a:rPr>
                        <a:t>ID</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ja-JP" altLang="en-US" sz="1050" b="0" i="0">
                          <a:solidFill>
                            <a:srgbClr val="0D0D0D"/>
                          </a:solidFill>
                          <a:latin typeface="メイリオ" panose="020B0604030504040204" pitchFamily="50" charset="-128"/>
                          <a:ea typeface="メイリオ" panose="020B0604030504040204" pitchFamily="50" charset="-128"/>
                        </a:rPr>
                        <a:t>継続</a:t>
                      </a:r>
                    </a:p>
                  </a:txBody>
                  <a:tcPr marT="36000" marB="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50">
                          <a:solidFill>
                            <a:srgbClr val="0D0D0D"/>
                          </a:solidFill>
                          <a:latin typeface="メイリオ" panose="020B0604030504040204" pitchFamily="50" charset="-128"/>
                          <a:ea typeface="メイリオ" panose="020B0604030504040204" pitchFamily="50" charset="-128"/>
                        </a:rPr>
                        <a:t>1000013230</a:t>
                      </a:r>
                      <a:endParaRPr kumimoji="1" lang="ja-JP" altLang="en-US" sz="1050">
                        <a:solidFill>
                          <a:srgbClr val="0D0D0D"/>
                        </a:solidFill>
                        <a:latin typeface="メイリオ" panose="020B0604030504040204" pitchFamily="50" charset="-128"/>
                        <a:ea typeface="メイリオ" panose="020B0604030504040204" pitchFamily="50" charset="-128"/>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050" b="0" i="0">
                          <a:solidFill>
                            <a:srgbClr val="0D0D0D"/>
                          </a:solidFill>
                          <a:latin typeface="メイリオ" panose="020B0604030504040204" pitchFamily="50" charset="-128"/>
                          <a:ea typeface="メイリオ" panose="020B0604030504040204" pitchFamily="50" charset="-128"/>
                        </a:rPr>
                        <a:t>継続</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50">
                          <a:solidFill>
                            <a:srgbClr val="0D0D0D"/>
                          </a:solidFill>
                          <a:latin typeface="メイリオ" panose="020B0604030504040204" pitchFamily="50" charset="-128"/>
                          <a:ea typeface="メイリオ" panose="020B0604030504040204" pitchFamily="50" charset="-128"/>
                        </a:rPr>
                        <a:t>1000013178</a:t>
                      </a:r>
                      <a:endParaRPr kumimoji="1" lang="ja-JP" altLang="en-US" sz="1050">
                        <a:solidFill>
                          <a:srgbClr val="0D0D0D"/>
                        </a:solidFill>
                        <a:latin typeface="メイリオ" panose="020B0604030504040204" pitchFamily="50" charset="-128"/>
                        <a:ea typeface="メイリオ" panose="020B0604030504040204" pitchFamily="50" charset="-128"/>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355075111"/>
                  </a:ext>
                </a:extLst>
              </a:tr>
              <a:tr h="30042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予約開始日</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1050" kern="1200">
                          <a:solidFill>
                            <a:srgbClr val="0D0D0D"/>
                          </a:solidFill>
                          <a:latin typeface="メイリオ"/>
                          <a:ea typeface="メイリオ"/>
                          <a:cs typeface="+mn-cs"/>
                        </a:rPr>
                        <a:t>2026</a:t>
                      </a:r>
                      <a:r>
                        <a:rPr kumimoji="1" lang="ja-JP" altLang="en-US" sz="1050" kern="1200">
                          <a:solidFill>
                            <a:srgbClr val="0D0D0D"/>
                          </a:solidFill>
                          <a:latin typeface="メイリオ"/>
                          <a:ea typeface="メイリオ"/>
                          <a:cs typeface="+mn-cs"/>
                        </a:rPr>
                        <a:t>年</a:t>
                      </a:r>
                      <a:r>
                        <a:rPr kumimoji="1" lang="en-US" altLang="ja-JP" sz="1050" kern="1200">
                          <a:solidFill>
                            <a:srgbClr val="0D0D0D"/>
                          </a:solidFill>
                          <a:latin typeface="メイリオ"/>
                          <a:ea typeface="メイリオ"/>
                          <a:cs typeface="+mn-cs"/>
                        </a:rPr>
                        <a:t>7</a:t>
                      </a:r>
                      <a:r>
                        <a:rPr kumimoji="1" lang="ja-JP" altLang="en-US" sz="1050" kern="1200">
                          <a:solidFill>
                            <a:srgbClr val="0D0D0D"/>
                          </a:solidFill>
                          <a:latin typeface="メイリオ"/>
                          <a:ea typeface="メイリオ"/>
                          <a:cs typeface="+mn-cs"/>
                        </a:rPr>
                        <a:t>月</a:t>
                      </a:r>
                      <a:r>
                        <a:rPr kumimoji="1" lang="en-US" altLang="ja-JP" sz="1050" kern="1200">
                          <a:solidFill>
                            <a:srgbClr val="0D0D0D"/>
                          </a:solidFill>
                          <a:latin typeface="メイリオ"/>
                          <a:ea typeface="メイリオ"/>
                          <a:cs typeface="+mn-cs"/>
                        </a:rPr>
                        <a:t>23</a:t>
                      </a:r>
                      <a:r>
                        <a:rPr kumimoji="1" lang="ja-JP" altLang="en-US" sz="1050" kern="1200">
                          <a:solidFill>
                            <a:srgbClr val="0D0D0D"/>
                          </a:solidFill>
                          <a:latin typeface="メイリオ"/>
                          <a:ea typeface="メイリオ"/>
                          <a:cs typeface="+mn-cs"/>
                        </a:rPr>
                        <a:t>日</a:t>
                      </a:r>
                      <a:r>
                        <a:rPr lang="en-US" altLang="ja-JP" sz="1050" kern="1200">
                          <a:solidFill>
                            <a:srgbClr val="0D0D0D"/>
                          </a:solidFill>
                          <a:latin typeface="メイリオ"/>
                          <a:ea typeface="メイリオ"/>
                          <a:cs typeface="+mn-cs"/>
                        </a:rPr>
                        <a:t>(</a:t>
                      </a:r>
                      <a:r>
                        <a:rPr lang="ja-JP" altLang="en-US" sz="1050" kern="1200">
                          <a:solidFill>
                            <a:srgbClr val="0D0D0D"/>
                          </a:solidFill>
                          <a:latin typeface="メイリオ"/>
                          <a:ea typeface="メイリオ"/>
                          <a:cs typeface="+mn-cs"/>
                        </a:rPr>
                        <a:t>木</a:t>
                      </a:r>
                      <a:r>
                        <a:rPr lang="en-US" altLang="ja-JP" sz="1050" kern="1200">
                          <a:solidFill>
                            <a:srgbClr val="0D0D0D"/>
                          </a:solidFill>
                          <a:latin typeface="メイリオ"/>
                          <a:ea typeface="メイリオ"/>
                          <a:cs typeface="+mn-cs"/>
                        </a:rPr>
                        <a:t>)</a:t>
                      </a:r>
                      <a:endParaRPr kumimoji="1" lang="en-US" altLang="ja-JP" sz="1050" kern="1200">
                        <a:solidFill>
                          <a:srgbClr val="0D0D0D"/>
                        </a:solidFill>
                        <a:latin typeface="メイリオ"/>
                        <a:ea typeface="メイリオ"/>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777446988"/>
                  </a:ext>
                </a:extLst>
              </a:tr>
              <a:tr h="30042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入稿前審査対象</a:t>
                      </a:r>
                      <a:endParaRPr kumimoji="1" lang="en-US" altLang="ja-JP" sz="900" b="0" kern="1200">
                        <a:solidFill>
                          <a:schemeClr val="bg1"/>
                        </a:solidFill>
                        <a:latin typeface="Meiryo" panose="020B0604030504040204" pitchFamily="34" charset="-128"/>
                        <a:ea typeface="Meiryo" panose="020B0604030504040204" pitchFamily="34" charset="-128"/>
                        <a:cs typeface="+mn-cs"/>
                      </a:endParaRP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50" b="0" i="0" kern="1200">
                          <a:solidFill>
                            <a:srgbClr val="0D0D0D"/>
                          </a:solidFill>
                          <a:latin typeface="Meiryo"/>
                          <a:ea typeface="Meiryo"/>
                          <a:cs typeface="+mn-cs"/>
                        </a:rPr>
                        <a:t>-</a:t>
                      </a:r>
                      <a:endParaRPr kumimoji="1" lang="ja-JP" altLang="en-US" sz="1050" b="0" i="0" kern="1200">
                        <a:solidFill>
                          <a:srgbClr val="0D0D0D"/>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b="0" i="0">
                          <a:solidFill>
                            <a:srgbClr val="0D0D0D"/>
                          </a:solidFill>
                          <a:latin typeface="Meiryo"/>
                          <a:ea typeface="Meiryo"/>
                        </a:rPr>
                        <a:t>-</a:t>
                      </a:r>
                      <a:endParaRPr kumimoji="1" lang="ja-JP" altLang="en-US" sz="1050" b="0" i="0">
                        <a:solidFill>
                          <a:srgbClr val="0D0D0D"/>
                        </a:solidFill>
                        <a:latin typeface="Meiryo"/>
                        <a:ea typeface="Meiryo"/>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112060797"/>
                  </a:ext>
                </a:extLst>
              </a:tr>
              <a:tr h="4814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広告タイプ</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メインメディアの形式</a:t>
                      </a:r>
                      <a:r>
                        <a:rPr kumimoji="1" lang="en-US" altLang="ja-JP" sz="900" b="0" kern="1200">
                          <a:solidFill>
                            <a:schemeClr val="bg1"/>
                          </a:solidFill>
                          <a:latin typeface="Meiryo"/>
                          <a:ea typeface="Meiryo"/>
                          <a:cs typeface="+mn-cs"/>
                        </a:rPr>
                        <a:t>/</a:t>
                      </a:r>
                    </a:p>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アスペクト比</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lang="en-US" altLang="ja-JP" sz="1050" b="0" i="0" kern="1200">
                          <a:solidFill>
                            <a:srgbClr val="0D0D0D"/>
                          </a:solidFill>
                          <a:latin typeface="Meiryo"/>
                          <a:ea typeface="Meiryo"/>
                          <a:cs typeface="+mn-cs"/>
                        </a:rPr>
                        <a:t>【</a:t>
                      </a:r>
                      <a:r>
                        <a:rPr lang="ja-JP" altLang="en-US" sz="1050" b="0" i="0" kern="1200">
                          <a:solidFill>
                            <a:srgbClr val="0D0D0D"/>
                          </a:solidFill>
                          <a:latin typeface="Meiryo"/>
                          <a:ea typeface="Meiryo"/>
                          <a:cs typeface="+mn-cs"/>
                        </a:rPr>
                        <a:t>スマートフォン</a:t>
                      </a:r>
                      <a:r>
                        <a:rPr lang="en-US" altLang="ja-JP" sz="1050" b="0" i="0" kern="1200">
                          <a:solidFill>
                            <a:srgbClr val="0D0D0D"/>
                          </a:solidFill>
                          <a:latin typeface="Meiryo"/>
                          <a:ea typeface="Meiryo"/>
                          <a:cs typeface="+mn-cs"/>
                        </a:rPr>
                        <a:t>】</a:t>
                      </a:r>
                      <a:r>
                        <a:rPr lang="ja-JP" altLang="en-US" sz="1050" b="0" i="0" kern="1200">
                          <a:solidFill>
                            <a:srgbClr val="0D0D0D"/>
                          </a:solidFill>
                          <a:latin typeface="Meiryo"/>
                          <a:ea typeface="Meiryo"/>
                          <a:cs typeface="+mn-cs"/>
                        </a:rPr>
                        <a:t>ブランドパネル トップカバー</a:t>
                      </a:r>
                      <a:r>
                        <a:rPr kumimoji="1" lang="en-US" altLang="ja-JP" sz="1050" kern="1200">
                          <a:solidFill>
                            <a:srgbClr val="0D0D0D"/>
                          </a:solidFill>
                          <a:latin typeface="Meiryo"/>
                          <a:ea typeface="Meiryo"/>
                          <a:cs typeface="+mn-cs"/>
                        </a:rPr>
                        <a:t>/</a:t>
                      </a:r>
                      <a:r>
                        <a:rPr kumimoji="1" lang="ja-JP" altLang="en-US" sz="1050" kern="1200">
                          <a:solidFill>
                            <a:srgbClr val="0D0D0D"/>
                          </a:solidFill>
                          <a:latin typeface="Meiryo"/>
                          <a:ea typeface="Meiryo"/>
                          <a:cs typeface="+mn-cs"/>
                        </a:rPr>
                        <a:t>画像</a:t>
                      </a:r>
                      <a:r>
                        <a:rPr kumimoji="1" lang="en-US" altLang="ja-JP" sz="1050" kern="1200">
                          <a:solidFill>
                            <a:srgbClr val="0D0D0D"/>
                          </a:solidFill>
                          <a:latin typeface="Meiryo"/>
                          <a:ea typeface="Meiryo"/>
                          <a:cs typeface="+mn-cs"/>
                        </a:rPr>
                        <a:t>/16</a:t>
                      </a:r>
                      <a:r>
                        <a:rPr kumimoji="1" lang="ja-JP" altLang="en-US" sz="1050" kern="1200">
                          <a:solidFill>
                            <a:srgbClr val="0D0D0D"/>
                          </a:solidFill>
                          <a:latin typeface="Meiryo"/>
                          <a:ea typeface="Meiryo"/>
                          <a:cs typeface="+mn-cs"/>
                        </a:rPr>
                        <a:t>：</a:t>
                      </a:r>
                      <a:r>
                        <a:rPr kumimoji="1" lang="en-US" altLang="ja-JP" sz="1050" kern="1200">
                          <a:solidFill>
                            <a:srgbClr val="0D0D0D"/>
                          </a:solidFill>
                          <a:latin typeface="Meiryo"/>
                          <a:ea typeface="Meiryo"/>
                          <a:cs typeface="+mn-cs"/>
                        </a:rPr>
                        <a:t>9</a:t>
                      </a:r>
                    </a:p>
                    <a:p>
                      <a:pPr algn="ctr"/>
                      <a:r>
                        <a:rPr kumimoji="1" lang="ja-JP" altLang="en-US" sz="1050" kern="1200">
                          <a:solidFill>
                            <a:srgbClr val="0D0D0D"/>
                          </a:solidFill>
                          <a:latin typeface="Meiryo"/>
                          <a:ea typeface="Meiryo"/>
                          <a:cs typeface="+mn-cs"/>
                        </a:rPr>
                        <a:t>ブランドパネル トップカバー</a:t>
                      </a:r>
                      <a:r>
                        <a:rPr kumimoji="1" lang="en-US" altLang="ja-JP" sz="1050" kern="1200">
                          <a:solidFill>
                            <a:srgbClr val="0D0D0D"/>
                          </a:solidFill>
                          <a:latin typeface="Meiryo"/>
                          <a:ea typeface="Meiryo"/>
                          <a:cs typeface="+mn-cs"/>
                        </a:rPr>
                        <a:t>/</a:t>
                      </a:r>
                      <a:r>
                        <a:rPr kumimoji="1" lang="ja-JP" altLang="en-US" sz="1050" kern="1200">
                          <a:solidFill>
                            <a:srgbClr val="0D0D0D"/>
                          </a:solidFill>
                          <a:latin typeface="Meiryo"/>
                          <a:ea typeface="Meiryo"/>
                          <a:cs typeface="+mn-cs"/>
                        </a:rPr>
                        <a:t>動画</a:t>
                      </a:r>
                      <a:r>
                        <a:rPr kumimoji="1" lang="en-US" altLang="ja-JP" sz="1050" kern="1200">
                          <a:solidFill>
                            <a:srgbClr val="0D0D0D"/>
                          </a:solidFill>
                          <a:latin typeface="Meiryo"/>
                          <a:ea typeface="Meiryo"/>
                          <a:cs typeface="+mn-cs"/>
                        </a:rPr>
                        <a:t>/16</a:t>
                      </a:r>
                      <a:r>
                        <a:rPr kumimoji="1" lang="ja-JP" altLang="en-US" sz="1050" kern="1200">
                          <a:solidFill>
                            <a:srgbClr val="0D0D0D"/>
                          </a:solidFill>
                          <a:latin typeface="Meiryo"/>
                          <a:ea typeface="Meiryo"/>
                          <a:cs typeface="+mn-cs"/>
                        </a:rPr>
                        <a:t>：</a:t>
                      </a:r>
                      <a:r>
                        <a:rPr kumimoji="1" lang="en-US" altLang="ja-JP" sz="1050" kern="1200">
                          <a:solidFill>
                            <a:srgbClr val="0D0D0D"/>
                          </a:solidFill>
                          <a:latin typeface="Meiryo"/>
                          <a:ea typeface="Meiryo"/>
                          <a:cs typeface="+mn-cs"/>
                        </a:rPr>
                        <a:t>9</a:t>
                      </a:r>
                      <a:r>
                        <a:rPr kumimoji="1" lang="ja-JP" altLang="en-US" sz="1050" kern="1200">
                          <a:solidFill>
                            <a:srgbClr val="0D0D0D"/>
                          </a:solidFill>
                          <a:latin typeface="Meiryo"/>
                          <a:ea typeface="Meiryo"/>
                          <a:cs typeface="+mn-cs"/>
                        </a:rPr>
                        <a:t>　</a:t>
                      </a:r>
                      <a:endParaRPr lang="en-US" altLang="ja-JP" sz="1050" b="0" i="0" kern="1200">
                        <a:solidFill>
                          <a:srgbClr val="0D0D0D"/>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a:solidFill>
                          <a:schemeClr val="tx1">
                            <a:lumMod val="65000"/>
                            <a:lumOff val="35000"/>
                          </a:schemeClr>
                        </a:solidFill>
                        <a:latin typeface="+mj-lt"/>
                        <a:ea typeface="+mj-ea"/>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84434171"/>
                  </a:ext>
                </a:extLst>
              </a:tr>
              <a:tr h="300426">
                <a:tc>
                  <a:txBody>
                    <a:bodyPr/>
                    <a:lstStyle/>
                    <a:p>
                      <a:pPr algn="ctr"/>
                      <a:r>
                        <a:rPr kumimoji="1" lang="ja-JP" altLang="en-US" sz="900" b="0" kern="1200">
                          <a:solidFill>
                            <a:schemeClr val="bg1"/>
                          </a:solidFill>
                          <a:latin typeface="Meiryo"/>
                          <a:ea typeface="Meiryo"/>
                          <a:cs typeface="+mn-cs"/>
                        </a:rPr>
                        <a:t>バナー</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動画</a:t>
                      </a:r>
                      <a:r>
                        <a:rPr kumimoji="1" lang="en-US" altLang="ja-JP" sz="900" b="0" kern="1200">
                          <a:solidFill>
                            <a:schemeClr val="bg1"/>
                          </a:solidFill>
                          <a:latin typeface="Meiryo"/>
                          <a:ea typeface="Meiryo"/>
                          <a:cs typeface="+mn-cs"/>
                        </a:rPr>
                        <a:t>/16</a:t>
                      </a:r>
                      <a:r>
                        <a:rPr kumimoji="1" lang="ja-JP" altLang="en-US" sz="900" b="0" kern="1200">
                          <a:solidFill>
                            <a:schemeClr val="bg1"/>
                          </a:solidFill>
                          <a:latin typeface="Meiryo"/>
                          <a:ea typeface="Meiryo"/>
                          <a:cs typeface="+mn-cs"/>
                        </a:rPr>
                        <a:t>：</a:t>
                      </a:r>
                      <a:r>
                        <a:rPr kumimoji="1" lang="en-US" altLang="ja-JP" sz="900" b="0" kern="1200">
                          <a:solidFill>
                            <a:schemeClr val="bg1"/>
                          </a:solidFill>
                          <a:latin typeface="Meiryo"/>
                          <a:ea typeface="Meiryo"/>
                          <a:cs typeface="+mn-cs"/>
                        </a:rPr>
                        <a:t>9</a:t>
                      </a:r>
                      <a:r>
                        <a:rPr kumimoji="1" lang="ja-JP" altLang="en-US" sz="900" b="0" kern="1200">
                          <a:solidFill>
                            <a:schemeClr val="bg1"/>
                          </a:solidFill>
                          <a:latin typeface="Meiryo"/>
                          <a:ea typeface="Meiryo"/>
                          <a:cs typeface="+mn-cs"/>
                        </a:rPr>
                        <a:t>広告　タップ後の動作</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p>
                      <a:pPr algn="ctr"/>
                      <a:r>
                        <a:rPr kumimoji="1" lang="ja-JP" altLang="en-US" sz="1050" kern="1200">
                          <a:solidFill>
                            <a:srgbClr val="0D0D0D"/>
                          </a:solidFill>
                          <a:latin typeface="+mn-lt"/>
                          <a:ea typeface="+mn-ea"/>
                          <a:cs typeface="+mn-cs"/>
                        </a:rPr>
                        <a:t>動画をフルスクリーンで再生する（</a:t>
                      </a:r>
                      <a:r>
                        <a:rPr kumimoji="1" lang="en-US" altLang="ja-JP" sz="1050" kern="1200">
                          <a:solidFill>
                            <a:srgbClr val="0D0D0D"/>
                          </a:solidFill>
                          <a:latin typeface="+mn-lt"/>
                          <a:ea typeface="+mn-ea"/>
                          <a:cs typeface="+mn-cs"/>
                        </a:rPr>
                        <a:t>for view</a:t>
                      </a:r>
                      <a:r>
                        <a:rPr kumimoji="1" lang="ja-JP" altLang="en-US" sz="1050" kern="1200">
                          <a:solidFill>
                            <a:srgbClr val="0D0D0D"/>
                          </a:solidFill>
                          <a:latin typeface="+mn-lt"/>
                          <a:ea typeface="+mn-ea"/>
                          <a:cs typeface="+mn-cs"/>
                        </a:rPr>
                        <a:t>）　</a:t>
                      </a:r>
                      <a:r>
                        <a:rPr kumimoji="1" lang="en-US" altLang="ja-JP" sz="1050" kern="1200">
                          <a:solidFill>
                            <a:srgbClr val="0D0D0D"/>
                          </a:solidFill>
                          <a:latin typeface="+mn-lt"/>
                          <a:ea typeface="+mn-ea"/>
                          <a:cs typeface="+mn-cs"/>
                        </a:rPr>
                        <a:t>/</a:t>
                      </a:r>
                      <a:r>
                        <a:rPr kumimoji="1" lang="ja-JP" altLang="en-US" sz="1050" kern="1200">
                          <a:solidFill>
                            <a:srgbClr val="0D0D0D"/>
                          </a:solidFill>
                          <a:latin typeface="+mn-lt"/>
                          <a:ea typeface="+mn-ea"/>
                          <a:cs typeface="+mn-cs"/>
                        </a:rPr>
                        <a:t>　ランディングページを表示する（</a:t>
                      </a:r>
                      <a:r>
                        <a:rPr kumimoji="1" lang="en-US" altLang="ja-JP" sz="1050" kern="1200">
                          <a:solidFill>
                            <a:srgbClr val="0D0D0D"/>
                          </a:solidFill>
                          <a:latin typeface="+mn-lt"/>
                          <a:ea typeface="+mn-ea"/>
                          <a:cs typeface="+mn-cs"/>
                        </a:rPr>
                        <a:t>for click</a:t>
                      </a:r>
                      <a:r>
                        <a:rPr kumimoji="1" lang="ja-JP" altLang="en-US" sz="1050" kern="1200">
                          <a:solidFill>
                            <a:srgbClr val="0D0D0D"/>
                          </a:solidFill>
                          <a:latin typeface="+mn-lt"/>
                          <a:ea typeface="+mn-ea"/>
                          <a:cs typeface="+mn-cs"/>
                        </a:rPr>
                        <a:t>）</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74522507"/>
                  </a:ext>
                </a:extLst>
              </a:tr>
              <a:tr h="30042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デバイス</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ja-JP" altLang="en-US" sz="1050" b="0" i="0" kern="1200">
                          <a:solidFill>
                            <a:srgbClr val="0D0D0D"/>
                          </a:solidFill>
                          <a:latin typeface="Meiryo"/>
                          <a:ea typeface="Meiryo"/>
                          <a:cs typeface="+mn-cs"/>
                        </a:rPr>
                        <a:t>スマートフォン（ウェブ</a:t>
                      </a:r>
                      <a:r>
                        <a:rPr kumimoji="1" lang="en-US" altLang="ja-JP" sz="1050" b="0" i="0" kern="1200">
                          <a:solidFill>
                            <a:srgbClr val="0D0D0D"/>
                          </a:solidFill>
                          <a:latin typeface="Meiryo"/>
                          <a:ea typeface="Meiryo"/>
                          <a:cs typeface="+mn-cs"/>
                        </a:rPr>
                        <a:t>/</a:t>
                      </a:r>
                      <a:r>
                        <a:rPr kumimoji="1" lang="ja-JP" altLang="en-US" sz="1050" b="0" i="0" kern="1200">
                          <a:solidFill>
                            <a:srgbClr val="0D0D0D"/>
                          </a:solidFill>
                          <a:latin typeface="Meiryo"/>
                          <a:ea typeface="Meiryo"/>
                          <a:cs typeface="+mn-cs"/>
                        </a:rPr>
                        <a:t>アプリ）</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931917948"/>
                  </a:ext>
                </a:extLst>
              </a:tr>
              <a:tr h="30042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掲載面</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ja-JP" sz="1050" b="0" i="0">
                          <a:solidFill>
                            <a:schemeClr val="tx1"/>
                          </a:solidFill>
                          <a:effectLst/>
                          <a:latin typeface="Verdana" panose="020B0604030504040204" pitchFamily="34" charset="0"/>
                        </a:rPr>
                        <a:t>Yahoo! JAPANトップページ</a:t>
                      </a:r>
                      <a:endParaRPr kumimoji="1" lang="ja-JP" altLang="en-US" sz="1050" kern="1200">
                        <a:solidFill>
                          <a:schemeClr val="tx1"/>
                        </a:solidFill>
                        <a:latin typeface="Meiryo" panose="020B0604030504040204" pitchFamily="34" charset="-128"/>
                        <a:ea typeface="Meiryo" panose="020B0604030504040204" pitchFamily="34" charset="-128"/>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10000"/>
                        <a:lumOff val="90000"/>
                      </a:scheme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787314208"/>
                  </a:ext>
                </a:extLst>
              </a:tr>
              <a:tr h="30042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掲載場所</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kern="1200">
                          <a:solidFill>
                            <a:srgbClr val="0D0D0D"/>
                          </a:solidFill>
                          <a:latin typeface="Meiryo"/>
                          <a:ea typeface="Meiryo"/>
                          <a:cs typeface="+mn-cs"/>
                        </a:rPr>
                        <a:t>Yahoo! JAPAN</a:t>
                      </a:r>
                      <a:r>
                        <a:rPr kumimoji="1" lang="ja-JP" altLang="en-US" sz="1050" b="0" i="0" kern="1200">
                          <a:solidFill>
                            <a:srgbClr val="0D0D0D"/>
                          </a:solidFill>
                          <a:latin typeface="Meiryo"/>
                          <a:ea typeface="Meiryo"/>
                          <a:cs typeface="+mn-cs"/>
                        </a:rPr>
                        <a:t>トップページ</a:t>
                      </a:r>
                      <a:r>
                        <a:rPr kumimoji="1" lang="en-US" altLang="ja-JP" sz="1050" b="0" i="0" kern="1200">
                          <a:solidFill>
                            <a:srgbClr val="0D0D0D"/>
                          </a:solidFill>
                          <a:latin typeface="Meiryo"/>
                          <a:ea typeface="Meiryo"/>
                          <a:cs typeface="+mn-cs"/>
                        </a:rPr>
                        <a:t> </a:t>
                      </a:r>
                      <a:r>
                        <a:rPr kumimoji="1" lang="ja-JP" altLang="en-US" sz="1050" b="0" i="0" kern="1200">
                          <a:solidFill>
                            <a:srgbClr val="0D0D0D"/>
                          </a:solidFill>
                          <a:latin typeface="Meiryo"/>
                          <a:ea typeface="Meiryo"/>
                          <a:cs typeface="+mn-cs"/>
                        </a:rPr>
                        <a:t>および</a:t>
                      </a:r>
                      <a:r>
                        <a:rPr kumimoji="1" lang="en-US" altLang="ja-JP" sz="1050" b="0" i="0" kern="1200">
                          <a:solidFill>
                            <a:srgbClr val="0D0D0D"/>
                          </a:solidFill>
                          <a:latin typeface="Meiryo"/>
                          <a:ea typeface="Meiryo"/>
                          <a:cs typeface="+mn-cs"/>
                        </a:rPr>
                        <a:t>Yahoo! JAPAN</a:t>
                      </a:r>
                      <a:r>
                        <a:rPr kumimoji="1" lang="ja-JP" altLang="en-US" sz="1050" b="0" i="0" kern="1200">
                          <a:solidFill>
                            <a:srgbClr val="0D0D0D"/>
                          </a:solidFill>
                          <a:latin typeface="Meiryo"/>
                          <a:ea typeface="Meiryo"/>
                          <a:cs typeface="+mn-cs"/>
                        </a:rPr>
                        <a:t>アプリのファーストビュー　</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066738162"/>
                  </a:ext>
                </a:extLst>
              </a:tr>
              <a:tr h="30042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掲載期間</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1050" b="0" i="0" u="none" strike="noStrike" kern="1200" cap="none" spc="0" normalizeH="0" baseline="0" noProof="0">
                          <a:ln>
                            <a:noFill/>
                          </a:ln>
                          <a:solidFill>
                            <a:srgbClr val="0D0D0D"/>
                          </a:solidFill>
                          <a:effectLst/>
                          <a:uLnTx/>
                          <a:uFillTx/>
                          <a:latin typeface="Meiryo"/>
                          <a:ea typeface="Meiryo"/>
                          <a:cs typeface="+mn-cs"/>
                        </a:rPr>
                        <a:t>2026</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10</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1</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日（木）～　</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3</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31</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日（水）</a:t>
                      </a:r>
                      <a:endParaRPr kumimoji="1" lang="ja-JP" altLang="ja-JP" sz="1050">
                        <a:solidFill>
                          <a:srgbClr val="0D0D0D"/>
                        </a:solidFill>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2463668774"/>
                  </a:ext>
                </a:extLst>
              </a:tr>
              <a:tr h="30042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購入期間</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a:ln>
                            <a:noFill/>
                          </a:ln>
                          <a:solidFill>
                            <a:srgbClr val="0D0D0D"/>
                          </a:solidFill>
                          <a:effectLst/>
                          <a:uLnTx/>
                          <a:uFillTx/>
                          <a:latin typeface="Meiryo"/>
                          <a:ea typeface="Meiryo"/>
                          <a:cs typeface="+mn-cs"/>
                        </a:rPr>
                        <a:t>1</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日（</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1</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時間単位）</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967014782"/>
                  </a:ext>
                </a:extLst>
              </a:tr>
              <a:tr h="30042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料金タイプ</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lang="ja-JP" altLang="en-US" sz="1050" b="0" i="0">
                          <a:solidFill>
                            <a:srgbClr val="0D0D0D"/>
                          </a:solidFill>
                          <a:effectLst/>
                          <a:latin typeface="Meiryo" panose="020B0604030504040204" pitchFamily="34" charset="-128"/>
                          <a:ea typeface="Meiryo" panose="020B0604030504040204" pitchFamily="34" charset="-128"/>
                        </a:rPr>
                        <a:t>時間帯ジャック購入型</a:t>
                      </a:r>
                      <a:endParaRPr kumimoji="1" lang="ja-JP" altLang="en-US" sz="1050" b="0" i="0" kern="1200">
                        <a:solidFill>
                          <a:srgbClr val="0D0D0D"/>
                        </a:solidFill>
                        <a:latin typeface="Meiryo" panose="020B0604030504040204" pitchFamily="34" charset="-128"/>
                        <a:ea typeface="Meiryo" panose="020B0604030504040204" pitchFamily="34" charset="-128"/>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750538939"/>
                  </a:ext>
                </a:extLst>
              </a:tr>
              <a:tr h="30042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最低購入価格</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rowSpan="2"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srgbClr val="0D0D0D"/>
                          </a:solidFill>
                          <a:effectLst/>
                          <a:uLnTx/>
                          <a:uFillTx/>
                          <a:latin typeface="Meiryo"/>
                          <a:ea typeface="Meiryo"/>
                          <a:cs typeface="+mn-cs"/>
                        </a:rPr>
                        <a:t>価格は時間帯ジャック価格表をご確認ください。</a:t>
                      </a:r>
                    </a:p>
                  </a:txBody>
                  <a:tcPr marT="36000" marB="0" anchor="ctr">
                    <a:lnL w="19050" cap="flat" cmpd="sng" algn="ctr">
                      <a:solidFill>
                        <a:schemeClr val="bg1"/>
                      </a:solidFill>
                      <a:prstDash val="solid"/>
                      <a:round/>
                      <a:headEnd type="none" w="med" len="med"/>
                      <a:tailEnd type="none" w="med" len="med"/>
                    </a:lnL>
                    <a:lnR w="12700" cmpd="sng">
                      <a:noFill/>
                      <a:prstDash val="solid"/>
                    </a:lnR>
                    <a:lnT w="190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rowSpan="2" hMerge="1">
                  <a:txBody>
                    <a:bodyPr/>
                    <a:lstStyle/>
                    <a:p>
                      <a:endParaRPr kumimoji="1" lang="ja-JP" altLang="en-US"/>
                    </a:p>
                  </a:txBody>
                  <a:tcPr/>
                </a:tc>
                <a:tc rowSpan="2" hMerge="1">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rowSpan="2"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381913646"/>
                  </a:ext>
                </a:extLst>
              </a:tr>
              <a:tr h="37074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基本料金（</a:t>
                      </a:r>
                      <a:r>
                        <a:rPr kumimoji="1" lang="en-US" altLang="ja-JP" sz="900" b="0" kern="1200" err="1">
                          <a:solidFill>
                            <a:schemeClr val="bg1"/>
                          </a:solidFill>
                          <a:latin typeface="Meiryo"/>
                          <a:ea typeface="Meiryo"/>
                          <a:cs typeface="+mn-cs"/>
                        </a:rPr>
                        <a:t>vCPM</a:t>
                      </a:r>
                      <a:r>
                        <a:rPr kumimoji="1" lang="ja-JP" altLang="en-US" sz="900" b="0" kern="1200">
                          <a:solidFill>
                            <a:schemeClr val="bg1"/>
                          </a:solidFill>
                          <a:latin typeface="Meiryo"/>
                          <a:ea typeface="Meiryo"/>
                          <a:cs typeface="+mn-cs"/>
                        </a:rPr>
                        <a:t>）</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vMerge="1">
                  <a:txBody>
                    <a:bodyPr/>
                    <a:lstStyle/>
                    <a:p>
                      <a:pPr algn="ctr"/>
                      <a:endParaRPr kumimoji="1" lang="en-US" altLang="ja-JP" sz="800">
                        <a:solidFill>
                          <a:schemeClr val="tx1">
                            <a:lumMod val="65000"/>
                            <a:lumOff val="35000"/>
                          </a:schemeClr>
                        </a:solidFill>
                        <a:latin typeface="+mj-lt"/>
                        <a:ea typeface="+mj-ea"/>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10000"/>
                        <a:lumOff val="90000"/>
                      </a:schemeClr>
                    </a:solidFill>
                  </a:tcPr>
                </a:tc>
                <a:tc hMerge="1" vMerge="1">
                  <a:txBody>
                    <a:bodyPr/>
                    <a:lstStyle/>
                    <a:p>
                      <a:endParaRPr kumimoji="1" lang="ja-JP" altLang="en-US"/>
                    </a:p>
                  </a:txBody>
                  <a:tcPr/>
                </a:tc>
                <a:tc hMerge="1" vMerge="1">
                  <a:txBody>
                    <a:bodyPr/>
                    <a:lstStyle/>
                    <a:p>
                      <a:pPr algn="ctr"/>
                      <a:endParaRPr kumimoji="1" lang="en-US" altLang="ja-JP" sz="600" kern="1200">
                        <a:solidFill>
                          <a:schemeClr val="tx1">
                            <a:lumMod val="65000"/>
                            <a:lumOff val="35000"/>
                          </a:schemeClr>
                        </a:solidFill>
                        <a:latin typeface="+mn-lt"/>
                        <a:ea typeface="+mn-ea"/>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10000"/>
                        <a:lumOff val="90000"/>
                      </a:schemeClr>
                    </a:solidFill>
                  </a:tcPr>
                </a:tc>
                <a:tc hMerge="1" v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4014462905"/>
                  </a:ext>
                </a:extLst>
              </a:tr>
              <a:tr h="30042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a:ea typeface="Meiryo"/>
                          <a:cs typeface="+mn-cs"/>
                        </a:rPr>
                        <a:t>想定</a:t>
                      </a:r>
                      <a:r>
                        <a:rPr kumimoji="1" lang="en-US" altLang="ja-JP" sz="900" b="0" kern="1200" err="1">
                          <a:solidFill>
                            <a:schemeClr val="bg1"/>
                          </a:solidFill>
                          <a:latin typeface="Meiryo"/>
                          <a:ea typeface="Meiryo"/>
                          <a:cs typeface="+mn-cs"/>
                        </a:rPr>
                        <a:t>vimps</a:t>
                      </a:r>
                      <a:r>
                        <a:rPr kumimoji="1" lang="ja-JP" altLang="en-US" sz="900" b="0" kern="1200">
                          <a:solidFill>
                            <a:schemeClr val="bg1"/>
                          </a:solidFill>
                          <a:latin typeface="Meiryo"/>
                          <a:ea typeface="Meiryo"/>
                          <a:cs typeface="+mn-cs"/>
                        </a:rPr>
                        <a:t>（枠配信のみ）</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50" b="0" i="0" kern="1200">
                          <a:solidFill>
                            <a:srgbClr val="0D0D0D"/>
                          </a:solidFill>
                          <a:latin typeface="Meiryo"/>
                          <a:ea typeface="Meiryo"/>
                          <a:cs typeface="+mn-cs"/>
                        </a:rPr>
                        <a:t>-</a:t>
                      </a:r>
                      <a:endParaRPr kumimoji="1" lang="ja-JP" altLang="en-US" sz="1050" b="0" i="0" kern="1200">
                        <a:solidFill>
                          <a:srgbClr val="0D0D0D"/>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b="0" i="0">
                          <a:solidFill>
                            <a:srgbClr val="0D0D0D"/>
                          </a:solidFill>
                          <a:latin typeface="Meiryo"/>
                          <a:ea typeface="Meiryo"/>
                        </a:rPr>
                        <a:t>-</a:t>
                      </a:r>
                      <a:endParaRPr kumimoji="1" lang="ja-JP" altLang="en-US" sz="1050" b="0" i="0">
                        <a:solidFill>
                          <a:srgbClr val="0D0D0D"/>
                        </a:solidFill>
                        <a:latin typeface="Meiryo"/>
                        <a:ea typeface="Meiryo"/>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788352744"/>
                  </a:ext>
                </a:extLst>
              </a:tr>
            </a:tbl>
          </a:graphicData>
        </a:graphic>
      </p:graphicFrame>
      <p:sp>
        <p:nvSpPr>
          <p:cNvPr id="7" name="正方形/長方形 6">
            <a:extLst>
              <a:ext uri="{FF2B5EF4-FFF2-40B4-BE49-F238E27FC236}">
                <a16:creationId xmlns:a16="http://schemas.microsoft.com/office/drawing/2014/main" id="{05ECADE4-731B-7B25-1853-434B842A80CE}"/>
              </a:ext>
            </a:extLst>
          </p:cNvPr>
          <p:cNvSpPr/>
          <p:nvPr/>
        </p:nvSpPr>
        <p:spPr>
          <a:xfrm>
            <a:off x="422276" y="6025264"/>
            <a:ext cx="10423046" cy="338554"/>
          </a:xfrm>
          <a:prstGeom prst="rect">
            <a:avLst/>
          </a:prstGeom>
        </p:spPr>
        <p:txBody>
          <a:bodyPr wrap="none" lIns="91440" tIns="45720" rIns="91440" bIns="45720" anchor="t">
            <a:spAutoFit/>
          </a:bodyPr>
          <a:lstStyle/>
          <a:p>
            <a:pPr marL="0" marR="0" lvl="0" indent="0" defTabSz="914400" eaLnBrk="1" fontAlgn="auto" latinLnBrk="0" hangingPunct="1">
              <a:spcBef>
                <a:spcPts val="0"/>
              </a:spcBef>
              <a:spcAft>
                <a:spcPts val="0"/>
              </a:spcAft>
              <a:buClrTx/>
              <a:buSzTx/>
              <a:buFontTx/>
              <a:buNone/>
              <a:tabLst/>
              <a:defRPr/>
            </a:pPr>
            <a:r>
              <a:rPr kumimoji="0" lang="en-US" altLang="ja-JP" sz="800" b="0" i="0" u="none" strike="noStrike" kern="0" cap="none" spc="0" normalizeH="0" baseline="0" noProof="0">
                <a:ln>
                  <a:noFill/>
                </a:ln>
                <a:solidFill>
                  <a:srgbClr val="0D0D0D"/>
                </a:solidFill>
                <a:effectLst/>
                <a:uLnTx/>
                <a:uFillTx/>
              </a:rPr>
              <a:t>※</a:t>
            </a:r>
            <a:r>
              <a:rPr kumimoji="0" lang="ja-JP" altLang="en-US" sz="800" kern="0" noProof="0">
                <a:solidFill>
                  <a:srgbClr val="0D0D0D"/>
                </a:solidFill>
              </a:rPr>
              <a:t>時間帯ジャック商品は</a:t>
            </a:r>
            <a:r>
              <a:rPr kumimoji="0" lang="en-US" altLang="ja-JP" sz="800" kern="0" noProof="0">
                <a:solidFill>
                  <a:srgbClr val="0D0D0D"/>
                </a:solidFill>
              </a:rPr>
              <a:t>1</a:t>
            </a:r>
            <a:r>
              <a:rPr kumimoji="0" lang="ja-JP" altLang="en-US" sz="800" kern="0" noProof="0">
                <a:solidFill>
                  <a:srgbClr val="0D0D0D"/>
                </a:solidFill>
              </a:rPr>
              <a:t>日で最大</a:t>
            </a:r>
            <a:r>
              <a:rPr kumimoji="0" lang="en-US" altLang="ja-JP" sz="800" kern="0" noProof="0">
                <a:solidFill>
                  <a:srgbClr val="0D0D0D"/>
                </a:solidFill>
              </a:rPr>
              <a:t>3</a:t>
            </a:r>
            <a:r>
              <a:rPr kumimoji="0" lang="ja-JP" altLang="en-US" sz="800" kern="0" noProof="0">
                <a:solidFill>
                  <a:srgbClr val="0D0D0D"/>
                </a:solidFill>
              </a:rPr>
              <a:t>時間、</a:t>
            </a:r>
            <a:r>
              <a:rPr kumimoji="0" lang="en-US" altLang="ja-JP" sz="800" kern="0" noProof="0">
                <a:solidFill>
                  <a:srgbClr val="0D0D0D"/>
                </a:solidFill>
              </a:rPr>
              <a:t>1</a:t>
            </a:r>
            <a:r>
              <a:rPr kumimoji="0" lang="ja-JP" altLang="en-US" sz="800" kern="0" noProof="0">
                <a:solidFill>
                  <a:srgbClr val="0D0D0D"/>
                </a:solidFill>
              </a:rPr>
              <a:t>週間で最大</a:t>
            </a:r>
            <a:r>
              <a:rPr kumimoji="0" lang="en-US" altLang="ja-JP" sz="800" kern="0" noProof="0">
                <a:solidFill>
                  <a:srgbClr val="0D0D0D"/>
                </a:solidFill>
              </a:rPr>
              <a:t>10</a:t>
            </a:r>
            <a:r>
              <a:rPr kumimoji="0" lang="ja-JP" altLang="en-US" sz="800" kern="0" noProof="0">
                <a:solidFill>
                  <a:srgbClr val="0D0D0D"/>
                </a:solidFill>
              </a:rPr>
              <a:t>時間までの販売となります。</a:t>
            </a:r>
            <a:endParaRPr kumimoji="0" lang="en-US" altLang="ja-JP" sz="800" kern="0" noProof="0">
              <a:solidFill>
                <a:srgbClr val="0D0D0D"/>
              </a:solidFill>
            </a:endParaRPr>
          </a:p>
          <a:p>
            <a:pPr>
              <a:defRPr/>
            </a:pPr>
            <a:r>
              <a:rPr kumimoji="0" lang="en-US" altLang="ja-JP" sz="800" b="0" i="0" u="none" strike="noStrike" kern="0" cap="none" spc="0" normalizeH="0" baseline="0" noProof="0">
                <a:ln>
                  <a:noFill/>
                </a:ln>
                <a:solidFill>
                  <a:srgbClr val="0D0D0D"/>
                </a:solidFill>
                <a:effectLst/>
                <a:uLnTx/>
                <a:uFillTx/>
                <a:latin typeface="Meiryo"/>
                <a:ea typeface="メイリオ"/>
              </a:rPr>
              <a:t>※</a:t>
            </a:r>
            <a:r>
              <a:rPr kumimoji="0" lang="en-US" altLang="ja-JP" sz="800" b="0" i="0" u="none" strike="noStrike" kern="0" cap="none" spc="0" normalizeH="0" baseline="0" noProof="0">
                <a:ln>
                  <a:noFill/>
                </a:ln>
                <a:solidFill>
                  <a:srgbClr val="0D0D0D"/>
                </a:solidFill>
                <a:effectLst/>
                <a:uLnTx/>
                <a:uFillTx/>
                <a:latin typeface="Meiryo"/>
                <a:ea typeface="Meiryo"/>
              </a:rPr>
              <a:t>SP</a:t>
            </a:r>
            <a:r>
              <a:rPr kumimoji="0" lang="ja-JP" altLang="ja-JP" sz="800" b="0" i="0" u="none" strike="noStrike" kern="0" cap="none" spc="0" normalizeH="0" baseline="0" noProof="0">
                <a:ln>
                  <a:noFill/>
                </a:ln>
                <a:solidFill>
                  <a:srgbClr val="0D0D0D"/>
                </a:solidFill>
                <a:effectLst/>
                <a:uLnTx/>
                <a:uFillTx/>
                <a:latin typeface="Meiryo"/>
                <a:ea typeface="Meiryo"/>
              </a:rPr>
              <a:t>はスマートフォン</a:t>
            </a:r>
            <a:r>
              <a:rPr kumimoji="0" lang="ja-JP" altLang="ja-JP" sz="800" kern="0">
                <a:solidFill>
                  <a:srgbClr val="0D0D0D"/>
                </a:solidFill>
                <a:latin typeface="Meiryo"/>
                <a:ea typeface="Meiryo"/>
              </a:rPr>
              <a:t>、</a:t>
            </a:r>
            <a:r>
              <a:rPr kumimoji="0" lang="en-US" altLang="ja-JP" sz="800" kern="0">
                <a:solidFill>
                  <a:srgbClr val="0D0D0D"/>
                </a:solidFill>
                <a:latin typeface="Meiryo"/>
                <a:ea typeface="Meiryo"/>
              </a:rPr>
              <a:t>PC</a:t>
            </a:r>
            <a:r>
              <a:rPr kumimoji="0" lang="ja-JP" altLang="ja-JP" sz="800" kern="0">
                <a:solidFill>
                  <a:srgbClr val="0D0D0D"/>
                </a:solidFill>
                <a:latin typeface="Meiryo"/>
                <a:ea typeface="Meiryo"/>
              </a:rPr>
              <a:t>はパソコン、</a:t>
            </a:r>
            <a:r>
              <a:rPr kumimoji="0" lang="en-US" altLang="ja-JP" sz="800" kern="0">
                <a:solidFill>
                  <a:srgbClr val="0D0D0D"/>
                </a:solidFill>
                <a:latin typeface="Meiryo"/>
                <a:ea typeface="Meiryo"/>
              </a:rPr>
              <a:t>MD</a:t>
            </a:r>
            <a:r>
              <a:rPr kumimoji="0" lang="ja-JP" altLang="ja-JP" sz="800" kern="0">
                <a:solidFill>
                  <a:srgbClr val="0D0D0D"/>
                </a:solidFill>
                <a:latin typeface="Meiryo"/>
                <a:ea typeface="Meiryo"/>
              </a:rPr>
              <a:t>はマルチデバイス</a:t>
            </a:r>
            <a:r>
              <a:rPr kumimoji="0" lang="ja-JP" altLang="ja-JP" sz="800" b="0" i="0" u="none" strike="noStrike" kern="0" cap="none" spc="0" normalizeH="0" baseline="0" noProof="0">
                <a:ln>
                  <a:noFill/>
                </a:ln>
                <a:solidFill>
                  <a:srgbClr val="0D0D0D"/>
                </a:solidFill>
                <a:effectLst/>
                <a:uLnTx/>
                <a:uFillTx/>
                <a:latin typeface="Meiryo"/>
                <a:ea typeface="Meiryo"/>
              </a:rPr>
              <a:t>の略称です。</a:t>
            </a:r>
            <a:r>
              <a:rPr kumimoji="0" lang="ja-JP" altLang="en-US" sz="800" b="0" i="0" u="none" strike="noStrike" kern="0" cap="none" spc="0" normalizeH="0" baseline="0" noProof="0">
                <a:ln>
                  <a:noFill/>
                </a:ln>
                <a:solidFill>
                  <a:srgbClr val="0D0D0D"/>
                </a:solidFill>
                <a:effectLst/>
                <a:uLnTx/>
                <a:uFillTx/>
                <a:latin typeface="Meiryo"/>
                <a:ea typeface="Meiryo"/>
              </a:rPr>
              <a:t>　</a:t>
            </a:r>
            <a:r>
              <a:rPr kumimoji="0" lang="en-US" altLang="ja-JP" sz="800" b="0" i="0" u="none" strike="noStrike" kern="0" cap="none" spc="0" normalizeH="0" baseline="0" noProof="0">
                <a:ln>
                  <a:noFill/>
                </a:ln>
                <a:solidFill>
                  <a:srgbClr val="0D0D0D"/>
                </a:solidFill>
                <a:effectLst/>
                <a:uLnTx/>
                <a:uFillTx/>
                <a:latin typeface="Meiryo"/>
                <a:ea typeface="メイリオ"/>
              </a:rPr>
              <a:t>※</a:t>
            </a:r>
            <a:r>
              <a:rPr kumimoji="0" lang="en-US" altLang="ja-JP" sz="800" b="0" i="0" u="none" strike="noStrike" kern="0" cap="none" spc="0" normalizeH="0" baseline="0" noProof="0" err="1">
                <a:ln>
                  <a:noFill/>
                </a:ln>
                <a:solidFill>
                  <a:srgbClr val="0D0D0D"/>
                </a:solidFill>
                <a:effectLst/>
                <a:uLnTx/>
                <a:uFillTx/>
                <a:latin typeface="Meiryo"/>
                <a:ea typeface="メイリオ"/>
              </a:rPr>
              <a:t>vCPM</a:t>
            </a:r>
            <a:r>
              <a:rPr kumimoji="0" lang="ja-JP" altLang="en-US" sz="800" b="0" i="0" u="none" strike="noStrike" kern="0" cap="none" spc="0" normalizeH="0" baseline="0" noProof="0">
                <a:ln>
                  <a:noFill/>
                </a:ln>
                <a:solidFill>
                  <a:srgbClr val="0D0D0D"/>
                </a:solidFill>
                <a:effectLst/>
                <a:uLnTx/>
                <a:uFillTx/>
                <a:latin typeface="Meiryo"/>
                <a:ea typeface="Meiryo"/>
              </a:rPr>
              <a:t>はビューアブルインプレッション</a:t>
            </a:r>
            <a:r>
              <a:rPr kumimoji="0" lang="en-US" altLang="ja-JP" sz="800" b="0" i="0" u="none" strike="noStrike" kern="0" cap="none" spc="0" normalizeH="0" baseline="0" noProof="0">
                <a:ln>
                  <a:noFill/>
                </a:ln>
                <a:solidFill>
                  <a:srgbClr val="0D0D0D"/>
                </a:solidFill>
                <a:effectLst/>
                <a:uLnTx/>
                <a:uFillTx/>
                <a:latin typeface="Meiryo"/>
                <a:ea typeface="メイリオ"/>
              </a:rPr>
              <a:t>1,000</a:t>
            </a:r>
            <a:r>
              <a:rPr kumimoji="0" lang="ja-JP" altLang="en-US" sz="800" b="0" i="0" u="none" strike="noStrike" kern="0" cap="none" spc="0" normalizeH="0" baseline="0" noProof="0">
                <a:ln>
                  <a:noFill/>
                </a:ln>
                <a:solidFill>
                  <a:srgbClr val="0D0D0D"/>
                </a:solidFill>
                <a:effectLst/>
                <a:uLnTx/>
                <a:uFillTx/>
                <a:latin typeface="Meiryo"/>
                <a:ea typeface="Meiryo"/>
              </a:rPr>
              <a:t>回あたりにかかる見込み広告費用です。 </a:t>
            </a:r>
            <a:r>
              <a:rPr kumimoji="0" lang="en-US" altLang="ja-JP" sz="800" b="0" i="0" u="none" strike="noStrike" kern="0" cap="none" spc="0" normalizeH="0" baseline="0" noProof="0">
                <a:ln>
                  <a:noFill/>
                </a:ln>
                <a:solidFill>
                  <a:srgbClr val="0D0D0D"/>
                </a:solidFill>
                <a:effectLst/>
                <a:uLnTx/>
                <a:uFillTx/>
                <a:latin typeface="Meiryo"/>
                <a:ea typeface="メイリオ"/>
              </a:rPr>
              <a:t>※</a:t>
            </a:r>
            <a:r>
              <a:rPr kumimoji="0" lang="en-US" altLang="ja-JP" sz="800" b="0" i="0" u="none" strike="noStrike" kern="0" cap="none" spc="0" normalizeH="0" baseline="0" noProof="0" err="1">
                <a:ln>
                  <a:noFill/>
                </a:ln>
                <a:solidFill>
                  <a:srgbClr val="0D0D0D"/>
                </a:solidFill>
                <a:effectLst/>
                <a:uLnTx/>
                <a:uFillTx/>
                <a:latin typeface="Meiryo"/>
                <a:ea typeface="メイリオ"/>
              </a:rPr>
              <a:t>vimps</a:t>
            </a:r>
            <a:r>
              <a:rPr kumimoji="0" lang="ja-JP" altLang="en-US" sz="800" b="0" i="0" u="none" strike="noStrike" kern="0" cap="none" spc="0" normalizeH="0" baseline="0" noProof="0">
                <a:ln>
                  <a:noFill/>
                </a:ln>
                <a:solidFill>
                  <a:srgbClr val="0D0D0D"/>
                </a:solidFill>
                <a:effectLst/>
                <a:uLnTx/>
                <a:uFillTx/>
                <a:latin typeface="Meiryo"/>
                <a:ea typeface="Meiryo"/>
              </a:rPr>
              <a:t>はビューアブルインプレッションの略称です。</a:t>
            </a:r>
            <a:endParaRPr lang="en-US" altLang="ja-JP" sz="800" b="0" i="0" u="none" strike="noStrike" kern="0" cap="none" spc="0" normalizeH="0" baseline="0" noProof="0">
              <a:ln>
                <a:noFill/>
              </a:ln>
              <a:solidFill>
                <a:srgbClr val="0D0D0D"/>
              </a:solidFill>
              <a:effectLst/>
              <a:uLnTx/>
              <a:uFillTx/>
              <a:latin typeface="Meiryo"/>
              <a:ea typeface="Meiryo"/>
            </a:endParaRPr>
          </a:p>
        </p:txBody>
      </p:sp>
      <p:sp>
        <p:nvSpPr>
          <p:cNvPr id="10" name="円/楕円 15">
            <a:extLst>
              <a:ext uri="{FF2B5EF4-FFF2-40B4-BE49-F238E27FC236}">
                <a16:creationId xmlns:a16="http://schemas.microsoft.com/office/drawing/2014/main" id="{8DF5DC1B-91F1-3B9F-8630-D25003CE5148}"/>
              </a:ext>
            </a:extLst>
          </p:cNvPr>
          <p:cNvSpPr>
            <a:spLocks noChangeAspect="1"/>
          </p:cNvSpPr>
          <p:nvPr/>
        </p:nvSpPr>
        <p:spPr>
          <a:xfrm>
            <a:off x="9529171" y="2557926"/>
            <a:ext cx="180000" cy="180000"/>
          </a:xfrm>
          <a:prstGeom prst="ellipse">
            <a:avLst/>
          </a:prstGeom>
          <a:solidFill>
            <a:srgbClr val="000048"/>
          </a:solidFill>
          <a:ln w="9525" cap="flat" cmpd="sng" algn="ctr">
            <a:noFill/>
            <a:prstDash val="solid"/>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i="0" u="none" strike="noStrike" kern="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A</a:t>
            </a:r>
            <a:endParaRPr kumimoji="0" lang="ja-JP" altLang="en-US" sz="900" b="1" i="0" u="none" strike="noStrike" kern="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6" name="テキスト プレースホルダー 1">
            <a:extLst>
              <a:ext uri="{FF2B5EF4-FFF2-40B4-BE49-F238E27FC236}">
                <a16:creationId xmlns:a16="http://schemas.microsoft.com/office/drawing/2014/main" id="{506D3C77-F890-167A-2405-C121436D2BAD}"/>
              </a:ext>
            </a:extLst>
          </p:cNvPr>
          <p:cNvSpPr txBox="1">
            <a:spLocks/>
          </p:cNvSpPr>
          <p:nvPr/>
        </p:nvSpPr>
        <p:spPr>
          <a:xfrm>
            <a:off x="3761481" y="124165"/>
            <a:ext cx="5948576" cy="578826"/>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chemeClr val="accent1"/>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en-US" altLang="ja-JP">
                <a:solidFill>
                  <a:srgbClr val="000048"/>
                </a:solidFill>
              </a:rPr>
              <a:t>Yahoo! JAPAN</a:t>
            </a:r>
            <a:r>
              <a:rPr lang="ja-JP" altLang="en-US">
                <a:solidFill>
                  <a:srgbClr val="000048"/>
                </a:solidFill>
              </a:rPr>
              <a:t>トップページ　ブランドパネル　</a:t>
            </a:r>
            <a:endParaRPr lang="en-US" altLang="ja-JP">
              <a:solidFill>
                <a:srgbClr val="000048"/>
              </a:solidFill>
            </a:endParaRPr>
          </a:p>
          <a:p>
            <a:r>
              <a:rPr lang="en-US" altLang="ja-JP">
                <a:solidFill>
                  <a:srgbClr val="000048"/>
                </a:solidFill>
              </a:rPr>
              <a:t>SP</a:t>
            </a:r>
            <a:r>
              <a:rPr lang="ja-JP" altLang="en-US">
                <a:solidFill>
                  <a:srgbClr val="000048"/>
                </a:solidFill>
              </a:rPr>
              <a:t>　トップカバー</a:t>
            </a:r>
          </a:p>
        </p:txBody>
      </p:sp>
      <p:sp>
        <p:nvSpPr>
          <p:cNvPr id="3" name="テキスト ボックス 2">
            <a:extLst>
              <a:ext uri="{FF2B5EF4-FFF2-40B4-BE49-F238E27FC236}">
                <a16:creationId xmlns:a16="http://schemas.microsoft.com/office/drawing/2014/main" id="{674847D2-3E59-EA8E-0DE1-A44909AD4563}"/>
              </a:ext>
            </a:extLst>
          </p:cNvPr>
          <p:cNvSpPr txBox="1"/>
          <p:nvPr/>
        </p:nvSpPr>
        <p:spPr>
          <a:xfrm>
            <a:off x="522340" y="6258404"/>
            <a:ext cx="3916137" cy="227755"/>
          </a:xfrm>
          <a:prstGeom prst="rect">
            <a:avLst/>
          </a:prstGeom>
        </p:spPr>
        <p:txBody>
          <a:bodyPr wrap="none" lIns="0" tIns="45720" rIns="0" bIns="45720" anchor="t">
            <a:spAutoFit/>
          </a:bodyPr>
          <a:lstStyle>
            <a:defPPr>
              <a:defRPr lang="ja-JP"/>
            </a:defPPr>
            <a:lvl1pPr>
              <a:lnSpc>
                <a:spcPct val="110000"/>
              </a:lnSpc>
              <a:defRPr kumimoji="0" sz="700" kern="0">
                <a:solidFill>
                  <a:srgbClr val="002AFF"/>
                </a:solidFill>
                <a:latin typeface="Meiryo" panose="020B0604030504040204" pitchFamily="34" charset="-128"/>
                <a:ea typeface="Meiryo" panose="020B0604030504040204" pitchFamily="34" charset="-128"/>
              </a:defRPr>
            </a:lvl1pPr>
          </a:lstStyle>
          <a:p>
            <a:r>
              <a:rPr lang="en-US" altLang="ja-JP" sz="800" dirty="0"/>
              <a:t>※3/11</a:t>
            </a:r>
            <a:r>
              <a:rPr lang="ja-JP" altLang="en-US" sz="800" dirty="0"/>
              <a:t>に</a:t>
            </a:r>
            <a:r>
              <a:rPr lang="en-US" altLang="ja-JP" sz="800" dirty="0"/>
              <a:t>Yahoo! JAPAN</a:t>
            </a:r>
            <a:r>
              <a:rPr lang="ja-JP" altLang="en-US" sz="800" dirty="0"/>
              <a:t>トップページにて特別演出が行われる可能性があります。</a:t>
            </a:r>
          </a:p>
        </p:txBody>
      </p:sp>
    </p:spTree>
    <p:extLst>
      <p:ext uri="{BB962C8B-B14F-4D97-AF65-F5344CB8AC3E}">
        <p14:creationId xmlns:p14="http://schemas.microsoft.com/office/powerpoint/2010/main" val="214289157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プレースホルダー 10">
            <a:extLst>
              <a:ext uri="{FF2B5EF4-FFF2-40B4-BE49-F238E27FC236}">
                <a16:creationId xmlns:a16="http://schemas.microsoft.com/office/drawing/2014/main" id="{83FBD00F-77AA-93C7-31A2-FA74AFB2399E}"/>
              </a:ext>
            </a:extLst>
          </p:cNvPr>
          <p:cNvPicPr>
            <a:picLocks noGrp="1" noChangeAspect="1"/>
          </p:cNvPicPr>
          <p:nvPr>
            <p:ph type="pic" sz="quarter" idx="15"/>
          </p:nvPr>
        </p:nvPicPr>
        <p:blipFill>
          <a:blip r:embed="rId2"/>
          <a:srcRect t="137" b="137"/>
          <a:stretch/>
        </p:blipFill>
        <p:spPr>
          <a:solidFill>
            <a:srgbClr val="FFFFFF"/>
          </a:solidFill>
        </p:spPr>
      </p:pic>
      <p:sp>
        <p:nvSpPr>
          <p:cNvPr id="3" name="テキスト プレースホルダー 2">
            <a:extLst>
              <a:ext uri="{FF2B5EF4-FFF2-40B4-BE49-F238E27FC236}">
                <a16:creationId xmlns:a16="http://schemas.microsoft.com/office/drawing/2014/main" id="{24A29292-73BA-9A2F-5F05-E36BF8F774FB}"/>
              </a:ext>
            </a:extLst>
          </p:cNvPr>
          <p:cNvSpPr>
            <a:spLocks noGrp="1"/>
          </p:cNvSpPr>
          <p:nvPr>
            <p:ph type="body" sz="quarter" idx="19"/>
          </p:nvPr>
        </p:nvSpPr>
        <p:spPr/>
        <p:txBody>
          <a:bodyPr/>
          <a:lstStyle/>
          <a:p>
            <a:r>
              <a:rPr lang="ja-JP" altLang="en-US"/>
              <a:t>概要</a:t>
            </a:r>
            <a:endParaRPr kumimoji="1" lang="ja-JP" altLang="en-US"/>
          </a:p>
        </p:txBody>
      </p:sp>
      <p:sp>
        <p:nvSpPr>
          <p:cNvPr id="8" name="テキスト プレースホルダー 7">
            <a:extLst>
              <a:ext uri="{FF2B5EF4-FFF2-40B4-BE49-F238E27FC236}">
                <a16:creationId xmlns:a16="http://schemas.microsoft.com/office/drawing/2014/main" id="{E674F640-62D4-F9A0-1F1C-08F19ECDCC0B}"/>
              </a:ext>
            </a:extLst>
          </p:cNvPr>
          <p:cNvSpPr>
            <a:spLocks noGrp="1"/>
          </p:cNvSpPr>
          <p:nvPr>
            <p:ph type="body" sz="quarter" idx="20"/>
          </p:nvPr>
        </p:nvSpPr>
        <p:spPr/>
        <p:txBody>
          <a:bodyPr/>
          <a:lstStyle/>
          <a:p>
            <a:r>
              <a:rPr lang="en-US" altLang="ja-JP"/>
              <a:t>01</a:t>
            </a:r>
            <a:endParaRPr lang="ja-JP" altLang="en-US"/>
          </a:p>
        </p:txBody>
      </p:sp>
    </p:spTree>
    <p:extLst>
      <p:ext uri="{BB962C8B-B14F-4D97-AF65-F5344CB8AC3E}">
        <p14:creationId xmlns:p14="http://schemas.microsoft.com/office/powerpoint/2010/main" val="15282492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BE0FD5-527C-D44B-C55C-63A79D0B661C}"/>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647B2E86-940B-1A2F-2CE2-ADD579C11FF0}"/>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78B2B89D-7B4F-FD54-E860-9D9755F20A0A}"/>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2" name="角丸四角形 25">
            <a:extLst>
              <a:ext uri="{FF2B5EF4-FFF2-40B4-BE49-F238E27FC236}">
                <a16:creationId xmlns:a16="http://schemas.microsoft.com/office/drawing/2014/main" id="{E7691E16-759B-A3F9-EE4D-2F8A0631F004}"/>
              </a:ext>
            </a:extLst>
          </p:cNvPr>
          <p:cNvSpPr/>
          <p:nvPr/>
        </p:nvSpPr>
        <p:spPr>
          <a:xfrm>
            <a:off x="1784939" y="184171"/>
            <a:ext cx="1834561"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時間帯ジャック価格表</a:t>
            </a:r>
          </a:p>
        </p:txBody>
      </p:sp>
      <p:graphicFrame>
        <p:nvGraphicFramePr>
          <p:cNvPr id="14" name="表 13">
            <a:extLst>
              <a:ext uri="{FF2B5EF4-FFF2-40B4-BE49-F238E27FC236}">
                <a16:creationId xmlns:a16="http://schemas.microsoft.com/office/drawing/2014/main" id="{DF02B5E8-E27D-A7C4-757F-5ACFD63786F6}"/>
              </a:ext>
            </a:extLst>
          </p:cNvPr>
          <p:cNvGraphicFramePr>
            <a:graphicFrameLocks noGrp="1"/>
          </p:cNvGraphicFramePr>
          <p:nvPr>
            <p:extLst>
              <p:ext uri="{D42A27DB-BD31-4B8C-83A1-F6EECF244321}">
                <p14:modId xmlns:p14="http://schemas.microsoft.com/office/powerpoint/2010/main" val="2144377333"/>
              </p:ext>
            </p:extLst>
          </p:nvPr>
        </p:nvGraphicFramePr>
        <p:xfrm>
          <a:off x="479424" y="962025"/>
          <a:ext cx="5472558" cy="5245322"/>
        </p:xfrm>
        <a:graphic>
          <a:graphicData uri="http://schemas.openxmlformats.org/drawingml/2006/table">
            <a:tbl>
              <a:tblPr firstCol="1" bandRow="1"/>
              <a:tblGrid>
                <a:gridCol w="2095872">
                  <a:extLst>
                    <a:ext uri="{9D8B030D-6E8A-4147-A177-3AD203B41FA5}">
                      <a16:colId xmlns:a16="http://schemas.microsoft.com/office/drawing/2014/main" val="792911817"/>
                    </a:ext>
                  </a:extLst>
                </a:gridCol>
                <a:gridCol w="1688343">
                  <a:extLst>
                    <a:ext uri="{9D8B030D-6E8A-4147-A177-3AD203B41FA5}">
                      <a16:colId xmlns:a16="http://schemas.microsoft.com/office/drawing/2014/main" val="598637953"/>
                    </a:ext>
                  </a:extLst>
                </a:gridCol>
                <a:gridCol w="1688343">
                  <a:extLst>
                    <a:ext uri="{9D8B030D-6E8A-4147-A177-3AD203B41FA5}">
                      <a16:colId xmlns:a16="http://schemas.microsoft.com/office/drawing/2014/main" val="240533709"/>
                    </a:ext>
                  </a:extLst>
                </a:gridCol>
              </a:tblGrid>
              <a:tr h="343159">
                <a:tc rowSpan="3">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1000" b="1">
                          <a:solidFill>
                            <a:schemeClr val="bg1"/>
                          </a:solidFill>
                          <a:latin typeface="Meiryo" panose="020B0604030504040204" pitchFamily="34" charset="-128"/>
                          <a:ea typeface="Meiryo" panose="020B0604030504040204" pitchFamily="34" charset="-128"/>
                        </a:rPr>
                        <a:t>ターゲティング</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1000" b="1" kern="1200">
                          <a:solidFill>
                            <a:schemeClr val="bg1"/>
                          </a:solidFill>
                          <a:latin typeface="Meiryo" panose="020B0604030504040204" pitchFamily="34" charset="-128"/>
                          <a:ea typeface="Meiryo" panose="020B0604030504040204" pitchFamily="34" charset="-128"/>
                          <a:cs typeface="+mn-cs"/>
                        </a:rPr>
                        <a:t>商品名</a:t>
                      </a:r>
                      <a:endParaRPr kumimoji="1" lang="en-US" altLang="ja-JP" sz="10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extLst>
                  <a:ext uri="{0D108BD9-81ED-4DB2-BD59-A6C34878D82A}">
                    <a16:rowId xmlns:a16="http://schemas.microsoft.com/office/drawing/2014/main" val="450086990"/>
                  </a:ext>
                </a:extLst>
              </a:tr>
              <a:tr h="516463">
                <a:tc vMerge="1">
                  <a:txBody>
                    <a:bodyPr/>
                    <a:lstStyle/>
                    <a:p>
                      <a:pPr algn="ct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gridSpan="2">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kern="1200">
                          <a:solidFill>
                            <a:schemeClr val="bg1"/>
                          </a:solidFill>
                          <a:latin typeface="Meiryo" panose="020B0604030504040204" pitchFamily="34" charset="-128"/>
                          <a:ea typeface="Meiryo" panose="020B0604030504040204" pitchFamily="34" charset="-128"/>
                          <a:cs typeface="+mn-cs"/>
                        </a:rPr>
                        <a:t>Yahoo! JAPAN</a:t>
                      </a:r>
                      <a:r>
                        <a:rPr kumimoji="1" lang="ja-JP" altLang="en-US" sz="1000" b="1" kern="1200">
                          <a:solidFill>
                            <a:schemeClr val="bg1"/>
                          </a:solidFill>
                          <a:latin typeface="Meiryo" panose="020B0604030504040204" pitchFamily="34" charset="-128"/>
                          <a:ea typeface="Meiryo" panose="020B0604030504040204" pitchFamily="34" charset="-128"/>
                          <a:cs typeface="+mn-cs"/>
                        </a:rPr>
                        <a:t>トップページ　ブランドパネル　</a:t>
                      </a:r>
                      <a:r>
                        <a:rPr kumimoji="1" lang="en-US" altLang="ja-JP" sz="1000" b="1" kern="1200">
                          <a:solidFill>
                            <a:schemeClr val="bg1"/>
                          </a:solidFill>
                          <a:latin typeface="Meiryo" panose="020B0604030504040204" pitchFamily="34" charset="-128"/>
                          <a:ea typeface="Meiryo" panose="020B0604030504040204" pitchFamily="34" charset="-128"/>
                          <a:cs typeface="+mn-cs"/>
                        </a:rPr>
                        <a:t>SP </a:t>
                      </a:r>
                      <a:r>
                        <a:rPr kumimoji="1" lang="ja-JP" altLang="en-US" sz="1000" b="1" kern="1200">
                          <a:solidFill>
                            <a:schemeClr val="bg1"/>
                          </a:solidFill>
                          <a:latin typeface="Meiryo" panose="020B0604030504040204" pitchFamily="34" charset="-128"/>
                          <a:ea typeface="Meiryo" panose="020B0604030504040204" pitchFamily="34" charset="-128"/>
                          <a:cs typeface="+mn-cs"/>
                        </a:rPr>
                        <a:t>　トップカバー（時間帯ジャック）</a:t>
                      </a:r>
                    </a:p>
                  </a:txBody>
                  <a:tcPr marL="45720" marR="4572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pPr algn="ctr"/>
                      <a:endParaRPr kumimoji="1" lang="en-US" altLang="ja-JP" sz="700" b="1" kern="1200">
                        <a:solidFill>
                          <a:schemeClr val="tx1">
                            <a:lumMod val="65000"/>
                            <a:lumOff val="35000"/>
                          </a:schemeClr>
                        </a:solidFill>
                        <a:latin typeface="+mn-lt"/>
                        <a:ea typeface="+mn-ea"/>
                        <a:cs typeface="+mn-cs"/>
                      </a:endParaRPr>
                    </a:p>
                  </a:txBody>
                  <a:tcPr marL="45720" marR="45720" anchor="ctr">
                    <a:lnL w="6350" cap="flat" cmpd="sng" algn="ctr">
                      <a:solidFill>
                        <a:schemeClr val="tx1">
                          <a:lumMod val="85000"/>
                          <a:lumOff val="15000"/>
                        </a:schemeClr>
                      </a:solidFill>
                      <a:prstDash val="dot"/>
                      <a:round/>
                      <a:headEnd type="none" w="med" len="med"/>
                      <a:tailEnd type="none" w="med" len="med"/>
                    </a:lnL>
                    <a:lnR w="6350" cap="flat" cmpd="sng" algn="ctr">
                      <a:solidFill>
                        <a:schemeClr val="tx1">
                          <a:lumMod val="85000"/>
                          <a:lumOff val="15000"/>
                        </a:schemeClr>
                      </a:solidFill>
                      <a:prstDash val="dot"/>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9EA"/>
                    </a:solidFill>
                  </a:tcPr>
                </a:tc>
                <a:extLst>
                  <a:ext uri="{0D108BD9-81ED-4DB2-BD59-A6C34878D82A}">
                    <a16:rowId xmlns:a16="http://schemas.microsoft.com/office/drawing/2014/main" val="2117335041"/>
                  </a:ext>
                </a:extLst>
              </a:tr>
              <a:tr h="340727">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solidFill>
                          <a:effectLst/>
                          <a:latin typeface="Meiryo" panose="020B0604030504040204" pitchFamily="34" charset="-128"/>
                          <a:ea typeface="Meiryo" panose="020B0604030504040204" pitchFamily="34" charset="-128"/>
                        </a:rPr>
                        <a:t>金額</a:t>
                      </a:r>
                      <a:endParaRPr lang="en-US" altLang="ja-JP" sz="1000" b="1" i="0" u="none" strike="noStrike">
                        <a:solidFill>
                          <a:schemeClr val="bg1"/>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solidFill>
                          <a:effectLst/>
                          <a:latin typeface="Meiryo" panose="020B0604030504040204" pitchFamily="34" charset="-128"/>
                          <a:ea typeface="Meiryo" panose="020B0604030504040204" pitchFamily="34" charset="-128"/>
                        </a:rPr>
                        <a:t>想定</a:t>
                      </a:r>
                      <a:r>
                        <a:rPr lang="en-US" altLang="ja-JP" sz="1000" b="1" i="0" u="none" strike="noStrike" err="1">
                          <a:solidFill>
                            <a:schemeClr val="bg1"/>
                          </a:solidFill>
                          <a:effectLst/>
                          <a:latin typeface="Meiryo" panose="020B0604030504040204" pitchFamily="34" charset="-128"/>
                          <a:ea typeface="Meiryo" panose="020B0604030504040204" pitchFamily="34" charset="-128"/>
                        </a:rPr>
                        <a:t>vimps</a:t>
                      </a:r>
                      <a:endParaRPr lang="en-US" altLang="ja-JP" sz="1000" b="1" i="0" u="none" strike="noStrike">
                        <a:solidFill>
                          <a:schemeClr val="bg1"/>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94017999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4,680,000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2,880,000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3,520,000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29697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2,760,000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1,620,000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1,980,000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1,800,000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990,000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1,210,000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1,800,000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810,000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990,000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1,800,000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900,000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1,100,000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2,880,000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1,710,000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2,090,000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8004801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5,640,000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3,420,000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4,180,000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7,200,000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4,410,000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5,390,000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6,960,000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4,230,000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5,170,000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460214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6,960,000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4,320,000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5,280,000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7718748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6,600,000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4,050,000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4,950,000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33226141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6,840,000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4,140,000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5,060,000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12777398"/>
                  </a:ext>
                </a:extLst>
              </a:tr>
            </a:tbl>
          </a:graphicData>
        </a:graphic>
      </p:graphicFrame>
      <p:graphicFrame>
        <p:nvGraphicFramePr>
          <p:cNvPr id="15" name="表 14">
            <a:extLst>
              <a:ext uri="{FF2B5EF4-FFF2-40B4-BE49-F238E27FC236}">
                <a16:creationId xmlns:a16="http://schemas.microsoft.com/office/drawing/2014/main" id="{D1B908DE-CF32-B272-6E03-6B7959D8070F}"/>
              </a:ext>
            </a:extLst>
          </p:cNvPr>
          <p:cNvGraphicFramePr>
            <a:graphicFrameLocks noGrp="1"/>
          </p:cNvGraphicFramePr>
          <p:nvPr>
            <p:extLst>
              <p:ext uri="{D42A27DB-BD31-4B8C-83A1-F6EECF244321}">
                <p14:modId xmlns:p14="http://schemas.microsoft.com/office/powerpoint/2010/main" val="1853044461"/>
              </p:ext>
            </p:extLst>
          </p:nvPr>
        </p:nvGraphicFramePr>
        <p:xfrm>
          <a:off x="6240020" y="962025"/>
          <a:ext cx="5515692" cy="5245322"/>
        </p:xfrm>
        <a:graphic>
          <a:graphicData uri="http://schemas.openxmlformats.org/drawingml/2006/table">
            <a:tbl>
              <a:tblPr firstCol="1" bandRow="1"/>
              <a:tblGrid>
                <a:gridCol w="2081430">
                  <a:extLst>
                    <a:ext uri="{9D8B030D-6E8A-4147-A177-3AD203B41FA5}">
                      <a16:colId xmlns:a16="http://schemas.microsoft.com/office/drawing/2014/main" val="792911817"/>
                    </a:ext>
                  </a:extLst>
                </a:gridCol>
                <a:gridCol w="1717131">
                  <a:extLst>
                    <a:ext uri="{9D8B030D-6E8A-4147-A177-3AD203B41FA5}">
                      <a16:colId xmlns:a16="http://schemas.microsoft.com/office/drawing/2014/main" val="598637953"/>
                    </a:ext>
                  </a:extLst>
                </a:gridCol>
                <a:gridCol w="1717131">
                  <a:extLst>
                    <a:ext uri="{9D8B030D-6E8A-4147-A177-3AD203B41FA5}">
                      <a16:colId xmlns:a16="http://schemas.microsoft.com/office/drawing/2014/main" val="240533709"/>
                    </a:ext>
                  </a:extLst>
                </a:gridCol>
              </a:tblGrid>
              <a:tr h="343159">
                <a:tc rowSpan="3">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1000" b="1">
                          <a:solidFill>
                            <a:schemeClr val="bg1"/>
                          </a:solidFill>
                          <a:latin typeface="Meiryo" panose="020B0604030504040204" pitchFamily="34" charset="-128"/>
                          <a:ea typeface="Meiryo" panose="020B0604030504040204" pitchFamily="34" charset="-128"/>
                        </a:rPr>
                        <a:t>ターゲティング</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1000" b="1" kern="1200">
                          <a:solidFill>
                            <a:schemeClr val="bg1"/>
                          </a:solidFill>
                          <a:latin typeface="Meiryo" panose="020B0604030504040204" pitchFamily="34" charset="-128"/>
                          <a:ea typeface="Meiryo" panose="020B0604030504040204" pitchFamily="34" charset="-128"/>
                          <a:cs typeface="+mn-cs"/>
                        </a:rPr>
                        <a:t>商品名</a:t>
                      </a:r>
                      <a:endParaRPr kumimoji="1" lang="en-US" altLang="ja-JP" sz="10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extLst>
                  <a:ext uri="{0D108BD9-81ED-4DB2-BD59-A6C34878D82A}">
                    <a16:rowId xmlns:a16="http://schemas.microsoft.com/office/drawing/2014/main" val="450086990"/>
                  </a:ext>
                </a:extLst>
              </a:tr>
              <a:tr h="516463">
                <a:tc vMerge="1">
                  <a:txBody>
                    <a:bodyPr/>
                    <a:lstStyle/>
                    <a:p>
                      <a:pPr algn="ct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gridSpan="2">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kern="1200">
                          <a:solidFill>
                            <a:schemeClr val="bg1"/>
                          </a:solidFill>
                          <a:latin typeface="Meiryo" panose="020B0604030504040204" pitchFamily="34" charset="-128"/>
                          <a:ea typeface="Meiryo" panose="020B0604030504040204" pitchFamily="34" charset="-128"/>
                          <a:cs typeface="+mn-cs"/>
                        </a:rPr>
                        <a:t>Yahoo! JAPAN</a:t>
                      </a:r>
                      <a:r>
                        <a:rPr kumimoji="1" lang="ja-JP" altLang="en-US" sz="1000" b="1" kern="1200">
                          <a:solidFill>
                            <a:schemeClr val="bg1"/>
                          </a:solidFill>
                          <a:latin typeface="Meiryo" panose="020B0604030504040204" pitchFamily="34" charset="-128"/>
                          <a:ea typeface="Meiryo" panose="020B0604030504040204" pitchFamily="34" charset="-128"/>
                          <a:cs typeface="+mn-cs"/>
                        </a:rPr>
                        <a:t>トップページ　ブランドパネル　</a:t>
                      </a:r>
                      <a:r>
                        <a:rPr kumimoji="1" lang="en-US" altLang="ja-JP" sz="1000" b="1" kern="1200">
                          <a:solidFill>
                            <a:schemeClr val="bg1"/>
                          </a:solidFill>
                          <a:latin typeface="Meiryo" panose="020B0604030504040204" pitchFamily="34" charset="-128"/>
                          <a:ea typeface="Meiryo" panose="020B0604030504040204" pitchFamily="34" charset="-128"/>
                          <a:cs typeface="+mn-cs"/>
                        </a:rPr>
                        <a:t>SP </a:t>
                      </a:r>
                      <a:r>
                        <a:rPr kumimoji="1" lang="ja-JP" altLang="en-US" sz="1000" b="1" kern="1200">
                          <a:solidFill>
                            <a:schemeClr val="bg1"/>
                          </a:solidFill>
                          <a:latin typeface="Meiryo" panose="020B0604030504040204" pitchFamily="34" charset="-128"/>
                          <a:ea typeface="Meiryo" panose="020B0604030504040204" pitchFamily="34" charset="-128"/>
                          <a:cs typeface="+mn-cs"/>
                        </a:rPr>
                        <a:t>　トップカバー（時間帯ジャック）</a:t>
                      </a:r>
                    </a:p>
                  </a:txBody>
                  <a:tcPr marL="45720" marR="4572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pPr algn="ctr"/>
                      <a:endParaRPr kumimoji="1" lang="en-US" altLang="ja-JP" sz="700" b="1" kern="1200">
                        <a:solidFill>
                          <a:schemeClr val="tx1">
                            <a:lumMod val="65000"/>
                            <a:lumOff val="35000"/>
                          </a:schemeClr>
                        </a:solidFill>
                        <a:latin typeface="+mn-lt"/>
                        <a:ea typeface="+mn-ea"/>
                        <a:cs typeface="+mn-cs"/>
                      </a:endParaRPr>
                    </a:p>
                  </a:txBody>
                  <a:tcPr marL="45720" marR="45720" anchor="ctr">
                    <a:lnL w="6350" cap="flat" cmpd="sng" algn="ctr">
                      <a:solidFill>
                        <a:schemeClr val="tx1">
                          <a:lumMod val="85000"/>
                          <a:lumOff val="15000"/>
                        </a:schemeClr>
                      </a:solidFill>
                      <a:prstDash val="dot"/>
                      <a:round/>
                      <a:headEnd type="none" w="med" len="med"/>
                      <a:tailEnd type="none" w="med" len="med"/>
                    </a:lnL>
                    <a:lnR w="6350" cap="flat" cmpd="sng" algn="ctr">
                      <a:solidFill>
                        <a:schemeClr val="tx1">
                          <a:lumMod val="85000"/>
                          <a:lumOff val="15000"/>
                        </a:schemeClr>
                      </a:solidFill>
                      <a:prstDash val="dot"/>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9EA"/>
                    </a:solidFill>
                  </a:tcPr>
                </a:tc>
                <a:extLst>
                  <a:ext uri="{0D108BD9-81ED-4DB2-BD59-A6C34878D82A}">
                    <a16:rowId xmlns:a16="http://schemas.microsoft.com/office/drawing/2014/main" val="2117335041"/>
                  </a:ext>
                </a:extLst>
              </a:tr>
              <a:tr h="340727">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solidFill>
                          <a:effectLst/>
                          <a:latin typeface="Meiryo" panose="020B0604030504040204" pitchFamily="34" charset="-128"/>
                          <a:ea typeface="Meiryo" panose="020B0604030504040204" pitchFamily="34" charset="-128"/>
                        </a:rPr>
                        <a:t>金額</a:t>
                      </a:r>
                      <a:endParaRPr lang="en-US" altLang="ja-JP" sz="1000" b="1" i="0" u="none" strike="noStrike">
                        <a:solidFill>
                          <a:schemeClr val="bg1"/>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solidFill>
                          <a:effectLst/>
                          <a:latin typeface="Meiryo" panose="020B0604030504040204" pitchFamily="34" charset="-128"/>
                          <a:ea typeface="Meiryo" panose="020B0604030504040204" pitchFamily="34" charset="-128"/>
                        </a:rPr>
                        <a:t>想定</a:t>
                      </a:r>
                      <a:r>
                        <a:rPr lang="en-US" altLang="ja-JP" sz="1000" b="1" i="0" u="none" strike="noStrike" err="1">
                          <a:solidFill>
                            <a:schemeClr val="bg1"/>
                          </a:solidFill>
                          <a:effectLst/>
                          <a:latin typeface="Meiryo" panose="020B0604030504040204" pitchFamily="34" charset="-128"/>
                          <a:ea typeface="Meiryo" panose="020B0604030504040204" pitchFamily="34" charset="-128"/>
                        </a:rPr>
                        <a:t>vimps</a:t>
                      </a:r>
                      <a:endParaRPr lang="en-US" altLang="ja-JP" sz="1000" b="1" i="0" u="none" strike="noStrike">
                        <a:solidFill>
                          <a:schemeClr val="bg1"/>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94017999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8,880,000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5,490,000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6,710,000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29697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7,200,000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4,410,000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5,390,000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6,960,000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4,230,000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5,170,000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7,320,000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4,500,000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5,500,000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7,920,000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4,860,000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5,940,000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8,640,000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5,310,000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6,490,000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8004801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8,640,000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5,310,000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6,490,000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9,120,000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5,670,000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6,930,000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9,840,000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6,030,000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7,370,000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460214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10,080,000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6,210,000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7,590,000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7718748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33226141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12777398"/>
                  </a:ext>
                </a:extLst>
              </a:tr>
            </a:tbl>
          </a:graphicData>
        </a:graphic>
      </p:graphicFrame>
      <p:sp>
        <p:nvSpPr>
          <p:cNvPr id="16" name="正方形/長方形 15">
            <a:extLst>
              <a:ext uri="{FF2B5EF4-FFF2-40B4-BE49-F238E27FC236}">
                <a16:creationId xmlns:a16="http://schemas.microsoft.com/office/drawing/2014/main" id="{C6C51791-832D-E6CD-6A64-48D0DD5407CA}"/>
              </a:ext>
            </a:extLst>
          </p:cNvPr>
          <p:cNvSpPr/>
          <p:nvPr/>
        </p:nvSpPr>
        <p:spPr>
          <a:xfrm>
            <a:off x="479425" y="6267450"/>
            <a:ext cx="10985380" cy="176972"/>
          </a:xfrm>
          <a:prstGeom prst="rect">
            <a:avLst/>
          </a:prstGeom>
        </p:spPr>
        <p:txBody>
          <a:bodyPr wrap="none" lIns="0" tIns="0" rIns="0" bIns="0" anchor="t">
            <a:spAutoFit/>
          </a:bodyPr>
          <a:lstStyle/>
          <a:p>
            <a:pPr>
              <a:lnSpc>
                <a:spcPts val="1460"/>
              </a:lnSpc>
              <a:defRPr/>
            </a:pPr>
            <a:r>
              <a:rPr kumimoji="0" lang="en-US" altLang="ja-JP" sz="850" kern="0">
                <a:solidFill>
                  <a:srgbClr val="0D0D0D"/>
                </a:solidFill>
                <a:latin typeface="Meiryo"/>
                <a:ea typeface="Meiryo"/>
              </a:rPr>
              <a:t>※</a:t>
            </a:r>
            <a:r>
              <a:rPr kumimoji="0" lang="en-US" sz="850" kern="0">
                <a:solidFill>
                  <a:srgbClr val="0D0D0D"/>
                </a:solidFill>
                <a:latin typeface="Meiryo"/>
                <a:ea typeface="Meiryo"/>
              </a:rPr>
              <a:t>SP</a:t>
            </a:r>
            <a:r>
              <a:rPr kumimoji="0" lang="ja-JP" sz="850" kern="0">
                <a:solidFill>
                  <a:srgbClr val="0D0D0D"/>
                </a:solidFill>
                <a:latin typeface="Meiryo"/>
                <a:ea typeface="Meiryo"/>
              </a:rPr>
              <a:t>はスマートフォン、</a:t>
            </a:r>
            <a:r>
              <a:rPr kumimoji="0" lang="en-US" altLang="ja-JP" sz="850" kern="0">
                <a:solidFill>
                  <a:srgbClr val="0D0D0D"/>
                </a:solidFill>
                <a:latin typeface="Meiryo"/>
                <a:ea typeface="Meiryo"/>
              </a:rPr>
              <a:t>PC</a:t>
            </a:r>
            <a:r>
              <a:rPr kumimoji="0" lang="ja-JP" sz="850" kern="0">
                <a:solidFill>
                  <a:srgbClr val="0D0D0D"/>
                </a:solidFill>
                <a:latin typeface="Meiryo"/>
                <a:ea typeface="Meiryo"/>
              </a:rPr>
              <a:t>はパソコン、</a:t>
            </a:r>
            <a:r>
              <a:rPr kumimoji="0" lang="en-US" altLang="ja-JP" sz="850" kern="0">
                <a:solidFill>
                  <a:srgbClr val="0D0D0D"/>
                </a:solidFill>
                <a:latin typeface="Meiryo"/>
                <a:ea typeface="Meiryo"/>
              </a:rPr>
              <a:t>MD</a:t>
            </a:r>
            <a:r>
              <a:rPr kumimoji="0" lang="ja-JP" sz="850" kern="0">
                <a:solidFill>
                  <a:srgbClr val="0D0D0D"/>
                </a:solidFill>
                <a:latin typeface="Meiryo"/>
                <a:ea typeface="Meiryo"/>
              </a:rPr>
              <a:t>はマルチデバイスの略称です。</a:t>
            </a:r>
            <a:r>
              <a:rPr kumimoji="0" lang="ja-JP" altLang="en-US" sz="850" kern="0">
                <a:solidFill>
                  <a:srgbClr val="0D0D0D"/>
                </a:solidFill>
                <a:latin typeface="Meiryo"/>
                <a:ea typeface="Meiryo"/>
              </a:rPr>
              <a:t>　</a:t>
            </a:r>
            <a:r>
              <a:rPr kumimoji="0" lang="en-US" altLang="ja-JP" sz="850" kern="0">
                <a:solidFill>
                  <a:srgbClr val="0D0D0D"/>
                </a:solidFill>
                <a:latin typeface="Meiryo"/>
                <a:ea typeface="Meiryo"/>
              </a:rPr>
              <a:t>※</a:t>
            </a:r>
            <a:r>
              <a:rPr kumimoji="0" lang="en-US" altLang="ja-JP" sz="850" kern="0" err="1">
                <a:solidFill>
                  <a:srgbClr val="0D0D0D"/>
                </a:solidFill>
                <a:latin typeface="Meiryo"/>
                <a:ea typeface="Meiryo"/>
              </a:rPr>
              <a:t>vCPM</a:t>
            </a:r>
            <a:r>
              <a:rPr kumimoji="0" lang="ja-JP" altLang="en-US" sz="850" kern="0">
                <a:solidFill>
                  <a:srgbClr val="0D0D0D"/>
                </a:solidFill>
                <a:latin typeface="Meiryo"/>
                <a:ea typeface="Meiryo"/>
              </a:rPr>
              <a:t>はビューアブルインプレッション</a:t>
            </a:r>
            <a:r>
              <a:rPr kumimoji="0" lang="en-US" altLang="ja-JP" sz="850" kern="0">
                <a:solidFill>
                  <a:srgbClr val="0D0D0D"/>
                </a:solidFill>
                <a:latin typeface="Meiryo"/>
                <a:ea typeface="Meiryo"/>
              </a:rPr>
              <a:t>1,000</a:t>
            </a:r>
            <a:r>
              <a:rPr kumimoji="0" lang="ja-JP" altLang="en-US" sz="850" kern="0">
                <a:solidFill>
                  <a:srgbClr val="0D0D0D"/>
                </a:solidFill>
                <a:latin typeface="Meiryo"/>
                <a:ea typeface="Meiryo"/>
              </a:rPr>
              <a:t>回あたりにかかる見込み広告費用です。 </a:t>
            </a:r>
            <a:r>
              <a:rPr kumimoji="0" lang="en-US" altLang="ja-JP" sz="850" kern="0">
                <a:solidFill>
                  <a:srgbClr val="0D0D0D"/>
                </a:solidFill>
                <a:latin typeface="Meiryo"/>
                <a:ea typeface="Meiryo"/>
              </a:rPr>
              <a:t>※</a:t>
            </a:r>
            <a:r>
              <a:rPr kumimoji="0" lang="en-US" altLang="ja-JP" sz="850" kern="0" err="1">
                <a:solidFill>
                  <a:srgbClr val="0D0D0D"/>
                </a:solidFill>
                <a:latin typeface="Meiryo"/>
                <a:ea typeface="Meiryo"/>
              </a:rPr>
              <a:t>vimps</a:t>
            </a:r>
            <a:r>
              <a:rPr kumimoji="0" lang="ja-JP" altLang="en-US" sz="850" kern="0">
                <a:solidFill>
                  <a:srgbClr val="0D0D0D"/>
                </a:solidFill>
                <a:latin typeface="Meiryo"/>
                <a:ea typeface="Meiryo"/>
              </a:rPr>
              <a:t>はビューアブルインプレッションの略称です。</a:t>
            </a:r>
            <a:endParaRPr lang="ja-JP" altLang="en-US" sz="850" kern="0">
              <a:solidFill>
                <a:srgbClr val="0D0D0D"/>
              </a:solidFill>
              <a:latin typeface="Meiryo"/>
              <a:ea typeface="Meiryo"/>
            </a:endParaRPr>
          </a:p>
        </p:txBody>
      </p:sp>
      <p:sp>
        <p:nvSpPr>
          <p:cNvPr id="3" name="テキスト プレースホルダー 1">
            <a:extLst>
              <a:ext uri="{FF2B5EF4-FFF2-40B4-BE49-F238E27FC236}">
                <a16:creationId xmlns:a16="http://schemas.microsoft.com/office/drawing/2014/main" id="{CBDF97B4-809A-D466-5789-64C79C0E6857}"/>
              </a:ext>
            </a:extLst>
          </p:cNvPr>
          <p:cNvSpPr txBox="1">
            <a:spLocks/>
          </p:cNvSpPr>
          <p:nvPr/>
        </p:nvSpPr>
        <p:spPr>
          <a:xfrm>
            <a:off x="3761481" y="124165"/>
            <a:ext cx="5948576" cy="578826"/>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chemeClr val="accent1"/>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en-US" altLang="ja-JP">
                <a:solidFill>
                  <a:srgbClr val="000048"/>
                </a:solidFill>
              </a:rPr>
              <a:t>Yahoo! JAPAN</a:t>
            </a:r>
            <a:r>
              <a:rPr lang="ja-JP" altLang="en-US">
                <a:solidFill>
                  <a:srgbClr val="000048"/>
                </a:solidFill>
              </a:rPr>
              <a:t>トップページ　ブランドパネル　</a:t>
            </a:r>
            <a:endParaRPr lang="en-US" altLang="ja-JP">
              <a:solidFill>
                <a:srgbClr val="000048"/>
              </a:solidFill>
            </a:endParaRPr>
          </a:p>
          <a:p>
            <a:r>
              <a:rPr lang="en-US" altLang="ja-JP">
                <a:solidFill>
                  <a:srgbClr val="000048"/>
                </a:solidFill>
              </a:rPr>
              <a:t>SP</a:t>
            </a:r>
            <a:r>
              <a:rPr lang="ja-JP" altLang="en-US">
                <a:solidFill>
                  <a:srgbClr val="000048"/>
                </a:solidFill>
              </a:rPr>
              <a:t>　トップカバー</a:t>
            </a:r>
          </a:p>
        </p:txBody>
      </p:sp>
    </p:spTree>
    <p:extLst>
      <p:ext uri="{BB962C8B-B14F-4D97-AF65-F5344CB8AC3E}">
        <p14:creationId xmlns:p14="http://schemas.microsoft.com/office/powerpoint/2010/main" val="352004877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A234AB-32E0-EA6A-D98E-DAD85C086F4C}"/>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8CC330F6-D97F-E08C-CB3F-0EB4D21E0CE6}"/>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E3E84A88-A444-3716-3DDD-E7B3339AFC82}"/>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2" name="角丸四角形 25">
            <a:extLst>
              <a:ext uri="{FF2B5EF4-FFF2-40B4-BE49-F238E27FC236}">
                <a16:creationId xmlns:a16="http://schemas.microsoft.com/office/drawing/2014/main" id="{282F4134-E46D-8DB2-EEAB-0401F2C86E62}"/>
              </a:ext>
            </a:extLst>
          </p:cNvPr>
          <p:cNvSpPr/>
          <p:nvPr/>
        </p:nvSpPr>
        <p:spPr>
          <a:xfrm>
            <a:off x="1784939" y="184171"/>
            <a:ext cx="1834561"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時間帯ジャック価格表</a:t>
            </a:r>
          </a:p>
        </p:txBody>
      </p:sp>
      <p:sp>
        <p:nvSpPr>
          <p:cNvPr id="11" name="テキスト プレースホルダー 1">
            <a:extLst>
              <a:ext uri="{FF2B5EF4-FFF2-40B4-BE49-F238E27FC236}">
                <a16:creationId xmlns:a16="http://schemas.microsoft.com/office/drawing/2014/main" id="{C811F4E0-1F27-031D-5A44-9CD136ABCC46}"/>
              </a:ext>
            </a:extLst>
          </p:cNvPr>
          <p:cNvSpPr txBox="1">
            <a:spLocks/>
          </p:cNvSpPr>
          <p:nvPr/>
        </p:nvSpPr>
        <p:spPr>
          <a:xfrm>
            <a:off x="3761481" y="124165"/>
            <a:ext cx="5948576" cy="578826"/>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chemeClr val="accent1"/>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en-US" altLang="ja-JP">
                <a:solidFill>
                  <a:srgbClr val="000048"/>
                </a:solidFill>
              </a:rPr>
              <a:t>Yahoo! JAPAN</a:t>
            </a:r>
            <a:r>
              <a:rPr lang="ja-JP" altLang="en-US">
                <a:solidFill>
                  <a:srgbClr val="000048"/>
                </a:solidFill>
              </a:rPr>
              <a:t>トップページ　ブランドパネル　</a:t>
            </a:r>
            <a:endParaRPr lang="en-US" altLang="ja-JP">
              <a:solidFill>
                <a:srgbClr val="000048"/>
              </a:solidFill>
            </a:endParaRPr>
          </a:p>
          <a:p>
            <a:r>
              <a:rPr lang="en-US" altLang="ja-JP">
                <a:solidFill>
                  <a:srgbClr val="000048"/>
                </a:solidFill>
              </a:rPr>
              <a:t>SP</a:t>
            </a:r>
            <a:r>
              <a:rPr lang="ja-JP" altLang="en-US">
                <a:solidFill>
                  <a:srgbClr val="000048"/>
                </a:solidFill>
              </a:rPr>
              <a:t>　トップカバー</a:t>
            </a:r>
          </a:p>
        </p:txBody>
      </p:sp>
      <p:sp>
        <p:nvSpPr>
          <p:cNvPr id="16" name="正方形/長方形 15">
            <a:extLst>
              <a:ext uri="{FF2B5EF4-FFF2-40B4-BE49-F238E27FC236}">
                <a16:creationId xmlns:a16="http://schemas.microsoft.com/office/drawing/2014/main" id="{C51ABD7C-CDCE-F626-DD2D-3083E79BD4B6}"/>
              </a:ext>
            </a:extLst>
          </p:cNvPr>
          <p:cNvSpPr/>
          <p:nvPr/>
        </p:nvSpPr>
        <p:spPr>
          <a:xfrm>
            <a:off x="479425" y="6267450"/>
            <a:ext cx="10985380" cy="176972"/>
          </a:xfrm>
          <a:prstGeom prst="rect">
            <a:avLst/>
          </a:prstGeom>
        </p:spPr>
        <p:txBody>
          <a:bodyPr wrap="none" lIns="0" tIns="0" rIns="0" bIns="0" anchor="t">
            <a:spAutoFit/>
          </a:bodyPr>
          <a:lstStyle/>
          <a:p>
            <a:pPr>
              <a:lnSpc>
                <a:spcPts val="1460"/>
              </a:lnSpc>
              <a:defRPr/>
            </a:pPr>
            <a:r>
              <a:rPr kumimoji="0" lang="en-US" altLang="ja-JP" sz="850" kern="0">
                <a:solidFill>
                  <a:srgbClr val="0D0D0D"/>
                </a:solidFill>
                <a:latin typeface="Meiryo"/>
                <a:ea typeface="Meiryo"/>
              </a:rPr>
              <a:t>※</a:t>
            </a:r>
            <a:r>
              <a:rPr kumimoji="0" lang="en-US" sz="850" kern="0">
                <a:solidFill>
                  <a:srgbClr val="0D0D0D"/>
                </a:solidFill>
                <a:latin typeface="Meiryo"/>
                <a:ea typeface="Meiryo"/>
              </a:rPr>
              <a:t>SP</a:t>
            </a:r>
            <a:r>
              <a:rPr kumimoji="0" lang="ja-JP" sz="850" kern="0">
                <a:solidFill>
                  <a:srgbClr val="0D0D0D"/>
                </a:solidFill>
                <a:latin typeface="Meiryo"/>
                <a:ea typeface="Meiryo"/>
              </a:rPr>
              <a:t>はスマートフォン、</a:t>
            </a:r>
            <a:r>
              <a:rPr kumimoji="0" lang="en-US" altLang="ja-JP" sz="850" kern="0">
                <a:solidFill>
                  <a:srgbClr val="0D0D0D"/>
                </a:solidFill>
                <a:latin typeface="Meiryo"/>
                <a:ea typeface="Meiryo"/>
              </a:rPr>
              <a:t>PC</a:t>
            </a:r>
            <a:r>
              <a:rPr kumimoji="0" lang="ja-JP" sz="850" kern="0">
                <a:solidFill>
                  <a:srgbClr val="0D0D0D"/>
                </a:solidFill>
                <a:latin typeface="Meiryo"/>
                <a:ea typeface="Meiryo"/>
              </a:rPr>
              <a:t>はパソコン、</a:t>
            </a:r>
            <a:r>
              <a:rPr kumimoji="0" lang="en-US" altLang="ja-JP" sz="850" kern="0">
                <a:solidFill>
                  <a:srgbClr val="0D0D0D"/>
                </a:solidFill>
                <a:latin typeface="Meiryo"/>
                <a:ea typeface="Meiryo"/>
              </a:rPr>
              <a:t>MD</a:t>
            </a:r>
            <a:r>
              <a:rPr kumimoji="0" lang="ja-JP" sz="850" kern="0">
                <a:solidFill>
                  <a:srgbClr val="0D0D0D"/>
                </a:solidFill>
                <a:latin typeface="Meiryo"/>
                <a:ea typeface="Meiryo"/>
              </a:rPr>
              <a:t>はマルチデバイスの略称です。</a:t>
            </a:r>
            <a:r>
              <a:rPr kumimoji="0" lang="ja-JP" altLang="en-US" sz="850" kern="0">
                <a:solidFill>
                  <a:srgbClr val="0D0D0D"/>
                </a:solidFill>
                <a:latin typeface="Meiryo"/>
                <a:ea typeface="Meiryo"/>
              </a:rPr>
              <a:t>　</a:t>
            </a:r>
            <a:r>
              <a:rPr kumimoji="0" lang="en-US" altLang="ja-JP" sz="850" kern="0">
                <a:solidFill>
                  <a:srgbClr val="0D0D0D"/>
                </a:solidFill>
                <a:latin typeface="Meiryo"/>
                <a:ea typeface="Meiryo"/>
              </a:rPr>
              <a:t>※</a:t>
            </a:r>
            <a:r>
              <a:rPr kumimoji="0" lang="en-US" altLang="ja-JP" sz="850" kern="0" err="1">
                <a:solidFill>
                  <a:srgbClr val="0D0D0D"/>
                </a:solidFill>
                <a:latin typeface="Meiryo"/>
                <a:ea typeface="Meiryo"/>
              </a:rPr>
              <a:t>vCPM</a:t>
            </a:r>
            <a:r>
              <a:rPr kumimoji="0" lang="ja-JP" altLang="en-US" sz="850" kern="0">
                <a:solidFill>
                  <a:srgbClr val="0D0D0D"/>
                </a:solidFill>
                <a:latin typeface="Meiryo"/>
                <a:ea typeface="Meiryo"/>
              </a:rPr>
              <a:t>はビューアブルインプレッション</a:t>
            </a:r>
            <a:r>
              <a:rPr kumimoji="0" lang="en-US" altLang="ja-JP" sz="850" kern="0">
                <a:solidFill>
                  <a:srgbClr val="0D0D0D"/>
                </a:solidFill>
                <a:latin typeface="Meiryo"/>
                <a:ea typeface="Meiryo"/>
              </a:rPr>
              <a:t>1,000</a:t>
            </a:r>
            <a:r>
              <a:rPr kumimoji="0" lang="ja-JP" altLang="en-US" sz="850" kern="0">
                <a:solidFill>
                  <a:srgbClr val="0D0D0D"/>
                </a:solidFill>
                <a:latin typeface="Meiryo"/>
                <a:ea typeface="Meiryo"/>
              </a:rPr>
              <a:t>回あたりにかかる見込み広告費用です。 </a:t>
            </a:r>
            <a:r>
              <a:rPr kumimoji="0" lang="en-US" altLang="ja-JP" sz="850" kern="0">
                <a:solidFill>
                  <a:srgbClr val="0D0D0D"/>
                </a:solidFill>
                <a:latin typeface="Meiryo"/>
                <a:ea typeface="Meiryo"/>
              </a:rPr>
              <a:t>※</a:t>
            </a:r>
            <a:r>
              <a:rPr kumimoji="0" lang="en-US" altLang="ja-JP" sz="850" kern="0" err="1">
                <a:solidFill>
                  <a:srgbClr val="0D0D0D"/>
                </a:solidFill>
                <a:latin typeface="Meiryo"/>
                <a:ea typeface="Meiryo"/>
              </a:rPr>
              <a:t>vimps</a:t>
            </a:r>
            <a:r>
              <a:rPr kumimoji="0" lang="ja-JP" altLang="en-US" sz="850" kern="0">
                <a:solidFill>
                  <a:srgbClr val="0D0D0D"/>
                </a:solidFill>
                <a:latin typeface="Meiryo"/>
                <a:ea typeface="Meiryo"/>
              </a:rPr>
              <a:t>はビューアブルインプレッションの略称です。</a:t>
            </a:r>
            <a:endParaRPr lang="ja-JP" altLang="en-US" sz="850" kern="0">
              <a:solidFill>
                <a:srgbClr val="0D0D0D"/>
              </a:solidFill>
              <a:latin typeface="Meiryo"/>
              <a:ea typeface="Meiryo"/>
            </a:endParaRPr>
          </a:p>
        </p:txBody>
      </p:sp>
      <p:graphicFrame>
        <p:nvGraphicFramePr>
          <p:cNvPr id="3" name="表 2">
            <a:extLst>
              <a:ext uri="{FF2B5EF4-FFF2-40B4-BE49-F238E27FC236}">
                <a16:creationId xmlns:a16="http://schemas.microsoft.com/office/drawing/2014/main" id="{14CDBC77-CFCC-103B-C2E0-54CCA9D66FF5}"/>
              </a:ext>
            </a:extLst>
          </p:cNvPr>
          <p:cNvGraphicFramePr>
            <a:graphicFrameLocks noGrp="1"/>
          </p:cNvGraphicFramePr>
          <p:nvPr>
            <p:extLst>
              <p:ext uri="{D42A27DB-BD31-4B8C-83A1-F6EECF244321}">
                <p14:modId xmlns:p14="http://schemas.microsoft.com/office/powerpoint/2010/main" val="1288387801"/>
              </p:ext>
            </p:extLst>
          </p:nvPr>
        </p:nvGraphicFramePr>
        <p:xfrm>
          <a:off x="479423" y="993775"/>
          <a:ext cx="5472558" cy="5245322"/>
        </p:xfrm>
        <a:graphic>
          <a:graphicData uri="http://schemas.openxmlformats.org/drawingml/2006/table">
            <a:tbl>
              <a:tblPr firstCol="1" bandRow="1"/>
              <a:tblGrid>
                <a:gridCol w="2095872">
                  <a:extLst>
                    <a:ext uri="{9D8B030D-6E8A-4147-A177-3AD203B41FA5}">
                      <a16:colId xmlns:a16="http://schemas.microsoft.com/office/drawing/2014/main" val="792911817"/>
                    </a:ext>
                  </a:extLst>
                </a:gridCol>
                <a:gridCol w="1688343">
                  <a:extLst>
                    <a:ext uri="{9D8B030D-6E8A-4147-A177-3AD203B41FA5}">
                      <a16:colId xmlns:a16="http://schemas.microsoft.com/office/drawing/2014/main" val="2760754859"/>
                    </a:ext>
                  </a:extLst>
                </a:gridCol>
                <a:gridCol w="1688343">
                  <a:extLst>
                    <a:ext uri="{9D8B030D-6E8A-4147-A177-3AD203B41FA5}">
                      <a16:colId xmlns:a16="http://schemas.microsoft.com/office/drawing/2014/main" val="4205928780"/>
                    </a:ext>
                  </a:extLst>
                </a:gridCol>
              </a:tblGrid>
              <a:tr h="343159">
                <a:tc rowSpan="3">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1000" b="1">
                          <a:solidFill>
                            <a:schemeClr val="bg1"/>
                          </a:solidFill>
                          <a:latin typeface="Meiryo" panose="020B0604030504040204" pitchFamily="34" charset="-128"/>
                          <a:ea typeface="Meiryo" panose="020B0604030504040204" pitchFamily="34" charset="-128"/>
                        </a:rPr>
                        <a:t>ターゲティング</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cs typeface="+mn-cs"/>
                        </a:rPr>
                        <a:t>商品名</a:t>
                      </a:r>
                      <a:endParaRPr kumimoji="1" lang="en-US" altLang="ja-JP" sz="10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9050" cap="flat" cmpd="sng" algn="ctr">
                      <a:solidFill>
                        <a:srgbClr val="FFFFFF"/>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0048"/>
                    </a:solidFill>
                  </a:tcPr>
                </a:tc>
                <a:tc hMerge="1">
                  <a:txBody>
                    <a:bodyPr/>
                    <a:lstStyle/>
                    <a:p>
                      <a:pPr algn="ctr"/>
                      <a:endParaRPr kumimoji="1" lang="en-US" altLang="ja-JP" sz="700" b="1" kern="1200">
                        <a:solidFill>
                          <a:schemeClr val="tx1">
                            <a:lumMod val="65000"/>
                            <a:lumOff val="35000"/>
                          </a:schemeClr>
                        </a:solidFill>
                        <a:latin typeface="+mn-lt"/>
                        <a:ea typeface="+mn-ea"/>
                        <a:cs typeface="+mn-cs"/>
                      </a:endParaRPr>
                    </a:p>
                  </a:txBody>
                  <a:tcPr marL="45720" marR="45720" anchor="ctr">
                    <a:lnL w="1270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9EA"/>
                    </a:solidFill>
                  </a:tcPr>
                </a:tc>
                <a:extLst>
                  <a:ext uri="{0D108BD9-81ED-4DB2-BD59-A6C34878D82A}">
                    <a16:rowId xmlns:a16="http://schemas.microsoft.com/office/drawing/2014/main" val="450086990"/>
                  </a:ext>
                </a:extLst>
              </a:tr>
              <a:tr h="516463">
                <a:tc vMerge="1">
                  <a:txBody>
                    <a:bodyPr/>
                    <a:lstStyle/>
                    <a:p>
                      <a:pPr algn="ct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gridSpan="2">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kern="1200">
                          <a:solidFill>
                            <a:schemeClr val="bg1"/>
                          </a:solidFill>
                          <a:latin typeface="Meiryo" panose="020B0604030504040204" pitchFamily="34" charset="-128"/>
                          <a:ea typeface="Meiryo" panose="020B0604030504040204" pitchFamily="34" charset="-128"/>
                          <a:cs typeface="+mn-cs"/>
                        </a:rPr>
                        <a:t>Yahoo! JAPAN</a:t>
                      </a:r>
                      <a:r>
                        <a:rPr kumimoji="1" lang="ja-JP" altLang="en-US" sz="1000" b="1" kern="1200">
                          <a:solidFill>
                            <a:schemeClr val="bg1"/>
                          </a:solidFill>
                          <a:latin typeface="Meiryo" panose="020B0604030504040204" pitchFamily="34" charset="-128"/>
                          <a:ea typeface="Meiryo" panose="020B0604030504040204" pitchFamily="34" charset="-128"/>
                          <a:cs typeface="+mn-cs"/>
                        </a:rPr>
                        <a:t>トップページ　ブランドパネル　</a:t>
                      </a:r>
                      <a:r>
                        <a:rPr kumimoji="1" lang="en-US" altLang="ja-JP" sz="1000" b="1" kern="1200">
                          <a:solidFill>
                            <a:schemeClr val="bg1"/>
                          </a:solidFill>
                          <a:latin typeface="Meiryo" panose="020B0604030504040204" pitchFamily="34" charset="-128"/>
                          <a:ea typeface="Meiryo" panose="020B0604030504040204" pitchFamily="34" charset="-128"/>
                          <a:cs typeface="+mn-cs"/>
                        </a:rPr>
                        <a:t>SP </a:t>
                      </a:r>
                      <a:r>
                        <a:rPr kumimoji="1" lang="ja-JP" altLang="en-US" sz="1000" b="1" kern="1200">
                          <a:solidFill>
                            <a:schemeClr val="bg1"/>
                          </a:solidFill>
                          <a:latin typeface="Meiryo" panose="020B0604030504040204" pitchFamily="34" charset="-128"/>
                          <a:ea typeface="Meiryo" panose="020B0604030504040204" pitchFamily="34" charset="-128"/>
                          <a:cs typeface="+mn-cs"/>
                        </a:rPr>
                        <a:t>　トップカバー（時間帯ジャック　関東</a:t>
                      </a:r>
                      <a:r>
                        <a:rPr kumimoji="1" lang="en-US" altLang="ja-JP" sz="1000" b="1" kern="1200">
                          <a:solidFill>
                            <a:schemeClr val="bg1"/>
                          </a:solidFill>
                          <a:latin typeface="Meiryo" panose="020B0604030504040204" pitchFamily="34" charset="-128"/>
                          <a:ea typeface="Meiryo" panose="020B0604030504040204" pitchFamily="34" charset="-128"/>
                          <a:cs typeface="+mn-cs"/>
                        </a:rPr>
                        <a:t>1</a:t>
                      </a:r>
                      <a:r>
                        <a:rPr kumimoji="1" lang="ja-JP" altLang="en-US" sz="1000" b="1" kern="1200">
                          <a:solidFill>
                            <a:schemeClr val="bg1"/>
                          </a:solidFill>
                          <a:latin typeface="Meiryo" panose="020B0604030504040204" pitchFamily="34" charset="-128"/>
                          <a:ea typeface="Meiryo" panose="020B0604030504040204" pitchFamily="34" charset="-128"/>
                          <a:cs typeface="+mn-cs"/>
                        </a:rPr>
                        <a:t>都</a:t>
                      </a:r>
                      <a:r>
                        <a:rPr kumimoji="1" lang="en-US" altLang="ja-JP" sz="1000" b="1" kern="1200">
                          <a:solidFill>
                            <a:schemeClr val="bg1"/>
                          </a:solidFill>
                          <a:latin typeface="Meiryo" panose="020B0604030504040204" pitchFamily="34" charset="-128"/>
                          <a:ea typeface="Meiryo" panose="020B0604030504040204" pitchFamily="34" charset="-128"/>
                          <a:cs typeface="+mn-cs"/>
                        </a:rPr>
                        <a:t>6</a:t>
                      </a:r>
                      <a:r>
                        <a:rPr kumimoji="1" lang="ja-JP" altLang="en-US" sz="1000" b="1" kern="1200">
                          <a:solidFill>
                            <a:schemeClr val="bg1"/>
                          </a:solidFill>
                          <a:latin typeface="Meiryo" panose="020B0604030504040204" pitchFamily="34" charset="-128"/>
                          <a:ea typeface="Meiryo" panose="020B0604030504040204" pitchFamily="34" charset="-128"/>
                          <a:cs typeface="+mn-cs"/>
                        </a:rPr>
                        <a:t>県）</a:t>
                      </a:r>
                    </a:p>
                  </a:txBody>
                  <a:tcPr marL="45720" marR="4572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solidFill>
                        <a:schemeClr val="bg1"/>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pPr algn="ctr"/>
                      <a:endParaRPr kumimoji="1" lang="en-US" altLang="ja-JP" sz="700" b="1" kern="1200">
                        <a:solidFill>
                          <a:schemeClr val="tx1">
                            <a:lumMod val="65000"/>
                            <a:lumOff val="35000"/>
                          </a:schemeClr>
                        </a:solidFill>
                        <a:latin typeface="+mn-lt"/>
                        <a:ea typeface="+mn-ea"/>
                        <a:cs typeface="+mn-cs"/>
                      </a:endParaRPr>
                    </a:p>
                  </a:txBody>
                  <a:tcPr marL="45720" marR="45720" anchor="ctr">
                    <a:lnL w="6350" cap="flat" cmpd="sng" algn="ctr">
                      <a:solidFill>
                        <a:schemeClr val="tx1">
                          <a:lumMod val="85000"/>
                          <a:lumOff val="15000"/>
                        </a:schemeClr>
                      </a:solidFill>
                      <a:prstDash val="dot"/>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9EA"/>
                    </a:solidFill>
                  </a:tcPr>
                </a:tc>
                <a:extLst>
                  <a:ext uri="{0D108BD9-81ED-4DB2-BD59-A6C34878D82A}">
                    <a16:rowId xmlns:a16="http://schemas.microsoft.com/office/drawing/2014/main" val="2117335041"/>
                  </a:ext>
                </a:extLst>
              </a:tr>
              <a:tr h="340727">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solidFill>
                          <a:effectLst/>
                          <a:latin typeface="Meiryo" panose="020B0604030504040204" pitchFamily="34" charset="-128"/>
                          <a:ea typeface="Meiryo" panose="020B0604030504040204" pitchFamily="34" charset="-128"/>
                        </a:rPr>
                        <a:t>金額</a:t>
                      </a:r>
                      <a:endParaRPr lang="en-US" altLang="ja-JP" sz="1000" b="1" i="0" u="none" strike="noStrike">
                        <a:solidFill>
                          <a:schemeClr val="bg1"/>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solidFill>
                          <a:effectLst/>
                          <a:latin typeface="Meiryo" panose="020B0604030504040204" pitchFamily="34" charset="-128"/>
                          <a:ea typeface="Meiryo" panose="020B0604030504040204" pitchFamily="34" charset="-128"/>
                        </a:rPr>
                        <a:t>想定</a:t>
                      </a:r>
                      <a:r>
                        <a:rPr lang="en-US" altLang="ja-JP" sz="1000" b="1" i="0" u="none" strike="noStrike" err="1">
                          <a:solidFill>
                            <a:schemeClr val="bg1"/>
                          </a:solidFill>
                          <a:effectLst/>
                          <a:latin typeface="Meiryo" panose="020B0604030504040204" pitchFamily="34" charset="-128"/>
                          <a:ea typeface="Meiryo" panose="020B0604030504040204" pitchFamily="34" charset="-128"/>
                        </a:rPr>
                        <a:t>vimps</a:t>
                      </a:r>
                      <a:endParaRPr lang="en-US" altLang="ja-JP" sz="1000" b="1" i="0" u="none" strike="noStrike">
                        <a:solidFill>
                          <a:schemeClr val="bg1"/>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94017999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2,160,000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1,260,000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1,540,000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29697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1,320,000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720,000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880,000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1,200,000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450,000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550,000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1,200,000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360,000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440,000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1,200,000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450,000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550,000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1,800,000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990,000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1,210,000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8004801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3,360,000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1,980,000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2,420,000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4,080,000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2,430,000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2,970,000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3,840,000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2,250,000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2,750,000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460214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3,480,000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2,070,000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2,530,000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7718748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3,240,000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1,890,000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2,310,000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33226141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3,240,000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1,980,000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2,420,000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12777398"/>
                  </a:ext>
                </a:extLst>
              </a:tr>
            </a:tbl>
          </a:graphicData>
        </a:graphic>
      </p:graphicFrame>
      <p:graphicFrame>
        <p:nvGraphicFramePr>
          <p:cNvPr id="4" name="表 3">
            <a:extLst>
              <a:ext uri="{FF2B5EF4-FFF2-40B4-BE49-F238E27FC236}">
                <a16:creationId xmlns:a16="http://schemas.microsoft.com/office/drawing/2014/main" id="{5F57702D-5900-E9F0-0706-3E1864F4ABE2}"/>
              </a:ext>
            </a:extLst>
          </p:cNvPr>
          <p:cNvGraphicFramePr>
            <a:graphicFrameLocks noGrp="1"/>
          </p:cNvGraphicFramePr>
          <p:nvPr>
            <p:extLst>
              <p:ext uri="{D42A27DB-BD31-4B8C-83A1-F6EECF244321}">
                <p14:modId xmlns:p14="http://schemas.microsoft.com/office/powerpoint/2010/main" val="1653558137"/>
              </p:ext>
            </p:extLst>
          </p:nvPr>
        </p:nvGraphicFramePr>
        <p:xfrm>
          <a:off x="6240018" y="993775"/>
          <a:ext cx="5515692" cy="5245322"/>
        </p:xfrm>
        <a:graphic>
          <a:graphicData uri="http://schemas.openxmlformats.org/drawingml/2006/table">
            <a:tbl>
              <a:tblPr firstCol="1" bandRow="1"/>
              <a:tblGrid>
                <a:gridCol w="2081430">
                  <a:extLst>
                    <a:ext uri="{9D8B030D-6E8A-4147-A177-3AD203B41FA5}">
                      <a16:colId xmlns:a16="http://schemas.microsoft.com/office/drawing/2014/main" val="792911817"/>
                    </a:ext>
                  </a:extLst>
                </a:gridCol>
                <a:gridCol w="1717131">
                  <a:extLst>
                    <a:ext uri="{9D8B030D-6E8A-4147-A177-3AD203B41FA5}">
                      <a16:colId xmlns:a16="http://schemas.microsoft.com/office/drawing/2014/main" val="2760754859"/>
                    </a:ext>
                  </a:extLst>
                </a:gridCol>
                <a:gridCol w="1717131">
                  <a:extLst>
                    <a:ext uri="{9D8B030D-6E8A-4147-A177-3AD203B41FA5}">
                      <a16:colId xmlns:a16="http://schemas.microsoft.com/office/drawing/2014/main" val="4205928780"/>
                    </a:ext>
                  </a:extLst>
                </a:gridCol>
              </a:tblGrid>
              <a:tr h="343159">
                <a:tc rowSpan="3">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1000" b="1">
                          <a:solidFill>
                            <a:schemeClr val="bg1"/>
                          </a:solidFill>
                          <a:latin typeface="Meiryo" panose="020B0604030504040204" pitchFamily="34" charset="-128"/>
                          <a:ea typeface="Meiryo" panose="020B0604030504040204" pitchFamily="34" charset="-128"/>
                        </a:rPr>
                        <a:t>ターゲティング</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cs typeface="+mn-cs"/>
                        </a:rPr>
                        <a:t>商品名</a:t>
                      </a:r>
                      <a:endParaRPr kumimoji="1" lang="en-US" altLang="ja-JP" sz="10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9050" cap="flat" cmpd="sng" algn="ctr">
                      <a:solidFill>
                        <a:srgbClr val="FFFFFF"/>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0048"/>
                    </a:solidFill>
                  </a:tcPr>
                </a:tc>
                <a:tc hMerge="1">
                  <a:txBody>
                    <a:bodyPr/>
                    <a:lstStyle/>
                    <a:p>
                      <a:pPr algn="ctr"/>
                      <a:endParaRPr kumimoji="1" lang="en-US" altLang="ja-JP" sz="700" b="1" kern="1200">
                        <a:solidFill>
                          <a:schemeClr val="tx1">
                            <a:lumMod val="65000"/>
                            <a:lumOff val="35000"/>
                          </a:schemeClr>
                        </a:solidFill>
                        <a:latin typeface="+mn-lt"/>
                        <a:ea typeface="+mn-ea"/>
                        <a:cs typeface="+mn-cs"/>
                      </a:endParaRPr>
                    </a:p>
                  </a:txBody>
                  <a:tcPr marL="45720" marR="45720" anchor="ctr">
                    <a:lnL w="1270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9EA"/>
                    </a:solidFill>
                  </a:tcPr>
                </a:tc>
                <a:extLst>
                  <a:ext uri="{0D108BD9-81ED-4DB2-BD59-A6C34878D82A}">
                    <a16:rowId xmlns:a16="http://schemas.microsoft.com/office/drawing/2014/main" val="450086990"/>
                  </a:ext>
                </a:extLst>
              </a:tr>
              <a:tr h="516463">
                <a:tc vMerge="1">
                  <a:txBody>
                    <a:bodyPr/>
                    <a:lstStyle/>
                    <a:p>
                      <a:pPr algn="ct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gridSpan="2">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kern="1200">
                          <a:solidFill>
                            <a:schemeClr val="bg1"/>
                          </a:solidFill>
                          <a:latin typeface="Meiryo" panose="020B0604030504040204" pitchFamily="34" charset="-128"/>
                          <a:ea typeface="Meiryo" panose="020B0604030504040204" pitchFamily="34" charset="-128"/>
                          <a:cs typeface="+mn-cs"/>
                        </a:rPr>
                        <a:t>Yahoo! JAPAN</a:t>
                      </a:r>
                      <a:r>
                        <a:rPr kumimoji="1" lang="ja-JP" altLang="en-US" sz="1000" b="1" kern="1200">
                          <a:solidFill>
                            <a:schemeClr val="bg1"/>
                          </a:solidFill>
                          <a:latin typeface="Meiryo" panose="020B0604030504040204" pitchFamily="34" charset="-128"/>
                          <a:ea typeface="Meiryo" panose="020B0604030504040204" pitchFamily="34" charset="-128"/>
                          <a:cs typeface="+mn-cs"/>
                        </a:rPr>
                        <a:t>トップページ　ブランドパネル　</a:t>
                      </a:r>
                      <a:r>
                        <a:rPr kumimoji="1" lang="en-US" altLang="ja-JP" sz="1000" b="1" kern="1200">
                          <a:solidFill>
                            <a:schemeClr val="bg1"/>
                          </a:solidFill>
                          <a:latin typeface="Meiryo" panose="020B0604030504040204" pitchFamily="34" charset="-128"/>
                          <a:ea typeface="Meiryo" panose="020B0604030504040204" pitchFamily="34" charset="-128"/>
                          <a:cs typeface="+mn-cs"/>
                        </a:rPr>
                        <a:t>SP </a:t>
                      </a:r>
                      <a:r>
                        <a:rPr kumimoji="1" lang="ja-JP" altLang="en-US" sz="1000" b="1" kern="1200">
                          <a:solidFill>
                            <a:schemeClr val="bg1"/>
                          </a:solidFill>
                          <a:latin typeface="Meiryo" panose="020B0604030504040204" pitchFamily="34" charset="-128"/>
                          <a:ea typeface="Meiryo" panose="020B0604030504040204" pitchFamily="34" charset="-128"/>
                          <a:cs typeface="+mn-cs"/>
                        </a:rPr>
                        <a:t>　トップカバー（時間帯ジャック　関東</a:t>
                      </a:r>
                      <a:r>
                        <a:rPr kumimoji="1" lang="en-US" altLang="ja-JP" sz="1000" b="1" kern="1200">
                          <a:solidFill>
                            <a:schemeClr val="bg1"/>
                          </a:solidFill>
                          <a:latin typeface="Meiryo" panose="020B0604030504040204" pitchFamily="34" charset="-128"/>
                          <a:ea typeface="Meiryo" panose="020B0604030504040204" pitchFamily="34" charset="-128"/>
                          <a:cs typeface="+mn-cs"/>
                        </a:rPr>
                        <a:t>1</a:t>
                      </a:r>
                      <a:r>
                        <a:rPr kumimoji="1" lang="ja-JP" altLang="en-US" sz="1000" b="1" kern="1200">
                          <a:solidFill>
                            <a:schemeClr val="bg1"/>
                          </a:solidFill>
                          <a:latin typeface="Meiryo" panose="020B0604030504040204" pitchFamily="34" charset="-128"/>
                          <a:ea typeface="Meiryo" panose="020B0604030504040204" pitchFamily="34" charset="-128"/>
                          <a:cs typeface="+mn-cs"/>
                        </a:rPr>
                        <a:t>都</a:t>
                      </a:r>
                      <a:r>
                        <a:rPr kumimoji="1" lang="en-US" altLang="ja-JP" sz="1000" b="1" kern="1200">
                          <a:solidFill>
                            <a:schemeClr val="bg1"/>
                          </a:solidFill>
                          <a:latin typeface="Meiryo" panose="020B0604030504040204" pitchFamily="34" charset="-128"/>
                          <a:ea typeface="Meiryo" panose="020B0604030504040204" pitchFamily="34" charset="-128"/>
                          <a:cs typeface="+mn-cs"/>
                        </a:rPr>
                        <a:t>6</a:t>
                      </a:r>
                      <a:r>
                        <a:rPr kumimoji="1" lang="ja-JP" altLang="en-US" sz="1000" b="1" kern="1200">
                          <a:solidFill>
                            <a:schemeClr val="bg1"/>
                          </a:solidFill>
                          <a:latin typeface="Meiryo" panose="020B0604030504040204" pitchFamily="34" charset="-128"/>
                          <a:ea typeface="Meiryo" panose="020B0604030504040204" pitchFamily="34" charset="-128"/>
                          <a:cs typeface="+mn-cs"/>
                        </a:rPr>
                        <a:t>県）</a:t>
                      </a:r>
                    </a:p>
                  </a:txBody>
                  <a:tcPr marL="45720" marR="4572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solidFill>
                        <a:schemeClr val="bg1"/>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pPr algn="ctr"/>
                      <a:endParaRPr kumimoji="1" lang="en-US" altLang="ja-JP" sz="700" b="1" kern="1200">
                        <a:solidFill>
                          <a:schemeClr val="tx1">
                            <a:lumMod val="65000"/>
                            <a:lumOff val="35000"/>
                          </a:schemeClr>
                        </a:solidFill>
                        <a:latin typeface="+mn-lt"/>
                        <a:ea typeface="+mn-ea"/>
                        <a:cs typeface="+mn-cs"/>
                      </a:endParaRPr>
                    </a:p>
                  </a:txBody>
                  <a:tcPr marL="45720" marR="45720" anchor="ctr">
                    <a:lnL w="6350" cap="flat" cmpd="sng" algn="ctr">
                      <a:solidFill>
                        <a:schemeClr val="tx1">
                          <a:lumMod val="85000"/>
                          <a:lumOff val="15000"/>
                        </a:schemeClr>
                      </a:solidFill>
                      <a:prstDash val="dot"/>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9EA"/>
                    </a:solidFill>
                  </a:tcPr>
                </a:tc>
                <a:extLst>
                  <a:ext uri="{0D108BD9-81ED-4DB2-BD59-A6C34878D82A}">
                    <a16:rowId xmlns:a16="http://schemas.microsoft.com/office/drawing/2014/main" val="2117335041"/>
                  </a:ext>
                </a:extLst>
              </a:tr>
              <a:tr h="340727">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solidFill>
                          <a:effectLst/>
                          <a:latin typeface="Meiryo" panose="020B0604030504040204" pitchFamily="34" charset="-128"/>
                          <a:ea typeface="Meiryo" panose="020B0604030504040204" pitchFamily="34" charset="-128"/>
                        </a:rPr>
                        <a:t>金額</a:t>
                      </a:r>
                      <a:endParaRPr lang="en-US" altLang="ja-JP" sz="1000" b="1" i="0" u="none" strike="noStrike">
                        <a:solidFill>
                          <a:schemeClr val="bg1"/>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solidFill>
                          <a:effectLst/>
                          <a:latin typeface="Meiryo" panose="020B0604030504040204" pitchFamily="34" charset="-128"/>
                          <a:ea typeface="Meiryo" panose="020B0604030504040204" pitchFamily="34" charset="-128"/>
                        </a:rPr>
                        <a:t>想定</a:t>
                      </a:r>
                      <a:r>
                        <a:rPr lang="en-US" altLang="ja-JP" sz="1000" b="1" i="0" u="none" strike="noStrike" err="1">
                          <a:solidFill>
                            <a:schemeClr val="bg1"/>
                          </a:solidFill>
                          <a:effectLst/>
                          <a:latin typeface="Meiryo" panose="020B0604030504040204" pitchFamily="34" charset="-128"/>
                          <a:ea typeface="Meiryo" panose="020B0604030504040204" pitchFamily="34" charset="-128"/>
                        </a:rPr>
                        <a:t>vimps</a:t>
                      </a:r>
                      <a:endParaRPr lang="en-US" altLang="ja-JP" sz="1000" b="1" i="0" u="none" strike="noStrike">
                        <a:solidFill>
                          <a:schemeClr val="bg1"/>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94017999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4,920,000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2,790,000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3,410,000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29697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3,360,000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2,070,000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2,530,000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3,360,000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2,070,000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2,530,000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3,600,000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2,160,000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2,640,000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3,840,000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2,250,000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2,750,000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4,080,000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2,430,000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2,970,000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8004801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4,080,000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2,430,000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2,970,000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4,200,000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2,520,000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3,080,000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4,560,000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2,790,000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3,410,000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460214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4,920,000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2,880,000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3,520,000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7718748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33226141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12777398"/>
                  </a:ext>
                </a:extLst>
              </a:tr>
            </a:tbl>
          </a:graphicData>
        </a:graphic>
      </p:graphicFrame>
    </p:spTree>
    <p:extLst>
      <p:ext uri="{BB962C8B-B14F-4D97-AF65-F5344CB8AC3E}">
        <p14:creationId xmlns:p14="http://schemas.microsoft.com/office/powerpoint/2010/main" val="287258834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91216B-DE96-071A-978D-F9BDBDC50D63}"/>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426677F2-2C65-84E6-BD21-88967C3919AE}"/>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06896E54-2989-0CFA-49E8-26FD0DBDBE1C}"/>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6" name="角丸四角形 4">
            <a:extLst>
              <a:ext uri="{FF2B5EF4-FFF2-40B4-BE49-F238E27FC236}">
                <a16:creationId xmlns:a16="http://schemas.microsoft.com/office/drawing/2014/main" id="{3C2B8108-1347-A76D-12E9-584073AAC19C}"/>
              </a:ext>
            </a:extLst>
          </p:cNvPr>
          <p:cNvSpPr/>
          <p:nvPr/>
        </p:nvSpPr>
        <p:spPr>
          <a:xfrm>
            <a:off x="1717542" y="202787"/>
            <a:ext cx="1724158"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ターゲティング設定</a:t>
            </a:r>
          </a:p>
        </p:txBody>
      </p:sp>
      <p:graphicFrame>
        <p:nvGraphicFramePr>
          <p:cNvPr id="7" name="表 6">
            <a:extLst>
              <a:ext uri="{FF2B5EF4-FFF2-40B4-BE49-F238E27FC236}">
                <a16:creationId xmlns:a16="http://schemas.microsoft.com/office/drawing/2014/main" id="{A7B7097A-CB1D-8CB9-0ADE-B78D0FE1E967}"/>
              </a:ext>
            </a:extLst>
          </p:cNvPr>
          <p:cNvGraphicFramePr>
            <a:graphicFrameLocks noGrp="1"/>
          </p:cNvGraphicFramePr>
          <p:nvPr>
            <p:extLst>
              <p:ext uri="{D42A27DB-BD31-4B8C-83A1-F6EECF244321}">
                <p14:modId xmlns:p14="http://schemas.microsoft.com/office/powerpoint/2010/main" val="1213118596"/>
              </p:ext>
            </p:extLst>
          </p:nvPr>
        </p:nvGraphicFramePr>
        <p:xfrm>
          <a:off x="479422" y="798238"/>
          <a:ext cx="11233148" cy="4413989"/>
        </p:xfrm>
        <a:graphic>
          <a:graphicData uri="http://schemas.openxmlformats.org/drawingml/2006/table">
            <a:tbl>
              <a:tblPr bandRow="1"/>
              <a:tblGrid>
                <a:gridCol w="1088121">
                  <a:extLst>
                    <a:ext uri="{9D8B030D-6E8A-4147-A177-3AD203B41FA5}">
                      <a16:colId xmlns:a16="http://schemas.microsoft.com/office/drawing/2014/main" val="792911817"/>
                    </a:ext>
                  </a:extLst>
                </a:gridCol>
                <a:gridCol w="1665514">
                  <a:extLst>
                    <a:ext uri="{9D8B030D-6E8A-4147-A177-3AD203B41FA5}">
                      <a16:colId xmlns:a16="http://schemas.microsoft.com/office/drawing/2014/main" val="2515137241"/>
                    </a:ext>
                  </a:extLst>
                </a:gridCol>
                <a:gridCol w="1372809">
                  <a:extLst>
                    <a:ext uri="{9D8B030D-6E8A-4147-A177-3AD203B41FA5}">
                      <a16:colId xmlns:a16="http://schemas.microsoft.com/office/drawing/2014/main" val="3608287535"/>
                    </a:ext>
                  </a:extLst>
                </a:gridCol>
                <a:gridCol w="1174448">
                  <a:extLst>
                    <a:ext uri="{9D8B030D-6E8A-4147-A177-3AD203B41FA5}">
                      <a16:colId xmlns:a16="http://schemas.microsoft.com/office/drawing/2014/main" val="135909385"/>
                    </a:ext>
                  </a:extLst>
                </a:gridCol>
                <a:gridCol w="1469571">
                  <a:extLst>
                    <a:ext uri="{9D8B030D-6E8A-4147-A177-3AD203B41FA5}">
                      <a16:colId xmlns:a16="http://schemas.microsoft.com/office/drawing/2014/main" val="2591893762"/>
                    </a:ext>
                  </a:extLst>
                </a:gridCol>
                <a:gridCol w="1317171">
                  <a:extLst>
                    <a:ext uri="{9D8B030D-6E8A-4147-A177-3AD203B41FA5}">
                      <a16:colId xmlns:a16="http://schemas.microsoft.com/office/drawing/2014/main" val="3977486158"/>
                    </a:ext>
                  </a:extLst>
                </a:gridCol>
                <a:gridCol w="1219200">
                  <a:extLst>
                    <a:ext uri="{9D8B030D-6E8A-4147-A177-3AD203B41FA5}">
                      <a16:colId xmlns:a16="http://schemas.microsoft.com/office/drawing/2014/main" val="4182644762"/>
                    </a:ext>
                  </a:extLst>
                </a:gridCol>
                <a:gridCol w="1926314">
                  <a:extLst>
                    <a:ext uri="{9D8B030D-6E8A-4147-A177-3AD203B41FA5}">
                      <a16:colId xmlns:a16="http://schemas.microsoft.com/office/drawing/2014/main" val="3915536382"/>
                    </a:ext>
                  </a:extLst>
                </a:gridCol>
              </a:tblGrid>
              <a:tr h="490481">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900" b="1">
                          <a:solidFill>
                            <a:schemeClr val="bg1"/>
                          </a:solidFill>
                          <a:latin typeface="Meiryo" panose="020B0604030504040204" pitchFamily="34" charset="-128"/>
                          <a:ea typeface="Meiryo" panose="020B0604030504040204" pitchFamily="34" charset="-128"/>
                        </a:rPr>
                        <a:t>ターゲティング</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chemeClr val="bg1"/>
                          </a:solidFill>
                          <a:latin typeface="Meiryo" panose="020B0604030504040204" pitchFamily="34" charset="-128"/>
                          <a:ea typeface="Meiryo" panose="020B0604030504040204" pitchFamily="34" charset="-128"/>
                        </a:rPr>
                        <a:t>vCPM</a:t>
                      </a:r>
                    </a:p>
                    <a:p>
                      <a:pPr algn="ctr"/>
                      <a:r>
                        <a:rPr kumimoji="1" lang="ja-JP" altLang="en-US" sz="900" b="1" kern="1200">
                          <a:solidFill>
                            <a:schemeClr val="bg1"/>
                          </a:solidFill>
                          <a:latin typeface="Meiryo" panose="020B0604030504040204" pitchFamily="34" charset="-128"/>
                          <a:ea typeface="Meiryo" panose="020B0604030504040204" pitchFamily="34" charset="-128"/>
                        </a:rPr>
                        <a:t>掛け率</a:t>
                      </a:r>
                      <a:endParaRPr kumimoji="1" lang="en-US" altLang="ja-JP" sz="9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chemeClr val="bg1"/>
                          </a:solidFill>
                          <a:latin typeface="Meiryo"/>
                          <a:ea typeface="Meiryo"/>
                          <a:cs typeface="+mn-cs"/>
                        </a:rPr>
                        <a:t>Yahoo! JAPAN</a:t>
                      </a:r>
                      <a:r>
                        <a:rPr kumimoji="1" lang="ja-JP" altLang="en-US" sz="900" b="1" kern="1200">
                          <a:solidFill>
                            <a:schemeClr val="bg1"/>
                          </a:solidFill>
                          <a:latin typeface="Meiryo"/>
                          <a:ea typeface="Meiryo"/>
                          <a:cs typeface="+mn-cs"/>
                        </a:rPr>
                        <a:t>トップページ　</a:t>
                      </a:r>
                      <a:r>
                        <a:rPr kumimoji="1" lang="ja-JP" altLang="en-US" sz="900" b="1" kern="1200">
                          <a:solidFill>
                            <a:schemeClr val="bg1"/>
                          </a:solidFill>
                          <a:latin typeface="Meiryo" panose="020B0604030504040204" pitchFamily="34" charset="-128"/>
                          <a:ea typeface="Meiryo" panose="020B0604030504040204" pitchFamily="34" charset="-128"/>
                          <a:cs typeface="+mn-cs"/>
                        </a:rPr>
                        <a:t>ブランドパネル</a:t>
                      </a:r>
                      <a:r>
                        <a:rPr kumimoji="1" lang="en-US" altLang="ja-JP" sz="900" b="1" kern="1200">
                          <a:solidFill>
                            <a:schemeClr val="bg1"/>
                          </a:solidFill>
                          <a:latin typeface="Meiryo" panose="020B0604030504040204" pitchFamily="34" charset="-128"/>
                          <a:ea typeface="Meiryo" panose="020B0604030504040204" pitchFamily="34" charset="-128"/>
                          <a:cs typeface="+mn-cs"/>
                        </a:rPr>
                        <a:t>  SP</a:t>
                      </a:r>
                      <a:r>
                        <a:rPr kumimoji="1" lang="ja-JP" altLang="en-US" sz="900" b="1" kern="1200">
                          <a:solidFill>
                            <a:schemeClr val="bg1"/>
                          </a:solidFill>
                          <a:latin typeface="Meiryo" panose="020B0604030504040204" pitchFamily="34" charset="-128"/>
                          <a:ea typeface="Meiryo" panose="020B0604030504040204" pitchFamily="34" charset="-128"/>
                          <a:cs typeface="+mn-cs"/>
                        </a:rPr>
                        <a:t>　トップカバー</a:t>
                      </a:r>
                      <a:endParaRPr kumimoji="1" lang="en-US" altLang="ja-JP" sz="9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kumimoji="1" lang="en-US" altLang="ja-JP" sz="900" b="1" kern="1200">
                          <a:solidFill>
                            <a:schemeClr val="bg1"/>
                          </a:solidFill>
                          <a:latin typeface="Meiryo"/>
                          <a:ea typeface="Meiryo"/>
                          <a:cs typeface="+mn-cs"/>
                        </a:rPr>
                        <a:t>Yahoo! JAPAN</a:t>
                      </a:r>
                      <a:r>
                        <a:rPr kumimoji="1" lang="ja-JP" altLang="en-US" sz="900" b="1" kern="1200">
                          <a:solidFill>
                            <a:schemeClr val="bg1"/>
                          </a:solidFill>
                          <a:latin typeface="Meiryo"/>
                          <a:ea typeface="Meiryo"/>
                          <a:cs typeface="+mn-cs"/>
                        </a:rPr>
                        <a:t>トップページ　</a:t>
                      </a: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ブランドパネル</a:t>
                      </a:r>
                      <a:r>
                        <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rPr>
                        <a:t>  SP</a:t>
                      </a: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　トップカバー</a:t>
                      </a:r>
                      <a:br>
                        <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rPr>
                      </a:br>
                      <a:r>
                        <a:rPr kumimoji="1" lang="ja-JP" altLang="en-US" sz="900" b="1" kern="1200">
                          <a:solidFill>
                            <a:schemeClr val="bg1"/>
                          </a:solidFill>
                          <a:latin typeface="Meiryo" panose="020B0604030504040204" pitchFamily="34" charset="-128"/>
                          <a:ea typeface="Meiryo" panose="020B0604030504040204" pitchFamily="34" charset="-128"/>
                          <a:cs typeface="+mn-cs"/>
                        </a:rPr>
                        <a:t>（</a:t>
                      </a:r>
                      <a:r>
                        <a:rPr kumimoji="1" lang="en-US" altLang="ja-JP" sz="900" b="1" kern="1200">
                          <a:solidFill>
                            <a:schemeClr val="bg1"/>
                          </a:solidFill>
                          <a:latin typeface="Meiryo" panose="020B0604030504040204" pitchFamily="34" charset="-128"/>
                          <a:ea typeface="Meiryo" panose="020B0604030504040204" pitchFamily="34" charset="-128"/>
                          <a:cs typeface="+mn-cs"/>
                        </a:rPr>
                        <a:t>FQ1</a:t>
                      </a:r>
                      <a:r>
                        <a:rPr kumimoji="1" lang="ja-JP" altLang="en-US" sz="900" b="1" kern="1200">
                          <a:solidFill>
                            <a:schemeClr val="bg1"/>
                          </a:solidFill>
                          <a:latin typeface="Meiryo" panose="020B0604030504040204" pitchFamily="34" charset="-128"/>
                          <a:ea typeface="Meiryo" panose="020B0604030504040204" pitchFamily="34" charset="-128"/>
                          <a:cs typeface="+mn-cs"/>
                        </a:rPr>
                        <a:t>）</a:t>
                      </a:r>
                      <a:endPar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kumimoji="1" lang="en-US" altLang="ja-JP" sz="900" b="1" kern="1200">
                          <a:solidFill>
                            <a:schemeClr val="bg1"/>
                          </a:solidFill>
                          <a:latin typeface="Meiryo"/>
                          <a:ea typeface="Meiryo"/>
                          <a:cs typeface="+mn-cs"/>
                        </a:rPr>
                        <a:t>Yahoo! JAPAN</a:t>
                      </a:r>
                      <a:r>
                        <a:rPr kumimoji="1" lang="ja-JP" altLang="en-US" sz="900" b="1" kern="1200">
                          <a:solidFill>
                            <a:schemeClr val="bg1"/>
                          </a:solidFill>
                          <a:latin typeface="Meiryo"/>
                          <a:ea typeface="Meiryo"/>
                          <a:cs typeface="+mn-cs"/>
                        </a:rPr>
                        <a:t>トップページ　</a:t>
                      </a: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ブランドパネル</a:t>
                      </a:r>
                      <a:r>
                        <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rPr>
                        <a:t>  SP</a:t>
                      </a:r>
                    </a:p>
                    <a:p>
                      <a:pPr marL="0" marR="0" lvl="0" indent="0" algn="ctr" defTabSz="914423" rtl="0" eaLnBrk="1" fontAlgn="ctr" latinLnBrk="0" hangingPunct="1">
                        <a:lnSpc>
                          <a:spcPct val="100000"/>
                        </a:lnSpc>
                        <a:spcBef>
                          <a:spcPts val="0"/>
                        </a:spcBef>
                        <a:spcAft>
                          <a:spcPts val="0"/>
                        </a:spcAft>
                        <a:buClrTx/>
                        <a:buSzTx/>
                        <a:buFontTx/>
                        <a:buNone/>
                        <a:tabLst/>
                        <a:defRPr/>
                      </a:pP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　トップカバー</a:t>
                      </a:r>
                      <a:endPar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endParaRPr>
                    </a:p>
                    <a:p>
                      <a:pPr marL="0" marR="0" lvl="0" indent="0" algn="ctr" defTabSz="914423" rtl="0" eaLnBrk="1" fontAlgn="ctr" latinLnBrk="0" hangingPunct="1">
                        <a:lnSpc>
                          <a:spcPct val="100000"/>
                        </a:lnSpc>
                        <a:spcBef>
                          <a:spcPts val="0"/>
                        </a:spcBef>
                        <a:spcAft>
                          <a:spcPts val="0"/>
                        </a:spcAft>
                        <a:buClrTx/>
                        <a:buSzTx/>
                        <a:buFontTx/>
                        <a:buNone/>
                        <a:tabLst/>
                        <a:defRPr/>
                      </a:pP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（都道府県）</a:t>
                      </a:r>
                      <a:endParaRPr kumimoji="1" lang="ja-JP" altLang="en-US" sz="9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kumimoji="1" lang="en-US" altLang="ja-JP" sz="900" b="1" kern="1200">
                          <a:solidFill>
                            <a:schemeClr val="bg1"/>
                          </a:solidFill>
                          <a:latin typeface="Meiryo"/>
                          <a:ea typeface="Meiryo"/>
                          <a:cs typeface="+mn-cs"/>
                        </a:rPr>
                        <a:t>Yahoo! JAPAN</a:t>
                      </a:r>
                      <a:r>
                        <a:rPr kumimoji="1" lang="ja-JP" altLang="en-US" sz="900" b="1" kern="1200">
                          <a:solidFill>
                            <a:schemeClr val="bg1"/>
                          </a:solidFill>
                          <a:latin typeface="Meiryo"/>
                          <a:ea typeface="Meiryo"/>
                          <a:cs typeface="+mn-cs"/>
                        </a:rPr>
                        <a:t>トップページ　</a:t>
                      </a: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ブランドパネル</a:t>
                      </a:r>
                      <a:r>
                        <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rPr>
                        <a:t>  SP</a:t>
                      </a:r>
                    </a:p>
                    <a:p>
                      <a:pPr marL="0" marR="0" lvl="0" indent="0" algn="ctr" defTabSz="914423" rtl="0" eaLnBrk="1" fontAlgn="ctr" latinLnBrk="0" hangingPunct="1">
                        <a:lnSpc>
                          <a:spcPct val="100000"/>
                        </a:lnSpc>
                        <a:spcBef>
                          <a:spcPts val="0"/>
                        </a:spcBef>
                        <a:spcAft>
                          <a:spcPts val="0"/>
                        </a:spcAft>
                        <a:buClrTx/>
                        <a:buSzTx/>
                        <a:buFontTx/>
                        <a:buNone/>
                        <a:tabLst/>
                        <a:defRPr/>
                      </a:pP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　トップカバー</a:t>
                      </a:r>
                      <a:endPar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endParaRPr>
                    </a:p>
                    <a:p>
                      <a:pPr marL="0" marR="0" lvl="0" indent="0" algn="ctr" defTabSz="914423" rtl="0" eaLnBrk="1" fontAlgn="ctr" latinLnBrk="0" hangingPunct="1">
                        <a:lnSpc>
                          <a:spcPct val="100000"/>
                        </a:lnSpc>
                        <a:spcBef>
                          <a:spcPts val="0"/>
                        </a:spcBef>
                        <a:spcAft>
                          <a:spcPts val="0"/>
                        </a:spcAft>
                        <a:buClrTx/>
                        <a:buSzTx/>
                        <a:buFontTx/>
                        <a:buNone/>
                        <a:tabLst/>
                        <a:defRPr/>
                      </a:pP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（市区郡）</a:t>
                      </a:r>
                      <a:endParaRPr kumimoji="1" lang="ja-JP" altLang="en-US" sz="9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kumimoji="1" lang="en-US" altLang="ja-JP" sz="900" b="1" kern="1200">
                          <a:solidFill>
                            <a:schemeClr val="bg1"/>
                          </a:solidFill>
                          <a:latin typeface="Meiryo"/>
                          <a:ea typeface="Meiryo"/>
                          <a:cs typeface="+mn-cs"/>
                        </a:rPr>
                        <a:t>Yahoo! JAPAN</a:t>
                      </a:r>
                      <a:r>
                        <a:rPr kumimoji="1" lang="ja-JP" altLang="en-US" sz="900" b="1" kern="1200">
                          <a:solidFill>
                            <a:schemeClr val="bg1"/>
                          </a:solidFill>
                          <a:latin typeface="Meiryo"/>
                          <a:ea typeface="Meiryo"/>
                          <a:cs typeface="+mn-cs"/>
                        </a:rPr>
                        <a:t>トップページ　</a:t>
                      </a: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ブランドパネル</a:t>
                      </a:r>
                      <a:r>
                        <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rPr>
                        <a:t>  SP</a:t>
                      </a:r>
                    </a:p>
                    <a:p>
                      <a:pPr marL="0" marR="0" lvl="0" indent="0" algn="ctr" defTabSz="914423" rtl="0" eaLnBrk="1" fontAlgn="ctr" latinLnBrk="0" hangingPunct="1">
                        <a:lnSpc>
                          <a:spcPct val="100000"/>
                        </a:lnSpc>
                        <a:spcBef>
                          <a:spcPts val="0"/>
                        </a:spcBef>
                        <a:spcAft>
                          <a:spcPts val="0"/>
                        </a:spcAft>
                        <a:buClrTx/>
                        <a:buSzTx/>
                        <a:buFontTx/>
                        <a:buNone/>
                        <a:tabLst/>
                        <a:defRPr/>
                      </a:pP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　トップカバー</a:t>
                      </a:r>
                      <a:endPar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endParaRPr>
                    </a:p>
                    <a:p>
                      <a:pPr marL="0" marR="0" lvl="0" indent="0" algn="ctr" defTabSz="914423" rtl="0" eaLnBrk="1" fontAlgn="ctr" latinLnBrk="0" hangingPunct="1">
                        <a:lnSpc>
                          <a:spcPct val="100000"/>
                        </a:lnSpc>
                        <a:spcBef>
                          <a:spcPts val="0"/>
                        </a:spcBef>
                        <a:spcAft>
                          <a:spcPts val="0"/>
                        </a:spcAft>
                        <a:buClrTx/>
                        <a:buSzTx/>
                        <a:buFontTx/>
                        <a:buNone/>
                        <a:tabLst/>
                        <a:defRPr/>
                      </a:pP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（時間帯ジャック）</a:t>
                      </a:r>
                      <a:endPar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kumimoji="1" lang="en-US" altLang="ja-JP" sz="900" b="1" kern="1200">
                          <a:solidFill>
                            <a:schemeClr val="bg1"/>
                          </a:solidFill>
                          <a:latin typeface="Meiryo"/>
                          <a:ea typeface="Meiryo"/>
                          <a:cs typeface="+mn-cs"/>
                        </a:rPr>
                        <a:t>Yahoo! JAPAN</a:t>
                      </a:r>
                      <a:r>
                        <a:rPr kumimoji="1" lang="ja-JP" altLang="en-US" sz="900" b="1" kern="1200">
                          <a:solidFill>
                            <a:schemeClr val="bg1"/>
                          </a:solidFill>
                          <a:latin typeface="Meiryo"/>
                          <a:ea typeface="Meiryo"/>
                          <a:cs typeface="+mn-cs"/>
                        </a:rPr>
                        <a:t>トップページ　</a:t>
                      </a: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ブランドパネル</a:t>
                      </a:r>
                      <a:r>
                        <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rPr>
                        <a:t>  SP</a:t>
                      </a:r>
                      <a:br>
                        <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rPr>
                      </a:b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　トップカバー</a:t>
                      </a:r>
                      <a:endPar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endParaRPr>
                    </a:p>
                    <a:p>
                      <a:pPr marL="0" marR="0" lvl="0" indent="0" algn="ctr" defTabSz="914423" rtl="0" eaLnBrk="1" fontAlgn="ctr" latinLnBrk="0" hangingPunct="1">
                        <a:lnSpc>
                          <a:spcPct val="100000"/>
                        </a:lnSpc>
                        <a:spcBef>
                          <a:spcPts val="0"/>
                        </a:spcBef>
                        <a:spcAft>
                          <a:spcPts val="0"/>
                        </a:spcAft>
                        <a:buClrTx/>
                        <a:buSzTx/>
                        <a:buFontTx/>
                        <a:buNone/>
                        <a:tabLst/>
                        <a:defRPr/>
                      </a:pPr>
                      <a:r>
                        <a:rPr kumimoji="1" lang="ja-JP" altLang="en-US" sz="900" b="1" kern="1200">
                          <a:solidFill>
                            <a:schemeClr val="bg1"/>
                          </a:solidFill>
                          <a:latin typeface="Meiryo" panose="020B0604030504040204" pitchFamily="34" charset="-128"/>
                          <a:ea typeface="Meiryo" panose="020B0604030504040204" pitchFamily="34" charset="-128"/>
                          <a:cs typeface="+mn-cs"/>
                        </a:rPr>
                        <a:t>（</a:t>
                      </a: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時間帯ジャック</a:t>
                      </a:r>
                      <a:r>
                        <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rPr>
                        <a:t> </a:t>
                      </a:r>
                      <a:r>
                        <a:rPr kumimoji="1" lang="ja-JP" altLang="en-US" sz="900" b="1" kern="1200">
                          <a:solidFill>
                            <a:schemeClr val="bg1"/>
                          </a:solidFill>
                          <a:latin typeface="Meiryo" panose="020B0604030504040204" pitchFamily="34" charset="-128"/>
                          <a:ea typeface="Meiryo" panose="020B0604030504040204" pitchFamily="34" charset="-128"/>
                          <a:cs typeface="+mn-cs"/>
                        </a:rPr>
                        <a:t>関東</a:t>
                      </a:r>
                      <a:r>
                        <a:rPr kumimoji="1" lang="en-US" altLang="ja-JP" sz="900" b="1" kern="1200">
                          <a:solidFill>
                            <a:schemeClr val="bg1"/>
                          </a:solidFill>
                          <a:latin typeface="Meiryo" panose="020B0604030504040204" pitchFamily="34" charset="-128"/>
                          <a:ea typeface="Meiryo" panose="020B0604030504040204" pitchFamily="34" charset="-128"/>
                          <a:cs typeface="+mn-cs"/>
                        </a:rPr>
                        <a:t>1</a:t>
                      </a:r>
                      <a:r>
                        <a:rPr kumimoji="1" lang="ja-JP" altLang="en-US" sz="900" b="1" kern="1200">
                          <a:solidFill>
                            <a:schemeClr val="bg1"/>
                          </a:solidFill>
                          <a:latin typeface="Meiryo" panose="020B0604030504040204" pitchFamily="34" charset="-128"/>
                          <a:ea typeface="Meiryo" panose="020B0604030504040204" pitchFamily="34" charset="-128"/>
                          <a:cs typeface="+mn-cs"/>
                        </a:rPr>
                        <a:t>都</a:t>
                      </a:r>
                      <a:r>
                        <a:rPr kumimoji="1" lang="en-US" altLang="ja-JP" sz="900" b="1" kern="1200">
                          <a:solidFill>
                            <a:schemeClr val="bg1"/>
                          </a:solidFill>
                          <a:latin typeface="Meiryo" panose="020B0604030504040204" pitchFamily="34" charset="-128"/>
                          <a:ea typeface="Meiryo" panose="020B0604030504040204" pitchFamily="34" charset="-128"/>
                          <a:cs typeface="+mn-cs"/>
                        </a:rPr>
                        <a:t>6</a:t>
                      </a:r>
                      <a:r>
                        <a:rPr kumimoji="1" lang="ja-JP" altLang="en-US" sz="900" b="1" kern="1200">
                          <a:solidFill>
                            <a:schemeClr val="bg1"/>
                          </a:solidFill>
                          <a:latin typeface="Meiryo" panose="020B0604030504040204" pitchFamily="34" charset="-128"/>
                          <a:ea typeface="Meiryo" panose="020B0604030504040204" pitchFamily="34" charset="-128"/>
                          <a:cs typeface="+mn-cs"/>
                        </a:rPr>
                        <a:t>県）</a:t>
                      </a:r>
                      <a:endParaRPr kumimoji="1" lang="en-US" altLang="ja-JP" sz="9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mpd="sng">
                      <a:solidFill>
                        <a:srgbClr val="FFFFFF"/>
                      </a:solid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35034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000" b="0">
                          <a:solidFill>
                            <a:schemeClr val="bg1"/>
                          </a:solidFill>
                          <a:latin typeface="Meiryo" panose="020B0604030504040204" pitchFamily="34" charset="-128"/>
                          <a:ea typeface="Meiryo" panose="020B0604030504040204" pitchFamily="34" charset="-128"/>
                        </a:rPr>
                        <a:t>性別</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000" b="0">
                          <a:solidFill>
                            <a:schemeClr val="bg1"/>
                          </a:solidFill>
                          <a:latin typeface="Meiryo" panose="020B0604030504040204" pitchFamily="34" charset="-128"/>
                          <a:ea typeface="Meiryo" panose="020B0604030504040204" pitchFamily="34" charset="-128"/>
                        </a:rPr>
                        <a:t>1.2</a:t>
                      </a:r>
                      <a:r>
                        <a:rPr kumimoji="1" lang="ja-JP" altLang="en-US" sz="1000" b="0">
                          <a:solidFill>
                            <a:schemeClr val="bg1"/>
                          </a:solidFill>
                          <a:latin typeface="Meiryo" panose="020B0604030504040204" pitchFamily="34" charset="-128"/>
                          <a:ea typeface="Meiryo" panose="020B0604030504040204" pitchFamily="34" charset="-128"/>
                        </a:rPr>
                        <a:t>倍</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endParaRPr kumimoji="1" lang="ja-JP" altLang="en-US" sz="9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35034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000" b="0">
                          <a:solidFill>
                            <a:schemeClr val="bg1"/>
                          </a:solidFill>
                          <a:latin typeface="Meiryo" panose="020B0604030504040204" pitchFamily="34" charset="-128"/>
                          <a:ea typeface="Meiryo" panose="020B0604030504040204" pitchFamily="34" charset="-128"/>
                        </a:rPr>
                        <a:t>年齢</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kern="1200">
                          <a:solidFill>
                            <a:schemeClr val="bg1"/>
                          </a:solidFill>
                          <a:latin typeface="Meiryo" panose="020B0604030504040204" pitchFamily="34" charset="-128"/>
                          <a:ea typeface="Meiryo" panose="020B0604030504040204" pitchFamily="34" charset="-128"/>
                        </a:rPr>
                        <a:t>1.2</a:t>
                      </a:r>
                      <a:r>
                        <a:rPr kumimoji="1" lang="ja-JP" altLang="en-US" sz="1000" b="0" kern="1200">
                          <a:solidFill>
                            <a:schemeClr val="bg1"/>
                          </a:solidFill>
                          <a:latin typeface="Meiryo" panose="020B0604030504040204" pitchFamily="34" charset="-128"/>
                          <a:ea typeface="Meiryo" panose="020B0604030504040204" pitchFamily="34" charset="-128"/>
                        </a:rPr>
                        <a:t>倍</a:t>
                      </a:r>
                      <a:endParaRPr kumimoji="1" lang="ja-JP" altLang="en-US" sz="1000" b="0" kern="1200">
                        <a:solidFill>
                          <a:schemeClr val="bg1"/>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endParaRPr kumimoji="1" lang="ja-JP" altLang="en-US" sz="9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5034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地域（都道府県）</a:t>
                      </a:r>
                      <a:endParaRPr kumimoji="1" lang="ja-JP" altLang="en-US" sz="1000" b="0" kern="1200">
                        <a:solidFill>
                          <a:schemeClr val="bg1"/>
                        </a:solidFill>
                        <a:latin typeface="Meiryo" panose="020B0604030504040204" pitchFamily="34" charset="-128"/>
                        <a:ea typeface="Meiryo" panose="020B0604030504040204" pitchFamily="34" charset="-128"/>
                        <a:cs typeface="+mn-cs"/>
                      </a:endParaRP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kern="1200">
                          <a:solidFill>
                            <a:schemeClr val="bg1"/>
                          </a:solidFill>
                          <a:latin typeface="Meiryo" panose="020B0604030504040204" pitchFamily="34" charset="-128"/>
                          <a:ea typeface="Meiryo" panose="020B0604030504040204" pitchFamily="34" charset="-128"/>
                        </a:rPr>
                        <a:t>1.2</a:t>
                      </a:r>
                      <a:r>
                        <a:rPr kumimoji="1" lang="ja-JP" altLang="en-US" sz="1000" b="0" kern="1200">
                          <a:solidFill>
                            <a:schemeClr val="bg1"/>
                          </a:solidFill>
                          <a:latin typeface="Meiryo" panose="020B0604030504040204" pitchFamily="34" charset="-128"/>
                          <a:ea typeface="Meiryo" panose="020B0604030504040204" pitchFamily="34" charset="-128"/>
                        </a:rPr>
                        <a:t>倍</a:t>
                      </a:r>
                      <a:endParaRPr kumimoji="1" lang="ja-JP" altLang="en-US" sz="1000" b="0" kern="1200">
                        <a:solidFill>
                          <a:schemeClr val="bg1"/>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endParaRPr kumimoji="1" lang="ja-JP" altLang="en-US" sz="9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kern="1200">
                          <a:solidFill>
                            <a:srgbClr val="0D0D0D"/>
                          </a:solidFill>
                          <a:latin typeface="Meiryo" panose="020B0604030504040204" pitchFamily="34" charset="-128"/>
                          <a:ea typeface="Meiryo" panose="020B0604030504040204" pitchFamily="34" charset="-128"/>
                          <a:cs typeface="+mn-cs"/>
                        </a:rPr>
                        <a:t>1</a:t>
                      </a:r>
                      <a:r>
                        <a:rPr kumimoji="1" lang="ja-JP" altLang="en-US" sz="900" b="0" kern="1200">
                          <a:solidFill>
                            <a:srgbClr val="0D0D0D"/>
                          </a:solidFill>
                          <a:latin typeface="Meiryo" panose="020B0604030504040204" pitchFamily="34" charset="-128"/>
                          <a:ea typeface="Meiryo" panose="020B0604030504040204" pitchFamily="34" charset="-128"/>
                          <a:cs typeface="+mn-cs"/>
                        </a:rPr>
                        <a:t>都</a:t>
                      </a:r>
                      <a:r>
                        <a:rPr kumimoji="1" lang="en-US" altLang="ja-JP" sz="900" b="0" kern="1200">
                          <a:solidFill>
                            <a:srgbClr val="0D0D0D"/>
                          </a:solidFill>
                          <a:latin typeface="Meiryo" panose="020B0604030504040204" pitchFamily="34" charset="-128"/>
                          <a:ea typeface="Meiryo" panose="020B0604030504040204" pitchFamily="34" charset="-128"/>
                          <a:cs typeface="+mn-cs"/>
                        </a:rPr>
                        <a:t>6</a:t>
                      </a:r>
                      <a:r>
                        <a:rPr kumimoji="1" lang="ja-JP" altLang="en-US" sz="900" b="0" kern="1200">
                          <a:solidFill>
                            <a:srgbClr val="0D0D0D"/>
                          </a:solidFill>
                          <a:latin typeface="Meiryo" panose="020B0604030504040204" pitchFamily="34" charset="-128"/>
                          <a:ea typeface="Meiryo" panose="020B0604030504040204" pitchFamily="34" charset="-128"/>
                          <a:cs typeface="+mn-cs"/>
                        </a:rPr>
                        <a:t>県</a:t>
                      </a:r>
                      <a:r>
                        <a:rPr lang="ja-JP" altLang="en-US" sz="900" b="0" kern="1200">
                          <a:solidFill>
                            <a:srgbClr val="0D0D0D"/>
                          </a:solidFill>
                          <a:latin typeface="Meiryo"/>
                          <a:ea typeface="Meiryo"/>
                        </a:rPr>
                        <a:t>(固定)</a:t>
                      </a:r>
                      <a:endParaRPr kumimoji="1" lang="ja-JP" altLang="en-US" sz="9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5034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000" b="0">
                          <a:solidFill>
                            <a:schemeClr val="bg1"/>
                          </a:solidFill>
                          <a:latin typeface="Meiryo" panose="020B0604030504040204" pitchFamily="34" charset="-128"/>
                          <a:ea typeface="Meiryo" panose="020B0604030504040204" pitchFamily="34" charset="-128"/>
                        </a:rPr>
                        <a:t>地域（市区郡）</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000" b="0" kern="1200">
                          <a:solidFill>
                            <a:schemeClr val="bg1"/>
                          </a:solidFill>
                          <a:latin typeface="Meiryo" panose="020B0604030504040204" pitchFamily="34" charset="-128"/>
                          <a:ea typeface="Meiryo" panose="020B0604030504040204" pitchFamily="34" charset="-128"/>
                        </a:rPr>
                        <a:t>1.5</a:t>
                      </a:r>
                      <a:r>
                        <a:rPr kumimoji="1" lang="ja-JP" altLang="en-US" sz="1000" b="0" kern="1200">
                          <a:solidFill>
                            <a:schemeClr val="bg1"/>
                          </a:solidFill>
                          <a:latin typeface="Meiryo" panose="020B0604030504040204" pitchFamily="34" charset="-128"/>
                          <a:ea typeface="Meiryo" panose="020B0604030504040204" pitchFamily="34" charset="-128"/>
                        </a:rPr>
                        <a:t>倍</a:t>
                      </a:r>
                      <a:endParaRPr kumimoji="1" lang="ja-JP" altLang="en-US" sz="1000" b="0" kern="1200">
                        <a:solidFill>
                          <a:schemeClr val="bg1"/>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900" b="1" i="0" kern="1200">
                          <a:solidFill>
                            <a:srgbClr val="0D0D0D"/>
                          </a:solidFill>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5034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曜日・</a:t>
                      </a:r>
                      <a:r>
                        <a:rPr kumimoji="1" lang="ja-JP" altLang="en-US" sz="1000" b="0">
                          <a:solidFill>
                            <a:schemeClr val="bg1"/>
                          </a:solidFill>
                          <a:latin typeface="Meiryo" panose="020B0604030504040204" pitchFamily="34" charset="-128"/>
                          <a:ea typeface="Meiryo" panose="020B0604030504040204" pitchFamily="34" charset="-128"/>
                        </a:rPr>
                        <a:t>時間帯</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kern="1200">
                          <a:solidFill>
                            <a:schemeClr val="bg1"/>
                          </a:solidFill>
                          <a:latin typeface="Meiryo" panose="020B0604030504040204" pitchFamily="34" charset="-128"/>
                          <a:ea typeface="Meiryo" panose="020B0604030504040204" pitchFamily="34" charset="-128"/>
                        </a:rPr>
                        <a:t>1.2</a:t>
                      </a:r>
                      <a:r>
                        <a:rPr kumimoji="1" lang="ja-JP" altLang="en-US" sz="1000" b="0" kern="1200">
                          <a:solidFill>
                            <a:schemeClr val="bg1"/>
                          </a:solidFill>
                          <a:latin typeface="Meiryo" panose="020B0604030504040204" pitchFamily="34" charset="-128"/>
                          <a:ea typeface="Meiryo" panose="020B0604030504040204" pitchFamily="34" charset="-128"/>
                        </a:rPr>
                        <a:t>倍</a:t>
                      </a:r>
                      <a:endParaRPr kumimoji="1" lang="ja-JP" altLang="en-US" sz="1000" b="0" kern="1200">
                        <a:solidFill>
                          <a:schemeClr val="bg1"/>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kern="1200">
                          <a:solidFill>
                            <a:srgbClr val="0D0D0D"/>
                          </a:solidFill>
                          <a:latin typeface="Meiryo" panose="020B0604030504040204" pitchFamily="34" charset="-128"/>
                          <a:ea typeface="Meiryo" panose="020B0604030504040204" pitchFamily="34" charset="-128"/>
                          <a:cs typeface="+mn-cs"/>
                        </a:rPr>
                        <a:t>1</a:t>
                      </a:r>
                      <a:r>
                        <a:rPr kumimoji="1" lang="ja-JP" altLang="en-US" sz="900" b="0" kern="1200">
                          <a:solidFill>
                            <a:srgbClr val="0D0D0D"/>
                          </a:solidFill>
                          <a:latin typeface="Meiryo" panose="020B0604030504040204" pitchFamily="34" charset="-128"/>
                          <a:ea typeface="Meiryo" panose="020B0604030504040204" pitchFamily="34" charset="-128"/>
                          <a:cs typeface="+mn-cs"/>
                        </a:rPr>
                        <a:t>時間</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kern="1200">
                          <a:solidFill>
                            <a:srgbClr val="0D0D0D"/>
                          </a:solidFill>
                          <a:latin typeface="Meiryo" panose="020B0604030504040204" pitchFamily="34" charset="-128"/>
                          <a:ea typeface="Meiryo" panose="020B0604030504040204" pitchFamily="34" charset="-128"/>
                          <a:cs typeface="+mn-cs"/>
                        </a:rPr>
                        <a:t>1</a:t>
                      </a:r>
                      <a:r>
                        <a:rPr kumimoji="1" lang="ja-JP" altLang="en-US" sz="900" b="0" kern="1200">
                          <a:solidFill>
                            <a:srgbClr val="0D0D0D"/>
                          </a:solidFill>
                          <a:latin typeface="Meiryo" panose="020B0604030504040204" pitchFamily="34" charset="-128"/>
                          <a:ea typeface="Meiryo" panose="020B0604030504040204" pitchFamily="34" charset="-128"/>
                          <a:cs typeface="+mn-cs"/>
                        </a:rPr>
                        <a:t>時間</a:t>
                      </a:r>
                    </a:p>
                  </a:txBody>
                  <a:tcPr marL="163440" marR="16344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57742112"/>
                  </a:ext>
                </a:extLst>
              </a:tr>
              <a:tr h="490481">
                <a:tc rowSpan="2">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オーディエンス</a:t>
                      </a:r>
                      <a:endParaRPr kumimoji="1" lang="en-US" altLang="ja-JP" sz="10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リスト</a:t>
                      </a:r>
                      <a:endParaRPr kumimoji="1" lang="ja-JP" altLang="en-US" sz="1000" b="0" kern="1200">
                        <a:solidFill>
                          <a:schemeClr val="bg1"/>
                        </a:solidFill>
                        <a:latin typeface="Meiryo" panose="020B0604030504040204" pitchFamily="34" charset="-128"/>
                        <a:ea typeface="Meiryo" panose="020B0604030504040204" pitchFamily="34" charset="-128"/>
                        <a:cs typeface="+mn-cs"/>
                      </a:endParaRP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rPr>
                        <a:t>興味関心、購買</a:t>
                      </a:r>
                      <a:endParaRPr kumimoji="1" lang="en-US" altLang="ja-JP" sz="9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rPr>
                        <a:t>意向、属性・ライフ</a:t>
                      </a:r>
                      <a:endParaRPr kumimoji="1" lang="en-US" altLang="ja-JP" sz="9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rPr>
                        <a:t>イベント</a:t>
                      </a:r>
                      <a:r>
                        <a:rPr kumimoji="1" lang="en-US" altLang="ja-JP" sz="900" b="0" kern="1200">
                          <a:solidFill>
                            <a:schemeClr val="bg1"/>
                          </a:solidFill>
                          <a:latin typeface="Meiryo" panose="020B0604030504040204" pitchFamily="34" charset="-128"/>
                          <a:ea typeface="Meiryo" panose="020B0604030504040204" pitchFamily="34" charset="-128"/>
                        </a:rPr>
                        <a:t>※</a:t>
                      </a:r>
                      <a:r>
                        <a:rPr kumimoji="1" lang="ja-JP" altLang="en-US" sz="900" b="0" kern="1200">
                          <a:solidFill>
                            <a:schemeClr val="bg1"/>
                          </a:solidFill>
                          <a:latin typeface="Meiryo" panose="020B0604030504040204" pitchFamily="34" charset="-128"/>
                          <a:ea typeface="Meiryo" panose="020B0604030504040204" pitchFamily="34" charset="-128"/>
                        </a:rPr>
                        <a:t>１</a:t>
                      </a:r>
                      <a:endParaRPr kumimoji="1" lang="en-US" altLang="ja-JP" sz="9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rPr>
                        <a:t>配信：</a:t>
                      </a:r>
                      <a:r>
                        <a:rPr kumimoji="1" lang="en-US" altLang="ja-JP" sz="900" b="0" kern="1200">
                          <a:solidFill>
                            <a:schemeClr val="bg1"/>
                          </a:solidFill>
                          <a:latin typeface="Meiryo" panose="020B0604030504040204" pitchFamily="34" charset="-128"/>
                          <a:ea typeface="Meiryo" panose="020B0604030504040204" pitchFamily="34" charset="-128"/>
                        </a:rPr>
                        <a:t>1.5</a:t>
                      </a:r>
                      <a:r>
                        <a:rPr kumimoji="1" lang="ja-JP" altLang="en-US" sz="900" b="0" kern="1200">
                          <a:solidFill>
                            <a:schemeClr val="bg1"/>
                          </a:solidFill>
                          <a:latin typeface="Meiryo" panose="020B0604030504040204" pitchFamily="34" charset="-128"/>
                          <a:ea typeface="Meiryo" panose="020B0604030504040204" pitchFamily="34" charset="-128"/>
                        </a:rPr>
                        <a:t>倍</a:t>
                      </a:r>
                      <a:endParaRPr kumimoji="1" lang="en-US" altLang="ja-JP" sz="9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除外：</a:t>
                      </a:r>
                      <a:r>
                        <a:rPr kumimoji="1" lang="en-US" altLang="ja-JP" sz="900" b="0" kern="1200">
                          <a:solidFill>
                            <a:schemeClr val="bg1"/>
                          </a:solidFill>
                          <a:latin typeface="Meiryo" panose="020B0604030504040204" pitchFamily="34" charset="-128"/>
                          <a:ea typeface="Meiryo" panose="020B0604030504040204" pitchFamily="34" charset="-128"/>
                          <a:cs typeface="+mn-cs"/>
                        </a:rPr>
                        <a:t>1.1</a:t>
                      </a:r>
                      <a:r>
                        <a:rPr kumimoji="1" lang="ja-JP" altLang="en-US" sz="900" b="0" kern="1200">
                          <a:solidFill>
                            <a:schemeClr val="bg1"/>
                          </a:solidFill>
                          <a:latin typeface="Meiryo" panose="020B0604030504040204" pitchFamily="34" charset="-128"/>
                          <a:ea typeface="Meiryo" panose="020B0604030504040204" pitchFamily="34" charset="-128"/>
                          <a:cs typeface="+mn-cs"/>
                        </a:rPr>
                        <a:t>倍</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665653">
                <a:tc vMerge="1">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オーディエンスリスト（ヤフー提供）</a:t>
                      </a:r>
                      <a:r>
                        <a:rPr kumimoji="1" lang="ja-JP" altLang="en-US" sz="1050" b="0" kern="1200">
                          <a:solidFill>
                            <a:schemeClr val="bg1"/>
                          </a:solidFill>
                          <a:latin typeface="Meiryo" panose="020B0604030504040204" pitchFamily="34" charset="-128"/>
                          <a:ea typeface="Meiryo" panose="020B0604030504040204" pitchFamily="34" charset="-128"/>
                        </a:rPr>
                        <a:t>　</a:t>
                      </a:r>
                      <a:r>
                        <a:rPr kumimoji="1" lang="en-US" altLang="ja-JP" sz="1050" b="0" kern="1200">
                          <a:solidFill>
                            <a:schemeClr val="bg1"/>
                          </a:solidFill>
                          <a:latin typeface="Meiryo" panose="020B0604030504040204" pitchFamily="34" charset="-128"/>
                          <a:ea typeface="Meiryo" panose="020B0604030504040204" pitchFamily="34" charset="-128"/>
                        </a:rPr>
                        <a:t>※2</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99999"/>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kern="1200">
                          <a:solidFill>
                            <a:schemeClr val="bg1"/>
                          </a:solidFill>
                          <a:latin typeface="Meiryo" panose="020B0604030504040204" pitchFamily="34" charset="-128"/>
                          <a:ea typeface="Meiryo" panose="020B0604030504040204" pitchFamily="34" charset="-128"/>
                        </a:rPr>
                        <a:t>LINE</a:t>
                      </a:r>
                      <a:r>
                        <a:rPr kumimoji="1" lang="ja-JP" altLang="en-US" sz="900" b="0" kern="1200">
                          <a:solidFill>
                            <a:schemeClr val="bg1"/>
                          </a:solidFill>
                          <a:latin typeface="Meiryo" panose="020B0604030504040204" pitchFamily="34" charset="-128"/>
                          <a:ea typeface="Meiryo" panose="020B0604030504040204" pitchFamily="34" charset="-128"/>
                        </a:rPr>
                        <a:t>ヤフー提供</a:t>
                      </a:r>
                      <a:endParaRPr kumimoji="1" lang="en-US" altLang="ja-JP" sz="9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rPr>
                        <a:t>（共通オーディエンス）</a:t>
                      </a:r>
                      <a:endParaRPr kumimoji="1" lang="en-US" altLang="ja-JP" sz="9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kern="1200">
                          <a:solidFill>
                            <a:schemeClr val="bg1"/>
                          </a:solidFill>
                          <a:latin typeface="Meiryo" panose="020B0604030504040204" pitchFamily="34" charset="-128"/>
                          <a:ea typeface="Meiryo" panose="020B0604030504040204" pitchFamily="34" charset="-128"/>
                        </a:rPr>
                        <a:t>※1</a:t>
                      </a:r>
                      <a:r>
                        <a:rPr kumimoji="1" lang="ja-JP" altLang="en-US" sz="900" b="0" kern="1200">
                          <a:solidFill>
                            <a:schemeClr val="bg1"/>
                          </a:solidFill>
                          <a:latin typeface="Meiryo" panose="020B0604030504040204" pitchFamily="34" charset="-128"/>
                          <a:ea typeface="Meiryo" panose="020B0604030504040204" pitchFamily="34" charset="-128"/>
                        </a:rPr>
                        <a:t>リスト参照</a:t>
                      </a:r>
                      <a:endParaRPr kumimoji="1" lang="ja-JP" altLang="en-US" sz="900" b="0" kern="1200">
                        <a:solidFill>
                          <a:schemeClr val="bg1"/>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1" kern="1200">
                          <a:solidFill>
                            <a:srgbClr val="0D0D0D"/>
                          </a:solidFill>
                          <a:latin typeface="Meiryo"/>
                          <a:ea typeface="Meiryo"/>
                        </a:rPr>
                        <a:t>-</a:t>
                      </a:r>
                      <a:endParaRPr kumimoji="1" lang="ja-JP" altLang="en-US" sz="900" b="1" kern="1200">
                        <a:solidFill>
                          <a:srgbClr val="0D0D0D"/>
                        </a:solidFill>
                        <a:latin typeface="Meiryo"/>
                        <a:ea typeface="Meiryo"/>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5034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a:solidFill>
                            <a:schemeClr val="bg1"/>
                          </a:solidFill>
                          <a:latin typeface="Meiryo" panose="020B0604030504040204" pitchFamily="34" charset="-128"/>
                          <a:ea typeface="Meiryo" panose="020B0604030504040204" pitchFamily="34" charset="-128"/>
                        </a:rPr>
                        <a:t>フリークエンシー</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kern="1200">
                          <a:solidFill>
                            <a:schemeClr val="bg1"/>
                          </a:solidFill>
                          <a:latin typeface="Meiryo" panose="020B0604030504040204" pitchFamily="34" charset="-128"/>
                          <a:ea typeface="Meiryo" panose="020B0604030504040204" pitchFamily="34" charset="-128"/>
                        </a:rPr>
                        <a:t>1.0</a:t>
                      </a:r>
                      <a:r>
                        <a:rPr kumimoji="1" lang="ja-JP" altLang="en-US" sz="1000" b="0" kern="1200">
                          <a:solidFill>
                            <a:schemeClr val="bg1"/>
                          </a:solidFill>
                          <a:latin typeface="Meiryo" panose="020B0604030504040204" pitchFamily="34" charset="-128"/>
                          <a:ea typeface="Meiryo" panose="020B0604030504040204" pitchFamily="34" charset="-128"/>
                        </a:rPr>
                        <a:t>倍</a:t>
                      </a:r>
                      <a:endParaRPr kumimoji="1" lang="ja-JP" altLang="en-US" sz="1000" b="0" kern="1200">
                        <a:solidFill>
                          <a:schemeClr val="bg1"/>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kern="1200">
                          <a:solidFill>
                            <a:srgbClr val="0D0D0D"/>
                          </a:solidFill>
                          <a:latin typeface="Meiryo" panose="020B0604030504040204" pitchFamily="34" charset="-128"/>
                          <a:ea typeface="Meiryo" panose="020B0604030504040204" pitchFamily="34" charset="-128"/>
                          <a:cs typeface="+mn-cs"/>
                        </a:rPr>
                        <a:t>1</a:t>
                      </a:r>
                      <a:r>
                        <a:rPr kumimoji="1" lang="ja-JP" altLang="en-US" sz="900" b="0" kern="1200">
                          <a:solidFill>
                            <a:srgbClr val="0D0D0D"/>
                          </a:solidFill>
                          <a:latin typeface="Meiryo" panose="020B0604030504040204" pitchFamily="34" charset="-128"/>
                          <a:ea typeface="Meiryo" panose="020B0604030504040204" pitchFamily="34" charset="-128"/>
                          <a:cs typeface="+mn-cs"/>
                        </a:rPr>
                        <a:t>回</a:t>
                      </a:r>
                      <a:r>
                        <a:rPr kumimoji="1" lang="en-US" altLang="ja-JP" sz="900" b="0" kern="1200">
                          <a:solidFill>
                            <a:srgbClr val="0D0D0D"/>
                          </a:solidFill>
                          <a:latin typeface="Meiryo" panose="020B0604030504040204" pitchFamily="34" charset="-128"/>
                          <a:ea typeface="Meiryo" panose="020B0604030504040204" pitchFamily="34" charset="-128"/>
                          <a:cs typeface="+mn-cs"/>
                        </a:rPr>
                        <a:t>/</a:t>
                      </a:r>
                      <a:r>
                        <a:rPr kumimoji="1" lang="ja-JP" altLang="en-US" sz="900" b="0" kern="1200">
                          <a:solidFill>
                            <a:srgbClr val="0D0D0D"/>
                          </a:solidFill>
                          <a:latin typeface="Meiryo" panose="020B0604030504040204" pitchFamily="34" charset="-128"/>
                          <a:ea typeface="Meiryo" panose="020B0604030504040204" pitchFamily="34" charset="-128"/>
                          <a:cs typeface="+mn-cs"/>
                        </a:rPr>
                        <a:t>通期</a:t>
                      </a:r>
                      <a:r>
                        <a:rPr lang="ja-JP" altLang="en-US" sz="900" b="0" kern="1200">
                          <a:solidFill>
                            <a:srgbClr val="0D0D0D"/>
                          </a:solidFill>
                          <a:latin typeface="Meiryo"/>
                          <a:ea typeface="Meiryo"/>
                        </a:rPr>
                        <a:t>(固定)</a:t>
                      </a:r>
                      <a:endParaRPr kumimoji="1" lang="ja-JP" altLang="en-US" sz="9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bl>
          </a:graphicData>
        </a:graphic>
      </p:graphicFrame>
      <p:sp>
        <p:nvSpPr>
          <p:cNvPr id="9" name="テキスト ボックス 8">
            <a:extLst>
              <a:ext uri="{FF2B5EF4-FFF2-40B4-BE49-F238E27FC236}">
                <a16:creationId xmlns:a16="http://schemas.microsoft.com/office/drawing/2014/main" id="{FE9BDF61-1215-7339-157C-CAEED3A28060}"/>
              </a:ext>
            </a:extLst>
          </p:cNvPr>
          <p:cNvSpPr txBox="1"/>
          <p:nvPr/>
        </p:nvSpPr>
        <p:spPr>
          <a:xfrm>
            <a:off x="479422" y="5165119"/>
            <a:ext cx="11233147" cy="1446550"/>
          </a:xfrm>
          <a:prstGeom prst="rect">
            <a:avLst/>
          </a:prstGeom>
          <a:noFill/>
        </p:spPr>
        <p:txBody>
          <a:bodyPr wrap="square" lIns="0" tIns="45720" rIns="0" bIns="45720" rtlCol="0" anchor="t">
            <a:spAutoFit/>
          </a:bodyPr>
          <a:lstStyle>
            <a:defPPr lvl="0">
              <a:defRPr lang="ja-JP"/>
            </a:defPPr>
            <a:lvl1pPr marL="0" lvl="1" algn="l" defTabSz="914400" rtl="0" eaLnBrk="1" latinLnBrk="0" hangingPunct="1">
              <a:defRPr kumimoji="1" sz="1800" kern="1200">
                <a:solidFill>
                  <a:schemeClr val="tx1"/>
                </a:solidFill>
                <a:latin typeface="+mn-lt"/>
                <a:ea typeface="+mn-ea"/>
                <a:cs typeface="+mn-cs"/>
              </a:defRPr>
            </a:lvl1pPr>
            <a:lvl2pPr marL="457200" lvl="2" algn="l" defTabSz="914400" rtl="0" eaLnBrk="1" latinLnBrk="0" hangingPunct="1">
              <a:defRPr kumimoji="1" sz="1800" kern="1200">
                <a:solidFill>
                  <a:schemeClr val="tx1"/>
                </a:solidFill>
                <a:latin typeface="+mn-lt"/>
                <a:ea typeface="+mn-ea"/>
                <a:cs typeface="+mn-cs"/>
              </a:defRPr>
            </a:lvl2pPr>
            <a:lvl3pPr marL="914400" lvl="3" algn="l" defTabSz="914400" rtl="0" eaLnBrk="1" latinLnBrk="0" hangingPunct="1">
              <a:defRPr kumimoji="1" sz="1800" kern="1200">
                <a:solidFill>
                  <a:schemeClr val="tx1"/>
                </a:solidFill>
                <a:latin typeface="+mn-lt"/>
                <a:ea typeface="+mn-ea"/>
                <a:cs typeface="+mn-cs"/>
              </a:defRPr>
            </a:lvl3pPr>
            <a:lvl4pPr marL="1371600" lvl="4"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上記表の「●」がターゲティング設定可になります。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年齢は以下の区分で指定が可能です。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18</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70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歳以上</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は「基本料金</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ターゲティングごとに設定されている掛け率」（小数点以下切り捨て）によって決定されます。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掛け率の最大値は</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例：性別、年齢、オーディエンスリスト（興味関心、購買意向、属性・ライフイベント）を設定した場合、</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=2.16</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倍となりますが、最大値が</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倍のため、</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倍で設定可能となります。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オーディエンスリストを複数選択した場合、</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掛け率は高い方が選択されます。</a:t>
            </a:r>
            <a:endParaRPr kumimoji="1" lang="en-US" altLang="ja-JP" sz="800" b="0" i="0" u="none" strike="noStrike" kern="1200" cap="none" spc="0" normalizeH="0" baseline="0" noProof="0">
              <a:ln>
                <a:noFill/>
              </a:ln>
              <a:solidFill>
                <a:srgbClr val="FFC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「枠購入型」や「時間帯ジャック購入型」配信商品の場合は、ターゲティング項目ごとの「</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掛け率」を含んだ金額を記載しています。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※SP</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はスマートフォン、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PC</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はパソコン、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MD</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はマルチデバイスの略称です。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オーディエンスリストの詳細は、</a:t>
            </a:r>
            <a:r>
              <a:rPr lang="en-US" altLang="ja-JP" sz="800">
                <a:solidFill>
                  <a:srgbClr val="0D0D0D"/>
                </a:solidFill>
                <a:latin typeface="Meiryo" panose="020B0604030504040204" pitchFamily="34" charset="-128"/>
                <a:ea typeface="Meiryo" panose="020B0604030504040204" pitchFamily="34" charset="-128"/>
              </a:rPr>
              <a:t>LINE</a:t>
            </a:r>
            <a:r>
              <a:rPr lang="ja-JP" altLang="en-US" sz="800">
                <a:solidFill>
                  <a:srgbClr val="0D0D0D"/>
                </a:solidFill>
                <a:latin typeface="Meiryo" panose="020B0604030504040204" pitchFamily="34" charset="-128"/>
                <a:ea typeface="Meiryo" panose="020B0604030504040204" pitchFamily="34" charset="-128"/>
              </a:rPr>
              <a:t>ヤフー広告 ヘルプ</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を参照してください。</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a:t>
            </a:r>
            <a:r>
              <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hlinkClick r:id="rId4"/>
              </a:rPr>
              <a:t>https://ads-help.yahoo-net.jp/s/article/H000044833?language=ja</a:t>
            </a:r>
            <a:endPar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endParaRPr>
          </a:p>
        </p:txBody>
      </p:sp>
      <p:sp>
        <p:nvSpPr>
          <p:cNvPr id="2" name="テキスト プレースホルダー 1">
            <a:extLst>
              <a:ext uri="{FF2B5EF4-FFF2-40B4-BE49-F238E27FC236}">
                <a16:creationId xmlns:a16="http://schemas.microsoft.com/office/drawing/2014/main" id="{915D92AA-E3FD-97BB-FDA9-79885A54F46C}"/>
              </a:ext>
            </a:extLst>
          </p:cNvPr>
          <p:cNvSpPr txBox="1">
            <a:spLocks/>
          </p:cNvSpPr>
          <p:nvPr/>
        </p:nvSpPr>
        <p:spPr>
          <a:xfrm>
            <a:off x="3761481" y="124165"/>
            <a:ext cx="5948576" cy="578826"/>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chemeClr val="accent1"/>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en-US" altLang="ja-JP">
                <a:solidFill>
                  <a:srgbClr val="000048"/>
                </a:solidFill>
              </a:rPr>
              <a:t>Yahoo! JAPAN</a:t>
            </a:r>
            <a:r>
              <a:rPr lang="ja-JP" altLang="en-US">
                <a:solidFill>
                  <a:srgbClr val="000048"/>
                </a:solidFill>
              </a:rPr>
              <a:t>トップページ　ブランドパネル　</a:t>
            </a:r>
            <a:endParaRPr lang="en-US" altLang="ja-JP">
              <a:solidFill>
                <a:srgbClr val="000048"/>
              </a:solidFill>
            </a:endParaRPr>
          </a:p>
          <a:p>
            <a:r>
              <a:rPr lang="en-US" altLang="ja-JP">
                <a:solidFill>
                  <a:srgbClr val="000048"/>
                </a:solidFill>
              </a:rPr>
              <a:t>SP</a:t>
            </a:r>
            <a:r>
              <a:rPr lang="ja-JP" altLang="en-US">
                <a:solidFill>
                  <a:srgbClr val="000048"/>
                </a:solidFill>
              </a:rPr>
              <a:t>　トップカバー</a:t>
            </a:r>
          </a:p>
        </p:txBody>
      </p:sp>
    </p:spTree>
    <p:extLst>
      <p:ext uri="{BB962C8B-B14F-4D97-AF65-F5344CB8AC3E}">
        <p14:creationId xmlns:p14="http://schemas.microsoft.com/office/powerpoint/2010/main" val="56291862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7C37D2-A3A6-F448-A173-F0D11272B027}"/>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EAB40AFB-4917-29C8-642B-3E244A0294F8}"/>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50C15BDB-43A2-87CA-0D9F-216B4081EDFF}"/>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7" name="角丸四角形 3">
            <a:extLst>
              <a:ext uri="{FF2B5EF4-FFF2-40B4-BE49-F238E27FC236}">
                <a16:creationId xmlns:a16="http://schemas.microsoft.com/office/drawing/2014/main" id="{6E7EFE1F-2086-A938-321A-674F4475B5ED}"/>
              </a:ext>
            </a:extLst>
          </p:cNvPr>
          <p:cNvSpPr/>
          <p:nvPr/>
        </p:nvSpPr>
        <p:spPr>
          <a:xfrm>
            <a:off x="1817843" y="186644"/>
            <a:ext cx="1474299"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3E"/>
                </a:solidFill>
                <a:effectLst/>
                <a:uLnTx/>
                <a:uFillTx/>
                <a:latin typeface="Meiryo" panose="020B0604030504040204" pitchFamily="34" charset="-128"/>
                <a:ea typeface="Meiryo" panose="020B0604030504040204" pitchFamily="34" charset="-128"/>
              </a:rPr>
              <a:t>商品イメージ</a:t>
            </a:r>
          </a:p>
        </p:txBody>
      </p:sp>
      <p:sp>
        <p:nvSpPr>
          <p:cNvPr id="16" name="正方形/長方形 15">
            <a:extLst>
              <a:ext uri="{FF2B5EF4-FFF2-40B4-BE49-F238E27FC236}">
                <a16:creationId xmlns:a16="http://schemas.microsoft.com/office/drawing/2014/main" id="{B8B80DA5-8360-20E0-2772-480E9EBAE0FF}"/>
              </a:ext>
            </a:extLst>
          </p:cNvPr>
          <p:cNvSpPr/>
          <p:nvPr/>
        </p:nvSpPr>
        <p:spPr>
          <a:xfrm>
            <a:off x="8724201" y="6356518"/>
            <a:ext cx="3152589" cy="138499"/>
          </a:xfrm>
          <a:prstGeom prst="rect">
            <a:avLst/>
          </a:prstGeom>
        </p:spPr>
        <p:txBody>
          <a:bodyPr wrap="none" lIns="0" tIns="0" rIns="0" bIns="0">
            <a:spAutoFit/>
          </a:bodyPr>
          <a:lstStyle/>
          <a:p>
            <a:pPr algn="r" eaLnBrk="1" fontAlgn="auto" hangingPunct="1">
              <a:spcBef>
                <a:spcPts val="0"/>
              </a:spcBef>
              <a:spcAft>
                <a:spcPts val="0"/>
              </a:spcAft>
              <a:defRPr/>
            </a:pPr>
            <a:r>
              <a:rPr lang="en-US" altLang="ja-JP" sz="900">
                <a:solidFill>
                  <a:srgbClr val="0D0D0D"/>
                </a:solidFill>
                <a:latin typeface="Meiryo" panose="020B0604030504040204" pitchFamily="34" charset="-128"/>
                <a:ea typeface="Meiryo" panose="020B0604030504040204" pitchFamily="34" charset="-128"/>
              </a:rPr>
              <a:t>※</a:t>
            </a:r>
            <a:r>
              <a:rPr lang="ja-JP" altLang="en-US" sz="900">
                <a:solidFill>
                  <a:srgbClr val="0D0D0D"/>
                </a:solidFill>
                <a:latin typeface="Meiryo" panose="020B0604030504040204" pitchFamily="34" charset="-128"/>
                <a:ea typeface="Meiryo" panose="020B0604030504040204" pitchFamily="34" charset="-128"/>
              </a:rPr>
              <a:t>コンテンツページは予告なく変更されることがあります。</a:t>
            </a:r>
          </a:p>
        </p:txBody>
      </p:sp>
      <p:sp>
        <p:nvSpPr>
          <p:cNvPr id="54" name="テキスト ボックス 53">
            <a:extLst>
              <a:ext uri="{FF2B5EF4-FFF2-40B4-BE49-F238E27FC236}">
                <a16:creationId xmlns:a16="http://schemas.microsoft.com/office/drawing/2014/main" id="{299B0593-11DF-0B5D-540B-2D74164332DE}"/>
              </a:ext>
            </a:extLst>
          </p:cNvPr>
          <p:cNvSpPr txBox="1"/>
          <p:nvPr/>
        </p:nvSpPr>
        <p:spPr>
          <a:xfrm>
            <a:off x="623154" y="5990974"/>
            <a:ext cx="8989036" cy="417807"/>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・フォーマット別ガイド</a:t>
            </a:r>
            <a:r>
              <a:rPr kumimoji="0" lang="en-US" altLang="ja-JP" sz="900" b="0" i="0" u="none" strike="noStrike" kern="0" cap="none" spc="0" normalizeH="0" baseline="0" noProof="0">
                <a:ln>
                  <a:noFill/>
                </a:ln>
                <a:solidFill>
                  <a:srgbClr val="0D0D0D"/>
                </a:solidFill>
                <a:effectLst/>
                <a:uLnTx/>
                <a:uFillTx/>
                <a:latin typeface="Meiryo"/>
                <a:ea typeface="Meiryo"/>
              </a:rPr>
              <a:t>:</a:t>
            </a:r>
            <a:r>
              <a:rPr kumimoji="0" lang="ja-JP" altLang="en-US" sz="900" b="0" i="0" u="none" strike="noStrike" kern="0" cap="none" spc="0" normalizeH="0" baseline="0" noProof="0">
                <a:ln>
                  <a:noFill/>
                </a:ln>
                <a:solidFill>
                  <a:srgbClr val="0D0D0D"/>
                </a:solidFill>
                <a:effectLst/>
                <a:uLnTx/>
                <a:uFillTx/>
                <a:latin typeface="Meiryo"/>
                <a:ea typeface="Meiryo"/>
              </a:rPr>
              <a:t> </a:t>
            </a:r>
            <a:r>
              <a:rPr kumimoji="0" lang="en-US" altLang="ja-JP" sz="900" b="0" i="0" u="none" strike="noStrike" kern="0" cap="none" spc="0" normalizeH="0" baseline="0" noProof="0">
                <a:ln>
                  <a:noFill/>
                </a:ln>
                <a:solidFill>
                  <a:srgbClr val="000000"/>
                </a:solidFill>
                <a:effectLst/>
                <a:uLnTx/>
                <a:uFillTx/>
                <a:latin typeface="Meiryo"/>
                <a:ea typeface="Meiryo"/>
                <a:hlinkClick r:id="rId3">
                  <a:extLst>
                    <a:ext uri="{A12FA001-AC4F-418D-AE19-62706E023703}">
                      <ahyp:hlinkClr xmlns:ahyp="http://schemas.microsoft.com/office/drawing/2018/hyperlinkcolor" val="tx"/>
                    </a:ext>
                  </a:extLst>
                </a:hlinkClick>
              </a:rPr>
              <a:t>https://s.yimg.jp/dl/displayads-guarantee/formatguide.zip</a:t>
            </a:r>
            <a:endParaRPr kumimoji="0" lang="en-US" altLang="ja-JP" sz="900" b="0" i="0" u="none" strike="noStrike" kern="0" cap="none" spc="0" normalizeH="0" baseline="0" noProof="0">
              <a:ln>
                <a:noFill/>
              </a:ln>
              <a:solidFill>
                <a:srgbClr val="000000"/>
              </a:solidFill>
              <a:effectLst/>
              <a:uLnTx/>
              <a:uFillTx/>
              <a:latin typeface="Meiryo"/>
              <a:ea typeface="Meiryo"/>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・入稿規定（</a:t>
            </a:r>
            <a:r>
              <a:rPr kumimoji="0" lang="en-US" altLang="ja-JP" sz="900" b="0" i="0" u="none" strike="noStrike" kern="0" cap="none" spc="0" normalizeH="0" baseline="0" noProof="0">
                <a:ln>
                  <a:noFill/>
                </a:ln>
                <a:solidFill>
                  <a:srgbClr val="0D0D0D"/>
                </a:solidFill>
                <a:effectLst/>
                <a:uLnTx/>
                <a:uFillTx/>
                <a:latin typeface="Meiryo"/>
                <a:ea typeface="Meiryo"/>
              </a:rPr>
              <a:t>web</a:t>
            </a:r>
            <a:r>
              <a:rPr kumimoji="0" lang="ja-JP" altLang="en-US" sz="900" b="0" i="0" u="none" strike="noStrike" kern="0" cap="none" spc="0" normalizeH="0" baseline="0" noProof="0">
                <a:ln>
                  <a:noFill/>
                </a:ln>
                <a:solidFill>
                  <a:srgbClr val="0D0D0D"/>
                </a:solidFill>
                <a:effectLst/>
                <a:uLnTx/>
                <a:uFillTx/>
                <a:latin typeface="Meiryo"/>
                <a:ea typeface="Meiryo"/>
              </a:rPr>
              <a:t>）：</a:t>
            </a:r>
            <a:r>
              <a:rPr kumimoji="0" lang="ja-JP" altLang="en-US" sz="900" kern="0">
                <a:solidFill>
                  <a:srgbClr val="0D0D0D"/>
                </a:solidFill>
                <a:latin typeface="Meiryo"/>
                <a:ea typeface="Meiryo"/>
                <a:cs typeface="+mn-lt"/>
                <a:hlinkClick r:id="rId4"/>
              </a:rPr>
              <a:t>https://ads-help.yahoo-net.jp/s/article/H000044930?language=ja</a:t>
            </a:r>
            <a:endParaRPr lang="en-US" altLang="en-US" sz="900" b="0" i="0" u="none" strike="noStrike" cap="none" spc="0" normalizeH="0" baseline="0" noProof="0">
              <a:ln>
                <a:noFill/>
              </a:ln>
              <a:solidFill>
                <a:srgbClr val="000000"/>
              </a:solidFill>
              <a:effectLst/>
              <a:uLnTx/>
              <a:uFillTx/>
              <a:latin typeface="Meiryo"/>
              <a:ea typeface="Meiryo"/>
            </a:endParaRPr>
          </a:p>
        </p:txBody>
      </p:sp>
      <p:sp>
        <p:nvSpPr>
          <p:cNvPr id="15" name="テキスト ボックス 14">
            <a:extLst>
              <a:ext uri="{FF2B5EF4-FFF2-40B4-BE49-F238E27FC236}">
                <a16:creationId xmlns:a16="http://schemas.microsoft.com/office/drawing/2014/main" id="{82301DDE-EA30-B32C-FD3C-0DD5483519E0}"/>
              </a:ext>
            </a:extLst>
          </p:cNvPr>
          <p:cNvSpPr txBox="1"/>
          <p:nvPr/>
        </p:nvSpPr>
        <p:spPr>
          <a:xfrm>
            <a:off x="4358698" y="1900464"/>
            <a:ext cx="6360878" cy="307777"/>
          </a:xfrm>
          <a:prstGeom prst="rect">
            <a:avLst/>
          </a:prstGeom>
          <a:noFill/>
        </p:spPr>
        <p:txBody>
          <a:bodyPr wrap="square" lIns="0" tIns="0" rIns="0" bIns="0" rtlCol="0" anchor="t">
            <a:spAutoFit/>
          </a:bodyPr>
          <a:lstStyle/>
          <a:p>
            <a:pPr>
              <a:defRPr/>
            </a:pPr>
            <a:r>
              <a:rPr lang="en-US" altLang="ja-JP" sz="1000">
                <a:solidFill>
                  <a:srgbClr val="002AFF"/>
                </a:solidFill>
                <a:latin typeface="Meiryo"/>
                <a:ea typeface="Meiryo"/>
              </a:rPr>
              <a:t>※ </a:t>
            </a:r>
            <a:r>
              <a:rPr lang="ja-JP" altLang="en-US" sz="1000">
                <a:solidFill>
                  <a:srgbClr val="002AFF"/>
                </a:solidFill>
                <a:latin typeface="Meiryo"/>
                <a:ea typeface="Meiryo"/>
              </a:rPr>
              <a:t>タップ後の挙動は「スマートフォン動画広告タップ後の挙動」のページをご参照ください。</a:t>
            </a:r>
          </a:p>
          <a:p>
            <a:pPr lvl="0">
              <a:defRPr/>
            </a:pPr>
            <a:endParaRPr lang="ja-JP" altLang="en-US" sz="1000">
              <a:solidFill>
                <a:srgbClr val="002AFF"/>
              </a:solidFill>
              <a:latin typeface="Meiryo" panose="020B0604030504040204" pitchFamily="34" charset="-128"/>
              <a:ea typeface="Meiryo" panose="020B0604030504040204" pitchFamily="34" charset="-128"/>
            </a:endParaRPr>
          </a:p>
        </p:txBody>
      </p:sp>
      <p:sp>
        <p:nvSpPr>
          <p:cNvPr id="14" name="テキスト プレースホルダー 35">
            <a:extLst>
              <a:ext uri="{FF2B5EF4-FFF2-40B4-BE49-F238E27FC236}">
                <a16:creationId xmlns:a16="http://schemas.microsoft.com/office/drawing/2014/main" id="{BFF43F99-4FDE-9FBD-4003-1463CC31A675}"/>
              </a:ext>
            </a:extLst>
          </p:cNvPr>
          <p:cNvSpPr txBox="1">
            <a:spLocks noGrp="1"/>
          </p:cNvSpPr>
          <p:nvPr>
            <p:ph type="body" sz="quarter" idx="10"/>
          </p:nvPr>
        </p:nvSpPr>
        <p:spPr>
          <a:xfrm>
            <a:off x="3539672" y="145683"/>
            <a:ext cx="6017986" cy="577827"/>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None/>
            </a:pPr>
            <a:r>
              <a:rPr lang="en-US" altLang="ja-JP" sz="1600">
                <a:solidFill>
                  <a:srgbClr val="000048"/>
                </a:solidFill>
                <a:latin typeface="Meiryo" panose="020B0604030504040204" pitchFamily="34" charset="-128"/>
                <a:ea typeface="Meiryo" panose="020B0604030504040204" pitchFamily="34" charset="-128"/>
              </a:rPr>
              <a:t>Yahoo! JAPAN</a:t>
            </a:r>
            <a:r>
              <a:rPr lang="ja-JP" altLang="en-US" sz="1600">
                <a:solidFill>
                  <a:srgbClr val="000048"/>
                </a:solidFill>
                <a:latin typeface="Meiryo" panose="020B0604030504040204" pitchFamily="34" charset="-128"/>
                <a:ea typeface="Meiryo" panose="020B0604030504040204" pitchFamily="34" charset="-128"/>
              </a:rPr>
              <a:t>トップページ　ブランドパネル　</a:t>
            </a:r>
            <a:r>
              <a:rPr lang="en-US" altLang="ja-JP" sz="1600">
                <a:solidFill>
                  <a:srgbClr val="000048"/>
                </a:solidFill>
                <a:latin typeface="Meiryo" panose="020B0604030504040204" pitchFamily="34" charset="-128"/>
                <a:ea typeface="Meiryo" panose="020B0604030504040204" pitchFamily="34" charset="-128"/>
              </a:rPr>
              <a:t>SP</a:t>
            </a:r>
            <a:r>
              <a:rPr lang="ja-JP" altLang="en-US" sz="1600">
                <a:solidFill>
                  <a:srgbClr val="000048"/>
                </a:solidFill>
                <a:latin typeface="Meiryo" panose="020B0604030504040204" pitchFamily="34" charset="-128"/>
                <a:ea typeface="Meiryo" panose="020B0604030504040204" pitchFamily="34" charset="-128"/>
              </a:rPr>
              <a:t>　スクエア</a:t>
            </a:r>
            <a:endParaRPr lang="en-US" altLang="ja-JP" sz="1600">
              <a:solidFill>
                <a:srgbClr val="000048"/>
              </a:solidFill>
              <a:latin typeface="Meiryo" panose="020B0604030504040204" pitchFamily="34" charset="-128"/>
              <a:ea typeface="Meiryo" panose="020B0604030504040204" pitchFamily="34" charset="-128"/>
            </a:endParaRPr>
          </a:p>
        </p:txBody>
      </p:sp>
      <p:sp>
        <p:nvSpPr>
          <p:cNvPr id="52" name="角丸四角形 27">
            <a:extLst>
              <a:ext uri="{FF2B5EF4-FFF2-40B4-BE49-F238E27FC236}">
                <a16:creationId xmlns:a16="http://schemas.microsoft.com/office/drawing/2014/main" id="{3376D3DE-7C2B-4A44-4983-00187B5706FB}"/>
              </a:ext>
            </a:extLst>
          </p:cNvPr>
          <p:cNvSpPr/>
          <p:nvPr/>
        </p:nvSpPr>
        <p:spPr>
          <a:xfrm>
            <a:off x="488009" y="3082548"/>
            <a:ext cx="3585600"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4680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ja-JP" altLang="en-US" sz="1200" b="1">
                <a:solidFill>
                  <a:schemeClr val="bg1"/>
                </a:solidFill>
                <a:latin typeface="Meiryo" panose="020B0604030504040204" pitchFamily="34" charset="-128"/>
                <a:ea typeface="Meiryo" panose="020B0604030504040204" pitchFamily="34" charset="-128"/>
              </a:rPr>
              <a:t>バナー</a:t>
            </a:r>
            <a:r>
              <a:rPr lang="en-US" altLang="ja-JP" sz="1200" b="1">
                <a:solidFill>
                  <a:schemeClr val="bg1"/>
                </a:solidFill>
                <a:latin typeface="Meiryo" panose="020B0604030504040204" pitchFamily="34" charset="-128"/>
                <a:ea typeface="Meiryo" panose="020B0604030504040204" pitchFamily="34" charset="-128"/>
              </a:rPr>
              <a:t>/</a:t>
            </a:r>
            <a:r>
              <a:rPr lang="ja-JP" altLang="en-US" sz="1200" b="1">
                <a:solidFill>
                  <a:schemeClr val="bg1"/>
                </a:solidFill>
                <a:latin typeface="Meiryo" panose="020B0604030504040204" pitchFamily="34" charset="-128"/>
                <a:ea typeface="Meiryo" panose="020B0604030504040204" pitchFamily="34" charset="-128"/>
              </a:rPr>
              <a:t>画像</a:t>
            </a:r>
            <a:r>
              <a:rPr lang="en-US" altLang="ja-JP" sz="1200" b="1">
                <a:solidFill>
                  <a:schemeClr val="bg1"/>
                </a:solidFill>
                <a:latin typeface="Meiryo" panose="020B0604030504040204" pitchFamily="34" charset="-128"/>
                <a:ea typeface="Meiryo" panose="020B0604030504040204" pitchFamily="34" charset="-128"/>
              </a:rPr>
              <a:t>/1</a:t>
            </a:r>
            <a:r>
              <a:rPr lang="ja-JP" altLang="en-US" sz="1200" b="1">
                <a:solidFill>
                  <a:schemeClr val="bg1"/>
                </a:solidFill>
                <a:latin typeface="Meiryo" panose="020B0604030504040204" pitchFamily="34" charset="-128"/>
                <a:ea typeface="Meiryo" panose="020B0604030504040204" pitchFamily="34" charset="-128"/>
              </a:rPr>
              <a:t>：</a:t>
            </a:r>
            <a:r>
              <a:rPr lang="en-US" altLang="ja-JP" sz="1200" b="1">
                <a:solidFill>
                  <a:schemeClr val="bg1"/>
                </a:solidFill>
                <a:latin typeface="Meiryo" panose="020B0604030504040204" pitchFamily="34" charset="-128"/>
                <a:ea typeface="Meiryo" panose="020B0604030504040204" pitchFamily="34" charset="-128"/>
              </a:rPr>
              <a:t>1</a:t>
            </a:r>
          </a:p>
          <a:p>
            <a:pPr marL="0" marR="0" lvl="0" indent="0" algn="ctr"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バナー</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動画</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/1</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1</a:t>
            </a:r>
            <a:endPar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pic>
        <p:nvPicPr>
          <p:cNvPr id="6" name="図 5" descr="携帯電話の画面のスクリーンショット&#10;&#10;AI 生成コンテンツは誤りを含む可能性があります。">
            <a:extLst>
              <a:ext uri="{FF2B5EF4-FFF2-40B4-BE49-F238E27FC236}">
                <a16:creationId xmlns:a16="http://schemas.microsoft.com/office/drawing/2014/main" id="{AE917E7A-170A-95DD-B332-5B62CE3573D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82452" y="2130864"/>
            <a:ext cx="2083497" cy="3802381"/>
          </a:xfrm>
          <a:prstGeom prst="rect">
            <a:avLst/>
          </a:prstGeom>
        </p:spPr>
      </p:pic>
      <p:pic>
        <p:nvPicPr>
          <p:cNvPr id="12" name="図 11" descr="コンピューターのスクリーンショット&#10;&#10;AI 生成コンテンツは誤りを含む可能性があります。">
            <a:extLst>
              <a:ext uri="{FF2B5EF4-FFF2-40B4-BE49-F238E27FC236}">
                <a16:creationId xmlns:a16="http://schemas.microsoft.com/office/drawing/2014/main" id="{71800135-B19D-7BEC-7466-CF640D9B8FC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562044" y="2077628"/>
            <a:ext cx="2083497" cy="3802381"/>
          </a:xfrm>
          <a:prstGeom prst="rect">
            <a:avLst/>
          </a:prstGeom>
        </p:spPr>
      </p:pic>
      <p:sp>
        <p:nvSpPr>
          <p:cNvPr id="2" name="角丸四角形 46">
            <a:extLst>
              <a:ext uri="{FF2B5EF4-FFF2-40B4-BE49-F238E27FC236}">
                <a16:creationId xmlns:a16="http://schemas.microsoft.com/office/drawing/2014/main" id="{42AAC5BD-47EC-6B85-5C8A-DB285B5C5D7D}"/>
              </a:ext>
            </a:extLst>
          </p:cNvPr>
          <p:cNvSpPr/>
          <p:nvPr/>
        </p:nvSpPr>
        <p:spPr>
          <a:xfrm>
            <a:off x="4217686" y="1392640"/>
            <a:ext cx="2713283" cy="399529"/>
          </a:xfrm>
          <a:prstGeom prst="roundRect">
            <a:avLst>
              <a:gd name="adj" fmla="val 50000"/>
            </a:avLst>
          </a:prstGeom>
          <a:solidFill>
            <a:schemeClr val="bg1"/>
          </a:solidFill>
          <a:ln w="12700">
            <a:solidFill>
              <a:srgbClr val="00003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600" normalizeH="0" baseline="0" noProof="0">
                <a:ln>
                  <a:noFill/>
                </a:ln>
                <a:solidFill>
                  <a:srgbClr val="0D0D0D"/>
                </a:solidFill>
                <a:effectLst/>
                <a:uLnTx/>
                <a:uFillTx/>
                <a:latin typeface="Meiryo" panose="020B0604030504040204" pitchFamily="34" charset="-128"/>
                <a:ea typeface="Meiryo" panose="020B0604030504040204" pitchFamily="34" charset="-128"/>
              </a:rPr>
              <a:t>WEB</a:t>
            </a:r>
            <a:endParaRPr kumimoji="1" lang="ja-JP" altLang="en-US" sz="1400" b="1" i="0" u="none" strike="noStrike" kern="1200" cap="none" spc="600" normalizeH="0" baseline="0" noProof="0">
              <a:ln>
                <a:noFill/>
              </a:ln>
              <a:solidFill>
                <a:srgbClr val="0D0D0D"/>
              </a:solidFill>
              <a:effectLst/>
              <a:uLnTx/>
              <a:uFillTx/>
              <a:latin typeface="Meiryo" panose="020B0604030504040204" pitchFamily="34" charset="-128"/>
              <a:ea typeface="Meiryo" panose="020B0604030504040204" pitchFamily="34" charset="-128"/>
            </a:endParaRPr>
          </a:p>
        </p:txBody>
      </p:sp>
      <p:sp>
        <p:nvSpPr>
          <p:cNvPr id="9" name="角丸四角形 47">
            <a:extLst>
              <a:ext uri="{FF2B5EF4-FFF2-40B4-BE49-F238E27FC236}">
                <a16:creationId xmlns:a16="http://schemas.microsoft.com/office/drawing/2014/main" id="{DC3E20F2-0C54-FD46-EC05-AAFA9EA40745}"/>
              </a:ext>
            </a:extLst>
          </p:cNvPr>
          <p:cNvSpPr/>
          <p:nvPr/>
        </p:nvSpPr>
        <p:spPr>
          <a:xfrm>
            <a:off x="7367559" y="1355891"/>
            <a:ext cx="2713283" cy="399529"/>
          </a:xfrm>
          <a:prstGeom prst="roundRect">
            <a:avLst>
              <a:gd name="adj" fmla="val 50000"/>
            </a:avLst>
          </a:prstGeom>
          <a:solidFill>
            <a:schemeClr val="bg1"/>
          </a:solidFill>
          <a:ln w="12700">
            <a:solidFill>
              <a:srgbClr val="00003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600" normalizeH="0" baseline="0" noProof="0">
                <a:ln>
                  <a:noFill/>
                </a:ln>
                <a:solidFill>
                  <a:srgbClr val="0D0D0D"/>
                </a:solidFill>
                <a:effectLst/>
                <a:uLnTx/>
                <a:uFillTx/>
                <a:latin typeface="Meiryo" panose="020B0604030504040204" pitchFamily="34" charset="-128"/>
                <a:ea typeface="Meiryo" panose="020B0604030504040204" pitchFamily="34" charset="-128"/>
              </a:rPr>
              <a:t>APP</a:t>
            </a:r>
            <a:endParaRPr kumimoji="1" lang="ja-JP" altLang="en-US" sz="1400" b="1" i="0" u="none" strike="noStrike" kern="1200" cap="none" spc="600" normalizeH="0" baseline="0" noProof="0">
              <a:ln>
                <a:noFill/>
              </a:ln>
              <a:solidFill>
                <a:srgbClr val="0D0D0D"/>
              </a:solidFill>
              <a:effectLst/>
              <a:uLnTx/>
              <a:uFillTx/>
              <a:latin typeface="Meiryo" panose="020B0604030504040204" pitchFamily="34" charset="-128"/>
              <a:ea typeface="Meiryo" panose="020B0604030504040204" pitchFamily="34" charset="-128"/>
            </a:endParaRPr>
          </a:p>
        </p:txBody>
      </p:sp>
      <p:sp>
        <p:nvSpPr>
          <p:cNvPr id="11" name="円/楕円 38">
            <a:extLst>
              <a:ext uri="{FF2B5EF4-FFF2-40B4-BE49-F238E27FC236}">
                <a16:creationId xmlns:a16="http://schemas.microsoft.com/office/drawing/2014/main" id="{1A70A92B-C451-D861-D5AA-9949B430D856}"/>
              </a:ext>
            </a:extLst>
          </p:cNvPr>
          <p:cNvSpPr>
            <a:spLocks noChangeAspect="1"/>
          </p:cNvSpPr>
          <p:nvPr/>
        </p:nvSpPr>
        <p:spPr>
          <a:xfrm>
            <a:off x="236009" y="3177000"/>
            <a:ext cx="504000" cy="504000"/>
          </a:xfrm>
          <a:prstGeom prst="ellipse">
            <a:avLst/>
          </a:prstGeom>
          <a:solidFill>
            <a:srgbClr val="000048"/>
          </a:solidFill>
          <a:ln w="9525" cap="flat" cmpd="sng" algn="ctr">
            <a:noFill/>
            <a:prstDash val="solid"/>
            <a:miter lim="800000"/>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b="1" kern="0">
                <a:solidFill>
                  <a:srgbClr val="FFFFFF"/>
                </a:solidFill>
                <a:latin typeface="Meiryo" panose="020B0604030504040204" pitchFamily="34" charset="-128"/>
                <a:ea typeface="メイリオ" panose="020B0604030504040204" pitchFamily="50" charset="-128"/>
                <a:cs typeface="Segoe UI" panose="020B0502040204020203" pitchFamily="34" charset="0"/>
              </a:rPr>
              <a:t>G</a:t>
            </a:r>
            <a:endParaRPr kumimoji="0" lang="ja-JP" altLang="en-US" sz="18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endParaRPr>
          </a:p>
        </p:txBody>
      </p:sp>
    </p:spTree>
    <p:extLst>
      <p:ext uri="{BB962C8B-B14F-4D97-AF65-F5344CB8AC3E}">
        <p14:creationId xmlns:p14="http://schemas.microsoft.com/office/powerpoint/2010/main" val="78085289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1B4F0E-B58B-F8E2-76A5-A640B292E574}"/>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96977CF7-6F77-05F9-CFD4-E8E25481DC75}"/>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B72A3513-B144-294D-6862-1A2AAA69DE4F}"/>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6" name="正方形/長方形 5">
            <a:extLst>
              <a:ext uri="{FF2B5EF4-FFF2-40B4-BE49-F238E27FC236}">
                <a16:creationId xmlns:a16="http://schemas.microsoft.com/office/drawing/2014/main" id="{4E726A27-17DD-95DB-E633-B73A0C1F4A2E}"/>
              </a:ext>
            </a:extLst>
          </p:cNvPr>
          <p:cNvSpPr/>
          <p:nvPr/>
        </p:nvSpPr>
        <p:spPr>
          <a:xfrm>
            <a:off x="443707" y="5992819"/>
            <a:ext cx="9820652" cy="415498"/>
          </a:xfrm>
          <a:prstGeom prst="rect">
            <a:avLst/>
          </a:prstGeom>
        </p:spPr>
        <p:txBody>
          <a:bodyPr wrap="square" lIns="91440" tIns="45720" rIns="91440" bIns="45720" anchor="t">
            <a:spAutoFit/>
          </a:bodyPr>
          <a:lstStyle/>
          <a:p>
            <a:pPr marL="0" marR="0" lvl="0" indent="0" defTabSz="914400" eaLnBrk="1" fontAlgn="auto" latinLnBrk="0" hangingPunct="1">
              <a:spcBef>
                <a:spcPts val="0"/>
              </a:spcBef>
              <a:spcAft>
                <a:spcPts val="0"/>
              </a:spcAft>
              <a:buClrTx/>
              <a:buSzTx/>
              <a:buFontTx/>
              <a:buNone/>
              <a:tabLst/>
              <a:defRPr/>
            </a:pPr>
            <a:r>
              <a:rPr lang="en-US" altLang="ja-JP" sz="700" b="0" i="0" u="none" strike="noStrike" kern="0" cap="none" spc="0" normalizeH="0" baseline="0" noProof="0">
                <a:ln>
                  <a:noFill/>
                </a:ln>
                <a:solidFill>
                  <a:srgbClr val="0D0D0D"/>
                </a:solidFill>
                <a:effectLst/>
                <a:uLnTx/>
                <a:uFillTx/>
                <a:latin typeface="Meiryo"/>
                <a:ea typeface="Meiryo"/>
              </a:rPr>
              <a:t>※SP</a:t>
            </a:r>
            <a:r>
              <a:rPr lang="ja-JP" altLang="en-US" sz="700" b="0" i="0" u="none" strike="noStrike" kern="0" cap="none" spc="0" normalizeH="0" baseline="0" noProof="0">
                <a:ln>
                  <a:noFill/>
                </a:ln>
                <a:solidFill>
                  <a:srgbClr val="0D0D0D"/>
                </a:solidFill>
                <a:effectLst/>
                <a:uLnTx/>
                <a:uFillTx/>
                <a:latin typeface="Meiryo"/>
                <a:ea typeface="Meiryo"/>
              </a:rPr>
              <a:t>はスマートフォン、</a:t>
            </a:r>
            <a:r>
              <a:rPr lang="en-US" altLang="ja-JP" sz="700" b="0" i="0" u="none" strike="noStrike" kern="0" cap="none" spc="0" normalizeH="0" baseline="0" noProof="0">
                <a:ln>
                  <a:noFill/>
                </a:ln>
                <a:solidFill>
                  <a:srgbClr val="0D0D0D"/>
                </a:solidFill>
                <a:effectLst/>
                <a:uLnTx/>
                <a:uFillTx/>
                <a:latin typeface="Meiryo"/>
                <a:ea typeface="Meiryo"/>
              </a:rPr>
              <a:t>PC</a:t>
            </a:r>
            <a:r>
              <a:rPr lang="ja-JP" altLang="en-US" sz="700" b="0" i="0" u="none" strike="noStrike" kern="0" cap="none" spc="0" normalizeH="0" baseline="0" noProof="0">
                <a:ln>
                  <a:noFill/>
                </a:ln>
                <a:solidFill>
                  <a:srgbClr val="0D0D0D"/>
                </a:solidFill>
                <a:effectLst/>
                <a:uLnTx/>
                <a:uFillTx/>
                <a:latin typeface="Meiryo"/>
                <a:ea typeface="Meiryo"/>
              </a:rPr>
              <a:t>はパソコン、</a:t>
            </a:r>
            <a:r>
              <a:rPr lang="en-US" altLang="ja-JP" sz="700" b="0" i="0" u="none" strike="noStrike" kern="0" cap="none" spc="0" normalizeH="0" baseline="0" noProof="0">
                <a:ln>
                  <a:noFill/>
                </a:ln>
                <a:solidFill>
                  <a:srgbClr val="0D0D0D"/>
                </a:solidFill>
                <a:effectLst/>
                <a:uLnTx/>
                <a:uFillTx/>
                <a:latin typeface="Meiryo"/>
                <a:ea typeface="Meiryo"/>
              </a:rPr>
              <a:t>MD</a:t>
            </a:r>
            <a:r>
              <a:rPr lang="ja-JP" altLang="en-US" sz="700" b="0" i="0" u="none" strike="noStrike" kern="0" cap="none" spc="0" normalizeH="0" baseline="0" noProof="0">
                <a:ln>
                  <a:noFill/>
                </a:ln>
                <a:solidFill>
                  <a:srgbClr val="0D0D0D"/>
                </a:solidFill>
                <a:effectLst/>
                <a:uLnTx/>
                <a:uFillTx/>
                <a:latin typeface="Meiryo"/>
                <a:ea typeface="Meiryo"/>
              </a:rPr>
              <a:t>はマルチデバイスの略称です。</a:t>
            </a:r>
          </a:p>
          <a:p>
            <a:pPr marL="0" marR="0" lvl="0" indent="0" defTabSz="914400" eaLnBrk="1" fontAlgn="auto" latinLnBrk="0" hangingPunct="1">
              <a:spcBef>
                <a:spcPts val="0"/>
              </a:spcBef>
              <a:spcAft>
                <a:spcPts val="0"/>
              </a:spcAft>
              <a:buClrTx/>
              <a:buSzTx/>
              <a:buFontTx/>
              <a:buNone/>
              <a:tabLst/>
              <a:defRPr/>
            </a:pPr>
            <a:r>
              <a:rPr lang="en-US" altLang="ja-JP" sz="700" b="0" i="0" u="none" strike="noStrike" kern="0" cap="none" spc="0" normalizeH="0" baseline="0" noProof="0">
                <a:ln>
                  <a:noFill/>
                </a:ln>
                <a:solidFill>
                  <a:srgbClr val="0D0D0D"/>
                </a:solidFill>
                <a:effectLst/>
                <a:uLnTx/>
                <a:uFillTx/>
                <a:latin typeface="Meiryo"/>
                <a:ea typeface="Meiryo"/>
              </a:rPr>
              <a:t>※</a:t>
            </a:r>
            <a:r>
              <a:rPr lang="en-US" altLang="ja-JP" sz="700" b="0" i="0" u="none" strike="noStrike" kern="0" cap="none" spc="0" normalizeH="0" baseline="0" noProof="0" err="1">
                <a:ln>
                  <a:noFill/>
                </a:ln>
                <a:solidFill>
                  <a:srgbClr val="0D0D0D"/>
                </a:solidFill>
                <a:effectLst/>
                <a:uLnTx/>
                <a:uFillTx/>
                <a:latin typeface="Meiryo"/>
                <a:ea typeface="Meiryo"/>
              </a:rPr>
              <a:t>vCPM</a:t>
            </a:r>
            <a:r>
              <a:rPr lang="ja-JP" altLang="en-US" sz="700" b="0" i="0" u="none" strike="noStrike" kern="0" cap="none" spc="0" normalizeH="0" baseline="0" noProof="0">
                <a:ln>
                  <a:noFill/>
                </a:ln>
                <a:solidFill>
                  <a:srgbClr val="0D0D0D"/>
                </a:solidFill>
                <a:effectLst/>
                <a:uLnTx/>
                <a:uFillTx/>
                <a:latin typeface="Meiryo"/>
                <a:ea typeface="Meiryo"/>
              </a:rPr>
              <a:t>はビューアブルインプレッション</a:t>
            </a:r>
            <a:r>
              <a:rPr lang="en-US" altLang="ja-JP" sz="700" b="0" i="0" u="none" strike="noStrike" kern="0" cap="none" spc="0" normalizeH="0" baseline="0" noProof="0">
                <a:ln>
                  <a:noFill/>
                </a:ln>
                <a:solidFill>
                  <a:srgbClr val="0D0D0D"/>
                </a:solidFill>
                <a:effectLst/>
                <a:uLnTx/>
                <a:uFillTx/>
                <a:latin typeface="Meiryo"/>
                <a:ea typeface="Meiryo"/>
              </a:rPr>
              <a:t>1,000</a:t>
            </a:r>
            <a:r>
              <a:rPr lang="ja-JP" altLang="en-US" sz="700" b="0" i="0" u="none" strike="noStrike" kern="0" cap="none" spc="0" normalizeH="0" baseline="0" noProof="0">
                <a:ln>
                  <a:noFill/>
                </a:ln>
                <a:solidFill>
                  <a:srgbClr val="0D0D0D"/>
                </a:solidFill>
                <a:effectLst/>
                <a:uLnTx/>
                <a:uFillTx/>
                <a:latin typeface="Meiryo"/>
                <a:ea typeface="Meiryo"/>
              </a:rPr>
              <a:t>回あたりにかかる見込み広告費用です。 </a:t>
            </a:r>
          </a:p>
          <a:p>
            <a:pPr marL="0" marR="0" lvl="0" indent="0" defTabSz="914400" eaLnBrk="1" fontAlgn="auto" latinLnBrk="0" hangingPunct="1">
              <a:spcBef>
                <a:spcPts val="0"/>
              </a:spcBef>
              <a:spcAft>
                <a:spcPts val="0"/>
              </a:spcAft>
              <a:buClrTx/>
              <a:buSzTx/>
              <a:buFontTx/>
              <a:buNone/>
              <a:tabLst/>
              <a:defRPr/>
            </a:pPr>
            <a:r>
              <a:rPr lang="en-US" altLang="ja-JP" sz="700" b="0" i="0" u="none" strike="noStrike" kern="0" cap="none" spc="0" normalizeH="0" baseline="0" noProof="0">
                <a:ln>
                  <a:noFill/>
                </a:ln>
                <a:solidFill>
                  <a:srgbClr val="0D0D0D"/>
                </a:solidFill>
                <a:effectLst/>
                <a:uLnTx/>
                <a:uFillTx/>
                <a:latin typeface="Meiryo"/>
                <a:ea typeface="Meiryo"/>
              </a:rPr>
              <a:t>※</a:t>
            </a:r>
            <a:r>
              <a:rPr lang="en-US" altLang="ja-JP" sz="700" b="0" i="0" u="none" strike="noStrike" kern="0" cap="none" spc="0" normalizeH="0" baseline="0" noProof="0" err="1">
                <a:ln>
                  <a:noFill/>
                </a:ln>
                <a:solidFill>
                  <a:srgbClr val="0D0D0D"/>
                </a:solidFill>
                <a:effectLst/>
                <a:uLnTx/>
                <a:uFillTx/>
                <a:latin typeface="Meiryo"/>
                <a:ea typeface="Meiryo"/>
              </a:rPr>
              <a:t>vimps</a:t>
            </a:r>
            <a:r>
              <a:rPr lang="ja-JP" altLang="en-US" sz="700" b="0" i="0" u="none" strike="noStrike" kern="0" cap="none" spc="0" normalizeH="0" baseline="0" noProof="0">
                <a:ln>
                  <a:noFill/>
                </a:ln>
                <a:solidFill>
                  <a:srgbClr val="0D0D0D"/>
                </a:solidFill>
                <a:effectLst/>
                <a:uLnTx/>
                <a:uFillTx/>
                <a:latin typeface="Meiryo"/>
                <a:ea typeface="Meiryo"/>
              </a:rPr>
              <a:t>はビューアブルインプレッションの略称です。</a:t>
            </a:r>
          </a:p>
        </p:txBody>
      </p:sp>
      <p:sp>
        <p:nvSpPr>
          <p:cNvPr id="9" name="角丸四角形 3">
            <a:extLst>
              <a:ext uri="{FF2B5EF4-FFF2-40B4-BE49-F238E27FC236}">
                <a16:creationId xmlns:a16="http://schemas.microsoft.com/office/drawing/2014/main" id="{E7C38AF7-2BBF-20B7-92D2-1BBBA7168AFB}"/>
              </a:ext>
            </a:extLst>
          </p:cNvPr>
          <p:cNvSpPr/>
          <p:nvPr/>
        </p:nvSpPr>
        <p:spPr>
          <a:xfrm>
            <a:off x="1817843" y="186644"/>
            <a:ext cx="1474299"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商品一覧</a:t>
            </a:r>
          </a:p>
        </p:txBody>
      </p:sp>
      <p:graphicFrame>
        <p:nvGraphicFramePr>
          <p:cNvPr id="4" name="表 3">
            <a:extLst>
              <a:ext uri="{FF2B5EF4-FFF2-40B4-BE49-F238E27FC236}">
                <a16:creationId xmlns:a16="http://schemas.microsoft.com/office/drawing/2014/main" id="{08146574-BFD2-A9FA-E04D-0F6062B30367}"/>
              </a:ext>
            </a:extLst>
          </p:cNvPr>
          <p:cNvGraphicFramePr>
            <a:graphicFrameLocks noGrp="1"/>
          </p:cNvGraphicFramePr>
          <p:nvPr>
            <p:extLst>
              <p:ext uri="{D42A27DB-BD31-4B8C-83A1-F6EECF244321}">
                <p14:modId xmlns:p14="http://schemas.microsoft.com/office/powerpoint/2010/main" val="4244894669"/>
              </p:ext>
            </p:extLst>
          </p:nvPr>
        </p:nvGraphicFramePr>
        <p:xfrm>
          <a:off x="443707" y="1034144"/>
          <a:ext cx="11233149" cy="4958675"/>
        </p:xfrm>
        <a:graphic>
          <a:graphicData uri="http://schemas.openxmlformats.org/drawingml/2006/table">
            <a:tbl>
              <a:tblPr firstCol="1" bandRow="1"/>
              <a:tblGrid>
                <a:gridCol w="1472433">
                  <a:extLst>
                    <a:ext uri="{9D8B030D-6E8A-4147-A177-3AD203B41FA5}">
                      <a16:colId xmlns:a16="http://schemas.microsoft.com/office/drawing/2014/main" val="792911817"/>
                    </a:ext>
                  </a:extLst>
                </a:gridCol>
                <a:gridCol w="542262">
                  <a:extLst>
                    <a:ext uri="{9D8B030D-6E8A-4147-A177-3AD203B41FA5}">
                      <a16:colId xmlns:a16="http://schemas.microsoft.com/office/drawing/2014/main" val="1525620392"/>
                    </a:ext>
                  </a:extLst>
                </a:gridCol>
                <a:gridCol w="1084524">
                  <a:extLst>
                    <a:ext uri="{9D8B030D-6E8A-4147-A177-3AD203B41FA5}">
                      <a16:colId xmlns:a16="http://schemas.microsoft.com/office/drawing/2014/main" val="3835180974"/>
                    </a:ext>
                  </a:extLst>
                </a:gridCol>
                <a:gridCol w="542262">
                  <a:extLst>
                    <a:ext uri="{9D8B030D-6E8A-4147-A177-3AD203B41FA5}">
                      <a16:colId xmlns:a16="http://schemas.microsoft.com/office/drawing/2014/main" val="4269922740"/>
                    </a:ext>
                  </a:extLst>
                </a:gridCol>
                <a:gridCol w="1084524">
                  <a:extLst>
                    <a:ext uri="{9D8B030D-6E8A-4147-A177-3AD203B41FA5}">
                      <a16:colId xmlns:a16="http://schemas.microsoft.com/office/drawing/2014/main" val="360912566"/>
                    </a:ext>
                  </a:extLst>
                </a:gridCol>
                <a:gridCol w="542262">
                  <a:extLst>
                    <a:ext uri="{9D8B030D-6E8A-4147-A177-3AD203B41FA5}">
                      <a16:colId xmlns:a16="http://schemas.microsoft.com/office/drawing/2014/main" val="1933156410"/>
                    </a:ext>
                  </a:extLst>
                </a:gridCol>
                <a:gridCol w="1084524">
                  <a:extLst>
                    <a:ext uri="{9D8B030D-6E8A-4147-A177-3AD203B41FA5}">
                      <a16:colId xmlns:a16="http://schemas.microsoft.com/office/drawing/2014/main" val="846502076"/>
                    </a:ext>
                  </a:extLst>
                </a:gridCol>
                <a:gridCol w="542262">
                  <a:extLst>
                    <a:ext uri="{9D8B030D-6E8A-4147-A177-3AD203B41FA5}">
                      <a16:colId xmlns:a16="http://schemas.microsoft.com/office/drawing/2014/main" val="4196219788"/>
                    </a:ext>
                  </a:extLst>
                </a:gridCol>
                <a:gridCol w="1084524">
                  <a:extLst>
                    <a:ext uri="{9D8B030D-6E8A-4147-A177-3AD203B41FA5}">
                      <a16:colId xmlns:a16="http://schemas.microsoft.com/office/drawing/2014/main" val="943744829"/>
                    </a:ext>
                  </a:extLst>
                </a:gridCol>
                <a:gridCol w="542262">
                  <a:extLst>
                    <a:ext uri="{9D8B030D-6E8A-4147-A177-3AD203B41FA5}">
                      <a16:colId xmlns:a16="http://schemas.microsoft.com/office/drawing/2014/main" val="2494124302"/>
                    </a:ext>
                  </a:extLst>
                </a:gridCol>
                <a:gridCol w="1084524">
                  <a:extLst>
                    <a:ext uri="{9D8B030D-6E8A-4147-A177-3AD203B41FA5}">
                      <a16:colId xmlns:a16="http://schemas.microsoft.com/office/drawing/2014/main" val="3445193374"/>
                    </a:ext>
                  </a:extLst>
                </a:gridCol>
                <a:gridCol w="542262">
                  <a:extLst>
                    <a:ext uri="{9D8B030D-6E8A-4147-A177-3AD203B41FA5}">
                      <a16:colId xmlns:a16="http://schemas.microsoft.com/office/drawing/2014/main" val="739266037"/>
                    </a:ext>
                  </a:extLst>
                </a:gridCol>
                <a:gridCol w="1084524">
                  <a:extLst>
                    <a:ext uri="{9D8B030D-6E8A-4147-A177-3AD203B41FA5}">
                      <a16:colId xmlns:a16="http://schemas.microsoft.com/office/drawing/2014/main" val="3201855149"/>
                    </a:ext>
                  </a:extLst>
                </a:gridCol>
              </a:tblGrid>
              <a:tr h="51427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50" b="1">
                          <a:solidFill>
                            <a:schemeClr val="bg2"/>
                          </a:solidFill>
                          <a:latin typeface="Meiryo" panose="020B0604030504040204" pitchFamily="34" charset="-128"/>
                          <a:ea typeface="Meiryo" panose="020B0604030504040204" pitchFamily="34" charset="-128"/>
                        </a:rPr>
                        <a:t>商品名</a:t>
                      </a: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850" b="1" kern="1200">
                          <a:solidFill>
                            <a:schemeClr val="bg1"/>
                          </a:solidFill>
                          <a:latin typeface="Meiryo"/>
                          <a:ea typeface="Meiryo"/>
                          <a:cs typeface="+mn-cs"/>
                        </a:rPr>
                        <a:t>Yahoo! JAPAN</a:t>
                      </a:r>
                      <a:r>
                        <a:rPr kumimoji="1" lang="ja-JP" altLang="en-US" sz="850" b="1" kern="1200">
                          <a:solidFill>
                            <a:schemeClr val="bg1"/>
                          </a:solidFill>
                          <a:latin typeface="Meiryo"/>
                          <a:ea typeface="Meiryo"/>
                          <a:cs typeface="+mn-cs"/>
                        </a:rPr>
                        <a:t>トップページ　ブランドパネル　</a:t>
                      </a:r>
                      <a:r>
                        <a:rPr kumimoji="1" lang="en-US" altLang="ja-JP" sz="850" b="1" kern="1200">
                          <a:solidFill>
                            <a:schemeClr val="bg1"/>
                          </a:solidFill>
                          <a:latin typeface="Meiryo"/>
                          <a:ea typeface="Meiryo"/>
                          <a:cs typeface="+mn-cs"/>
                        </a:rPr>
                        <a:t>SP</a:t>
                      </a:r>
                      <a:r>
                        <a:rPr kumimoji="1" lang="ja-JP" altLang="en-US" sz="850" b="1" kern="1200">
                          <a:solidFill>
                            <a:schemeClr val="bg1"/>
                          </a:solidFill>
                          <a:latin typeface="Meiryo"/>
                          <a:ea typeface="Meiryo"/>
                          <a:cs typeface="+mn-cs"/>
                        </a:rPr>
                        <a:t>　スクエア（</a:t>
                      </a:r>
                      <a:r>
                        <a:rPr kumimoji="1" lang="en-US" altLang="ja-JP" sz="850" b="1" kern="1200">
                          <a:solidFill>
                            <a:schemeClr val="bg1"/>
                          </a:solidFill>
                          <a:latin typeface="Meiryo"/>
                          <a:ea typeface="Meiryo"/>
                          <a:cs typeface="+mn-cs"/>
                        </a:rPr>
                        <a:t>500</a:t>
                      </a:r>
                      <a:r>
                        <a:rPr kumimoji="1" lang="ja-JP" altLang="en-US" sz="850" b="1" kern="1200">
                          <a:solidFill>
                            <a:schemeClr val="bg1"/>
                          </a:solidFill>
                          <a:latin typeface="Meiryo"/>
                          <a:ea typeface="Meiryo"/>
                          <a:cs typeface="+mn-cs"/>
                        </a:rPr>
                        <a:t>万円～）</a:t>
                      </a:r>
                      <a:endParaRPr kumimoji="1" lang="en-US" altLang="ja-JP" sz="850" b="1" kern="1200">
                        <a:solidFill>
                          <a:schemeClr val="bg1"/>
                        </a:solidFill>
                        <a:latin typeface="Meiryo"/>
                        <a:ea typeface="Meiryo"/>
                        <a:cs typeface="+mn-cs"/>
                      </a:endParaRP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50" b="1">
                          <a:solidFill>
                            <a:schemeClr val="bg1"/>
                          </a:solidFill>
                          <a:latin typeface="Meiryo"/>
                          <a:ea typeface="Meiryo"/>
                        </a:rPr>
                        <a:t>Yahoo! JAPAN</a:t>
                      </a:r>
                      <a:r>
                        <a:rPr kumimoji="1" lang="ja-JP" altLang="en-US" sz="850" b="1">
                          <a:solidFill>
                            <a:schemeClr val="bg1"/>
                          </a:solidFill>
                          <a:latin typeface="Meiryo"/>
                          <a:ea typeface="Meiryo"/>
                        </a:rPr>
                        <a:t>トップページ　ブランドパネル　</a:t>
                      </a:r>
                      <a:r>
                        <a:rPr kumimoji="1" lang="en-US" altLang="ja-JP" sz="850" b="1">
                          <a:solidFill>
                            <a:schemeClr val="bg1"/>
                          </a:solidFill>
                          <a:latin typeface="Meiryo"/>
                          <a:ea typeface="Meiryo"/>
                        </a:rPr>
                        <a:t>SP</a:t>
                      </a:r>
                      <a:r>
                        <a:rPr kumimoji="1" lang="ja-JP" altLang="en-US" sz="850" b="1">
                          <a:solidFill>
                            <a:schemeClr val="bg1"/>
                          </a:solidFill>
                          <a:latin typeface="Meiryo"/>
                          <a:ea typeface="Meiryo"/>
                        </a:rPr>
                        <a:t>　スクエア（</a:t>
                      </a:r>
                      <a:r>
                        <a:rPr kumimoji="1" lang="en-US" altLang="ja-JP" sz="850" b="1">
                          <a:solidFill>
                            <a:schemeClr val="bg1"/>
                          </a:solidFill>
                          <a:latin typeface="Meiryo"/>
                          <a:ea typeface="Meiryo"/>
                        </a:rPr>
                        <a:t>1000</a:t>
                      </a:r>
                      <a:r>
                        <a:rPr kumimoji="1" lang="ja-JP" altLang="en-US" sz="850" b="1">
                          <a:solidFill>
                            <a:schemeClr val="bg1"/>
                          </a:solidFill>
                          <a:latin typeface="Meiryo"/>
                          <a:ea typeface="Meiryo"/>
                        </a:rPr>
                        <a:t>万円～）</a:t>
                      </a: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50" b="1" kern="1200">
                          <a:solidFill>
                            <a:schemeClr val="bg1"/>
                          </a:solidFill>
                          <a:latin typeface="Meiryo"/>
                          <a:ea typeface="Meiryo"/>
                          <a:cs typeface="+mn-cs"/>
                        </a:rPr>
                        <a:t>Yahoo! JAPAN</a:t>
                      </a:r>
                      <a:r>
                        <a:rPr kumimoji="1" lang="ja-JP" altLang="en-US" sz="850" b="1" kern="1200">
                          <a:solidFill>
                            <a:schemeClr val="bg1"/>
                          </a:solidFill>
                          <a:latin typeface="Meiryo"/>
                          <a:ea typeface="Meiryo"/>
                          <a:cs typeface="+mn-cs"/>
                        </a:rPr>
                        <a:t>トップページ　ブランドパネル　</a:t>
                      </a:r>
                      <a:r>
                        <a:rPr kumimoji="1" lang="en-US" altLang="ja-JP" sz="850" b="1" kern="1200">
                          <a:solidFill>
                            <a:schemeClr val="bg1"/>
                          </a:solidFill>
                          <a:latin typeface="Meiryo"/>
                          <a:ea typeface="Meiryo"/>
                          <a:cs typeface="+mn-cs"/>
                        </a:rPr>
                        <a:t>SP</a:t>
                      </a:r>
                      <a:r>
                        <a:rPr kumimoji="1" lang="ja-JP" altLang="en-US" sz="850" b="1" kern="1200">
                          <a:solidFill>
                            <a:schemeClr val="bg1"/>
                          </a:solidFill>
                          <a:latin typeface="Meiryo"/>
                          <a:ea typeface="Meiryo"/>
                          <a:cs typeface="+mn-cs"/>
                        </a:rPr>
                        <a:t>　スクエア（</a:t>
                      </a:r>
                      <a:r>
                        <a:rPr kumimoji="1" lang="en-US" altLang="ja-JP" sz="850" b="1" kern="1200">
                          <a:solidFill>
                            <a:schemeClr val="bg1"/>
                          </a:solidFill>
                          <a:latin typeface="Meiryo"/>
                          <a:ea typeface="Meiryo"/>
                          <a:cs typeface="+mn-cs"/>
                        </a:rPr>
                        <a:t>FQ1</a:t>
                      </a:r>
                      <a:r>
                        <a:rPr kumimoji="1" lang="ja-JP" altLang="en-US" sz="850" b="1" kern="1200">
                          <a:solidFill>
                            <a:schemeClr val="bg1"/>
                          </a:solidFill>
                          <a:latin typeface="Meiryo"/>
                          <a:ea typeface="Meiryo"/>
                          <a:cs typeface="+mn-cs"/>
                        </a:rPr>
                        <a:t>）</a:t>
                      </a:r>
                      <a:endParaRPr kumimoji="1" lang="en-US" altLang="ja-JP" sz="850" b="1" kern="1200">
                        <a:solidFill>
                          <a:schemeClr val="bg1"/>
                        </a:solidFill>
                        <a:latin typeface="Meiryo"/>
                        <a:ea typeface="Meiryo"/>
                        <a:cs typeface="+mn-cs"/>
                      </a:endParaRP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50" b="1" kern="1200">
                          <a:solidFill>
                            <a:schemeClr val="bg1"/>
                          </a:solidFill>
                          <a:latin typeface="Meiryo"/>
                          <a:ea typeface="Meiryo"/>
                          <a:cs typeface="+mn-cs"/>
                        </a:rPr>
                        <a:t>Yahoo! JAPAN</a:t>
                      </a:r>
                      <a:r>
                        <a:rPr kumimoji="1" lang="ja-JP" altLang="en-US" sz="850" b="1" kern="1200">
                          <a:solidFill>
                            <a:schemeClr val="bg1"/>
                          </a:solidFill>
                          <a:latin typeface="Meiryo"/>
                          <a:ea typeface="Meiryo"/>
                          <a:cs typeface="+mn-cs"/>
                        </a:rPr>
                        <a:t>トップページ　ブランドパネル　</a:t>
                      </a:r>
                      <a:r>
                        <a:rPr kumimoji="1" lang="en-US" altLang="ja-JP" sz="850" b="1" kern="1200">
                          <a:solidFill>
                            <a:schemeClr val="bg1"/>
                          </a:solidFill>
                          <a:latin typeface="Meiryo"/>
                          <a:ea typeface="Meiryo"/>
                          <a:cs typeface="+mn-cs"/>
                        </a:rPr>
                        <a:t>SP</a:t>
                      </a:r>
                      <a:r>
                        <a:rPr kumimoji="1" lang="ja-JP" altLang="en-US" sz="850" b="1" kern="1200">
                          <a:solidFill>
                            <a:schemeClr val="bg1"/>
                          </a:solidFill>
                          <a:latin typeface="Meiryo"/>
                          <a:ea typeface="Meiryo"/>
                          <a:cs typeface="+mn-cs"/>
                        </a:rPr>
                        <a:t>　スクエア（都道府県）</a:t>
                      </a:r>
                      <a:endParaRPr kumimoji="1" lang="en-US" altLang="ja-JP" sz="850" b="1" kern="1200">
                        <a:solidFill>
                          <a:schemeClr val="bg1"/>
                        </a:solidFill>
                        <a:latin typeface="Meiryo"/>
                        <a:ea typeface="Meiryo"/>
                        <a:cs typeface="+mn-cs"/>
                      </a:endParaRPr>
                    </a:p>
                    <a:p>
                      <a:pPr algn="ctr"/>
                      <a:r>
                        <a:rPr kumimoji="1" lang="ja-JP" altLang="en-US" sz="850" b="1" kern="1200">
                          <a:solidFill>
                            <a:schemeClr val="bg1"/>
                          </a:solidFill>
                          <a:latin typeface="Meiryo"/>
                          <a:ea typeface="Meiryo"/>
                          <a:cs typeface="+mn-cs"/>
                        </a:rPr>
                        <a:t>（</a:t>
                      </a:r>
                      <a:r>
                        <a:rPr kumimoji="1" lang="en-US" altLang="ja-JP" sz="850" b="1" kern="1200">
                          <a:solidFill>
                            <a:schemeClr val="bg1"/>
                          </a:solidFill>
                          <a:latin typeface="Meiryo"/>
                          <a:ea typeface="Meiryo"/>
                          <a:cs typeface="+mn-cs"/>
                        </a:rPr>
                        <a:t>50</a:t>
                      </a:r>
                      <a:r>
                        <a:rPr kumimoji="1" lang="ja-JP" altLang="en-US" sz="850" b="1" kern="1200">
                          <a:solidFill>
                            <a:schemeClr val="bg1"/>
                          </a:solidFill>
                          <a:latin typeface="Meiryo"/>
                          <a:ea typeface="Meiryo"/>
                          <a:cs typeface="+mn-cs"/>
                        </a:rPr>
                        <a:t>万円～）</a:t>
                      </a: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50" b="1" kern="1200">
                          <a:solidFill>
                            <a:schemeClr val="bg1"/>
                          </a:solidFill>
                          <a:latin typeface="Meiryo"/>
                          <a:ea typeface="Meiryo"/>
                          <a:cs typeface="+mn-cs"/>
                        </a:rPr>
                        <a:t>Yahoo! JAPAN</a:t>
                      </a:r>
                      <a:r>
                        <a:rPr kumimoji="1" lang="ja-JP" altLang="en-US" sz="850" b="1" kern="1200">
                          <a:solidFill>
                            <a:schemeClr val="bg1"/>
                          </a:solidFill>
                          <a:latin typeface="Meiryo"/>
                          <a:ea typeface="Meiryo"/>
                          <a:cs typeface="+mn-cs"/>
                        </a:rPr>
                        <a:t>トップページ　ブランドパネル　</a:t>
                      </a:r>
                      <a:r>
                        <a:rPr kumimoji="1" lang="en-US" altLang="ja-JP" sz="850" b="1" kern="1200">
                          <a:solidFill>
                            <a:schemeClr val="bg1"/>
                          </a:solidFill>
                          <a:latin typeface="Meiryo"/>
                          <a:ea typeface="Meiryo"/>
                          <a:cs typeface="+mn-cs"/>
                        </a:rPr>
                        <a:t>SP</a:t>
                      </a:r>
                      <a:r>
                        <a:rPr kumimoji="1" lang="ja-JP" altLang="en-US" sz="850" b="1" kern="1200">
                          <a:solidFill>
                            <a:schemeClr val="bg1"/>
                          </a:solidFill>
                          <a:latin typeface="Meiryo"/>
                          <a:ea typeface="Meiryo"/>
                          <a:cs typeface="+mn-cs"/>
                        </a:rPr>
                        <a:t>　スクエア（都道府県）</a:t>
                      </a:r>
                      <a:endParaRPr kumimoji="1" lang="en-US" altLang="ja-JP" sz="850" b="1" kern="1200">
                        <a:solidFill>
                          <a:schemeClr val="bg1"/>
                        </a:solidFill>
                        <a:latin typeface="Meiryo"/>
                        <a:ea typeface="Meiryo"/>
                        <a:cs typeface="+mn-cs"/>
                      </a:endParaRPr>
                    </a:p>
                    <a:p>
                      <a:pPr algn="ctr"/>
                      <a:r>
                        <a:rPr kumimoji="1" lang="ja-JP" altLang="en-US" sz="850" b="1" kern="1200">
                          <a:solidFill>
                            <a:schemeClr val="bg1"/>
                          </a:solidFill>
                          <a:latin typeface="Meiryo"/>
                          <a:ea typeface="Meiryo"/>
                          <a:cs typeface="+mn-cs"/>
                        </a:rPr>
                        <a:t>（</a:t>
                      </a:r>
                      <a:r>
                        <a:rPr kumimoji="1" lang="en-US" altLang="ja-JP" sz="850" b="1" kern="1200">
                          <a:solidFill>
                            <a:schemeClr val="bg1"/>
                          </a:solidFill>
                          <a:latin typeface="Meiryo"/>
                          <a:ea typeface="Meiryo"/>
                          <a:cs typeface="+mn-cs"/>
                        </a:rPr>
                        <a:t>300</a:t>
                      </a:r>
                      <a:r>
                        <a:rPr kumimoji="1" lang="ja-JP" altLang="en-US" sz="850" b="1" kern="1200">
                          <a:solidFill>
                            <a:schemeClr val="bg1"/>
                          </a:solidFill>
                          <a:latin typeface="Meiryo"/>
                          <a:ea typeface="Meiryo"/>
                          <a:cs typeface="+mn-cs"/>
                        </a:rPr>
                        <a:t>万円～）</a:t>
                      </a: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50" b="1" kern="1200">
                          <a:solidFill>
                            <a:schemeClr val="bg1"/>
                          </a:solidFill>
                          <a:latin typeface="Meiryo"/>
                          <a:ea typeface="Meiryo"/>
                          <a:cs typeface="+mn-cs"/>
                        </a:rPr>
                        <a:t>Yahoo! JAPAN</a:t>
                      </a:r>
                      <a:r>
                        <a:rPr kumimoji="1" lang="ja-JP" altLang="en-US" sz="850" b="1" kern="1200">
                          <a:solidFill>
                            <a:schemeClr val="bg1"/>
                          </a:solidFill>
                          <a:latin typeface="Meiryo"/>
                          <a:ea typeface="Meiryo"/>
                          <a:cs typeface="+mn-cs"/>
                        </a:rPr>
                        <a:t>トップページ　ブランドパネル　</a:t>
                      </a:r>
                      <a:r>
                        <a:rPr kumimoji="1" lang="en-US" altLang="ja-JP" sz="850" b="1" kern="1200">
                          <a:solidFill>
                            <a:schemeClr val="bg1"/>
                          </a:solidFill>
                          <a:latin typeface="Meiryo"/>
                          <a:ea typeface="Meiryo"/>
                          <a:cs typeface="+mn-cs"/>
                        </a:rPr>
                        <a:t>SP</a:t>
                      </a:r>
                      <a:r>
                        <a:rPr kumimoji="1" lang="ja-JP" altLang="en-US" sz="850" b="1" kern="1200">
                          <a:solidFill>
                            <a:schemeClr val="bg1"/>
                          </a:solidFill>
                          <a:latin typeface="Meiryo"/>
                          <a:ea typeface="Meiryo"/>
                          <a:cs typeface="+mn-cs"/>
                        </a:rPr>
                        <a:t>　スクエア（市区郡）</a:t>
                      </a:r>
                    </a:p>
                  </a:txBody>
                  <a:tcPr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extLst>
                  <a:ext uri="{0D108BD9-81ED-4DB2-BD59-A6C34878D82A}">
                    <a16:rowId xmlns:a16="http://schemas.microsoft.com/office/drawing/2014/main" val="2117335041"/>
                  </a:ext>
                </a:extLst>
              </a:tr>
              <a:tr h="22487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リリース種別</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商品</a:t>
                      </a:r>
                      <a:r>
                        <a:rPr kumimoji="1" lang="en-US" altLang="ja-JP" sz="900" b="0" kern="1200">
                          <a:solidFill>
                            <a:schemeClr val="bg1"/>
                          </a:solidFill>
                          <a:latin typeface="Meiryo"/>
                          <a:ea typeface="Meiryo"/>
                          <a:cs typeface="+mn-cs"/>
                        </a:rPr>
                        <a:t>ID</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lvl="0" algn="ctr">
                        <a:buNone/>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a:solidFill>
                            <a:srgbClr val="0D0D0D"/>
                          </a:solidFill>
                          <a:latin typeface="Meiryo"/>
                          <a:ea typeface="Meiryo"/>
                        </a:rPr>
                        <a:t>1000013561</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kern="1200">
                          <a:solidFill>
                            <a:srgbClr val="0D0D0D"/>
                          </a:solidFill>
                          <a:latin typeface="Meiryo"/>
                          <a:ea typeface="Meiryo"/>
                          <a:cs typeface="+mn-cs"/>
                        </a:rPr>
                        <a:t>1000013581</a:t>
                      </a:r>
                      <a:endParaRPr kumimoji="1" lang="ja-JP" altLang="en-US" sz="900" kern="1200">
                        <a:solidFill>
                          <a:srgbClr val="0D0D0D"/>
                        </a:solidFill>
                        <a:latin typeface="Meiryo"/>
                        <a:ea typeface="Meiryo"/>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1000013546</a:t>
                      </a:r>
                      <a:endParaRPr kumimoji="1" lang="ja-JP" altLang="en-US" sz="900" kern="1200">
                        <a:solidFill>
                          <a:srgbClr val="0D0D0D"/>
                        </a:solidFill>
                        <a:latin typeface="Meiryo"/>
                        <a:ea typeface="Meiryo"/>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kern="1200">
                          <a:solidFill>
                            <a:srgbClr val="0D0D0D"/>
                          </a:solidFill>
                          <a:latin typeface="Meiryo"/>
                          <a:ea typeface="Meiryo"/>
                          <a:cs typeface="+mn-cs"/>
                        </a:rPr>
                        <a:t>1000013582</a:t>
                      </a:r>
                      <a:endParaRPr kumimoji="1" lang="ja-JP" altLang="en-US" sz="900" kern="1200">
                        <a:solidFill>
                          <a:srgbClr val="0D0D0D"/>
                        </a:solidFill>
                        <a:latin typeface="Meiryo"/>
                        <a:ea typeface="Meiryo"/>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a:solidFill>
                            <a:srgbClr val="0D0D0D"/>
                          </a:solidFill>
                          <a:latin typeface="Meiryo"/>
                          <a:ea typeface="Meiryo"/>
                        </a:rPr>
                        <a:t>1000013547</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1000013583</a:t>
                      </a:r>
                      <a:endParaRPr kumimoji="1" lang="ja-JP" altLang="en-US" sz="900" kern="1200">
                        <a:solidFill>
                          <a:srgbClr val="0D0D0D"/>
                        </a:solidFill>
                        <a:latin typeface="Meiryo"/>
                        <a:ea typeface="Meiryo"/>
                        <a:cs typeface="+mn-cs"/>
                      </a:endParaRPr>
                    </a:p>
                  </a:txBody>
                  <a:tcPr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355075111"/>
                  </a:ext>
                </a:extLst>
              </a:tr>
              <a:tr h="27135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予約開始日</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900" kern="1200">
                          <a:solidFill>
                            <a:srgbClr val="0D0D0D"/>
                          </a:solidFill>
                          <a:latin typeface="メイリオ"/>
                          <a:ea typeface="メイリオ"/>
                          <a:cs typeface="+mn-cs"/>
                        </a:rPr>
                        <a:t>2026</a:t>
                      </a:r>
                      <a:r>
                        <a:rPr kumimoji="1" lang="ja-JP" altLang="en-US" sz="900" kern="1200">
                          <a:solidFill>
                            <a:srgbClr val="0D0D0D"/>
                          </a:solidFill>
                          <a:latin typeface="メイリオ"/>
                          <a:ea typeface="メイリオ"/>
                          <a:cs typeface="+mn-cs"/>
                        </a:rPr>
                        <a:t>年</a:t>
                      </a:r>
                      <a:r>
                        <a:rPr kumimoji="1" lang="en-US" altLang="ja-JP" sz="900" kern="1200">
                          <a:solidFill>
                            <a:srgbClr val="0D0D0D"/>
                          </a:solidFill>
                          <a:latin typeface="メイリオ"/>
                          <a:ea typeface="メイリオ"/>
                          <a:cs typeface="+mn-cs"/>
                        </a:rPr>
                        <a:t>7</a:t>
                      </a:r>
                      <a:r>
                        <a:rPr kumimoji="1" lang="ja-JP" altLang="en-US" sz="900" kern="1200">
                          <a:solidFill>
                            <a:srgbClr val="0D0D0D"/>
                          </a:solidFill>
                          <a:latin typeface="メイリオ"/>
                          <a:ea typeface="メイリオ"/>
                          <a:cs typeface="+mn-cs"/>
                        </a:rPr>
                        <a:t>月</a:t>
                      </a:r>
                      <a:r>
                        <a:rPr kumimoji="1" lang="en-US" altLang="ja-JP" sz="900" kern="1200">
                          <a:solidFill>
                            <a:srgbClr val="0D0D0D"/>
                          </a:solidFill>
                          <a:latin typeface="メイリオ"/>
                          <a:ea typeface="メイリオ"/>
                          <a:cs typeface="+mn-cs"/>
                        </a:rPr>
                        <a:t>23</a:t>
                      </a:r>
                      <a:r>
                        <a:rPr kumimoji="1" lang="ja-JP" altLang="en-US" sz="900" kern="1200">
                          <a:solidFill>
                            <a:srgbClr val="0D0D0D"/>
                          </a:solidFill>
                          <a:latin typeface="メイリオ"/>
                          <a:ea typeface="メイリオ"/>
                          <a:cs typeface="+mn-cs"/>
                        </a:rPr>
                        <a:t>日</a:t>
                      </a:r>
                      <a:r>
                        <a:rPr lang="en-US" altLang="ja-JP" sz="900" kern="1200">
                          <a:solidFill>
                            <a:srgbClr val="0D0D0D"/>
                          </a:solidFill>
                          <a:latin typeface="メイリオ"/>
                          <a:ea typeface="メイリオ"/>
                          <a:cs typeface="+mn-cs"/>
                        </a:rPr>
                        <a:t>(</a:t>
                      </a:r>
                      <a:r>
                        <a:rPr lang="ja-JP" altLang="en-US" sz="900" kern="1200">
                          <a:solidFill>
                            <a:srgbClr val="0D0D0D"/>
                          </a:solidFill>
                          <a:latin typeface="メイリオ"/>
                          <a:ea typeface="メイリオ"/>
                          <a:cs typeface="+mn-cs"/>
                        </a:rPr>
                        <a:t>木</a:t>
                      </a:r>
                      <a:r>
                        <a:rPr lang="en-US" altLang="ja-JP" sz="900" kern="1200">
                          <a:solidFill>
                            <a:srgbClr val="0D0D0D"/>
                          </a:solidFill>
                          <a:latin typeface="メイリオ"/>
                          <a:ea typeface="メイリオ"/>
                          <a:cs typeface="+mn-cs"/>
                        </a:rPr>
                        <a:t>)</a:t>
                      </a:r>
                      <a:endParaRPr kumimoji="1" lang="ja-JP" altLang="en-US" sz="900" kern="1200">
                        <a:solidFill>
                          <a:srgbClr val="0D0D0D"/>
                        </a:solidFill>
                        <a:latin typeface="メイリオ"/>
                        <a:ea typeface="メイリオ"/>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no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extLst>
                  <a:ext uri="{0D108BD9-81ED-4DB2-BD59-A6C34878D82A}">
                    <a16:rowId xmlns:a16="http://schemas.microsoft.com/office/drawing/2014/main" val="777446988"/>
                  </a:ext>
                </a:extLst>
              </a:tr>
              <a:tr h="27135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入稿前審査対象</a:t>
                      </a:r>
                      <a:endParaRPr kumimoji="1" lang="en-US" altLang="ja-JP" sz="900" b="0" kern="1200">
                        <a:solidFill>
                          <a:schemeClr val="bg1"/>
                        </a:solidFill>
                        <a:latin typeface="Meiryo" panose="020B0604030504040204" pitchFamily="34" charset="-128"/>
                        <a:ea typeface="Meiryo" panose="020B0604030504040204" pitchFamily="34" charset="-128"/>
                        <a:cs typeface="+mn-cs"/>
                      </a:endParaRP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a:t>
                      </a:r>
                      <a:endParaRPr kumimoji="1" lang="ja-JP" altLang="en-US" sz="900" kern="1200">
                        <a:solidFill>
                          <a:srgbClr val="0D0D0D"/>
                        </a:solidFill>
                        <a:latin typeface="Meiryo"/>
                        <a:ea typeface="Meiryo"/>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3112060797"/>
                  </a:ext>
                </a:extLst>
              </a:tr>
              <a:tr h="512299">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00" b="0" kern="1200">
                          <a:solidFill>
                            <a:schemeClr val="bg1"/>
                          </a:solidFill>
                          <a:latin typeface="Meiryo" panose="020B0604030504040204" pitchFamily="34" charset="-128"/>
                          <a:ea typeface="Meiryo" panose="020B0604030504040204" pitchFamily="34" charset="-128"/>
                          <a:cs typeface="+mn-cs"/>
                        </a:rPr>
                        <a:t>広告タイプ</a:t>
                      </a:r>
                      <a:r>
                        <a:rPr kumimoji="1" lang="en-US" altLang="ja-JP" sz="800" b="0" kern="1200">
                          <a:solidFill>
                            <a:schemeClr val="bg1"/>
                          </a:solidFill>
                          <a:latin typeface="Meiryo" panose="020B0604030504040204" pitchFamily="34" charset="-128"/>
                          <a:ea typeface="Meiryo" panose="020B0604030504040204" pitchFamily="34" charset="-128"/>
                          <a:cs typeface="+mn-cs"/>
                        </a:rPr>
                        <a:t>/</a:t>
                      </a:r>
                      <a:r>
                        <a:rPr kumimoji="1" lang="ja-JP" altLang="en-US" sz="800" b="0" kern="1200">
                          <a:solidFill>
                            <a:schemeClr val="bg1"/>
                          </a:solidFill>
                          <a:latin typeface="Meiryo" panose="020B0604030504040204" pitchFamily="34" charset="-128"/>
                          <a:ea typeface="Meiryo" panose="020B0604030504040204" pitchFamily="34" charset="-128"/>
                          <a:cs typeface="+mn-cs"/>
                        </a:rPr>
                        <a:t>メインメディアの</a:t>
                      </a:r>
                      <a:endParaRPr kumimoji="1" lang="en-US" altLang="ja-JP" sz="800" b="0" kern="1200">
                        <a:solidFill>
                          <a:schemeClr val="bg1"/>
                        </a:solidFill>
                        <a:latin typeface="Meiryo" panose="020B0604030504040204" pitchFamily="34" charset="-128"/>
                        <a:ea typeface="Meiryo" panose="020B0604030504040204" pitchFamily="34" charset="-128"/>
                        <a:cs typeface="+mn-cs"/>
                      </a:endParaRPr>
                    </a:p>
                    <a:p>
                      <a:pPr algn="ctr"/>
                      <a:r>
                        <a:rPr kumimoji="1" lang="ja-JP" altLang="en-US" sz="800" b="0" kern="1200">
                          <a:solidFill>
                            <a:schemeClr val="bg1"/>
                          </a:solidFill>
                          <a:latin typeface="Meiryo" panose="020B0604030504040204" pitchFamily="34" charset="-128"/>
                          <a:ea typeface="Meiryo" panose="020B0604030504040204" pitchFamily="34" charset="-128"/>
                          <a:cs typeface="+mn-cs"/>
                        </a:rPr>
                        <a:t>形式</a:t>
                      </a:r>
                      <a:r>
                        <a:rPr kumimoji="1" lang="en-US" altLang="ja-JP" sz="800" b="0" kern="1200">
                          <a:solidFill>
                            <a:schemeClr val="bg1"/>
                          </a:solidFill>
                          <a:latin typeface="Meiryo" panose="020B0604030504040204" pitchFamily="34" charset="-128"/>
                          <a:ea typeface="Meiryo" panose="020B0604030504040204" pitchFamily="34" charset="-128"/>
                          <a:cs typeface="+mn-cs"/>
                        </a:rPr>
                        <a:t>/</a:t>
                      </a:r>
                      <a:r>
                        <a:rPr kumimoji="1" lang="ja-JP" altLang="en-US" sz="800" b="0" kern="1200">
                          <a:solidFill>
                            <a:schemeClr val="bg1"/>
                          </a:solidFill>
                          <a:latin typeface="Meiryo" panose="020B0604030504040204" pitchFamily="34" charset="-128"/>
                          <a:ea typeface="Meiryo" panose="020B0604030504040204" pitchFamily="34" charset="-128"/>
                          <a:cs typeface="+mn-cs"/>
                        </a:rPr>
                        <a:t>アスペクト比</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スマートフォン</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バナー</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画像</a:t>
                      </a:r>
                      <a:r>
                        <a:rPr kumimoji="1" lang="en-US" altLang="ja-JP" sz="900" kern="1200">
                          <a:solidFill>
                            <a:srgbClr val="0D0D0D"/>
                          </a:solidFill>
                          <a:latin typeface="Meiryo" panose="020B0604030504040204" pitchFamily="34" charset="-128"/>
                          <a:ea typeface="Meiryo" panose="020B0604030504040204" pitchFamily="34" charset="-128"/>
                          <a:cs typeface="+mn-cs"/>
                        </a:rPr>
                        <a:t>/1</a:t>
                      </a:r>
                      <a:r>
                        <a:rPr kumimoji="1" lang="ja-JP" altLang="en-US" sz="900" kern="1200">
                          <a:solidFill>
                            <a:srgbClr val="0D0D0D"/>
                          </a:solidFill>
                          <a:latin typeface="Meiryo" panose="020B0604030504040204" pitchFamily="34" charset="-128"/>
                          <a:ea typeface="Meiryo" panose="020B0604030504040204" pitchFamily="34" charset="-128"/>
                          <a:cs typeface="+mn-cs"/>
                        </a:rPr>
                        <a:t>：</a:t>
                      </a:r>
                      <a:r>
                        <a:rPr kumimoji="1" lang="en-US" altLang="ja-JP" sz="900" kern="1200">
                          <a:solidFill>
                            <a:srgbClr val="0D0D0D"/>
                          </a:solidFill>
                          <a:latin typeface="Meiryo" panose="020B0604030504040204" pitchFamily="34" charset="-128"/>
                          <a:ea typeface="Meiryo" panose="020B0604030504040204" pitchFamily="34" charset="-128"/>
                          <a:cs typeface="+mn-cs"/>
                        </a:rPr>
                        <a:t>1</a:t>
                      </a:r>
                      <a:r>
                        <a:rPr kumimoji="1" lang="ja-JP" altLang="en-US" sz="900" kern="1200">
                          <a:solidFill>
                            <a:srgbClr val="0D0D0D"/>
                          </a:solidFill>
                          <a:latin typeface="Meiryo" panose="020B0604030504040204" pitchFamily="34" charset="-128"/>
                          <a:ea typeface="Meiryo" panose="020B0604030504040204" pitchFamily="34" charset="-128"/>
                          <a:cs typeface="+mn-cs"/>
                        </a:rPr>
                        <a:t>　バナー</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動画</a:t>
                      </a:r>
                      <a:r>
                        <a:rPr kumimoji="1" lang="en-US" altLang="ja-JP" sz="900" kern="1200">
                          <a:solidFill>
                            <a:srgbClr val="0D0D0D"/>
                          </a:solidFill>
                          <a:latin typeface="Meiryo" panose="020B0604030504040204" pitchFamily="34" charset="-128"/>
                          <a:ea typeface="Meiryo" panose="020B0604030504040204" pitchFamily="34" charset="-128"/>
                          <a:cs typeface="+mn-cs"/>
                        </a:rPr>
                        <a:t>/1</a:t>
                      </a:r>
                      <a:r>
                        <a:rPr kumimoji="1" lang="ja-JP" altLang="en-US" sz="900" kern="1200">
                          <a:solidFill>
                            <a:srgbClr val="0D0D0D"/>
                          </a:solidFill>
                          <a:latin typeface="Meiryo" panose="020B0604030504040204" pitchFamily="34" charset="-128"/>
                          <a:ea typeface="Meiryo" panose="020B0604030504040204" pitchFamily="34" charset="-128"/>
                          <a:cs typeface="+mn-cs"/>
                        </a:rPr>
                        <a:t>：</a:t>
                      </a:r>
                      <a:r>
                        <a:rPr kumimoji="1" lang="en-US" altLang="ja-JP" sz="900" kern="1200">
                          <a:solidFill>
                            <a:srgbClr val="0D0D0D"/>
                          </a:solidFill>
                          <a:latin typeface="Meiryo" panose="020B0604030504040204" pitchFamily="34" charset="-128"/>
                          <a:ea typeface="Meiryo" panose="020B0604030504040204" pitchFamily="34" charset="-128"/>
                          <a:cs typeface="+mn-cs"/>
                        </a:rPr>
                        <a:t>1</a:t>
                      </a:r>
                    </a:p>
                  </a:txBody>
                  <a:tcPr marL="0" marR="0"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no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no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no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solidFill>
                        <a:sysClr val="windowText" lastClr="000000">
                          <a:lumMod val="65000"/>
                          <a:lumOff val="35000"/>
                        </a:sysClr>
                      </a:solid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extLst>
                  <a:ext uri="{0D108BD9-81ED-4DB2-BD59-A6C34878D82A}">
                    <a16:rowId xmlns:a16="http://schemas.microsoft.com/office/drawing/2014/main" val="384434171"/>
                  </a:ext>
                </a:extLst>
              </a:tr>
              <a:tr h="434168">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バナー</a:t>
                      </a:r>
                      <a:r>
                        <a:rPr kumimoji="1" lang="en-US" altLang="ja-JP" sz="900" b="0" kern="1200">
                          <a:solidFill>
                            <a:schemeClr val="bg1"/>
                          </a:solidFill>
                          <a:latin typeface="Meiryo" panose="020B0604030504040204" pitchFamily="34" charset="-128"/>
                          <a:ea typeface="Meiryo" panose="020B0604030504040204" pitchFamily="34" charset="-128"/>
                          <a:cs typeface="+mn-cs"/>
                        </a:rPr>
                        <a:t>/</a:t>
                      </a:r>
                      <a:r>
                        <a:rPr kumimoji="1" lang="ja-JP" altLang="en-US" sz="900" b="0" kern="1200">
                          <a:solidFill>
                            <a:schemeClr val="bg1"/>
                          </a:solidFill>
                          <a:latin typeface="Meiryo" panose="020B0604030504040204" pitchFamily="34" charset="-128"/>
                          <a:ea typeface="Meiryo" panose="020B0604030504040204" pitchFamily="34" charset="-128"/>
                          <a:cs typeface="+mn-cs"/>
                        </a:rPr>
                        <a:t>動画</a:t>
                      </a:r>
                      <a:r>
                        <a:rPr kumimoji="1" lang="en-US" altLang="ja-JP" sz="900" b="0" kern="1200">
                          <a:solidFill>
                            <a:schemeClr val="bg1"/>
                          </a:solidFill>
                          <a:latin typeface="Meiryo" panose="020B0604030504040204" pitchFamily="34" charset="-128"/>
                          <a:ea typeface="Meiryo" panose="020B0604030504040204" pitchFamily="34" charset="-128"/>
                          <a:cs typeface="+mn-cs"/>
                        </a:rPr>
                        <a:t>/16</a:t>
                      </a:r>
                      <a:r>
                        <a:rPr kumimoji="1" lang="ja-JP" altLang="en-US" sz="900" b="0" kern="1200">
                          <a:solidFill>
                            <a:schemeClr val="bg1"/>
                          </a:solidFill>
                          <a:latin typeface="Meiryo" panose="020B0604030504040204" pitchFamily="34" charset="-128"/>
                          <a:ea typeface="Meiryo" panose="020B0604030504040204" pitchFamily="34" charset="-128"/>
                          <a:cs typeface="+mn-cs"/>
                        </a:rPr>
                        <a:t>：</a:t>
                      </a:r>
                      <a:r>
                        <a:rPr kumimoji="1" lang="en-US" altLang="ja-JP" sz="900" b="0" kern="1200">
                          <a:solidFill>
                            <a:schemeClr val="bg1"/>
                          </a:solidFill>
                          <a:latin typeface="Meiryo" panose="020B0604030504040204" pitchFamily="34" charset="-128"/>
                          <a:ea typeface="Meiryo" panose="020B0604030504040204" pitchFamily="34" charset="-128"/>
                          <a:cs typeface="+mn-cs"/>
                        </a:rPr>
                        <a:t>9</a:t>
                      </a:r>
                      <a:r>
                        <a:rPr kumimoji="1" lang="ja-JP" altLang="en-US" sz="900" b="0" kern="1200">
                          <a:solidFill>
                            <a:schemeClr val="bg1"/>
                          </a:solidFill>
                          <a:latin typeface="Meiryo" panose="020B0604030504040204" pitchFamily="34" charset="-128"/>
                          <a:ea typeface="Meiryo" panose="020B0604030504040204" pitchFamily="34" charset="-128"/>
                          <a:cs typeface="+mn-cs"/>
                        </a:rPr>
                        <a:t>広告</a:t>
                      </a:r>
                    </a:p>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タップ後の動作</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kern="1200">
                          <a:solidFill>
                            <a:srgbClr val="0D0D0D"/>
                          </a:solidFill>
                          <a:latin typeface="Meiryo" panose="020B0604030504040204" pitchFamily="34" charset="-128"/>
                          <a:ea typeface="Meiryo" panose="020B0604030504040204" pitchFamily="34" charset="-128"/>
                          <a:cs typeface="+mn-cs"/>
                        </a:rPr>
                        <a:t>動画をフルスクリーンで再生する（</a:t>
                      </a:r>
                      <a:r>
                        <a:rPr kumimoji="1" lang="en" altLang="ja-JP" sz="900" kern="1200">
                          <a:solidFill>
                            <a:srgbClr val="0D0D0D"/>
                          </a:solidFill>
                          <a:latin typeface="Meiryo" panose="020B0604030504040204" pitchFamily="34" charset="-128"/>
                          <a:ea typeface="Meiryo" panose="020B0604030504040204" pitchFamily="34" charset="-128"/>
                          <a:cs typeface="+mn-cs"/>
                        </a:rPr>
                        <a:t>for view</a:t>
                      </a:r>
                      <a:r>
                        <a:rPr kumimoji="1" lang="ja-JP" altLang="en" sz="900" kern="1200">
                          <a:solidFill>
                            <a:srgbClr val="0D0D0D"/>
                          </a:solidFill>
                          <a:latin typeface="Meiryo" panose="020B0604030504040204" pitchFamily="34" charset="-128"/>
                          <a:ea typeface="Meiryo" panose="020B0604030504040204" pitchFamily="34" charset="-128"/>
                          <a:cs typeface="+mn-cs"/>
                        </a:rPr>
                        <a:t>）　</a:t>
                      </a:r>
                      <a:r>
                        <a:rPr kumimoji="1" lang="en"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 sz="900" kern="1200">
                          <a:solidFill>
                            <a:srgbClr val="0D0D0D"/>
                          </a:solidFill>
                          <a:latin typeface="Meiryo" panose="020B0604030504040204" pitchFamily="34" charset="-128"/>
                          <a:ea typeface="Meiryo" panose="020B0604030504040204" pitchFamily="34" charset="-128"/>
                          <a:cs typeface="+mn-cs"/>
                        </a:rPr>
                        <a:t>　</a:t>
                      </a:r>
                      <a:r>
                        <a:rPr kumimoji="1" lang="ja-JP" altLang="en-US" sz="900" kern="1200">
                          <a:solidFill>
                            <a:srgbClr val="0D0D0D"/>
                          </a:solidFill>
                          <a:latin typeface="Meiryo" panose="020B0604030504040204" pitchFamily="34" charset="-128"/>
                          <a:ea typeface="Meiryo" panose="020B0604030504040204" pitchFamily="34" charset="-128"/>
                          <a:cs typeface="+mn-cs"/>
                        </a:rPr>
                        <a:t>ランディングページを表示する（</a:t>
                      </a:r>
                      <a:r>
                        <a:rPr kumimoji="1" lang="en" altLang="ja-JP" sz="900" kern="1200">
                          <a:solidFill>
                            <a:srgbClr val="0D0D0D"/>
                          </a:solidFill>
                          <a:latin typeface="Meiryo" panose="020B0604030504040204" pitchFamily="34" charset="-128"/>
                          <a:ea typeface="Meiryo" panose="020B0604030504040204" pitchFamily="34" charset="-128"/>
                          <a:cs typeface="+mn-cs"/>
                        </a:rPr>
                        <a:t>for click</a:t>
                      </a:r>
                      <a:r>
                        <a:rPr kumimoji="1" lang="ja-JP" altLang="en" sz="900" kern="1200">
                          <a:solidFill>
                            <a:srgbClr val="0D0D0D"/>
                          </a:solidFill>
                          <a:latin typeface="Meiryo" panose="020B0604030504040204" pitchFamily="34" charset="-128"/>
                          <a:ea typeface="Meiryo" panose="020B0604030504040204" pitchFamily="34" charset="-128"/>
                          <a:cs typeface="+mn-cs"/>
                        </a:rPr>
                        <a:t>）</a:t>
                      </a:r>
                    </a:p>
                  </a:txBody>
                  <a:tcPr marL="0" marR="0" marT="720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222981766"/>
                  </a:ext>
                </a:extLst>
              </a:tr>
              <a:tr h="27135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デバイス</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kern="1200">
                          <a:solidFill>
                            <a:srgbClr val="0D0D0D"/>
                          </a:solidFill>
                          <a:latin typeface="Meiryo" panose="020B0604030504040204" pitchFamily="34" charset="-128"/>
                          <a:ea typeface="Meiryo" panose="020B0604030504040204" pitchFamily="34" charset="-128"/>
                          <a:cs typeface="+mn-cs"/>
                        </a:rPr>
                        <a:t>スマートフォン（ウェブ</a:t>
                      </a:r>
                      <a:r>
                        <a:rPr kumimoji="1" lang="en-US" altLang="ja-JP" sz="900" kern="1200">
                          <a:solidFill>
                            <a:srgbClr val="0D0D0D"/>
                          </a:solidFill>
                          <a:latin typeface="Meiryo" panose="020B0604030504040204" pitchFamily="34" charset="-128"/>
                          <a:ea typeface="Meiryo" panose="020B0604030504040204" pitchFamily="34" charset="-128"/>
                          <a:cs typeface="+mn-cs"/>
                        </a:rPr>
                        <a:t>/</a:t>
                      </a:r>
                      <a:r>
                        <a:rPr kumimoji="1" lang="ja-JP" altLang="en-US" sz="900" kern="1200">
                          <a:solidFill>
                            <a:srgbClr val="0D0D0D"/>
                          </a:solidFill>
                          <a:latin typeface="Meiryo" panose="020B0604030504040204" pitchFamily="34" charset="-128"/>
                          <a:ea typeface="Meiryo" panose="020B0604030504040204" pitchFamily="34" charset="-128"/>
                          <a:cs typeface="+mn-cs"/>
                        </a:rPr>
                        <a:t>アプリ）</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6350" cap="flat" cmpd="sng" algn="ctr">
                      <a:noFill/>
                      <a:prstDash val="dot"/>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extLst>
                  <a:ext uri="{0D108BD9-81ED-4DB2-BD59-A6C34878D82A}">
                    <a16:rowId xmlns:a16="http://schemas.microsoft.com/office/drawing/2014/main" val="3931917948"/>
                  </a:ext>
                </a:extLst>
              </a:tr>
              <a:tr h="27135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掲載面</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Yahoo! JAPAN</a:t>
                      </a:r>
                      <a:r>
                        <a:rPr kumimoji="1" lang="ja-JP" altLang="en-US" sz="900" kern="1200">
                          <a:solidFill>
                            <a:srgbClr val="0D0D0D"/>
                          </a:solidFill>
                          <a:latin typeface="Meiryo" panose="020B0604030504040204" pitchFamily="34" charset="-128"/>
                          <a:ea typeface="Meiryo" panose="020B0604030504040204" pitchFamily="34" charset="-128"/>
                          <a:cs typeface="+mn-cs"/>
                        </a:rPr>
                        <a:t>トップページ</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extLst>
                  <a:ext uri="{0D108BD9-81ED-4DB2-BD59-A6C34878D82A}">
                    <a16:rowId xmlns:a16="http://schemas.microsoft.com/office/drawing/2014/main" val="787314208"/>
                  </a:ext>
                </a:extLst>
              </a:tr>
              <a:tr h="27135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掲載場所</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Yahoo! JAPAN</a:t>
                      </a:r>
                      <a:r>
                        <a:rPr kumimoji="1" lang="ja-JP" altLang="en-US" sz="900" kern="1200">
                          <a:solidFill>
                            <a:srgbClr val="0D0D0D"/>
                          </a:solidFill>
                          <a:latin typeface="Meiryo"/>
                          <a:ea typeface="Meiryo"/>
                          <a:cs typeface="+mn-cs"/>
                        </a:rPr>
                        <a:t>トップページ　および　</a:t>
                      </a:r>
                      <a:r>
                        <a:rPr kumimoji="1" lang="en-US" altLang="ja-JP" sz="900" kern="1200">
                          <a:solidFill>
                            <a:srgbClr val="0D0D0D"/>
                          </a:solidFill>
                          <a:latin typeface="Meiryo"/>
                          <a:ea typeface="Meiryo"/>
                          <a:cs typeface="+mn-cs"/>
                        </a:rPr>
                        <a:t>Yahoo! JAPAN</a:t>
                      </a:r>
                      <a:r>
                        <a:rPr kumimoji="1" lang="ja-JP" altLang="en-US" sz="900" kern="1200">
                          <a:solidFill>
                            <a:srgbClr val="0D0D0D"/>
                          </a:solidFill>
                          <a:latin typeface="Meiryo"/>
                          <a:ea typeface="Meiryo"/>
                          <a:cs typeface="+mn-cs"/>
                        </a:rPr>
                        <a:t>アプリのファーストビュー</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6350" cap="flat" cmpd="sng" algn="ctr">
                      <a:noFill/>
                      <a:prstDash val="dot"/>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extLst>
                  <a:ext uri="{0D108BD9-81ED-4DB2-BD59-A6C34878D82A}">
                    <a16:rowId xmlns:a16="http://schemas.microsoft.com/office/drawing/2014/main" val="3066738162"/>
                  </a:ext>
                </a:extLst>
              </a:tr>
              <a:tr h="27135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掲載期間</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rtl="0" eaLnBrk="1" fontAlgn="auto" latinLnBrk="0" hangingPunct="1">
                        <a:lnSpc>
                          <a:spcPct val="100000"/>
                        </a:lnSpc>
                        <a:spcBef>
                          <a:spcPts val="0"/>
                        </a:spcBef>
                        <a:spcAft>
                          <a:spcPts val="0"/>
                        </a:spcAft>
                        <a:buClrTx/>
                        <a:buSzTx/>
                        <a:buFontTx/>
                        <a:buNone/>
                      </a:pPr>
                      <a:r>
                        <a:rPr lang="en-US" altLang="ja-JP" sz="900" b="0" i="0" u="none" strike="noStrike" kern="1200" cap="none" spc="0" normalizeH="0" baseline="0" noProof="0">
                          <a:ln>
                            <a:noFill/>
                          </a:ln>
                          <a:solidFill>
                            <a:srgbClr val="0D0D0D"/>
                          </a:solidFill>
                          <a:effectLst/>
                          <a:uLnTx/>
                          <a:uFillTx/>
                          <a:latin typeface="Meiryo"/>
                          <a:ea typeface="Meiryo"/>
                          <a:cs typeface="+mn-cs"/>
                        </a:rPr>
                        <a:t>2026</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9</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日（火）～　</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日（水）</a:t>
                      </a:r>
                      <a:endParaRPr kumimoji="1" lang="ja-JP" sz="900">
                        <a:solidFill>
                          <a:srgbClr val="0D0D0D"/>
                        </a:solidFill>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extLst>
                  <a:ext uri="{0D108BD9-81ED-4DB2-BD59-A6C34878D82A}">
                    <a16:rowId xmlns:a16="http://schemas.microsoft.com/office/drawing/2014/main" val="2463668774"/>
                  </a:ext>
                </a:extLst>
              </a:tr>
              <a:tr h="27135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購入期間</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5</a:t>
                      </a:r>
                      <a:r>
                        <a:rPr kumimoji="1" lang="ja-JP" altLang="en-US" sz="900" kern="1200">
                          <a:solidFill>
                            <a:srgbClr val="0D0D0D"/>
                          </a:solidFill>
                          <a:latin typeface="Meiryo" panose="020B0604030504040204" pitchFamily="34" charset="-128"/>
                          <a:ea typeface="Meiryo" panose="020B0604030504040204" pitchFamily="34" charset="-128"/>
                          <a:cs typeface="+mn-cs"/>
                        </a:rPr>
                        <a:t>日間～</a:t>
                      </a:r>
                      <a:r>
                        <a:rPr kumimoji="1" lang="en-US" altLang="ja-JP" sz="900" kern="1200">
                          <a:solidFill>
                            <a:srgbClr val="0D0D0D"/>
                          </a:solidFill>
                          <a:latin typeface="Meiryo" panose="020B0604030504040204" pitchFamily="34" charset="-128"/>
                          <a:ea typeface="Meiryo" panose="020B0604030504040204" pitchFamily="34" charset="-128"/>
                          <a:cs typeface="+mn-cs"/>
                        </a:rPr>
                        <a:t>31</a:t>
                      </a:r>
                      <a:r>
                        <a:rPr kumimoji="1" lang="ja-JP" altLang="en-US" sz="900" kern="1200">
                          <a:solidFill>
                            <a:srgbClr val="0D0D0D"/>
                          </a:solidFill>
                          <a:latin typeface="Meiryo" panose="020B0604030504040204" pitchFamily="34" charset="-128"/>
                          <a:ea typeface="Meiryo" panose="020B0604030504040204" pitchFamily="34" charset="-128"/>
                          <a:cs typeface="+mn-cs"/>
                        </a:rPr>
                        <a:t>日間</a:t>
                      </a:r>
                      <a:r>
                        <a:rPr kumimoji="1" lang="en-US" altLang="ja-JP" sz="900" kern="1200">
                          <a:solidFill>
                            <a:srgbClr val="0D0D0D"/>
                          </a:solidFill>
                          <a:latin typeface="Meiryo" panose="020B0604030504040204" pitchFamily="34" charset="-128"/>
                          <a:ea typeface="Meiryo" panose="020B0604030504040204" pitchFamily="34" charset="-128"/>
                          <a:cs typeface="+mn-cs"/>
                        </a:rPr>
                        <a:t>  </a:t>
                      </a:r>
                      <a:r>
                        <a:rPr kumimoji="1" lang="en-US" altLang="ja-JP" sz="900" kern="1200">
                          <a:solidFill>
                            <a:srgbClr val="002AFF"/>
                          </a:solidFill>
                          <a:latin typeface="Meiryo" panose="020B0604030504040204" pitchFamily="34" charset="-128"/>
                          <a:ea typeface="Meiryo" panose="020B0604030504040204" pitchFamily="34" charset="-128"/>
                          <a:cs typeface="+mn-cs"/>
                        </a:rPr>
                        <a:t>※1</a:t>
                      </a:r>
                      <a:endParaRPr kumimoji="1" lang="ja-JP" altLang="en-US" sz="900" kern="1200">
                        <a:solidFill>
                          <a:srgbClr val="002AFF"/>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no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3</a:t>
                      </a:r>
                      <a:r>
                        <a:rPr kumimoji="1" lang="ja-JP" altLang="en-US" sz="900" kern="1200">
                          <a:solidFill>
                            <a:srgbClr val="0D0D0D"/>
                          </a:solidFill>
                          <a:latin typeface="Meiryo" panose="020B0604030504040204" pitchFamily="34" charset="-128"/>
                          <a:ea typeface="Meiryo" panose="020B0604030504040204" pitchFamily="34" charset="-128"/>
                          <a:cs typeface="+mn-cs"/>
                        </a:rPr>
                        <a:t>日間～</a:t>
                      </a:r>
                      <a:r>
                        <a:rPr kumimoji="1" lang="en-US" altLang="ja-JP" sz="900" kern="1200">
                          <a:solidFill>
                            <a:srgbClr val="0D0D0D"/>
                          </a:solidFill>
                          <a:latin typeface="Meiryo" panose="020B0604030504040204" pitchFamily="34" charset="-128"/>
                          <a:ea typeface="Meiryo" panose="020B0604030504040204" pitchFamily="34" charset="-128"/>
                          <a:cs typeface="+mn-cs"/>
                        </a:rPr>
                        <a:t>31</a:t>
                      </a:r>
                      <a:r>
                        <a:rPr kumimoji="1" lang="ja-JP" altLang="en-US" sz="900" kern="1200">
                          <a:solidFill>
                            <a:srgbClr val="0D0D0D"/>
                          </a:solidFill>
                          <a:latin typeface="Meiryo" panose="020B0604030504040204" pitchFamily="34" charset="-128"/>
                          <a:ea typeface="Meiryo" panose="020B0604030504040204" pitchFamily="34" charset="-128"/>
                          <a:cs typeface="+mn-cs"/>
                        </a:rPr>
                        <a:t>日間</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4">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panose="020B0604030504040204" pitchFamily="34" charset="-128"/>
                          <a:ea typeface="Meiryo" panose="020B0604030504040204" pitchFamily="34" charset="-128"/>
                        </a:rPr>
                        <a:t>5</a:t>
                      </a:r>
                      <a:r>
                        <a:rPr kumimoji="1" lang="ja-JP" altLang="en-US" sz="900">
                          <a:solidFill>
                            <a:srgbClr val="0D0D0D"/>
                          </a:solidFill>
                          <a:latin typeface="Meiryo" panose="020B0604030504040204" pitchFamily="34" charset="-128"/>
                          <a:ea typeface="Meiryo" panose="020B0604030504040204" pitchFamily="34" charset="-128"/>
                        </a:rPr>
                        <a:t>日間～</a:t>
                      </a:r>
                      <a:r>
                        <a:rPr kumimoji="1" lang="en-US" altLang="ja-JP" sz="900">
                          <a:solidFill>
                            <a:srgbClr val="0D0D0D"/>
                          </a:solidFill>
                          <a:latin typeface="Meiryo" panose="020B0604030504040204" pitchFamily="34" charset="-128"/>
                          <a:ea typeface="Meiryo" panose="020B0604030504040204" pitchFamily="34" charset="-128"/>
                        </a:rPr>
                        <a:t>31</a:t>
                      </a:r>
                      <a:r>
                        <a:rPr kumimoji="1" lang="ja-JP" altLang="en-US" sz="900">
                          <a:solidFill>
                            <a:srgbClr val="0D0D0D"/>
                          </a:solidFill>
                          <a:latin typeface="Meiryo" panose="020B0604030504040204" pitchFamily="34" charset="-128"/>
                          <a:ea typeface="Meiryo" panose="020B0604030504040204" pitchFamily="34" charset="-128"/>
                        </a:rPr>
                        <a:t>日間</a:t>
                      </a:r>
                      <a:r>
                        <a:rPr kumimoji="1" lang="en-US" altLang="ja-JP" sz="900">
                          <a:solidFill>
                            <a:srgbClr val="0D0D0D"/>
                          </a:solidFill>
                          <a:latin typeface="Meiryo" panose="020B0604030504040204" pitchFamily="34" charset="-128"/>
                          <a:ea typeface="Meiryo" panose="020B0604030504040204" pitchFamily="34" charset="-128"/>
                        </a:rPr>
                        <a:t> </a:t>
                      </a:r>
                      <a:r>
                        <a:rPr kumimoji="1" lang="en-US" altLang="ja-JP" sz="900">
                          <a:solidFill>
                            <a:srgbClr val="002AFF"/>
                          </a:solidFill>
                          <a:latin typeface="Meiryo" panose="020B0604030504040204" pitchFamily="34" charset="-128"/>
                          <a:ea typeface="Meiryo" panose="020B0604030504040204" pitchFamily="34" charset="-128"/>
                        </a:rPr>
                        <a:t>※1</a:t>
                      </a:r>
                      <a:endParaRPr kumimoji="1" lang="ja-JP" altLang="en-US" sz="900">
                        <a:solidFill>
                          <a:srgbClr val="002AFF"/>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panose="020B0604030504040204" pitchFamily="34" charset="-128"/>
                          <a:ea typeface="Meiryo" panose="020B0604030504040204" pitchFamily="34" charset="-128"/>
                        </a:rPr>
                        <a:t>5</a:t>
                      </a:r>
                      <a:r>
                        <a:rPr kumimoji="1" lang="ja-JP" altLang="en-US" sz="900">
                          <a:solidFill>
                            <a:srgbClr val="0D0D0D"/>
                          </a:solidFill>
                          <a:latin typeface="Meiryo" panose="020B0604030504040204" pitchFamily="34" charset="-128"/>
                          <a:ea typeface="Meiryo" panose="020B0604030504040204" pitchFamily="34" charset="-128"/>
                        </a:rPr>
                        <a:t>日間～</a:t>
                      </a:r>
                      <a:r>
                        <a:rPr kumimoji="1" lang="en-US" altLang="ja-JP" sz="900">
                          <a:solidFill>
                            <a:srgbClr val="0D0D0D"/>
                          </a:solidFill>
                          <a:latin typeface="Meiryo" panose="020B0604030504040204" pitchFamily="34" charset="-128"/>
                          <a:ea typeface="Meiryo" panose="020B0604030504040204" pitchFamily="34" charset="-128"/>
                        </a:rPr>
                        <a:t>31</a:t>
                      </a:r>
                      <a:r>
                        <a:rPr kumimoji="1" lang="ja-JP" altLang="en-US" sz="900">
                          <a:solidFill>
                            <a:srgbClr val="0D0D0D"/>
                          </a:solidFill>
                          <a:latin typeface="Meiryo" panose="020B0604030504040204" pitchFamily="34" charset="-128"/>
                          <a:ea typeface="Meiryo" panose="020B0604030504040204" pitchFamily="34" charset="-128"/>
                        </a:rPr>
                        <a:t>日間</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1967014782"/>
                  </a:ext>
                </a:extLst>
              </a:tr>
              <a:tr h="27135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料金タイプ</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err="1">
                          <a:solidFill>
                            <a:srgbClr val="0D0D0D"/>
                          </a:solidFill>
                          <a:latin typeface="Meiryo"/>
                          <a:ea typeface="Meiryo"/>
                        </a:rPr>
                        <a:t>vimps</a:t>
                      </a:r>
                      <a:r>
                        <a:rPr kumimoji="1" lang="ja-JP" altLang="en-US" sz="900">
                          <a:solidFill>
                            <a:srgbClr val="0D0D0D"/>
                          </a:solidFill>
                          <a:latin typeface="Meiryo"/>
                          <a:ea typeface="Meiryo"/>
                        </a:rPr>
                        <a:t>購入型</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pPr algn="ct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ct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extLst>
                  <a:ext uri="{0D108BD9-81ED-4DB2-BD59-A6C34878D82A}">
                    <a16:rowId xmlns:a16="http://schemas.microsoft.com/office/drawing/2014/main" val="1750538939"/>
                  </a:ext>
                </a:extLst>
              </a:tr>
              <a:tr h="27135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最低購入価格</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panose="020B0604030504040204" pitchFamily="34" charset="-128"/>
                          <a:ea typeface="Meiryo" panose="020B0604030504040204" pitchFamily="34" charset="-128"/>
                        </a:rPr>
                        <a:t>5,000,000</a:t>
                      </a:r>
                      <a:r>
                        <a:rPr kumimoji="1" lang="ja-JP" altLang="en-US" sz="900">
                          <a:solidFill>
                            <a:srgbClr val="0D0D0D"/>
                          </a:solidFill>
                          <a:latin typeface="Meiryo" panose="020B0604030504040204" pitchFamily="34" charset="-128"/>
                          <a:ea typeface="Meiryo" panose="020B0604030504040204" pitchFamily="34" charset="-128"/>
                        </a:rPr>
                        <a:t>円</a:t>
                      </a:r>
                      <a:endParaRPr kumimoji="1" lang="en-US" altLang="ja-JP"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10,000,000</a:t>
                      </a:r>
                      <a:r>
                        <a:rPr kumimoji="1" lang="ja-JP" altLang="en-US" sz="900" kern="1200">
                          <a:solidFill>
                            <a:srgbClr val="0D0D0D"/>
                          </a:solidFill>
                          <a:latin typeface="Meiryo" panose="020B0604030504040204" pitchFamily="34" charset="-128"/>
                          <a:ea typeface="Meiryo" panose="020B0604030504040204" pitchFamily="34" charset="-128"/>
                          <a:cs typeface="+mn-cs"/>
                        </a:rPr>
                        <a:t>円</a:t>
                      </a:r>
                      <a:endParaRPr kumimoji="1" lang="en-US" altLang="ja-JP" sz="900" kern="1200">
                        <a:solidFill>
                          <a:srgbClr val="0D0D0D"/>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10,000,000</a:t>
                      </a:r>
                      <a:r>
                        <a:rPr kumimoji="1" lang="ja-JP" altLang="en-US" sz="900" kern="1200">
                          <a:solidFill>
                            <a:srgbClr val="0D0D0D"/>
                          </a:solidFill>
                          <a:latin typeface="Meiryo" panose="020B0604030504040204" pitchFamily="34" charset="-128"/>
                          <a:ea typeface="Meiryo" panose="020B0604030504040204" pitchFamily="34" charset="-128"/>
                          <a:cs typeface="+mn-cs"/>
                        </a:rPr>
                        <a:t>円</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500,000</a:t>
                      </a:r>
                      <a:r>
                        <a:rPr kumimoji="1" lang="ja-JP" altLang="en-US" sz="900" kern="1200">
                          <a:solidFill>
                            <a:srgbClr val="0D0D0D"/>
                          </a:solidFill>
                          <a:latin typeface="Meiryo" panose="020B0604030504040204" pitchFamily="34" charset="-128"/>
                          <a:ea typeface="Meiryo" panose="020B0604030504040204" pitchFamily="34" charset="-128"/>
                          <a:cs typeface="+mn-cs"/>
                        </a:rPr>
                        <a:t>円</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3,000,000</a:t>
                      </a:r>
                      <a:r>
                        <a:rPr kumimoji="1" lang="ja-JP" altLang="en-US" sz="900" kern="1200">
                          <a:solidFill>
                            <a:srgbClr val="0D0D0D"/>
                          </a:solidFill>
                          <a:latin typeface="Meiryo" panose="020B0604030504040204" pitchFamily="34" charset="-128"/>
                          <a:ea typeface="Meiryo" panose="020B0604030504040204" pitchFamily="34" charset="-128"/>
                          <a:cs typeface="+mn-cs"/>
                        </a:rPr>
                        <a:t>円</a:t>
                      </a:r>
                      <a:endParaRPr kumimoji="1" lang="en-US" altLang="ja-JP" sz="900" kern="1200">
                        <a:solidFill>
                          <a:srgbClr val="0D0D0D"/>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100,000</a:t>
                      </a:r>
                      <a:r>
                        <a:rPr kumimoji="1" lang="ja-JP" altLang="en-US" sz="900" kern="1200">
                          <a:solidFill>
                            <a:srgbClr val="0D0D0D"/>
                          </a:solidFill>
                          <a:latin typeface="Meiryo" panose="020B0604030504040204" pitchFamily="34" charset="-128"/>
                          <a:ea typeface="Meiryo" panose="020B0604030504040204" pitchFamily="34" charset="-128"/>
                          <a:cs typeface="+mn-cs"/>
                        </a:rPr>
                        <a:t>円</a:t>
                      </a:r>
                      <a:endParaRPr kumimoji="1" lang="en-US" altLang="ja-JP" sz="900" kern="1200">
                        <a:solidFill>
                          <a:srgbClr val="0D0D0D"/>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3381913646"/>
                  </a:ext>
                </a:extLst>
              </a:tr>
              <a:tr h="43416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基本料金（</a:t>
                      </a:r>
                      <a:r>
                        <a:rPr kumimoji="1" lang="en-US" altLang="ja-JP" sz="900" b="0" kern="1200" err="1">
                          <a:solidFill>
                            <a:schemeClr val="bg1"/>
                          </a:solidFill>
                          <a:latin typeface="Meiryo"/>
                          <a:ea typeface="Meiryo"/>
                          <a:cs typeface="+mn-cs"/>
                        </a:rPr>
                        <a:t>vCPM</a:t>
                      </a:r>
                      <a:r>
                        <a:rPr kumimoji="1" lang="ja-JP" altLang="en-US" sz="900" b="0" kern="1200">
                          <a:solidFill>
                            <a:schemeClr val="bg1"/>
                          </a:solidFill>
                          <a:latin typeface="Meiryo"/>
                          <a:ea typeface="Meiryo"/>
                          <a:cs typeface="+mn-cs"/>
                        </a:rPr>
                        <a:t>）</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1,152</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921</a:t>
                      </a:r>
                      <a:r>
                        <a:rPr kumimoji="1" lang="ja-JP" altLang="en-US" sz="900">
                          <a:solidFill>
                            <a:srgbClr val="0D0D0D"/>
                          </a:solidFill>
                          <a:latin typeface="Meiryo"/>
                          <a:ea typeface="Meiryo"/>
                        </a:rPr>
                        <a:t>円</a:t>
                      </a:r>
                      <a:r>
                        <a:rPr lang="en-US" altLang="ja-JP" sz="900">
                          <a:solidFill>
                            <a:srgbClr val="0D0D0D"/>
                          </a:solidFill>
                          <a:latin typeface="Meiryo"/>
                          <a:ea typeface="Meiryo"/>
                        </a:rPr>
                        <a:t> </a:t>
                      </a:r>
                      <a:r>
                        <a:rPr kumimoji="1" lang="en-US" altLang="ja-JP" sz="900">
                          <a:solidFill>
                            <a:srgbClr val="0D0D0D"/>
                          </a:solidFill>
                          <a:latin typeface="Meiryo"/>
                          <a:ea typeface="Meiryo"/>
                        </a:rPr>
                        <a:t> </a:t>
                      </a:r>
                      <a:r>
                        <a:rPr kumimoji="1" lang="en-US" altLang="ja-JP" sz="900" kern="1200">
                          <a:solidFill>
                            <a:srgbClr val="002AFF"/>
                          </a:solidFill>
                          <a:latin typeface="Meiryo"/>
                          <a:ea typeface="Meiryo"/>
                          <a:cs typeface="+mn-cs"/>
                        </a:rPr>
                        <a:t>※2</a:t>
                      </a:r>
                      <a:endParaRPr kumimoji="1" lang="en-US" altLang="ja-JP"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1,084</a:t>
                      </a:r>
                      <a:r>
                        <a:rPr kumimoji="1" lang="ja-JP" altLang="en-US" sz="900">
                          <a:solidFill>
                            <a:srgbClr val="0D0D0D"/>
                          </a:solidFill>
                          <a:latin typeface="Meiryo"/>
                          <a:ea typeface="Meiryo"/>
                        </a:rPr>
                        <a:t>円</a:t>
                      </a:r>
                      <a:r>
                        <a:rPr lang="en-US" altLang="ja-JP" sz="900">
                          <a:solidFill>
                            <a:srgbClr val="0D0D0D"/>
                          </a:solidFill>
                          <a:latin typeface="Meiryo"/>
                          <a:ea typeface="Meiryo"/>
                        </a:rPr>
                        <a:t> </a:t>
                      </a:r>
                      <a:r>
                        <a:rPr kumimoji="1" lang="en-US" altLang="ja-JP" sz="900">
                          <a:solidFill>
                            <a:srgbClr val="0D0D0D"/>
                          </a:solidFill>
                          <a:latin typeface="Meiryo"/>
                          <a:ea typeface="Meiryo"/>
                        </a:rPr>
                        <a:t> </a:t>
                      </a:r>
                      <a:r>
                        <a:rPr kumimoji="1" lang="en-US" altLang="ja-JP" sz="900" kern="1200">
                          <a:solidFill>
                            <a:srgbClr val="002AFF"/>
                          </a:solidFill>
                          <a:latin typeface="Meiryo"/>
                          <a:ea typeface="Meiryo"/>
                          <a:cs typeface="+mn-cs"/>
                        </a:rPr>
                        <a:t>※3</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1,382</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1,152</a:t>
                      </a:r>
                      <a:r>
                        <a:rPr kumimoji="1" lang="ja-JP" altLang="en-US" sz="900" kern="1200">
                          <a:solidFill>
                            <a:srgbClr val="0D0D0D"/>
                          </a:solidFill>
                          <a:latin typeface="Meiryo"/>
                          <a:ea typeface="Meiryo"/>
                          <a:cs typeface="+mn-cs"/>
                        </a:rPr>
                        <a:t>円</a:t>
                      </a:r>
                      <a:r>
                        <a:rPr kumimoji="1" lang="en-US" altLang="ja-JP" sz="900" kern="1200">
                          <a:solidFill>
                            <a:srgbClr val="0D0D0D"/>
                          </a:solidFill>
                          <a:latin typeface="Meiryo"/>
                          <a:ea typeface="Meiryo"/>
                          <a:cs typeface="+mn-cs"/>
                        </a:rPr>
                        <a:t>×1.2</a:t>
                      </a:r>
                      <a:r>
                        <a:rPr kumimoji="1" lang="ja-JP" altLang="en-US" sz="900" kern="1200">
                          <a:solidFill>
                            <a:srgbClr val="0D0D0D"/>
                          </a:solidFill>
                          <a:latin typeface="Meiryo"/>
                          <a:ea typeface="Meiryo"/>
                          <a:cs typeface="+mn-cs"/>
                        </a:rPr>
                        <a:t>倍）</a:t>
                      </a:r>
                      <a:r>
                        <a:rPr kumimoji="1" lang="en-US" altLang="ja-JP" sz="900">
                          <a:solidFill>
                            <a:srgbClr val="002AFF"/>
                          </a:solidFill>
                          <a:latin typeface="Meiryo"/>
                          <a:ea typeface="Meiryo"/>
                        </a:rPr>
                        <a:t>※4</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1,105</a:t>
                      </a:r>
                      <a:r>
                        <a:rPr kumimoji="1" lang="ja-JP" altLang="en-US" sz="900" kern="1200">
                          <a:solidFill>
                            <a:srgbClr val="0D0D0D"/>
                          </a:solidFill>
                          <a:latin typeface="Meiryo"/>
                          <a:ea typeface="Meiryo"/>
                          <a:cs typeface="+mn-cs"/>
                        </a:rPr>
                        <a:t>円</a:t>
                      </a:r>
                      <a:r>
                        <a:rPr kumimoji="1" lang="ja-JP" altLang="en-US" sz="900">
                          <a:solidFill>
                            <a:srgbClr val="0D0D0D"/>
                          </a:solidFill>
                          <a:latin typeface="Meiryo"/>
                          <a:ea typeface="Meiryo"/>
                        </a:rPr>
                        <a:t>★</a:t>
                      </a:r>
                      <a:endParaRPr kumimoji="1" lang="en-US" altLang="ja-JP" sz="900" kern="1200">
                        <a:solidFill>
                          <a:srgbClr val="0D0D0D"/>
                        </a:solidFill>
                        <a:latin typeface="Meiryo"/>
                        <a:ea typeface="Meiryo"/>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921.6</a:t>
                      </a:r>
                      <a:r>
                        <a:rPr kumimoji="1" lang="ja-JP" altLang="en-US" sz="900" kern="1200">
                          <a:solidFill>
                            <a:srgbClr val="0D0D0D"/>
                          </a:solidFill>
                          <a:latin typeface="Meiryo"/>
                          <a:ea typeface="Meiryo"/>
                          <a:cs typeface="+mn-cs"/>
                        </a:rPr>
                        <a:t>円</a:t>
                      </a:r>
                      <a:r>
                        <a:rPr kumimoji="1" lang="en-US" altLang="ja-JP" sz="900" kern="1200">
                          <a:solidFill>
                            <a:srgbClr val="0D0D0D"/>
                          </a:solidFill>
                          <a:latin typeface="Meiryo"/>
                          <a:ea typeface="Meiryo"/>
                          <a:cs typeface="+mn-cs"/>
                        </a:rPr>
                        <a:t>×1.2</a:t>
                      </a:r>
                      <a:r>
                        <a:rPr kumimoji="1" lang="ja-JP" altLang="en-US" sz="900" kern="1200">
                          <a:solidFill>
                            <a:srgbClr val="0D0D0D"/>
                          </a:solidFill>
                          <a:latin typeface="Meiryo"/>
                          <a:ea typeface="Meiryo"/>
                          <a:cs typeface="+mn-cs"/>
                        </a:rPr>
                        <a:t>倍）</a:t>
                      </a:r>
                      <a:r>
                        <a:rPr kumimoji="1" lang="en-US" altLang="ja-JP" sz="900">
                          <a:solidFill>
                            <a:srgbClr val="002AFF"/>
                          </a:solidFill>
                          <a:latin typeface="Meiryo"/>
                          <a:ea typeface="Meiryo"/>
                        </a:rPr>
                        <a:t>※4</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1,728</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1,152</a:t>
                      </a:r>
                      <a:r>
                        <a:rPr kumimoji="1" lang="ja-JP" altLang="en-US" sz="900" kern="1200">
                          <a:solidFill>
                            <a:srgbClr val="0D0D0D"/>
                          </a:solidFill>
                          <a:latin typeface="Meiryo"/>
                          <a:ea typeface="Meiryo"/>
                          <a:cs typeface="+mn-cs"/>
                        </a:rPr>
                        <a:t>円</a:t>
                      </a:r>
                      <a:r>
                        <a:rPr kumimoji="1" lang="en-US" altLang="ja-JP" sz="900" kern="1200">
                          <a:solidFill>
                            <a:srgbClr val="0D0D0D"/>
                          </a:solidFill>
                          <a:latin typeface="Meiryo"/>
                          <a:ea typeface="Meiryo"/>
                          <a:cs typeface="+mn-cs"/>
                        </a:rPr>
                        <a:t>×1.5</a:t>
                      </a:r>
                      <a:r>
                        <a:rPr kumimoji="1" lang="ja-JP" altLang="en-US" sz="900" kern="1200">
                          <a:solidFill>
                            <a:srgbClr val="0D0D0D"/>
                          </a:solidFill>
                          <a:latin typeface="Meiryo"/>
                          <a:ea typeface="Meiryo"/>
                          <a:cs typeface="+mn-cs"/>
                        </a:rPr>
                        <a:t>倍）</a:t>
                      </a:r>
                      <a:r>
                        <a:rPr kumimoji="1" lang="en-US" altLang="ja-JP" sz="900" kern="1200">
                          <a:solidFill>
                            <a:srgbClr val="002AFF"/>
                          </a:solidFill>
                          <a:latin typeface="Meiryo"/>
                          <a:ea typeface="Meiryo"/>
                          <a:cs typeface="+mn-cs"/>
                        </a:rPr>
                        <a:t>※5</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4014462905"/>
                  </a:ext>
                </a:extLst>
              </a:tr>
              <a:tr h="27135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a:ea typeface="Meiryo"/>
                          <a:cs typeface="+mn-cs"/>
                        </a:rPr>
                        <a:t>想定</a:t>
                      </a:r>
                      <a:r>
                        <a:rPr kumimoji="1" lang="en-US" altLang="ja-JP" sz="900" b="0" kern="1200" err="1">
                          <a:solidFill>
                            <a:schemeClr val="bg1"/>
                          </a:solidFill>
                          <a:latin typeface="Meiryo"/>
                          <a:ea typeface="Meiryo"/>
                          <a:cs typeface="+mn-cs"/>
                        </a:rPr>
                        <a:t>vimps</a:t>
                      </a:r>
                      <a:r>
                        <a:rPr kumimoji="1" lang="ja-JP" altLang="en-US" sz="900" b="0" kern="1200">
                          <a:solidFill>
                            <a:schemeClr val="bg1"/>
                          </a:solidFill>
                          <a:latin typeface="Meiryo"/>
                          <a:ea typeface="Meiryo"/>
                          <a:cs typeface="+mn-cs"/>
                        </a:rPr>
                        <a:t>（枠配信のみ）</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panose="020B0604030504040204" pitchFamily="34" charset="-128"/>
                          <a:ea typeface="Meiryo" panose="020B0604030504040204" pitchFamily="34" charset="-128"/>
                          <a:cs typeface="+mn-cs"/>
                        </a:rPr>
                        <a:t>-</a:t>
                      </a:r>
                      <a:endParaRPr kumimoji="1" lang="ja-JP" altLang="en-US" sz="900" kern="1200">
                        <a:solidFill>
                          <a:srgbClr val="0D0D0D"/>
                        </a:solidFill>
                        <a:latin typeface="Meiryo" panose="020B0604030504040204" pitchFamily="34" charset="-128"/>
                        <a:ea typeface="Meiryo" panose="020B0604030504040204" pitchFamily="34" charset="-128"/>
                        <a:cs typeface="+mn-cs"/>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panose="020B0604030504040204" pitchFamily="34" charset="-128"/>
                          <a:ea typeface="Meiryo" panose="020B0604030504040204" pitchFamily="34" charset="-128"/>
                          <a:cs typeface="+mn-cs"/>
                        </a:rPr>
                        <a:t>-</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panose="020B0604030504040204" pitchFamily="34" charset="-128"/>
                          <a:ea typeface="Meiryo" panose="020B0604030504040204" pitchFamily="34" charset="-128"/>
                        </a:rPr>
                        <a:t>-</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1788352744"/>
                  </a:ext>
                </a:extLst>
              </a:tr>
            </a:tbl>
          </a:graphicData>
        </a:graphic>
      </p:graphicFrame>
      <p:sp>
        <p:nvSpPr>
          <p:cNvPr id="7" name="正方形/長方形 6">
            <a:extLst>
              <a:ext uri="{FF2B5EF4-FFF2-40B4-BE49-F238E27FC236}">
                <a16:creationId xmlns:a16="http://schemas.microsoft.com/office/drawing/2014/main" id="{F8F22B2F-AC3C-EC89-6C68-79AAFF51F892}"/>
              </a:ext>
            </a:extLst>
          </p:cNvPr>
          <p:cNvSpPr/>
          <p:nvPr/>
        </p:nvSpPr>
        <p:spPr>
          <a:xfrm>
            <a:off x="5394687" y="5992819"/>
            <a:ext cx="6282169" cy="803297"/>
          </a:xfrm>
          <a:prstGeom prst="rect">
            <a:avLst/>
          </a:prstGeom>
        </p:spPr>
        <p:txBody>
          <a:bodyPr wrap="none" lIns="0" tIns="45720" rIns="0" bIns="45720" anchor="t">
            <a:spAutoFit/>
          </a:bodyPr>
          <a:lstStyle/>
          <a:p>
            <a:pPr>
              <a:lnSpc>
                <a:spcPct val="110000"/>
              </a:lnSpc>
              <a:defRPr/>
            </a:pPr>
            <a:r>
              <a:rPr kumimoji="0" lang="en-US" altLang="ja-JP" sz="700" kern="0">
                <a:solidFill>
                  <a:srgbClr val="002AFF"/>
                </a:solidFill>
                <a:latin typeface="Meiryo" panose="020B0604030504040204" pitchFamily="34" charset="-128"/>
                <a:ea typeface="Meiryo" panose="020B0604030504040204" pitchFamily="34" charset="-128"/>
              </a:rPr>
              <a:t>※1  </a:t>
            </a:r>
            <a:r>
              <a:rPr lang="en-US" altLang="ja-JP" sz="700" i="0">
                <a:solidFill>
                  <a:srgbClr val="002AFF"/>
                </a:solidFill>
                <a:effectLst/>
                <a:latin typeface="NotoSansJP"/>
              </a:rPr>
              <a:t>1</a:t>
            </a:r>
            <a:r>
              <a:rPr lang="ja-JP" altLang="en-US" sz="700" i="0">
                <a:solidFill>
                  <a:srgbClr val="002AFF"/>
                </a:solidFill>
                <a:effectLst/>
                <a:latin typeface="NotoSansJP"/>
              </a:rPr>
              <a:t>日間～</a:t>
            </a:r>
            <a:r>
              <a:rPr lang="en-US" altLang="ja-JP" sz="700" i="0">
                <a:solidFill>
                  <a:srgbClr val="002AFF"/>
                </a:solidFill>
                <a:effectLst/>
                <a:latin typeface="NotoSansJP"/>
              </a:rPr>
              <a:t>4</a:t>
            </a:r>
            <a:r>
              <a:rPr lang="ja-JP" altLang="en-US" sz="700" i="0">
                <a:solidFill>
                  <a:srgbClr val="002AFF"/>
                </a:solidFill>
                <a:effectLst/>
                <a:latin typeface="NotoSansJP"/>
              </a:rPr>
              <a:t>日間での掲載も可能ですが、予約時のシミュレーション</a:t>
            </a:r>
            <a:r>
              <a:rPr lang="en-US" altLang="ja-JP" sz="700" i="0" err="1">
                <a:solidFill>
                  <a:srgbClr val="002AFF"/>
                </a:solidFill>
                <a:effectLst/>
                <a:latin typeface="NotoSansJP"/>
              </a:rPr>
              <a:t>vimps</a:t>
            </a:r>
            <a:r>
              <a:rPr lang="ja-JP" altLang="en-US" sz="700" i="0">
                <a:solidFill>
                  <a:srgbClr val="002AFF"/>
                </a:solidFill>
                <a:effectLst/>
                <a:latin typeface="NotoSansJP"/>
              </a:rPr>
              <a:t>を下回る場合がありますので、</a:t>
            </a:r>
            <a:r>
              <a:rPr lang="en-US" altLang="ja-JP" sz="700" i="0">
                <a:solidFill>
                  <a:srgbClr val="002AFF"/>
                </a:solidFill>
                <a:effectLst/>
                <a:latin typeface="NotoSansJP"/>
              </a:rPr>
              <a:t>5</a:t>
            </a:r>
            <a:r>
              <a:rPr lang="ja-JP" altLang="en-US" sz="700" i="0">
                <a:solidFill>
                  <a:srgbClr val="002AFF"/>
                </a:solidFill>
                <a:effectLst/>
                <a:latin typeface="NotoSansJP"/>
              </a:rPr>
              <a:t>日間以上の掲載を推奨します。</a:t>
            </a:r>
            <a:endParaRPr lang="en-US" altLang="ja-JP" sz="700" i="0">
              <a:solidFill>
                <a:srgbClr val="002AFF"/>
              </a:solidFill>
              <a:effectLst/>
              <a:latin typeface="NotoSansJP"/>
            </a:endParaRPr>
          </a:p>
          <a:p>
            <a:pPr>
              <a:lnSpc>
                <a:spcPct val="110000"/>
              </a:lnSpc>
              <a:defRPr/>
            </a:pPr>
            <a:r>
              <a:rPr lang="en-US" altLang="ja-JP" sz="700">
                <a:solidFill>
                  <a:srgbClr val="002AFF"/>
                </a:solidFill>
                <a:latin typeface="メイリオ" panose="020B0604030504040204" pitchFamily="50" charset="-128"/>
              </a:rPr>
              <a:t>※2</a:t>
            </a:r>
            <a:r>
              <a:rPr lang="ja-JP" altLang="en-US" sz="700">
                <a:solidFill>
                  <a:srgbClr val="002AFF"/>
                </a:solidFill>
                <a:latin typeface="メイリオ" panose="020B0604030504040204" pitchFamily="50" charset="-128"/>
              </a:rPr>
              <a:t>　ターゲティングを掛ける場合は、</a:t>
            </a:r>
            <a:r>
              <a:rPr lang="en-US" altLang="ja-JP" sz="700">
                <a:solidFill>
                  <a:srgbClr val="002AFF"/>
                </a:solidFill>
                <a:latin typeface="メイリオ" panose="020B0604030504040204" pitchFamily="50" charset="-128"/>
              </a:rPr>
              <a:t>921.6</a:t>
            </a:r>
            <a:r>
              <a:rPr lang="ja-JP" altLang="en-US" sz="700">
                <a:solidFill>
                  <a:srgbClr val="002AFF"/>
                </a:solidFill>
                <a:latin typeface="メイリオ" panose="020B0604030504040204" pitchFamily="50" charset="-128"/>
              </a:rPr>
              <a:t>円にターゲティング係数をかけ合わせて計算し、最後に小数点以下切り捨てをしてください。</a:t>
            </a:r>
            <a:endParaRPr lang="en-US" altLang="ja-JP" sz="700" i="0">
              <a:solidFill>
                <a:srgbClr val="002AFF"/>
              </a:solidFill>
              <a:effectLst/>
              <a:latin typeface="NotoSansJP"/>
            </a:endParaRPr>
          </a:p>
          <a:p>
            <a:pPr>
              <a:lnSpc>
                <a:spcPct val="110000"/>
              </a:lnSpc>
              <a:defRPr/>
            </a:pPr>
            <a:r>
              <a:rPr kumimoji="0" lang="en-US" altLang="ja-JP" sz="700" kern="0">
                <a:solidFill>
                  <a:srgbClr val="002AFF"/>
                </a:solidFill>
                <a:latin typeface="Meiryo" panose="020B0604030504040204" pitchFamily="34" charset="-128"/>
                <a:ea typeface="Meiryo" panose="020B0604030504040204" pitchFamily="34" charset="-128"/>
              </a:rPr>
              <a:t>※3 </a:t>
            </a:r>
            <a:r>
              <a:rPr kumimoji="0" lang="en" altLang="ja-JP" sz="700" kern="0">
                <a:solidFill>
                  <a:srgbClr val="002AFF"/>
                </a:solidFill>
                <a:latin typeface="Meiryo" panose="020B0604030504040204" pitchFamily="34" charset="-128"/>
                <a:ea typeface="Meiryo" panose="020B0604030504040204" pitchFamily="34" charset="-128"/>
              </a:rPr>
              <a:t>FQ1</a:t>
            </a:r>
            <a:r>
              <a:rPr kumimoji="0" lang="ja-JP" altLang="en-US" sz="700" kern="0">
                <a:solidFill>
                  <a:srgbClr val="002AFF"/>
                </a:solidFill>
                <a:latin typeface="Meiryo" panose="020B0604030504040204" pitchFamily="34" charset="-128"/>
                <a:ea typeface="Meiryo" panose="020B0604030504040204" pitchFamily="34" charset="-128"/>
              </a:rPr>
              <a:t>回指定の掛け率含む。</a:t>
            </a:r>
            <a:endParaRPr kumimoji="0" lang="en-US" altLang="ja-JP" sz="700" kern="0">
              <a:solidFill>
                <a:srgbClr val="002AFF"/>
              </a:solidFill>
              <a:latin typeface="Meiryo" panose="020B0604030504040204" pitchFamily="34" charset="-128"/>
              <a:ea typeface="Meiryo" panose="020B0604030504040204" pitchFamily="34" charset="-128"/>
            </a:endParaRPr>
          </a:p>
          <a:p>
            <a:pPr>
              <a:lnSpc>
                <a:spcPct val="110000"/>
              </a:lnSpc>
              <a:defRPr/>
            </a:pPr>
            <a:r>
              <a:rPr kumimoji="0" lang="en-US" altLang="ja-JP" sz="700" kern="0">
                <a:solidFill>
                  <a:srgbClr val="002AFF"/>
                </a:solidFill>
                <a:latin typeface="Meiryo" panose="020B0604030504040204" pitchFamily="34" charset="-128"/>
                <a:ea typeface="Meiryo" panose="020B0604030504040204" pitchFamily="34" charset="-128"/>
              </a:rPr>
              <a:t>※4  </a:t>
            </a:r>
            <a:r>
              <a:rPr kumimoji="0" lang="ja-JP" altLang="en-US" sz="700" kern="0">
                <a:solidFill>
                  <a:srgbClr val="002AFF"/>
                </a:solidFill>
                <a:latin typeface="Meiryo" panose="020B0604030504040204" pitchFamily="34" charset="-128"/>
                <a:ea typeface="Meiryo" panose="020B0604030504040204" pitchFamily="34" charset="-128"/>
              </a:rPr>
              <a:t>都道府県指定の掛け率含む。さらにターゲティングを掛ける場合は基本料金</a:t>
            </a:r>
            <a:r>
              <a:rPr kumimoji="0" lang="en" altLang="ja-JP" sz="700" kern="0">
                <a:solidFill>
                  <a:srgbClr val="002AFF"/>
                </a:solidFill>
                <a:latin typeface="Meiryo" panose="020B0604030504040204" pitchFamily="34" charset="-128"/>
                <a:ea typeface="Meiryo" panose="020B0604030504040204" pitchFamily="34" charset="-128"/>
              </a:rPr>
              <a:t>vCPM</a:t>
            </a:r>
            <a:r>
              <a:rPr kumimoji="0" lang="ja-JP" altLang="en" sz="700" kern="0">
                <a:solidFill>
                  <a:srgbClr val="002AFF"/>
                </a:solidFill>
                <a:latin typeface="Meiryo" panose="020B0604030504040204" pitchFamily="34" charset="-128"/>
                <a:ea typeface="Meiryo" panose="020B0604030504040204" pitchFamily="34" charset="-128"/>
              </a:rPr>
              <a:t>（★）</a:t>
            </a:r>
            <a:r>
              <a:rPr kumimoji="0" lang="ja-JP" altLang="en-US" sz="700" kern="0">
                <a:solidFill>
                  <a:srgbClr val="002AFF"/>
                </a:solidFill>
                <a:latin typeface="Meiryo" panose="020B0604030504040204" pitchFamily="34" charset="-128"/>
                <a:ea typeface="Meiryo" panose="020B0604030504040204" pitchFamily="34" charset="-128"/>
              </a:rPr>
              <a:t>を元に計算せず、カッコ内の計算式を元に計算してください。</a:t>
            </a:r>
            <a:endParaRPr kumimoji="0" lang="en-US" altLang="ja-JP" sz="700" kern="0">
              <a:solidFill>
                <a:srgbClr val="002AFF"/>
              </a:solidFill>
              <a:latin typeface="Meiryo" panose="020B0604030504040204" pitchFamily="34" charset="-128"/>
              <a:ea typeface="Meiryo" panose="020B0604030504040204" pitchFamily="34" charset="-128"/>
            </a:endParaRPr>
          </a:p>
          <a:p>
            <a:pPr>
              <a:lnSpc>
                <a:spcPct val="110000"/>
              </a:lnSpc>
              <a:defRPr/>
            </a:pPr>
            <a:r>
              <a:rPr kumimoji="0" lang="en-US" altLang="ja-JP" sz="700" kern="0">
                <a:solidFill>
                  <a:srgbClr val="002AFF"/>
                </a:solidFill>
                <a:latin typeface="Meiryo" panose="020B0604030504040204" pitchFamily="34" charset="-128"/>
                <a:ea typeface="Meiryo" panose="020B0604030504040204" pitchFamily="34" charset="-128"/>
              </a:rPr>
              <a:t> </a:t>
            </a:r>
            <a:r>
              <a:rPr kumimoji="0" lang="ja-JP" altLang="en-US" sz="700" kern="0">
                <a:solidFill>
                  <a:srgbClr val="002AFF"/>
                </a:solidFill>
                <a:latin typeface="メイリオ" panose="020B0604030504040204" pitchFamily="50" charset="-128"/>
              </a:rPr>
              <a:t>　　最後に小数点以下切り捨てをしてください。</a:t>
            </a:r>
            <a:endParaRPr kumimoji="0" lang="en-US" altLang="ja-JP" sz="700" kern="0">
              <a:solidFill>
                <a:srgbClr val="002AFF"/>
              </a:solidFill>
              <a:latin typeface="Meiryo" panose="020B0604030504040204" pitchFamily="34" charset="-128"/>
              <a:ea typeface="Meiryo" panose="020B0604030504040204" pitchFamily="34" charset="-128"/>
            </a:endParaRPr>
          </a:p>
          <a:p>
            <a:pPr>
              <a:lnSpc>
                <a:spcPct val="110000"/>
              </a:lnSpc>
              <a:defRPr/>
            </a:pPr>
            <a:r>
              <a:rPr kumimoji="0" lang="en-US" altLang="ja-JP" sz="700" kern="0">
                <a:solidFill>
                  <a:srgbClr val="002AFF"/>
                </a:solidFill>
                <a:latin typeface="Meiryo" panose="020B0604030504040204" pitchFamily="34" charset="-128"/>
                <a:ea typeface="Meiryo" panose="020B0604030504040204" pitchFamily="34" charset="-128"/>
              </a:rPr>
              <a:t>※5  </a:t>
            </a:r>
            <a:r>
              <a:rPr kumimoji="0" lang="ja-JP" altLang="en-US" sz="700" kern="0">
                <a:solidFill>
                  <a:srgbClr val="002AFF"/>
                </a:solidFill>
                <a:latin typeface="Meiryo" panose="020B0604030504040204" pitchFamily="34" charset="-128"/>
                <a:ea typeface="Meiryo" panose="020B0604030504040204" pitchFamily="34" charset="-128"/>
              </a:rPr>
              <a:t>市区郡指定の掛け率含む。</a:t>
            </a:r>
            <a:endParaRPr kumimoji="0" lang="en-US" altLang="ja-JP" sz="700" kern="0">
              <a:solidFill>
                <a:srgbClr val="002AFF"/>
              </a:solidFill>
              <a:latin typeface="Meiryo" panose="020B0604030504040204" pitchFamily="34" charset="-128"/>
              <a:ea typeface="Meiryo" panose="020B0604030504040204" pitchFamily="34" charset="-128"/>
            </a:endParaRPr>
          </a:p>
        </p:txBody>
      </p:sp>
      <p:sp>
        <p:nvSpPr>
          <p:cNvPr id="10" name="テキスト プレースホルダー 35">
            <a:extLst>
              <a:ext uri="{FF2B5EF4-FFF2-40B4-BE49-F238E27FC236}">
                <a16:creationId xmlns:a16="http://schemas.microsoft.com/office/drawing/2014/main" id="{D4066CC5-EED5-AD9B-88FE-A0E75E28B274}"/>
              </a:ext>
            </a:extLst>
          </p:cNvPr>
          <p:cNvSpPr txBox="1">
            <a:spLocks noGrp="1"/>
          </p:cNvSpPr>
          <p:nvPr>
            <p:ph type="body" sz="quarter" idx="10"/>
          </p:nvPr>
        </p:nvSpPr>
        <p:spPr>
          <a:xfrm>
            <a:off x="3539672" y="145683"/>
            <a:ext cx="6017986" cy="577827"/>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None/>
            </a:pPr>
            <a:r>
              <a:rPr lang="en-US" altLang="ja-JP" sz="1600">
                <a:solidFill>
                  <a:srgbClr val="000048"/>
                </a:solidFill>
                <a:latin typeface="Meiryo" panose="020B0604030504040204" pitchFamily="34" charset="-128"/>
                <a:ea typeface="Meiryo" panose="020B0604030504040204" pitchFamily="34" charset="-128"/>
              </a:rPr>
              <a:t>Yahoo! JAPAN</a:t>
            </a:r>
            <a:r>
              <a:rPr lang="ja-JP" altLang="en-US" sz="1600">
                <a:solidFill>
                  <a:srgbClr val="000048"/>
                </a:solidFill>
                <a:latin typeface="Meiryo" panose="020B0604030504040204" pitchFamily="34" charset="-128"/>
                <a:ea typeface="Meiryo" panose="020B0604030504040204" pitchFamily="34" charset="-128"/>
              </a:rPr>
              <a:t>トップページ　ブランドパネル　</a:t>
            </a:r>
            <a:r>
              <a:rPr lang="en-US" altLang="ja-JP" sz="1600">
                <a:solidFill>
                  <a:srgbClr val="000048"/>
                </a:solidFill>
                <a:latin typeface="Meiryo" panose="020B0604030504040204" pitchFamily="34" charset="-128"/>
                <a:ea typeface="Meiryo" panose="020B0604030504040204" pitchFamily="34" charset="-128"/>
              </a:rPr>
              <a:t>SP</a:t>
            </a:r>
            <a:r>
              <a:rPr lang="ja-JP" altLang="en-US" sz="1600">
                <a:solidFill>
                  <a:srgbClr val="000048"/>
                </a:solidFill>
                <a:latin typeface="Meiryo" panose="020B0604030504040204" pitchFamily="34" charset="-128"/>
                <a:ea typeface="Meiryo" panose="020B0604030504040204" pitchFamily="34" charset="-128"/>
              </a:rPr>
              <a:t>　スクエア</a:t>
            </a:r>
            <a:endParaRPr lang="en-US" altLang="ja-JP" sz="1600">
              <a:solidFill>
                <a:srgbClr val="000048"/>
              </a:solidFill>
              <a:latin typeface="Meiryo" panose="020B0604030504040204" pitchFamily="34" charset="-128"/>
              <a:ea typeface="Meiryo" panose="020B0604030504040204" pitchFamily="34" charset="-128"/>
            </a:endParaRPr>
          </a:p>
        </p:txBody>
      </p:sp>
      <p:sp>
        <p:nvSpPr>
          <p:cNvPr id="3" name="円/楕円 38">
            <a:extLst>
              <a:ext uri="{FF2B5EF4-FFF2-40B4-BE49-F238E27FC236}">
                <a16:creationId xmlns:a16="http://schemas.microsoft.com/office/drawing/2014/main" id="{A5024DE9-6D32-DE7E-994E-8B217FBB0E0E}"/>
              </a:ext>
            </a:extLst>
          </p:cNvPr>
          <p:cNvSpPr>
            <a:spLocks noChangeAspect="1"/>
          </p:cNvSpPr>
          <p:nvPr/>
        </p:nvSpPr>
        <p:spPr>
          <a:xfrm>
            <a:off x="8449936" y="2584384"/>
            <a:ext cx="233985" cy="233985"/>
          </a:xfrm>
          <a:prstGeom prst="ellipse">
            <a:avLst/>
          </a:prstGeom>
          <a:solidFill>
            <a:srgbClr val="000048"/>
          </a:solidFill>
          <a:ln w="9525" cap="flat" cmpd="sng" algn="ctr">
            <a:noFill/>
            <a:prstDash val="solid"/>
            <a:miter lim="800000"/>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1200" b="1" kern="0">
                <a:solidFill>
                  <a:srgbClr val="FFFFFF"/>
                </a:solidFill>
                <a:latin typeface="Meiryo" panose="020B0604030504040204" pitchFamily="34" charset="-128"/>
                <a:ea typeface="メイリオ" panose="020B0604030504040204" pitchFamily="50" charset="-128"/>
                <a:cs typeface="Segoe UI" panose="020B0502040204020203" pitchFamily="34" charset="0"/>
              </a:rPr>
              <a:t>G</a:t>
            </a:r>
            <a:endParaRPr kumimoji="0" lang="ja-JP" altLang="en-US" sz="1200" b="1" i="0" u="none" strike="noStrike" kern="0" cap="none" spc="0" normalizeH="0" baseline="0" noProof="0">
              <a:ln>
                <a:noFill/>
              </a:ln>
              <a:solidFill>
                <a:srgbClr val="FFFFFF"/>
              </a:solidFill>
              <a:effectLst/>
              <a:uLnTx/>
              <a:uFillTx/>
              <a:latin typeface="Meiryo" panose="020B0604030504040204" pitchFamily="34" charset="-128"/>
              <a:ea typeface="メイリオ" panose="020B0604030504040204" pitchFamily="50" charset="-128"/>
              <a:cs typeface="Segoe UI" panose="020B0502040204020203" pitchFamily="34" charset="0"/>
            </a:endParaRPr>
          </a:p>
        </p:txBody>
      </p:sp>
      <p:sp>
        <p:nvSpPr>
          <p:cNvPr id="11" name="テキスト ボックス 10">
            <a:extLst>
              <a:ext uri="{FF2B5EF4-FFF2-40B4-BE49-F238E27FC236}">
                <a16:creationId xmlns:a16="http://schemas.microsoft.com/office/drawing/2014/main" id="{DB7A4121-69D7-4B59-07AA-F3853BE357C8}"/>
              </a:ext>
            </a:extLst>
          </p:cNvPr>
          <p:cNvSpPr txBox="1"/>
          <p:nvPr/>
        </p:nvSpPr>
        <p:spPr>
          <a:xfrm>
            <a:off x="554970" y="6323884"/>
            <a:ext cx="3427220" cy="210827"/>
          </a:xfrm>
          <a:prstGeom prst="rect">
            <a:avLst/>
          </a:prstGeom>
        </p:spPr>
        <p:txBody>
          <a:bodyPr wrap="none" lIns="0" tIns="45720" rIns="0" bIns="45720" anchor="t">
            <a:spAutoFit/>
          </a:bodyPr>
          <a:lstStyle>
            <a:defPPr>
              <a:defRPr lang="ja-JP"/>
            </a:defPPr>
            <a:lvl1pPr>
              <a:lnSpc>
                <a:spcPct val="110000"/>
              </a:lnSpc>
              <a:defRPr kumimoji="0" sz="700" kern="0">
                <a:solidFill>
                  <a:srgbClr val="002AFF"/>
                </a:solidFill>
                <a:latin typeface="Meiryo" panose="020B0604030504040204" pitchFamily="34" charset="-128"/>
                <a:ea typeface="Meiryo" panose="020B0604030504040204" pitchFamily="34" charset="-128"/>
              </a:defRPr>
            </a:lvl1pPr>
          </a:lstStyle>
          <a:p>
            <a:r>
              <a:rPr lang="en-US" altLang="ja-JP" dirty="0"/>
              <a:t>※3/11</a:t>
            </a:r>
            <a:r>
              <a:rPr lang="ja-JP" altLang="en-US" dirty="0"/>
              <a:t>に</a:t>
            </a:r>
            <a:r>
              <a:rPr lang="en-US" altLang="ja-JP" dirty="0"/>
              <a:t>Yahoo! JAPAN</a:t>
            </a:r>
            <a:r>
              <a:rPr lang="ja-JP" altLang="en-US" dirty="0"/>
              <a:t>トップページにて特別演出が行われる可能性があります。</a:t>
            </a:r>
          </a:p>
        </p:txBody>
      </p:sp>
    </p:spTree>
    <p:extLst>
      <p:ext uri="{BB962C8B-B14F-4D97-AF65-F5344CB8AC3E}">
        <p14:creationId xmlns:p14="http://schemas.microsoft.com/office/powerpoint/2010/main" val="1533856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153B69-4FED-B3F9-BEDA-F4A9B64C6E12}"/>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17B0BEF3-E78E-326F-3009-F0A33728C312}"/>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51BBFC6D-F50D-A608-F6D9-07F94FDC2A75}"/>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2" name="角丸四角形 4">
            <a:extLst>
              <a:ext uri="{FF2B5EF4-FFF2-40B4-BE49-F238E27FC236}">
                <a16:creationId xmlns:a16="http://schemas.microsoft.com/office/drawing/2014/main" id="{2952FB13-1C63-75A3-5CE0-F7BCE4D4AB4D}"/>
              </a:ext>
            </a:extLst>
          </p:cNvPr>
          <p:cNvSpPr/>
          <p:nvPr/>
        </p:nvSpPr>
        <p:spPr>
          <a:xfrm>
            <a:off x="1717542" y="202787"/>
            <a:ext cx="1724158"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rPr>
              <a:t>ターゲティング設定</a:t>
            </a:r>
          </a:p>
        </p:txBody>
      </p:sp>
      <p:sp>
        <p:nvSpPr>
          <p:cNvPr id="4" name="テキスト ボックス 5">
            <a:extLst>
              <a:ext uri="{FF2B5EF4-FFF2-40B4-BE49-F238E27FC236}">
                <a16:creationId xmlns:a16="http://schemas.microsoft.com/office/drawing/2014/main" id="{68B9FAE2-332A-AE12-8222-BEF3C40D69E3}"/>
              </a:ext>
            </a:extLst>
          </p:cNvPr>
          <p:cNvSpPr txBox="1"/>
          <p:nvPr/>
        </p:nvSpPr>
        <p:spPr>
          <a:xfrm>
            <a:off x="479427" y="5098644"/>
            <a:ext cx="11233147" cy="1441613"/>
          </a:xfrm>
          <a:prstGeom prst="rect">
            <a:avLst/>
          </a:prstGeom>
          <a:noFill/>
        </p:spPr>
        <p:txBody>
          <a:bodyPr wrap="square" lIns="0" tIns="45720" rIns="0" bIns="45720" rtlCol="0" anchor="t">
            <a:spAutoFit/>
          </a:bodyPr>
          <a:lstStyle>
            <a:defPPr lvl="0">
              <a:defRPr lang="ja-JP"/>
            </a:defPPr>
            <a:lvl1pPr marL="0" lvl="1" algn="l" defTabSz="914400" rtl="0" eaLnBrk="1" latinLnBrk="0" hangingPunct="1">
              <a:defRPr kumimoji="1" sz="1800" kern="1200">
                <a:solidFill>
                  <a:schemeClr val="tx1"/>
                </a:solidFill>
                <a:latin typeface="+mn-lt"/>
                <a:ea typeface="+mn-ea"/>
                <a:cs typeface="+mn-cs"/>
              </a:defRPr>
            </a:lvl1pPr>
            <a:lvl2pPr marL="457200" lvl="2" algn="l" defTabSz="914400" rtl="0" eaLnBrk="1" latinLnBrk="0" hangingPunct="1">
              <a:defRPr kumimoji="1" sz="1800" kern="1200">
                <a:solidFill>
                  <a:schemeClr val="tx1"/>
                </a:solidFill>
                <a:latin typeface="+mn-lt"/>
                <a:ea typeface="+mn-ea"/>
                <a:cs typeface="+mn-cs"/>
              </a:defRPr>
            </a:lvl2pPr>
            <a:lvl3pPr marL="914400" lvl="3" algn="l" defTabSz="914400" rtl="0" eaLnBrk="1" latinLnBrk="0" hangingPunct="1">
              <a:defRPr kumimoji="1" sz="1800" kern="1200">
                <a:solidFill>
                  <a:schemeClr val="tx1"/>
                </a:solidFill>
                <a:latin typeface="+mn-lt"/>
                <a:ea typeface="+mn-ea"/>
                <a:cs typeface="+mn-cs"/>
              </a:defRPr>
            </a:lvl3pPr>
            <a:lvl4pPr marL="1371600" lvl="4"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上記表の「●」がターゲティング設定可になります。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年齢は以下の区分で指定が可能です。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18</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70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歳以上</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は「基本料金</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ターゲティングごとに設定されている掛け率」（小数点以下切り捨て）によって決定されます。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掛け率の最大値は</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例：性別、年齢、オーディエンスリスト（興味関心、購買意向、属性・ライフイベント）を設定した場合、</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=2.16</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倍となりますが、最大値が</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倍のため、</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倍で設定可能となります。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オーディエンスリストを複数選択した場合、</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掛け率は高い方が選択されます。</a:t>
            </a:r>
            <a:endParaRPr kumimoji="1" lang="en-US" altLang="ja-JP" sz="800" b="0" i="0" u="none" strike="noStrike" kern="1200" cap="none" spc="0" normalizeH="0" baseline="0" noProof="0">
              <a:ln>
                <a:noFill/>
              </a:ln>
              <a:solidFill>
                <a:srgbClr val="FFC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「枠購入型」や「時間帯ジャック購入型」配信商品の場合は、ターゲティング項目ごとの「</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掛け率」を含んだ金額を記載しています。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※SP</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はスマートフォン、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PC</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はパソコン、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MD</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はマルチデバイスの略称です。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オーディエンスリストの詳細は、</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LINE</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ヤフー広告 ヘルプを参照してください。</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a:t>
            </a:r>
            <a:r>
              <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hlinkClick r:id="rId3"/>
              </a:rPr>
              <a:t>https://ads-help.yahoo-net.jp/s/article/H000044833?language=ja</a:t>
            </a:r>
            <a:endPar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endParaRPr>
          </a:p>
        </p:txBody>
      </p:sp>
      <p:graphicFrame>
        <p:nvGraphicFramePr>
          <p:cNvPr id="6" name="表 5">
            <a:extLst>
              <a:ext uri="{FF2B5EF4-FFF2-40B4-BE49-F238E27FC236}">
                <a16:creationId xmlns:a16="http://schemas.microsoft.com/office/drawing/2014/main" id="{4CB16990-CD56-1BAA-24AD-44DBF23FF6EA}"/>
              </a:ext>
            </a:extLst>
          </p:cNvPr>
          <p:cNvGraphicFramePr>
            <a:graphicFrameLocks noGrp="1"/>
          </p:cNvGraphicFramePr>
          <p:nvPr/>
        </p:nvGraphicFramePr>
        <p:xfrm>
          <a:off x="479426" y="954768"/>
          <a:ext cx="11233148" cy="4118409"/>
        </p:xfrm>
        <a:graphic>
          <a:graphicData uri="http://schemas.openxmlformats.org/drawingml/2006/table">
            <a:tbl>
              <a:tblPr bandRow="1"/>
              <a:tblGrid>
                <a:gridCol w="1544247">
                  <a:extLst>
                    <a:ext uri="{9D8B030D-6E8A-4147-A177-3AD203B41FA5}">
                      <a16:colId xmlns:a16="http://schemas.microsoft.com/office/drawing/2014/main" val="792911817"/>
                    </a:ext>
                  </a:extLst>
                </a:gridCol>
                <a:gridCol w="2261385">
                  <a:extLst>
                    <a:ext uri="{9D8B030D-6E8A-4147-A177-3AD203B41FA5}">
                      <a16:colId xmlns:a16="http://schemas.microsoft.com/office/drawing/2014/main" val="2515137241"/>
                    </a:ext>
                  </a:extLst>
                </a:gridCol>
                <a:gridCol w="1856879">
                  <a:extLst>
                    <a:ext uri="{9D8B030D-6E8A-4147-A177-3AD203B41FA5}">
                      <a16:colId xmlns:a16="http://schemas.microsoft.com/office/drawing/2014/main" val="598637953"/>
                    </a:ext>
                  </a:extLst>
                </a:gridCol>
                <a:gridCol w="1856879">
                  <a:extLst>
                    <a:ext uri="{9D8B030D-6E8A-4147-A177-3AD203B41FA5}">
                      <a16:colId xmlns:a16="http://schemas.microsoft.com/office/drawing/2014/main" val="56015879"/>
                    </a:ext>
                  </a:extLst>
                </a:gridCol>
                <a:gridCol w="1856879">
                  <a:extLst>
                    <a:ext uri="{9D8B030D-6E8A-4147-A177-3AD203B41FA5}">
                      <a16:colId xmlns:a16="http://schemas.microsoft.com/office/drawing/2014/main" val="379781813"/>
                    </a:ext>
                  </a:extLst>
                </a:gridCol>
                <a:gridCol w="1856879">
                  <a:extLst>
                    <a:ext uri="{9D8B030D-6E8A-4147-A177-3AD203B41FA5}">
                      <a16:colId xmlns:a16="http://schemas.microsoft.com/office/drawing/2014/main" val="1484868583"/>
                    </a:ext>
                  </a:extLst>
                </a:gridCol>
              </a:tblGrid>
              <a:tr h="533701">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1">
                          <a:solidFill>
                            <a:schemeClr val="bg1"/>
                          </a:solidFill>
                          <a:latin typeface="Meiryo" panose="020B0604030504040204" pitchFamily="34" charset="-128"/>
                          <a:ea typeface="Meiryo" panose="020B0604030504040204" pitchFamily="34" charset="-128"/>
                        </a:rPr>
                        <a:t>ターゲティング</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err="1">
                          <a:solidFill>
                            <a:schemeClr val="bg1"/>
                          </a:solidFill>
                          <a:latin typeface="Meiryo"/>
                          <a:ea typeface="Meiryo"/>
                        </a:rPr>
                        <a:t>vCPM</a:t>
                      </a:r>
                      <a:r>
                        <a:rPr kumimoji="1" lang="en-US" altLang="ja-JP" sz="1100" b="1" kern="1200">
                          <a:solidFill>
                            <a:schemeClr val="bg1"/>
                          </a:solidFill>
                          <a:latin typeface="Meiryo"/>
                          <a:ea typeface="Meiryo"/>
                        </a:rPr>
                        <a:t> </a:t>
                      </a:r>
                      <a:r>
                        <a:rPr kumimoji="1" lang="ja-JP" altLang="en-US" sz="1100" b="1" kern="1200">
                          <a:solidFill>
                            <a:schemeClr val="bg1"/>
                          </a:solidFill>
                          <a:latin typeface="Meiryo"/>
                          <a:ea typeface="Meiryo"/>
                        </a:rPr>
                        <a:t>掛け率</a:t>
                      </a:r>
                      <a:endParaRPr kumimoji="1" lang="en-US" altLang="ja-JP" sz="1100" b="1" kern="1200">
                        <a:solidFill>
                          <a:schemeClr val="bg1"/>
                        </a:solidFill>
                        <a:latin typeface="Meiryo"/>
                        <a:ea typeface="Meiryo"/>
                        <a:cs typeface="+mn-cs"/>
                      </a:endParaRPr>
                    </a:p>
                  </a:txBody>
                  <a:tcPr marL="45720" marR="4572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a:solidFill>
                            <a:schemeClr val="bg1"/>
                          </a:solidFill>
                          <a:latin typeface="Meiryo"/>
                          <a:ea typeface="Meiryo"/>
                          <a:cs typeface="+mn-cs"/>
                        </a:rPr>
                        <a:t>Yahoo! JAPAN</a:t>
                      </a:r>
                      <a:r>
                        <a:rPr kumimoji="1" lang="ja-JP" altLang="en-US" sz="1100" b="1" kern="1200">
                          <a:solidFill>
                            <a:schemeClr val="bg1"/>
                          </a:solidFill>
                          <a:latin typeface="Meiryo"/>
                          <a:ea typeface="Meiryo"/>
                          <a:cs typeface="+mn-cs"/>
                        </a:rPr>
                        <a:t>トップページ　ブランドパネル　</a:t>
                      </a:r>
                      <a:r>
                        <a:rPr kumimoji="1" lang="en-US" altLang="ja-JP" sz="1100" b="1" kern="1200">
                          <a:solidFill>
                            <a:schemeClr val="bg1"/>
                          </a:solidFill>
                          <a:latin typeface="Meiryo"/>
                          <a:ea typeface="Meiryo"/>
                          <a:cs typeface="+mn-cs"/>
                        </a:rPr>
                        <a:t>SP</a:t>
                      </a:r>
                      <a:r>
                        <a:rPr kumimoji="1" lang="ja-JP" altLang="en-US" sz="1100" b="1" kern="1200">
                          <a:solidFill>
                            <a:schemeClr val="bg1"/>
                          </a:solidFill>
                          <a:latin typeface="Meiryo"/>
                          <a:ea typeface="Meiryo"/>
                          <a:cs typeface="+mn-cs"/>
                        </a:rPr>
                        <a:t>　スクエア</a:t>
                      </a:r>
                      <a:endParaRPr kumimoji="1" lang="en-US" altLang="ja-JP" sz="1100" b="1" kern="1200">
                        <a:solidFill>
                          <a:schemeClr val="bg1"/>
                        </a:solidFill>
                        <a:latin typeface="Meiryo"/>
                        <a:ea typeface="Meiryo"/>
                        <a:cs typeface="+mn-cs"/>
                      </a:endParaRPr>
                    </a:p>
                  </a:txBody>
                  <a:tcPr marL="45720" marR="4572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a:solidFill>
                            <a:schemeClr val="bg1"/>
                          </a:solidFill>
                          <a:latin typeface="Meiryo"/>
                          <a:ea typeface="Meiryo"/>
                          <a:cs typeface="+mn-cs"/>
                        </a:rPr>
                        <a:t>Yahoo! JAPAN</a:t>
                      </a:r>
                      <a:r>
                        <a:rPr kumimoji="1" lang="ja-JP" altLang="en-US" sz="1100" b="1" kern="1200">
                          <a:solidFill>
                            <a:schemeClr val="bg1"/>
                          </a:solidFill>
                          <a:latin typeface="Meiryo"/>
                          <a:ea typeface="Meiryo"/>
                          <a:cs typeface="+mn-cs"/>
                        </a:rPr>
                        <a:t>トップページ　ブランドパネル　</a:t>
                      </a:r>
                      <a:r>
                        <a:rPr kumimoji="1" lang="en-US" altLang="ja-JP" sz="1100" b="1" kern="1200">
                          <a:solidFill>
                            <a:schemeClr val="bg1"/>
                          </a:solidFill>
                          <a:latin typeface="Meiryo"/>
                          <a:ea typeface="Meiryo"/>
                          <a:cs typeface="+mn-cs"/>
                        </a:rPr>
                        <a:t>SP</a:t>
                      </a:r>
                      <a:r>
                        <a:rPr kumimoji="1" lang="ja-JP" altLang="en-US" sz="1100" b="1" kern="1200">
                          <a:solidFill>
                            <a:schemeClr val="bg1"/>
                          </a:solidFill>
                          <a:latin typeface="Meiryo"/>
                          <a:ea typeface="Meiryo"/>
                          <a:cs typeface="+mn-cs"/>
                        </a:rPr>
                        <a:t>　スクエア（</a:t>
                      </a:r>
                      <a:r>
                        <a:rPr kumimoji="1" lang="en-US" altLang="ja-JP" sz="1100" b="1" kern="1200">
                          <a:solidFill>
                            <a:schemeClr val="bg1"/>
                          </a:solidFill>
                          <a:latin typeface="Meiryo"/>
                          <a:ea typeface="Meiryo"/>
                          <a:cs typeface="+mn-cs"/>
                        </a:rPr>
                        <a:t>FQ1</a:t>
                      </a:r>
                      <a:r>
                        <a:rPr kumimoji="1" lang="ja-JP" altLang="en-US" sz="1100" b="1" kern="1200">
                          <a:solidFill>
                            <a:schemeClr val="bg1"/>
                          </a:solidFill>
                          <a:latin typeface="Meiryo"/>
                          <a:ea typeface="Meiryo"/>
                          <a:cs typeface="+mn-cs"/>
                        </a:rPr>
                        <a:t>）</a:t>
                      </a:r>
                      <a:endParaRPr kumimoji="1" lang="en-US" altLang="ja-JP" sz="1100" b="1" kern="1200">
                        <a:solidFill>
                          <a:schemeClr val="bg1"/>
                        </a:solidFill>
                        <a:latin typeface="Meiryo"/>
                        <a:ea typeface="Meiryo"/>
                        <a:cs typeface="+mn-cs"/>
                      </a:endParaRPr>
                    </a:p>
                  </a:txBody>
                  <a:tcPr marL="45720" marR="4572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a:solidFill>
                            <a:schemeClr val="bg1"/>
                          </a:solidFill>
                          <a:latin typeface="Meiryo"/>
                          <a:ea typeface="Meiryo"/>
                          <a:cs typeface="+mn-cs"/>
                        </a:rPr>
                        <a:t>Yahoo! JAPAN</a:t>
                      </a:r>
                      <a:r>
                        <a:rPr kumimoji="1" lang="ja-JP" altLang="en-US" sz="1100" b="1" kern="1200">
                          <a:solidFill>
                            <a:schemeClr val="bg1"/>
                          </a:solidFill>
                          <a:latin typeface="Meiryo"/>
                          <a:ea typeface="Meiryo"/>
                          <a:cs typeface="+mn-cs"/>
                        </a:rPr>
                        <a:t>トップページ　ブランドパネル　</a:t>
                      </a:r>
                      <a:r>
                        <a:rPr kumimoji="1" lang="en-US" altLang="ja-JP" sz="1100" b="1" kern="1200">
                          <a:solidFill>
                            <a:schemeClr val="bg1"/>
                          </a:solidFill>
                          <a:latin typeface="Meiryo"/>
                          <a:ea typeface="Meiryo"/>
                          <a:cs typeface="+mn-cs"/>
                        </a:rPr>
                        <a:t>SP</a:t>
                      </a:r>
                      <a:r>
                        <a:rPr kumimoji="1" lang="ja-JP" altLang="en-US" sz="1100" b="1" kern="1200">
                          <a:solidFill>
                            <a:schemeClr val="bg1"/>
                          </a:solidFill>
                          <a:latin typeface="Meiryo"/>
                          <a:ea typeface="Meiryo"/>
                          <a:cs typeface="+mn-cs"/>
                        </a:rPr>
                        <a:t>　スクエア（都道府県）</a:t>
                      </a:r>
                      <a:endParaRPr kumimoji="1" lang="en-US" altLang="ja-JP" sz="1100" b="1" kern="1200">
                        <a:solidFill>
                          <a:schemeClr val="bg1"/>
                        </a:solidFill>
                        <a:latin typeface="Meiryo" panose="020B0604030504040204" pitchFamily="34" charset="-128"/>
                        <a:ea typeface="Meiryo" panose="020B0604030504040204" pitchFamily="34" charset="-128"/>
                        <a:cs typeface="+mn-cs"/>
                      </a:endParaRPr>
                    </a:p>
                  </a:txBody>
                  <a:tcPr marL="45720" marR="4572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a:solidFill>
                            <a:schemeClr val="bg1"/>
                          </a:solidFill>
                          <a:latin typeface="Meiryo"/>
                          <a:ea typeface="Meiryo"/>
                          <a:cs typeface="+mn-cs"/>
                        </a:rPr>
                        <a:t>Yahoo! JAPAN</a:t>
                      </a:r>
                      <a:r>
                        <a:rPr kumimoji="1" lang="ja-JP" altLang="en-US" sz="1100" b="1" kern="1200">
                          <a:solidFill>
                            <a:schemeClr val="bg1"/>
                          </a:solidFill>
                          <a:latin typeface="Meiryo"/>
                          <a:ea typeface="Meiryo"/>
                          <a:cs typeface="+mn-cs"/>
                        </a:rPr>
                        <a:t>トップページ　ブランドパネル　</a:t>
                      </a:r>
                      <a:r>
                        <a:rPr kumimoji="1" lang="en-US" altLang="ja-JP" sz="1100" b="1" kern="1200">
                          <a:solidFill>
                            <a:schemeClr val="bg1"/>
                          </a:solidFill>
                          <a:latin typeface="Meiryo"/>
                          <a:ea typeface="Meiryo"/>
                          <a:cs typeface="+mn-cs"/>
                        </a:rPr>
                        <a:t>SP</a:t>
                      </a:r>
                      <a:r>
                        <a:rPr kumimoji="1" lang="ja-JP" altLang="en-US" sz="1100" b="1" kern="1200">
                          <a:solidFill>
                            <a:schemeClr val="bg1"/>
                          </a:solidFill>
                          <a:latin typeface="Meiryo"/>
                          <a:ea typeface="Meiryo"/>
                          <a:cs typeface="+mn-cs"/>
                        </a:rPr>
                        <a:t>　スクエア（市区郡）</a:t>
                      </a:r>
                      <a:endParaRPr kumimoji="1" lang="en-US" altLang="ja-JP" sz="1100" b="1" kern="1200">
                        <a:solidFill>
                          <a:schemeClr val="bg1"/>
                        </a:solidFill>
                        <a:latin typeface="Meiryo"/>
                        <a:ea typeface="Meiryo"/>
                      </a:endParaRPr>
                    </a:p>
                  </a:txBody>
                  <a:tcPr marL="45720" marR="4572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36024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solidFill>
                          <a:latin typeface="Meiryo" panose="020B0604030504040204" pitchFamily="34" charset="-128"/>
                          <a:ea typeface="Meiryo" panose="020B0604030504040204" pitchFamily="34" charset="-128"/>
                        </a:rPr>
                        <a:t>性別</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0">
                          <a:solidFill>
                            <a:schemeClr val="bg1"/>
                          </a:solidFill>
                          <a:latin typeface="Meiryo"/>
                          <a:ea typeface="Meiryo"/>
                        </a:rPr>
                        <a:t>1.2</a:t>
                      </a:r>
                      <a:r>
                        <a:rPr kumimoji="1" lang="ja-JP" altLang="en-US" sz="1100" b="0">
                          <a:solidFill>
                            <a:schemeClr val="bg1"/>
                          </a:solidFill>
                          <a:latin typeface="Meiryo"/>
                          <a:ea typeface="Meiryo"/>
                        </a:rPr>
                        <a:t>倍</a:t>
                      </a: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a:solidFill>
                          <a:srgbClr val="0D0D0D"/>
                        </a:solidFill>
                        <a:latin typeface="Meiryo"/>
                        <a:ea typeface="Meiryo"/>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i="0" u="none" strike="noStrike" kern="1200" cap="none" spc="0" normalizeH="0" baseline="0" noProof="0">
                        <a:ln>
                          <a:noFill/>
                        </a:ln>
                        <a:solidFill>
                          <a:srgbClr val="0D0D0D"/>
                        </a:solidFill>
                        <a:effectLst/>
                        <a:uLnTx/>
                        <a:uFillTx/>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31398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solidFill>
                          <a:latin typeface="Meiryo" panose="020B0604030504040204" pitchFamily="34" charset="-128"/>
                          <a:ea typeface="Meiryo" panose="020B0604030504040204" pitchFamily="34" charset="-128"/>
                        </a:rPr>
                        <a:t>年齢</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a:ea typeface="Meiryo"/>
                        </a:rPr>
                        <a:t>1.2</a:t>
                      </a:r>
                      <a:r>
                        <a:rPr kumimoji="1" lang="ja-JP" altLang="en-US" sz="1100" b="0" kern="1200">
                          <a:solidFill>
                            <a:schemeClr val="bg1"/>
                          </a:solidFill>
                          <a:latin typeface="Meiryo"/>
                          <a:ea typeface="Meiryo"/>
                        </a:rPr>
                        <a:t>倍</a:t>
                      </a:r>
                      <a:endParaRPr kumimoji="1" lang="ja-JP" altLang="en-US" sz="1100" b="0" kern="1200">
                        <a:solidFill>
                          <a:schemeClr val="bg1"/>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i="0" u="none" strike="noStrike" kern="1200" cap="none" spc="0" normalizeH="0" baseline="0" noProof="0">
                        <a:ln>
                          <a:noFill/>
                        </a:ln>
                        <a:solidFill>
                          <a:srgbClr val="0D0D0D"/>
                        </a:solidFill>
                        <a:effectLst/>
                        <a:uLnTx/>
                        <a:uFillTx/>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6024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地域（都道府県）</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a:ea typeface="Meiryo"/>
                        </a:rPr>
                        <a:t>1.2</a:t>
                      </a:r>
                      <a:r>
                        <a:rPr kumimoji="1" lang="ja-JP" altLang="en-US" sz="1100" b="0" kern="1200">
                          <a:solidFill>
                            <a:schemeClr val="bg1"/>
                          </a:solidFill>
                          <a:latin typeface="Meiryo"/>
                          <a:ea typeface="Meiryo"/>
                        </a:rPr>
                        <a:t>倍</a:t>
                      </a:r>
                      <a:endParaRPr kumimoji="1" lang="ja-JP" altLang="en-US" sz="1100" b="0" kern="1200">
                        <a:solidFill>
                          <a:schemeClr val="bg1"/>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i="0" u="none" strike="noStrike" kern="1200" cap="none" spc="0" normalizeH="0" baseline="0" noProof="0">
                        <a:ln>
                          <a:noFill/>
                        </a:ln>
                        <a:solidFill>
                          <a:srgbClr val="0D0D0D"/>
                        </a:solidFill>
                        <a:effectLst/>
                        <a:uLnTx/>
                        <a:uFillTx/>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6024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solidFill>
                          <a:latin typeface="Meiryo" panose="020B0604030504040204" pitchFamily="34" charset="-128"/>
                          <a:ea typeface="Meiryo" panose="020B0604030504040204" pitchFamily="34" charset="-128"/>
                        </a:rPr>
                        <a:t>地域（市区郡）</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100" b="0" kern="1200">
                          <a:solidFill>
                            <a:schemeClr val="bg1"/>
                          </a:solidFill>
                          <a:latin typeface="Meiryo"/>
                          <a:ea typeface="Meiryo"/>
                        </a:rPr>
                        <a:t>1.5</a:t>
                      </a:r>
                      <a:r>
                        <a:rPr kumimoji="1" lang="ja-JP" altLang="en-US" sz="1100" b="0" kern="1200">
                          <a:solidFill>
                            <a:schemeClr val="bg1"/>
                          </a:solidFill>
                          <a:latin typeface="Meiryo"/>
                          <a:ea typeface="Meiryo"/>
                        </a:rPr>
                        <a:t>倍</a:t>
                      </a:r>
                      <a:endParaRPr kumimoji="1" lang="ja-JP" altLang="en-US" sz="1100" b="0" kern="1200">
                        <a:solidFill>
                          <a:schemeClr val="bg1"/>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5177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曜日・</a:t>
                      </a:r>
                      <a:r>
                        <a:rPr kumimoji="1" lang="ja-JP" altLang="en-US" sz="1100" b="0">
                          <a:solidFill>
                            <a:schemeClr val="bg1"/>
                          </a:solidFill>
                          <a:latin typeface="Meiryo" panose="020B0604030504040204" pitchFamily="34" charset="-128"/>
                          <a:ea typeface="Meiryo" panose="020B0604030504040204" pitchFamily="34" charset="-128"/>
                        </a:rPr>
                        <a:t>時間帯</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panose="020B0604030504040204" pitchFamily="34" charset="-128"/>
                          <a:ea typeface="Meiryo" panose="020B0604030504040204" pitchFamily="34" charset="-128"/>
                        </a:rPr>
                        <a:t>1.2</a:t>
                      </a:r>
                      <a:r>
                        <a:rPr kumimoji="1" lang="ja-JP" altLang="en-US" sz="1100" b="0" kern="1200">
                          <a:solidFill>
                            <a:schemeClr val="bg1"/>
                          </a:solidFill>
                          <a:latin typeface="Meiryo" panose="020B0604030504040204" pitchFamily="34" charset="-128"/>
                          <a:ea typeface="Meiryo" panose="020B0604030504040204" pitchFamily="34" charset="-128"/>
                        </a:rPr>
                        <a:t>倍</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57742112"/>
                  </a:ext>
                </a:extLst>
              </a:tr>
              <a:tr h="556513">
                <a:tc rowSpan="2">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オーディエンス</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リスト</a:t>
                      </a:r>
                      <a:endParaRPr kumimoji="1" lang="en-US" altLang="ja-JP" sz="1100" b="0" kern="1200">
                        <a:solidFill>
                          <a:schemeClr val="bg1"/>
                        </a:solidFill>
                        <a:latin typeface="Meiryo" panose="020B0604030504040204" pitchFamily="34" charset="-128"/>
                        <a:ea typeface="Meiryo" panose="020B0604030504040204" pitchFamily="34" charset="-128"/>
                      </a:endParaRP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興味関心、購買</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意向、属性・ライフ</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イベント</a:t>
                      </a:r>
                      <a:r>
                        <a:rPr kumimoji="1" lang="en-US" altLang="ja-JP" sz="1100" b="0" kern="1200">
                          <a:solidFill>
                            <a:schemeClr val="bg1"/>
                          </a:solidFill>
                          <a:latin typeface="Meiryo" panose="020B0604030504040204" pitchFamily="34" charset="-128"/>
                          <a:ea typeface="Meiryo" panose="020B0604030504040204" pitchFamily="34" charset="-128"/>
                        </a:rPr>
                        <a:t>※</a:t>
                      </a:r>
                      <a:r>
                        <a:rPr kumimoji="1" lang="ja-JP" altLang="en-US" sz="1100" b="0" kern="1200">
                          <a:solidFill>
                            <a:schemeClr val="bg1"/>
                          </a:solidFill>
                          <a:latin typeface="Meiryo" panose="020B0604030504040204" pitchFamily="34" charset="-128"/>
                          <a:ea typeface="Meiryo" panose="020B0604030504040204" pitchFamily="34" charset="-128"/>
                        </a:rPr>
                        <a:t>１</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a:solidFill>
                            <a:schemeClr val="bg1"/>
                          </a:solidFill>
                          <a:latin typeface="Meiryo" panose="020B0604030504040204" pitchFamily="34" charset="-128"/>
                          <a:ea typeface="Meiryo" panose="020B0604030504040204" pitchFamily="34" charset="-128"/>
                        </a:rPr>
                        <a:t>配信：</a:t>
                      </a:r>
                      <a:r>
                        <a:rPr kumimoji="1" lang="en-US" altLang="ja-JP" sz="1200" b="0" kern="1200">
                          <a:solidFill>
                            <a:schemeClr val="bg1"/>
                          </a:solidFill>
                          <a:latin typeface="Meiryo" panose="020B0604030504040204" pitchFamily="34" charset="-128"/>
                          <a:ea typeface="Meiryo" panose="020B0604030504040204" pitchFamily="34" charset="-128"/>
                        </a:rPr>
                        <a:t>1.5</a:t>
                      </a:r>
                      <a:r>
                        <a:rPr kumimoji="1" lang="ja-JP" altLang="en-US" sz="1200" b="0" kern="1200">
                          <a:solidFill>
                            <a:schemeClr val="bg1"/>
                          </a:solidFill>
                          <a:latin typeface="Meiryo" panose="020B0604030504040204" pitchFamily="34" charset="-128"/>
                          <a:ea typeface="Meiryo" panose="020B0604030504040204" pitchFamily="34" charset="-128"/>
                        </a:rPr>
                        <a:t>倍</a:t>
                      </a:r>
                      <a:endParaRPr kumimoji="1" lang="en-US" altLang="ja-JP" sz="12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a:solidFill>
                            <a:schemeClr val="bg1"/>
                          </a:solidFill>
                          <a:latin typeface="Meiryo" panose="020B0604030504040204" pitchFamily="34" charset="-128"/>
                          <a:ea typeface="Meiryo" panose="020B0604030504040204" pitchFamily="34" charset="-128"/>
                          <a:cs typeface="+mn-cs"/>
                        </a:rPr>
                        <a:t>除外：</a:t>
                      </a:r>
                      <a:r>
                        <a:rPr kumimoji="1" lang="en-US" altLang="ja-JP" sz="1200" b="0" kern="1200">
                          <a:solidFill>
                            <a:schemeClr val="bg1"/>
                          </a:solidFill>
                          <a:latin typeface="Meiryo" panose="020B0604030504040204" pitchFamily="34" charset="-128"/>
                          <a:ea typeface="Meiryo" panose="020B0604030504040204" pitchFamily="34" charset="-128"/>
                          <a:cs typeface="+mn-cs"/>
                        </a:rPr>
                        <a:t>1.1</a:t>
                      </a:r>
                      <a:r>
                        <a:rPr kumimoji="1" lang="ja-JP" altLang="en-US" sz="1200" b="0" kern="1200">
                          <a:solidFill>
                            <a:schemeClr val="bg1"/>
                          </a:solidFill>
                          <a:latin typeface="Meiryo" panose="020B0604030504040204" pitchFamily="34" charset="-128"/>
                          <a:ea typeface="Meiryo" panose="020B0604030504040204" pitchFamily="34" charset="-128"/>
                          <a:cs typeface="+mn-cs"/>
                        </a:rPr>
                        <a:t>倍</a:t>
                      </a: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542909">
                <a:tc vMerge="1">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オーディエンスリスト</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（ヤフー提供）　</a:t>
                      </a:r>
                      <a:r>
                        <a:rPr kumimoji="1" lang="en-US" altLang="ja-JP" sz="1100" b="0" kern="1200">
                          <a:solidFill>
                            <a:schemeClr val="bg1"/>
                          </a:solidFill>
                          <a:latin typeface="Meiryo" panose="020B0604030504040204" pitchFamily="34" charset="-128"/>
                          <a:ea typeface="Meiryo" panose="020B0604030504040204" pitchFamily="34" charset="-128"/>
                        </a:rPr>
                        <a:t>※2</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99999"/>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panose="020B0604030504040204" pitchFamily="34" charset="-128"/>
                          <a:ea typeface="Meiryo" panose="020B0604030504040204" pitchFamily="34" charset="-128"/>
                        </a:rPr>
                        <a:t>LINE</a:t>
                      </a:r>
                      <a:r>
                        <a:rPr kumimoji="1" lang="ja-JP" altLang="en-US" sz="1100" b="0" kern="1200">
                          <a:solidFill>
                            <a:schemeClr val="bg1"/>
                          </a:solidFill>
                          <a:latin typeface="Meiryo" panose="020B0604030504040204" pitchFamily="34" charset="-128"/>
                          <a:ea typeface="Meiryo" panose="020B0604030504040204" pitchFamily="34" charset="-128"/>
                        </a:rPr>
                        <a:t>ヤフー提供</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（共通オーディエンス）</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panose="020B0604030504040204" pitchFamily="34" charset="-128"/>
                          <a:ea typeface="Meiryo" panose="020B0604030504040204" pitchFamily="34" charset="-128"/>
                        </a:rPr>
                        <a:t>※1</a:t>
                      </a:r>
                      <a:r>
                        <a:rPr kumimoji="1" lang="ja-JP" altLang="en-US" sz="1100" b="0" kern="1200">
                          <a:solidFill>
                            <a:schemeClr val="bg1"/>
                          </a:solidFill>
                          <a:latin typeface="Meiryo" panose="020B0604030504040204" pitchFamily="34" charset="-128"/>
                          <a:ea typeface="Meiryo" panose="020B0604030504040204" pitchFamily="34" charset="-128"/>
                        </a:rPr>
                        <a:t>リスト参照</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u="none" strike="noStrike" kern="1200" cap="none" spc="0" normalizeH="0" baseline="0" noProof="0">
                          <a:ln>
                            <a:noFill/>
                          </a:ln>
                          <a:solidFill>
                            <a:srgbClr val="0D0D0D"/>
                          </a:solidFill>
                          <a:effectLst/>
                          <a:uLnTx/>
                          <a:uFillTx/>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6024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a:solidFill>
                            <a:schemeClr val="bg1"/>
                          </a:solidFill>
                          <a:latin typeface="Meiryo" panose="020B0604030504040204" pitchFamily="34" charset="-128"/>
                          <a:ea typeface="Meiryo" panose="020B0604030504040204" pitchFamily="34" charset="-128"/>
                        </a:rPr>
                        <a:t>フリークエンシー</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a:ea typeface="Meiryo"/>
                        </a:rPr>
                        <a:t>1.0</a:t>
                      </a:r>
                      <a:r>
                        <a:rPr kumimoji="1" lang="ja-JP" altLang="en-US" sz="1100" b="0" kern="1200">
                          <a:solidFill>
                            <a:schemeClr val="bg1"/>
                          </a:solidFill>
                          <a:latin typeface="Meiryo"/>
                          <a:ea typeface="Meiryo"/>
                        </a:rPr>
                        <a:t>倍</a:t>
                      </a:r>
                      <a:endParaRPr kumimoji="1" lang="ja-JP" altLang="en-US" sz="1100" b="0" kern="1200">
                        <a:solidFill>
                          <a:schemeClr val="bg1"/>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rgbClr val="0D0D0D"/>
                          </a:solidFill>
                          <a:latin typeface="Meiryo"/>
                          <a:ea typeface="Meiryo"/>
                        </a:rPr>
                        <a:t>1</a:t>
                      </a:r>
                      <a:r>
                        <a:rPr kumimoji="1" lang="ja-JP" altLang="en-US" sz="1100" b="0" kern="1200">
                          <a:solidFill>
                            <a:srgbClr val="0D0D0D"/>
                          </a:solidFill>
                          <a:latin typeface="Meiryo"/>
                          <a:ea typeface="Meiryo"/>
                        </a:rPr>
                        <a:t>回</a:t>
                      </a:r>
                      <a:r>
                        <a:rPr kumimoji="1" lang="en-US" altLang="ja-JP" sz="1100" b="0" kern="1200">
                          <a:solidFill>
                            <a:srgbClr val="0D0D0D"/>
                          </a:solidFill>
                          <a:latin typeface="Meiryo"/>
                          <a:ea typeface="Meiryo"/>
                        </a:rPr>
                        <a:t>/</a:t>
                      </a:r>
                      <a:r>
                        <a:rPr kumimoji="1" lang="ja-JP" altLang="en-US" sz="1100" b="0" kern="1200">
                          <a:solidFill>
                            <a:srgbClr val="0D0D0D"/>
                          </a:solidFill>
                          <a:latin typeface="Meiryo"/>
                          <a:ea typeface="Meiryo"/>
                        </a:rPr>
                        <a:t>通期</a:t>
                      </a:r>
                      <a:r>
                        <a:rPr lang="ja-JP" altLang="en-US" sz="1100" b="0" kern="1200">
                          <a:solidFill>
                            <a:srgbClr val="0D0D0D"/>
                          </a:solidFill>
                          <a:latin typeface="Meiryo"/>
                          <a:ea typeface="Meiryo"/>
                        </a:rPr>
                        <a:t>(固定)</a:t>
                      </a:r>
                      <a:endParaRPr kumimoji="1" lang="ja-JP" altLang="en-US" sz="1100" b="0"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bl>
          </a:graphicData>
        </a:graphic>
      </p:graphicFrame>
      <p:sp>
        <p:nvSpPr>
          <p:cNvPr id="11" name="テキスト プレースホルダー 35">
            <a:extLst>
              <a:ext uri="{FF2B5EF4-FFF2-40B4-BE49-F238E27FC236}">
                <a16:creationId xmlns:a16="http://schemas.microsoft.com/office/drawing/2014/main" id="{89353BAC-0243-872D-927A-CB59D51327AB}"/>
              </a:ext>
            </a:extLst>
          </p:cNvPr>
          <p:cNvSpPr txBox="1">
            <a:spLocks noGrp="1"/>
          </p:cNvSpPr>
          <p:nvPr>
            <p:ph type="body" sz="quarter" idx="10"/>
          </p:nvPr>
        </p:nvSpPr>
        <p:spPr>
          <a:xfrm>
            <a:off x="3539672" y="145683"/>
            <a:ext cx="6017986" cy="577827"/>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None/>
            </a:pPr>
            <a:r>
              <a:rPr lang="en-US" altLang="ja-JP" sz="1600">
                <a:solidFill>
                  <a:srgbClr val="000048"/>
                </a:solidFill>
                <a:latin typeface="Meiryo" panose="020B0604030504040204" pitchFamily="34" charset="-128"/>
                <a:ea typeface="Meiryo" panose="020B0604030504040204" pitchFamily="34" charset="-128"/>
              </a:rPr>
              <a:t>Yahoo! JAPAN</a:t>
            </a:r>
            <a:r>
              <a:rPr lang="ja-JP" altLang="en-US" sz="1600">
                <a:solidFill>
                  <a:srgbClr val="000048"/>
                </a:solidFill>
                <a:latin typeface="Meiryo" panose="020B0604030504040204" pitchFamily="34" charset="-128"/>
                <a:ea typeface="Meiryo" panose="020B0604030504040204" pitchFamily="34" charset="-128"/>
              </a:rPr>
              <a:t>トップページ　ブランドパネル　</a:t>
            </a:r>
            <a:r>
              <a:rPr lang="en-US" altLang="ja-JP" sz="1600">
                <a:solidFill>
                  <a:srgbClr val="000048"/>
                </a:solidFill>
                <a:latin typeface="Meiryo" panose="020B0604030504040204" pitchFamily="34" charset="-128"/>
                <a:ea typeface="Meiryo" panose="020B0604030504040204" pitchFamily="34" charset="-128"/>
              </a:rPr>
              <a:t>SP</a:t>
            </a:r>
            <a:r>
              <a:rPr lang="ja-JP" altLang="en-US" sz="1600">
                <a:solidFill>
                  <a:srgbClr val="000048"/>
                </a:solidFill>
                <a:latin typeface="Meiryo" panose="020B0604030504040204" pitchFamily="34" charset="-128"/>
                <a:ea typeface="Meiryo" panose="020B0604030504040204" pitchFamily="34" charset="-128"/>
              </a:rPr>
              <a:t>　スクエア</a:t>
            </a:r>
            <a:endParaRPr lang="en-US" altLang="ja-JP" sz="1600">
              <a:solidFill>
                <a:srgbClr val="000048"/>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158698188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40270B-5389-8002-4793-8854BCE08735}"/>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A61B6C81-AB41-1B09-BB11-699CC8EE5907}"/>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3AC1A4EF-0685-E2A6-850A-7E32FD437008}"/>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9" name="角丸四角形 3">
            <a:extLst>
              <a:ext uri="{FF2B5EF4-FFF2-40B4-BE49-F238E27FC236}">
                <a16:creationId xmlns:a16="http://schemas.microsoft.com/office/drawing/2014/main" id="{40A207A5-1D0B-20EE-114E-08C2C7F8FE2F}"/>
              </a:ext>
            </a:extLst>
          </p:cNvPr>
          <p:cNvSpPr/>
          <p:nvPr/>
        </p:nvSpPr>
        <p:spPr>
          <a:xfrm>
            <a:off x="1817843" y="186644"/>
            <a:ext cx="1474299"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3E"/>
                </a:solidFill>
                <a:effectLst/>
                <a:uLnTx/>
                <a:uFillTx/>
                <a:latin typeface="Meiryo" panose="020B0604030504040204" pitchFamily="34" charset="-128"/>
                <a:ea typeface="Meiryo" panose="020B0604030504040204" pitchFamily="34" charset="-128"/>
                <a:cs typeface="+mn-cs"/>
              </a:rPr>
              <a:t>商品一覧</a:t>
            </a:r>
          </a:p>
        </p:txBody>
      </p:sp>
      <p:graphicFrame>
        <p:nvGraphicFramePr>
          <p:cNvPr id="4" name="表 3">
            <a:extLst>
              <a:ext uri="{FF2B5EF4-FFF2-40B4-BE49-F238E27FC236}">
                <a16:creationId xmlns:a16="http://schemas.microsoft.com/office/drawing/2014/main" id="{40A5AADD-1D16-DFAD-6BD6-9A9639BBE427}"/>
              </a:ext>
            </a:extLst>
          </p:cNvPr>
          <p:cNvGraphicFramePr>
            <a:graphicFrameLocks noGrp="1"/>
          </p:cNvGraphicFramePr>
          <p:nvPr>
            <p:extLst>
              <p:ext uri="{D42A27DB-BD31-4B8C-83A1-F6EECF244321}">
                <p14:modId xmlns:p14="http://schemas.microsoft.com/office/powerpoint/2010/main" val="3941433196"/>
              </p:ext>
            </p:extLst>
          </p:nvPr>
        </p:nvGraphicFramePr>
        <p:xfrm>
          <a:off x="441326" y="993777"/>
          <a:ext cx="11233151" cy="4967220"/>
        </p:xfrm>
        <a:graphic>
          <a:graphicData uri="http://schemas.openxmlformats.org/drawingml/2006/table">
            <a:tbl>
              <a:tblPr firstCol="1" bandRow="1"/>
              <a:tblGrid>
                <a:gridCol w="2866633">
                  <a:extLst>
                    <a:ext uri="{9D8B030D-6E8A-4147-A177-3AD203B41FA5}">
                      <a16:colId xmlns:a16="http://schemas.microsoft.com/office/drawing/2014/main" val="792911817"/>
                    </a:ext>
                  </a:extLst>
                </a:gridCol>
                <a:gridCol w="1285208">
                  <a:extLst>
                    <a:ext uri="{9D8B030D-6E8A-4147-A177-3AD203B41FA5}">
                      <a16:colId xmlns:a16="http://schemas.microsoft.com/office/drawing/2014/main" val="1525620392"/>
                    </a:ext>
                  </a:extLst>
                </a:gridCol>
                <a:gridCol w="2597306">
                  <a:extLst>
                    <a:ext uri="{9D8B030D-6E8A-4147-A177-3AD203B41FA5}">
                      <a16:colId xmlns:a16="http://schemas.microsoft.com/office/drawing/2014/main" val="3835180974"/>
                    </a:ext>
                  </a:extLst>
                </a:gridCol>
                <a:gridCol w="1432827">
                  <a:extLst>
                    <a:ext uri="{9D8B030D-6E8A-4147-A177-3AD203B41FA5}">
                      <a16:colId xmlns:a16="http://schemas.microsoft.com/office/drawing/2014/main" val="3615895197"/>
                    </a:ext>
                  </a:extLst>
                </a:gridCol>
                <a:gridCol w="3051177">
                  <a:extLst>
                    <a:ext uri="{9D8B030D-6E8A-4147-A177-3AD203B41FA5}">
                      <a16:colId xmlns:a16="http://schemas.microsoft.com/office/drawing/2014/main" val="360912566"/>
                    </a:ext>
                  </a:extLst>
                </a:gridCol>
              </a:tblGrid>
              <a:tr h="50996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50" b="1">
                          <a:solidFill>
                            <a:schemeClr val="bg1"/>
                          </a:solidFill>
                          <a:latin typeface="Meiryo" panose="020B0604030504040204" pitchFamily="34" charset="-128"/>
                          <a:ea typeface="Meiryo" panose="020B0604030504040204" pitchFamily="34" charset="-128"/>
                        </a:rPr>
                        <a:t>商品名</a:t>
                      </a:r>
                    </a:p>
                  </a:txBody>
                  <a:tcPr marT="72000"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en-US" altLang="ja-JP" sz="1050" b="1" i="0" kern="1200">
                          <a:solidFill>
                            <a:schemeClr val="bg1"/>
                          </a:solidFill>
                          <a:latin typeface="Meiryo"/>
                          <a:ea typeface="Meiryo"/>
                          <a:cs typeface="+mn-cs"/>
                        </a:rPr>
                        <a:t>Yahoo! JAPAN</a:t>
                      </a:r>
                      <a:r>
                        <a:rPr kumimoji="1" lang="ja-JP" altLang="en-US" sz="1050" b="1" i="0" kern="1200">
                          <a:solidFill>
                            <a:schemeClr val="bg1"/>
                          </a:solidFill>
                          <a:latin typeface="Meiryo"/>
                          <a:ea typeface="Meiryo"/>
                          <a:cs typeface="+mn-cs"/>
                        </a:rPr>
                        <a:t>トップページ　ブランドパネル　</a:t>
                      </a:r>
                      <a:r>
                        <a:rPr kumimoji="1" lang="en-US" altLang="ja-JP" sz="1050" b="1" i="0" kern="1200">
                          <a:solidFill>
                            <a:schemeClr val="bg1"/>
                          </a:solidFill>
                          <a:latin typeface="Meiryo"/>
                          <a:ea typeface="Meiryo"/>
                          <a:cs typeface="+mn-cs"/>
                        </a:rPr>
                        <a:t>SP</a:t>
                      </a:r>
                      <a:r>
                        <a:rPr kumimoji="1" lang="ja-JP" altLang="en-US" sz="1050" b="1" i="0" kern="1200">
                          <a:solidFill>
                            <a:schemeClr val="bg1"/>
                          </a:solidFill>
                          <a:latin typeface="Meiryo"/>
                          <a:ea typeface="Meiryo"/>
                          <a:cs typeface="+mn-cs"/>
                        </a:rPr>
                        <a:t>　</a:t>
                      </a:r>
                      <a:endParaRPr kumimoji="1" lang="en-US" altLang="ja-JP" sz="1050" b="1" i="0" kern="1200">
                        <a:solidFill>
                          <a:schemeClr val="bg1"/>
                        </a:solidFill>
                        <a:latin typeface="Meiryo"/>
                        <a:ea typeface="Meiryo"/>
                        <a:cs typeface="+mn-cs"/>
                      </a:endParaRPr>
                    </a:p>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50" b="1" i="0" kern="1200">
                          <a:solidFill>
                            <a:schemeClr val="bg1"/>
                          </a:solidFill>
                          <a:latin typeface="Meiryo"/>
                          <a:ea typeface="Meiryo"/>
                          <a:cs typeface="+mn-cs"/>
                        </a:rPr>
                        <a:t>スクエア（時間帯ジャック）</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en-US" altLang="ja-JP" sz="1050" b="1" i="0" kern="1200">
                          <a:solidFill>
                            <a:schemeClr val="bg1"/>
                          </a:solidFill>
                          <a:latin typeface="Meiryo"/>
                          <a:ea typeface="Meiryo"/>
                          <a:cs typeface="+mn-cs"/>
                        </a:rPr>
                        <a:t>Yahoo! JAPAN</a:t>
                      </a:r>
                      <a:r>
                        <a:rPr kumimoji="1" lang="ja-JP" altLang="en-US" sz="1050" b="1" i="0" kern="1200">
                          <a:solidFill>
                            <a:schemeClr val="bg1"/>
                          </a:solidFill>
                          <a:latin typeface="Meiryo"/>
                          <a:ea typeface="Meiryo"/>
                          <a:cs typeface="+mn-cs"/>
                        </a:rPr>
                        <a:t>トップページ　ブランドパネル　</a:t>
                      </a:r>
                      <a:r>
                        <a:rPr kumimoji="1" lang="en-US" altLang="ja-JP" sz="1050" b="1" i="0" kern="1200">
                          <a:solidFill>
                            <a:schemeClr val="bg1"/>
                          </a:solidFill>
                          <a:latin typeface="Meiryo"/>
                          <a:ea typeface="Meiryo"/>
                          <a:cs typeface="+mn-cs"/>
                        </a:rPr>
                        <a:t>SP</a:t>
                      </a:r>
                      <a:r>
                        <a:rPr kumimoji="1" lang="ja-JP" altLang="en-US" sz="1050" b="1" i="0" kern="1200">
                          <a:solidFill>
                            <a:schemeClr val="bg1"/>
                          </a:solidFill>
                          <a:latin typeface="Meiryo"/>
                          <a:ea typeface="Meiryo"/>
                          <a:cs typeface="+mn-cs"/>
                        </a:rPr>
                        <a:t>　</a:t>
                      </a:r>
                      <a:endParaRPr kumimoji="1" lang="en-US" altLang="ja-JP" sz="1050" b="1" i="0" kern="1200">
                        <a:solidFill>
                          <a:schemeClr val="bg1"/>
                        </a:solidFill>
                        <a:latin typeface="Meiryo"/>
                        <a:ea typeface="Meiryo"/>
                        <a:cs typeface="+mn-cs"/>
                      </a:endParaRPr>
                    </a:p>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50" b="1" i="0" kern="1200">
                          <a:solidFill>
                            <a:schemeClr val="bg1"/>
                          </a:solidFill>
                          <a:latin typeface="Meiryo"/>
                          <a:ea typeface="Meiryo"/>
                          <a:cs typeface="+mn-cs"/>
                        </a:rPr>
                        <a:t>スクエア（時間帯ジャック　関東</a:t>
                      </a:r>
                      <a:r>
                        <a:rPr kumimoji="1" lang="en-US" altLang="ja-JP" sz="1050" b="1" i="0" kern="1200">
                          <a:solidFill>
                            <a:schemeClr val="bg1"/>
                          </a:solidFill>
                          <a:latin typeface="Meiryo"/>
                          <a:ea typeface="Meiryo"/>
                          <a:cs typeface="+mn-cs"/>
                        </a:rPr>
                        <a:t>1</a:t>
                      </a:r>
                      <a:r>
                        <a:rPr kumimoji="1" lang="ja-JP" altLang="en-US" sz="1050" b="1" i="0" kern="1200">
                          <a:solidFill>
                            <a:schemeClr val="bg1"/>
                          </a:solidFill>
                          <a:latin typeface="Meiryo"/>
                          <a:ea typeface="Meiryo"/>
                          <a:cs typeface="+mn-cs"/>
                        </a:rPr>
                        <a:t>都</a:t>
                      </a:r>
                      <a:r>
                        <a:rPr kumimoji="1" lang="en-US" altLang="ja-JP" sz="1050" b="1" i="0" kern="1200">
                          <a:solidFill>
                            <a:schemeClr val="bg1"/>
                          </a:solidFill>
                          <a:latin typeface="Meiryo"/>
                          <a:ea typeface="Meiryo"/>
                          <a:cs typeface="+mn-cs"/>
                        </a:rPr>
                        <a:t>6</a:t>
                      </a:r>
                      <a:r>
                        <a:rPr kumimoji="1" lang="ja-JP" altLang="en-US" sz="1050" b="1" i="0" kern="1200">
                          <a:solidFill>
                            <a:schemeClr val="bg1"/>
                          </a:solidFill>
                          <a:latin typeface="Meiryo"/>
                          <a:ea typeface="Meiryo"/>
                          <a:cs typeface="+mn-cs"/>
                        </a:rPr>
                        <a:t>県）</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12700" cmpd="sng">
                      <a:noFill/>
                      <a:prstDash val="solid"/>
                    </a:lnL>
                  </a:tcPr>
                </a:tc>
                <a:extLst>
                  <a:ext uri="{0D108BD9-81ED-4DB2-BD59-A6C34878D82A}">
                    <a16:rowId xmlns:a16="http://schemas.microsoft.com/office/drawing/2014/main" val="2117335041"/>
                  </a:ext>
                </a:extLst>
              </a:tr>
              <a:tr h="30042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リリース種別</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商品</a:t>
                      </a:r>
                      <a:r>
                        <a:rPr kumimoji="1" lang="en-US" altLang="ja-JP" sz="900" b="0" kern="1200">
                          <a:solidFill>
                            <a:schemeClr val="bg1"/>
                          </a:solidFill>
                          <a:latin typeface="Meiryo"/>
                          <a:ea typeface="Meiryo"/>
                          <a:cs typeface="+mn-cs"/>
                        </a:rPr>
                        <a:t>ID</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ja-JP" altLang="en-US" sz="1050" b="0" i="0">
                          <a:solidFill>
                            <a:srgbClr val="0D0D0D"/>
                          </a:solidFill>
                          <a:latin typeface="メイリオ" panose="020B0604030504040204" pitchFamily="50" charset="-128"/>
                          <a:ea typeface="メイリオ" panose="020B0604030504040204" pitchFamily="50" charset="-128"/>
                        </a:rPr>
                        <a:t>継続</a:t>
                      </a:r>
                    </a:p>
                  </a:txBody>
                  <a:tcPr marT="36000" marB="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50">
                          <a:solidFill>
                            <a:srgbClr val="0D0D0D"/>
                          </a:solidFill>
                          <a:latin typeface="メイリオ" panose="020B0604030504040204" pitchFamily="50" charset="-128"/>
                          <a:ea typeface="メイリオ" panose="020B0604030504040204" pitchFamily="50" charset="-128"/>
                        </a:rPr>
                        <a:t>1000014163</a:t>
                      </a:r>
                      <a:endParaRPr kumimoji="1" lang="ja-JP" altLang="en-US" sz="1050">
                        <a:solidFill>
                          <a:srgbClr val="0D0D0D"/>
                        </a:solidFill>
                        <a:latin typeface="メイリオ" panose="020B0604030504040204" pitchFamily="50" charset="-128"/>
                        <a:ea typeface="メイリオ" panose="020B0604030504040204" pitchFamily="50" charset="-128"/>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050" b="0" i="0">
                          <a:solidFill>
                            <a:srgbClr val="0D0D0D"/>
                          </a:solidFill>
                          <a:latin typeface="メイリオ" panose="020B0604030504040204" pitchFamily="50" charset="-128"/>
                          <a:ea typeface="メイリオ" panose="020B0604030504040204" pitchFamily="50" charset="-128"/>
                        </a:rPr>
                        <a:t>継続</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50">
                          <a:solidFill>
                            <a:srgbClr val="0D0D0D"/>
                          </a:solidFill>
                          <a:latin typeface="メイリオ" panose="020B0604030504040204" pitchFamily="50" charset="-128"/>
                          <a:ea typeface="メイリオ" panose="020B0604030504040204" pitchFamily="50" charset="-128"/>
                        </a:rPr>
                        <a:t>1000014145</a:t>
                      </a:r>
                      <a:endParaRPr kumimoji="1" lang="ja-JP" altLang="en-US" sz="1050">
                        <a:solidFill>
                          <a:srgbClr val="0D0D0D"/>
                        </a:solidFill>
                        <a:latin typeface="メイリオ" panose="020B0604030504040204" pitchFamily="50" charset="-128"/>
                        <a:ea typeface="メイリオ" panose="020B0604030504040204" pitchFamily="50" charset="-128"/>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355075111"/>
                  </a:ext>
                </a:extLst>
              </a:tr>
              <a:tr h="30042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予約開始日</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1050" kern="1200">
                          <a:solidFill>
                            <a:srgbClr val="0D0D0D"/>
                          </a:solidFill>
                          <a:latin typeface="メイリオ"/>
                          <a:ea typeface="メイリオ"/>
                          <a:cs typeface="+mn-cs"/>
                        </a:rPr>
                        <a:t>2026</a:t>
                      </a:r>
                      <a:r>
                        <a:rPr kumimoji="1" lang="ja-JP" altLang="en-US" sz="1050" kern="1200">
                          <a:solidFill>
                            <a:srgbClr val="0D0D0D"/>
                          </a:solidFill>
                          <a:latin typeface="メイリオ"/>
                          <a:ea typeface="メイリオ"/>
                          <a:cs typeface="+mn-cs"/>
                        </a:rPr>
                        <a:t>年</a:t>
                      </a:r>
                      <a:r>
                        <a:rPr kumimoji="1" lang="en-US" altLang="ja-JP" sz="1050" kern="1200">
                          <a:solidFill>
                            <a:srgbClr val="0D0D0D"/>
                          </a:solidFill>
                          <a:latin typeface="メイリオ"/>
                          <a:ea typeface="メイリオ"/>
                          <a:cs typeface="+mn-cs"/>
                        </a:rPr>
                        <a:t>7</a:t>
                      </a:r>
                      <a:r>
                        <a:rPr kumimoji="1" lang="ja-JP" altLang="en-US" sz="1050" kern="1200">
                          <a:solidFill>
                            <a:srgbClr val="0D0D0D"/>
                          </a:solidFill>
                          <a:latin typeface="メイリオ"/>
                          <a:ea typeface="メイリオ"/>
                          <a:cs typeface="+mn-cs"/>
                        </a:rPr>
                        <a:t>月</a:t>
                      </a:r>
                      <a:r>
                        <a:rPr kumimoji="1" lang="en-US" altLang="ja-JP" sz="1050" kern="1200">
                          <a:solidFill>
                            <a:srgbClr val="0D0D0D"/>
                          </a:solidFill>
                          <a:latin typeface="メイリオ"/>
                          <a:ea typeface="メイリオ"/>
                          <a:cs typeface="+mn-cs"/>
                        </a:rPr>
                        <a:t>23</a:t>
                      </a:r>
                      <a:r>
                        <a:rPr kumimoji="1" lang="ja-JP" altLang="en-US" sz="1050" kern="1200">
                          <a:solidFill>
                            <a:srgbClr val="0D0D0D"/>
                          </a:solidFill>
                          <a:latin typeface="メイリオ"/>
                          <a:ea typeface="メイリオ"/>
                          <a:cs typeface="+mn-cs"/>
                        </a:rPr>
                        <a:t>日</a:t>
                      </a:r>
                      <a:r>
                        <a:rPr lang="en-US" altLang="ja-JP" sz="1050" kern="1200">
                          <a:solidFill>
                            <a:srgbClr val="0D0D0D"/>
                          </a:solidFill>
                          <a:latin typeface="メイリオ"/>
                          <a:ea typeface="メイリオ"/>
                          <a:cs typeface="+mn-cs"/>
                        </a:rPr>
                        <a:t>(</a:t>
                      </a:r>
                      <a:r>
                        <a:rPr lang="ja-JP" altLang="en-US" sz="1050" kern="1200">
                          <a:solidFill>
                            <a:srgbClr val="0D0D0D"/>
                          </a:solidFill>
                          <a:latin typeface="メイリオ"/>
                          <a:ea typeface="メイリオ"/>
                          <a:cs typeface="+mn-cs"/>
                        </a:rPr>
                        <a:t>木</a:t>
                      </a:r>
                      <a:r>
                        <a:rPr lang="en-US" altLang="ja-JP" sz="1050" kern="1200">
                          <a:solidFill>
                            <a:srgbClr val="0D0D0D"/>
                          </a:solidFill>
                          <a:latin typeface="メイリオ"/>
                          <a:ea typeface="メイリオ"/>
                          <a:cs typeface="+mn-cs"/>
                        </a:rPr>
                        <a:t>)</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777446988"/>
                  </a:ext>
                </a:extLst>
              </a:tr>
              <a:tr h="30042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入稿前審査対象</a:t>
                      </a:r>
                      <a:endParaRPr kumimoji="1" lang="en-US" altLang="ja-JP" sz="900" b="0" kern="1200">
                        <a:solidFill>
                          <a:schemeClr val="bg1"/>
                        </a:solidFill>
                        <a:latin typeface="Meiryo" panose="020B0604030504040204" pitchFamily="34" charset="-128"/>
                        <a:ea typeface="Meiryo" panose="020B0604030504040204" pitchFamily="34" charset="-128"/>
                        <a:cs typeface="+mn-cs"/>
                      </a:endParaRP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50" b="0" i="0" kern="1200">
                          <a:solidFill>
                            <a:srgbClr val="0D0D0D"/>
                          </a:solidFill>
                          <a:latin typeface="Meiryo"/>
                          <a:ea typeface="Meiryo"/>
                          <a:cs typeface="+mn-cs"/>
                        </a:rPr>
                        <a:t>-</a:t>
                      </a:r>
                      <a:endParaRPr kumimoji="1" lang="ja-JP" altLang="en-US" sz="1050" b="0" i="0" kern="1200">
                        <a:solidFill>
                          <a:srgbClr val="0D0D0D"/>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b="0" i="0">
                          <a:solidFill>
                            <a:srgbClr val="0D0D0D"/>
                          </a:solidFill>
                          <a:latin typeface="Meiryo"/>
                          <a:ea typeface="Meiryo"/>
                        </a:rPr>
                        <a:t>-</a:t>
                      </a:r>
                      <a:endParaRPr kumimoji="1" lang="ja-JP" altLang="en-US" sz="1050" b="0" i="0">
                        <a:solidFill>
                          <a:srgbClr val="0D0D0D"/>
                        </a:solidFill>
                        <a:latin typeface="Meiryo"/>
                        <a:ea typeface="Meiryo"/>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112060797"/>
                  </a:ext>
                </a:extLst>
              </a:tr>
              <a:tr h="4814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広告タイプ</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メインメディアの形式</a:t>
                      </a:r>
                      <a:r>
                        <a:rPr kumimoji="1" lang="en-US" altLang="ja-JP" sz="900" b="0" kern="1200">
                          <a:solidFill>
                            <a:schemeClr val="bg1"/>
                          </a:solidFill>
                          <a:latin typeface="Meiryo"/>
                          <a:ea typeface="Meiryo"/>
                          <a:cs typeface="+mn-cs"/>
                        </a:rPr>
                        <a:t>/</a:t>
                      </a:r>
                    </a:p>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アスペクト比</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50" kern="1200">
                          <a:solidFill>
                            <a:srgbClr val="0D0D0D"/>
                          </a:solidFill>
                          <a:latin typeface="Meiryo" panose="020B0604030504040204" pitchFamily="34" charset="-128"/>
                          <a:ea typeface="Meiryo" panose="020B0604030504040204" pitchFamily="34" charset="-128"/>
                          <a:cs typeface="+mn-cs"/>
                        </a:rPr>
                        <a:t>【</a:t>
                      </a:r>
                      <a:r>
                        <a:rPr kumimoji="1" lang="ja-JP" altLang="en-US" sz="1050" kern="1200">
                          <a:solidFill>
                            <a:srgbClr val="0D0D0D"/>
                          </a:solidFill>
                          <a:latin typeface="Meiryo" panose="020B0604030504040204" pitchFamily="34" charset="-128"/>
                          <a:ea typeface="Meiryo" panose="020B0604030504040204" pitchFamily="34" charset="-128"/>
                          <a:cs typeface="+mn-cs"/>
                        </a:rPr>
                        <a:t>スマートフォン</a:t>
                      </a:r>
                      <a:r>
                        <a:rPr kumimoji="1" lang="en-US" altLang="ja-JP" sz="1050" kern="1200">
                          <a:solidFill>
                            <a:srgbClr val="0D0D0D"/>
                          </a:solidFill>
                          <a:latin typeface="Meiryo" panose="020B0604030504040204" pitchFamily="34" charset="-128"/>
                          <a:ea typeface="Meiryo" panose="020B0604030504040204" pitchFamily="34" charset="-128"/>
                          <a:cs typeface="+mn-cs"/>
                        </a:rPr>
                        <a:t>】</a:t>
                      </a:r>
                      <a:r>
                        <a:rPr kumimoji="1" lang="ja-JP" altLang="en-US" sz="1050" kern="1200">
                          <a:solidFill>
                            <a:srgbClr val="0D0D0D"/>
                          </a:solidFill>
                          <a:latin typeface="Meiryo" panose="020B0604030504040204" pitchFamily="34" charset="-128"/>
                          <a:ea typeface="Meiryo" panose="020B0604030504040204" pitchFamily="34" charset="-128"/>
                          <a:cs typeface="+mn-cs"/>
                        </a:rPr>
                        <a:t>バナー</a:t>
                      </a:r>
                      <a:r>
                        <a:rPr kumimoji="1" lang="en-US" altLang="ja-JP" sz="1050" kern="1200">
                          <a:solidFill>
                            <a:srgbClr val="0D0D0D"/>
                          </a:solidFill>
                          <a:latin typeface="Meiryo" panose="020B0604030504040204" pitchFamily="34" charset="-128"/>
                          <a:ea typeface="Meiryo" panose="020B0604030504040204" pitchFamily="34" charset="-128"/>
                          <a:cs typeface="+mn-cs"/>
                        </a:rPr>
                        <a:t>/</a:t>
                      </a:r>
                      <a:r>
                        <a:rPr kumimoji="1" lang="ja-JP" altLang="en-US" sz="1050" kern="1200">
                          <a:solidFill>
                            <a:srgbClr val="0D0D0D"/>
                          </a:solidFill>
                          <a:latin typeface="Meiryo" panose="020B0604030504040204" pitchFamily="34" charset="-128"/>
                          <a:ea typeface="Meiryo" panose="020B0604030504040204" pitchFamily="34" charset="-128"/>
                          <a:cs typeface="+mn-cs"/>
                        </a:rPr>
                        <a:t>画像</a:t>
                      </a:r>
                      <a:r>
                        <a:rPr kumimoji="1" lang="en-US" altLang="ja-JP" sz="1050" kern="1200">
                          <a:solidFill>
                            <a:srgbClr val="0D0D0D"/>
                          </a:solidFill>
                          <a:latin typeface="Meiryo" panose="020B0604030504040204" pitchFamily="34" charset="-128"/>
                          <a:ea typeface="Meiryo" panose="020B0604030504040204" pitchFamily="34" charset="-128"/>
                          <a:cs typeface="+mn-cs"/>
                        </a:rPr>
                        <a:t>/1</a:t>
                      </a:r>
                      <a:r>
                        <a:rPr kumimoji="1" lang="ja-JP" altLang="en-US" sz="1050" kern="1200">
                          <a:solidFill>
                            <a:srgbClr val="0D0D0D"/>
                          </a:solidFill>
                          <a:latin typeface="Meiryo" panose="020B0604030504040204" pitchFamily="34" charset="-128"/>
                          <a:ea typeface="Meiryo" panose="020B0604030504040204" pitchFamily="34" charset="-128"/>
                          <a:cs typeface="+mn-cs"/>
                        </a:rPr>
                        <a:t>：</a:t>
                      </a:r>
                      <a:r>
                        <a:rPr kumimoji="1" lang="en-US" altLang="ja-JP" sz="1050" kern="1200">
                          <a:solidFill>
                            <a:srgbClr val="0D0D0D"/>
                          </a:solidFill>
                          <a:latin typeface="Meiryo" panose="020B0604030504040204" pitchFamily="34" charset="-128"/>
                          <a:ea typeface="Meiryo" panose="020B0604030504040204" pitchFamily="34" charset="-128"/>
                          <a:cs typeface="+mn-cs"/>
                        </a:rPr>
                        <a:t>1</a:t>
                      </a:r>
                      <a:r>
                        <a:rPr kumimoji="1" lang="ja-JP" altLang="en-US" sz="1050" kern="1200">
                          <a:solidFill>
                            <a:srgbClr val="0D0D0D"/>
                          </a:solidFill>
                          <a:latin typeface="Meiryo" panose="020B0604030504040204" pitchFamily="34" charset="-128"/>
                          <a:ea typeface="Meiryo" panose="020B0604030504040204" pitchFamily="34" charset="-128"/>
                          <a:cs typeface="+mn-cs"/>
                        </a:rPr>
                        <a:t>　バナー</a:t>
                      </a:r>
                      <a:r>
                        <a:rPr kumimoji="1" lang="en-US" altLang="ja-JP" sz="1050" kern="1200">
                          <a:solidFill>
                            <a:srgbClr val="0D0D0D"/>
                          </a:solidFill>
                          <a:latin typeface="Meiryo" panose="020B0604030504040204" pitchFamily="34" charset="-128"/>
                          <a:ea typeface="Meiryo" panose="020B0604030504040204" pitchFamily="34" charset="-128"/>
                          <a:cs typeface="+mn-cs"/>
                        </a:rPr>
                        <a:t>/</a:t>
                      </a:r>
                      <a:r>
                        <a:rPr kumimoji="1" lang="ja-JP" altLang="en-US" sz="1050" kern="1200">
                          <a:solidFill>
                            <a:srgbClr val="0D0D0D"/>
                          </a:solidFill>
                          <a:latin typeface="Meiryo" panose="020B0604030504040204" pitchFamily="34" charset="-128"/>
                          <a:ea typeface="Meiryo" panose="020B0604030504040204" pitchFamily="34" charset="-128"/>
                          <a:cs typeface="+mn-cs"/>
                        </a:rPr>
                        <a:t>動画</a:t>
                      </a:r>
                      <a:r>
                        <a:rPr kumimoji="1" lang="en-US" altLang="ja-JP" sz="1050" kern="1200">
                          <a:solidFill>
                            <a:srgbClr val="0D0D0D"/>
                          </a:solidFill>
                          <a:latin typeface="Meiryo" panose="020B0604030504040204" pitchFamily="34" charset="-128"/>
                          <a:ea typeface="Meiryo" panose="020B0604030504040204" pitchFamily="34" charset="-128"/>
                          <a:cs typeface="+mn-cs"/>
                        </a:rPr>
                        <a:t>/1</a:t>
                      </a:r>
                      <a:r>
                        <a:rPr kumimoji="1" lang="ja-JP" altLang="en-US" sz="1050" kern="1200">
                          <a:solidFill>
                            <a:srgbClr val="0D0D0D"/>
                          </a:solidFill>
                          <a:latin typeface="Meiryo" panose="020B0604030504040204" pitchFamily="34" charset="-128"/>
                          <a:ea typeface="Meiryo" panose="020B0604030504040204" pitchFamily="34" charset="-128"/>
                          <a:cs typeface="+mn-cs"/>
                        </a:rPr>
                        <a:t>：</a:t>
                      </a:r>
                      <a:r>
                        <a:rPr kumimoji="1" lang="en-US" altLang="ja-JP" sz="1050" kern="1200">
                          <a:solidFill>
                            <a:srgbClr val="0D0D0D"/>
                          </a:solidFill>
                          <a:latin typeface="Meiryo" panose="020B0604030504040204" pitchFamily="34" charset="-128"/>
                          <a:ea typeface="Meiryo" panose="020B0604030504040204" pitchFamily="34" charset="-128"/>
                          <a:cs typeface="+mn-cs"/>
                        </a:rPr>
                        <a:t>1</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a:solidFill>
                          <a:schemeClr val="tx1">
                            <a:lumMod val="65000"/>
                            <a:lumOff val="35000"/>
                          </a:schemeClr>
                        </a:solidFill>
                        <a:latin typeface="+mj-lt"/>
                        <a:ea typeface="+mj-ea"/>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84434171"/>
                  </a:ext>
                </a:extLst>
              </a:tr>
              <a:tr h="300426">
                <a:tc>
                  <a:txBody>
                    <a:bodyPr/>
                    <a:lstStyle/>
                    <a:p>
                      <a:pPr algn="ctr"/>
                      <a:r>
                        <a:rPr kumimoji="1" lang="ja-JP" altLang="en-US" sz="900" b="0" kern="1200">
                          <a:solidFill>
                            <a:schemeClr val="bg1"/>
                          </a:solidFill>
                          <a:latin typeface="Meiryo"/>
                          <a:ea typeface="Meiryo"/>
                          <a:cs typeface="+mn-cs"/>
                        </a:rPr>
                        <a:t>バナー</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動画</a:t>
                      </a:r>
                      <a:r>
                        <a:rPr kumimoji="1" lang="en-US" altLang="ja-JP" sz="900" b="0" kern="1200">
                          <a:solidFill>
                            <a:schemeClr val="bg1"/>
                          </a:solidFill>
                          <a:latin typeface="Meiryo"/>
                          <a:ea typeface="Meiryo"/>
                          <a:cs typeface="+mn-cs"/>
                        </a:rPr>
                        <a:t>/16</a:t>
                      </a:r>
                      <a:r>
                        <a:rPr kumimoji="1" lang="ja-JP" altLang="en-US" sz="900" b="0" kern="1200">
                          <a:solidFill>
                            <a:schemeClr val="bg1"/>
                          </a:solidFill>
                          <a:latin typeface="Meiryo"/>
                          <a:ea typeface="Meiryo"/>
                          <a:cs typeface="+mn-cs"/>
                        </a:rPr>
                        <a:t>：</a:t>
                      </a:r>
                      <a:r>
                        <a:rPr kumimoji="1" lang="en-US" altLang="ja-JP" sz="900" b="0" kern="1200">
                          <a:solidFill>
                            <a:schemeClr val="bg1"/>
                          </a:solidFill>
                          <a:latin typeface="Meiryo"/>
                          <a:ea typeface="Meiryo"/>
                          <a:cs typeface="+mn-cs"/>
                        </a:rPr>
                        <a:t>9</a:t>
                      </a:r>
                      <a:r>
                        <a:rPr kumimoji="1" lang="ja-JP" altLang="en-US" sz="900" b="0" kern="1200">
                          <a:solidFill>
                            <a:schemeClr val="bg1"/>
                          </a:solidFill>
                          <a:latin typeface="Meiryo"/>
                          <a:ea typeface="Meiryo"/>
                          <a:cs typeface="+mn-cs"/>
                        </a:rPr>
                        <a:t>広告　タップ後の動作</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p>
                      <a:pPr algn="ctr"/>
                      <a:r>
                        <a:rPr kumimoji="1" lang="ja-JP" altLang="en-US" sz="1050" kern="1200">
                          <a:solidFill>
                            <a:srgbClr val="0D0D0D"/>
                          </a:solidFill>
                          <a:latin typeface="+mn-lt"/>
                          <a:ea typeface="+mn-ea"/>
                          <a:cs typeface="+mn-cs"/>
                        </a:rPr>
                        <a:t>動画をフルスクリーンで再生する（</a:t>
                      </a:r>
                      <a:r>
                        <a:rPr kumimoji="1" lang="en-US" altLang="ja-JP" sz="1050" kern="1200">
                          <a:solidFill>
                            <a:srgbClr val="0D0D0D"/>
                          </a:solidFill>
                          <a:latin typeface="+mn-lt"/>
                          <a:ea typeface="+mn-ea"/>
                          <a:cs typeface="+mn-cs"/>
                        </a:rPr>
                        <a:t>for view</a:t>
                      </a:r>
                      <a:r>
                        <a:rPr kumimoji="1" lang="ja-JP" altLang="en-US" sz="1050" kern="1200">
                          <a:solidFill>
                            <a:srgbClr val="0D0D0D"/>
                          </a:solidFill>
                          <a:latin typeface="+mn-lt"/>
                          <a:ea typeface="+mn-ea"/>
                          <a:cs typeface="+mn-cs"/>
                        </a:rPr>
                        <a:t>）　</a:t>
                      </a:r>
                      <a:r>
                        <a:rPr kumimoji="1" lang="en-US" altLang="ja-JP" sz="1050" kern="1200">
                          <a:solidFill>
                            <a:srgbClr val="0D0D0D"/>
                          </a:solidFill>
                          <a:latin typeface="+mn-lt"/>
                          <a:ea typeface="+mn-ea"/>
                          <a:cs typeface="+mn-cs"/>
                        </a:rPr>
                        <a:t>/</a:t>
                      </a:r>
                      <a:r>
                        <a:rPr kumimoji="1" lang="ja-JP" altLang="en-US" sz="1050" kern="1200">
                          <a:solidFill>
                            <a:srgbClr val="0D0D0D"/>
                          </a:solidFill>
                          <a:latin typeface="+mn-lt"/>
                          <a:ea typeface="+mn-ea"/>
                          <a:cs typeface="+mn-cs"/>
                        </a:rPr>
                        <a:t>　ランディングページを表示する（</a:t>
                      </a:r>
                      <a:r>
                        <a:rPr kumimoji="1" lang="en-US" altLang="ja-JP" sz="1050" kern="1200">
                          <a:solidFill>
                            <a:srgbClr val="0D0D0D"/>
                          </a:solidFill>
                          <a:latin typeface="+mn-lt"/>
                          <a:ea typeface="+mn-ea"/>
                          <a:cs typeface="+mn-cs"/>
                        </a:rPr>
                        <a:t>for click</a:t>
                      </a:r>
                      <a:r>
                        <a:rPr kumimoji="1" lang="ja-JP" altLang="en-US" sz="1050" kern="1200">
                          <a:solidFill>
                            <a:srgbClr val="0D0D0D"/>
                          </a:solidFill>
                          <a:latin typeface="+mn-lt"/>
                          <a:ea typeface="+mn-ea"/>
                          <a:cs typeface="+mn-cs"/>
                        </a:rPr>
                        <a:t>）</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74522507"/>
                  </a:ext>
                </a:extLst>
              </a:tr>
              <a:tr h="30042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デバイス</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ja-JP" altLang="en-US" sz="1050" b="0" i="0" kern="1200">
                          <a:solidFill>
                            <a:srgbClr val="0D0D0D"/>
                          </a:solidFill>
                          <a:latin typeface="Meiryo"/>
                          <a:ea typeface="Meiryo"/>
                          <a:cs typeface="+mn-cs"/>
                        </a:rPr>
                        <a:t>スマートフォン（ウェブ</a:t>
                      </a:r>
                      <a:r>
                        <a:rPr kumimoji="1" lang="en-US" altLang="ja-JP" sz="1050" b="0" i="0" kern="1200">
                          <a:solidFill>
                            <a:srgbClr val="0D0D0D"/>
                          </a:solidFill>
                          <a:latin typeface="Meiryo"/>
                          <a:ea typeface="Meiryo"/>
                          <a:cs typeface="+mn-cs"/>
                        </a:rPr>
                        <a:t>/</a:t>
                      </a:r>
                      <a:r>
                        <a:rPr kumimoji="1" lang="ja-JP" altLang="en-US" sz="1050" b="0" i="0" kern="1200">
                          <a:solidFill>
                            <a:srgbClr val="0D0D0D"/>
                          </a:solidFill>
                          <a:latin typeface="Meiryo"/>
                          <a:ea typeface="Meiryo"/>
                          <a:cs typeface="+mn-cs"/>
                        </a:rPr>
                        <a:t>アプリ）</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931917948"/>
                  </a:ext>
                </a:extLst>
              </a:tr>
              <a:tr h="30042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掲載面</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b="0" i="0" kern="1200">
                          <a:solidFill>
                            <a:srgbClr val="0D0D0D"/>
                          </a:solidFill>
                          <a:latin typeface="Meiryo"/>
                          <a:ea typeface="Meiryo"/>
                          <a:cs typeface="+mn-cs"/>
                        </a:rPr>
                        <a:t>Yahoo! JAPAN</a:t>
                      </a:r>
                      <a:r>
                        <a:rPr kumimoji="1" lang="ja-JP" altLang="en-US" sz="1050" b="0" i="0" kern="1200">
                          <a:solidFill>
                            <a:srgbClr val="0D0D0D"/>
                          </a:solidFill>
                          <a:latin typeface="Meiryo"/>
                          <a:ea typeface="Meiryo"/>
                          <a:cs typeface="+mn-cs"/>
                        </a:rPr>
                        <a:t>トップページ</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10000"/>
                        <a:lumOff val="90000"/>
                      </a:scheme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787314208"/>
                  </a:ext>
                </a:extLst>
              </a:tr>
              <a:tr h="30042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掲載場所</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kern="1200">
                          <a:solidFill>
                            <a:srgbClr val="0D0D0D"/>
                          </a:solidFill>
                          <a:latin typeface="Meiryo"/>
                          <a:ea typeface="Meiryo"/>
                          <a:cs typeface="+mn-cs"/>
                        </a:rPr>
                        <a:t>Yahoo! JAPAN</a:t>
                      </a:r>
                      <a:r>
                        <a:rPr kumimoji="1" lang="ja-JP" altLang="en-US" sz="1050" b="0" i="0" kern="1200">
                          <a:solidFill>
                            <a:srgbClr val="0D0D0D"/>
                          </a:solidFill>
                          <a:latin typeface="Meiryo"/>
                          <a:ea typeface="Meiryo"/>
                          <a:cs typeface="+mn-cs"/>
                        </a:rPr>
                        <a:t>トップページ</a:t>
                      </a:r>
                      <a:r>
                        <a:rPr kumimoji="1" lang="en-US" altLang="ja-JP" sz="1050" b="0" i="0" kern="1200">
                          <a:solidFill>
                            <a:srgbClr val="0D0D0D"/>
                          </a:solidFill>
                          <a:latin typeface="Meiryo"/>
                          <a:ea typeface="Meiryo"/>
                          <a:cs typeface="+mn-cs"/>
                        </a:rPr>
                        <a:t> </a:t>
                      </a:r>
                      <a:r>
                        <a:rPr kumimoji="1" lang="ja-JP" altLang="en-US" sz="1050" b="0" i="0" kern="1200">
                          <a:solidFill>
                            <a:srgbClr val="0D0D0D"/>
                          </a:solidFill>
                          <a:latin typeface="Meiryo"/>
                          <a:ea typeface="Meiryo"/>
                          <a:cs typeface="+mn-cs"/>
                        </a:rPr>
                        <a:t>および </a:t>
                      </a:r>
                      <a:r>
                        <a:rPr kumimoji="1" lang="en-US" altLang="ja-JP" sz="1050" b="0" i="0" kern="1200">
                          <a:solidFill>
                            <a:srgbClr val="0D0D0D"/>
                          </a:solidFill>
                          <a:latin typeface="Meiryo"/>
                          <a:ea typeface="Meiryo"/>
                          <a:cs typeface="+mn-cs"/>
                        </a:rPr>
                        <a:t>Yahoo! JAPAN</a:t>
                      </a:r>
                      <a:r>
                        <a:rPr kumimoji="1" lang="ja-JP" altLang="en-US" sz="1050" b="0" i="0" kern="1200">
                          <a:solidFill>
                            <a:srgbClr val="0D0D0D"/>
                          </a:solidFill>
                          <a:latin typeface="Meiryo"/>
                          <a:ea typeface="Meiryo"/>
                          <a:cs typeface="+mn-cs"/>
                        </a:rPr>
                        <a:t>アプリのファーストビュー　</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066738162"/>
                  </a:ext>
                </a:extLst>
              </a:tr>
              <a:tr h="30042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掲載期間</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1050" b="0" i="0" u="none" strike="noStrike" kern="1200" cap="none" spc="0" normalizeH="0" baseline="0" noProof="0">
                          <a:ln>
                            <a:noFill/>
                          </a:ln>
                          <a:solidFill>
                            <a:srgbClr val="0D0D0D"/>
                          </a:solidFill>
                          <a:effectLst/>
                          <a:uLnTx/>
                          <a:uFillTx/>
                          <a:latin typeface="Meiryo"/>
                          <a:ea typeface="Meiryo"/>
                          <a:cs typeface="+mn-cs"/>
                        </a:rPr>
                        <a:t>2026</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10</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1</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日（木）～　</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3</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31</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日（水）</a:t>
                      </a:r>
                      <a:endParaRPr kumimoji="1" lang="ja-JP" altLang="ja-JP" sz="1050">
                        <a:solidFill>
                          <a:srgbClr val="0D0D0D"/>
                        </a:solidFill>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2463668774"/>
                  </a:ext>
                </a:extLst>
              </a:tr>
              <a:tr h="30042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購入期間</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a:ln>
                            <a:noFill/>
                          </a:ln>
                          <a:solidFill>
                            <a:srgbClr val="0D0D0D"/>
                          </a:solidFill>
                          <a:effectLst/>
                          <a:uLnTx/>
                          <a:uFillTx/>
                          <a:latin typeface="Meiryo"/>
                          <a:ea typeface="Meiryo"/>
                          <a:cs typeface="+mn-cs"/>
                        </a:rPr>
                        <a:t>1</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日（</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1</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時間単位）</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967014782"/>
                  </a:ext>
                </a:extLst>
              </a:tr>
              <a:tr h="30042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料金タイプ</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lang="ja-JP" altLang="en-US" sz="1050" b="0" i="0">
                          <a:solidFill>
                            <a:srgbClr val="0D0D0D"/>
                          </a:solidFill>
                          <a:effectLst/>
                          <a:latin typeface="Meiryo" panose="020B0604030504040204" pitchFamily="34" charset="-128"/>
                          <a:ea typeface="Meiryo" panose="020B0604030504040204" pitchFamily="34" charset="-128"/>
                        </a:rPr>
                        <a:t>時間帯ジャック購入型</a:t>
                      </a:r>
                      <a:endParaRPr kumimoji="1" lang="ja-JP" altLang="en-US" sz="1050" b="0" i="0" kern="1200">
                        <a:solidFill>
                          <a:srgbClr val="0D0D0D"/>
                        </a:solidFill>
                        <a:latin typeface="Meiryo" panose="020B0604030504040204" pitchFamily="34" charset="-128"/>
                        <a:ea typeface="Meiryo" panose="020B0604030504040204" pitchFamily="34" charset="-128"/>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750538939"/>
                  </a:ext>
                </a:extLst>
              </a:tr>
              <a:tr h="30042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最低購入価格</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rowSpan="2"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srgbClr val="0D0D0D"/>
                          </a:solidFill>
                          <a:effectLst/>
                          <a:uLnTx/>
                          <a:uFillTx/>
                          <a:latin typeface="Meiryo"/>
                          <a:ea typeface="Meiryo"/>
                          <a:cs typeface="+mn-cs"/>
                        </a:rPr>
                        <a:t>価格は時間帯ジャック価格表をご確認ください。</a:t>
                      </a:r>
                    </a:p>
                  </a:txBody>
                  <a:tcPr marT="36000" marB="0" anchor="ctr">
                    <a:lnL w="19050" cap="flat" cmpd="sng" algn="ctr">
                      <a:solidFill>
                        <a:schemeClr val="bg1"/>
                      </a:solidFill>
                      <a:prstDash val="solid"/>
                      <a:round/>
                      <a:headEnd type="none" w="med" len="med"/>
                      <a:tailEnd type="none" w="med" len="med"/>
                    </a:lnL>
                    <a:lnR w="12700" cmpd="sng">
                      <a:noFill/>
                      <a:prstDash val="solid"/>
                    </a:lnR>
                    <a:lnT w="190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rowSpan="2" hMerge="1">
                  <a:txBody>
                    <a:bodyPr/>
                    <a:lstStyle/>
                    <a:p>
                      <a:endParaRPr kumimoji="1" lang="ja-JP" altLang="en-US"/>
                    </a:p>
                  </a:txBody>
                  <a:tcPr/>
                </a:tc>
                <a:tc rowSpan="2" hMerge="1">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rowSpan="2"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381913646"/>
                  </a:ext>
                </a:extLst>
              </a:tr>
              <a:tr h="37074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基本料金（</a:t>
                      </a:r>
                      <a:r>
                        <a:rPr kumimoji="1" lang="en-US" altLang="ja-JP" sz="900" b="0" kern="1200" err="1">
                          <a:solidFill>
                            <a:schemeClr val="bg1"/>
                          </a:solidFill>
                          <a:latin typeface="Meiryo"/>
                          <a:ea typeface="Meiryo"/>
                          <a:cs typeface="+mn-cs"/>
                        </a:rPr>
                        <a:t>vCPM</a:t>
                      </a:r>
                      <a:r>
                        <a:rPr kumimoji="1" lang="ja-JP" altLang="en-US" sz="900" b="0" kern="1200">
                          <a:solidFill>
                            <a:schemeClr val="bg1"/>
                          </a:solidFill>
                          <a:latin typeface="Meiryo"/>
                          <a:ea typeface="Meiryo"/>
                          <a:cs typeface="+mn-cs"/>
                        </a:rPr>
                        <a:t>）</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vMerge="1">
                  <a:txBody>
                    <a:bodyPr/>
                    <a:lstStyle/>
                    <a:p>
                      <a:pPr algn="ctr"/>
                      <a:endParaRPr kumimoji="1" lang="en-US" altLang="ja-JP" sz="800">
                        <a:solidFill>
                          <a:schemeClr val="tx1">
                            <a:lumMod val="65000"/>
                            <a:lumOff val="35000"/>
                          </a:schemeClr>
                        </a:solidFill>
                        <a:latin typeface="+mj-lt"/>
                        <a:ea typeface="+mj-ea"/>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10000"/>
                        <a:lumOff val="90000"/>
                      </a:schemeClr>
                    </a:solidFill>
                  </a:tcPr>
                </a:tc>
                <a:tc hMerge="1" vMerge="1">
                  <a:txBody>
                    <a:bodyPr/>
                    <a:lstStyle/>
                    <a:p>
                      <a:endParaRPr kumimoji="1" lang="ja-JP" altLang="en-US"/>
                    </a:p>
                  </a:txBody>
                  <a:tcPr/>
                </a:tc>
                <a:tc hMerge="1" vMerge="1">
                  <a:txBody>
                    <a:bodyPr/>
                    <a:lstStyle/>
                    <a:p>
                      <a:pPr algn="ctr"/>
                      <a:endParaRPr kumimoji="1" lang="en-US" altLang="ja-JP" sz="600" kern="1200">
                        <a:solidFill>
                          <a:schemeClr val="tx1">
                            <a:lumMod val="65000"/>
                            <a:lumOff val="35000"/>
                          </a:schemeClr>
                        </a:solidFill>
                        <a:latin typeface="+mn-lt"/>
                        <a:ea typeface="+mn-ea"/>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10000"/>
                        <a:lumOff val="90000"/>
                      </a:schemeClr>
                    </a:solidFill>
                  </a:tcPr>
                </a:tc>
                <a:tc hMerge="1" v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4014462905"/>
                  </a:ext>
                </a:extLst>
              </a:tr>
              <a:tr h="30042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a:ea typeface="Meiryo"/>
                          <a:cs typeface="+mn-cs"/>
                        </a:rPr>
                        <a:t>想定</a:t>
                      </a:r>
                      <a:r>
                        <a:rPr kumimoji="1" lang="en-US" altLang="ja-JP" sz="900" b="0" kern="1200" err="1">
                          <a:solidFill>
                            <a:schemeClr val="bg1"/>
                          </a:solidFill>
                          <a:latin typeface="Meiryo"/>
                          <a:ea typeface="Meiryo"/>
                          <a:cs typeface="+mn-cs"/>
                        </a:rPr>
                        <a:t>vimps</a:t>
                      </a:r>
                      <a:r>
                        <a:rPr kumimoji="1" lang="ja-JP" altLang="en-US" sz="900" b="0" kern="1200">
                          <a:solidFill>
                            <a:schemeClr val="bg1"/>
                          </a:solidFill>
                          <a:latin typeface="Meiryo"/>
                          <a:ea typeface="Meiryo"/>
                          <a:cs typeface="+mn-cs"/>
                        </a:rPr>
                        <a:t>（枠配信のみ）</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50" b="0" i="0" kern="1200">
                          <a:solidFill>
                            <a:srgbClr val="0D0D0D"/>
                          </a:solidFill>
                          <a:latin typeface="Meiryo"/>
                          <a:ea typeface="Meiryo"/>
                          <a:cs typeface="+mn-cs"/>
                        </a:rPr>
                        <a:t>-</a:t>
                      </a:r>
                      <a:endParaRPr kumimoji="1" lang="ja-JP" altLang="en-US" sz="1050" b="0" i="0" kern="1200">
                        <a:solidFill>
                          <a:srgbClr val="0D0D0D"/>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b="0" i="0">
                          <a:solidFill>
                            <a:srgbClr val="0D0D0D"/>
                          </a:solidFill>
                          <a:latin typeface="Meiryo"/>
                          <a:ea typeface="Meiryo"/>
                        </a:rPr>
                        <a:t>-</a:t>
                      </a:r>
                      <a:endParaRPr kumimoji="1" lang="ja-JP" altLang="en-US" sz="1050" b="0" i="0">
                        <a:solidFill>
                          <a:srgbClr val="0D0D0D"/>
                        </a:solidFill>
                        <a:latin typeface="Meiryo"/>
                        <a:ea typeface="Meiryo"/>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788352744"/>
                  </a:ext>
                </a:extLst>
              </a:tr>
            </a:tbl>
          </a:graphicData>
        </a:graphic>
      </p:graphicFrame>
      <p:sp>
        <p:nvSpPr>
          <p:cNvPr id="7" name="正方形/長方形 6">
            <a:extLst>
              <a:ext uri="{FF2B5EF4-FFF2-40B4-BE49-F238E27FC236}">
                <a16:creationId xmlns:a16="http://schemas.microsoft.com/office/drawing/2014/main" id="{05ECADE4-731B-7B25-1853-434B842A80CE}"/>
              </a:ext>
            </a:extLst>
          </p:cNvPr>
          <p:cNvSpPr/>
          <p:nvPr/>
        </p:nvSpPr>
        <p:spPr>
          <a:xfrm>
            <a:off x="445992" y="5931712"/>
            <a:ext cx="10423046" cy="338554"/>
          </a:xfrm>
          <a:prstGeom prst="rect">
            <a:avLst/>
          </a:prstGeom>
        </p:spPr>
        <p:txBody>
          <a:bodyPr wrap="none" lIns="91440" tIns="45720" rIns="91440" bIns="4572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a:ln>
                  <a:noFill/>
                </a:ln>
                <a:solidFill>
                  <a:srgbClr val="0D0D0D"/>
                </a:solidFill>
                <a:effectLst/>
                <a:uLnTx/>
                <a:uFillTx/>
                <a:latin typeface="Calibri" panose="020F0502020204030204"/>
                <a:ea typeface="メイリオ" panose="020B0604030504040204" pitchFamily="50" charset="-128"/>
                <a:cs typeface="+mn-cs"/>
              </a:rPr>
              <a:t>※</a:t>
            </a:r>
            <a:r>
              <a:rPr kumimoji="0" lang="ja-JP" altLang="en-US" sz="800" b="0" i="0" u="none" strike="noStrike" kern="0" cap="none" spc="0" normalizeH="0" baseline="0" noProof="0">
                <a:ln>
                  <a:noFill/>
                </a:ln>
                <a:solidFill>
                  <a:srgbClr val="0D0D0D"/>
                </a:solidFill>
                <a:effectLst/>
                <a:uLnTx/>
                <a:uFillTx/>
                <a:latin typeface="Calibri" panose="020F0502020204030204"/>
                <a:ea typeface="メイリオ" panose="020B0604030504040204" pitchFamily="50" charset="-128"/>
                <a:cs typeface="+mn-cs"/>
              </a:rPr>
              <a:t>時間帯ジャック商品は</a:t>
            </a:r>
            <a:r>
              <a:rPr kumimoji="0" lang="en-US" altLang="ja-JP" sz="800" b="0" i="0" u="none" strike="noStrike" kern="0" cap="none" spc="0" normalizeH="0" baseline="0" noProof="0">
                <a:ln>
                  <a:noFill/>
                </a:ln>
                <a:solidFill>
                  <a:srgbClr val="0D0D0D"/>
                </a:solidFill>
                <a:effectLst/>
                <a:uLnTx/>
                <a:uFillTx/>
                <a:latin typeface="Calibri" panose="020F0502020204030204"/>
                <a:ea typeface="メイリオ" panose="020B0604030504040204" pitchFamily="50" charset="-128"/>
                <a:cs typeface="+mn-cs"/>
              </a:rPr>
              <a:t>1</a:t>
            </a:r>
            <a:r>
              <a:rPr kumimoji="0" lang="ja-JP" altLang="en-US" sz="800" b="0" i="0" u="none" strike="noStrike" kern="0" cap="none" spc="0" normalizeH="0" baseline="0" noProof="0">
                <a:ln>
                  <a:noFill/>
                </a:ln>
                <a:solidFill>
                  <a:srgbClr val="0D0D0D"/>
                </a:solidFill>
                <a:effectLst/>
                <a:uLnTx/>
                <a:uFillTx/>
                <a:latin typeface="Calibri" panose="020F0502020204030204"/>
                <a:ea typeface="メイリオ" panose="020B0604030504040204" pitchFamily="50" charset="-128"/>
                <a:cs typeface="+mn-cs"/>
              </a:rPr>
              <a:t>日で最大</a:t>
            </a:r>
            <a:r>
              <a:rPr kumimoji="0" lang="en-US" altLang="ja-JP" sz="800" b="0" i="0" u="none" strike="noStrike" kern="0" cap="none" spc="0" normalizeH="0" baseline="0" noProof="0">
                <a:ln>
                  <a:noFill/>
                </a:ln>
                <a:solidFill>
                  <a:srgbClr val="0D0D0D"/>
                </a:solidFill>
                <a:effectLst/>
                <a:uLnTx/>
                <a:uFillTx/>
                <a:latin typeface="Calibri" panose="020F0502020204030204"/>
                <a:ea typeface="メイリオ" panose="020B0604030504040204" pitchFamily="50" charset="-128"/>
                <a:cs typeface="+mn-cs"/>
              </a:rPr>
              <a:t>3</a:t>
            </a:r>
            <a:r>
              <a:rPr kumimoji="0" lang="ja-JP" altLang="en-US" sz="800" b="0" i="0" u="none" strike="noStrike" kern="0" cap="none" spc="0" normalizeH="0" baseline="0" noProof="0">
                <a:ln>
                  <a:noFill/>
                </a:ln>
                <a:solidFill>
                  <a:srgbClr val="0D0D0D"/>
                </a:solidFill>
                <a:effectLst/>
                <a:uLnTx/>
                <a:uFillTx/>
                <a:latin typeface="Calibri" panose="020F0502020204030204"/>
                <a:ea typeface="メイリオ" panose="020B0604030504040204" pitchFamily="50" charset="-128"/>
                <a:cs typeface="+mn-cs"/>
              </a:rPr>
              <a:t>時間、</a:t>
            </a:r>
            <a:r>
              <a:rPr kumimoji="0" lang="en-US" altLang="ja-JP" sz="800" b="0" i="0" u="none" strike="noStrike" kern="0" cap="none" spc="0" normalizeH="0" baseline="0" noProof="0">
                <a:ln>
                  <a:noFill/>
                </a:ln>
                <a:solidFill>
                  <a:srgbClr val="0D0D0D"/>
                </a:solidFill>
                <a:effectLst/>
                <a:uLnTx/>
                <a:uFillTx/>
                <a:latin typeface="Calibri" panose="020F0502020204030204"/>
                <a:ea typeface="メイリオ" panose="020B0604030504040204" pitchFamily="50" charset="-128"/>
                <a:cs typeface="+mn-cs"/>
              </a:rPr>
              <a:t>1</a:t>
            </a:r>
            <a:r>
              <a:rPr kumimoji="0" lang="ja-JP" altLang="en-US" sz="800" b="0" i="0" u="none" strike="noStrike" kern="0" cap="none" spc="0" normalizeH="0" baseline="0" noProof="0">
                <a:ln>
                  <a:noFill/>
                </a:ln>
                <a:solidFill>
                  <a:srgbClr val="0D0D0D"/>
                </a:solidFill>
                <a:effectLst/>
                <a:uLnTx/>
                <a:uFillTx/>
                <a:latin typeface="Calibri" panose="020F0502020204030204"/>
                <a:ea typeface="メイリオ" panose="020B0604030504040204" pitchFamily="50" charset="-128"/>
                <a:cs typeface="+mn-cs"/>
              </a:rPr>
              <a:t>週間で最大</a:t>
            </a:r>
            <a:r>
              <a:rPr kumimoji="0" lang="en-US" altLang="ja-JP" sz="800" b="0" i="0" u="none" strike="noStrike" kern="0" cap="none" spc="0" normalizeH="0" baseline="0" noProof="0">
                <a:ln>
                  <a:noFill/>
                </a:ln>
                <a:solidFill>
                  <a:srgbClr val="0D0D0D"/>
                </a:solidFill>
                <a:effectLst/>
                <a:uLnTx/>
                <a:uFillTx/>
                <a:latin typeface="Calibri" panose="020F0502020204030204"/>
                <a:ea typeface="メイリオ" panose="020B0604030504040204" pitchFamily="50" charset="-128"/>
                <a:cs typeface="+mn-cs"/>
              </a:rPr>
              <a:t>10</a:t>
            </a:r>
            <a:r>
              <a:rPr kumimoji="0" lang="ja-JP" altLang="en-US" sz="800" b="0" i="0" u="none" strike="noStrike" kern="0" cap="none" spc="0" normalizeH="0" baseline="0" noProof="0">
                <a:ln>
                  <a:noFill/>
                </a:ln>
                <a:solidFill>
                  <a:srgbClr val="0D0D0D"/>
                </a:solidFill>
                <a:effectLst/>
                <a:uLnTx/>
                <a:uFillTx/>
                <a:latin typeface="Calibri" panose="020F0502020204030204"/>
                <a:ea typeface="メイリオ" panose="020B0604030504040204" pitchFamily="50" charset="-128"/>
                <a:cs typeface="+mn-cs"/>
              </a:rPr>
              <a:t>時間までの販売となります。</a:t>
            </a:r>
            <a:endParaRPr kumimoji="0" lang="en-US" altLang="ja-JP" sz="800" b="0" i="0" u="none" strike="noStrike" kern="0" cap="none" spc="0" normalizeH="0" baseline="0" noProof="0">
              <a:ln>
                <a:noFill/>
              </a:ln>
              <a:solidFill>
                <a:srgbClr val="0D0D0D"/>
              </a:solidFill>
              <a:effectLst/>
              <a:uLnTx/>
              <a:uFillTx/>
              <a:latin typeface="Calibri" panose="020F0502020204030204"/>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a:ln>
                  <a:noFill/>
                </a:ln>
                <a:solidFill>
                  <a:srgbClr val="0D0D0D"/>
                </a:solidFill>
                <a:effectLst/>
                <a:uLnTx/>
                <a:uFillTx/>
                <a:latin typeface="Meiryo"/>
                <a:ea typeface="メイリオ"/>
                <a:cs typeface="+mn-cs"/>
              </a:rPr>
              <a:t>※</a:t>
            </a:r>
            <a:r>
              <a:rPr kumimoji="0" lang="en-US" altLang="ja-JP" sz="800" b="0" i="0" u="none" strike="noStrike" kern="0" cap="none" spc="0" normalizeH="0" baseline="0" noProof="0">
                <a:ln>
                  <a:noFill/>
                </a:ln>
                <a:solidFill>
                  <a:srgbClr val="0D0D0D"/>
                </a:solidFill>
                <a:effectLst/>
                <a:uLnTx/>
                <a:uFillTx/>
                <a:latin typeface="Meiryo"/>
                <a:ea typeface="Meiryo"/>
                <a:cs typeface="+mn-cs"/>
              </a:rPr>
              <a:t>SP</a:t>
            </a:r>
            <a:r>
              <a:rPr kumimoji="0" lang="ja-JP" altLang="ja-JP" sz="800" b="0" i="0" u="none" strike="noStrike" kern="0" cap="none" spc="0" normalizeH="0" baseline="0" noProof="0">
                <a:ln>
                  <a:noFill/>
                </a:ln>
                <a:solidFill>
                  <a:srgbClr val="0D0D0D"/>
                </a:solidFill>
                <a:effectLst/>
                <a:uLnTx/>
                <a:uFillTx/>
                <a:latin typeface="Meiryo"/>
                <a:ea typeface="Meiryo"/>
                <a:cs typeface="+mn-cs"/>
              </a:rPr>
              <a:t>はスマートフォン、</a:t>
            </a:r>
            <a:r>
              <a:rPr kumimoji="0" lang="en-US" altLang="ja-JP" sz="800" b="0" i="0" u="none" strike="noStrike" kern="0" cap="none" spc="0" normalizeH="0" baseline="0" noProof="0">
                <a:ln>
                  <a:noFill/>
                </a:ln>
                <a:solidFill>
                  <a:srgbClr val="0D0D0D"/>
                </a:solidFill>
                <a:effectLst/>
                <a:uLnTx/>
                <a:uFillTx/>
                <a:latin typeface="Meiryo"/>
                <a:ea typeface="Meiryo"/>
                <a:cs typeface="+mn-cs"/>
              </a:rPr>
              <a:t>PC</a:t>
            </a:r>
            <a:r>
              <a:rPr kumimoji="0" lang="ja-JP" altLang="ja-JP" sz="800" b="0" i="0" u="none" strike="noStrike" kern="0" cap="none" spc="0" normalizeH="0" baseline="0" noProof="0">
                <a:ln>
                  <a:noFill/>
                </a:ln>
                <a:solidFill>
                  <a:srgbClr val="0D0D0D"/>
                </a:solidFill>
                <a:effectLst/>
                <a:uLnTx/>
                <a:uFillTx/>
                <a:latin typeface="Meiryo"/>
                <a:ea typeface="Meiryo"/>
                <a:cs typeface="+mn-cs"/>
              </a:rPr>
              <a:t>はパソコン、</a:t>
            </a:r>
            <a:r>
              <a:rPr kumimoji="0" lang="en-US" altLang="ja-JP" sz="800" b="0" i="0" u="none" strike="noStrike" kern="0" cap="none" spc="0" normalizeH="0" baseline="0" noProof="0">
                <a:ln>
                  <a:noFill/>
                </a:ln>
                <a:solidFill>
                  <a:srgbClr val="0D0D0D"/>
                </a:solidFill>
                <a:effectLst/>
                <a:uLnTx/>
                <a:uFillTx/>
                <a:latin typeface="Meiryo"/>
                <a:ea typeface="Meiryo"/>
                <a:cs typeface="+mn-cs"/>
              </a:rPr>
              <a:t>MD</a:t>
            </a:r>
            <a:r>
              <a:rPr kumimoji="0" lang="ja-JP" altLang="ja-JP" sz="800" b="0" i="0" u="none" strike="noStrike" kern="0" cap="none" spc="0" normalizeH="0" baseline="0" noProof="0">
                <a:ln>
                  <a:noFill/>
                </a:ln>
                <a:solidFill>
                  <a:srgbClr val="0D0D0D"/>
                </a:solidFill>
                <a:effectLst/>
                <a:uLnTx/>
                <a:uFillTx/>
                <a:latin typeface="Meiryo"/>
                <a:ea typeface="Meiryo"/>
                <a:cs typeface="+mn-cs"/>
              </a:rPr>
              <a:t>はマルチデバイスの略称です。</a:t>
            </a:r>
            <a:r>
              <a:rPr kumimoji="0" lang="ja-JP" altLang="en-US" sz="800" b="0" i="0" u="none" strike="noStrike" kern="0" cap="none" spc="0" normalizeH="0" baseline="0" noProof="0">
                <a:ln>
                  <a:noFill/>
                </a:ln>
                <a:solidFill>
                  <a:srgbClr val="0D0D0D"/>
                </a:solidFill>
                <a:effectLst/>
                <a:uLnTx/>
                <a:uFillTx/>
                <a:latin typeface="Meiryo"/>
                <a:ea typeface="Meiryo"/>
                <a:cs typeface="+mn-cs"/>
              </a:rPr>
              <a:t>　</a:t>
            </a:r>
            <a:r>
              <a:rPr kumimoji="0" lang="en-US" altLang="ja-JP" sz="800" b="0" i="0" u="none" strike="noStrike" kern="0" cap="none" spc="0" normalizeH="0" baseline="0" noProof="0">
                <a:ln>
                  <a:noFill/>
                </a:ln>
                <a:solidFill>
                  <a:srgbClr val="0D0D0D"/>
                </a:solidFill>
                <a:effectLst/>
                <a:uLnTx/>
                <a:uFillTx/>
                <a:latin typeface="Meiryo"/>
                <a:ea typeface="メイリオ"/>
                <a:cs typeface="+mn-cs"/>
              </a:rPr>
              <a:t>※</a:t>
            </a:r>
            <a:r>
              <a:rPr kumimoji="0" lang="en-US" altLang="ja-JP" sz="800" b="0" i="0" u="none" strike="noStrike" kern="0" cap="none" spc="0" normalizeH="0" baseline="0" noProof="0" err="1">
                <a:ln>
                  <a:noFill/>
                </a:ln>
                <a:solidFill>
                  <a:srgbClr val="0D0D0D"/>
                </a:solidFill>
                <a:effectLst/>
                <a:uLnTx/>
                <a:uFillTx/>
                <a:latin typeface="Meiryo"/>
                <a:ea typeface="メイリオ"/>
                <a:cs typeface="+mn-cs"/>
              </a:rPr>
              <a:t>vCPM</a:t>
            </a:r>
            <a:r>
              <a:rPr kumimoji="0" lang="ja-JP" altLang="en-US" sz="800" b="0" i="0" u="none" strike="noStrike" kern="0" cap="none" spc="0" normalizeH="0" baseline="0" noProof="0">
                <a:ln>
                  <a:noFill/>
                </a:ln>
                <a:solidFill>
                  <a:srgbClr val="0D0D0D"/>
                </a:solidFill>
                <a:effectLst/>
                <a:uLnTx/>
                <a:uFillTx/>
                <a:latin typeface="Meiryo"/>
                <a:ea typeface="Meiryo"/>
                <a:cs typeface="+mn-cs"/>
              </a:rPr>
              <a:t>はビューアブルインプレッション</a:t>
            </a:r>
            <a:r>
              <a:rPr kumimoji="0" lang="en-US" altLang="ja-JP" sz="800" b="0" i="0" u="none" strike="noStrike" kern="0" cap="none" spc="0" normalizeH="0" baseline="0" noProof="0">
                <a:ln>
                  <a:noFill/>
                </a:ln>
                <a:solidFill>
                  <a:srgbClr val="0D0D0D"/>
                </a:solidFill>
                <a:effectLst/>
                <a:uLnTx/>
                <a:uFillTx/>
                <a:latin typeface="Meiryo"/>
                <a:ea typeface="メイリオ"/>
                <a:cs typeface="+mn-cs"/>
              </a:rPr>
              <a:t>1,000</a:t>
            </a:r>
            <a:r>
              <a:rPr kumimoji="0" lang="ja-JP" altLang="en-US" sz="800" b="0" i="0" u="none" strike="noStrike" kern="0" cap="none" spc="0" normalizeH="0" baseline="0" noProof="0">
                <a:ln>
                  <a:noFill/>
                </a:ln>
                <a:solidFill>
                  <a:srgbClr val="0D0D0D"/>
                </a:solidFill>
                <a:effectLst/>
                <a:uLnTx/>
                <a:uFillTx/>
                <a:latin typeface="Meiryo"/>
                <a:ea typeface="Meiryo"/>
                <a:cs typeface="+mn-cs"/>
              </a:rPr>
              <a:t>回あたりにかかる見込み広告費用です。 </a:t>
            </a:r>
            <a:r>
              <a:rPr kumimoji="0" lang="en-US" altLang="ja-JP" sz="800" b="0" i="0" u="none" strike="noStrike" kern="0" cap="none" spc="0" normalizeH="0" baseline="0" noProof="0">
                <a:ln>
                  <a:noFill/>
                </a:ln>
                <a:solidFill>
                  <a:srgbClr val="0D0D0D"/>
                </a:solidFill>
                <a:effectLst/>
                <a:uLnTx/>
                <a:uFillTx/>
                <a:latin typeface="Meiryo"/>
                <a:ea typeface="メイリオ"/>
                <a:cs typeface="+mn-cs"/>
              </a:rPr>
              <a:t>※</a:t>
            </a:r>
            <a:r>
              <a:rPr kumimoji="0" lang="en-US" altLang="ja-JP" sz="800" b="0" i="0" u="none" strike="noStrike" kern="0" cap="none" spc="0" normalizeH="0" baseline="0" noProof="0" err="1">
                <a:ln>
                  <a:noFill/>
                </a:ln>
                <a:solidFill>
                  <a:srgbClr val="0D0D0D"/>
                </a:solidFill>
                <a:effectLst/>
                <a:uLnTx/>
                <a:uFillTx/>
                <a:latin typeface="Meiryo"/>
                <a:ea typeface="メイリオ"/>
                <a:cs typeface="+mn-cs"/>
              </a:rPr>
              <a:t>vimps</a:t>
            </a:r>
            <a:r>
              <a:rPr kumimoji="0" lang="ja-JP" altLang="en-US" sz="800" b="0" i="0" u="none" strike="noStrike" kern="0" cap="none" spc="0" normalizeH="0" baseline="0" noProof="0">
                <a:ln>
                  <a:noFill/>
                </a:ln>
                <a:solidFill>
                  <a:srgbClr val="0D0D0D"/>
                </a:solidFill>
                <a:effectLst/>
                <a:uLnTx/>
                <a:uFillTx/>
                <a:latin typeface="Meiryo"/>
                <a:ea typeface="Meiryo"/>
                <a:cs typeface="+mn-cs"/>
              </a:rPr>
              <a:t>はビューアブルインプレッションの略称です。</a:t>
            </a:r>
            <a:endParaRPr kumimoji="1" lang="en-US" altLang="ja-JP" sz="800" b="0" i="0" u="none" strike="noStrike" kern="0" cap="none" spc="0" normalizeH="0" baseline="0" noProof="0">
              <a:ln>
                <a:noFill/>
              </a:ln>
              <a:solidFill>
                <a:srgbClr val="0D0D0D"/>
              </a:solidFill>
              <a:effectLst/>
              <a:uLnTx/>
              <a:uFillTx/>
              <a:latin typeface="Meiryo"/>
              <a:ea typeface="Meiryo"/>
              <a:cs typeface="+mn-cs"/>
            </a:endParaRPr>
          </a:p>
        </p:txBody>
      </p:sp>
      <p:sp>
        <p:nvSpPr>
          <p:cNvPr id="18" name="テキスト プレースホルダー 35">
            <a:extLst>
              <a:ext uri="{FF2B5EF4-FFF2-40B4-BE49-F238E27FC236}">
                <a16:creationId xmlns:a16="http://schemas.microsoft.com/office/drawing/2014/main" id="{2BF55EAB-C4EA-E2DC-B34F-E0D1E62F7ADD}"/>
              </a:ext>
            </a:extLst>
          </p:cNvPr>
          <p:cNvSpPr txBox="1">
            <a:spLocks noGrp="1"/>
          </p:cNvSpPr>
          <p:nvPr>
            <p:ph type="body" sz="quarter" idx="10"/>
          </p:nvPr>
        </p:nvSpPr>
        <p:spPr>
          <a:xfrm>
            <a:off x="3681189" y="145683"/>
            <a:ext cx="6017986" cy="577827"/>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None/>
            </a:pPr>
            <a:r>
              <a:rPr lang="en-US" altLang="ja-JP" sz="1600">
                <a:solidFill>
                  <a:srgbClr val="000048"/>
                </a:solidFill>
                <a:latin typeface="Meiryo" panose="020B0604030504040204" pitchFamily="34" charset="-128"/>
                <a:ea typeface="Meiryo" panose="020B0604030504040204" pitchFamily="34" charset="-128"/>
              </a:rPr>
              <a:t>Yahoo! JAPAN</a:t>
            </a:r>
            <a:r>
              <a:rPr lang="ja-JP" altLang="en-US" sz="1600">
                <a:solidFill>
                  <a:srgbClr val="000048"/>
                </a:solidFill>
                <a:latin typeface="Meiryo" panose="020B0604030504040204" pitchFamily="34" charset="-128"/>
                <a:ea typeface="Meiryo" panose="020B0604030504040204" pitchFamily="34" charset="-128"/>
              </a:rPr>
              <a:t>トップページ　ブランドパネル　</a:t>
            </a:r>
            <a:r>
              <a:rPr lang="en-US" altLang="ja-JP" sz="1600">
                <a:solidFill>
                  <a:srgbClr val="000048"/>
                </a:solidFill>
                <a:latin typeface="Meiryo" panose="020B0604030504040204" pitchFamily="34" charset="-128"/>
                <a:ea typeface="Meiryo" panose="020B0604030504040204" pitchFamily="34" charset="-128"/>
              </a:rPr>
              <a:t>SP</a:t>
            </a:r>
            <a:r>
              <a:rPr lang="ja-JP" altLang="en-US" sz="1600">
                <a:solidFill>
                  <a:srgbClr val="000048"/>
                </a:solidFill>
                <a:latin typeface="Meiryo" panose="020B0604030504040204" pitchFamily="34" charset="-128"/>
                <a:ea typeface="Meiryo" panose="020B0604030504040204" pitchFamily="34" charset="-128"/>
              </a:rPr>
              <a:t>　スクエア</a:t>
            </a:r>
            <a:endParaRPr lang="en-US" altLang="ja-JP" sz="1600">
              <a:solidFill>
                <a:srgbClr val="000048"/>
              </a:solidFill>
              <a:latin typeface="Meiryo" panose="020B0604030504040204" pitchFamily="34" charset="-128"/>
              <a:ea typeface="Meiryo" panose="020B0604030504040204" pitchFamily="34" charset="-128"/>
            </a:endParaRPr>
          </a:p>
        </p:txBody>
      </p:sp>
      <p:sp>
        <p:nvSpPr>
          <p:cNvPr id="3" name="テキスト ボックス 2">
            <a:extLst>
              <a:ext uri="{FF2B5EF4-FFF2-40B4-BE49-F238E27FC236}">
                <a16:creationId xmlns:a16="http://schemas.microsoft.com/office/drawing/2014/main" id="{31CA94A8-C14B-9D49-EE67-C4E42136A24A}"/>
              </a:ext>
            </a:extLst>
          </p:cNvPr>
          <p:cNvSpPr txBox="1"/>
          <p:nvPr/>
        </p:nvSpPr>
        <p:spPr>
          <a:xfrm>
            <a:off x="544374" y="6152991"/>
            <a:ext cx="3916137" cy="227755"/>
          </a:xfrm>
          <a:prstGeom prst="rect">
            <a:avLst/>
          </a:prstGeom>
        </p:spPr>
        <p:txBody>
          <a:bodyPr wrap="none" lIns="0" tIns="45720" rIns="0" bIns="45720" anchor="t">
            <a:spAutoFit/>
          </a:bodyPr>
          <a:lstStyle>
            <a:defPPr>
              <a:defRPr lang="ja-JP"/>
            </a:defPPr>
            <a:lvl1pPr>
              <a:lnSpc>
                <a:spcPct val="110000"/>
              </a:lnSpc>
              <a:defRPr kumimoji="0" sz="700" kern="0">
                <a:solidFill>
                  <a:srgbClr val="002AFF"/>
                </a:solidFill>
                <a:latin typeface="Meiryo" panose="020B0604030504040204" pitchFamily="34" charset="-128"/>
                <a:ea typeface="Meiryo" panose="020B0604030504040204" pitchFamily="34" charset="-128"/>
              </a:defRPr>
            </a:lvl1pPr>
          </a:lstStyle>
          <a:p>
            <a:r>
              <a:rPr lang="en-US" altLang="ja-JP" sz="800" dirty="0"/>
              <a:t>※3/11</a:t>
            </a:r>
            <a:r>
              <a:rPr lang="ja-JP" altLang="en-US" sz="800" dirty="0"/>
              <a:t>に</a:t>
            </a:r>
            <a:r>
              <a:rPr lang="en-US" altLang="ja-JP" sz="800" dirty="0"/>
              <a:t>Yahoo! JAPAN</a:t>
            </a:r>
            <a:r>
              <a:rPr lang="ja-JP" altLang="en-US" sz="800" dirty="0"/>
              <a:t>トップページにて特別演出が行われる可能性があります。</a:t>
            </a:r>
          </a:p>
        </p:txBody>
      </p:sp>
      <p:sp>
        <p:nvSpPr>
          <p:cNvPr id="6" name="円/楕円 38">
            <a:extLst>
              <a:ext uri="{FF2B5EF4-FFF2-40B4-BE49-F238E27FC236}">
                <a16:creationId xmlns:a16="http://schemas.microsoft.com/office/drawing/2014/main" id="{26DB4A1A-5FD7-11D4-E678-DD3DEC87A810}"/>
              </a:ext>
            </a:extLst>
          </p:cNvPr>
          <p:cNvSpPr>
            <a:spLocks noChangeAspect="1"/>
          </p:cNvSpPr>
          <p:nvPr/>
        </p:nvSpPr>
        <p:spPr>
          <a:xfrm>
            <a:off x="9332205" y="2526624"/>
            <a:ext cx="246700" cy="246700"/>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G</a:t>
            </a:r>
            <a:endParaRPr kumimoji="1" lang="ja-JP" altLang="en-US"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Tree>
    <p:extLst>
      <p:ext uri="{BB962C8B-B14F-4D97-AF65-F5344CB8AC3E}">
        <p14:creationId xmlns:p14="http://schemas.microsoft.com/office/powerpoint/2010/main" val="402699169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BE0FD5-527C-D44B-C55C-63A79D0B661C}"/>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647B2E86-940B-1A2F-2CE2-ADD579C11FF0}"/>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78B2B89D-7B4F-FD54-E860-9D9755F20A0A}"/>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2" name="角丸四角形 25">
            <a:extLst>
              <a:ext uri="{FF2B5EF4-FFF2-40B4-BE49-F238E27FC236}">
                <a16:creationId xmlns:a16="http://schemas.microsoft.com/office/drawing/2014/main" id="{E7691E16-759B-A3F9-EE4D-2F8A0631F004}"/>
              </a:ext>
            </a:extLst>
          </p:cNvPr>
          <p:cNvSpPr/>
          <p:nvPr/>
        </p:nvSpPr>
        <p:spPr>
          <a:xfrm>
            <a:off x="1784939" y="184171"/>
            <a:ext cx="1834561"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rPr>
              <a:t>時間帯ジャック価格表</a:t>
            </a:r>
          </a:p>
        </p:txBody>
      </p:sp>
      <p:graphicFrame>
        <p:nvGraphicFramePr>
          <p:cNvPr id="14" name="表 13">
            <a:extLst>
              <a:ext uri="{FF2B5EF4-FFF2-40B4-BE49-F238E27FC236}">
                <a16:creationId xmlns:a16="http://schemas.microsoft.com/office/drawing/2014/main" id="{DF02B5E8-E27D-A7C4-757F-5ACFD63786F6}"/>
              </a:ext>
            </a:extLst>
          </p:cNvPr>
          <p:cNvGraphicFramePr>
            <a:graphicFrameLocks noGrp="1"/>
          </p:cNvGraphicFramePr>
          <p:nvPr/>
        </p:nvGraphicFramePr>
        <p:xfrm>
          <a:off x="479424" y="962025"/>
          <a:ext cx="5472558" cy="5245322"/>
        </p:xfrm>
        <a:graphic>
          <a:graphicData uri="http://schemas.openxmlformats.org/drawingml/2006/table">
            <a:tbl>
              <a:tblPr firstCol="1" bandRow="1"/>
              <a:tblGrid>
                <a:gridCol w="2095872">
                  <a:extLst>
                    <a:ext uri="{9D8B030D-6E8A-4147-A177-3AD203B41FA5}">
                      <a16:colId xmlns:a16="http://schemas.microsoft.com/office/drawing/2014/main" val="792911817"/>
                    </a:ext>
                  </a:extLst>
                </a:gridCol>
                <a:gridCol w="1688343">
                  <a:extLst>
                    <a:ext uri="{9D8B030D-6E8A-4147-A177-3AD203B41FA5}">
                      <a16:colId xmlns:a16="http://schemas.microsoft.com/office/drawing/2014/main" val="598637953"/>
                    </a:ext>
                  </a:extLst>
                </a:gridCol>
                <a:gridCol w="1688343">
                  <a:extLst>
                    <a:ext uri="{9D8B030D-6E8A-4147-A177-3AD203B41FA5}">
                      <a16:colId xmlns:a16="http://schemas.microsoft.com/office/drawing/2014/main" val="240533709"/>
                    </a:ext>
                  </a:extLst>
                </a:gridCol>
              </a:tblGrid>
              <a:tr h="343159">
                <a:tc rowSpan="3">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1000" b="1">
                          <a:solidFill>
                            <a:schemeClr val="bg1"/>
                          </a:solidFill>
                          <a:latin typeface="Meiryo" panose="020B0604030504040204" pitchFamily="34" charset="-128"/>
                          <a:ea typeface="Meiryo" panose="020B0604030504040204" pitchFamily="34" charset="-128"/>
                        </a:rPr>
                        <a:t>ターゲティング</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1000" b="1" kern="1200">
                          <a:solidFill>
                            <a:schemeClr val="bg1"/>
                          </a:solidFill>
                          <a:latin typeface="Meiryo" panose="020B0604030504040204" pitchFamily="34" charset="-128"/>
                          <a:ea typeface="Meiryo" panose="020B0604030504040204" pitchFamily="34" charset="-128"/>
                          <a:cs typeface="+mn-cs"/>
                        </a:rPr>
                        <a:t>商品名</a:t>
                      </a:r>
                      <a:endParaRPr kumimoji="1" lang="en-US" altLang="ja-JP" sz="10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extLst>
                  <a:ext uri="{0D108BD9-81ED-4DB2-BD59-A6C34878D82A}">
                    <a16:rowId xmlns:a16="http://schemas.microsoft.com/office/drawing/2014/main" val="450086990"/>
                  </a:ext>
                </a:extLst>
              </a:tr>
              <a:tr h="516463">
                <a:tc vMerge="1">
                  <a:txBody>
                    <a:bodyPr/>
                    <a:lstStyle/>
                    <a:p>
                      <a:pPr algn="ct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gridSpan="2">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kern="1200">
                          <a:solidFill>
                            <a:schemeClr val="bg1"/>
                          </a:solidFill>
                          <a:latin typeface="Meiryo" panose="020B0604030504040204" pitchFamily="34" charset="-128"/>
                          <a:ea typeface="Meiryo" panose="020B0604030504040204" pitchFamily="34" charset="-128"/>
                          <a:cs typeface="+mn-cs"/>
                        </a:rPr>
                        <a:t>Yahoo! JAPAN</a:t>
                      </a:r>
                      <a:r>
                        <a:rPr kumimoji="1" lang="ja-JP" altLang="en-US" sz="1000" b="1" kern="1200">
                          <a:solidFill>
                            <a:schemeClr val="bg1"/>
                          </a:solidFill>
                          <a:latin typeface="Meiryo" panose="020B0604030504040204" pitchFamily="34" charset="-128"/>
                          <a:ea typeface="Meiryo" panose="020B0604030504040204" pitchFamily="34" charset="-128"/>
                          <a:cs typeface="+mn-cs"/>
                        </a:rPr>
                        <a:t>トップページ　ブランドパネル　</a:t>
                      </a:r>
                      <a:r>
                        <a:rPr kumimoji="1" lang="en-US" altLang="ja-JP" sz="1000" b="1" kern="1200">
                          <a:solidFill>
                            <a:schemeClr val="bg1"/>
                          </a:solidFill>
                          <a:latin typeface="Meiryo" panose="020B0604030504040204" pitchFamily="34" charset="-128"/>
                          <a:ea typeface="Meiryo" panose="020B0604030504040204" pitchFamily="34" charset="-128"/>
                          <a:cs typeface="+mn-cs"/>
                        </a:rPr>
                        <a:t>SP</a:t>
                      </a:r>
                      <a:r>
                        <a:rPr kumimoji="1" lang="ja-JP" altLang="en-US" sz="1000" b="1" kern="1200">
                          <a:solidFill>
                            <a:schemeClr val="bg1"/>
                          </a:solidFill>
                          <a:latin typeface="Meiryo" panose="020B0604030504040204" pitchFamily="34" charset="-128"/>
                          <a:ea typeface="Meiryo" panose="020B0604030504040204" pitchFamily="34" charset="-128"/>
                          <a:cs typeface="+mn-cs"/>
                        </a:rPr>
                        <a:t>　スクエア（時間帯ジャック）</a:t>
                      </a:r>
                    </a:p>
                  </a:txBody>
                  <a:tcPr marL="45720" marR="4572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pPr algn="ctr"/>
                      <a:endParaRPr kumimoji="1" lang="en-US" altLang="ja-JP" sz="700" b="1" kern="1200">
                        <a:solidFill>
                          <a:schemeClr val="tx1">
                            <a:lumMod val="65000"/>
                            <a:lumOff val="35000"/>
                          </a:schemeClr>
                        </a:solidFill>
                        <a:latin typeface="+mn-lt"/>
                        <a:ea typeface="+mn-ea"/>
                        <a:cs typeface="+mn-cs"/>
                      </a:endParaRPr>
                    </a:p>
                  </a:txBody>
                  <a:tcPr marL="45720" marR="45720" anchor="ctr">
                    <a:lnL w="6350" cap="flat" cmpd="sng" algn="ctr">
                      <a:solidFill>
                        <a:schemeClr val="tx1">
                          <a:lumMod val="85000"/>
                          <a:lumOff val="15000"/>
                        </a:schemeClr>
                      </a:solidFill>
                      <a:prstDash val="dot"/>
                      <a:round/>
                      <a:headEnd type="none" w="med" len="med"/>
                      <a:tailEnd type="none" w="med" len="med"/>
                    </a:lnL>
                    <a:lnR w="6350" cap="flat" cmpd="sng" algn="ctr">
                      <a:solidFill>
                        <a:schemeClr val="tx1">
                          <a:lumMod val="85000"/>
                          <a:lumOff val="15000"/>
                        </a:schemeClr>
                      </a:solidFill>
                      <a:prstDash val="dot"/>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9EA"/>
                    </a:solidFill>
                  </a:tcPr>
                </a:tc>
                <a:extLst>
                  <a:ext uri="{0D108BD9-81ED-4DB2-BD59-A6C34878D82A}">
                    <a16:rowId xmlns:a16="http://schemas.microsoft.com/office/drawing/2014/main" val="2117335041"/>
                  </a:ext>
                </a:extLst>
              </a:tr>
              <a:tr h="340727">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solidFill>
                          <a:effectLst/>
                          <a:latin typeface="Meiryo" panose="020B0604030504040204" pitchFamily="34" charset="-128"/>
                          <a:ea typeface="Meiryo" panose="020B0604030504040204" pitchFamily="34" charset="-128"/>
                        </a:rPr>
                        <a:t>金額</a:t>
                      </a:r>
                      <a:endParaRPr lang="en-US" altLang="ja-JP" sz="1000" b="1" i="0" u="none" strike="noStrike">
                        <a:solidFill>
                          <a:schemeClr val="bg1"/>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solidFill>
                          <a:effectLst/>
                          <a:latin typeface="Meiryo" panose="020B0604030504040204" pitchFamily="34" charset="-128"/>
                          <a:ea typeface="Meiryo" panose="020B0604030504040204" pitchFamily="34" charset="-128"/>
                        </a:rPr>
                        <a:t>想定</a:t>
                      </a:r>
                      <a:r>
                        <a:rPr lang="en-US" altLang="ja-JP" sz="1000" b="1" i="0" u="none" strike="noStrike" err="1">
                          <a:solidFill>
                            <a:schemeClr val="bg1"/>
                          </a:solidFill>
                          <a:effectLst/>
                          <a:latin typeface="Meiryo" panose="020B0604030504040204" pitchFamily="34" charset="-128"/>
                          <a:ea typeface="Meiryo" panose="020B0604030504040204" pitchFamily="34" charset="-128"/>
                        </a:rPr>
                        <a:t>vimps</a:t>
                      </a:r>
                      <a:endParaRPr lang="en-US" altLang="ja-JP" sz="1000" b="1" i="0" u="none" strike="noStrike">
                        <a:solidFill>
                          <a:schemeClr val="bg1"/>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94017999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4,680,000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2,880,000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3,520,000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29697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2,760,000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1,620,000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1,980,000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1,800,000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990,000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1,210,000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1,800,000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810,000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990,000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1,800,000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900,000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1,100,000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2,880,000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1,710,000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2,090,000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8004801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5,640,000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3,420,000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4,180,000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7,200,000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4,410,000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5,390,000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6,960,000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4,230,000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5,170,000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460214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6,960,000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4,320,000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5,280,000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7718748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6,600,000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4,050,000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4,950,000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33226141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6,840,000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4,140,000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5,060,000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12777398"/>
                  </a:ext>
                </a:extLst>
              </a:tr>
            </a:tbl>
          </a:graphicData>
        </a:graphic>
      </p:graphicFrame>
      <p:graphicFrame>
        <p:nvGraphicFramePr>
          <p:cNvPr id="15" name="表 14">
            <a:extLst>
              <a:ext uri="{FF2B5EF4-FFF2-40B4-BE49-F238E27FC236}">
                <a16:creationId xmlns:a16="http://schemas.microsoft.com/office/drawing/2014/main" id="{D1B908DE-CF32-B272-6E03-6B7959D8070F}"/>
              </a:ext>
            </a:extLst>
          </p:cNvPr>
          <p:cNvGraphicFramePr>
            <a:graphicFrameLocks noGrp="1"/>
          </p:cNvGraphicFramePr>
          <p:nvPr/>
        </p:nvGraphicFramePr>
        <p:xfrm>
          <a:off x="6240020" y="962025"/>
          <a:ext cx="5515692" cy="5245322"/>
        </p:xfrm>
        <a:graphic>
          <a:graphicData uri="http://schemas.openxmlformats.org/drawingml/2006/table">
            <a:tbl>
              <a:tblPr firstCol="1" bandRow="1"/>
              <a:tblGrid>
                <a:gridCol w="2081430">
                  <a:extLst>
                    <a:ext uri="{9D8B030D-6E8A-4147-A177-3AD203B41FA5}">
                      <a16:colId xmlns:a16="http://schemas.microsoft.com/office/drawing/2014/main" val="792911817"/>
                    </a:ext>
                  </a:extLst>
                </a:gridCol>
                <a:gridCol w="1717131">
                  <a:extLst>
                    <a:ext uri="{9D8B030D-6E8A-4147-A177-3AD203B41FA5}">
                      <a16:colId xmlns:a16="http://schemas.microsoft.com/office/drawing/2014/main" val="598637953"/>
                    </a:ext>
                  </a:extLst>
                </a:gridCol>
                <a:gridCol w="1717131">
                  <a:extLst>
                    <a:ext uri="{9D8B030D-6E8A-4147-A177-3AD203B41FA5}">
                      <a16:colId xmlns:a16="http://schemas.microsoft.com/office/drawing/2014/main" val="240533709"/>
                    </a:ext>
                  </a:extLst>
                </a:gridCol>
              </a:tblGrid>
              <a:tr h="343159">
                <a:tc rowSpan="3">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1000" b="1">
                          <a:solidFill>
                            <a:schemeClr val="bg1"/>
                          </a:solidFill>
                          <a:latin typeface="Meiryo" panose="020B0604030504040204" pitchFamily="34" charset="-128"/>
                          <a:ea typeface="Meiryo" panose="020B0604030504040204" pitchFamily="34" charset="-128"/>
                        </a:rPr>
                        <a:t>ターゲティング</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1000" b="1" kern="1200">
                          <a:solidFill>
                            <a:schemeClr val="bg1"/>
                          </a:solidFill>
                          <a:latin typeface="Meiryo" panose="020B0604030504040204" pitchFamily="34" charset="-128"/>
                          <a:ea typeface="Meiryo" panose="020B0604030504040204" pitchFamily="34" charset="-128"/>
                          <a:cs typeface="+mn-cs"/>
                        </a:rPr>
                        <a:t>商品名</a:t>
                      </a:r>
                      <a:endParaRPr kumimoji="1" lang="en-US" altLang="ja-JP" sz="10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extLst>
                  <a:ext uri="{0D108BD9-81ED-4DB2-BD59-A6C34878D82A}">
                    <a16:rowId xmlns:a16="http://schemas.microsoft.com/office/drawing/2014/main" val="450086990"/>
                  </a:ext>
                </a:extLst>
              </a:tr>
              <a:tr h="516463">
                <a:tc vMerge="1">
                  <a:txBody>
                    <a:bodyPr/>
                    <a:lstStyle/>
                    <a:p>
                      <a:pPr algn="ct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gridSpan="2">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kern="1200">
                          <a:solidFill>
                            <a:schemeClr val="bg1"/>
                          </a:solidFill>
                          <a:latin typeface="Meiryo" panose="020B0604030504040204" pitchFamily="34" charset="-128"/>
                          <a:ea typeface="Meiryo" panose="020B0604030504040204" pitchFamily="34" charset="-128"/>
                          <a:cs typeface="+mn-cs"/>
                        </a:rPr>
                        <a:t>Yahoo! JAPAN</a:t>
                      </a:r>
                      <a:r>
                        <a:rPr kumimoji="1" lang="ja-JP" altLang="en-US" sz="1000" b="1" kern="1200">
                          <a:solidFill>
                            <a:schemeClr val="bg1"/>
                          </a:solidFill>
                          <a:latin typeface="Meiryo" panose="020B0604030504040204" pitchFamily="34" charset="-128"/>
                          <a:ea typeface="Meiryo" panose="020B0604030504040204" pitchFamily="34" charset="-128"/>
                          <a:cs typeface="+mn-cs"/>
                        </a:rPr>
                        <a:t>トップページ　ブランドパネル　</a:t>
                      </a:r>
                      <a:r>
                        <a:rPr kumimoji="1" lang="en-US" altLang="ja-JP" sz="1000" b="1" kern="1200">
                          <a:solidFill>
                            <a:schemeClr val="bg1"/>
                          </a:solidFill>
                          <a:latin typeface="Meiryo" panose="020B0604030504040204" pitchFamily="34" charset="-128"/>
                          <a:ea typeface="Meiryo" panose="020B0604030504040204" pitchFamily="34" charset="-128"/>
                          <a:cs typeface="+mn-cs"/>
                        </a:rPr>
                        <a:t>SP </a:t>
                      </a:r>
                      <a:r>
                        <a:rPr kumimoji="1" lang="ja-JP" altLang="en-US" sz="1000" b="1" kern="1200">
                          <a:solidFill>
                            <a:schemeClr val="bg1"/>
                          </a:solidFill>
                          <a:latin typeface="Meiryo" panose="020B0604030504040204" pitchFamily="34" charset="-128"/>
                          <a:ea typeface="Meiryo" panose="020B0604030504040204" pitchFamily="34" charset="-128"/>
                          <a:cs typeface="+mn-cs"/>
                        </a:rPr>
                        <a:t>　</a:t>
                      </a:r>
                      <a:endParaRPr kumimoji="1" lang="en-US" altLang="ja-JP" sz="1000" b="1" kern="1200">
                        <a:solidFill>
                          <a:schemeClr val="bg1"/>
                        </a:solidFill>
                        <a:latin typeface="Meiryo" panose="020B0604030504040204" pitchFamily="34" charset="-128"/>
                        <a:ea typeface="Meiryo" panose="020B0604030504040204"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cs typeface="+mn-cs"/>
                        </a:rPr>
                        <a:t>スクエア（時間帯ジャック）</a:t>
                      </a:r>
                    </a:p>
                  </a:txBody>
                  <a:tcPr marL="45720" marR="4572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pPr algn="ctr"/>
                      <a:endParaRPr kumimoji="1" lang="en-US" altLang="ja-JP" sz="700" b="1" kern="1200">
                        <a:solidFill>
                          <a:schemeClr val="tx1">
                            <a:lumMod val="65000"/>
                            <a:lumOff val="35000"/>
                          </a:schemeClr>
                        </a:solidFill>
                        <a:latin typeface="+mn-lt"/>
                        <a:ea typeface="+mn-ea"/>
                        <a:cs typeface="+mn-cs"/>
                      </a:endParaRPr>
                    </a:p>
                  </a:txBody>
                  <a:tcPr marL="45720" marR="45720" anchor="ctr">
                    <a:lnL w="6350" cap="flat" cmpd="sng" algn="ctr">
                      <a:solidFill>
                        <a:schemeClr val="tx1">
                          <a:lumMod val="85000"/>
                          <a:lumOff val="15000"/>
                        </a:schemeClr>
                      </a:solidFill>
                      <a:prstDash val="dot"/>
                      <a:round/>
                      <a:headEnd type="none" w="med" len="med"/>
                      <a:tailEnd type="none" w="med" len="med"/>
                    </a:lnL>
                    <a:lnR w="6350" cap="flat" cmpd="sng" algn="ctr">
                      <a:solidFill>
                        <a:schemeClr val="tx1">
                          <a:lumMod val="85000"/>
                          <a:lumOff val="15000"/>
                        </a:schemeClr>
                      </a:solidFill>
                      <a:prstDash val="dot"/>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9EA"/>
                    </a:solidFill>
                  </a:tcPr>
                </a:tc>
                <a:extLst>
                  <a:ext uri="{0D108BD9-81ED-4DB2-BD59-A6C34878D82A}">
                    <a16:rowId xmlns:a16="http://schemas.microsoft.com/office/drawing/2014/main" val="2117335041"/>
                  </a:ext>
                </a:extLst>
              </a:tr>
              <a:tr h="340727">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solidFill>
                          <a:effectLst/>
                          <a:latin typeface="Meiryo" panose="020B0604030504040204" pitchFamily="34" charset="-128"/>
                          <a:ea typeface="Meiryo" panose="020B0604030504040204" pitchFamily="34" charset="-128"/>
                        </a:rPr>
                        <a:t>金額</a:t>
                      </a:r>
                      <a:endParaRPr lang="en-US" altLang="ja-JP" sz="1000" b="1" i="0" u="none" strike="noStrike">
                        <a:solidFill>
                          <a:schemeClr val="bg1"/>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solidFill>
                          <a:effectLst/>
                          <a:latin typeface="Meiryo" panose="020B0604030504040204" pitchFamily="34" charset="-128"/>
                          <a:ea typeface="Meiryo" panose="020B0604030504040204" pitchFamily="34" charset="-128"/>
                        </a:rPr>
                        <a:t>想定</a:t>
                      </a:r>
                      <a:r>
                        <a:rPr lang="en-US" altLang="ja-JP" sz="1000" b="1" i="0" u="none" strike="noStrike" err="1">
                          <a:solidFill>
                            <a:schemeClr val="bg1"/>
                          </a:solidFill>
                          <a:effectLst/>
                          <a:latin typeface="Meiryo" panose="020B0604030504040204" pitchFamily="34" charset="-128"/>
                          <a:ea typeface="Meiryo" panose="020B0604030504040204" pitchFamily="34" charset="-128"/>
                        </a:rPr>
                        <a:t>vimps</a:t>
                      </a:r>
                      <a:endParaRPr lang="en-US" altLang="ja-JP" sz="1000" b="1" i="0" u="none" strike="noStrike">
                        <a:solidFill>
                          <a:schemeClr val="bg1"/>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94017999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8,880,000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5,490,000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6,710,000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29697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7,200,000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4,410,000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5,390,000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6,960,000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4,230,000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5,170,000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7,320,000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4,500,000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5,500,000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7,920,000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4,860,000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5,940,000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8,640,000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5,310,000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6,490,000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8004801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8,640,000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5,310,000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6,490,000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9,120,000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5,670,000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6,930,000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9,840,000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6,030,000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7,370,000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460214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10,080,000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6,210,000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7,590,000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7718748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33226141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12777398"/>
                  </a:ext>
                </a:extLst>
              </a:tr>
            </a:tbl>
          </a:graphicData>
        </a:graphic>
      </p:graphicFrame>
      <p:sp>
        <p:nvSpPr>
          <p:cNvPr id="16" name="正方形/長方形 15">
            <a:extLst>
              <a:ext uri="{FF2B5EF4-FFF2-40B4-BE49-F238E27FC236}">
                <a16:creationId xmlns:a16="http://schemas.microsoft.com/office/drawing/2014/main" id="{C6C51791-832D-E6CD-6A64-48D0DD5407CA}"/>
              </a:ext>
            </a:extLst>
          </p:cNvPr>
          <p:cNvSpPr/>
          <p:nvPr/>
        </p:nvSpPr>
        <p:spPr>
          <a:xfrm>
            <a:off x="479425" y="6267450"/>
            <a:ext cx="10985380" cy="176972"/>
          </a:xfrm>
          <a:prstGeom prst="rect">
            <a:avLst/>
          </a:prstGeom>
        </p:spPr>
        <p:txBody>
          <a:bodyPr wrap="none" lIns="0" tIns="0" rIns="0" bIns="0" anchor="t">
            <a:spAutoFit/>
          </a:bodyPr>
          <a:lstStyle/>
          <a:p>
            <a:pPr marL="0" marR="0" lvl="0" indent="0" algn="l" defTabSz="914400" rtl="0" eaLnBrk="1" fontAlgn="auto" latinLnBrk="0" hangingPunct="1">
              <a:lnSpc>
                <a:spcPts val="1460"/>
              </a:lnSpc>
              <a:spcBef>
                <a:spcPts val="0"/>
              </a:spcBef>
              <a:spcAft>
                <a:spcPts val="0"/>
              </a:spcAft>
              <a:buClrTx/>
              <a:buSzTx/>
              <a:buFontTx/>
              <a:buNone/>
              <a:tabLst/>
              <a:defRPr/>
            </a:pPr>
            <a:r>
              <a:rPr kumimoji="0" lang="en-US" altLang="ja-JP" sz="850" b="0" i="0" u="none" strike="noStrike" kern="0" cap="none" spc="0" normalizeH="0" baseline="0" noProof="0">
                <a:ln>
                  <a:noFill/>
                </a:ln>
                <a:solidFill>
                  <a:srgbClr val="0D0D0D"/>
                </a:solidFill>
                <a:effectLst/>
                <a:uLnTx/>
                <a:uFillTx/>
                <a:latin typeface="Meiryo"/>
                <a:ea typeface="Meiryo"/>
                <a:cs typeface="+mn-cs"/>
              </a:rPr>
              <a:t>※</a:t>
            </a:r>
            <a:r>
              <a:rPr kumimoji="0" lang="en-US" sz="850" b="0" i="0" u="none" strike="noStrike" kern="0" cap="none" spc="0" normalizeH="0" baseline="0" noProof="0">
                <a:ln>
                  <a:noFill/>
                </a:ln>
                <a:solidFill>
                  <a:srgbClr val="0D0D0D"/>
                </a:solidFill>
                <a:effectLst/>
                <a:uLnTx/>
                <a:uFillTx/>
                <a:latin typeface="Meiryo"/>
                <a:ea typeface="Meiryo"/>
                <a:cs typeface="+mn-cs"/>
              </a:rPr>
              <a:t>SP</a:t>
            </a:r>
            <a:r>
              <a:rPr kumimoji="0" lang="ja-JP" altLang="en-US" sz="850" b="0" i="0" u="none" strike="noStrike" kern="0" cap="none" spc="0" normalizeH="0" baseline="0" noProof="0">
                <a:ln>
                  <a:noFill/>
                </a:ln>
                <a:solidFill>
                  <a:srgbClr val="0D0D0D"/>
                </a:solidFill>
                <a:effectLst/>
                <a:uLnTx/>
                <a:uFillTx/>
                <a:latin typeface="Meiryo"/>
                <a:ea typeface="Meiryo"/>
                <a:cs typeface="+mn-cs"/>
              </a:rPr>
              <a:t>はスマートフォン、</a:t>
            </a:r>
            <a:r>
              <a:rPr kumimoji="0" lang="en-US" altLang="ja-JP" sz="850" b="0" i="0" u="none" strike="noStrike" kern="0" cap="none" spc="0" normalizeH="0" baseline="0" noProof="0">
                <a:ln>
                  <a:noFill/>
                </a:ln>
                <a:solidFill>
                  <a:srgbClr val="0D0D0D"/>
                </a:solidFill>
                <a:effectLst/>
                <a:uLnTx/>
                <a:uFillTx/>
                <a:latin typeface="Meiryo"/>
                <a:ea typeface="Meiryo"/>
                <a:cs typeface="+mn-cs"/>
              </a:rPr>
              <a:t>PC</a:t>
            </a:r>
            <a:r>
              <a:rPr kumimoji="0" lang="ja-JP" altLang="en-US" sz="850" b="0" i="0" u="none" strike="noStrike" kern="0" cap="none" spc="0" normalizeH="0" baseline="0" noProof="0">
                <a:ln>
                  <a:noFill/>
                </a:ln>
                <a:solidFill>
                  <a:srgbClr val="0D0D0D"/>
                </a:solidFill>
                <a:effectLst/>
                <a:uLnTx/>
                <a:uFillTx/>
                <a:latin typeface="Meiryo"/>
                <a:ea typeface="Meiryo"/>
                <a:cs typeface="+mn-cs"/>
              </a:rPr>
              <a:t>はパソコン、</a:t>
            </a:r>
            <a:r>
              <a:rPr kumimoji="0" lang="en-US" altLang="ja-JP" sz="850" b="0" i="0" u="none" strike="noStrike" kern="0" cap="none" spc="0" normalizeH="0" baseline="0" noProof="0">
                <a:ln>
                  <a:noFill/>
                </a:ln>
                <a:solidFill>
                  <a:srgbClr val="0D0D0D"/>
                </a:solidFill>
                <a:effectLst/>
                <a:uLnTx/>
                <a:uFillTx/>
                <a:latin typeface="Meiryo"/>
                <a:ea typeface="Meiryo"/>
                <a:cs typeface="+mn-cs"/>
              </a:rPr>
              <a:t>MD</a:t>
            </a:r>
            <a:r>
              <a:rPr kumimoji="0" lang="ja-JP" altLang="en-US" sz="850" b="0" i="0" u="none" strike="noStrike" kern="0" cap="none" spc="0" normalizeH="0" baseline="0" noProof="0">
                <a:ln>
                  <a:noFill/>
                </a:ln>
                <a:solidFill>
                  <a:srgbClr val="0D0D0D"/>
                </a:solidFill>
                <a:effectLst/>
                <a:uLnTx/>
                <a:uFillTx/>
                <a:latin typeface="Meiryo"/>
                <a:ea typeface="Meiryo"/>
                <a:cs typeface="+mn-cs"/>
              </a:rPr>
              <a:t>はマルチデバイスの略称です。　</a:t>
            </a:r>
            <a:r>
              <a:rPr kumimoji="0" lang="en-US" altLang="ja-JP" sz="850" b="0" i="0" u="none" strike="noStrike" kern="0" cap="none" spc="0" normalizeH="0" baseline="0" noProof="0">
                <a:ln>
                  <a:noFill/>
                </a:ln>
                <a:solidFill>
                  <a:srgbClr val="0D0D0D"/>
                </a:solidFill>
                <a:effectLst/>
                <a:uLnTx/>
                <a:uFillTx/>
                <a:latin typeface="Meiryo"/>
                <a:ea typeface="Meiryo"/>
                <a:cs typeface="+mn-cs"/>
              </a:rPr>
              <a:t>※</a:t>
            </a:r>
            <a:r>
              <a:rPr kumimoji="0" lang="en-US" altLang="ja-JP" sz="850" b="0" i="0" u="none" strike="noStrike" kern="0" cap="none" spc="0" normalizeH="0" baseline="0" noProof="0" err="1">
                <a:ln>
                  <a:noFill/>
                </a:ln>
                <a:solidFill>
                  <a:srgbClr val="0D0D0D"/>
                </a:solidFill>
                <a:effectLst/>
                <a:uLnTx/>
                <a:uFillTx/>
                <a:latin typeface="Meiryo"/>
                <a:ea typeface="Meiryo"/>
                <a:cs typeface="+mn-cs"/>
              </a:rPr>
              <a:t>vCPM</a:t>
            </a:r>
            <a:r>
              <a:rPr kumimoji="0" lang="ja-JP" altLang="en-US" sz="850" b="0" i="0" u="none" strike="noStrike" kern="0" cap="none" spc="0" normalizeH="0" baseline="0" noProof="0">
                <a:ln>
                  <a:noFill/>
                </a:ln>
                <a:solidFill>
                  <a:srgbClr val="0D0D0D"/>
                </a:solidFill>
                <a:effectLst/>
                <a:uLnTx/>
                <a:uFillTx/>
                <a:latin typeface="Meiryo"/>
                <a:ea typeface="Meiryo"/>
                <a:cs typeface="+mn-cs"/>
              </a:rPr>
              <a:t>はビューアブルインプレッション</a:t>
            </a:r>
            <a:r>
              <a:rPr kumimoji="0" lang="en-US" altLang="ja-JP" sz="850" b="0" i="0" u="none" strike="noStrike" kern="0" cap="none" spc="0" normalizeH="0" baseline="0" noProof="0">
                <a:ln>
                  <a:noFill/>
                </a:ln>
                <a:solidFill>
                  <a:srgbClr val="0D0D0D"/>
                </a:solidFill>
                <a:effectLst/>
                <a:uLnTx/>
                <a:uFillTx/>
                <a:latin typeface="Meiryo"/>
                <a:ea typeface="Meiryo"/>
                <a:cs typeface="+mn-cs"/>
              </a:rPr>
              <a:t>1,000</a:t>
            </a:r>
            <a:r>
              <a:rPr kumimoji="0" lang="ja-JP" altLang="en-US" sz="850" b="0" i="0" u="none" strike="noStrike" kern="0" cap="none" spc="0" normalizeH="0" baseline="0" noProof="0">
                <a:ln>
                  <a:noFill/>
                </a:ln>
                <a:solidFill>
                  <a:srgbClr val="0D0D0D"/>
                </a:solidFill>
                <a:effectLst/>
                <a:uLnTx/>
                <a:uFillTx/>
                <a:latin typeface="Meiryo"/>
                <a:ea typeface="Meiryo"/>
                <a:cs typeface="+mn-cs"/>
              </a:rPr>
              <a:t>回あたりにかかる見込み広告費用です。 </a:t>
            </a:r>
            <a:r>
              <a:rPr kumimoji="0" lang="en-US" altLang="ja-JP" sz="850" b="0" i="0" u="none" strike="noStrike" kern="0" cap="none" spc="0" normalizeH="0" baseline="0" noProof="0">
                <a:ln>
                  <a:noFill/>
                </a:ln>
                <a:solidFill>
                  <a:srgbClr val="0D0D0D"/>
                </a:solidFill>
                <a:effectLst/>
                <a:uLnTx/>
                <a:uFillTx/>
                <a:latin typeface="Meiryo"/>
                <a:ea typeface="Meiryo"/>
                <a:cs typeface="+mn-cs"/>
              </a:rPr>
              <a:t>※</a:t>
            </a:r>
            <a:r>
              <a:rPr kumimoji="0" lang="en-US" altLang="ja-JP" sz="850" b="0" i="0" u="none" strike="noStrike" kern="0" cap="none" spc="0" normalizeH="0" baseline="0" noProof="0" err="1">
                <a:ln>
                  <a:noFill/>
                </a:ln>
                <a:solidFill>
                  <a:srgbClr val="0D0D0D"/>
                </a:solidFill>
                <a:effectLst/>
                <a:uLnTx/>
                <a:uFillTx/>
                <a:latin typeface="Meiryo"/>
                <a:ea typeface="Meiryo"/>
                <a:cs typeface="+mn-cs"/>
              </a:rPr>
              <a:t>vimps</a:t>
            </a:r>
            <a:r>
              <a:rPr kumimoji="0" lang="ja-JP" altLang="en-US" sz="850" b="0" i="0" u="none" strike="noStrike" kern="0" cap="none" spc="0" normalizeH="0" baseline="0" noProof="0">
                <a:ln>
                  <a:noFill/>
                </a:ln>
                <a:solidFill>
                  <a:srgbClr val="0D0D0D"/>
                </a:solidFill>
                <a:effectLst/>
                <a:uLnTx/>
                <a:uFillTx/>
                <a:latin typeface="Meiryo"/>
                <a:ea typeface="Meiryo"/>
                <a:cs typeface="+mn-cs"/>
              </a:rPr>
              <a:t>はビューアブルインプレッションの略称です。</a:t>
            </a:r>
            <a:endParaRPr kumimoji="1" lang="ja-JP" altLang="en-US" sz="850" b="0" i="0" u="none" strike="noStrike" kern="0" cap="none" spc="0" normalizeH="0" baseline="0" noProof="0">
              <a:ln>
                <a:noFill/>
              </a:ln>
              <a:solidFill>
                <a:srgbClr val="0D0D0D"/>
              </a:solidFill>
              <a:effectLst/>
              <a:uLnTx/>
              <a:uFillTx/>
              <a:latin typeface="Meiryo"/>
              <a:ea typeface="Meiryo"/>
              <a:cs typeface="+mn-cs"/>
            </a:endParaRPr>
          </a:p>
        </p:txBody>
      </p:sp>
      <p:sp>
        <p:nvSpPr>
          <p:cNvPr id="12" name="テキスト プレースホルダー 35">
            <a:extLst>
              <a:ext uri="{FF2B5EF4-FFF2-40B4-BE49-F238E27FC236}">
                <a16:creationId xmlns:a16="http://schemas.microsoft.com/office/drawing/2014/main" id="{9E82ED93-DFDA-BE0F-AD34-3F8709E8E093}"/>
              </a:ext>
            </a:extLst>
          </p:cNvPr>
          <p:cNvSpPr txBox="1">
            <a:spLocks noGrp="1"/>
          </p:cNvSpPr>
          <p:nvPr>
            <p:ph type="body" sz="quarter" idx="10"/>
          </p:nvPr>
        </p:nvSpPr>
        <p:spPr>
          <a:xfrm>
            <a:off x="3681189" y="145683"/>
            <a:ext cx="6017986" cy="577827"/>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None/>
            </a:pPr>
            <a:r>
              <a:rPr lang="en-US" altLang="ja-JP" sz="1600">
                <a:solidFill>
                  <a:srgbClr val="000048"/>
                </a:solidFill>
                <a:latin typeface="Meiryo" panose="020B0604030504040204" pitchFamily="34" charset="-128"/>
                <a:ea typeface="Meiryo" panose="020B0604030504040204" pitchFamily="34" charset="-128"/>
              </a:rPr>
              <a:t>Yahoo! JAPAN</a:t>
            </a:r>
            <a:r>
              <a:rPr lang="ja-JP" altLang="en-US" sz="1600">
                <a:solidFill>
                  <a:srgbClr val="000048"/>
                </a:solidFill>
                <a:latin typeface="Meiryo" panose="020B0604030504040204" pitchFamily="34" charset="-128"/>
                <a:ea typeface="Meiryo" panose="020B0604030504040204" pitchFamily="34" charset="-128"/>
              </a:rPr>
              <a:t>トップページ　ブランドパネル　</a:t>
            </a:r>
            <a:r>
              <a:rPr lang="en-US" altLang="ja-JP" sz="1600">
                <a:solidFill>
                  <a:srgbClr val="000048"/>
                </a:solidFill>
                <a:latin typeface="Meiryo" panose="020B0604030504040204" pitchFamily="34" charset="-128"/>
                <a:ea typeface="Meiryo" panose="020B0604030504040204" pitchFamily="34" charset="-128"/>
              </a:rPr>
              <a:t>SP</a:t>
            </a:r>
            <a:r>
              <a:rPr lang="ja-JP" altLang="en-US" sz="1600">
                <a:solidFill>
                  <a:srgbClr val="000048"/>
                </a:solidFill>
                <a:latin typeface="Meiryo" panose="020B0604030504040204" pitchFamily="34" charset="-128"/>
                <a:ea typeface="Meiryo" panose="020B0604030504040204" pitchFamily="34" charset="-128"/>
              </a:rPr>
              <a:t>　スクエア</a:t>
            </a:r>
            <a:endParaRPr lang="en-US" altLang="ja-JP" sz="1600">
              <a:solidFill>
                <a:srgbClr val="000048"/>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234475894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A234AB-32E0-EA6A-D98E-DAD85C086F4C}"/>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8CC330F6-D97F-E08C-CB3F-0EB4D21E0CE6}"/>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E3E84A88-A444-3716-3DDD-E7B3339AFC82}"/>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2" name="角丸四角形 25">
            <a:extLst>
              <a:ext uri="{FF2B5EF4-FFF2-40B4-BE49-F238E27FC236}">
                <a16:creationId xmlns:a16="http://schemas.microsoft.com/office/drawing/2014/main" id="{282F4134-E46D-8DB2-EEAB-0401F2C86E62}"/>
              </a:ext>
            </a:extLst>
          </p:cNvPr>
          <p:cNvSpPr/>
          <p:nvPr/>
        </p:nvSpPr>
        <p:spPr>
          <a:xfrm>
            <a:off x="1784939" y="184171"/>
            <a:ext cx="1834561"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rPr>
              <a:t>時間帯ジャック価格表</a:t>
            </a:r>
          </a:p>
        </p:txBody>
      </p:sp>
      <p:sp>
        <p:nvSpPr>
          <p:cNvPr id="16" name="正方形/長方形 15">
            <a:extLst>
              <a:ext uri="{FF2B5EF4-FFF2-40B4-BE49-F238E27FC236}">
                <a16:creationId xmlns:a16="http://schemas.microsoft.com/office/drawing/2014/main" id="{C51ABD7C-CDCE-F626-DD2D-3083E79BD4B6}"/>
              </a:ext>
            </a:extLst>
          </p:cNvPr>
          <p:cNvSpPr/>
          <p:nvPr/>
        </p:nvSpPr>
        <p:spPr>
          <a:xfrm>
            <a:off x="479425" y="6267450"/>
            <a:ext cx="10985380" cy="176972"/>
          </a:xfrm>
          <a:prstGeom prst="rect">
            <a:avLst/>
          </a:prstGeom>
        </p:spPr>
        <p:txBody>
          <a:bodyPr wrap="none" lIns="0" tIns="0" rIns="0" bIns="0" anchor="t">
            <a:spAutoFit/>
          </a:bodyPr>
          <a:lstStyle/>
          <a:p>
            <a:pPr marL="0" marR="0" lvl="0" indent="0" algn="l" defTabSz="914400" rtl="0" eaLnBrk="1" fontAlgn="auto" latinLnBrk="0" hangingPunct="1">
              <a:lnSpc>
                <a:spcPts val="1460"/>
              </a:lnSpc>
              <a:spcBef>
                <a:spcPts val="0"/>
              </a:spcBef>
              <a:spcAft>
                <a:spcPts val="0"/>
              </a:spcAft>
              <a:buClrTx/>
              <a:buSzTx/>
              <a:buFontTx/>
              <a:buNone/>
              <a:tabLst/>
              <a:defRPr/>
            </a:pPr>
            <a:r>
              <a:rPr kumimoji="0" lang="en-US" altLang="ja-JP" sz="850" b="0" i="0" u="none" strike="noStrike" kern="0" cap="none" spc="0" normalizeH="0" baseline="0" noProof="0">
                <a:ln>
                  <a:noFill/>
                </a:ln>
                <a:solidFill>
                  <a:srgbClr val="0D0D0D"/>
                </a:solidFill>
                <a:effectLst/>
                <a:uLnTx/>
                <a:uFillTx/>
                <a:latin typeface="Meiryo"/>
                <a:ea typeface="Meiryo"/>
                <a:cs typeface="+mn-cs"/>
              </a:rPr>
              <a:t>※</a:t>
            </a:r>
            <a:r>
              <a:rPr kumimoji="0" lang="en-US" sz="850" b="0" i="0" u="none" strike="noStrike" kern="0" cap="none" spc="0" normalizeH="0" baseline="0" noProof="0">
                <a:ln>
                  <a:noFill/>
                </a:ln>
                <a:solidFill>
                  <a:srgbClr val="0D0D0D"/>
                </a:solidFill>
                <a:effectLst/>
                <a:uLnTx/>
                <a:uFillTx/>
                <a:latin typeface="Meiryo"/>
                <a:ea typeface="Meiryo"/>
                <a:cs typeface="+mn-cs"/>
              </a:rPr>
              <a:t>SP</a:t>
            </a:r>
            <a:r>
              <a:rPr kumimoji="0" lang="ja-JP" altLang="en-US" sz="850" b="0" i="0" u="none" strike="noStrike" kern="0" cap="none" spc="0" normalizeH="0" baseline="0" noProof="0">
                <a:ln>
                  <a:noFill/>
                </a:ln>
                <a:solidFill>
                  <a:srgbClr val="0D0D0D"/>
                </a:solidFill>
                <a:effectLst/>
                <a:uLnTx/>
                <a:uFillTx/>
                <a:latin typeface="Meiryo"/>
                <a:ea typeface="Meiryo"/>
                <a:cs typeface="+mn-cs"/>
              </a:rPr>
              <a:t>はスマートフォン、</a:t>
            </a:r>
            <a:r>
              <a:rPr kumimoji="0" lang="en-US" altLang="ja-JP" sz="850" b="0" i="0" u="none" strike="noStrike" kern="0" cap="none" spc="0" normalizeH="0" baseline="0" noProof="0">
                <a:ln>
                  <a:noFill/>
                </a:ln>
                <a:solidFill>
                  <a:srgbClr val="0D0D0D"/>
                </a:solidFill>
                <a:effectLst/>
                <a:uLnTx/>
                <a:uFillTx/>
                <a:latin typeface="Meiryo"/>
                <a:ea typeface="Meiryo"/>
                <a:cs typeface="+mn-cs"/>
              </a:rPr>
              <a:t>PC</a:t>
            </a:r>
            <a:r>
              <a:rPr kumimoji="0" lang="ja-JP" altLang="en-US" sz="850" b="0" i="0" u="none" strike="noStrike" kern="0" cap="none" spc="0" normalizeH="0" baseline="0" noProof="0">
                <a:ln>
                  <a:noFill/>
                </a:ln>
                <a:solidFill>
                  <a:srgbClr val="0D0D0D"/>
                </a:solidFill>
                <a:effectLst/>
                <a:uLnTx/>
                <a:uFillTx/>
                <a:latin typeface="Meiryo"/>
                <a:ea typeface="Meiryo"/>
                <a:cs typeface="+mn-cs"/>
              </a:rPr>
              <a:t>はパソコン、</a:t>
            </a:r>
            <a:r>
              <a:rPr kumimoji="0" lang="en-US" altLang="ja-JP" sz="850" b="0" i="0" u="none" strike="noStrike" kern="0" cap="none" spc="0" normalizeH="0" baseline="0" noProof="0">
                <a:ln>
                  <a:noFill/>
                </a:ln>
                <a:solidFill>
                  <a:srgbClr val="0D0D0D"/>
                </a:solidFill>
                <a:effectLst/>
                <a:uLnTx/>
                <a:uFillTx/>
                <a:latin typeface="Meiryo"/>
                <a:ea typeface="Meiryo"/>
                <a:cs typeface="+mn-cs"/>
              </a:rPr>
              <a:t>MD</a:t>
            </a:r>
            <a:r>
              <a:rPr kumimoji="0" lang="ja-JP" altLang="en-US" sz="850" b="0" i="0" u="none" strike="noStrike" kern="0" cap="none" spc="0" normalizeH="0" baseline="0" noProof="0">
                <a:ln>
                  <a:noFill/>
                </a:ln>
                <a:solidFill>
                  <a:srgbClr val="0D0D0D"/>
                </a:solidFill>
                <a:effectLst/>
                <a:uLnTx/>
                <a:uFillTx/>
                <a:latin typeface="Meiryo"/>
                <a:ea typeface="Meiryo"/>
                <a:cs typeface="+mn-cs"/>
              </a:rPr>
              <a:t>はマルチデバイスの略称です。　</a:t>
            </a:r>
            <a:r>
              <a:rPr kumimoji="0" lang="en-US" altLang="ja-JP" sz="850" b="0" i="0" u="none" strike="noStrike" kern="0" cap="none" spc="0" normalizeH="0" baseline="0" noProof="0">
                <a:ln>
                  <a:noFill/>
                </a:ln>
                <a:solidFill>
                  <a:srgbClr val="0D0D0D"/>
                </a:solidFill>
                <a:effectLst/>
                <a:uLnTx/>
                <a:uFillTx/>
                <a:latin typeface="Meiryo"/>
                <a:ea typeface="Meiryo"/>
                <a:cs typeface="+mn-cs"/>
              </a:rPr>
              <a:t>※</a:t>
            </a:r>
            <a:r>
              <a:rPr kumimoji="0" lang="en-US" altLang="ja-JP" sz="850" b="0" i="0" u="none" strike="noStrike" kern="0" cap="none" spc="0" normalizeH="0" baseline="0" noProof="0" err="1">
                <a:ln>
                  <a:noFill/>
                </a:ln>
                <a:solidFill>
                  <a:srgbClr val="0D0D0D"/>
                </a:solidFill>
                <a:effectLst/>
                <a:uLnTx/>
                <a:uFillTx/>
                <a:latin typeface="Meiryo"/>
                <a:ea typeface="Meiryo"/>
                <a:cs typeface="+mn-cs"/>
              </a:rPr>
              <a:t>vCPM</a:t>
            </a:r>
            <a:r>
              <a:rPr kumimoji="0" lang="ja-JP" altLang="en-US" sz="850" b="0" i="0" u="none" strike="noStrike" kern="0" cap="none" spc="0" normalizeH="0" baseline="0" noProof="0">
                <a:ln>
                  <a:noFill/>
                </a:ln>
                <a:solidFill>
                  <a:srgbClr val="0D0D0D"/>
                </a:solidFill>
                <a:effectLst/>
                <a:uLnTx/>
                <a:uFillTx/>
                <a:latin typeface="Meiryo"/>
                <a:ea typeface="Meiryo"/>
                <a:cs typeface="+mn-cs"/>
              </a:rPr>
              <a:t>はビューアブルインプレッション</a:t>
            </a:r>
            <a:r>
              <a:rPr kumimoji="0" lang="en-US" altLang="ja-JP" sz="850" b="0" i="0" u="none" strike="noStrike" kern="0" cap="none" spc="0" normalizeH="0" baseline="0" noProof="0">
                <a:ln>
                  <a:noFill/>
                </a:ln>
                <a:solidFill>
                  <a:srgbClr val="0D0D0D"/>
                </a:solidFill>
                <a:effectLst/>
                <a:uLnTx/>
                <a:uFillTx/>
                <a:latin typeface="Meiryo"/>
                <a:ea typeface="Meiryo"/>
                <a:cs typeface="+mn-cs"/>
              </a:rPr>
              <a:t>1,000</a:t>
            </a:r>
            <a:r>
              <a:rPr kumimoji="0" lang="ja-JP" altLang="en-US" sz="850" b="0" i="0" u="none" strike="noStrike" kern="0" cap="none" spc="0" normalizeH="0" baseline="0" noProof="0">
                <a:ln>
                  <a:noFill/>
                </a:ln>
                <a:solidFill>
                  <a:srgbClr val="0D0D0D"/>
                </a:solidFill>
                <a:effectLst/>
                <a:uLnTx/>
                <a:uFillTx/>
                <a:latin typeface="Meiryo"/>
                <a:ea typeface="Meiryo"/>
                <a:cs typeface="+mn-cs"/>
              </a:rPr>
              <a:t>回あたりにかかる見込み広告費用です。 </a:t>
            </a:r>
            <a:r>
              <a:rPr kumimoji="0" lang="en-US" altLang="ja-JP" sz="850" b="0" i="0" u="none" strike="noStrike" kern="0" cap="none" spc="0" normalizeH="0" baseline="0" noProof="0">
                <a:ln>
                  <a:noFill/>
                </a:ln>
                <a:solidFill>
                  <a:srgbClr val="0D0D0D"/>
                </a:solidFill>
                <a:effectLst/>
                <a:uLnTx/>
                <a:uFillTx/>
                <a:latin typeface="Meiryo"/>
                <a:ea typeface="Meiryo"/>
                <a:cs typeface="+mn-cs"/>
              </a:rPr>
              <a:t>※</a:t>
            </a:r>
            <a:r>
              <a:rPr kumimoji="0" lang="en-US" altLang="ja-JP" sz="850" b="0" i="0" u="none" strike="noStrike" kern="0" cap="none" spc="0" normalizeH="0" baseline="0" noProof="0" err="1">
                <a:ln>
                  <a:noFill/>
                </a:ln>
                <a:solidFill>
                  <a:srgbClr val="0D0D0D"/>
                </a:solidFill>
                <a:effectLst/>
                <a:uLnTx/>
                <a:uFillTx/>
                <a:latin typeface="Meiryo"/>
                <a:ea typeface="Meiryo"/>
                <a:cs typeface="+mn-cs"/>
              </a:rPr>
              <a:t>vimps</a:t>
            </a:r>
            <a:r>
              <a:rPr kumimoji="0" lang="ja-JP" altLang="en-US" sz="850" b="0" i="0" u="none" strike="noStrike" kern="0" cap="none" spc="0" normalizeH="0" baseline="0" noProof="0">
                <a:ln>
                  <a:noFill/>
                </a:ln>
                <a:solidFill>
                  <a:srgbClr val="0D0D0D"/>
                </a:solidFill>
                <a:effectLst/>
                <a:uLnTx/>
                <a:uFillTx/>
                <a:latin typeface="Meiryo"/>
                <a:ea typeface="Meiryo"/>
                <a:cs typeface="+mn-cs"/>
              </a:rPr>
              <a:t>はビューアブルインプレッションの略称です。</a:t>
            </a:r>
            <a:endParaRPr kumimoji="1" lang="ja-JP" altLang="en-US" sz="850" b="0" i="0" u="none" strike="noStrike" kern="0" cap="none" spc="0" normalizeH="0" baseline="0" noProof="0">
              <a:ln>
                <a:noFill/>
              </a:ln>
              <a:solidFill>
                <a:srgbClr val="0D0D0D"/>
              </a:solidFill>
              <a:effectLst/>
              <a:uLnTx/>
              <a:uFillTx/>
              <a:latin typeface="Meiryo"/>
              <a:ea typeface="Meiryo"/>
              <a:cs typeface="+mn-cs"/>
            </a:endParaRPr>
          </a:p>
        </p:txBody>
      </p:sp>
      <p:graphicFrame>
        <p:nvGraphicFramePr>
          <p:cNvPr id="3" name="表 2">
            <a:extLst>
              <a:ext uri="{FF2B5EF4-FFF2-40B4-BE49-F238E27FC236}">
                <a16:creationId xmlns:a16="http://schemas.microsoft.com/office/drawing/2014/main" id="{14CDBC77-CFCC-103B-C2E0-54CCA9D66FF5}"/>
              </a:ext>
            </a:extLst>
          </p:cNvPr>
          <p:cNvGraphicFramePr>
            <a:graphicFrameLocks noGrp="1"/>
          </p:cNvGraphicFramePr>
          <p:nvPr/>
        </p:nvGraphicFramePr>
        <p:xfrm>
          <a:off x="479423" y="993775"/>
          <a:ext cx="5472558" cy="5245322"/>
        </p:xfrm>
        <a:graphic>
          <a:graphicData uri="http://schemas.openxmlformats.org/drawingml/2006/table">
            <a:tbl>
              <a:tblPr firstCol="1" bandRow="1"/>
              <a:tblGrid>
                <a:gridCol w="2095872">
                  <a:extLst>
                    <a:ext uri="{9D8B030D-6E8A-4147-A177-3AD203B41FA5}">
                      <a16:colId xmlns:a16="http://schemas.microsoft.com/office/drawing/2014/main" val="792911817"/>
                    </a:ext>
                  </a:extLst>
                </a:gridCol>
                <a:gridCol w="1688343">
                  <a:extLst>
                    <a:ext uri="{9D8B030D-6E8A-4147-A177-3AD203B41FA5}">
                      <a16:colId xmlns:a16="http://schemas.microsoft.com/office/drawing/2014/main" val="2760754859"/>
                    </a:ext>
                  </a:extLst>
                </a:gridCol>
                <a:gridCol w="1688343">
                  <a:extLst>
                    <a:ext uri="{9D8B030D-6E8A-4147-A177-3AD203B41FA5}">
                      <a16:colId xmlns:a16="http://schemas.microsoft.com/office/drawing/2014/main" val="4205928780"/>
                    </a:ext>
                  </a:extLst>
                </a:gridCol>
              </a:tblGrid>
              <a:tr h="343159">
                <a:tc rowSpan="3">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1000" b="1">
                          <a:solidFill>
                            <a:schemeClr val="bg1"/>
                          </a:solidFill>
                          <a:latin typeface="Meiryo" panose="020B0604030504040204" pitchFamily="34" charset="-128"/>
                          <a:ea typeface="Meiryo" panose="020B0604030504040204" pitchFamily="34" charset="-128"/>
                        </a:rPr>
                        <a:t>ターゲティング</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cs typeface="+mn-cs"/>
                        </a:rPr>
                        <a:t>商品名</a:t>
                      </a:r>
                      <a:endParaRPr kumimoji="1" lang="en-US" altLang="ja-JP" sz="10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9050" cap="flat" cmpd="sng" algn="ctr">
                      <a:solidFill>
                        <a:srgbClr val="FFFFFF"/>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0048"/>
                    </a:solidFill>
                  </a:tcPr>
                </a:tc>
                <a:tc hMerge="1">
                  <a:txBody>
                    <a:bodyPr/>
                    <a:lstStyle/>
                    <a:p>
                      <a:pPr algn="ctr"/>
                      <a:endParaRPr kumimoji="1" lang="en-US" altLang="ja-JP" sz="700" b="1" kern="1200">
                        <a:solidFill>
                          <a:schemeClr val="tx1">
                            <a:lumMod val="65000"/>
                            <a:lumOff val="35000"/>
                          </a:schemeClr>
                        </a:solidFill>
                        <a:latin typeface="+mn-lt"/>
                        <a:ea typeface="+mn-ea"/>
                        <a:cs typeface="+mn-cs"/>
                      </a:endParaRPr>
                    </a:p>
                  </a:txBody>
                  <a:tcPr marL="45720" marR="45720" anchor="ctr">
                    <a:lnL w="1270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9EA"/>
                    </a:solidFill>
                  </a:tcPr>
                </a:tc>
                <a:extLst>
                  <a:ext uri="{0D108BD9-81ED-4DB2-BD59-A6C34878D82A}">
                    <a16:rowId xmlns:a16="http://schemas.microsoft.com/office/drawing/2014/main" val="450086990"/>
                  </a:ext>
                </a:extLst>
              </a:tr>
              <a:tr h="516463">
                <a:tc vMerge="1">
                  <a:txBody>
                    <a:bodyPr/>
                    <a:lstStyle/>
                    <a:p>
                      <a:pPr algn="ct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gridSpan="2">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kern="1200">
                          <a:solidFill>
                            <a:schemeClr val="bg1"/>
                          </a:solidFill>
                          <a:latin typeface="Meiryo" panose="020B0604030504040204" pitchFamily="34" charset="-128"/>
                          <a:ea typeface="Meiryo" panose="020B0604030504040204" pitchFamily="34" charset="-128"/>
                          <a:cs typeface="+mn-cs"/>
                        </a:rPr>
                        <a:t>Yahoo! JAPAN</a:t>
                      </a:r>
                      <a:r>
                        <a:rPr kumimoji="1" lang="ja-JP" altLang="en-US" sz="1000" b="1" kern="1200">
                          <a:solidFill>
                            <a:schemeClr val="bg1"/>
                          </a:solidFill>
                          <a:latin typeface="Meiryo" panose="020B0604030504040204" pitchFamily="34" charset="-128"/>
                          <a:ea typeface="Meiryo" panose="020B0604030504040204" pitchFamily="34" charset="-128"/>
                          <a:cs typeface="+mn-cs"/>
                        </a:rPr>
                        <a:t>トップページ　ブランドパネル　</a:t>
                      </a:r>
                      <a:r>
                        <a:rPr kumimoji="1" lang="en-US" altLang="ja-JP" sz="1000" b="1" kern="1200">
                          <a:solidFill>
                            <a:schemeClr val="bg1"/>
                          </a:solidFill>
                          <a:latin typeface="Meiryo" panose="020B0604030504040204" pitchFamily="34" charset="-128"/>
                          <a:ea typeface="Meiryo" panose="020B0604030504040204" pitchFamily="34" charset="-128"/>
                          <a:cs typeface="+mn-cs"/>
                        </a:rPr>
                        <a:t>SP </a:t>
                      </a:r>
                      <a:r>
                        <a:rPr kumimoji="1" lang="ja-JP" altLang="en-US" sz="1000" b="1" kern="1200">
                          <a:solidFill>
                            <a:schemeClr val="bg1"/>
                          </a:solidFill>
                          <a:latin typeface="Meiryo" panose="020B0604030504040204" pitchFamily="34" charset="-128"/>
                          <a:ea typeface="Meiryo" panose="020B0604030504040204" pitchFamily="34" charset="-128"/>
                          <a:cs typeface="+mn-cs"/>
                        </a:rPr>
                        <a:t>　スクエア（時間帯ジャック　関東</a:t>
                      </a:r>
                      <a:r>
                        <a:rPr kumimoji="1" lang="en-US" altLang="ja-JP" sz="1000" b="1" kern="1200">
                          <a:solidFill>
                            <a:schemeClr val="bg1"/>
                          </a:solidFill>
                          <a:latin typeface="Meiryo" panose="020B0604030504040204" pitchFamily="34" charset="-128"/>
                          <a:ea typeface="Meiryo" panose="020B0604030504040204" pitchFamily="34" charset="-128"/>
                          <a:cs typeface="+mn-cs"/>
                        </a:rPr>
                        <a:t>1</a:t>
                      </a:r>
                      <a:r>
                        <a:rPr kumimoji="1" lang="ja-JP" altLang="en-US" sz="1000" b="1" kern="1200">
                          <a:solidFill>
                            <a:schemeClr val="bg1"/>
                          </a:solidFill>
                          <a:latin typeface="Meiryo" panose="020B0604030504040204" pitchFamily="34" charset="-128"/>
                          <a:ea typeface="Meiryo" panose="020B0604030504040204" pitchFamily="34" charset="-128"/>
                          <a:cs typeface="+mn-cs"/>
                        </a:rPr>
                        <a:t>都</a:t>
                      </a:r>
                      <a:r>
                        <a:rPr kumimoji="1" lang="en-US" altLang="ja-JP" sz="1000" b="1" kern="1200">
                          <a:solidFill>
                            <a:schemeClr val="bg1"/>
                          </a:solidFill>
                          <a:latin typeface="Meiryo" panose="020B0604030504040204" pitchFamily="34" charset="-128"/>
                          <a:ea typeface="Meiryo" panose="020B0604030504040204" pitchFamily="34" charset="-128"/>
                          <a:cs typeface="+mn-cs"/>
                        </a:rPr>
                        <a:t>6</a:t>
                      </a:r>
                      <a:r>
                        <a:rPr kumimoji="1" lang="ja-JP" altLang="en-US" sz="1000" b="1" kern="1200">
                          <a:solidFill>
                            <a:schemeClr val="bg1"/>
                          </a:solidFill>
                          <a:latin typeface="Meiryo" panose="020B0604030504040204" pitchFamily="34" charset="-128"/>
                          <a:ea typeface="Meiryo" panose="020B0604030504040204" pitchFamily="34" charset="-128"/>
                          <a:cs typeface="+mn-cs"/>
                        </a:rPr>
                        <a:t>県）</a:t>
                      </a:r>
                    </a:p>
                  </a:txBody>
                  <a:tcPr marL="45720" marR="4572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solidFill>
                        <a:schemeClr val="bg1"/>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pPr algn="ctr"/>
                      <a:endParaRPr kumimoji="1" lang="en-US" altLang="ja-JP" sz="700" b="1" kern="1200">
                        <a:solidFill>
                          <a:schemeClr val="tx1">
                            <a:lumMod val="65000"/>
                            <a:lumOff val="35000"/>
                          </a:schemeClr>
                        </a:solidFill>
                        <a:latin typeface="+mn-lt"/>
                        <a:ea typeface="+mn-ea"/>
                        <a:cs typeface="+mn-cs"/>
                      </a:endParaRPr>
                    </a:p>
                  </a:txBody>
                  <a:tcPr marL="45720" marR="45720" anchor="ctr">
                    <a:lnL w="6350" cap="flat" cmpd="sng" algn="ctr">
                      <a:solidFill>
                        <a:schemeClr val="tx1">
                          <a:lumMod val="85000"/>
                          <a:lumOff val="15000"/>
                        </a:schemeClr>
                      </a:solidFill>
                      <a:prstDash val="dot"/>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9EA"/>
                    </a:solidFill>
                  </a:tcPr>
                </a:tc>
                <a:extLst>
                  <a:ext uri="{0D108BD9-81ED-4DB2-BD59-A6C34878D82A}">
                    <a16:rowId xmlns:a16="http://schemas.microsoft.com/office/drawing/2014/main" val="2117335041"/>
                  </a:ext>
                </a:extLst>
              </a:tr>
              <a:tr h="340727">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solidFill>
                          <a:effectLst/>
                          <a:latin typeface="Meiryo" panose="020B0604030504040204" pitchFamily="34" charset="-128"/>
                          <a:ea typeface="Meiryo" panose="020B0604030504040204" pitchFamily="34" charset="-128"/>
                        </a:rPr>
                        <a:t>金額</a:t>
                      </a:r>
                      <a:endParaRPr lang="en-US" altLang="ja-JP" sz="1000" b="1" i="0" u="none" strike="noStrike">
                        <a:solidFill>
                          <a:schemeClr val="bg1"/>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solidFill>
                          <a:effectLst/>
                          <a:latin typeface="Meiryo" panose="020B0604030504040204" pitchFamily="34" charset="-128"/>
                          <a:ea typeface="Meiryo" panose="020B0604030504040204" pitchFamily="34" charset="-128"/>
                        </a:rPr>
                        <a:t>想定</a:t>
                      </a:r>
                      <a:r>
                        <a:rPr lang="en-US" altLang="ja-JP" sz="1000" b="1" i="0" u="none" strike="noStrike" err="1">
                          <a:solidFill>
                            <a:schemeClr val="bg1"/>
                          </a:solidFill>
                          <a:effectLst/>
                          <a:latin typeface="Meiryo" panose="020B0604030504040204" pitchFamily="34" charset="-128"/>
                          <a:ea typeface="Meiryo" panose="020B0604030504040204" pitchFamily="34" charset="-128"/>
                        </a:rPr>
                        <a:t>vimps</a:t>
                      </a:r>
                      <a:endParaRPr lang="en-US" altLang="ja-JP" sz="1000" b="1" i="0" u="none" strike="noStrike">
                        <a:solidFill>
                          <a:schemeClr val="bg1"/>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94017999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2,160,000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1,260,000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1,540,000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29697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1,320,000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720,000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880,000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1,200,000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450,000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550,000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1,200,000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360,000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440,000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1,200,000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450,000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550,000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1,800,000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990,000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1,210,000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8004801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3,360,000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1,980,000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2,420,000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4,080,000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2,430,000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2,970,000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3,840,000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2,250,000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2,750,000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460214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3,480,000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2,070,000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2,530,000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7718748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3,240,000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1,890,000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2,310,000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33226141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3,240,000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1,980,000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2,420,000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12777398"/>
                  </a:ext>
                </a:extLst>
              </a:tr>
            </a:tbl>
          </a:graphicData>
        </a:graphic>
      </p:graphicFrame>
      <p:graphicFrame>
        <p:nvGraphicFramePr>
          <p:cNvPr id="4" name="表 3">
            <a:extLst>
              <a:ext uri="{FF2B5EF4-FFF2-40B4-BE49-F238E27FC236}">
                <a16:creationId xmlns:a16="http://schemas.microsoft.com/office/drawing/2014/main" id="{5F57702D-5900-E9F0-0706-3E1864F4ABE2}"/>
              </a:ext>
            </a:extLst>
          </p:cNvPr>
          <p:cNvGraphicFramePr>
            <a:graphicFrameLocks noGrp="1"/>
          </p:cNvGraphicFramePr>
          <p:nvPr/>
        </p:nvGraphicFramePr>
        <p:xfrm>
          <a:off x="6240018" y="993775"/>
          <a:ext cx="5515692" cy="5245322"/>
        </p:xfrm>
        <a:graphic>
          <a:graphicData uri="http://schemas.openxmlformats.org/drawingml/2006/table">
            <a:tbl>
              <a:tblPr firstCol="1" bandRow="1"/>
              <a:tblGrid>
                <a:gridCol w="2081430">
                  <a:extLst>
                    <a:ext uri="{9D8B030D-6E8A-4147-A177-3AD203B41FA5}">
                      <a16:colId xmlns:a16="http://schemas.microsoft.com/office/drawing/2014/main" val="792911817"/>
                    </a:ext>
                  </a:extLst>
                </a:gridCol>
                <a:gridCol w="1717131">
                  <a:extLst>
                    <a:ext uri="{9D8B030D-6E8A-4147-A177-3AD203B41FA5}">
                      <a16:colId xmlns:a16="http://schemas.microsoft.com/office/drawing/2014/main" val="2760754859"/>
                    </a:ext>
                  </a:extLst>
                </a:gridCol>
                <a:gridCol w="1717131">
                  <a:extLst>
                    <a:ext uri="{9D8B030D-6E8A-4147-A177-3AD203B41FA5}">
                      <a16:colId xmlns:a16="http://schemas.microsoft.com/office/drawing/2014/main" val="4205928780"/>
                    </a:ext>
                  </a:extLst>
                </a:gridCol>
              </a:tblGrid>
              <a:tr h="343159">
                <a:tc rowSpan="3">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1000" b="1">
                          <a:solidFill>
                            <a:schemeClr val="bg1"/>
                          </a:solidFill>
                          <a:latin typeface="Meiryo" panose="020B0604030504040204" pitchFamily="34" charset="-128"/>
                          <a:ea typeface="Meiryo" panose="020B0604030504040204" pitchFamily="34" charset="-128"/>
                        </a:rPr>
                        <a:t>ターゲティング</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cs typeface="+mn-cs"/>
                        </a:rPr>
                        <a:t>商品名</a:t>
                      </a:r>
                      <a:endParaRPr kumimoji="1" lang="en-US" altLang="ja-JP" sz="10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9050" cap="flat" cmpd="sng" algn="ctr">
                      <a:solidFill>
                        <a:srgbClr val="FFFFFF"/>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0048"/>
                    </a:solidFill>
                  </a:tcPr>
                </a:tc>
                <a:tc hMerge="1">
                  <a:txBody>
                    <a:bodyPr/>
                    <a:lstStyle/>
                    <a:p>
                      <a:pPr algn="ctr"/>
                      <a:endParaRPr kumimoji="1" lang="en-US" altLang="ja-JP" sz="700" b="1" kern="1200">
                        <a:solidFill>
                          <a:schemeClr val="tx1">
                            <a:lumMod val="65000"/>
                            <a:lumOff val="35000"/>
                          </a:schemeClr>
                        </a:solidFill>
                        <a:latin typeface="+mn-lt"/>
                        <a:ea typeface="+mn-ea"/>
                        <a:cs typeface="+mn-cs"/>
                      </a:endParaRPr>
                    </a:p>
                  </a:txBody>
                  <a:tcPr marL="45720" marR="45720" anchor="ctr">
                    <a:lnL w="1270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9EA"/>
                    </a:solidFill>
                  </a:tcPr>
                </a:tc>
                <a:extLst>
                  <a:ext uri="{0D108BD9-81ED-4DB2-BD59-A6C34878D82A}">
                    <a16:rowId xmlns:a16="http://schemas.microsoft.com/office/drawing/2014/main" val="450086990"/>
                  </a:ext>
                </a:extLst>
              </a:tr>
              <a:tr h="516463">
                <a:tc vMerge="1">
                  <a:txBody>
                    <a:bodyPr/>
                    <a:lstStyle/>
                    <a:p>
                      <a:pPr algn="ct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gridSpan="2">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kern="1200">
                          <a:solidFill>
                            <a:schemeClr val="bg1"/>
                          </a:solidFill>
                          <a:latin typeface="Meiryo" panose="020B0604030504040204" pitchFamily="34" charset="-128"/>
                          <a:ea typeface="Meiryo" panose="020B0604030504040204" pitchFamily="34" charset="-128"/>
                          <a:cs typeface="+mn-cs"/>
                        </a:rPr>
                        <a:t>Yahoo! JAPAN</a:t>
                      </a:r>
                      <a:r>
                        <a:rPr kumimoji="1" lang="ja-JP" altLang="en-US" sz="1000" b="1" kern="1200">
                          <a:solidFill>
                            <a:schemeClr val="bg1"/>
                          </a:solidFill>
                          <a:latin typeface="Meiryo" panose="020B0604030504040204" pitchFamily="34" charset="-128"/>
                          <a:ea typeface="Meiryo" panose="020B0604030504040204" pitchFamily="34" charset="-128"/>
                          <a:cs typeface="+mn-cs"/>
                        </a:rPr>
                        <a:t>トップページ　ブランドパネル　</a:t>
                      </a:r>
                      <a:r>
                        <a:rPr kumimoji="1" lang="en-US" altLang="ja-JP" sz="1000" b="1" kern="1200">
                          <a:solidFill>
                            <a:schemeClr val="bg1"/>
                          </a:solidFill>
                          <a:latin typeface="Meiryo" panose="020B0604030504040204" pitchFamily="34" charset="-128"/>
                          <a:ea typeface="Meiryo" panose="020B0604030504040204" pitchFamily="34" charset="-128"/>
                          <a:cs typeface="+mn-cs"/>
                        </a:rPr>
                        <a:t>SP </a:t>
                      </a:r>
                      <a:r>
                        <a:rPr kumimoji="1" lang="ja-JP" altLang="en-US" sz="1000" b="1" kern="1200">
                          <a:solidFill>
                            <a:schemeClr val="bg1"/>
                          </a:solidFill>
                          <a:latin typeface="Meiryo" panose="020B0604030504040204" pitchFamily="34" charset="-128"/>
                          <a:ea typeface="Meiryo" panose="020B0604030504040204" pitchFamily="34" charset="-128"/>
                          <a:cs typeface="+mn-cs"/>
                        </a:rPr>
                        <a:t>　</a:t>
                      </a:r>
                      <a:endParaRPr kumimoji="1" lang="en-US" altLang="ja-JP" sz="1000" b="1" kern="1200">
                        <a:solidFill>
                          <a:schemeClr val="bg1"/>
                        </a:solidFill>
                        <a:latin typeface="Meiryo" panose="020B0604030504040204" pitchFamily="34" charset="-128"/>
                        <a:ea typeface="Meiryo" panose="020B0604030504040204"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cs typeface="+mn-cs"/>
                        </a:rPr>
                        <a:t>スクエア（時間帯ジャック　関東</a:t>
                      </a:r>
                      <a:r>
                        <a:rPr kumimoji="1" lang="en-US" altLang="ja-JP" sz="1000" b="1" kern="1200">
                          <a:solidFill>
                            <a:schemeClr val="bg1"/>
                          </a:solidFill>
                          <a:latin typeface="Meiryo" panose="020B0604030504040204" pitchFamily="34" charset="-128"/>
                          <a:ea typeface="Meiryo" panose="020B0604030504040204" pitchFamily="34" charset="-128"/>
                          <a:cs typeface="+mn-cs"/>
                        </a:rPr>
                        <a:t>1</a:t>
                      </a:r>
                      <a:r>
                        <a:rPr kumimoji="1" lang="ja-JP" altLang="en-US" sz="1000" b="1" kern="1200">
                          <a:solidFill>
                            <a:schemeClr val="bg1"/>
                          </a:solidFill>
                          <a:latin typeface="Meiryo" panose="020B0604030504040204" pitchFamily="34" charset="-128"/>
                          <a:ea typeface="Meiryo" panose="020B0604030504040204" pitchFamily="34" charset="-128"/>
                          <a:cs typeface="+mn-cs"/>
                        </a:rPr>
                        <a:t>都</a:t>
                      </a:r>
                      <a:r>
                        <a:rPr kumimoji="1" lang="en-US" altLang="ja-JP" sz="1000" b="1" kern="1200">
                          <a:solidFill>
                            <a:schemeClr val="bg1"/>
                          </a:solidFill>
                          <a:latin typeface="Meiryo" panose="020B0604030504040204" pitchFamily="34" charset="-128"/>
                          <a:ea typeface="Meiryo" panose="020B0604030504040204" pitchFamily="34" charset="-128"/>
                          <a:cs typeface="+mn-cs"/>
                        </a:rPr>
                        <a:t>6</a:t>
                      </a:r>
                      <a:r>
                        <a:rPr kumimoji="1" lang="ja-JP" altLang="en-US" sz="1000" b="1" kern="1200">
                          <a:solidFill>
                            <a:schemeClr val="bg1"/>
                          </a:solidFill>
                          <a:latin typeface="Meiryo" panose="020B0604030504040204" pitchFamily="34" charset="-128"/>
                          <a:ea typeface="Meiryo" panose="020B0604030504040204" pitchFamily="34" charset="-128"/>
                          <a:cs typeface="+mn-cs"/>
                        </a:rPr>
                        <a:t>県）</a:t>
                      </a:r>
                    </a:p>
                  </a:txBody>
                  <a:tcPr marL="45720" marR="4572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solidFill>
                        <a:schemeClr val="bg1"/>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pPr algn="ctr"/>
                      <a:endParaRPr kumimoji="1" lang="en-US" altLang="ja-JP" sz="700" b="1" kern="1200">
                        <a:solidFill>
                          <a:schemeClr val="tx1">
                            <a:lumMod val="65000"/>
                            <a:lumOff val="35000"/>
                          </a:schemeClr>
                        </a:solidFill>
                        <a:latin typeface="+mn-lt"/>
                        <a:ea typeface="+mn-ea"/>
                        <a:cs typeface="+mn-cs"/>
                      </a:endParaRPr>
                    </a:p>
                  </a:txBody>
                  <a:tcPr marL="45720" marR="45720" anchor="ctr">
                    <a:lnL w="6350" cap="flat" cmpd="sng" algn="ctr">
                      <a:solidFill>
                        <a:schemeClr val="tx1">
                          <a:lumMod val="85000"/>
                          <a:lumOff val="15000"/>
                        </a:schemeClr>
                      </a:solidFill>
                      <a:prstDash val="dot"/>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9EA"/>
                    </a:solidFill>
                  </a:tcPr>
                </a:tc>
                <a:extLst>
                  <a:ext uri="{0D108BD9-81ED-4DB2-BD59-A6C34878D82A}">
                    <a16:rowId xmlns:a16="http://schemas.microsoft.com/office/drawing/2014/main" val="2117335041"/>
                  </a:ext>
                </a:extLst>
              </a:tr>
              <a:tr h="340727">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solidFill>
                          <a:effectLst/>
                          <a:latin typeface="Meiryo" panose="020B0604030504040204" pitchFamily="34" charset="-128"/>
                          <a:ea typeface="Meiryo" panose="020B0604030504040204" pitchFamily="34" charset="-128"/>
                        </a:rPr>
                        <a:t>金額</a:t>
                      </a:r>
                      <a:endParaRPr lang="en-US" altLang="ja-JP" sz="1000" b="1" i="0" u="none" strike="noStrike">
                        <a:solidFill>
                          <a:schemeClr val="bg1"/>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solidFill>
                          <a:effectLst/>
                          <a:latin typeface="Meiryo" panose="020B0604030504040204" pitchFamily="34" charset="-128"/>
                          <a:ea typeface="Meiryo" panose="020B0604030504040204" pitchFamily="34" charset="-128"/>
                        </a:rPr>
                        <a:t>想定</a:t>
                      </a:r>
                      <a:r>
                        <a:rPr lang="en-US" altLang="ja-JP" sz="1000" b="1" i="0" u="none" strike="noStrike" err="1">
                          <a:solidFill>
                            <a:schemeClr val="bg1"/>
                          </a:solidFill>
                          <a:effectLst/>
                          <a:latin typeface="Meiryo" panose="020B0604030504040204" pitchFamily="34" charset="-128"/>
                          <a:ea typeface="Meiryo" panose="020B0604030504040204" pitchFamily="34" charset="-128"/>
                        </a:rPr>
                        <a:t>vimps</a:t>
                      </a:r>
                      <a:endParaRPr lang="en-US" altLang="ja-JP" sz="1000" b="1" i="0" u="none" strike="noStrike">
                        <a:solidFill>
                          <a:schemeClr val="bg1"/>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94017999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4,920,000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2,790,000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3,410,000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29697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3,360,000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2,070,000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2,530,000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3,360,000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2,070,000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2,530,000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3,600,000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2,160,000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2,640,000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3,840,000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2,250,000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2,750,000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4,080,000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2,430,000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2,970,000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8004801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4,080,000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2,430,000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2,970,000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4,200,000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2,520,000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3,080,000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4,560,000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2,790,000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3,410,000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460214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rtl="0"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4,920,000</a:t>
                      </a:r>
                    </a:p>
                  </a:txBody>
                  <a:tcPr marL="9525" marR="9525" marT="9525"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2,880,000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3,520,000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7718748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33226141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12777398"/>
                  </a:ext>
                </a:extLst>
              </a:tr>
            </a:tbl>
          </a:graphicData>
        </a:graphic>
      </p:graphicFrame>
      <p:sp>
        <p:nvSpPr>
          <p:cNvPr id="14" name="テキスト プレースホルダー 35">
            <a:extLst>
              <a:ext uri="{FF2B5EF4-FFF2-40B4-BE49-F238E27FC236}">
                <a16:creationId xmlns:a16="http://schemas.microsoft.com/office/drawing/2014/main" id="{4BCE94F6-5AC7-6314-9311-37E902FD8C43}"/>
              </a:ext>
            </a:extLst>
          </p:cNvPr>
          <p:cNvSpPr txBox="1">
            <a:spLocks noGrp="1"/>
          </p:cNvSpPr>
          <p:nvPr>
            <p:ph type="body" sz="quarter" idx="10"/>
          </p:nvPr>
        </p:nvSpPr>
        <p:spPr>
          <a:xfrm>
            <a:off x="3681189" y="145683"/>
            <a:ext cx="6017986" cy="577827"/>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None/>
            </a:pPr>
            <a:r>
              <a:rPr lang="en-US" altLang="ja-JP" sz="1600">
                <a:solidFill>
                  <a:srgbClr val="000048"/>
                </a:solidFill>
                <a:latin typeface="Meiryo" panose="020B0604030504040204" pitchFamily="34" charset="-128"/>
                <a:ea typeface="Meiryo" panose="020B0604030504040204" pitchFamily="34" charset="-128"/>
              </a:rPr>
              <a:t>Yahoo! JAPAN</a:t>
            </a:r>
            <a:r>
              <a:rPr lang="ja-JP" altLang="en-US" sz="1600">
                <a:solidFill>
                  <a:srgbClr val="000048"/>
                </a:solidFill>
                <a:latin typeface="Meiryo" panose="020B0604030504040204" pitchFamily="34" charset="-128"/>
                <a:ea typeface="Meiryo" panose="020B0604030504040204" pitchFamily="34" charset="-128"/>
              </a:rPr>
              <a:t>トップページ　ブランドパネル　</a:t>
            </a:r>
            <a:r>
              <a:rPr lang="en-US" altLang="ja-JP" sz="1600">
                <a:solidFill>
                  <a:srgbClr val="000048"/>
                </a:solidFill>
                <a:latin typeface="Meiryo" panose="020B0604030504040204" pitchFamily="34" charset="-128"/>
                <a:ea typeface="Meiryo" panose="020B0604030504040204" pitchFamily="34" charset="-128"/>
              </a:rPr>
              <a:t>SP</a:t>
            </a:r>
            <a:r>
              <a:rPr lang="ja-JP" altLang="en-US" sz="1600">
                <a:solidFill>
                  <a:srgbClr val="000048"/>
                </a:solidFill>
                <a:latin typeface="Meiryo" panose="020B0604030504040204" pitchFamily="34" charset="-128"/>
                <a:ea typeface="Meiryo" panose="020B0604030504040204" pitchFamily="34" charset="-128"/>
              </a:rPr>
              <a:t>　スクエア</a:t>
            </a:r>
            <a:endParaRPr lang="en-US" altLang="ja-JP" sz="1600">
              <a:solidFill>
                <a:srgbClr val="000048"/>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304653641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51B0FF-38F0-2893-85D2-A88786DBD1FC}"/>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3A7F3EB4-42CB-64AE-04E7-8872B4E46278}"/>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6765CA69-0173-E066-DC18-A165635043C0}"/>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2" name="角丸四角形 4">
            <a:extLst>
              <a:ext uri="{FF2B5EF4-FFF2-40B4-BE49-F238E27FC236}">
                <a16:creationId xmlns:a16="http://schemas.microsoft.com/office/drawing/2014/main" id="{A53B20DA-D46F-E38E-9B38-C3E9BCC71924}"/>
              </a:ext>
            </a:extLst>
          </p:cNvPr>
          <p:cNvSpPr/>
          <p:nvPr/>
        </p:nvSpPr>
        <p:spPr>
          <a:xfrm>
            <a:off x="1717542" y="202787"/>
            <a:ext cx="1724158"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ターゲティング設定</a:t>
            </a:r>
          </a:p>
        </p:txBody>
      </p:sp>
      <p:sp>
        <p:nvSpPr>
          <p:cNvPr id="4" name="テキスト ボックス 5">
            <a:extLst>
              <a:ext uri="{FF2B5EF4-FFF2-40B4-BE49-F238E27FC236}">
                <a16:creationId xmlns:a16="http://schemas.microsoft.com/office/drawing/2014/main" id="{D8B0067E-0586-CA2B-08C5-4F0AF43774FE}"/>
              </a:ext>
            </a:extLst>
          </p:cNvPr>
          <p:cNvSpPr txBox="1"/>
          <p:nvPr/>
        </p:nvSpPr>
        <p:spPr>
          <a:xfrm>
            <a:off x="479427" y="5098644"/>
            <a:ext cx="11233147" cy="1441613"/>
          </a:xfrm>
          <a:prstGeom prst="rect">
            <a:avLst/>
          </a:prstGeom>
          <a:noFill/>
        </p:spPr>
        <p:txBody>
          <a:bodyPr wrap="square" lIns="0" tIns="45720" rIns="0" bIns="45720" rtlCol="0" anchor="t">
            <a:spAutoFit/>
          </a:bodyPr>
          <a:lstStyle>
            <a:defPPr lvl="0">
              <a:defRPr lang="ja-JP"/>
            </a:defPPr>
            <a:lvl1pPr marL="0" lvl="1" algn="l" defTabSz="914400" rtl="0" eaLnBrk="1" latinLnBrk="0" hangingPunct="1">
              <a:defRPr kumimoji="1" sz="1800" kern="1200">
                <a:solidFill>
                  <a:schemeClr val="tx1"/>
                </a:solidFill>
                <a:latin typeface="+mn-lt"/>
                <a:ea typeface="+mn-ea"/>
                <a:cs typeface="+mn-cs"/>
              </a:defRPr>
            </a:lvl1pPr>
            <a:lvl2pPr marL="457200" lvl="2" algn="l" defTabSz="914400" rtl="0" eaLnBrk="1" latinLnBrk="0" hangingPunct="1">
              <a:defRPr kumimoji="1" sz="1800" kern="1200">
                <a:solidFill>
                  <a:schemeClr val="tx1"/>
                </a:solidFill>
                <a:latin typeface="+mn-lt"/>
                <a:ea typeface="+mn-ea"/>
                <a:cs typeface="+mn-cs"/>
              </a:defRPr>
            </a:lvl2pPr>
            <a:lvl3pPr marL="914400" lvl="3" algn="l" defTabSz="914400" rtl="0" eaLnBrk="1" latinLnBrk="0" hangingPunct="1">
              <a:defRPr kumimoji="1" sz="1800" kern="1200">
                <a:solidFill>
                  <a:schemeClr val="tx1"/>
                </a:solidFill>
                <a:latin typeface="+mn-lt"/>
                <a:ea typeface="+mn-ea"/>
                <a:cs typeface="+mn-cs"/>
              </a:defRPr>
            </a:lvl3pPr>
            <a:lvl4pPr marL="1371600" lvl="4"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上記表の「●」がターゲティング設定可になります。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年齢は以下の区分で指定が可能です。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18</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70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歳以上</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は「基本料金</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ターゲティングごとに設定されている掛け率」（小数点以下切り捨て）によって決定されます。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掛け率の最大値は</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例：性別、年齢、オーディエンスリスト（興味関心、購買意向、属性・ライフイベント）を設定した場合、</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=2.16</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倍となりますが、最大値が</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倍のため、</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倍で設定可能となります。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オーディエンスリストを複数選択した場合、</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掛け率は高い方が選択されます。</a:t>
            </a:r>
            <a:endParaRPr kumimoji="1" lang="en-US" altLang="ja-JP" sz="800" b="0" i="0" u="none" strike="noStrike" kern="1200" cap="none" spc="0" normalizeH="0" baseline="0" noProof="0">
              <a:ln>
                <a:noFill/>
              </a:ln>
              <a:solidFill>
                <a:srgbClr val="FFC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「枠購入型」や「時間帯ジャック購入型」配信商品の場合は、ターゲティング項目ごとの「</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掛け率」を含んだ金額を記載しています。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※SP</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はスマートフォン、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PC</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はパソコン、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MD</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はマルチデバイスの略称です。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lvl="0">
              <a:lnSpc>
                <a:spcPct val="110000"/>
              </a:lnSpc>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オーディエンスリストの詳細は、</a:t>
            </a:r>
            <a:r>
              <a:rPr lang="en-US" altLang="ja-JP" sz="800">
                <a:solidFill>
                  <a:srgbClr val="0D0D0D"/>
                </a:solidFill>
                <a:latin typeface="Meiryo" panose="020B0604030504040204" pitchFamily="34" charset="-128"/>
                <a:ea typeface="Meiryo" panose="020B0604030504040204" pitchFamily="34" charset="-128"/>
              </a:rPr>
              <a:t>LINE</a:t>
            </a:r>
            <a:r>
              <a:rPr lang="ja-JP" altLang="en-US" sz="800">
                <a:solidFill>
                  <a:srgbClr val="0D0D0D"/>
                </a:solidFill>
                <a:latin typeface="Meiryo" panose="020B0604030504040204" pitchFamily="34" charset="-128"/>
                <a:ea typeface="Meiryo" panose="020B0604030504040204" pitchFamily="34" charset="-128"/>
              </a:rPr>
              <a:t>ヤフー広告 ヘルプ</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を参照してください。</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a:t>
            </a:r>
            <a:r>
              <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hlinkClick r:id="rId3"/>
              </a:rPr>
              <a:t>https://ads-help.yahoo-net.jp/s/article/H000044833?language=ja</a:t>
            </a:r>
            <a:endPar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endParaRPr>
          </a:p>
        </p:txBody>
      </p:sp>
      <p:graphicFrame>
        <p:nvGraphicFramePr>
          <p:cNvPr id="6" name="表 5">
            <a:extLst>
              <a:ext uri="{FF2B5EF4-FFF2-40B4-BE49-F238E27FC236}">
                <a16:creationId xmlns:a16="http://schemas.microsoft.com/office/drawing/2014/main" id="{CB457F59-16AB-EBFA-7BC7-A68698459153}"/>
              </a:ext>
            </a:extLst>
          </p:cNvPr>
          <p:cNvGraphicFramePr>
            <a:graphicFrameLocks noGrp="1"/>
          </p:cNvGraphicFramePr>
          <p:nvPr/>
        </p:nvGraphicFramePr>
        <p:xfrm>
          <a:off x="479426" y="954768"/>
          <a:ext cx="10395403" cy="4103470"/>
        </p:xfrm>
        <a:graphic>
          <a:graphicData uri="http://schemas.openxmlformats.org/drawingml/2006/table">
            <a:tbl>
              <a:tblPr bandRow="1"/>
              <a:tblGrid>
                <a:gridCol w="1544247">
                  <a:extLst>
                    <a:ext uri="{9D8B030D-6E8A-4147-A177-3AD203B41FA5}">
                      <a16:colId xmlns:a16="http://schemas.microsoft.com/office/drawing/2014/main" val="792911817"/>
                    </a:ext>
                  </a:extLst>
                </a:gridCol>
                <a:gridCol w="2261385">
                  <a:extLst>
                    <a:ext uri="{9D8B030D-6E8A-4147-A177-3AD203B41FA5}">
                      <a16:colId xmlns:a16="http://schemas.microsoft.com/office/drawing/2014/main" val="2515137241"/>
                    </a:ext>
                  </a:extLst>
                </a:gridCol>
                <a:gridCol w="3204313">
                  <a:extLst>
                    <a:ext uri="{9D8B030D-6E8A-4147-A177-3AD203B41FA5}">
                      <a16:colId xmlns:a16="http://schemas.microsoft.com/office/drawing/2014/main" val="598637953"/>
                    </a:ext>
                  </a:extLst>
                </a:gridCol>
                <a:gridCol w="3385458">
                  <a:extLst>
                    <a:ext uri="{9D8B030D-6E8A-4147-A177-3AD203B41FA5}">
                      <a16:colId xmlns:a16="http://schemas.microsoft.com/office/drawing/2014/main" val="56015879"/>
                    </a:ext>
                  </a:extLst>
                </a:gridCol>
              </a:tblGrid>
              <a:tr h="533701">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1">
                          <a:solidFill>
                            <a:schemeClr val="bg1"/>
                          </a:solidFill>
                          <a:latin typeface="Meiryo" panose="020B0604030504040204" pitchFamily="34" charset="-128"/>
                          <a:ea typeface="Meiryo" panose="020B0604030504040204" pitchFamily="34" charset="-128"/>
                        </a:rPr>
                        <a:t>ターゲティング</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err="1">
                          <a:solidFill>
                            <a:schemeClr val="bg1"/>
                          </a:solidFill>
                          <a:latin typeface="Meiryo"/>
                          <a:ea typeface="Meiryo"/>
                        </a:rPr>
                        <a:t>vCPM</a:t>
                      </a:r>
                      <a:r>
                        <a:rPr kumimoji="1" lang="en-US" altLang="ja-JP" sz="1100" b="1" kern="1200">
                          <a:solidFill>
                            <a:schemeClr val="bg1"/>
                          </a:solidFill>
                          <a:latin typeface="Meiryo"/>
                          <a:ea typeface="Meiryo"/>
                        </a:rPr>
                        <a:t> </a:t>
                      </a:r>
                      <a:r>
                        <a:rPr kumimoji="1" lang="ja-JP" altLang="en-US" sz="1100" b="1" kern="1200">
                          <a:solidFill>
                            <a:schemeClr val="bg1"/>
                          </a:solidFill>
                          <a:latin typeface="Meiryo"/>
                          <a:ea typeface="Meiryo"/>
                        </a:rPr>
                        <a:t>掛け率</a:t>
                      </a:r>
                      <a:endParaRPr kumimoji="1" lang="en-US" altLang="ja-JP" sz="1100" b="1" kern="1200">
                        <a:solidFill>
                          <a:schemeClr val="bg1"/>
                        </a:solidFill>
                        <a:latin typeface="Meiryo"/>
                        <a:ea typeface="Meiryo"/>
                        <a:cs typeface="+mn-cs"/>
                      </a:endParaRPr>
                    </a:p>
                  </a:txBody>
                  <a:tcPr marL="45720" marR="45720"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a:solidFill>
                            <a:schemeClr val="bg1"/>
                          </a:solidFill>
                          <a:latin typeface="Meiryo"/>
                          <a:ea typeface="Meiryo"/>
                          <a:cs typeface="+mn-cs"/>
                        </a:rPr>
                        <a:t>Yahoo! JAPAN</a:t>
                      </a:r>
                      <a:r>
                        <a:rPr kumimoji="1" lang="ja-JP" altLang="en-US" sz="1100" b="1" kern="1200">
                          <a:solidFill>
                            <a:schemeClr val="bg1"/>
                          </a:solidFill>
                          <a:latin typeface="Meiryo"/>
                          <a:ea typeface="Meiryo"/>
                          <a:cs typeface="+mn-cs"/>
                        </a:rPr>
                        <a:t>トップページ　ブランドパネル　</a:t>
                      </a:r>
                      <a:r>
                        <a:rPr kumimoji="1" lang="en-US" altLang="ja-JP" sz="1100" b="1" kern="1200">
                          <a:solidFill>
                            <a:schemeClr val="bg1"/>
                          </a:solidFill>
                          <a:latin typeface="Meiryo"/>
                          <a:ea typeface="Meiryo"/>
                          <a:cs typeface="+mn-cs"/>
                        </a:rPr>
                        <a:t>SP</a:t>
                      </a:r>
                      <a:r>
                        <a:rPr kumimoji="1" lang="ja-JP" altLang="en-US" sz="1100" b="1" kern="1200">
                          <a:solidFill>
                            <a:schemeClr val="bg1"/>
                          </a:solidFill>
                          <a:latin typeface="Meiryo"/>
                          <a:ea typeface="Meiryo"/>
                          <a:cs typeface="+mn-cs"/>
                        </a:rPr>
                        <a:t>　スクエア（時間帯ジャック）</a:t>
                      </a:r>
                      <a:endParaRPr kumimoji="1" lang="en-US" altLang="ja-JP" sz="1100" b="1" kern="1200">
                        <a:solidFill>
                          <a:schemeClr val="bg1"/>
                        </a:solidFill>
                        <a:latin typeface="Meiryo"/>
                        <a:ea typeface="Meiryo"/>
                        <a:cs typeface="+mn-cs"/>
                      </a:endParaRPr>
                    </a:p>
                  </a:txBody>
                  <a:tcPr marL="45720" marR="45720" marB="0" anchor="ctr">
                    <a:lnL w="12700" cmpd="sng">
                      <a:solidFill>
                        <a:srgbClr val="FFFFFF"/>
                      </a:solidFill>
                    </a:lnL>
                    <a:lnR w="12700" cmpd="sng">
                      <a:solidFill>
                        <a:srgbClr val="FFFFFF"/>
                      </a:solid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a:solidFill>
                            <a:schemeClr val="bg1"/>
                          </a:solidFill>
                          <a:latin typeface="Meiryo"/>
                          <a:ea typeface="Meiryo"/>
                          <a:cs typeface="+mn-cs"/>
                        </a:rPr>
                        <a:t>Yahoo! JAPAN</a:t>
                      </a:r>
                      <a:r>
                        <a:rPr kumimoji="1" lang="ja-JP" altLang="en-US" sz="1100" b="1" kern="1200">
                          <a:solidFill>
                            <a:schemeClr val="bg1"/>
                          </a:solidFill>
                          <a:latin typeface="Meiryo"/>
                          <a:ea typeface="Meiryo"/>
                          <a:cs typeface="+mn-cs"/>
                        </a:rPr>
                        <a:t>トップページ　ブランドパネル　</a:t>
                      </a:r>
                      <a:r>
                        <a:rPr kumimoji="1" lang="en-US" altLang="ja-JP" sz="1100" b="1" kern="1200">
                          <a:solidFill>
                            <a:schemeClr val="bg1"/>
                          </a:solidFill>
                          <a:latin typeface="Meiryo"/>
                          <a:ea typeface="Meiryo"/>
                          <a:cs typeface="+mn-cs"/>
                        </a:rPr>
                        <a:t>SP</a:t>
                      </a:r>
                      <a:r>
                        <a:rPr kumimoji="1" lang="ja-JP" altLang="en-US" sz="1100" b="1" kern="1200">
                          <a:solidFill>
                            <a:schemeClr val="bg1"/>
                          </a:solidFill>
                          <a:latin typeface="Meiryo"/>
                          <a:ea typeface="Meiryo"/>
                          <a:cs typeface="+mn-cs"/>
                        </a:rPr>
                        <a:t>　スクエア（時間帯ジャック　関東</a:t>
                      </a:r>
                      <a:r>
                        <a:rPr kumimoji="1" lang="en-US" altLang="ja-JP" sz="1100" b="1" kern="1200">
                          <a:solidFill>
                            <a:schemeClr val="bg1"/>
                          </a:solidFill>
                          <a:latin typeface="Meiryo"/>
                          <a:ea typeface="Meiryo"/>
                          <a:cs typeface="+mn-cs"/>
                        </a:rPr>
                        <a:t>1</a:t>
                      </a:r>
                      <a:r>
                        <a:rPr kumimoji="1" lang="ja-JP" altLang="en-US" sz="1100" b="1" kern="1200">
                          <a:solidFill>
                            <a:schemeClr val="bg1"/>
                          </a:solidFill>
                          <a:latin typeface="Meiryo"/>
                          <a:ea typeface="Meiryo"/>
                          <a:cs typeface="+mn-cs"/>
                        </a:rPr>
                        <a:t>都</a:t>
                      </a:r>
                      <a:r>
                        <a:rPr kumimoji="1" lang="en-US" altLang="ja-JP" sz="1100" b="1" kern="1200">
                          <a:solidFill>
                            <a:schemeClr val="bg1"/>
                          </a:solidFill>
                          <a:latin typeface="Meiryo"/>
                          <a:ea typeface="Meiryo"/>
                          <a:cs typeface="+mn-cs"/>
                        </a:rPr>
                        <a:t>6</a:t>
                      </a:r>
                      <a:r>
                        <a:rPr kumimoji="1" lang="ja-JP" altLang="en-US" sz="1100" b="1" kern="1200">
                          <a:solidFill>
                            <a:schemeClr val="bg1"/>
                          </a:solidFill>
                          <a:latin typeface="Meiryo"/>
                          <a:ea typeface="Meiryo"/>
                          <a:cs typeface="+mn-cs"/>
                        </a:rPr>
                        <a:t>県）</a:t>
                      </a:r>
                      <a:endParaRPr kumimoji="1" lang="en-US" altLang="ja-JP" sz="1100" b="1" kern="1200">
                        <a:solidFill>
                          <a:schemeClr val="bg1"/>
                        </a:solidFill>
                        <a:latin typeface="Meiryo"/>
                        <a:ea typeface="Meiryo"/>
                        <a:cs typeface="+mn-cs"/>
                      </a:endParaRPr>
                    </a:p>
                  </a:txBody>
                  <a:tcPr marL="45720" marR="45720" marB="0" anchor="ctr">
                    <a:lnL w="12700" cmpd="sng">
                      <a:solidFill>
                        <a:srgbClr val="FFFFFF"/>
                      </a:solidFill>
                    </a:lnL>
                    <a:lnR w="12700" cmpd="sng">
                      <a:solidFill>
                        <a:srgbClr val="FFFFFF"/>
                      </a:solid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36024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solidFill>
                          <a:latin typeface="Meiryo" panose="020B0604030504040204" pitchFamily="34" charset="-128"/>
                          <a:ea typeface="Meiryo" panose="020B0604030504040204" pitchFamily="34" charset="-128"/>
                        </a:rPr>
                        <a:t>性別</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0">
                          <a:solidFill>
                            <a:schemeClr val="bg1"/>
                          </a:solidFill>
                          <a:latin typeface="Meiryo"/>
                          <a:ea typeface="Meiryo"/>
                        </a:rPr>
                        <a:t>1.2</a:t>
                      </a:r>
                      <a:r>
                        <a:rPr kumimoji="1" lang="ja-JP" altLang="en-US" sz="1100" b="0">
                          <a:solidFill>
                            <a:schemeClr val="bg1"/>
                          </a:solidFill>
                          <a:latin typeface="Meiryo"/>
                          <a:ea typeface="Meiryo"/>
                        </a:rPr>
                        <a:t>倍</a:t>
                      </a:r>
                    </a:p>
                  </a:txBody>
                  <a:tcPr marL="163440" marR="163440"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31398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solidFill>
                          <a:latin typeface="Meiryo" panose="020B0604030504040204" pitchFamily="34" charset="-128"/>
                          <a:ea typeface="Meiryo" panose="020B0604030504040204" pitchFamily="34" charset="-128"/>
                        </a:rPr>
                        <a:t>年齢</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a:ea typeface="Meiryo"/>
                        </a:rPr>
                        <a:t>1.2</a:t>
                      </a:r>
                      <a:r>
                        <a:rPr kumimoji="1" lang="ja-JP" altLang="en-US" sz="1100" b="0" kern="1200">
                          <a:solidFill>
                            <a:schemeClr val="bg1"/>
                          </a:solidFill>
                          <a:latin typeface="Meiryo"/>
                          <a:ea typeface="Meiryo"/>
                        </a:rPr>
                        <a:t>倍</a:t>
                      </a:r>
                      <a:endParaRPr kumimoji="1" lang="ja-JP" altLang="en-US" sz="1100" b="0" kern="1200">
                        <a:solidFill>
                          <a:schemeClr val="bg1"/>
                        </a:solidFill>
                        <a:latin typeface="Meiryo"/>
                        <a:ea typeface="Meiryo"/>
                        <a:cs typeface="+mn-cs"/>
                      </a:endParaRPr>
                    </a:p>
                  </a:txBody>
                  <a:tcPr marL="163440" marR="163440"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6024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地域（都道府県）</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a:ea typeface="Meiryo"/>
                        </a:rPr>
                        <a:t>1.2</a:t>
                      </a:r>
                      <a:r>
                        <a:rPr kumimoji="1" lang="ja-JP" altLang="en-US" sz="1100" b="0" kern="1200">
                          <a:solidFill>
                            <a:schemeClr val="bg1"/>
                          </a:solidFill>
                          <a:latin typeface="Meiryo"/>
                          <a:ea typeface="Meiryo"/>
                        </a:rPr>
                        <a:t>倍</a:t>
                      </a:r>
                      <a:endParaRPr kumimoji="1" lang="ja-JP" altLang="en-US" sz="1100" b="0" kern="1200">
                        <a:solidFill>
                          <a:schemeClr val="bg1"/>
                        </a:solidFill>
                        <a:latin typeface="Meiryo"/>
                        <a:ea typeface="Meiryo"/>
                        <a:cs typeface="+mn-cs"/>
                      </a:endParaRPr>
                    </a:p>
                  </a:txBody>
                  <a:tcPr marL="163440" marR="163440"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kern="1200">
                          <a:solidFill>
                            <a:srgbClr val="0D0D0D"/>
                          </a:solidFill>
                          <a:latin typeface="Meiryo" panose="020B0604030504040204" pitchFamily="34" charset="-128"/>
                          <a:ea typeface="Meiryo" panose="020B0604030504040204" pitchFamily="34" charset="-128"/>
                          <a:cs typeface="+mn-cs"/>
                        </a:rPr>
                        <a:t>1</a:t>
                      </a:r>
                      <a:r>
                        <a:rPr kumimoji="1" lang="ja-JP" altLang="en-US" sz="900" b="0" kern="1200">
                          <a:solidFill>
                            <a:srgbClr val="0D0D0D"/>
                          </a:solidFill>
                          <a:latin typeface="Meiryo" panose="020B0604030504040204" pitchFamily="34" charset="-128"/>
                          <a:ea typeface="Meiryo" panose="020B0604030504040204" pitchFamily="34" charset="-128"/>
                          <a:cs typeface="+mn-cs"/>
                        </a:rPr>
                        <a:t>都</a:t>
                      </a:r>
                      <a:r>
                        <a:rPr kumimoji="1" lang="en-US" altLang="ja-JP" sz="900" b="0" kern="1200">
                          <a:solidFill>
                            <a:srgbClr val="0D0D0D"/>
                          </a:solidFill>
                          <a:latin typeface="Meiryo" panose="020B0604030504040204" pitchFamily="34" charset="-128"/>
                          <a:ea typeface="Meiryo" panose="020B0604030504040204" pitchFamily="34" charset="-128"/>
                          <a:cs typeface="+mn-cs"/>
                        </a:rPr>
                        <a:t>6</a:t>
                      </a:r>
                      <a:r>
                        <a:rPr kumimoji="1" lang="ja-JP" altLang="en-US" sz="900" b="0" kern="1200">
                          <a:solidFill>
                            <a:srgbClr val="0D0D0D"/>
                          </a:solidFill>
                          <a:latin typeface="Meiryo" panose="020B0604030504040204" pitchFamily="34" charset="-128"/>
                          <a:ea typeface="Meiryo" panose="020B0604030504040204" pitchFamily="34" charset="-128"/>
                          <a:cs typeface="+mn-cs"/>
                        </a:rPr>
                        <a:t>県</a:t>
                      </a:r>
                      <a:r>
                        <a:rPr lang="ja-JP" altLang="en-US" sz="900" b="0" kern="1200">
                          <a:solidFill>
                            <a:srgbClr val="0D0D0D"/>
                          </a:solidFill>
                          <a:latin typeface="Meiryo"/>
                          <a:ea typeface="Meiryo"/>
                        </a:rPr>
                        <a:t>(固定)</a:t>
                      </a:r>
                      <a:endParaRPr kumimoji="1" lang="ja-JP" altLang="en-US" sz="9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6024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solidFill>
                          <a:latin typeface="Meiryo" panose="020B0604030504040204" pitchFamily="34" charset="-128"/>
                          <a:ea typeface="Meiryo" panose="020B0604030504040204" pitchFamily="34" charset="-128"/>
                        </a:rPr>
                        <a:t>地域（市区郡）</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100" b="0" kern="1200">
                          <a:solidFill>
                            <a:schemeClr val="bg1"/>
                          </a:solidFill>
                          <a:latin typeface="Meiryo"/>
                          <a:ea typeface="Meiryo"/>
                        </a:rPr>
                        <a:t>1.5</a:t>
                      </a:r>
                      <a:r>
                        <a:rPr kumimoji="1" lang="ja-JP" altLang="en-US" sz="1100" b="0" kern="1200">
                          <a:solidFill>
                            <a:schemeClr val="bg1"/>
                          </a:solidFill>
                          <a:latin typeface="Meiryo"/>
                          <a:ea typeface="Meiryo"/>
                        </a:rPr>
                        <a:t>倍</a:t>
                      </a:r>
                      <a:endParaRPr kumimoji="1" lang="ja-JP" altLang="en-US" sz="1100" b="0" kern="1200">
                        <a:solidFill>
                          <a:schemeClr val="bg1"/>
                        </a:solidFill>
                        <a:latin typeface="Meiryo"/>
                        <a:ea typeface="Meiryo"/>
                        <a:cs typeface="+mn-cs"/>
                      </a:endParaRPr>
                    </a:p>
                  </a:txBody>
                  <a:tcPr marL="163440" marR="163440"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5177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曜日・</a:t>
                      </a:r>
                      <a:r>
                        <a:rPr kumimoji="1" lang="ja-JP" altLang="en-US" sz="1100" b="0">
                          <a:solidFill>
                            <a:schemeClr val="bg1"/>
                          </a:solidFill>
                          <a:latin typeface="Meiryo" panose="020B0604030504040204" pitchFamily="34" charset="-128"/>
                          <a:ea typeface="Meiryo" panose="020B0604030504040204" pitchFamily="34" charset="-128"/>
                        </a:rPr>
                        <a:t>時間帯</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panose="020B0604030504040204" pitchFamily="34" charset="-128"/>
                          <a:ea typeface="Meiryo" panose="020B0604030504040204" pitchFamily="34" charset="-128"/>
                        </a:rPr>
                        <a:t>1.2</a:t>
                      </a:r>
                      <a:r>
                        <a:rPr kumimoji="1" lang="ja-JP" altLang="en-US" sz="1100" b="0" kern="1200">
                          <a:solidFill>
                            <a:schemeClr val="bg1"/>
                          </a:solidFill>
                          <a:latin typeface="Meiryo" panose="020B0604030504040204" pitchFamily="34" charset="-128"/>
                          <a:ea typeface="Meiryo" panose="020B0604030504040204" pitchFamily="34" charset="-128"/>
                        </a:rPr>
                        <a:t>倍</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kern="1200">
                          <a:solidFill>
                            <a:srgbClr val="0D0D0D"/>
                          </a:solidFill>
                          <a:latin typeface="Meiryo" panose="020B0604030504040204" pitchFamily="34" charset="-128"/>
                          <a:ea typeface="Meiryo" panose="020B0604030504040204" pitchFamily="34" charset="-128"/>
                          <a:cs typeface="+mn-cs"/>
                        </a:rPr>
                        <a:t>1</a:t>
                      </a:r>
                      <a:r>
                        <a:rPr kumimoji="1" lang="ja-JP" altLang="en-US" sz="900" b="0" kern="1200">
                          <a:solidFill>
                            <a:srgbClr val="0D0D0D"/>
                          </a:solidFill>
                          <a:latin typeface="Meiryo" panose="020B0604030504040204" pitchFamily="34" charset="-128"/>
                          <a:ea typeface="Meiryo" panose="020B0604030504040204" pitchFamily="34" charset="-128"/>
                          <a:cs typeface="+mn-cs"/>
                        </a:rPr>
                        <a:t>時間</a:t>
                      </a: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kern="1200">
                          <a:solidFill>
                            <a:srgbClr val="0D0D0D"/>
                          </a:solidFill>
                          <a:latin typeface="Meiryo" panose="020B0604030504040204" pitchFamily="34" charset="-128"/>
                          <a:ea typeface="Meiryo" panose="020B0604030504040204" pitchFamily="34" charset="-128"/>
                          <a:cs typeface="+mn-cs"/>
                        </a:rPr>
                        <a:t>1</a:t>
                      </a:r>
                      <a:r>
                        <a:rPr kumimoji="1" lang="ja-JP" altLang="en-US" sz="900" b="0" kern="1200">
                          <a:solidFill>
                            <a:srgbClr val="0D0D0D"/>
                          </a:solidFill>
                          <a:latin typeface="Meiryo" panose="020B0604030504040204" pitchFamily="34" charset="-128"/>
                          <a:ea typeface="Meiryo" panose="020B0604030504040204" pitchFamily="34" charset="-128"/>
                          <a:cs typeface="+mn-cs"/>
                        </a:rPr>
                        <a:t>時間</a:t>
                      </a: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57742112"/>
                  </a:ext>
                </a:extLst>
              </a:tr>
              <a:tr h="556513">
                <a:tc rowSpan="2">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オーディエンス</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リスト</a:t>
                      </a:r>
                      <a:endParaRPr kumimoji="1" lang="en-US" altLang="ja-JP" sz="1100" b="0" kern="1200">
                        <a:solidFill>
                          <a:schemeClr val="bg1"/>
                        </a:solidFill>
                        <a:latin typeface="Meiryo" panose="020B0604030504040204" pitchFamily="34" charset="-128"/>
                        <a:ea typeface="Meiryo" panose="020B0604030504040204" pitchFamily="34" charset="-128"/>
                      </a:endParaRP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興味関心、購買</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意向、属性・ライフ</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イベント</a:t>
                      </a:r>
                      <a:r>
                        <a:rPr kumimoji="1" lang="en-US" altLang="ja-JP" sz="1100" b="0" kern="1200">
                          <a:solidFill>
                            <a:schemeClr val="bg1"/>
                          </a:solidFill>
                          <a:latin typeface="Meiryo" panose="020B0604030504040204" pitchFamily="34" charset="-128"/>
                          <a:ea typeface="Meiryo" panose="020B0604030504040204" pitchFamily="34" charset="-128"/>
                        </a:rPr>
                        <a:t>※</a:t>
                      </a:r>
                      <a:r>
                        <a:rPr kumimoji="1" lang="ja-JP" altLang="en-US" sz="1100" b="0" kern="1200">
                          <a:solidFill>
                            <a:schemeClr val="bg1"/>
                          </a:solidFill>
                          <a:latin typeface="Meiryo" panose="020B0604030504040204" pitchFamily="34" charset="-128"/>
                          <a:ea typeface="Meiryo" panose="020B0604030504040204" pitchFamily="34" charset="-128"/>
                        </a:rPr>
                        <a:t>１</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a:solidFill>
                            <a:schemeClr val="bg1"/>
                          </a:solidFill>
                          <a:latin typeface="Meiryo" panose="020B0604030504040204" pitchFamily="34" charset="-128"/>
                          <a:ea typeface="Meiryo" panose="020B0604030504040204" pitchFamily="34" charset="-128"/>
                        </a:rPr>
                        <a:t>配信：</a:t>
                      </a:r>
                      <a:r>
                        <a:rPr kumimoji="1" lang="en-US" altLang="ja-JP" sz="1200" b="0" kern="1200">
                          <a:solidFill>
                            <a:schemeClr val="bg1"/>
                          </a:solidFill>
                          <a:latin typeface="Meiryo" panose="020B0604030504040204" pitchFamily="34" charset="-128"/>
                          <a:ea typeface="Meiryo" panose="020B0604030504040204" pitchFamily="34" charset="-128"/>
                        </a:rPr>
                        <a:t>1.5</a:t>
                      </a:r>
                      <a:r>
                        <a:rPr kumimoji="1" lang="ja-JP" altLang="en-US" sz="1200" b="0" kern="1200">
                          <a:solidFill>
                            <a:schemeClr val="bg1"/>
                          </a:solidFill>
                          <a:latin typeface="Meiryo" panose="020B0604030504040204" pitchFamily="34" charset="-128"/>
                          <a:ea typeface="Meiryo" panose="020B0604030504040204" pitchFamily="34" charset="-128"/>
                        </a:rPr>
                        <a:t>倍</a:t>
                      </a:r>
                      <a:endParaRPr kumimoji="1" lang="en-US" altLang="ja-JP" sz="12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a:solidFill>
                            <a:schemeClr val="bg1"/>
                          </a:solidFill>
                          <a:latin typeface="Meiryo" panose="020B0604030504040204" pitchFamily="34" charset="-128"/>
                          <a:ea typeface="Meiryo" panose="020B0604030504040204" pitchFamily="34" charset="-128"/>
                          <a:cs typeface="+mn-cs"/>
                        </a:rPr>
                        <a:t>除外：</a:t>
                      </a:r>
                      <a:r>
                        <a:rPr kumimoji="1" lang="en-US" altLang="ja-JP" sz="1200" b="0" kern="1200">
                          <a:solidFill>
                            <a:schemeClr val="bg1"/>
                          </a:solidFill>
                          <a:latin typeface="Meiryo" panose="020B0604030504040204" pitchFamily="34" charset="-128"/>
                          <a:ea typeface="Meiryo" panose="020B0604030504040204" pitchFamily="34" charset="-128"/>
                          <a:cs typeface="+mn-cs"/>
                        </a:rPr>
                        <a:t>1.1</a:t>
                      </a:r>
                      <a:r>
                        <a:rPr kumimoji="1" lang="ja-JP" altLang="en-US" sz="1200" b="0" kern="1200">
                          <a:solidFill>
                            <a:schemeClr val="bg1"/>
                          </a:solidFill>
                          <a:latin typeface="Meiryo" panose="020B0604030504040204" pitchFamily="34" charset="-128"/>
                          <a:ea typeface="Meiryo" panose="020B0604030504040204" pitchFamily="34" charset="-128"/>
                          <a:cs typeface="+mn-cs"/>
                        </a:rPr>
                        <a:t>倍</a:t>
                      </a:r>
                    </a:p>
                  </a:txBody>
                  <a:tcPr marL="163440" marR="163440"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542909">
                <a:tc vMerge="1">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オーディエンスリスト</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（ヤフー提供）　</a:t>
                      </a:r>
                      <a:r>
                        <a:rPr kumimoji="1" lang="en-US" altLang="ja-JP" sz="1100" b="0" kern="1200">
                          <a:solidFill>
                            <a:schemeClr val="bg1"/>
                          </a:solidFill>
                          <a:latin typeface="Meiryo" panose="020B0604030504040204" pitchFamily="34" charset="-128"/>
                          <a:ea typeface="Meiryo" panose="020B0604030504040204" pitchFamily="34" charset="-128"/>
                        </a:rPr>
                        <a:t>※2</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99999"/>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panose="020B0604030504040204" pitchFamily="34" charset="-128"/>
                          <a:ea typeface="Meiryo" panose="020B0604030504040204" pitchFamily="34" charset="-128"/>
                        </a:rPr>
                        <a:t>LINE</a:t>
                      </a:r>
                      <a:r>
                        <a:rPr kumimoji="1" lang="ja-JP" altLang="en-US" sz="1100" b="0" kern="1200">
                          <a:solidFill>
                            <a:schemeClr val="bg1"/>
                          </a:solidFill>
                          <a:latin typeface="Meiryo" panose="020B0604030504040204" pitchFamily="34" charset="-128"/>
                          <a:ea typeface="Meiryo" panose="020B0604030504040204" pitchFamily="34" charset="-128"/>
                        </a:rPr>
                        <a:t>ヤフー提供</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（共通オーディエンス）</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panose="020B0604030504040204" pitchFamily="34" charset="-128"/>
                          <a:ea typeface="Meiryo" panose="020B0604030504040204" pitchFamily="34" charset="-128"/>
                        </a:rPr>
                        <a:t>※1</a:t>
                      </a:r>
                      <a:r>
                        <a:rPr kumimoji="1" lang="ja-JP" altLang="en-US" sz="1100" b="0" kern="1200">
                          <a:solidFill>
                            <a:schemeClr val="bg1"/>
                          </a:solidFill>
                          <a:latin typeface="Meiryo" panose="020B0604030504040204" pitchFamily="34" charset="-128"/>
                          <a:ea typeface="Meiryo" panose="020B0604030504040204" pitchFamily="34" charset="-128"/>
                        </a:rPr>
                        <a:t>リスト参照</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L="163440" marR="163440"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6024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a:solidFill>
                            <a:schemeClr val="bg1"/>
                          </a:solidFill>
                          <a:latin typeface="Meiryo" panose="020B0604030504040204" pitchFamily="34" charset="-128"/>
                          <a:ea typeface="Meiryo" panose="020B0604030504040204" pitchFamily="34" charset="-128"/>
                        </a:rPr>
                        <a:t>フリークエンシー</a:t>
                      </a:r>
                    </a:p>
                  </a:txBody>
                  <a:tcPr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solidFill>
                          <a:latin typeface="Meiryo"/>
                          <a:ea typeface="Meiryo"/>
                        </a:rPr>
                        <a:t>1.0</a:t>
                      </a:r>
                      <a:r>
                        <a:rPr kumimoji="1" lang="ja-JP" altLang="en-US" sz="1100" b="0" kern="1200">
                          <a:solidFill>
                            <a:schemeClr val="bg1"/>
                          </a:solidFill>
                          <a:latin typeface="Meiryo"/>
                          <a:ea typeface="Meiryo"/>
                        </a:rPr>
                        <a:t>倍</a:t>
                      </a:r>
                      <a:endParaRPr kumimoji="1" lang="ja-JP" altLang="en-US" sz="1100" b="0" kern="1200">
                        <a:solidFill>
                          <a:schemeClr val="bg1"/>
                        </a:solidFill>
                        <a:latin typeface="Meiryo"/>
                        <a:ea typeface="Meiryo"/>
                        <a:cs typeface="+mn-cs"/>
                      </a:endParaRPr>
                    </a:p>
                  </a:txBody>
                  <a:tcPr marL="163440" marR="163440"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rgbClr val="0D0D0D"/>
                          </a:solidFill>
                          <a:latin typeface="Meiryo" panose="020B0604030504040204" pitchFamily="34" charset="-128"/>
                          <a:ea typeface="Meiryo" panose="020B0604030504040204" pitchFamily="34" charset="-128"/>
                          <a:cs typeface="+mn-cs"/>
                        </a:rPr>
                        <a:t>-</a:t>
                      </a:r>
                      <a:endParaRPr kumimoji="1" lang="ja-JP" altLang="en-US" sz="9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bl>
          </a:graphicData>
        </a:graphic>
      </p:graphicFrame>
      <p:sp>
        <p:nvSpPr>
          <p:cNvPr id="10" name="テキスト プレースホルダー 35">
            <a:extLst>
              <a:ext uri="{FF2B5EF4-FFF2-40B4-BE49-F238E27FC236}">
                <a16:creationId xmlns:a16="http://schemas.microsoft.com/office/drawing/2014/main" id="{32574ECD-03AB-BBDA-885A-5A61B0AAD118}"/>
              </a:ext>
            </a:extLst>
          </p:cNvPr>
          <p:cNvSpPr txBox="1">
            <a:spLocks noGrp="1"/>
          </p:cNvSpPr>
          <p:nvPr>
            <p:ph type="body" sz="quarter" idx="10"/>
          </p:nvPr>
        </p:nvSpPr>
        <p:spPr>
          <a:xfrm>
            <a:off x="3681189" y="145683"/>
            <a:ext cx="6017986" cy="577827"/>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None/>
            </a:pPr>
            <a:r>
              <a:rPr lang="en-US" altLang="ja-JP" sz="1600">
                <a:solidFill>
                  <a:srgbClr val="000048"/>
                </a:solidFill>
                <a:latin typeface="Meiryo" panose="020B0604030504040204" pitchFamily="34" charset="-128"/>
                <a:ea typeface="Meiryo" panose="020B0604030504040204" pitchFamily="34" charset="-128"/>
              </a:rPr>
              <a:t>Yahoo! JAPAN</a:t>
            </a:r>
            <a:r>
              <a:rPr lang="ja-JP" altLang="en-US" sz="1600">
                <a:solidFill>
                  <a:srgbClr val="000048"/>
                </a:solidFill>
                <a:latin typeface="Meiryo" panose="020B0604030504040204" pitchFamily="34" charset="-128"/>
                <a:ea typeface="Meiryo" panose="020B0604030504040204" pitchFamily="34" charset="-128"/>
              </a:rPr>
              <a:t>トップページ　ブランドパネル　</a:t>
            </a:r>
            <a:r>
              <a:rPr lang="en-US" altLang="ja-JP" sz="1600">
                <a:solidFill>
                  <a:srgbClr val="000048"/>
                </a:solidFill>
                <a:latin typeface="Meiryo" panose="020B0604030504040204" pitchFamily="34" charset="-128"/>
                <a:ea typeface="Meiryo" panose="020B0604030504040204" pitchFamily="34" charset="-128"/>
              </a:rPr>
              <a:t>SP</a:t>
            </a:r>
            <a:r>
              <a:rPr lang="ja-JP" altLang="en-US" sz="1600">
                <a:solidFill>
                  <a:srgbClr val="000048"/>
                </a:solidFill>
                <a:latin typeface="Meiryo" panose="020B0604030504040204" pitchFamily="34" charset="-128"/>
                <a:ea typeface="Meiryo" panose="020B0604030504040204" pitchFamily="34" charset="-128"/>
              </a:rPr>
              <a:t>　スクエア</a:t>
            </a:r>
            <a:endParaRPr lang="en-US" altLang="ja-JP" sz="1600">
              <a:solidFill>
                <a:srgbClr val="000048"/>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262543952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E761D6-1D2A-DE72-FF19-D0C3B67C7DF1}"/>
            </a:ext>
          </a:extLst>
        </p:cNvPr>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0182AA75-D40C-A8A4-C8B4-9FA77FC2E2CB}"/>
              </a:ext>
            </a:extLst>
          </p:cNvPr>
          <p:cNvSpPr>
            <a:spLocks noGrp="1"/>
          </p:cNvSpPr>
          <p:nvPr>
            <p:ph type="body" sz="quarter" idx="10"/>
          </p:nvPr>
        </p:nvSpPr>
        <p:spPr>
          <a:xfrm>
            <a:off x="1807294" y="31653"/>
            <a:ext cx="4362828" cy="657965"/>
          </a:xfrm>
        </p:spPr>
        <p:txBody>
          <a:bodyPr/>
          <a:lstStyle/>
          <a:p>
            <a:pPr>
              <a:defRPr/>
            </a:pPr>
            <a:r>
              <a:rPr lang="en-US" altLang="ja-JP" sz="1800" dirty="0"/>
              <a:t>Yahoo! JAPAN</a:t>
            </a:r>
            <a:r>
              <a:rPr lang="ja-JP" altLang="en-US" sz="1800" dirty="0"/>
              <a:t>トップページ</a:t>
            </a:r>
            <a:endParaRPr lang="en-US" altLang="ja-JP" sz="1800" dirty="0"/>
          </a:p>
          <a:p>
            <a:pPr>
              <a:defRPr/>
            </a:pPr>
            <a:r>
              <a:rPr lang="ja-JP" altLang="en-US" sz="1800" dirty="0">
                <a:solidFill>
                  <a:srgbClr val="000048"/>
                </a:solidFill>
              </a:rPr>
              <a:t>ブランドパネル </a:t>
            </a:r>
            <a:r>
              <a:rPr lang="en-US" altLang="ja-JP" sz="1800" dirty="0">
                <a:solidFill>
                  <a:srgbClr val="000048"/>
                </a:solidFill>
              </a:rPr>
              <a:t>2026</a:t>
            </a:r>
            <a:r>
              <a:rPr lang="ja-JP" altLang="en-US" sz="1800" dirty="0">
                <a:solidFill>
                  <a:srgbClr val="000048"/>
                </a:solidFill>
              </a:rPr>
              <a:t>年</a:t>
            </a:r>
            <a:r>
              <a:rPr lang="en-US" altLang="ja-JP" sz="1800" dirty="0">
                <a:solidFill>
                  <a:srgbClr val="000048"/>
                </a:solidFill>
              </a:rPr>
              <a:t>9</a:t>
            </a:r>
            <a:r>
              <a:rPr lang="ja-JP" altLang="en-US" sz="1800" dirty="0">
                <a:solidFill>
                  <a:srgbClr val="000048"/>
                </a:solidFill>
              </a:rPr>
              <a:t>月～</a:t>
            </a:r>
            <a:r>
              <a:rPr lang="en-US" altLang="ja-JP" sz="1800" dirty="0">
                <a:solidFill>
                  <a:srgbClr val="000048"/>
                </a:solidFill>
              </a:rPr>
              <a:t>2027</a:t>
            </a:r>
            <a:r>
              <a:rPr lang="ja-JP" altLang="en-US" sz="1800" dirty="0">
                <a:solidFill>
                  <a:srgbClr val="000048"/>
                </a:solidFill>
              </a:rPr>
              <a:t>年</a:t>
            </a:r>
            <a:r>
              <a:rPr lang="en-US" altLang="ja-JP" sz="1800" dirty="0">
                <a:solidFill>
                  <a:srgbClr val="000048"/>
                </a:solidFill>
              </a:rPr>
              <a:t>3</a:t>
            </a:r>
            <a:r>
              <a:rPr lang="ja-JP" altLang="en-US" sz="1800" dirty="0">
                <a:solidFill>
                  <a:srgbClr val="000048"/>
                </a:solidFill>
              </a:rPr>
              <a:t>月商品変更点</a:t>
            </a:r>
            <a:endParaRPr lang="en-US" altLang="ja-JP" sz="1800" dirty="0">
              <a:solidFill>
                <a:srgbClr val="000048"/>
              </a:solidFill>
            </a:endParaRPr>
          </a:p>
        </p:txBody>
      </p:sp>
      <p:sp>
        <p:nvSpPr>
          <p:cNvPr id="6" name="テキスト プレースホルダー 5">
            <a:extLst>
              <a:ext uri="{FF2B5EF4-FFF2-40B4-BE49-F238E27FC236}">
                <a16:creationId xmlns:a16="http://schemas.microsoft.com/office/drawing/2014/main" id="{43593043-5854-DD47-AAC4-37113E509140}"/>
              </a:ext>
            </a:extLst>
          </p:cNvPr>
          <p:cNvSpPr txBox="1">
            <a:spLocks/>
          </p:cNvSpPr>
          <p:nvPr/>
        </p:nvSpPr>
        <p:spPr>
          <a:xfrm>
            <a:off x="595671" y="81412"/>
            <a:ext cx="498782"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概要</a:t>
            </a:r>
          </a:p>
        </p:txBody>
      </p:sp>
      <p:pic>
        <p:nvPicPr>
          <p:cNvPr id="7" name="図プレースホルダー 8" descr="アイコン&#10;&#10;自動的に生成された説明">
            <a:extLst>
              <a:ext uri="{FF2B5EF4-FFF2-40B4-BE49-F238E27FC236}">
                <a16:creationId xmlns:a16="http://schemas.microsoft.com/office/drawing/2014/main" id="{F36467C2-6AD9-BB45-4468-A8C69029FB7D}"/>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8" name="テキスト ボックス 7">
            <a:extLst>
              <a:ext uri="{FF2B5EF4-FFF2-40B4-BE49-F238E27FC236}">
                <a16:creationId xmlns:a16="http://schemas.microsoft.com/office/drawing/2014/main" id="{5E39FD89-E57E-0949-93C2-1F991C976695}"/>
              </a:ext>
            </a:extLst>
          </p:cNvPr>
          <p:cNvSpPr txBox="1"/>
          <p:nvPr/>
        </p:nvSpPr>
        <p:spPr>
          <a:xfrm>
            <a:off x="6555436" y="608800"/>
            <a:ext cx="3188373" cy="152349"/>
          </a:xfrm>
          <a:prstGeom prst="rect">
            <a:avLst/>
          </a:prstGeom>
          <a:noFill/>
        </p:spPr>
        <p:txBody>
          <a:bodyPr wrap="none" lIns="0" tIns="0" rIns="0" bIns="0" rtlCol="0">
            <a:spAutoFit/>
          </a:body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rgbClr val="0D0D0D"/>
                </a:solidFill>
                <a:effectLst/>
                <a:uLnTx/>
                <a:uFillTx/>
                <a:latin typeface="Meiryo" panose="020B0604030504040204" pitchFamily="34" charset="-128"/>
                <a:ea typeface="Meiryo" panose="020B0604030504040204" pitchFamily="34" charset="-128"/>
              </a:rPr>
              <a:t>※</a:t>
            </a:r>
            <a:r>
              <a:rPr kumimoji="1" lang="ja-JP" altLang="en-US" sz="900" b="0" i="0" u="none" strike="noStrike" kern="1200" cap="none" spc="0" normalizeH="0" baseline="0" noProof="0" dirty="0">
                <a:ln>
                  <a:noFill/>
                </a:ln>
                <a:solidFill>
                  <a:srgbClr val="0D0D0D"/>
                </a:solidFill>
                <a:effectLst/>
                <a:uLnTx/>
                <a:uFillTx/>
                <a:latin typeface="Meiryo" panose="020B0604030504040204" pitchFamily="34" charset="-128"/>
                <a:ea typeface="Meiryo" panose="020B0604030504040204" pitchFamily="34" charset="-128"/>
              </a:rPr>
              <a:t>ブラン</a:t>
            </a:r>
            <a:r>
              <a:rPr lang="ja-JP" altLang="en-US" sz="900" dirty="0">
                <a:solidFill>
                  <a:srgbClr val="0D0D0D"/>
                </a:solidFill>
                <a:latin typeface="Meiryo" panose="020B0604030504040204" pitchFamily="34" charset="-128"/>
                <a:ea typeface="Meiryo" panose="020B0604030504040204" pitchFamily="34" charset="-128"/>
              </a:rPr>
              <a:t>ドパネル</a:t>
            </a:r>
            <a:r>
              <a:rPr kumimoji="1" lang="ja-JP" altLang="en-US" sz="900" b="0" i="0" u="none" strike="noStrike" kern="1200" cap="none" spc="0" normalizeH="0" baseline="0" noProof="0" dirty="0">
                <a:ln>
                  <a:noFill/>
                </a:ln>
                <a:solidFill>
                  <a:srgbClr val="0D0D0D"/>
                </a:solidFill>
                <a:effectLst/>
                <a:uLnTx/>
                <a:uFillTx/>
                <a:latin typeface="Meiryo" panose="020B0604030504040204" pitchFamily="34" charset="-128"/>
                <a:ea typeface="Meiryo" panose="020B0604030504040204" pitchFamily="34" charset="-128"/>
              </a:rPr>
              <a:t>（</a:t>
            </a:r>
            <a:r>
              <a:rPr kumimoji="1" lang="en-US" altLang="ja-JP" sz="900" b="0" i="0" u="none" strike="noStrike" kern="1200" cap="none" spc="0" normalizeH="0" baseline="0" noProof="0" dirty="0">
                <a:ln>
                  <a:noFill/>
                </a:ln>
                <a:solidFill>
                  <a:srgbClr val="0D0D0D"/>
                </a:solidFill>
                <a:effectLst/>
                <a:uLnTx/>
                <a:uFillTx/>
                <a:latin typeface="Meiryo" panose="020B0604030504040204" pitchFamily="34" charset="-128"/>
                <a:ea typeface="Meiryo" panose="020B0604030504040204" pitchFamily="34" charset="-128"/>
              </a:rPr>
              <a:t>2026</a:t>
            </a:r>
            <a:r>
              <a:rPr kumimoji="1" lang="ja-JP" altLang="en-US" sz="900" b="0" i="0" u="none" strike="noStrike" kern="1200" cap="none" spc="0" normalizeH="0" baseline="0" noProof="0" dirty="0">
                <a:ln>
                  <a:noFill/>
                </a:ln>
                <a:solidFill>
                  <a:srgbClr val="0D0D0D"/>
                </a:solidFill>
                <a:effectLst/>
                <a:uLnTx/>
                <a:uFillTx/>
                <a:latin typeface="Meiryo" panose="020B0604030504040204" pitchFamily="34" charset="-128"/>
                <a:ea typeface="Meiryo" panose="020B0604030504040204" pitchFamily="34" charset="-128"/>
              </a:rPr>
              <a:t>年</a:t>
            </a:r>
            <a:r>
              <a:rPr lang="en-US" altLang="ja-JP" sz="900" dirty="0">
                <a:solidFill>
                  <a:srgbClr val="0D0D0D"/>
                </a:solidFill>
                <a:latin typeface="Meiryo" panose="020B0604030504040204" pitchFamily="34" charset="-128"/>
                <a:ea typeface="Meiryo" panose="020B0604030504040204" pitchFamily="34" charset="-128"/>
              </a:rPr>
              <a:t>4</a:t>
            </a:r>
            <a:r>
              <a:rPr kumimoji="1" lang="ja-JP" altLang="en-US" sz="900" b="0" i="0" u="none" strike="noStrike" kern="1200" cap="none" spc="0" normalizeH="0" baseline="0" noProof="0" dirty="0">
                <a:ln>
                  <a:noFill/>
                </a:ln>
                <a:solidFill>
                  <a:srgbClr val="0D0D0D"/>
                </a:solidFill>
                <a:effectLst/>
                <a:uLnTx/>
                <a:uFillTx/>
                <a:latin typeface="Meiryo" panose="020B0604030504040204" pitchFamily="34" charset="-128"/>
                <a:ea typeface="Meiryo" panose="020B0604030504040204" pitchFamily="34" charset="-128"/>
              </a:rPr>
              <a:t>月～</a:t>
            </a:r>
            <a:r>
              <a:rPr kumimoji="1" lang="en-US" altLang="ja-JP" sz="900" b="0" i="0" u="none" strike="noStrike" kern="1200" cap="none" spc="0" normalizeH="0" baseline="0" noProof="0" dirty="0">
                <a:ln>
                  <a:noFill/>
                </a:ln>
                <a:solidFill>
                  <a:srgbClr val="0D0D0D"/>
                </a:solidFill>
                <a:effectLst/>
                <a:uLnTx/>
                <a:uFillTx/>
                <a:latin typeface="Meiryo" panose="020B0604030504040204" pitchFamily="34" charset="-128"/>
                <a:ea typeface="Meiryo" panose="020B0604030504040204" pitchFamily="34" charset="-128"/>
              </a:rPr>
              <a:t>2026</a:t>
            </a:r>
            <a:r>
              <a:rPr kumimoji="1" lang="ja-JP" altLang="en-US" sz="900" b="0" i="0" u="none" strike="noStrike" kern="1200" cap="none" spc="0" normalizeH="0" baseline="0" noProof="0" dirty="0">
                <a:ln>
                  <a:noFill/>
                </a:ln>
                <a:solidFill>
                  <a:srgbClr val="0D0D0D"/>
                </a:solidFill>
                <a:effectLst/>
                <a:uLnTx/>
                <a:uFillTx/>
                <a:latin typeface="Meiryo" panose="020B0604030504040204" pitchFamily="34" charset="-128"/>
                <a:ea typeface="Meiryo" panose="020B0604030504040204" pitchFamily="34" charset="-128"/>
              </a:rPr>
              <a:t>年</a:t>
            </a:r>
            <a:r>
              <a:rPr kumimoji="1" lang="en-US" altLang="ja-JP" sz="900" b="0" i="0" u="none" strike="noStrike" kern="1200" cap="none" spc="0" normalizeH="0" baseline="0" noProof="0" dirty="0">
                <a:ln>
                  <a:noFill/>
                </a:ln>
                <a:solidFill>
                  <a:srgbClr val="0D0D0D"/>
                </a:solidFill>
                <a:effectLst/>
                <a:uLnTx/>
                <a:uFillTx/>
                <a:latin typeface="Meiryo" panose="020B0604030504040204" pitchFamily="34" charset="-128"/>
                <a:ea typeface="Meiryo" panose="020B0604030504040204" pitchFamily="34" charset="-128"/>
              </a:rPr>
              <a:t>9</a:t>
            </a:r>
            <a:r>
              <a:rPr kumimoji="1" lang="ja-JP" altLang="en-US" sz="900" b="0" i="0" u="none" strike="noStrike" kern="1200" cap="none" spc="0" normalizeH="0" baseline="0" noProof="0" dirty="0">
                <a:ln>
                  <a:noFill/>
                </a:ln>
                <a:solidFill>
                  <a:srgbClr val="0D0D0D"/>
                </a:solidFill>
                <a:effectLst/>
                <a:uLnTx/>
                <a:uFillTx/>
                <a:latin typeface="Meiryo" panose="020B0604030504040204" pitchFamily="34" charset="-128"/>
                <a:ea typeface="Meiryo" panose="020B0604030504040204" pitchFamily="34" charset="-128"/>
              </a:rPr>
              <a:t>月）からの変更点</a:t>
            </a:r>
          </a:p>
        </p:txBody>
      </p:sp>
      <p:sp>
        <p:nvSpPr>
          <p:cNvPr id="5" name="1 つの角を丸めた四角形 22">
            <a:extLst>
              <a:ext uri="{FF2B5EF4-FFF2-40B4-BE49-F238E27FC236}">
                <a16:creationId xmlns:a16="http://schemas.microsoft.com/office/drawing/2014/main" id="{93E4395D-0B3E-81E5-AD32-9DE999D0B6DE}"/>
              </a:ext>
            </a:extLst>
          </p:cNvPr>
          <p:cNvSpPr/>
          <p:nvPr/>
        </p:nvSpPr>
        <p:spPr>
          <a:xfrm>
            <a:off x="541420" y="3335691"/>
            <a:ext cx="4945517" cy="469646"/>
          </a:xfrm>
          <a:prstGeom prst="round1Rect">
            <a:avLst/>
          </a:prstGeom>
          <a:solidFill>
            <a:srgbClr val="000048"/>
          </a:solidFill>
          <a:ln w="9525">
            <a:noFill/>
          </a:ln>
          <a:effectLst>
            <a:outerShdw dist="25400" algn="l" rotWithShape="0">
              <a:schemeClr val="accent6">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8000" tIns="36000" rIns="0" bIns="0" numCol="1" spcCol="0" rtlCol="0" fromWordArt="0" anchor="ctr" anchorCtr="0" forceAA="0" compatLnSpc="1">
            <a:prstTxWarp prst="textNoShape">
              <a:avLst/>
            </a:prstTxWarp>
            <a:noAutofit/>
          </a:bodyPr>
          <a:lstStyle/>
          <a:p>
            <a:r>
              <a:rPr kumimoji="1" lang="ja-JP" altLang="en-US" sz="1800" b="1" i="0">
                <a:latin typeface="Meiryo"/>
                <a:ea typeface="Meiryo"/>
              </a:rPr>
              <a:t>セールスシート</a:t>
            </a:r>
            <a:r>
              <a:rPr lang="ja-JP" altLang="en-US" b="1">
                <a:latin typeface="Meiryo"/>
                <a:ea typeface="Meiryo"/>
              </a:rPr>
              <a:t>統合</a:t>
            </a:r>
            <a:r>
              <a:rPr kumimoji="1" lang="ja-JP" altLang="en-US" sz="1800" b="1" i="0">
                <a:latin typeface="Meiryo"/>
                <a:ea typeface="Meiryo"/>
              </a:rPr>
              <a:t>のご案内</a:t>
            </a:r>
          </a:p>
        </p:txBody>
      </p:sp>
      <p:sp>
        <p:nvSpPr>
          <p:cNvPr id="10" name="正方形/長方形 9">
            <a:extLst>
              <a:ext uri="{FF2B5EF4-FFF2-40B4-BE49-F238E27FC236}">
                <a16:creationId xmlns:a16="http://schemas.microsoft.com/office/drawing/2014/main" id="{C19C3155-507D-3CAD-53F0-2BA19CCD7644}"/>
              </a:ext>
            </a:extLst>
          </p:cNvPr>
          <p:cNvSpPr/>
          <p:nvPr/>
        </p:nvSpPr>
        <p:spPr>
          <a:xfrm>
            <a:off x="541420" y="3805337"/>
            <a:ext cx="11109160" cy="922214"/>
          </a:xfrm>
          <a:prstGeom prst="rect">
            <a:avLst/>
          </a:prstGeom>
          <a:solidFill>
            <a:srgbClr val="000048">
              <a:alpha val="9804"/>
            </a:srgbClr>
          </a:solidFill>
          <a:ln w="9525" cap="flat" cmpd="sng" algn="ctr">
            <a:noFill/>
            <a:prstDash val="solid"/>
          </a:ln>
          <a:effectLst/>
        </p:spPr>
        <p:txBody>
          <a:bodyPr rot="0" spcFirstLastPara="0" vertOverflow="overflow" horzOverflow="overflow" vert="horz" wrap="none" lIns="396000" tIns="108000" rIns="90000" bIns="180000" numCol="1" spcCol="0" rtlCol="0" fromWordArt="0" anchor="ctr" anchorCtr="0" forceAA="0" compatLnSpc="1">
            <a:prstTxWarp prst="textNoShape">
              <a:avLst/>
            </a:prstTxWarp>
            <a:noAutofit/>
          </a:bodyPr>
          <a:lstStyle/>
          <a:p>
            <a:r>
              <a:rPr lang="ja-JP" altLang="en-US" sz="1600" dirty="0">
                <a:solidFill>
                  <a:srgbClr val="0D0D0D"/>
                </a:solidFill>
                <a:latin typeface="メイリオ" panose="020B0604030504040204" pitchFamily="50" charset="-128"/>
              </a:rPr>
              <a:t>前期まで「ブランドパネル」と「スクエア商品」でシートを分けて運用しておりましたが、</a:t>
            </a:r>
            <a:endParaRPr lang="en-US" altLang="ja-JP" sz="1600" dirty="0">
              <a:solidFill>
                <a:srgbClr val="0D0D0D"/>
              </a:solidFill>
              <a:latin typeface="メイリオ" panose="020B0604030504040204" pitchFamily="50" charset="-128"/>
            </a:endParaRPr>
          </a:p>
          <a:p>
            <a:r>
              <a:rPr lang="ja-JP" altLang="en-US" sz="1600" dirty="0">
                <a:solidFill>
                  <a:srgbClr val="0D0D0D"/>
                </a:solidFill>
                <a:latin typeface="メイリオ" panose="020B0604030504040204" pitchFamily="50" charset="-128"/>
              </a:rPr>
              <a:t>今期より「ブランドパネル」のセールスシートの一部として情報を統合いたしました。</a:t>
            </a:r>
            <a:endParaRPr lang="en-US" altLang="ja-JP" sz="1600" dirty="0">
              <a:solidFill>
                <a:srgbClr val="0D0D0D"/>
              </a:solidFill>
              <a:latin typeface="メイリオ" panose="020B0604030504040204" pitchFamily="50" charset="-128"/>
            </a:endParaRPr>
          </a:p>
          <a:p>
            <a:r>
              <a:rPr lang="ja-JP" altLang="en-US" sz="1600" dirty="0">
                <a:solidFill>
                  <a:srgbClr val="0D0D0D"/>
                </a:solidFill>
                <a:latin typeface="メイリオ" panose="020B0604030504040204" pitchFamily="50" charset="-128"/>
              </a:rPr>
              <a:t>今後は、本シートにて双方の商品情報をご確認いただけますようお願い申し上げます。</a:t>
            </a:r>
            <a:endParaRPr lang="en-US" altLang="ja-JP" sz="1600" dirty="0">
              <a:solidFill>
                <a:srgbClr val="0D0D0D"/>
              </a:solidFill>
              <a:latin typeface="メイリオ" panose="020B0604030504040204" pitchFamily="50" charset="-128"/>
            </a:endParaRPr>
          </a:p>
        </p:txBody>
      </p:sp>
      <p:sp>
        <p:nvSpPr>
          <p:cNvPr id="3" name="1 つの角を丸めた四角形 23">
            <a:extLst>
              <a:ext uri="{FF2B5EF4-FFF2-40B4-BE49-F238E27FC236}">
                <a16:creationId xmlns:a16="http://schemas.microsoft.com/office/drawing/2014/main" id="{2F290E61-6518-F05A-A5A1-164F2C375203}"/>
              </a:ext>
            </a:extLst>
          </p:cNvPr>
          <p:cNvSpPr/>
          <p:nvPr/>
        </p:nvSpPr>
        <p:spPr>
          <a:xfrm>
            <a:off x="555391" y="1422246"/>
            <a:ext cx="7434723" cy="460406"/>
          </a:xfrm>
          <a:prstGeom prst="round1Rect">
            <a:avLst/>
          </a:prstGeom>
          <a:solidFill>
            <a:srgbClr val="000048"/>
          </a:solidFill>
          <a:ln w="9525" cap="flat" cmpd="sng" algn="ctr">
            <a:noFill/>
            <a:prstDash val="solid"/>
          </a:ln>
          <a:effectLst/>
        </p:spPr>
        <p:txBody>
          <a:bodyPr rot="0" spcFirstLastPara="0" vertOverflow="overflow" horzOverflow="overflow" vert="horz" wrap="square" lIns="144000" tIns="36000" rIns="0" bIns="0" numCol="1" spcCol="0" rtlCol="0" fromWordArt="0" anchor="ctr" anchorCtr="0" forceAA="0" compatLnSpc="1">
            <a:prstTxWarp prst="textNoShape">
              <a:avLst/>
            </a:prstTxWarp>
            <a:noAutofit/>
          </a:bodyPr>
          <a:lstStyle/>
          <a:p>
            <a:pPr lvl="0">
              <a:defRPr/>
            </a:pPr>
            <a:r>
              <a:rPr kumimoji="0" lang="en-US" altLang="ja-JP" b="1" kern="0" spc="300" dirty="0">
                <a:solidFill>
                  <a:srgbClr val="FFFFFF"/>
                </a:solidFill>
                <a:latin typeface="Meiryo" panose="020B0604030504040204" pitchFamily="34" charset="-128"/>
                <a:ea typeface="Meiryo" panose="020B0604030504040204" pitchFamily="34" charset="-128"/>
              </a:rPr>
              <a:t>1/1</a:t>
            </a:r>
            <a:r>
              <a:rPr kumimoji="0" lang="ja-JP" altLang="en-US" b="1" kern="0" spc="300" dirty="0">
                <a:solidFill>
                  <a:srgbClr val="FFFFFF"/>
                </a:solidFill>
                <a:latin typeface="Meiryo" panose="020B0604030504040204" pitchFamily="34" charset="-128"/>
                <a:ea typeface="Meiryo" panose="020B0604030504040204" pitchFamily="34" charset="-128"/>
              </a:rPr>
              <a:t>元旦</a:t>
            </a:r>
            <a:r>
              <a:rPr kumimoji="0" lang="en-US" altLang="ja-JP" b="1" kern="0" spc="300" dirty="0">
                <a:solidFill>
                  <a:srgbClr val="FFFFFF"/>
                </a:solidFill>
                <a:latin typeface="Meiryo" panose="020B0604030504040204" pitchFamily="34" charset="-128"/>
                <a:ea typeface="Meiryo" panose="020B0604030504040204" pitchFamily="34" charset="-128"/>
              </a:rPr>
              <a:t>0</a:t>
            </a:r>
            <a:r>
              <a:rPr kumimoji="0" lang="ja-JP" altLang="en-US" b="1" kern="0" spc="300" dirty="0">
                <a:solidFill>
                  <a:srgbClr val="FFFFFF"/>
                </a:solidFill>
                <a:latin typeface="Meiryo" panose="020B0604030504040204" pitchFamily="34" charset="-128"/>
                <a:ea typeface="Meiryo" panose="020B0604030504040204" pitchFamily="34" charset="-128"/>
              </a:rPr>
              <a:t>時台のみを指定した時間帯ジャック商品の廃止</a:t>
            </a:r>
            <a:endParaRPr kumimoji="0" lang="ja-JP" altLang="en-US" b="1" i="0" u="none" strike="noStrike" kern="0" cap="none" spc="300" normalizeH="0" baseline="0" noProof="0" dirty="0">
              <a:ln>
                <a:noFill/>
              </a:ln>
              <a:solidFill>
                <a:srgbClr val="FFFFFF"/>
              </a:solidFill>
              <a:effectLst/>
              <a:uLnTx/>
              <a:uFillTx/>
              <a:latin typeface="Meiryo" panose="020B0604030504040204" pitchFamily="34" charset="-128"/>
              <a:ea typeface="Meiryo" panose="020B0604030504040204" pitchFamily="34" charset="-128"/>
            </a:endParaRPr>
          </a:p>
        </p:txBody>
      </p:sp>
      <p:sp>
        <p:nvSpPr>
          <p:cNvPr id="11" name="正方形/長方形 10">
            <a:extLst>
              <a:ext uri="{FF2B5EF4-FFF2-40B4-BE49-F238E27FC236}">
                <a16:creationId xmlns:a16="http://schemas.microsoft.com/office/drawing/2014/main" id="{B365A6CD-DE20-3047-C70E-19ABF71D54E6}"/>
              </a:ext>
            </a:extLst>
          </p:cNvPr>
          <p:cNvSpPr/>
          <p:nvPr/>
        </p:nvSpPr>
        <p:spPr>
          <a:xfrm>
            <a:off x="541420" y="1885559"/>
            <a:ext cx="11081218" cy="889854"/>
          </a:xfrm>
          <a:prstGeom prst="rect">
            <a:avLst/>
          </a:prstGeom>
          <a:solidFill>
            <a:srgbClr val="000048">
              <a:alpha val="9804"/>
            </a:srgbClr>
          </a:solidFill>
          <a:ln w="9525" cap="flat" cmpd="sng" algn="ctr">
            <a:noFill/>
            <a:prstDash val="solid"/>
          </a:ln>
          <a:effectLst/>
        </p:spPr>
        <p:txBody>
          <a:bodyPr rot="0" spcFirstLastPara="0" vertOverflow="overflow" horzOverflow="overflow" vert="horz" wrap="none" lIns="396000" tIns="108000" rIns="90000" bIns="180000" numCol="1" spcCol="0" rtlCol="0" fromWordArt="0" anchor="ctr" anchorCtr="0" forceAA="0" compatLnSpc="1">
            <a:prstTxWarp prst="textNoShape">
              <a:avLst/>
            </a:prstTxWarp>
            <a:noAutofit/>
          </a:bodyPr>
          <a:lstStyle/>
          <a:p>
            <a:pPr lvl="0">
              <a:defRPr/>
            </a:pPr>
            <a:r>
              <a:rPr lang="en-US" altLang="ja-JP" sz="1600" dirty="0">
                <a:solidFill>
                  <a:srgbClr val="0D0D0D"/>
                </a:solidFill>
                <a:latin typeface="メイリオ" panose="020B0604030504040204" pitchFamily="50" charset="-128"/>
              </a:rPr>
              <a:t>2026</a:t>
            </a:r>
            <a:r>
              <a:rPr lang="ja-JP" altLang="en-US" sz="1600" dirty="0">
                <a:solidFill>
                  <a:srgbClr val="0D0D0D"/>
                </a:solidFill>
                <a:latin typeface="メイリオ" panose="020B0604030504040204" pitchFamily="50" charset="-128"/>
              </a:rPr>
              <a:t>年</a:t>
            </a:r>
            <a:r>
              <a:rPr lang="en-US" altLang="ja-JP" sz="1600" dirty="0">
                <a:solidFill>
                  <a:srgbClr val="0D0D0D"/>
                </a:solidFill>
                <a:latin typeface="メイリオ" panose="020B0604030504040204" pitchFamily="50" charset="-128"/>
              </a:rPr>
              <a:t>H2</a:t>
            </a:r>
            <a:r>
              <a:rPr lang="ja-JP" altLang="en-US" sz="1600" dirty="0">
                <a:solidFill>
                  <a:srgbClr val="0D0D0D"/>
                </a:solidFill>
                <a:latin typeface="メイリオ" panose="020B0604030504040204" pitchFamily="50" charset="-128"/>
              </a:rPr>
              <a:t>の商品から</a:t>
            </a:r>
            <a:r>
              <a:rPr lang="en-US" altLang="ja-JP" sz="1600" dirty="0">
                <a:solidFill>
                  <a:srgbClr val="0D0D0D"/>
                </a:solidFill>
                <a:latin typeface="メイリオ" panose="020B0604030504040204" pitchFamily="50" charset="-128"/>
              </a:rPr>
              <a:t>1/1</a:t>
            </a:r>
            <a:r>
              <a:rPr lang="ja-JP" altLang="en-US" sz="1600" dirty="0">
                <a:solidFill>
                  <a:srgbClr val="0D0D0D"/>
                </a:solidFill>
                <a:latin typeface="メイリオ" panose="020B0604030504040204" pitchFamily="50" charset="-128"/>
              </a:rPr>
              <a:t>元旦</a:t>
            </a:r>
            <a:r>
              <a:rPr lang="en-US" altLang="ja-JP" sz="1600" dirty="0">
                <a:solidFill>
                  <a:srgbClr val="0D0D0D"/>
                </a:solidFill>
                <a:latin typeface="メイリオ" panose="020B0604030504040204" pitchFamily="50" charset="-128"/>
              </a:rPr>
              <a:t>0</a:t>
            </a:r>
            <a:r>
              <a:rPr lang="ja-JP" altLang="en-US" sz="1600" dirty="0">
                <a:solidFill>
                  <a:srgbClr val="0D0D0D"/>
                </a:solidFill>
                <a:latin typeface="メイリオ" panose="020B0604030504040204" pitchFamily="50" charset="-128"/>
              </a:rPr>
              <a:t>時台のみを指定した時間帯ジャック商品を廃止いたします。</a:t>
            </a:r>
            <a:endParaRPr lang="en-US" altLang="ja-JP" sz="1600" dirty="0">
              <a:solidFill>
                <a:srgbClr val="0D0D0D"/>
              </a:solidFill>
              <a:latin typeface="メイリオ" panose="020B0604030504040204" pitchFamily="50" charset="-128"/>
            </a:endParaRPr>
          </a:p>
        </p:txBody>
      </p:sp>
    </p:spTree>
    <p:extLst>
      <p:ext uri="{BB962C8B-B14F-4D97-AF65-F5344CB8AC3E}">
        <p14:creationId xmlns:p14="http://schemas.microsoft.com/office/powerpoint/2010/main" val="380295971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7F59CA-2C5D-4AC2-3B83-2193A1B3ED38}"/>
            </a:ext>
          </a:extLst>
        </p:cNvPr>
        <p:cNvGrpSpPr/>
        <p:nvPr/>
      </p:nvGrpSpPr>
      <p:grpSpPr>
        <a:xfrm>
          <a:off x="0" y="0"/>
          <a:ext cx="0" cy="0"/>
          <a:chOff x="0" y="0"/>
          <a:chExt cx="0" cy="0"/>
        </a:xfrm>
      </p:grpSpPr>
      <p:grpSp>
        <p:nvGrpSpPr>
          <p:cNvPr id="35" name="グループ化 34">
            <a:extLst>
              <a:ext uri="{FF2B5EF4-FFF2-40B4-BE49-F238E27FC236}">
                <a16:creationId xmlns:a16="http://schemas.microsoft.com/office/drawing/2014/main" id="{61757695-7242-D657-C3CA-65DB9E22270A}"/>
              </a:ext>
            </a:extLst>
          </p:cNvPr>
          <p:cNvGrpSpPr/>
          <p:nvPr/>
        </p:nvGrpSpPr>
        <p:grpSpPr>
          <a:xfrm>
            <a:off x="1282854" y="2247990"/>
            <a:ext cx="2841099" cy="3008587"/>
            <a:chOff x="513033" y="446487"/>
            <a:chExt cx="2115990" cy="2101183"/>
          </a:xfrm>
        </p:grpSpPr>
        <p:pic>
          <p:nvPicPr>
            <p:cNvPr id="36" name="図 35">
              <a:extLst>
                <a:ext uri="{FF2B5EF4-FFF2-40B4-BE49-F238E27FC236}">
                  <a16:creationId xmlns:a16="http://schemas.microsoft.com/office/drawing/2014/main" id="{18B40448-B42B-19F4-406D-0C747C75DAE9}"/>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b="52636"/>
            <a:stretch/>
          </p:blipFill>
          <p:spPr>
            <a:xfrm>
              <a:off x="513033" y="446487"/>
              <a:ext cx="2115990" cy="2101183"/>
            </a:xfrm>
            <a:prstGeom prst="rect">
              <a:avLst/>
            </a:prstGeom>
          </p:spPr>
        </p:pic>
        <p:pic>
          <p:nvPicPr>
            <p:cNvPr id="37" name="図 36">
              <a:extLst>
                <a:ext uri="{FF2B5EF4-FFF2-40B4-BE49-F238E27FC236}">
                  <a16:creationId xmlns:a16="http://schemas.microsoft.com/office/drawing/2014/main" id="{418B1E0A-3F5B-6B21-39E2-D22F60E4603C}"/>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031300" y="567291"/>
              <a:ext cx="1079455" cy="148426"/>
            </a:xfrm>
            <a:prstGeom prst="rect">
              <a:avLst/>
            </a:prstGeom>
          </p:spPr>
        </p:pic>
      </p:grpSp>
      <p:sp>
        <p:nvSpPr>
          <p:cNvPr id="5" name="テキスト プレースホルダー 2">
            <a:extLst>
              <a:ext uri="{FF2B5EF4-FFF2-40B4-BE49-F238E27FC236}">
                <a16:creationId xmlns:a16="http://schemas.microsoft.com/office/drawing/2014/main" id="{EB7F025A-F163-12DA-164A-E5FC4C90475F}"/>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F6E512D3-72B0-F803-D088-EBED04503B2D}"/>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2" name="角丸四角形 4">
            <a:extLst>
              <a:ext uri="{FF2B5EF4-FFF2-40B4-BE49-F238E27FC236}">
                <a16:creationId xmlns:a16="http://schemas.microsoft.com/office/drawing/2014/main" id="{601DC219-CF64-8DBD-E8C6-A11AED488862}"/>
              </a:ext>
            </a:extLst>
          </p:cNvPr>
          <p:cNvSpPr/>
          <p:nvPr/>
        </p:nvSpPr>
        <p:spPr>
          <a:xfrm>
            <a:off x="1717542" y="186644"/>
            <a:ext cx="1556095"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商品イメージ</a:t>
            </a:r>
          </a:p>
        </p:txBody>
      </p:sp>
      <p:sp>
        <p:nvSpPr>
          <p:cNvPr id="16" name="円/楕円 16">
            <a:extLst>
              <a:ext uri="{FF2B5EF4-FFF2-40B4-BE49-F238E27FC236}">
                <a16:creationId xmlns:a16="http://schemas.microsoft.com/office/drawing/2014/main" id="{EF60A3C2-161D-2EAB-C82C-FB6DF1E6AD97}"/>
              </a:ext>
            </a:extLst>
          </p:cNvPr>
          <p:cNvSpPr>
            <a:spLocks noChangeAspect="1"/>
          </p:cNvSpPr>
          <p:nvPr/>
        </p:nvSpPr>
        <p:spPr>
          <a:xfrm>
            <a:off x="1289649" y="1387835"/>
            <a:ext cx="504000" cy="504000"/>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F</a:t>
            </a:r>
            <a:endParaRPr kumimoji="1" lang="ja-JP" altLang="en-US"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32" name="角丸四角形 15">
            <a:extLst>
              <a:ext uri="{FF2B5EF4-FFF2-40B4-BE49-F238E27FC236}">
                <a16:creationId xmlns:a16="http://schemas.microsoft.com/office/drawing/2014/main" id="{35A1332E-B40B-96AC-2410-41BF6D43809D}"/>
              </a:ext>
            </a:extLst>
          </p:cNvPr>
          <p:cNvSpPr/>
          <p:nvPr/>
        </p:nvSpPr>
        <p:spPr>
          <a:xfrm>
            <a:off x="1667649" y="1293383"/>
            <a:ext cx="2471680"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4680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カルーセル</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画像</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/16</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9</a:t>
            </a:r>
          </a:p>
        </p:txBody>
      </p:sp>
      <p:cxnSp>
        <p:nvCxnSpPr>
          <p:cNvPr id="33" name="コネクタ: カギ線 32">
            <a:extLst>
              <a:ext uri="{FF2B5EF4-FFF2-40B4-BE49-F238E27FC236}">
                <a16:creationId xmlns:a16="http://schemas.microsoft.com/office/drawing/2014/main" id="{6A675FA2-2E4B-C9B5-A29D-0296DA41F097}"/>
              </a:ext>
            </a:extLst>
          </p:cNvPr>
          <p:cNvCxnSpPr/>
          <p:nvPr/>
        </p:nvCxnSpPr>
        <p:spPr>
          <a:xfrm rot="10800000" flipV="1">
            <a:off x="1282855" y="1639834"/>
            <a:ext cx="6795" cy="2112449"/>
          </a:xfrm>
          <a:prstGeom prst="bentConnector3">
            <a:avLst>
              <a:gd name="adj1" fmla="val 3464238"/>
            </a:avLst>
          </a:prstGeom>
          <a:ln w="12700">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pic>
        <p:nvPicPr>
          <p:cNvPr id="34" name="図 33">
            <a:extLst>
              <a:ext uri="{FF2B5EF4-FFF2-40B4-BE49-F238E27FC236}">
                <a16:creationId xmlns:a16="http://schemas.microsoft.com/office/drawing/2014/main" id="{469B4908-8EBD-4346-94B4-16F87E7D12AD}"/>
              </a:ext>
            </a:extLst>
          </p:cNvPr>
          <p:cNvPicPr>
            <a:picLocks noChangeAspect="1"/>
          </p:cNvPicPr>
          <p:nvPr/>
        </p:nvPicPr>
        <p:blipFill rotWithShape="1">
          <a:blip r:embed="rId5">
            <a:extLst>
              <a:ext uri="{28A0092B-C50C-407E-A947-70E740481C1C}">
                <a14:useLocalDpi xmlns:a14="http://schemas.microsoft.com/office/drawing/2010/main"/>
              </a:ext>
            </a:extLst>
          </a:blip>
          <a:srcRect b="40211"/>
          <a:stretch/>
        </p:blipFill>
        <p:spPr>
          <a:xfrm>
            <a:off x="1479266" y="2653010"/>
            <a:ext cx="2448272" cy="2603567"/>
          </a:xfrm>
          <a:prstGeom prst="rect">
            <a:avLst/>
          </a:prstGeom>
        </p:spPr>
      </p:pic>
      <p:pic>
        <p:nvPicPr>
          <p:cNvPr id="38" name="図 37">
            <a:extLst>
              <a:ext uri="{FF2B5EF4-FFF2-40B4-BE49-F238E27FC236}">
                <a16:creationId xmlns:a16="http://schemas.microsoft.com/office/drawing/2014/main" id="{C971B0F7-3139-BE9A-AA10-3E136611B90C}"/>
              </a:ext>
            </a:extLst>
          </p:cNvPr>
          <p:cNvPicPr>
            <a:picLocks noChangeAspect="1"/>
          </p:cNvPicPr>
          <p:nvPr/>
        </p:nvPicPr>
        <p:blipFill rotWithShape="1">
          <a:blip r:embed="rId6">
            <a:extLst>
              <a:ext uri="{28A0092B-C50C-407E-A947-70E740481C1C}">
                <a14:useLocalDpi xmlns:a14="http://schemas.microsoft.com/office/drawing/2010/main"/>
              </a:ext>
            </a:extLst>
          </a:blip>
          <a:srcRect b="44699"/>
          <a:stretch/>
        </p:blipFill>
        <p:spPr>
          <a:xfrm>
            <a:off x="4563220" y="2433576"/>
            <a:ext cx="2929384" cy="2881373"/>
          </a:xfrm>
          <a:prstGeom prst="rect">
            <a:avLst/>
          </a:prstGeom>
          <a:solidFill>
            <a:schemeClr val="bg1"/>
          </a:solidFill>
          <a:ln>
            <a:solidFill>
              <a:srgbClr val="00003E"/>
            </a:solidFill>
          </a:ln>
          <a:effectLst/>
        </p:spPr>
      </p:pic>
      <p:pic>
        <p:nvPicPr>
          <p:cNvPr id="39" name="図 38">
            <a:extLst>
              <a:ext uri="{FF2B5EF4-FFF2-40B4-BE49-F238E27FC236}">
                <a16:creationId xmlns:a16="http://schemas.microsoft.com/office/drawing/2014/main" id="{CED92C6F-9A6C-C67E-8F1D-9566DB737E32}"/>
              </a:ext>
            </a:extLst>
          </p:cNvPr>
          <p:cNvPicPr>
            <a:picLocks noChangeAspect="1"/>
          </p:cNvPicPr>
          <p:nvPr/>
        </p:nvPicPr>
        <p:blipFill rotWithShape="1">
          <a:blip r:embed="rId7">
            <a:extLst>
              <a:ext uri="{28A0092B-C50C-407E-A947-70E740481C1C}">
                <a14:useLocalDpi xmlns:a14="http://schemas.microsoft.com/office/drawing/2010/main"/>
              </a:ext>
            </a:extLst>
          </a:blip>
          <a:srcRect b="44699"/>
          <a:stretch/>
        </p:blipFill>
        <p:spPr>
          <a:xfrm>
            <a:off x="7985343" y="2433577"/>
            <a:ext cx="2929386" cy="2881372"/>
          </a:xfrm>
          <a:prstGeom prst="rect">
            <a:avLst/>
          </a:prstGeom>
          <a:ln>
            <a:solidFill>
              <a:srgbClr val="00003E"/>
            </a:solidFill>
          </a:ln>
          <a:effectLst/>
        </p:spPr>
      </p:pic>
      <p:grpSp>
        <p:nvGrpSpPr>
          <p:cNvPr id="40" name="グループ化 39">
            <a:extLst>
              <a:ext uri="{FF2B5EF4-FFF2-40B4-BE49-F238E27FC236}">
                <a16:creationId xmlns:a16="http://schemas.microsoft.com/office/drawing/2014/main" id="{997DACD6-789C-3AE6-383E-B53AEAA8E827}"/>
              </a:ext>
            </a:extLst>
          </p:cNvPr>
          <p:cNvGrpSpPr/>
          <p:nvPr/>
        </p:nvGrpSpPr>
        <p:grpSpPr>
          <a:xfrm>
            <a:off x="4249310" y="3987949"/>
            <a:ext cx="183216" cy="191683"/>
            <a:chOff x="4505326" y="2604452"/>
            <a:chExt cx="203132" cy="212519"/>
          </a:xfrm>
        </p:grpSpPr>
        <p:sp>
          <p:nvSpPr>
            <p:cNvPr id="41" name="山形 13">
              <a:extLst>
                <a:ext uri="{FF2B5EF4-FFF2-40B4-BE49-F238E27FC236}">
                  <a16:creationId xmlns:a16="http://schemas.microsoft.com/office/drawing/2014/main" id="{9F080782-E0BF-4AF1-A0D2-3429EEC1D845}"/>
                </a:ext>
              </a:extLst>
            </p:cNvPr>
            <p:cNvSpPr/>
            <p:nvPr/>
          </p:nvSpPr>
          <p:spPr>
            <a:xfrm>
              <a:off x="4591917" y="2604452"/>
              <a:ext cx="116541" cy="212519"/>
            </a:xfrm>
            <a:prstGeom prst="chevron">
              <a:avLst>
                <a:gd name="adj" fmla="val 62863"/>
              </a:avLst>
            </a:prstGeom>
            <a:solidFill>
              <a:srgbClr val="0000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sp>
          <p:nvSpPr>
            <p:cNvPr id="42" name="山形 14">
              <a:extLst>
                <a:ext uri="{FF2B5EF4-FFF2-40B4-BE49-F238E27FC236}">
                  <a16:creationId xmlns:a16="http://schemas.microsoft.com/office/drawing/2014/main" id="{E6307683-1595-ADBF-D940-26860122C21F}"/>
                </a:ext>
              </a:extLst>
            </p:cNvPr>
            <p:cNvSpPr/>
            <p:nvPr/>
          </p:nvSpPr>
          <p:spPr>
            <a:xfrm>
              <a:off x="4505326" y="2604452"/>
              <a:ext cx="116541" cy="212519"/>
            </a:xfrm>
            <a:prstGeom prst="chevron">
              <a:avLst>
                <a:gd name="adj" fmla="val 62863"/>
              </a:avLst>
            </a:prstGeom>
            <a:solidFill>
              <a:srgbClr val="00003E">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grpSp>
      <p:grpSp>
        <p:nvGrpSpPr>
          <p:cNvPr id="43" name="グループ化 42">
            <a:extLst>
              <a:ext uri="{FF2B5EF4-FFF2-40B4-BE49-F238E27FC236}">
                <a16:creationId xmlns:a16="http://schemas.microsoft.com/office/drawing/2014/main" id="{391AE467-40F7-D879-BFAC-EED7B8FC84DC}"/>
              </a:ext>
            </a:extLst>
          </p:cNvPr>
          <p:cNvGrpSpPr/>
          <p:nvPr/>
        </p:nvGrpSpPr>
        <p:grpSpPr>
          <a:xfrm>
            <a:off x="7640210" y="3987949"/>
            <a:ext cx="183216" cy="191683"/>
            <a:chOff x="4505326" y="2604452"/>
            <a:chExt cx="203132" cy="212519"/>
          </a:xfrm>
        </p:grpSpPr>
        <p:sp>
          <p:nvSpPr>
            <p:cNvPr id="44" name="山形 13">
              <a:extLst>
                <a:ext uri="{FF2B5EF4-FFF2-40B4-BE49-F238E27FC236}">
                  <a16:creationId xmlns:a16="http://schemas.microsoft.com/office/drawing/2014/main" id="{F88837D3-9C36-1B5D-316A-4946061A054F}"/>
                </a:ext>
              </a:extLst>
            </p:cNvPr>
            <p:cNvSpPr/>
            <p:nvPr/>
          </p:nvSpPr>
          <p:spPr>
            <a:xfrm>
              <a:off x="4591917" y="2604452"/>
              <a:ext cx="116541" cy="212519"/>
            </a:xfrm>
            <a:prstGeom prst="chevron">
              <a:avLst>
                <a:gd name="adj" fmla="val 62863"/>
              </a:avLst>
            </a:prstGeom>
            <a:solidFill>
              <a:srgbClr val="0000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sp>
          <p:nvSpPr>
            <p:cNvPr id="45" name="山形 14">
              <a:extLst>
                <a:ext uri="{FF2B5EF4-FFF2-40B4-BE49-F238E27FC236}">
                  <a16:creationId xmlns:a16="http://schemas.microsoft.com/office/drawing/2014/main" id="{60E162E9-717B-C86B-EC48-6027E765F620}"/>
                </a:ext>
              </a:extLst>
            </p:cNvPr>
            <p:cNvSpPr/>
            <p:nvPr/>
          </p:nvSpPr>
          <p:spPr>
            <a:xfrm>
              <a:off x="4505326" y="2604452"/>
              <a:ext cx="116541" cy="212519"/>
            </a:xfrm>
            <a:prstGeom prst="chevron">
              <a:avLst>
                <a:gd name="adj" fmla="val 62863"/>
              </a:avLst>
            </a:prstGeom>
            <a:solidFill>
              <a:srgbClr val="00003E">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grpSp>
      <p:sp>
        <p:nvSpPr>
          <p:cNvPr id="46" name="テキスト ボックス 45">
            <a:extLst>
              <a:ext uri="{FF2B5EF4-FFF2-40B4-BE49-F238E27FC236}">
                <a16:creationId xmlns:a16="http://schemas.microsoft.com/office/drawing/2014/main" id="{9AB4453E-AE9C-BF33-4947-4A732BD87D46}"/>
              </a:ext>
            </a:extLst>
          </p:cNvPr>
          <p:cNvSpPr txBox="1"/>
          <p:nvPr/>
        </p:nvSpPr>
        <p:spPr>
          <a:xfrm>
            <a:off x="623154" y="5990974"/>
            <a:ext cx="8989036" cy="417807"/>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・フォーマット別ガイド</a:t>
            </a:r>
            <a:r>
              <a:rPr kumimoji="0" lang="en-US" altLang="ja-JP" sz="900" b="0" i="0" u="none" strike="noStrike" kern="0" cap="none" spc="0" normalizeH="0" baseline="0" noProof="0">
                <a:ln>
                  <a:noFill/>
                </a:ln>
                <a:solidFill>
                  <a:srgbClr val="0D0D0D"/>
                </a:solidFill>
                <a:effectLst/>
                <a:uLnTx/>
                <a:uFillTx/>
                <a:latin typeface="Meiryo"/>
                <a:ea typeface="Meiryo"/>
              </a:rPr>
              <a:t>:</a:t>
            </a:r>
            <a:r>
              <a:rPr kumimoji="0" lang="ja-JP" altLang="en-US" sz="900" b="0" i="0" u="none" strike="noStrike" kern="0" cap="none" spc="0" normalizeH="0" baseline="0" noProof="0">
                <a:ln>
                  <a:noFill/>
                </a:ln>
                <a:solidFill>
                  <a:srgbClr val="0D0D0D"/>
                </a:solidFill>
                <a:effectLst/>
                <a:uLnTx/>
                <a:uFillTx/>
                <a:latin typeface="Meiryo"/>
                <a:ea typeface="Meiryo"/>
              </a:rPr>
              <a:t> </a:t>
            </a:r>
            <a:r>
              <a:rPr kumimoji="0" lang="en-US" altLang="ja-JP" sz="900" b="0" i="0" u="none" strike="noStrike" kern="0" cap="none" spc="0" normalizeH="0" baseline="0" noProof="0">
                <a:ln>
                  <a:noFill/>
                </a:ln>
                <a:solidFill>
                  <a:srgbClr val="000000"/>
                </a:solidFill>
                <a:effectLst/>
                <a:uLnTx/>
                <a:uFillTx/>
                <a:latin typeface="Meiryo"/>
                <a:ea typeface="Meiryo"/>
                <a:hlinkClick r:id="rId8">
                  <a:extLst>
                    <a:ext uri="{A12FA001-AC4F-418D-AE19-62706E023703}">
                      <ahyp:hlinkClr xmlns:ahyp="http://schemas.microsoft.com/office/drawing/2018/hyperlinkcolor" val="tx"/>
                    </a:ext>
                  </a:extLst>
                </a:hlinkClick>
              </a:rPr>
              <a:t>https://s.yimg.jp/dl/displayads-guarantee/formatguide.zip</a:t>
            </a:r>
            <a:endParaRPr kumimoji="0" lang="en-US" altLang="ja-JP" sz="900" b="0" i="0" u="none" strike="noStrike" kern="0" cap="none" spc="0" normalizeH="0" baseline="0" noProof="0">
              <a:ln>
                <a:noFill/>
              </a:ln>
              <a:solidFill>
                <a:srgbClr val="000000"/>
              </a:solidFill>
              <a:effectLst/>
              <a:uLnTx/>
              <a:uFillTx/>
              <a:latin typeface="Meiryo"/>
              <a:ea typeface="Meiryo"/>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・入稿規定（</a:t>
            </a:r>
            <a:r>
              <a:rPr kumimoji="0" lang="en-US" altLang="ja-JP" sz="900" b="0" i="0" u="none" strike="noStrike" kern="0" cap="none" spc="0" normalizeH="0" baseline="0" noProof="0">
                <a:ln>
                  <a:noFill/>
                </a:ln>
                <a:solidFill>
                  <a:srgbClr val="0D0D0D"/>
                </a:solidFill>
                <a:effectLst/>
                <a:uLnTx/>
                <a:uFillTx/>
                <a:latin typeface="Meiryo"/>
                <a:ea typeface="Meiryo"/>
              </a:rPr>
              <a:t>web</a:t>
            </a:r>
            <a:r>
              <a:rPr kumimoji="0" lang="ja-JP" altLang="en-US" sz="900" b="0" i="0" u="none" strike="noStrike" kern="0" cap="none" spc="0" normalizeH="0" baseline="0" noProof="0">
                <a:ln>
                  <a:noFill/>
                </a:ln>
                <a:solidFill>
                  <a:srgbClr val="0D0D0D"/>
                </a:solidFill>
                <a:effectLst/>
                <a:uLnTx/>
                <a:uFillTx/>
                <a:latin typeface="Meiryo"/>
                <a:ea typeface="Meiryo"/>
              </a:rPr>
              <a:t>）：</a:t>
            </a:r>
            <a:r>
              <a:rPr kumimoji="0" lang="ja-JP" altLang="en-US" sz="900" kern="0">
                <a:solidFill>
                  <a:srgbClr val="0D0D0D"/>
                </a:solidFill>
                <a:latin typeface="Meiryo"/>
                <a:ea typeface="Meiryo"/>
                <a:hlinkClick r:id="rId9"/>
              </a:rPr>
              <a:t>https://ads-help.yahoo-net.jp/s/article/H000044930?language=ja</a:t>
            </a:r>
            <a:endParaRPr lang="en-US" altLang="ja-JP" sz="900" b="0" i="0" u="none" strike="noStrike" cap="none" spc="0" normalizeH="0" baseline="0" noProof="0">
              <a:ln>
                <a:noFill/>
              </a:ln>
              <a:solidFill>
                <a:srgbClr val="000000"/>
              </a:solidFill>
              <a:effectLst/>
              <a:uLnTx/>
              <a:uFillTx/>
              <a:latin typeface="Meiryo"/>
              <a:ea typeface="Meiryo"/>
            </a:endParaRPr>
          </a:p>
        </p:txBody>
      </p:sp>
      <p:sp>
        <p:nvSpPr>
          <p:cNvPr id="47" name="正方形/長方形 46">
            <a:extLst>
              <a:ext uri="{FF2B5EF4-FFF2-40B4-BE49-F238E27FC236}">
                <a16:creationId xmlns:a16="http://schemas.microsoft.com/office/drawing/2014/main" id="{9D22815C-A9BD-7FD5-016D-0F6B72F073EB}"/>
              </a:ext>
            </a:extLst>
          </p:cNvPr>
          <p:cNvSpPr/>
          <p:nvPr/>
        </p:nvSpPr>
        <p:spPr>
          <a:xfrm>
            <a:off x="8519905" y="6298387"/>
            <a:ext cx="3152589" cy="138499"/>
          </a:xfrm>
          <a:prstGeom prst="rect">
            <a:avLst/>
          </a:prstGeom>
        </p:spPr>
        <p:txBody>
          <a:bodyPr wrap="none" lIns="0" tIns="0" rIns="0" b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コンテンツページは予告なく変更されることがあります。</a:t>
            </a:r>
          </a:p>
        </p:txBody>
      </p:sp>
      <p:sp>
        <p:nvSpPr>
          <p:cNvPr id="3" name="テキスト プレースホルダー 1">
            <a:extLst>
              <a:ext uri="{FF2B5EF4-FFF2-40B4-BE49-F238E27FC236}">
                <a16:creationId xmlns:a16="http://schemas.microsoft.com/office/drawing/2014/main" id="{B83B54BC-F1CD-4401-2405-87DDB4EF5696}"/>
              </a:ext>
            </a:extLst>
          </p:cNvPr>
          <p:cNvSpPr>
            <a:spLocks noGrp="1"/>
          </p:cNvSpPr>
          <p:nvPr>
            <p:ph type="body" sz="quarter" idx="10"/>
          </p:nvPr>
        </p:nvSpPr>
        <p:spPr>
          <a:xfrm>
            <a:off x="3544251" y="243075"/>
            <a:ext cx="6278292" cy="335028"/>
          </a:xfrm>
        </p:spPr>
        <p:txBody>
          <a:bodyPr/>
          <a:lstStyle/>
          <a:p>
            <a:r>
              <a:rPr kumimoji="1" lang="en-US" altLang="ja-JP" sz="2000" b="1" i="0">
                <a:solidFill>
                  <a:srgbClr val="000048"/>
                </a:solidFill>
                <a:latin typeface="Meiryo" panose="020B0604030504040204" pitchFamily="34" charset="-128"/>
                <a:ea typeface="Meiryo" panose="020B0604030504040204" pitchFamily="34" charset="-128"/>
              </a:rPr>
              <a:t>Yahoo! JAPAN</a:t>
            </a:r>
            <a:r>
              <a:rPr kumimoji="1" lang="ja-JP" altLang="en-US" sz="2000" b="1" i="0">
                <a:solidFill>
                  <a:srgbClr val="000048"/>
                </a:solidFill>
                <a:latin typeface="Meiryo" panose="020B0604030504040204" pitchFamily="34" charset="-128"/>
                <a:ea typeface="Meiryo" panose="020B0604030504040204" pitchFamily="34" charset="-128"/>
              </a:rPr>
              <a:t>トップページ　ブランドパネル　</a:t>
            </a:r>
            <a:endParaRPr kumimoji="1" lang="en-US" altLang="ja-JP" sz="2000" b="1" i="0">
              <a:solidFill>
                <a:srgbClr val="000048"/>
              </a:solidFill>
              <a:latin typeface="Meiryo" panose="020B0604030504040204" pitchFamily="34" charset="-128"/>
              <a:ea typeface="Meiryo" panose="020B0604030504040204" pitchFamily="34" charset="-128"/>
            </a:endParaRPr>
          </a:p>
          <a:p>
            <a:r>
              <a:rPr lang="en-US" altLang="ja-JP">
                <a:solidFill>
                  <a:srgbClr val="000048"/>
                </a:solidFill>
              </a:rPr>
              <a:t>SP</a:t>
            </a:r>
            <a:r>
              <a:rPr kumimoji="1" lang="ja-JP" altLang="en-US" sz="2000" b="1" i="0">
                <a:solidFill>
                  <a:srgbClr val="000048"/>
                </a:solidFill>
                <a:latin typeface="Meiryo" panose="020B0604030504040204" pitchFamily="34" charset="-128"/>
                <a:ea typeface="Meiryo" panose="020B0604030504040204" pitchFamily="34" charset="-128"/>
              </a:rPr>
              <a:t>  </a:t>
            </a:r>
            <a:r>
              <a:rPr lang="ja-JP" altLang="en-US">
                <a:solidFill>
                  <a:srgbClr val="000048"/>
                </a:solidFill>
              </a:rPr>
              <a:t>カルーセル</a:t>
            </a:r>
            <a:endParaRPr kumimoji="1" lang="ja-JP" altLang="en-US" sz="2000" b="1" i="0">
              <a:solidFill>
                <a:srgbClr val="000048"/>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119810479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ACA1B1-D6E6-F68D-1C7F-835252242BC9}"/>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AEB56D87-08D0-A321-82C9-369C5BB43B77}"/>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D047D9C2-2FB8-3855-603F-A6A75887131F}"/>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3" name="角丸四角形 3">
            <a:extLst>
              <a:ext uri="{FF2B5EF4-FFF2-40B4-BE49-F238E27FC236}">
                <a16:creationId xmlns:a16="http://schemas.microsoft.com/office/drawing/2014/main" id="{A2397957-0B87-1F50-D7B7-B603EC8CF143}"/>
              </a:ext>
            </a:extLst>
          </p:cNvPr>
          <p:cNvSpPr/>
          <p:nvPr/>
        </p:nvSpPr>
        <p:spPr>
          <a:xfrm>
            <a:off x="1792443" y="186644"/>
            <a:ext cx="1484157"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商品一覧</a:t>
            </a:r>
          </a:p>
        </p:txBody>
      </p:sp>
      <p:graphicFrame>
        <p:nvGraphicFramePr>
          <p:cNvPr id="6" name="表 5">
            <a:extLst>
              <a:ext uri="{FF2B5EF4-FFF2-40B4-BE49-F238E27FC236}">
                <a16:creationId xmlns:a16="http://schemas.microsoft.com/office/drawing/2014/main" id="{F91893D4-4DB9-2A36-DD60-DEED0E5B5D4B}"/>
              </a:ext>
            </a:extLst>
          </p:cNvPr>
          <p:cNvGraphicFramePr>
            <a:graphicFrameLocks noGrp="1"/>
          </p:cNvGraphicFramePr>
          <p:nvPr>
            <p:extLst>
              <p:ext uri="{D42A27DB-BD31-4B8C-83A1-F6EECF244321}">
                <p14:modId xmlns:p14="http://schemas.microsoft.com/office/powerpoint/2010/main" val="3152605262"/>
              </p:ext>
            </p:extLst>
          </p:nvPr>
        </p:nvGraphicFramePr>
        <p:xfrm>
          <a:off x="306000" y="915710"/>
          <a:ext cx="11549743" cy="4681253"/>
        </p:xfrm>
        <a:graphic>
          <a:graphicData uri="http://schemas.openxmlformats.org/drawingml/2006/table">
            <a:tbl>
              <a:tblPr firstCol="1" bandRow="1"/>
              <a:tblGrid>
                <a:gridCol w="1338233">
                  <a:extLst>
                    <a:ext uri="{9D8B030D-6E8A-4147-A177-3AD203B41FA5}">
                      <a16:colId xmlns:a16="http://schemas.microsoft.com/office/drawing/2014/main" val="792911817"/>
                    </a:ext>
                  </a:extLst>
                </a:gridCol>
                <a:gridCol w="492839">
                  <a:extLst>
                    <a:ext uri="{9D8B030D-6E8A-4147-A177-3AD203B41FA5}">
                      <a16:colId xmlns:a16="http://schemas.microsoft.com/office/drawing/2014/main" val="1525620392"/>
                    </a:ext>
                  </a:extLst>
                </a:gridCol>
                <a:gridCol w="1039378">
                  <a:extLst>
                    <a:ext uri="{9D8B030D-6E8A-4147-A177-3AD203B41FA5}">
                      <a16:colId xmlns:a16="http://schemas.microsoft.com/office/drawing/2014/main" val="3835180974"/>
                    </a:ext>
                  </a:extLst>
                </a:gridCol>
                <a:gridCol w="761633">
                  <a:extLst>
                    <a:ext uri="{9D8B030D-6E8A-4147-A177-3AD203B41FA5}">
                      <a16:colId xmlns:a16="http://schemas.microsoft.com/office/drawing/2014/main" val="189167796"/>
                    </a:ext>
                  </a:extLst>
                </a:gridCol>
                <a:gridCol w="1021926">
                  <a:extLst>
                    <a:ext uri="{9D8B030D-6E8A-4147-A177-3AD203B41FA5}">
                      <a16:colId xmlns:a16="http://schemas.microsoft.com/office/drawing/2014/main" val="4269922740"/>
                    </a:ext>
                  </a:extLst>
                </a:gridCol>
                <a:gridCol w="590451">
                  <a:extLst>
                    <a:ext uri="{9D8B030D-6E8A-4147-A177-3AD203B41FA5}">
                      <a16:colId xmlns:a16="http://schemas.microsoft.com/office/drawing/2014/main" val="1534325728"/>
                    </a:ext>
                  </a:extLst>
                </a:gridCol>
                <a:gridCol w="1012309">
                  <a:extLst>
                    <a:ext uri="{9D8B030D-6E8A-4147-A177-3AD203B41FA5}">
                      <a16:colId xmlns:a16="http://schemas.microsoft.com/office/drawing/2014/main" val="1933156410"/>
                    </a:ext>
                  </a:extLst>
                </a:gridCol>
                <a:gridCol w="572185">
                  <a:extLst>
                    <a:ext uri="{9D8B030D-6E8A-4147-A177-3AD203B41FA5}">
                      <a16:colId xmlns:a16="http://schemas.microsoft.com/office/drawing/2014/main" val="3040132140"/>
                    </a:ext>
                  </a:extLst>
                </a:gridCol>
                <a:gridCol w="1319533">
                  <a:extLst>
                    <a:ext uri="{9D8B030D-6E8A-4147-A177-3AD203B41FA5}">
                      <a16:colId xmlns:a16="http://schemas.microsoft.com/office/drawing/2014/main" val="4196219788"/>
                    </a:ext>
                  </a:extLst>
                </a:gridCol>
                <a:gridCol w="489100">
                  <a:extLst>
                    <a:ext uri="{9D8B030D-6E8A-4147-A177-3AD203B41FA5}">
                      <a16:colId xmlns:a16="http://schemas.microsoft.com/office/drawing/2014/main" val="479922504"/>
                    </a:ext>
                  </a:extLst>
                </a:gridCol>
                <a:gridCol w="1280890">
                  <a:extLst>
                    <a:ext uri="{9D8B030D-6E8A-4147-A177-3AD203B41FA5}">
                      <a16:colId xmlns:a16="http://schemas.microsoft.com/office/drawing/2014/main" val="3445193374"/>
                    </a:ext>
                  </a:extLst>
                </a:gridCol>
                <a:gridCol w="462735">
                  <a:extLst>
                    <a:ext uri="{9D8B030D-6E8A-4147-A177-3AD203B41FA5}">
                      <a16:colId xmlns:a16="http://schemas.microsoft.com/office/drawing/2014/main" val="739266037"/>
                    </a:ext>
                  </a:extLst>
                </a:gridCol>
                <a:gridCol w="1168531">
                  <a:extLst>
                    <a:ext uri="{9D8B030D-6E8A-4147-A177-3AD203B41FA5}">
                      <a16:colId xmlns:a16="http://schemas.microsoft.com/office/drawing/2014/main" val="3201855149"/>
                    </a:ext>
                  </a:extLst>
                </a:gridCol>
              </a:tblGrid>
              <a:tr h="4098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50" b="1">
                          <a:solidFill>
                            <a:schemeClr val="bg1"/>
                          </a:solidFill>
                          <a:latin typeface="Meiryo" panose="020B0604030504040204" pitchFamily="34" charset="-128"/>
                          <a:ea typeface="Meiryo" panose="020B0604030504040204" pitchFamily="34" charset="-128"/>
                        </a:rPr>
                        <a:t>商品名</a:t>
                      </a:r>
                    </a:p>
                  </a:txBody>
                  <a:tcPr marT="7200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rtl="0" eaLnBrk="1" fontAlgn="auto" latinLnBrk="0" hangingPunct="1">
                        <a:lnSpc>
                          <a:spcPct val="100000"/>
                        </a:lnSpc>
                        <a:spcBef>
                          <a:spcPts val="0"/>
                        </a:spcBef>
                        <a:spcAft>
                          <a:spcPts val="0"/>
                        </a:spcAft>
                        <a:buClrTx/>
                        <a:buSzTx/>
                        <a:buFontTx/>
                        <a:buNone/>
                      </a:pPr>
                      <a:r>
                        <a:rPr kumimoji="1" lang="en-US" altLang="ja-JP" sz="800" b="1" kern="1200">
                          <a:solidFill>
                            <a:schemeClr val="bg1"/>
                          </a:solidFill>
                          <a:latin typeface="Meiryo"/>
                          <a:ea typeface="Meiryo"/>
                          <a:cs typeface="+mn-cs"/>
                        </a:rPr>
                        <a:t>Yahoo! JAPAN</a:t>
                      </a:r>
                      <a:r>
                        <a:rPr kumimoji="1" lang="ja-JP" altLang="en-US" sz="800" b="1" kern="1200">
                          <a:solidFill>
                            <a:schemeClr val="bg1"/>
                          </a:solidFill>
                          <a:latin typeface="Meiryo"/>
                          <a:ea typeface="Meiryo"/>
                          <a:cs typeface="+mn-cs"/>
                        </a:rPr>
                        <a:t>トップページ　ブランドパネル　</a:t>
                      </a:r>
                      <a:r>
                        <a:rPr kumimoji="1" lang="en-US" altLang="ja-JP" sz="800" b="1" kern="1200">
                          <a:solidFill>
                            <a:schemeClr val="bg1"/>
                          </a:solidFill>
                          <a:latin typeface="Meiryo"/>
                          <a:ea typeface="Meiryo"/>
                          <a:cs typeface="+mn-cs"/>
                        </a:rPr>
                        <a:t>SP</a:t>
                      </a:r>
                      <a:r>
                        <a:rPr kumimoji="1" lang="ja-JP" altLang="en-US" sz="800" b="1" kern="1200">
                          <a:solidFill>
                            <a:schemeClr val="bg1"/>
                          </a:solidFill>
                          <a:latin typeface="Meiryo"/>
                          <a:ea typeface="Meiryo"/>
                          <a:cs typeface="+mn-cs"/>
                        </a:rPr>
                        <a:t>　カルーセル（</a:t>
                      </a:r>
                      <a:r>
                        <a:rPr kumimoji="1" lang="en-US" altLang="ja-JP" sz="800" b="1" kern="1200">
                          <a:solidFill>
                            <a:schemeClr val="bg1"/>
                          </a:solidFill>
                          <a:latin typeface="Meiryo"/>
                          <a:ea typeface="Meiryo"/>
                          <a:cs typeface="+mn-cs"/>
                        </a:rPr>
                        <a:t>500</a:t>
                      </a:r>
                      <a:r>
                        <a:rPr kumimoji="1" lang="ja-JP" altLang="en-US" sz="800" b="1" kern="1200">
                          <a:solidFill>
                            <a:schemeClr val="bg1"/>
                          </a:solidFill>
                          <a:latin typeface="Meiryo"/>
                          <a:ea typeface="Meiryo"/>
                          <a:cs typeface="+mn-cs"/>
                        </a:rPr>
                        <a:t>万円～）</a:t>
                      </a:r>
                      <a:endParaRPr kumimoji="1" lang="en-US" altLang="ja-JP" sz="800" b="1" kern="1200">
                        <a:solidFill>
                          <a:schemeClr val="bg1"/>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00" b="1" kern="1200">
                          <a:solidFill>
                            <a:schemeClr val="bg1"/>
                          </a:solidFill>
                          <a:latin typeface="Meiryo"/>
                          <a:ea typeface="Meiryo"/>
                          <a:cs typeface="+mn-cs"/>
                        </a:rPr>
                        <a:t>Yahoo! JAPAN</a:t>
                      </a:r>
                      <a:r>
                        <a:rPr kumimoji="1" lang="ja-JP" altLang="en-US" sz="800" b="1" kern="1200">
                          <a:solidFill>
                            <a:schemeClr val="bg1"/>
                          </a:solidFill>
                          <a:latin typeface="Meiryo"/>
                          <a:ea typeface="Meiryo"/>
                          <a:cs typeface="+mn-cs"/>
                        </a:rPr>
                        <a:t>トップページ　ブランドパネル　</a:t>
                      </a:r>
                      <a:r>
                        <a:rPr kumimoji="1" lang="en-US" altLang="ja-JP" sz="800" b="1" kern="1200">
                          <a:solidFill>
                            <a:schemeClr val="bg1"/>
                          </a:solidFill>
                          <a:latin typeface="Meiryo"/>
                          <a:ea typeface="Meiryo"/>
                          <a:cs typeface="+mn-cs"/>
                        </a:rPr>
                        <a:t>SP</a:t>
                      </a:r>
                      <a:r>
                        <a:rPr kumimoji="1" lang="ja-JP" altLang="en-US" sz="800" b="1" kern="1200">
                          <a:solidFill>
                            <a:schemeClr val="bg1"/>
                          </a:solidFill>
                          <a:latin typeface="Meiryo"/>
                          <a:ea typeface="Meiryo"/>
                          <a:cs typeface="+mn-cs"/>
                        </a:rPr>
                        <a:t>　</a:t>
                      </a:r>
                      <a:endParaRPr kumimoji="1" lang="en-US" altLang="ja-JP" sz="800" b="1" kern="1200">
                        <a:solidFill>
                          <a:schemeClr val="bg1"/>
                        </a:solidFill>
                        <a:latin typeface="Meiryo"/>
                        <a:ea typeface="Meiryo"/>
                        <a:cs typeface="+mn-cs"/>
                      </a:endParaRPr>
                    </a:p>
                    <a:p>
                      <a:pPr algn="ctr"/>
                      <a:r>
                        <a:rPr kumimoji="1" lang="ja-JP" altLang="en-US" sz="800" b="1" kern="1200">
                          <a:solidFill>
                            <a:schemeClr val="bg1"/>
                          </a:solidFill>
                          <a:latin typeface="Meiryo"/>
                          <a:ea typeface="Meiryo"/>
                          <a:cs typeface="+mn-cs"/>
                        </a:rPr>
                        <a:t>カルーセル（</a:t>
                      </a:r>
                      <a:r>
                        <a:rPr kumimoji="1" lang="en-US" altLang="ja-JP" sz="800" b="1" kern="1200">
                          <a:solidFill>
                            <a:schemeClr val="bg1"/>
                          </a:solidFill>
                          <a:latin typeface="Meiryo"/>
                          <a:ea typeface="Meiryo"/>
                          <a:cs typeface="+mn-cs"/>
                        </a:rPr>
                        <a:t>1000</a:t>
                      </a:r>
                      <a:r>
                        <a:rPr kumimoji="1" lang="ja-JP" altLang="en-US" sz="800" b="1" kern="1200">
                          <a:solidFill>
                            <a:schemeClr val="bg1"/>
                          </a:solidFill>
                          <a:latin typeface="Meiryo"/>
                          <a:ea typeface="Meiryo"/>
                          <a:cs typeface="+mn-cs"/>
                        </a:rPr>
                        <a:t>万円～）</a:t>
                      </a:r>
                      <a:endParaRPr kumimoji="1" lang="en-US" altLang="ja-JP" sz="800" b="1" kern="1200">
                        <a:solidFill>
                          <a:schemeClr val="bg1"/>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9002C"/>
                    </a:solidFill>
                  </a:tcPr>
                </a:tc>
                <a:tc gridSpan="2">
                  <a:txBody>
                    <a:bodyPr/>
                    <a:lstStyle/>
                    <a:p>
                      <a:pPr algn="ctr"/>
                      <a:r>
                        <a:rPr kumimoji="1" lang="en-US" altLang="ja-JP" sz="800" b="1" kern="1200">
                          <a:solidFill>
                            <a:schemeClr val="bg1"/>
                          </a:solidFill>
                          <a:latin typeface="Meiryo"/>
                          <a:ea typeface="Meiryo"/>
                          <a:cs typeface="+mn-cs"/>
                        </a:rPr>
                        <a:t>Yahoo! JAPAN</a:t>
                      </a:r>
                      <a:r>
                        <a:rPr kumimoji="1" lang="ja-JP" altLang="en-US" sz="800" b="1" kern="1200">
                          <a:solidFill>
                            <a:schemeClr val="bg1"/>
                          </a:solidFill>
                          <a:latin typeface="Meiryo"/>
                          <a:ea typeface="Meiryo"/>
                          <a:cs typeface="+mn-cs"/>
                        </a:rPr>
                        <a:t>トップページ　ブランドパネル　</a:t>
                      </a:r>
                      <a:r>
                        <a:rPr kumimoji="1" lang="en-US" altLang="ja-JP" sz="800" b="1" kern="1200">
                          <a:solidFill>
                            <a:schemeClr val="bg1"/>
                          </a:solidFill>
                          <a:latin typeface="Meiryo"/>
                          <a:ea typeface="Meiryo"/>
                          <a:cs typeface="+mn-cs"/>
                        </a:rPr>
                        <a:t>SP</a:t>
                      </a:r>
                      <a:r>
                        <a:rPr kumimoji="1" lang="ja-JP" altLang="en-US" sz="800" b="1" kern="1200">
                          <a:solidFill>
                            <a:schemeClr val="bg1"/>
                          </a:solidFill>
                          <a:latin typeface="Meiryo"/>
                          <a:ea typeface="Meiryo"/>
                          <a:cs typeface="+mn-cs"/>
                        </a:rPr>
                        <a:t>　</a:t>
                      </a:r>
                      <a:endParaRPr kumimoji="1" lang="en-US" altLang="ja-JP" sz="800" b="1" kern="1200">
                        <a:solidFill>
                          <a:schemeClr val="bg1"/>
                        </a:solidFill>
                        <a:latin typeface="Meiryo"/>
                        <a:ea typeface="Meiryo"/>
                        <a:cs typeface="+mn-cs"/>
                      </a:endParaRPr>
                    </a:p>
                    <a:p>
                      <a:pPr algn="ctr"/>
                      <a:r>
                        <a:rPr kumimoji="1" lang="ja-JP" altLang="en-US" sz="800" b="1" kern="1200">
                          <a:solidFill>
                            <a:schemeClr val="bg1"/>
                          </a:solidFill>
                          <a:latin typeface="Meiryo"/>
                          <a:ea typeface="Meiryo"/>
                          <a:cs typeface="+mn-cs"/>
                        </a:rPr>
                        <a:t>カルーセル（</a:t>
                      </a:r>
                      <a:r>
                        <a:rPr kumimoji="1" lang="en-US" altLang="ja-JP" sz="800" b="1" kern="1200">
                          <a:solidFill>
                            <a:schemeClr val="bg1"/>
                          </a:solidFill>
                          <a:latin typeface="Meiryo"/>
                          <a:ea typeface="Meiryo"/>
                          <a:cs typeface="+mn-cs"/>
                        </a:rPr>
                        <a:t>FQ1</a:t>
                      </a:r>
                      <a:r>
                        <a:rPr kumimoji="1" lang="ja-JP" altLang="en-US" sz="800" b="1" kern="1200">
                          <a:solidFill>
                            <a:schemeClr val="bg1"/>
                          </a:solidFill>
                          <a:latin typeface="Meiryo"/>
                          <a:ea typeface="Meiryo"/>
                          <a:cs typeface="+mn-cs"/>
                        </a:rPr>
                        <a:t>）</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1" kern="1200">
                          <a:solidFill>
                            <a:schemeClr val="bg1"/>
                          </a:solidFill>
                          <a:latin typeface="Meiryo"/>
                          <a:ea typeface="Meiryo"/>
                          <a:cs typeface="+mn-cs"/>
                        </a:rPr>
                        <a:t>ブランドパネル</a:t>
                      </a:r>
                      <a:r>
                        <a:rPr lang="en-US" altLang="ja-JP" sz="900" b="1" kern="1200">
                          <a:solidFill>
                            <a:schemeClr val="bg1"/>
                          </a:solidFill>
                          <a:latin typeface="Meiryo"/>
                          <a:ea typeface="Meiryo"/>
                          <a:cs typeface="+mn-cs"/>
                        </a:rPr>
                        <a:t> </a:t>
                      </a:r>
                      <a:r>
                        <a:rPr kumimoji="1" lang="en-US" altLang="ja-JP" sz="900" b="1" kern="1200">
                          <a:solidFill>
                            <a:schemeClr val="bg1"/>
                          </a:solidFill>
                          <a:latin typeface="Meiryo"/>
                          <a:ea typeface="Meiryo"/>
                          <a:cs typeface="+mn-cs"/>
                        </a:rPr>
                        <a:t> SP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kern="1200">
                          <a:solidFill>
                            <a:schemeClr val="bg1"/>
                          </a:solidFill>
                          <a:latin typeface="Meiryo"/>
                          <a:ea typeface="Meiryo"/>
                          <a:cs typeface="+mn-cs"/>
                        </a:rPr>
                        <a:t>（</a:t>
                      </a:r>
                      <a:r>
                        <a:rPr kumimoji="1" lang="en-US" altLang="ja-JP" sz="900" b="1" kern="1200">
                          <a:solidFill>
                            <a:schemeClr val="bg1"/>
                          </a:solidFill>
                          <a:latin typeface="Meiryo"/>
                          <a:ea typeface="Meiryo"/>
                          <a:cs typeface="+mn-cs"/>
                        </a:rPr>
                        <a:t>FQ1</a:t>
                      </a:r>
                      <a:r>
                        <a:rPr kumimoji="1" lang="ja-JP" altLang="en-US" sz="900" b="1" kern="1200">
                          <a:solidFill>
                            <a:schemeClr val="bg1"/>
                          </a:solidFill>
                          <a:latin typeface="Meiryo"/>
                          <a:ea typeface="Meiryo"/>
                          <a:cs typeface="+mn-cs"/>
                        </a:rPr>
                        <a:t>）</a:t>
                      </a:r>
                      <a:endParaRPr kumimoji="1" lang="ja-JP" altLang="en-US" sz="900" b="1">
                        <a:solidFill>
                          <a:schemeClr val="bg1"/>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9002C"/>
                    </a:solidFill>
                  </a:tcPr>
                </a:tc>
                <a:tc gridSpan="2">
                  <a:txBody>
                    <a:bodyPr/>
                    <a:lstStyle/>
                    <a:p>
                      <a:pPr algn="ctr"/>
                      <a:r>
                        <a:rPr kumimoji="1" lang="en-US" altLang="ja-JP" sz="800" b="1" kern="1200">
                          <a:solidFill>
                            <a:schemeClr val="bg1"/>
                          </a:solidFill>
                          <a:latin typeface="Meiryo"/>
                          <a:ea typeface="Meiryo"/>
                          <a:cs typeface="+mn-cs"/>
                        </a:rPr>
                        <a:t>Yahoo! JAPAN</a:t>
                      </a:r>
                      <a:r>
                        <a:rPr kumimoji="1" lang="ja-JP" altLang="en-US" sz="800" b="1" kern="1200">
                          <a:solidFill>
                            <a:schemeClr val="bg1"/>
                          </a:solidFill>
                          <a:latin typeface="Meiryo"/>
                          <a:ea typeface="Meiryo"/>
                          <a:cs typeface="+mn-cs"/>
                        </a:rPr>
                        <a:t>トップページ　ブランドパネル　</a:t>
                      </a:r>
                      <a:r>
                        <a:rPr kumimoji="1" lang="en-US" altLang="ja-JP" sz="800" b="1" kern="1200">
                          <a:solidFill>
                            <a:schemeClr val="bg1"/>
                          </a:solidFill>
                          <a:latin typeface="Meiryo"/>
                          <a:ea typeface="Meiryo"/>
                          <a:cs typeface="+mn-cs"/>
                        </a:rPr>
                        <a:t>SP</a:t>
                      </a:r>
                      <a:r>
                        <a:rPr kumimoji="1" lang="ja-JP" altLang="en-US" sz="800" b="1" kern="1200">
                          <a:solidFill>
                            <a:schemeClr val="bg1"/>
                          </a:solidFill>
                          <a:latin typeface="Meiryo"/>
                          <a:ea typeface="Meiryo"/>
                          <a:cs typeface="+mn-cs"/>
                        </a:rPr>
                        <a:t>　カルーセル</a:t>
                      </a:r>
                      <a:endParaRPr kumimoji="1" lang="en-US" altLang="ja-JP" sz="800" b="1" kern="1200">
                        <a:solidFill>
                          <a:schemeClr val="bg1"/>
                        </a:solidFill>
                        <a:latin typeface="Meiryo"/>
                        <a:ea typeface="Meiryo"/>
                        <a:cs typeface="+mn-cs"/>
                      </a:endParaRPr>
                    </a:p>
                    <a:p>
                      <a:pPr algn="ctr"/>
                      <a:r>
                        <a:rPr kumimoji="1" lang="ja-JP" altLang="en-US" sz="800" b="1" kern="1200">
                          <a:solidFill>
                            <a:schemeClr val="bg1"/>
                          </a:solidFill>
                          <a:latin typeface="Meiryo"/>
                          <a:ea typeface="Meiryo"/>
                          <a:cs typeface="+mn-cs"/>
                        </a:rPr>
                        <a:t>（都道府県）（</a:t>
                      </a:r>
                      <a:r>
                        <a:rPr kumimoji="1" lang="en-US" altLang="ja-JP" sz="800" b="1" kern="1200">
                          <a:solidFill>
                            <a:schemeClr val="bg1"/>
                          </a:solidFill>
                          <a:latin typeface="Meiryo"/>
                          <a:ea typeface="Meiryo"/>
                          <a:cs typeface="+mn-cs"/>
                        </a:rPr>
                        <a:t>50</a:t>
                      </a:r>
                      <a:r>
                        <a:rPr kumimoji="1" lang="ja-JP" altLang="en-US" sz="800" b="1" kern="1200">
                          <a:solidFill>
                            <a:schemeClr val="bg1"/>
                          </a:solidFill>
                          <a:latin typeface="Meiryo"/>
                          <a:ea typeface="Meiryo"/>
                          <a:cs typeface="+mn-cs"/>
                        </a:rPr>
                        <a:t>万円～）</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1" kern="1200">
                          <a:solidFill>
                            <a:schemeClr val="bg1"/>
                          </a:solidFill>
                          <a:latin typeface="Meiryo"/>
                          <a:ea typeface="Meiryo"/>
                          <a:cs typeface="+mn-cs"/>
                        </a:rPr>
                        <a:t>ブランドパネル</a:t>
                      </a:r>
                      <a:r>
                        <a:rPr lang="en-US" altLang="ja-JP" sz="900" b="1" kern="1200">
                          <a:solidFill>
                            <a:schemeClr val="bg1"/>
                          </a:solidFill>
                          <a:latin typeface="Meiryo"/>
                          <a:ea typeface="Meiryo"/>
                          <a:cs typeface="+mn-cs"/>
                        </a:rPr>
                        <a:t> </a:t>
                      </a:r>
                      <a:r>
                        <a:rPr kumimoji="1" lang="en-US" altLang="ja-JP" sz="900" b="1" kern="1200">
                          <a:solidFill>
                            <a:schemeClr val="bg1"/>
                          </a:solidFill>
                          <a:latin typeface="Meiryo"/>
                          <a:ea typeface="Meiryo"/>
                          <a:cs typeface="+mn-cs"/>
                        </a:rPr>
                        <a:t> SP</a:t>
                      </a:r>
                      <a:endParaRPr kumimoji="1" lang="ja-JP" altLang="en-US" sz="900" b="1" kern="1200">
                        <a:solidFill>
                          <a:schemeClr val="bg1"/>
                        </a:solidFill>
                        <a:latin typeface="Meiryo"/>
                        <a:ea typeface="Meiryo"/>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kern="1200">
                          <a:solidFill>
                            <a:schemeClr val="bg1"/>
                          </a:solidFill>
                          <a:latin typeface="Meiryo"/>
                          <a:ea typeface="Meiryo"/>
                          <a:cs typeface="+mn-cs"/>
                        </a:rPr>
                        <a:t>（都道府県）（</a:t>
                      </a:r>
                      <a:r>
                        <a:rPr kumimoji="1" lang="en-US" altLang="ja-JP" sz="900" b="1" kern="1200">
                          <a:solidFill>
                            <a:schemeClr val="bg1"/>
                          </a:solidFill>
                          <a:latin typeface="Meiryo"/>
                          <a:ea typeface="Meiryo"/>
                          <a:cs typeface="+mn-cs"/>
                        </a:rPr>
                        <a:t>50</a:t>
                      </a:r>
                      <a:r>
                        <a:rPr kumimoji="1" lang="ja-JP" altLang="en-US" sz="900" b="1" kern="1200">
                          <a:solidFill>
                            <a:schemeClr val="bg1"/>
                          </a:solidFill>
                          <a:latin typeface="Meiryo"/>
                          <a:ea typeface="Meiryo"/>
                          <a:cs typeface="+mn-cs"/>
                        </a:rPr>
                        <a:t>万円～）</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9002C"/>
                    </a:solidFill>
                  </a:tcPr>
                </a:tc>
                <a:tc gridSpan="2">
                  <a:txBody>
                    <a:bodyPr/>
                    <a:lstStyle/>
                    <a:p>
                      <a:pPr algn="ctr"/>
                      <a:r>
                        <a:rPr kumimoji="1" lang="en-US" altLang="ja-JP" sz="800" b="1" kern="1200">
                          <a:solidFill>
                            <a:schemeClr val="bg1"/>
                          </a:solidFill>
                          <a:latin typeface="Meiryo"/>
                          <a:ea typeface="Meiryo"/>
                          <a:cs typeface="+mn-cs"/>
                        </a:rPr>
                        <a:t>Yahoo! JAPAN</a:t>
                      </a:r>
                      <a:r>
                        <a:rPr kumimoji="1" lang="ja-JP" altLang="en-US" sz="800" b="1" kern="1200">
                          <a:solidFill>
                            <a:schemeClr val="bg1"/>
                          </a:solidFill>
                          <a:latin typeface="Meiryo"/>
                          <a:ea typeface="Meiryo"/>
                          <a:cs typeface="+mn-cs"/>
                        </a:rPr>
                        <a:t>トップページ　ブランドパネル　</a:t>
                      </a:r>
                      <a:r>
                        <a:rPr kumimoji="1" lang="en-US" altLang="ja-JP" sz="800" b="1" kern="1200">
                          <a:solidFill>
                            <a:schemeClr val="bg1"/>
                          </a:solidFill>
                          <a:latin typeface="Meiryo"/>
                          <a:ea typeface="Meiryo"/>
                          <a:cs typeface="+mn-cs"/>
                        </a:rPr>
                        <a:t>SP</a:t>
                      </a:r>
                      <a:r>
                        <a:rPr kumimoji="1" lang="ja-JP" altLang="en-US" sz="800" b="1" kern="1200">
                          <a:solidFill>
                            <a:schemeClr val="bg1"/>
                          </a:solidFill>
                          <a:latin typeface="Meiryo"/>
                          <a:ea typeface="Meiryo"/>
                          <a:cs typeface="+mn-cs"/>
                        </a:rPr>
                        <a:t>　カルーセル（都道府県）（</a:t>
                      </a:r>
                      <a:r>
                        <a:rPr kumimoji="1" lang="en-US" altLang="ja-JP" sz="800" b="1" kern="1200">
                          <a:solidFill>
                            <a:schemeClr val="bg1"/>
                          </a:solidFill>
                          <a:latin typeface="Meiryo"/>
                          <a:ea typeface="Meiryo"/>
                          <a:cs typeface="+mn-cs"/>
                        </a:rPr>
                        <a:t>300</a:t>
                      </a:r>
                      <a:r>
                        <a:rPr kumimoji="1" lang="ja-JP" altLang="en-US" sz="800" b="1" kern="1200">
                          <a:solidFill>
                            <a:schemeClr val="bg1"/>
                          </a:solidFill>
                          <a:latin typeface="Meiryo"/>
                          <a:ea typeface="Meiryo"/>
                          <a:cs typeface="+mn-cs"/>
                        </a:rPr>
                        <a:t>万円～）</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00" b="1" kern="1200">
                          <a:solidFill>
                            <a:schemeClr val="bg1"/>
                          </a:solidFill>
                          <a:latin typeface="Meiryo"/>
                          <a:ea typeface="Meiryo"/>
                          <a:cs typeface="+mn-cs"/>
                        </a:rPr>
                        <a:t>Yahoo! JAPAN</a:t>
                      </a:r>
                      <a:r>
                        <a:rPr kumimoji="1" lang="ja-JP" altLang="en-US" sz="800" b="1" kern="1200">
                          <a:solidFill>
                            <a:schemeClr val="bg1"/>
                          </a:solidFill>
                          <a:latin typeface="Meiryo"/>
                          <a:ea typeface="Meiryo"/>
                          <a:cs typeface="+mn-cs"/>
                        </a:rPr>
                        <a:t>トップページ　ブランドパネル　</a:t>
                      </a:r>
                      <a:r>
                        <a:rPr kumimoji="1" lang="en-US" altLang="ja-JP" sz="800" b="1" kern="1200">
                          <a:solidFill>
                            <a:schemeClr val="bg1"/>
                          </a:solidFill>
                          <a:latin typeface="Meiryo"/>
                          <a:ea typeface="Meiryo"/>
                          <a:cs typeface="+mn-cs"/>
                        </a:rPr>
                        <a:t>SP</a:t>
                      </a:r>
                      <a:r>
                        <a:rPr kumimoji="1" lang="ja-JP" altLang="en-US" sz="800" b="1" kern="1200">
                          <a:solidFill>
                            <a:schemeClr val="bg1"/>
                          </a:solidFill>
                          <a:latin typeface="Meiryo"/>
                          <a:ea typeface="Meiryo"/>
                          <a:cs typeface="+mn-cs"/>
                        </a:rPr>
                        <a:t>　</a:t>
                      </a:r>
                      <a:endParaRPr kumimoji="1" lang="en-US" altLang="ja-JP" sz="800" b="1" kern="1200">
                        <a:solidFill>
                          <a:schemeClr val="bg1"/>
                        </a:solidFill>
                        <a:latin typeface="Meiryo"/>
                        <a:ea typeface="Meiryo"/>
                        <a:cs typeface="+mn-cs"/>
                      </a:endParaRPr>
                    </a:p>
                    <a:p>
                      <a:pPr algn="ctr"/>
                      <a:r>
                        <a:rPr kumimoji="1" lang="ja-JP" altLang="en-US" sz="800" b="1" kern="1200">
                          <a:solidFill>
                            <a:schemeClr val="bg1"/>
                          </a:solidFill>
                          <a:latin typeface="Meiryo"/>
                          <a:ea typeface="Meiryo"/>
                          <a:cs typeface="+mn-cs"/>
                        </a:rPr>
                        <a:t>カルーセル（市区郡）</a:t>
                      </a:r>
                      <a:endParaRPr kumimoji="1" lang="en-US" altLang="ja-JP" sz="800" b="1" kern="1200">
                        <a:solidFill>
                          <a:schemeClr val="bg1"/>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2117335041"/>
                  </a:ext>
                </a:extLst>
              </a:tr>
              <a:tr h="26240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リリース種別</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商品</a:t>
                      </a:r>
                      <a:r>
                        <a:rPr kumimoji="1" lang="en-US" altLang="ja-JP" sz="900" b="0" kern="1200">
                          <a:solidFill>
                            <a:schemeClr val="bg1"/>
                          </a:solidFill>
                          <a:latin typeface="Meiryo"/>
                          <a:ea typeface="Meiryo"/>
                          <a:cs typeface="+mn-cs"/>
                        </a:rPr>
                        <a:t>ID</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a:solidFill>
                            <a:srgbClr val="0D0D0D"/>
                          </a:solidFill>
                          <a:latin typeface="Meiryo" panose="020B0604030504040204" pitchFamily="34" charset="-128"/>
                          <a:ea typeface="Meiryo" panose="020B0604030504040204" pitchFamily="34" charset="-128"/>
                        </a:rPr>
                        <a:t>継続</a:t>
                      </a:r>
                      <a:endParaRPr kumimoji="1" lang="en-US" altLang="ja-JP"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1000013174</a:t>
                      </a:r>
                      <a:endParaRPr kumimoji="1" lang="ja-JP" altLang="en-US"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a:solidFill>
                            <a:srgbClr val="0D0D0D"/>
                          </a:solidFill>
                          <a:latin typeface="Meiryo" panose="020B0604030504040204" pitchFamily="34" charset="-128"/>
                          <a:ea typeface="Meiryo" panose="020B0604030504040204" pitchFamily="34" charset="-128"/>
                        </a:rPr>
                        <a:t>継続</a:t>
                      </a:r>
                      <a:endParaRPr kumimoji="1" lang="en-US" altLang="ja-JP"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a:ea typeface="Meiryo"/>
                          <a:cs typeface="+mn-cs"/>
                        </a:rPr>
                        <a:t>1000013149</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継続</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1000013225</a:t>
                      </a:r>
                      <a:endParaRPr kumimoji="1" lang="ja-JP" altLang="en-US"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継続</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panose="020B0604030504040204" pitchFamily="34" charset="-128"/>
                          <a:ea typeface="Meiryo" panose="020B0604030504040204" pitchFamily="34" charset="-128"/>
                        </a:rPr>
                        <a:t>1000013232</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継続</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1000013237</a:t>
                      </a:r>
                      <a:endParaRPr kumimoji="1" lang="ja-JP" altLang="en-US" sz="900" kern="1200">
                        <a:solidFill>
                          <a:srgbClr val="0D0D0D"/>
                        </a:solidFill>
                        <a:latin typeface="Meiryo"/>
                        <a:ea typeface="Meiryo"/>
                        <a:cs typeface="+mn-cs"/>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a:solidFill>
                            <a:srgbClr val="0D0D0D"/>
                          </a:solidFill>
                          <a:latin typeface="Meiryo" panose="020B0604030504040204" pitchFamily="34" charset="-128"/>
                          <a:ea typeface="Meiryo" panose="020B0604030504040204" pitchFamily="34" charset="-128"/>
                        </a:rPr>
                        <a:t>継続</a:t>
                      </a:r>
                      <a:endParaRPr kumimoji="1" lang="en-US" altLang="ja-JP" sz="900">
                        <a:solidFill>
                          <a:srgbClr val="0D0D0D"/>
                        </a:solidFill>
                        <a:latin typeface="Meiryo" panose="020B0604030504040204" pitchFamily="34" charset="-128"/>
                        <a:ea typeface="Meiryo" panose="020B0604030504040204" pitchFamily="34" charset="-128"/>
                      </a:endParaRPr>
                    </a:p>
                  </a:txBody>
                  <a:tcPr anchor="ctr">
                    <a:lnL w="127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1000013224</a:t>
                      </a:r>
                      <a:endParaRPr kumimoji="1" lang="ja-JP" altLang="en-US"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355075111"/>
                  </a:ext>
                </a:extLst>
              </a:tr>
              <a:tr h="262408">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予約開始日</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900" kern="1200">
                          <a:solidFill>
                            <a:srgbClr val="0D0D0D"/>
                          </a:solidFill>
                          <a:latin typeface="メイリオ"/>
                          <a:ea typeface="メイリオ"/>
                          <a:cs typeface="+mn-cs"/>
                        </a:rPr>
                        <a:t>2026</a:t>
                      </a:r>
                      <a:r>
                        <a:rPr kumimoji="1" lang="ja-JP" altLang="en-US" sz="900" kern="1200">
                          <a:solidFill>
                            <a:srgbClr val="0D0D0D"/>
                          </a:solidFill>
                          <a:latin typeface="メイリオ"/>
                          <a:ea typeface="メイリオ"/>
                          <a:cs typeface="+mn-cs"/>
                        </a:rPr>
                        <a:t>年</a:t>
                      </a:r>
                      <a:r>
                        <a:rPr kumimoji="1" lang="en-US" altLang="ja-JP" sz="900" kern="1200">
                          <a:solidFill>
                            <a:srgbClr val="0D0D0D"/>
                          </a:solidFill>
                          <a:latin typeface="メイリオ"/>
                          <a:ea typeface="メイリオ"/>
                          <a:cs typeface="+mn-cs"/>
                        </a:rPr>
                        <a:t>7</a:t>
                      </a:r>
                      <a:r>
                        <a:rPr kumimoji="1" lang="ja-JP" altLang="en-US" sz="900" kern="1200">
                          <a:solidFill>
                            <a:srgbClr val="0D0D0D"/>
                          </a:solidFill>
                          <a:latin typeface="メイリオ"/>
                          <a:ea typeface="メイリオ"/>
                          <a:cs typeface="+mn-cs"/>
                        </a:rPr>
                        <a:t>月</a:t>
                      </a:r>
                      <a:r>
                        <a:rPr kumimoji="1" lang="en-US" altLang="ja-JP" sz="900" kern="1200">
                          <a:solidFill>
                            <a:srgbClr val="0D0D0D"/>
                          </a:solidFill>
                          <a:latin typeface="メイリオ"/>
                          <a:ea typeface="メイリオ"/>
                          <a:cs typeface="+mn-cs"/>
                        </a:rPr>
                        <a:t>23</a:t>
                      </a:r>
                      <a:r>
                        <a:rPr kumimoji="1" lang="ja-JP" altLang="en-US" sz="900" kern="1200">
                          <a:solidFill>
                            <a:srgbClr val="0D0D0D"/>
                          </a:solidFill>
                          <a:latin typeface="メイリオ"/>
                          <a:ea typeface="メイリオ"/>
                          <a:cs typeface="+mn-cs"/>
                        </a:rPr>
                        <a:t>日</a:t>
                      </a:r>
                      <a:r>
                        <a:rPr lang="en-US" altLang="ja-JP" sz="900" kern="1200">
                          <a:solidFill>
                            <a:srgbClr val="0D0D0D"/>
                          </a:solidFill>
                          <a:latin typeface="メイリオ"/>
                          <a:ea typeface="メイリオ"/>
                          <a:cs typeface="+mn-cs"/>
                        </a:rPr>
                        <a:t>(</a:t>
                      </a:r>
                      <a:r>
                        <a:rPr lang="ja-JP" altLang="en-US" sz="900" kern="1200">
                          <a:solidFill>
                            <a:srgbClr val="0D0D0D"/>
                          </a:solidFill>
                          <a:latin typeface="メイリオ"/>
                          <a:ea typeface="メイリオ"/>
                          <a:cs typeface="+mn-cs"/>
                        </a:rPr>
                        <a:t>木</a:t>
                      </a:r>
                      <a:r>
                        <a:rPr lang="en-US" altLang="ja-JP" sz="900" kern="1200">
                          <a:solidFill>
                            <a:srgbClr val="0D0D0D"/>
                          </a:solidFill>
                          <a:latin typeface="メイリオ"/>
                          <a:ea typeface="メイリオ"/>
                          <a:cs typeface="+mn-cs"/>
                        </a:rPr>
                        <a:t>)</a:t>
                      </a:r>
                      <a:endParaRPr kumimoji="1" lang="en-US" altLang="ja-JP" sz="900" kern="1200">
                        <a:solidFill>
                          <a:srgbClr val="0D0D0D"/>
                        </a:solidFill>
                        <a:latin typeface="メイリオ"/>
                        <a:ea typeface="メイリオ"/>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rgbClr val="FFFFFF"/>
                      </a:solidFill>
                      <a:prstDash val="solid"/>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T w="19050" cap="flat" cmpd="sng" algn="ctr">
                      <a:solidFill>
                        <a:srgbClr val="FFFFFF"/>
                      </a:solidFill>
                      <a:prstDash val="solid"/>
                      <a:round/>
                      <a:headEnd type="none" w="med" len="med"/>
                      <a:tailEnd type="none" w="med" len="med"/>
                    </a:lnT>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no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T w="19050" cap="flat" cmpd="sng" algn="ctr">
                      <a:solidFill>
                        <a:srgbClr val="FFFFFF"/>
                      </a:solidFill>
                      <a:prstDash val="solid"/>
                      <a:round/>
                      <a:headEnd type="none" w="med" len="med"/>
                      <a:tailEnd type="none" w="med" len="med"/>
                    </a:lnT>
                  </a:tcPr>
                </a:tc>
                <a:extLst>
                  <a:ext uri="{0D108BD9-81ED-4DB2-BD59-A6C34878D82A}">
                    <a16:rowId xmlns:a16="http://schemas.microsoft.com/office/drawing/2014/main" val="777446988"/>
                  </a:ext>
                </a:extLst>
              </a:tr>
              <a:tr h="26240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入稿前審査対象</a:t>
                      </a:r>
                      <a:endParaRPr kumimoji="1" lang="en-US" altLang="ja-JP" sz="900" b="0" kern="1200">
                        <a:solidFill>
                          <a:schemeClr val="bg1"/>
                        </a:solidFill>
                        <a:latin typeface="Meiryo" panose="020B0604030504040204" pitchFamily="34" charset="-128"/>
                        <a:ea typeface="Meiryo" panose="020B0604030504040204" pitchFamily="34" charset="-128"/>
                        <a:cs typeface="+mn-cs"/>
                      </a:endParaRP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00" kern="1200">
                          <a:solidFill>
                            <a:srgbClr val="0D0D0D"/>
                          </a:solidFill>
                          <a:latin typeface="Meiryo"/>
                          <a:ea typeface="Meiryo"/>
                          <a:cs typeface="+mn-cs"/>
                        </a:rPr>
                        <a:t>-</a:t>
                      </a:r>
                      <a:endParaRPr kumimoji="1" lang="ja-JP" altLang="en-US" sz="10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panose="020B0604030504040204" pitchFamily="34" charset="-128"/>
                        <a:ea typeface="Meiryo" panose="020B0604030504040204" pitchFamily="34"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panose="020B0604030504040204" pitchFamily="34" charset="-128"/>
                        <a:ea typeface="Meiryo" panose="020B0604030504040204" pitchFamily="34"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kern="1200">
                          <a:solidFill>
                            <a:schemeClr val="accent3"/>
                          </a:solidFill>
                          <a:latin typeface="Meiryo"/>
                          <a:ea typeface="Meiryo"/>
                          <a:cs typeface="+mn-cs"/>
                        </a:rPr>
                        <a:t>-</a:t>
                      </a:r>
                      <a:endParaRPr kumimoji="1" lang="ja-JP" altLang="en-US" sz="1000">
                        <a:solidFill>
                          <a:schemeClr val="accent3"/>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kern="1200">
                          <a:solidFill>
                            <a:schemeClr val="accent3"/>
                          </a:solidFill>
                          <a:latin typeface="Meiryo"/>
                          <a:ea typeface="Meiryo"/>
                          <a:cs typeface="+mn-cs"/>
                        </a:rPr>
                        <a:t>-</a:t>
                      </a:r>
                      <a:endParaRPr kumimoji="1" lang="ja-JP" altLang="en-US" sz="1000">
                        <a:solidFill>
                          <a:schemeClr val="accent3"/>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a:solidFill>
                            <a:srgbClr val="0D0D0D"/>
                          </a:solidFill>
                          <a:latin typeface="Meiryo"/>
                          <a:ea typeface="Meiryo"/>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3112060797"/>
                  </a:ext>
                </a:extLst>
              </a:tr>
              <a:tr h="32582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00" b="0" kern="1200">
                          <a:solidFill>
                            <a:schemeClr val="bg1"/>
                          </a:solidFill>
                          <a:latin typeface="Meiryo" panose="020B0604030504040204" pitchFamily="34" charset="-128"/>
                          <a:ea typeface="Meiryo" panose="020B0604030504040204" pitchFamily="34" charset="-128"/>
                          <a:cs typeface="+mn-cs"/>
                        </a:rPr>
                        <a:t>広告タイプ</a:t>
                      </a:r>
                      <a:r>
                        <a:rPr kumimoji="1" lang="en-US" altLang="ja-JP" sz="800" b="0" kern="1200">
                          <a:solidFill>
                            <a:schemeClr val="bg1"/>
                          </a:solidFill>
                          <a:latin typeface="Meiryo" panose="020B0604030504040204" pitchFamily="34" charset="-128"/>
                          <a:ea typeface="Meiryo" panose="020B0604030504040204" pitchFamily="34" charset="-128"/>
                          <a:cs typeface="+mn-cs"/>
                        </a:rPr>
                        <a:t>/</a:t>
                      </a:r>
                      <a:r>
                        <a:rPr kumimoji="1" lang="ja-JP" altLang="en-US" sz="800" b="0" kern="1200">
                          <a:solidFill>
                            <a:schemeClr val="bg1"/>
                          </a:solidFill>
                          <a:latin typeface="Meiryo" panose="020B0604030504040204" pitchFamily="34" charset="-128"/>
                          <a:ea typeface="Meiryo" panose="020B0604030504040204" pitchFamily="34" charset="-128"/>
                          <a:cs typeface="+mn-cs"/>
                        </a:rPr>
                        <a:t>メインメディアの形式</a:t>
                      </a:r>
                      <a:r>
                        <a:rPr kumimoji="1" lang="en-US" altLang="ja-JP" sz="800" b="0" kern="1200">
                          <a:solidFill>
                            <a:schemeClr val="bg1"/>
                          </a:solidFill>
                          <a:latin typeface="Meiryo" panose="020B0604030504040204" pitchFamily="34" charset="-128"/>
                          <a:ea typeface="Meiryo" panose="020B0604030504040204" pitchFamily="34" charset="-128"/>
                          <a:cs typeface="+mn-cs"/>
                        </a:rPr>
                        <a:t>/</a:t>
                      </a:r>
                      <a:r>
                        <a:rPr kumimoji="1" lang="ja-JP" altLang="en-US" sz="800" b="0" kern="1200">
                          <a:solidFill>
                            <a:schemeClr val="bg1"/>
                          </a:solidFill>
                          <a:latin typeface="Meiryo" panose="020B0604030504040204" pitchFamily="34" charset="-128"/>
                          <a:ea typeface="Meiryo" panose="020B0604030504040204" pitchFamily="34" charset="-128"/>
                          <a:cs typeface="+mn-cs"/>
                        </a:rPr>
                        <a:t>アスペクト比</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lang="ja-JP" altLang="en-US" sz="900" kern="1200">
                          <a:solidFill>
                            <a:srgbClr val="0D0D0D"/>
                          </a:solidFill>
                          <a:latin typeface="Meiryo" panose="020B0604030504040204" pitchFamily="34" charset="-128"/>
                          <a:ea typeface="Meiryo" panose="020B0604030504040204" pitchFamily="34" charset="-128"/>
                          <a:cs typeface="+mn-cs"/>
                        </a:rPr>
                        <a:t>カルーセル</a:t>
                      </a:r>
                      <a:r>
                        <a:rPr lang="en-US" altLang="ja-JP" sz="900" kern="1200">
                          <a:solidFill>
                            <a:srgbClr val="0D0D0D"/>
                          </a:solidFill>
                          <a:latin typeface="Meiryo" panose="020B0604030504040204" pitchFamily="34" charset="-128"/>
                          <a:ea typeface="Meiryo" panose="020B0604030504040204" pitchFamily="34" charset="-128"/>
                          <a:cs typeface="+mn-cs"/>
                        </a:rPr>
                        <a:t>/</a:t>
                      </a:r>
                      <a:r>
                        <a:rPr lang="ja-JP" altLang="en-US" sz="900" kern="1200">
                          <a:solidFill>
                            <a:srgbClr val="0D0D0D"/>
                          </a:solidFill>
                          <a:latin typeface="Meiryo" panose="020B0604030504040204" pitchFamily="34" charset="-128"/>
                          <a:ea typeface="Meiryo" panose="020B0604030504040204" pitchFamily="34" charset="-128"/>
                          <a:cs typeface="+mn-cs"/>
                        </a:rPr>
                        <a:t>画像</a:t>
                      </a:r>
                      <a:r>
                        <a:rPr lang="en-US" altLang="ja-JP" sz="900" kern="1200">
                          <a:solidFill>
                            <a:srgbClr val="0D0D0D"/>
                          </a:solidFill>
                          <a:latin typeface="Meiryo" panose="020B0604030504040204" pitchFamily="34" charset="-128"/>
                          <a:ea typeface="Meiryo" panose="020B0604030504040204" pitchFamily="34" charset="-128"/>
                          <a:cs typeface="+mn-cs"/>
                        </a:rPr>
                        <a:t>/16</a:t>
                      </a:r>
                      <a:r>
                        <a:rPr lang="ja-JP" altLang="en-US" sz="900" kern="1200">
                          <a:solidFill>
                            <a:srgbClr val="0D0D0D"/>
                          </a:solidFill>
                          <a:latin typeface="Meiryo" panose="020B0604030504040204" pitchFamily="34" charset="-128"/>
                          <a:ea typeface="Meiryo" panose="020B0604030504040204" pitchFamily="34" charset="-128"/>
                          <a:cs typeface="+mn-cs"/>
                        </a:rPr>
                        <a:t>：</a:t>
                      </a:r>
                      <a:r>
                        <a:rPr lang="en-US" altLang="ja-JP" sz="900" kern="1200">
                          <a:solidFill>
                            <a:srgbClr val="0D0D0D"/>
                          </a:solidFill>
                          <a:latin typeface="Meiryo" panose="020B0604030504040204" pitchFamily="34" charset="-128"/>
                          <a:ea typeface="Meiryo" panose="020B0604030504040204" pitchFamily="34" charset="-128"/>
                          <a:cs typeface="+mn-cs"/>
                        </a:rPr>
                        <a:t>9</a:t>
                      </a:r>
                      <a:endParaRPr kumimoji="1" lang="en-US" altLang="ja-JP" sz="900" kern="1200">
                        <a:solidFill>
                          <a:srgbClr val="0D0D0D"/>
                        </a:solidFill>
                        <a:latin typeface="Meiryo" panose="020B0604030504040204" pitchFamily="34" charset="-128"/>
                        <a:ea typeface="Meiryo" panose="020B0604030504040204" pitchFamily="34" charset="-128"/>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6350" cap="flat" cmpd="sng" algn="ctr">
                      <a:noFill/>
                      <a:prstDash val="dot"/>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19050" cap="flat" cmpd="sng" algn="ctr">
                      <a:solidFill>
                        <a:srgbClr val="FFFFFF"/>
                      </a:solidFill>
                      <a:prstDash val="solid"/>
                      <a:round/>
                      <a:headEnd type="none" w="med" len="med"/>
                      <a:tailEnd type="none" w="med" len="med"/>
                    </a:lnL>
                    <a:lnR w="6350" cap="flat" cmpd="sng" algn="ctr">
                      <a:noFill/>
                      <a:prstDash val="dot"/>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T w="19050" cap="flat" cmpd="sng" algn="ctr">
                      <a:solidFill>
                        <a:srgbClr val="FFFFFF"/>
                      </a:solidFill>
                      <a:prstDash val="solid"/>
                      <a:round/>
                      <a:headEnd type="none" w="med" len="med"/>
                      <a:tailEnd type="none" w="med" len="med"/>
                    </a:lnT>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no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T w="19050" cap="flat" cmpd="sng" algn="ctr">
                      <a:solidFill>
                        <a:srgbClr val="FFFFFF"/>
                      </a:solidFill>
                      <a:prstDash val="solid"/>
                      <a:round/>
                      <a:headEnd type="none" w="med" len="med"/>
                      <a:tailEnd type="none" w="med" len="med"/>
                    </a:lnT>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solidFill>
                        <a:sysClr val="windowText" lastClr="000000">
                          <a:lumMod val="65000"/>
                          <a:lumOff val="35000"/>
                        </a:sysClr>
                      </a:solid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384434171"/>
                  </a:ext>
                </a:extLst>
              </a:tr>
              <a:tr h="355449">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バナー</a:t>
                      </a:r>
                      <a:r>
                        <a:rPr kumimoji="1" lang="en-US" altLang="ja-JP" sz="900" b="0" kern="1200">
                          <a:solidFill>
                            <a:schemeClr val="bg1"/>
                          </a:solidFill>
                          <a:latin typeface="Meiryo" panose="020B0604030504040204" pitchFamily="34" charset="-128"/>
                          <a:ea typeface="Meiryo" panose="020B0604030504040204" pitchFamily="34" charset="-128"/>
                          <a:cs typeface="+mn-cs"/>
                        </a:rPr>
                        <a:t>/</a:t>
                      </a:r>
                      <a:r>
                        <a:rPr kumimoji="1" lang="ja-JP" altLang="en-US" sz="900" b="0" kern="1200">
                          <a:solidFill>
                            <a:schemeClr val="bg1"/>
                          </a:solidFill>
                          <a:latin typeface="Meiryo" panose="020B0604030504040204" pitchFamily="34" charset="-128"/>
                          <a:ea typeface="Meiryo" panose="020B0604030504040204" pitchFamily="34" charset="-128"/>
                          <a:cs typeface="+mn-cs"/>
                        </a:rPr>
                        <a:t>動画</a:t>
                      </a:r>
                      <a:r>
                        <a:rPr kumimoji="1" lang="en-US" altLang="ja-JP" sz="900" b="0" kern="1200">
                          <a:solidFill>
                            <a:schemeClr val="bg1"/>
                          </a:solidFill>
                          <a:latin typeface="Meiryo" panose="020B0604030504040204" pitchFamily="34" charset="-128"/>
                          <a:ea typeface="Meiryo" panose="020B0604030504040204" pitchFamily="34" charset="-128"/>
                          <a:cs typeface="+mn-cs"/>
                        </a:rPr>
                        <a:t>/16</a:t>
                      </a:r>
                      <a:r>
                        <a:rPr kumimoji="1" lang="ja-JP" altLang="en-US" sz="900" b="0" kern="1200">
                          <a:solidFill>
                            <a:schemeClr val="bg1"/>
                          </a:solidFill>
                          <a:latin typeface="Meiryo" panose="020B0604030504040204" pitchFamily="34" charset="-128"/>
                          <a:ea typeface="Meiryo" panose="020B0604030504040204" pitchFamily="34" charset="-128"/>
                          <a:cs typeface="+mn-cs"/>
                        </a:rPr>
                        <a:t>：</a:t>
                      </a:r>
                      <a:r>
                        <a:rPr kumimoji="1" lang="en-US" altLang="ja-JP" sz="900" b="0" kern="1200">
                          <a:solidFill>
                            <a:schemeClr val="bg1"/>
                          </a:solidFill>
                          <a:latin typeface="Meiryo" panose="020B0604030504040204" pitchFamily="34" charset="-128"/>
                          <a:ea typeface="Meiryo" panose="020B0604030504040204" pitchFamily="34" charset="-128"/>
                          <a:cs typeface="+mn-cs"/>
                        </a:rPr>
                        <a:t>9</a:t>
                      </a:r>
                      <a:r>
                        <a:rPr kumimoji="1" lang="ja-JP" altLang="en-US" sz="900" b="0" kern="1200">
                          <a:solidFill>
                            <a:schemeClr val="bg1"/>
                          </a:solidFill>
                          <a:latin typeface="Meiryo" panose="020B0604030504040204" pitchFamily="34" charset="-128"/>
                          <a:ea typeface="Meiryo" panose="020B0604030504040204" pitchFamily="34" charset="-128"/>
                          <a:cs typeface="+mn-cs"/>
                        </a:rPr>
                        <a:t>広告</a:t>
                      </a:r>
                    </a:p>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タップ後の動作</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Calibri" panose="020F0502020204030204"/>
                          <a:ea typeface="+mn-ea"/>
                          <a:cs typeface="+mn-cs"/>
                        </a:rPr>
                        <a:t>-</a:t>
                      </a:r>
                      <a:endParaRPr kumimoji="1" lang="ja-JP" altLang="en-US" sz="900" kern="1200">
                        <a:solidFill>
                          <a:srgbClr val="0D0D0D"/>
                        </a:solidFill>
                        <a:latin typeface="Calibri" panose="020F0502020204030204"/>
                        <a:ea typeface="+mn-ea"/>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T w="12700" cap="flat" cmpd="sng" algn="ctr">
                      <a:solidFill>
                        <a:srgbClr val="FFFFFF"/>
                      </a:solidFill>
                      <a:prstDash val="solid"/>
                      <a:round/>
                      <a:headEnd type="none" w="med" len="med"/>
                      <a:tailEnd type="none" w="med" len="med"/>
                    </a:lnT>
                  </a:tcPr>
                </a:tc>
                <a:tc hMerge="1">
                  <a:txBody>
                    <a:bodyPr/>
                    <a:lstStyle/>
                    <a:p>
                      <a:endParaRPr kumimoji="1" lang="ja-JP" altLang="en-US"/>
                    </a:p>
                  </a:txBody>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T w="12700" cap="flat" cmpd="sng" algn="ctr">
                      <a:solidFill>
                        <a:srgbClr val="FFFFFF"/>
                      </a:solidFill>
                      <a:prstDash val="solid"/>
                      <a:round/>
                      <a:headEnd type="none" w="med" len="med"/>
                      <a:tailEnd type="none" w="med" len="med"/>
                    </a:lnT>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4222981766"/>
                  </a:ext>
                </a:extLst>
              </a:tr>
              <a:tr h="26240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デバイス</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kern="1200">
                          <a:solidFill>
                            <a:srgbClr val="0D0D0D"/>
                          </a:solidFill>
                          <a:latin typeface="Meiryo"/>
                          <a:ea typeface="Meiryo"/>
                          <a:cs typeface="+mn-cs"/>
                        </a:rPr>
                        <a:t>スマートフォン（ウェブ</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アプリ）</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6350" cap="flat" cmpd="sng" algn="ctr">
                      <a:noFill/>
                      <a:prstDash val="dot"/>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3931917948"/>
                  </a:ext>
                </a:extLst>
              </a:tr>
              <a:tr h="262408">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掲載面</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ja-JP" sz="900" b="0" i="0">
                          <a:solidFill>
                            <a:schemeClr val="tx1"/>
                          </a:solidFill>
                          <a:effectLst/>
                          <a:latin typeface="Verdana" panose="020B0604030504040204" pitchFamily="34" charset="0"/>
                        </a:rPr>
                        <a:t>Yahoo! JAPANトップページ</a:t>
                      </a:r>
                      <a:endParaRPr kumimoji="1" lang="ja-JP" altLang="en-US" sz="900" kern="1200">
                        <a:solidFill>
                          <a:schemeClr val="tx1"/>
                        </a:solidFill>
                        <a:latin typeface="Meiryo" panose="020B0604030504040204" pitchFamily="34" charset="-128"/>
                        <a:ea typeface="Meiryo" panose="020B0604030504040204" pitchFamily="34" charset="-128"/>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787314208"/>
                  </a:ext>
                </a:extLst>
              </a:tr>
              <a:tr h="262408">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掲載場所</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Yahoo! JAPAN</a:t>
                      </a:r>
                      <a:r>
                        <a:rPr kumimoji="1" lang="ja-JP" altLang="en-US" sz="900" kern="1200">
                          <a:solidFill>
                            <a:srgbClr val="0D0D0D"/>
                          </a:solidFill>
                          <a:latin typeface="Meiryo"/>
                          <a:ea typeface="Meiryo"/>
                          <a:cs typeface="+mn-cs"/>
                        </a:rPr>
                        <a:t>トップページ　および　</a:t>
                      </a:r>
                      <a:r>
                        <a:rPr kumimoji="1" lang="en-US" altLang="ja-JP" sz="900" kern="1200">
                          <a:solidFill>
                            <a:srgbClr val="0D0D0D"/>
                          </a:solidFill>
                          <a:latin typeface="Meiryo"/>
                          <a:ea typeface="Meiryo"/>
                          <a:cs typeface="+mn-cs"/>
                        </a:rPr>
                        <a:t>Yahoo! JAPAN</a:t>
                      </a:r>
                      <a:r>
                        <a:rPr kumimoji="1" lang="ja-JP" altLang="en-US" sz="900" kern="1200">
                          <a:solidFill>
                            <a:srgbClr val="0D0D0D"/>
                          </a:solidFill>
                          <a:latin typeface="Meiryo"/>
                          <a:ea typeface="Meiryo"/>
                          <a:cs typeface="+mn-cs"/>
                        </a:rPr>
                        <a:t>アプリのファーストビュー　</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6350" cap="flat" cmpd="sng" algn="ctr">
                      <a:noFill/>
                      <a:prstDash val="dot"/>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3066738162"/>
                  </a:ext>
                </a:extLst>
              </a:tr>
              <a:tr h="262408">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掲載期間</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900" b="0" i="0" u="none" strike="noStrike" kern="1200" cap="none" spc="0" normalizeH="0" baseline="0" noProof="0">
                          <a:ln>
                            <a:noFill/>
                          </a:ln>
                          <a:solidFill>
                            <a:srgbClr val="0D0D0D"/>
                          </a:solidFill>
                          <a:effectLst/>
                          <a:uLnTx/>
                          <a:uFillTx/>
                          <a:latin typeface="Meiryo"/>
                          <a:ea typeface="Meiryo"/>
                          <a:cs typeface="+mn-cs"/>
                        </a:rPr>
                        <a:t>2026</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9</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日（火）～　</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日（水）</a:t>
                      </a:r>
                      <a:endParaRPr kumimoji="1" lang="ja-JP" altLang="ja-JP" sz="900">
                        <a:solidFill>
                          <a:srgbClr val="0D0D0D"/>
                        </a:solidFill>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2463668774"/>
                  </a:ext>
                </a:extLst>
              </a:tr>
              <a:tr h="26240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購入期間</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5</a:t>
                      </a:r>
                      <a:r>
                        <a:rPr kumimoji="1" lang="ja-JP" altLang="en-US" sz="900" kern="1200">
                          <a:solidFill>
                            <a:srgbClr val="0D0D0D"/>
                          </a:solidFill>
                          <a:latin typeface="Meiryo"/>
                          <a:ea typeface="Meiryo"/>
                          <a:cs typeface="+mn-cs"/>
                        </a:rPr>
                        <a:t>日間～</a:t>
                      </a:r>
                      <a:r>
                        <a:rPr kumimoji="1" lang="en-US" altLang="ja-JP" sz="900" kern="1200">
                          <a:solidFill>
                            <a:srgbClr val="0D0D0D"/>
                          </a:solidFill>
                          <a:latin typeface="Meiryo"/>
                          <a:ea typeface="Meiryo"/>
                          <a:cs typeface="+mn-cs"/>
                        </a:rPr>
                        <a:t>31</a:t>
                      </a:r>
                      <a:r>
                        <a:rPr kumimoji="1" lang="ja-JP" altLang="en-US" sz="900" kern="1200">
                          <a:solidFill>
                            <a:srgbClr val="0D0D0D"/>
                          </a:solidFill>
                          <a:latin typeface="Meiryo"/>
                          <a:ea typeface="Meiryo"/>
                          <a:cs typeface="+mn-cs"/>
                        </a:rPr>
                        <a:t>日間</a:t>
                      </a:r>
                      <a:r>
                        <a:rPr kumimoji="1" lang="en-US" altLang="ja-JP" sz="900" kern="1200">
                          <a:solidFill>
                            <a:srgbClr val="0D0D0D"/>
                          </a:solidFill>
                          <a:latin typeface="Meiryo"/>
                          <a:ea typeface="Meiryo"/>
                          <a:cs typeface="+mn-cs"/>
                        </a:rPr>
                        <a:t> </a:t>
                      </a:r>
                      <a:r>
                        <a:rPr kumimoji="1" lang="en-US" altLang="ja-JP" sz="900" kern="1200">
                          <a:solidFill>
                            <a:srgbClr val="002AFF"/>
                          </a:solidFill>
                          <a:latin typeface="Meiryo"/>
                          <a:ea typeface="Meiryo"/>
                          <a:cs typeface="+mn-cs"/>
                        </a:rPr>
                        <a:t>※1</a:t>
                      </a:r>
                      <a:endParaRPr kumimoji="1" lang="ja-JP" altLang="en-US" sz="900" kern="1200">
                        <a:solidFill>
                          <a:srgbClr val="002AFF"/>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6350" cap="flat" cmpd="sng" algn="ctr">
                      <a:no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gridSpan="2">
                  <a:txBody>
                    <a:bodyPr/>
                    <a:lstStyle/>
                    <a:p>
                      <a:pPr algn="ctr"/>
                      <a:r>
                        <a:rPr kumimoji="1" lang="en-US" altLang="ja-JP" sz="900" kern="1200">
                          <a:solidFill>
                            <a:srgbClr val="0D0D0D"/>
                          </a:solidFill>
                          <a:latin typeface="Meiryo"/>
                          <a:ea typeface="Meiryo"/>
                          <a:cs typeface="+mn-cs"/>
                        </a:rPr>
                        <a:t>3</a:t>
                      </a:r>
                      <a:r>
                        <a:rPr kumimoji="1" lang="ja-JP" altLang="en-US" sz="900" kern="1200">
                          <a:solidFill>
                            <a:srgbClr val="0D0D0D"/>
                          </a:solidFill>
                          <a:latin typeface="Meiryo"/>
                          <a:ea typeface="Meiryo"/>
                          <a:cs typeface="+mn-cs"/>
                        </a:rPr>
                        <a:t>日間～</a:t>
                      </a:r>
                      <a:r>
                        <a:rPr kumimoji="1" lang="en-US" altLang="ja-JP" sz="900" kern="1200">
                          <a:solidFill>
                            <a:srgbClr val="0D0D0D"/>
                          </a:solidFill>
                          <a:latin typeface="Meiryo"/>
                          <a:ea typeface="Meiryo"/>
                          <a:cs typeface="+mn-cs"/>
                        </a:rPr>
                        <a:t>31</a:t>
                      </a:r>
                      <a:r>
                        <a:rPr kumimoji="1" lang="ja-JP" altLang="en-US" sz="900" kern="1200">
                          <a:solidFill>
                            <a:srgbClr val="0D0D0D"/>
                          </a:solidFill>
                          <a:latin typeface="Meiryo"/>
                          <a:ea typeface="Meiryo"/>
                          <a:cs typeface="+mn-cs"/>
                        </a:rPr>
                        <a:t>日間</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00" kern="1200">
                          <a:solidFill>
                            <a:schemeClr val="accent3"/>
                          </a:solidFill>
                          <a:latin typeface="Meiryo"/>
                          <a:ea typeface="Meiryo"/>
                          <a:cs typeface="+mn-cs"/>
                        </a:rPr>
                        <a:t>3</a:t>
                      </a:r>
                      <a:r>
                        <a:rPr kumimoji="1" lang="ja-JP" altLang="en-US" sz="1000" kern="1200">
                          <a:solidFill>
                            <a:schemeClr val="accent3"/>
                          </a:solidFill>
                          <a:latin typeface="Meiryo"/>
                          <a:ea typeface="Meiryo"/>
                          <a:cs typeface="+mn-cs"/>
                        </a:rPr>
                        <a:t>日間～</a:t>
                      </a:r>
                      <a:r>
                        <a:rPr kumimoji="1" lang="en-US" altLang="ja-JP" sz="1000" kern="1200">
                          <a:solidFill>
                            <a:schemeClr val="accent3"/>
                          </a:solidFill>
                          <a:latin typeface="Meiryo"/>
                          <a:ea typeface="Meiryo"/>
                          <a:cs typeface="+mn-cs"/>
                        </a:rPr>
                        <a:t>31</a:t>
                      </a:r>
                      <a:r>
                        <a:rPr kumimoji="1" lang="ja-JP" altLang="en-US" sz="1000" kern="1200">
                          <a:solidFill>
                            <a:schemeClr val="accent3"/>
                          </a:solidFill>
                          <a:latin typeface="Meiryo"/>
                          <a:ea typeface="Meiryo"/>
                          <a:cs typeface="+mn-cs"/>
                        </a:rPr>
                        <a:t>日間</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gridSpan="4">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a:solidFill>
                            <a:srgbClr val="0D0D0D"/>
                          </a:solidFill>
                          <a:latin typeface="Meiryo"/>
                          <a:ea typeface="Meiryo"/>
                        </a:rPr>
                        <a:t>5</a:t>
                      </a:r>
                      <a:r>
                        <a:rPr kumimoji="1" lang="ja-JP" altLang="en-US" sz="900">
                          <a:solidFill>
                            <a:srgbClr val="0D0D0D"/>
                          </a:solidFill>
                          <a:latin typeface="Meiryo"/>
                          <a:ea typeface="Meiryo"/>
                        </a:rPr>
                        <a:t>日間～</a:t>
                      </a:r>
                      <a:r>
                        <a:rPr kumimoji="1" lang="en-US" altLang="ja-JP" sz="900">
                          <a:solidFill>
                            <a:srgbClr val="0D0D0D"/>
                          </a:solidFill>
                          <a:latin typeface="Meiryo"/>
                          <a:ea typeface="Meiryo"/>
                        </a:rPr>
                        <a:t>31</a:t>
                      </a:r>
                      <a:r>
                        <a:rPr kumimoji="1" lang="ja-JP" altLang="en-US" sz="900">
                          <a:solidFill>
                            <a:srgbClr val="0D0D0D"/>
                          </a:solidFill>
                          <a:latin typeface="Meiryo"/>
                          <a:ea typeface="Meiryo"/>
                        </a:rPr>
                        <a:t>日間</a:t>
                      </a:r>
                      <a:r>
                        <a:rPr kumimoji="1" lang="en-US" altLang="ja-JP" sz="900">
                          <a:solidFill>
                            <a:srgbClr val="002AFF"/>
                          </a:solidFill>
                          <a:latin typeface="Meiryo"/>
                          <a:ea typeface="Meiryo"/>
                        </a:rPr>
                        <a:t> ※1</a:t>
                      </a:r>
                      <a:endParaRPr kumimoji="1" lang="ja-JP" altLang="en-US" sz="900" kern="1200">
                        <a:solidFill>
                          <a:srgbClr val="002AFF"/>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a:solidFill>
                            <a:schemeClr val="accent3"/>
                          </a:solidFill>
                          <a:latin typeface="Meiryo"/>
                          <a:ea typeface="Meiryo"/>
                        </a:rPr>
                        <a:t>5</a:t>
                      </a:r>
                      <a:r>
                        <a:rPr kumimoji="1" lang="ja-JP" altLang="en-US" sz="1000">
                          <a:solidFill>
                            <a:schemeClr val="accent3"/>
                          </a:solidFill>
                          <a:latin typeface="Meiryo"/>
                          <a:ea typeface="Meiryo"/>
                        </a:rPr>
                        <a:t>日間～</a:t>
                      </a:r>
                      <a:r>
                        <a:rPr kumimoji="1" lang="en-US" altLang="ja-JP" sz="1000">
                          <a:solidFill>
                            <a:schemeClr val="accent3"/>
                          </a:solidFill>
                          <a:latin typeface="Meiryo"/>
                          <a:ea typeface="Meiryo"/>
                        </a:rPr>
                        <a:t>31</a:t>
                      </a:r>
                      <a:r>
                        <a:rPr kumimoji="1" lang="ja-JP" altLang="en-US" sz="1000">
                          <a:solidFill>
                            <a:schemeClr val="accent3"/>
                          </a:solidFill>
                          <a:latin typeface="Meiryo"/>
                          <a:ea typeface="Meiryo"/>
                        </a:rPr>
                        <a:t>日間</a:t>
                      </a:r>
                      <a:r>
                        <a:rPr kumimoji="1" lang="en-US" altLang="ja-JP" sz="1000">
                          <a:solidFill>
                            <a:schemeClr val="accent3"/>
                          </a:solidFill>
                          <a:latin typeface="Meiryo"/>
                          <a:ea typeface="Meiryo"/>
                        </a:rPr>
                        <a:t> </a:t>
                      </a:r>
                      <a:r>
                        <a:rPr kumimoji="1" lang="en-US" altLang="ja-JP" sz="900">
                          <a:solidFill>
                            <a:schemeClr val="accent6"/>
                          </a:solidFill>
                          <a:latin typeface="Meiryo"/>
                          <a:ea typeface="Meiryo"/>
                        </a:rPr>
                        <a:t>※1</a:t>
                      </a:r>
                      <a:endParaRPr kumimoji="1" lang="ja-JP" altLang="en-US" sz="1000">
                        <a:solidFill>
                          <a:schemeClr val="accent6"/>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5</a:t>
                      </a:r>
                      <a:r>
                        <a:rPr kumimoji="1" lang="ja-JP" altLang="en-US" sz="900">
                          <a:solidFill>
                            <a:srgbClr val="0D0D0D"/>
                          </a:solidFill>
                          <a:latin typeface="Meiryo"/>
                          <a:ea typeface="Meiryo"/>
                        </a:rPr>
                        <a:t>日間～</a:t>
                      </a:r>
                      <a:r>
                        <a:rPr kumimoji="1" lang="en-US" altLang="ja-JP" sz="900">
                          <a:solidFill>
                            <a:srgbClr val="0D0D0D"/>
                          </a:solidFill>
                          <a:latin typeface="Meiryo"/>
                          <a:ea typeface="Meiryo"/>
                        </a:rPr>
                        <a:t>31</a:t>
                      </a:r>
                      <a:r>
                        <a:rPr kumimoji="1" lang="ja-JP" altLang="en-US" sz="900">
                          <a:solidFill>
                            <a:srgbClr val="0D0D0D"/>
                          </a:solidFill>
                          <a:latin typeface="Meiryo"/>
                          <a:ea typeface="Meiryo"/>
                        </a:rPr>
                        <a:t>日間</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967014782"/>
                  </a:ext>
                </a:extLst>
              </a:tr>
              <a:tr h="26240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料金タイプ</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err="1">
                          <a:solidFill>
                            <a:srgbClr val="0D0D0D"/>
                          </a:solidFill>
                          <a:latin typeface="Meiryo"/>
                          <a:ea typeface="Meiryo"/>
                        </a:rPr>
                        <a:t>vimps</a:t>
                      </a:r>
                      <a:r>
                        <a:rPr kumimoji="1" lang="ja-JP" altLang="en-US" sz="900">
                          <a:solidFill>
                            <a:srgbClr val="0D0D0D"/>
                          </a:solidFill>
                          <a:latin typeface="Meiryo"/>
                          <a:ea typeface="Meiryo"/>
                        </a:rPr>
                        <a:t>購入型</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T w="19050" cap="flat" cmpd="sng" algn="ctr">
                      <a:solidFill>
                        <a:srgbClr val="FFFFFF"/>
                      </a:solidFill>
                      <a:prstDash val="solid"/>
                      <a:round/>
                      <a:headEnd type="none" w="med" len="med"/>
                      <a:tailEnd type="none" w="med" len="med"/>
                    </a:lnT>
                  </a:tcPr>
                </a:tc>
                <a:tc hMerge="1">
                  <a:txBody>
                    <a:bodyPr/>
                    <a:lstStyle/>
                    <a:p>
                      <a:pPr algn="ct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algn="ct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750538939"/>
                  </a:ext>
                </a:extLst>
              </a:tr>
              <a:tr h="26240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最低購入価格</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5,000,000</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10,000,000</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10,000,000</a:t>
                      </a:r>
                      <a:r>
                        <a:rPr kumimoji="1" lang="ja-JP" altLang="en-US" sz="900" kern="1200">
                          <a:solidFill>
                            <a:srgbClr val="0D0D0D"/>
                          </a:solidFill>
                          <a:latin typeface="Meiryo"/>
                          <a:ea typeface="Meiryo"/>
                          <a:cs typeface="+mn-cs"/>
                        </a:rPr>
                        <a:t>円</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kern="1200">
                          <a:solidFill>
                            <a:schemeClr val="accent3"/>
                          </a:solidFill>
                          <a:latin typeface="Meiryo"/>
                          <a:ea typeface="Meiryo"/>
                          <a:cs typeface="+mn-cs"/>
                        </a:rPr>
                        <a:t>10,000,000</a:t>
                      </a:r>
                      <a:r>
                        <a:rPr kumimoji="1" lang="ja-JP" altLang="en-US" sz="1000" kern="1200">
                          <a:solidFill>
                            <a:schemeClr val="accent3"/>
                          </a:solidFill>
                          <a:latin typeface="Meiryo"/>
                          <a:ea typeface="Meiryo"/>
                          <a:cs typeface="+mn-cs"/>
                        </a:rPr>
                        <a:t>円</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500,000</a:t>
                      </a:r>
                      <a:r>
                        <a:rPr kumimoji="1" lang="ja-JP" altLang="en-US" sz="900" kern="1200">
                          <a:solidFill>
                            <a:srgbClr val="0D0D0D"/>
                          </a:solidFill>
                          <a:latin typeface="Meiryo"/>
                          <a:ea typeface="Meiryo"/>
                          <a:cs typeface="+mn-cs"/>
                        </a:rPr>
                        <a:t>円</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kern="1200">
                          <a:solidFill>
                            <a:schemeClr val="accent3"/>
                          </a:solidFill>
                          <a:latin typeface="Meiryo"/>
                          <a:ea typeface="Meiryo"/>
                          <a:cs typeface="+mn-cs"/>
                        </a:rPr>
                        <a:t>500,000</a:t>
                      </a:r>
                      <a:r>
                        <a:rPr kumimoji="1" lang="ja-JP" altLang="en-US" sz="1000" kern="1200">
                          <a:solidFill>
                            <a:schemeClr val="accent3"/>
                          </a:solidFill>
                          <a:latin typeface="Meiryo"/>
                          <a:ea typeface="Meiryo"/>
                          <a:cs typeface="+mn-cs"/>
                        </a:rPr>
                        <a:t>円</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3,000,000</a:t>
                      </a:r>
                      <a:r>
                        <a:rPr kumimoji="1" lang="ja-JP" altLang="en-US" sz="900" kern="1200">
                          <a:solidFill>
                            <a:srgbClr val="0D0D0D"/>
                          </a:solidFill>
                          <a:latin typeface="Meiryo"/>
                          <a:ea typeface="Meiryo"/>
                          <a:cs typeface="+mn-cs"/>
                        </a:rPr>
                        <a:t>円</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100,000</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3381913646"/>
                  </a:ext>
                </a:extLst>
              </a:tr>
              <a:tr h="53317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基本料金（</a:t>
                      </a:r>
                      <a:r>
                        <a:rPr kumimoji="1" lang="en-US" altLang="ja-JP" sz="900" b="0" kern="1200" err="1">
                          <a:solidFill>
                            <a:schemeClr val="bg1"/>
                          </a:solidFill>
                          <a:latin typeface="Meiryo"/>
                          <a:ea typeface="Meiryo"/>
                          <a:cs typeface="+mn-cs"/>
                        </a:rPr>
                        <a:t>vCPM</a:t>
                      </a:r>
                      <a:r>
                        <a:rPr kumimoji="1" lang="ja-JP" altLang="en-US" sz="900" b="0" kern="1200">
                          <a:solidFill>
                            <a:schemeClr val="bg1"/>
                          </a:solidFill>
                          <a:latin typeface="Meiryo"/>
                          <a:ea typeface="Meiryo"/>
                          <a:cs typeface="+mn-cs"/>
                        </a:rPr>
                        <a:t>）</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1,152</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921</a:t>
                      </a:r>
                      <a:r>
                        <a:rPr kumimoji="1" lang="ja-JP" altLang="en-US" sz="900">
                          <a:solidFill>
                            <a:srgbClr val="0D0D0D"/>
                          </a:solidFill>
                          <a:latin typeface="Meiryo"/>
                          <a:ea typeface="Meiryo"/>
                        </a:rPr>
                        <a:t>円 </a:t>
                      </a:r>
                      <a:r>
                        <a:rPr kumimoji="1" lang="en-US" altLang="ja-JP" sz="900">
                          <a:solidFill>
                            <a:srgbClr val="002AFF"/>
                          </a:solidFill>
                          <a:latin typeface="Meiryo"/>
                          <a:ea typeface="Meiryo"/>
                        </a:rPr>
                        <a:t>※2</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900">
                          <a:solidFill>
                            <a:srgbClr val="0D0D0D"/>
                          </a:solidFill>
                          <a:latin typeface="Meiryo"/>
                          <a:ea typeface="Meiryo"/>
                        </a:rPr>
                        <a:t>1,082</a:t>
                      </a:r>
                      <a:r>
                        <a:rPr kumimoji="1" lang="ja-JP" altLang="en-US" sz="900">
                          <a:solidFill>
                            <a:srgbClr val="0D0D0D"/>
                          </a:solidFill>
                          <a:latin typeface="Meiryo"/>
                          <a:ea typeface="Meiryo"/>
                        </a:rPr>
                        <a:t>円</a:t>
                      </a:r>
                      <a:r>
                        <a:rPr kumimoji="1" lang="en-US" altLang="ja-JP" sz="900">
                          <a:solidFill>
                            <a:srgbClr val="0D0D0D"/>
                          </a:solidFill>
                          <a:latin typeface="Meiryo"/>
                          <a:ea typeface="Meiryo"/>
                        </a:rPr>
                        <a:t> </a:t>
                      </a:r>
                      <a:r>
                        <a:rPr kumimoji="1" lang="en-US" altLang="ja-JP" sz="900">
                          <a:solidFill>
                            <a:srgbClr val="002AFF"/>
                          </a:solidFill>
                          <a:latin typeface="Meiryo"/>
                          <a:ea typeface="Meiryo"/>
                        </a:rPr>
                        <a:t>※3</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a:solidFill>
                            <a:schemeClr val="accent3"/>
                          </a:solidFill>
                          <a:latin typeface="Meiryo"/>
                          <a:ea typeface="Meiryo"/>
                        </a:rPr>
                        <a:t>902</a:t>
                      </a:r>
                      <a:r>
                        <a:rPr kumimoji="1" lang="ja-JP" altLang="en-US" sz="1000">
                          <a:solidFill>
                            <a:schemeClr val="accent3"/>
                          </a:solidFill>
                          <a:latin typeface="Meiryo"/>
                          <a:ea typeface="Meiryo"/>
                        </a:rPr>
                        <a:t>円</a:t>
                      </a:r>
                      <a:endParaRPr kumimoji="1" lang="en-US" altLang="ja-JP" sz="1000">
                        <a:solidFill>
                          <a:schemeClr val="accent3"/>
                        </a:solidFill>
                        <a:latin typeface="Meiryo"/>
                        <a:ea typeface="Meiryo"/>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kern="1200">
                          <a:solidFill>
                            <a:schemeClr val="accent6"/>
                          </a:solidFill>
                          <a:latin typeface="Meiryo"/>
                          <a:ea typeface="Meiryo"/>
                          <a:cs typeface="+mn-cs"/>
                        </a:rPr>
                        <a:t>※2</a:t>
                      </a:r>
                      <a:endParaRPr kumimoji="1" lang="ja-JP" altLang="en-US" sz="800" kern="1200">
                        <a:solidFill>
                          <a:schemeClr val="accent6"/>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900">
                          <a:solidFill>
                            <a:srgbClr val="0D0D0D"/>
                          </a:solidFill>
                          <a:latin typeface="Meiryo"/>
                          <a:ea typeface="Meiryo"/>
                        </a:rPr>
                        <a:t>1,382</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1,152</a:t>
                      </a:r>
                      <a:r>
                        <a:rPr kumimoji="1" lang="ja-JP" altLang="en-US" sz="900" kern="1200">
                          <a:solidFill>
                            <a:srgbClr val="0D0D0D"/>
                          </a:solidFill>
                          <a:latin typeface="Meiryo"/>
                          <a:ea typeface="Meiryo"/>
                          <a:cs typeface="+mn-cs"/>
                        </a:rPr>
                        <a:t>円</a:t>
                      </a:r>
                      <a:r>
                        <a:rPr kumimoji="1" lang="en-US" altLang="ja-JP" sz="900" kern="1200">
                          <a:solidFill>
                            <a:srgbClr val="0D0D0D"/>
                          </a:solidFill>
                          <a:latin typeface="Meiryo"/>
                          <a:ea typeface="Meiryo"/>
                          <a:cs typeface="+mn-cs"/>
                        </a:rPr>
                        <a:t>×1.2</a:t>
                      </a:r>
                      <a:r>
                        <a:rPr kumimoji="1" lang="ja-JP" altLang="en-US" sz="900" kern="1200">
                          <a:solidFill>
                            <a:srgbClr val="0D0D0D"/>
                          </a:solidFill>
                          <a:latin typeface="Meiryo"/>
                          <a:ea typeface="Meiryo"/>
                          <a:cs typeface="+mn-cs"/>
                        </a:rPr>
                        <a:t>倍）</a:t>
                      </a:r>
                      <a:r>
                        <a:rPr kumimoji="1" lang="en-US" altLang="ja-JP" sz="900">
                          <a:solidFill>
                            <a:srgbClr val="002AFF"/>
                          </a:solidFill>
                          <a:latin typeface="Meiryo"/>
                          <a:ea typeface="Meiryo"/>
                        </a:rPr>
                        <a:t>※4</a:t>
                      </a:r>
                      <a:endParaRPr kumimoji="1" lang="ja-JP" altLang="en-US" sz="900" kern="1200">
                        <a:solidFill>
                          <a:srgbClr val="002AFF"/>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a:solidFill>
                            <a:schemeClr val="accent3"/>
                          </a:solidFill>
                          <a:latin typeface="Meiryo"/>
                          <a:ea typeface="Meiryo"/>
                        </a:rPr>
                        <a:t>1,497</a:t>
                      </a:r>
                      <a:r>
                        <a:rPr kumimoji="1" lang="ja-JP" altLang="en-US" sz="1000">
                          <a:solidFill>
                            <a:schemeClr val="accent3"/>
                          </a:solidFill>
                          <a:latin typeface="Meiryo"/>
                          <a:ea typeface="Meiryo"/>
                        </a:rPr>
                        <a:t>円★</a:t>
                      </a:r>
                      <a:endParaRPr kumimoji="1" lang="en-US" altLang="ja-JP" sz="1000">
                        <a:solidFill>
                          <a:schemeClr val="accent3"/>
                        </a:solidFill>
                        <a:latin typeface="Meiryo"/>
                        <a:ea typeface="Meiryo"/>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kern="1200">
                          <a:solidFill>
                            <a:schemeClr val="accent3"/>
                          </a:solidFill>
                          <a:latin typeface="Meiryo"/>
                          <a:ea typeface="Meiryo"/>
                          <a:cs typeface="+mn-cs"/>
                        </a:rPr>
                        <a:t>（</a:t>
                      </a:r>
                      <a:r>
                        <a:rPr kumimoji="1" lang="en-US" altLang="ja-JP" sz="1000" kern="1200">
                          <a:solidFill>
                            <a:schemeClr val="accent3"/>
                          </a:solidFill>
                          <a:latin typeface="Meiryo"/>
                          <a:ea typeface="Meiryo"/>
                          <a:cs typeface="+mn-cs"/>
                        </a:rPr>
                        <a:t>1,152</a:t>
                      </a:r>
                      <a:r>
                        <a:rPr kumimoji="1" lang="ja-JP" altLang="en-US" sz="1000" kern="1200">
                          <a:solidFill>
                            <a:schemeClr val="accent3"/>
                          </a:solidFill>
                          <a:latin typeface="Meiryo"/>
                          <a:ea typeface="Meiryo"/>
                          <a:cs typeface="+mn-cs"/>
                        </a:rPr>
                        <a:t>円</a:t>
                      </a:r>
                      <a:r>
                        <a:rPr kumimoji="1" lang="en-US" altLang="ja-JP" sz="1000" kern="1200">
                          <a:solidFill>
                            <a:schemeClr val="accent3"/>
                          </a:solidFill>
                          <a:latin typeface="Meiryo"/>
                          <a:ea typeface="Meiryo"/>
                          <a:cs typeface="+mn-cs"/>
                        </a:rPr>
                        <a:t>×1.3</a:t>
                      </a:r>
                      <a:r>
                        <a:rPr kumimoji="1" lang="ja-JP" altLang="en-US" sz="1000" kern="1200">
                          <a:solidFill>
                            <a:schemeClr val="accent3"/>
                          </a:solidFill>
                          <a:latin typeface="Meiryo"/>
                          <a:ea typeface="Meiryo"/>
                          <a:cs typeface="+mn-cs"/>
                        </a:rPr>
                        <a:t>倍）</a:t>
                      </a:r>
                      <a:r>
                        <a:rPr kumimoji="1" lang="en-US" altLang="ja-JP" sz="1000">
                          <a:solidFill>
                            <a:schemeClr val="accent6"/>
                          </a:solidFill>
                          <a:latin typeface="Meiryo"/>
                          <a:ea typeface="Meiryo"/>
                        </a:rPr>
                        <a:t>※4</a:t>
                      </a:r>
                      <a:endParaRPr kumimoji="1" lang="en-US" altLang="ja-JP" sz="1000" kern="1200">
                        <a:solidFill>
                          <a:schemeClr val="tx1">
                            <a:lumMod val="65000"/>
                            <a:lumOff val="35000"/>
                          </a:schemeClr>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1,105</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921.6</a:t>
                      </a:r>
                      <a:r>
                        <a:rPr kumimoji="1" lang="ja-JP" altLang="en-US" sz="900" kern="1200">
                          <a:solidFill>
                            <a:srgbClr val="0D0D0D"/>
                          </a:solidFill>
                          <a:latin typeface="Meiryo"/>
                          <a:ea typeface="Meiryo"/>
                          <a:cs typeface="+mn-cs"/>
                        </a:rPr>
                        <a:t>円</a:t>
                      </a:r>
                      <a:r>
                        <a:rPr kumimoji="1" lang="en-US" altLang="ja-JP" sz="900" kern="1200">
                          <a:solidFill>
                            <a:srgbClr val="0D0D0D"/>
                          </a:solidFill>
                          <a:latin typeface="Meiryo"/>
                          <a:ea typeface="Meiryo"/>
                          <a:cs typeface="+mn-cs"/>
                        </a:rPr>
                        <a:t>×1.2</a:t>
                      </a:r>
                      <a:r>
                        <a:rPr kumimoji="1" lang="ja-JP" altLang="en-US" sz="900" kern="1200">
                          <a:solidFill>
                            <a:srgbClr val="0D0D0D"/>
                          </a:solidFill>
                          <a:latin typeface="Meiryo"/>
                          <a:ea typeface="Meiryo"/>
                          <a:cs typeface="+mn-cs"/>
                        </a:rPr>
                        <a:t>倍</a:t>
                      </a:r>
                      <a:r>
                        <a:rPr kumimoji="1" lang="ja-JP" altLang="en-US" sz="900">
                          <a:solidFill>
                            <a:srgbClr val="0D0D0D"/>
                          </a:solidFill>
                          <a:latin typeface="Meiryo"/>
                          <a:ea typeface="Meiryo"/>
                        </a:rPr>
                        <a:t>）</a:t>
                      </a:r>
                      <a:r>
                        <a:rPr kumimoji="1" lang="ja-JP" altLang="en-US" sz="900">
                          <a:solidFill>
                            <a:srgbClr val="002AFF"/>
                          </a:solidFill>
                          <a:latin typeface="Meiryo"/>
                          <a:ea typeface="Meiryo"/>
                        </a:rPr>
                        <a:t> </a:t>
                      </a:r>
                      <a:r>
                        <a:rPr kumimoji="1" lang="en-US" altLang="ja-JP" sz="900">
                          <a:solidFill>
                            <a:srgbClr val="002AFF"/>
                          </a:solidFill>
                          <a:latin typeface="Meiryo"/>
                          <a:ea typeface="Meiryo"/>
                        </a:rPr>
                        <a:t>※4</a:t>
                      </a:r>
                      <a:endParaRPr kumimoji="1" lang="ja-JP" altLang="en-US" sz="900" kern="1200">
                        <a:solidFill>
                          <a:srgbClr val="002AFF"/>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1,728</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1,152</a:t>
                      </a:r>
                      <a:r>
                        <a:rPr kumimoji="1" lang="ja-JP" altLang="en-US" sz="900" kern="1200">
                          <a:solidFill>
                            <a:srgbClr val="0D0D0D"/>
                          </a:solidFill>
                          <a:latin typeface="Meiryo"/>
                          <a:ea typeface="Meiryo"/>
                          <a:cs typeface="+mn-cs"/>
                        </a:rPr>
                        <a:t>円</a:t>
                      </a:r>
                      <a:r>
                        <a:rPr kumimoji="1" lang="en-US" altLang="ja-JP" sz="900" kern="1200">
                          <a:solidFill>
                            <a:srgbClr val="0D0D0D"/>
                          </a:solidFill>
                          <a:latin typeface="Meiryo"/>
                          <a:ea typeface="Meiryo"/>
                          <a:cs typeface="+mn-cs"/>
                        </a:rPr>
                        <a:t>×1.5</a:t>
                      </a:r>
                      <a:r>
                        <a:rPr kumimoji="1" lang="ja-JP" altLang="en-US" sz="900" kern="1200">
                          <a:solidFill>
                            <a:srgbClr val="0D0D0D"/>
                          </a:solidFill>
                          <a:latin typeface="Meiryo"/>
                          <a:ea typeface="Meiryo"/>
                          <a:cs typeface="+mn-cs"/>
                        </a:rPr>
                        <a:t>倍）</a:t>
                      </a:r>
                      <a:r>
                        <a:rPr kumimoji="1" lang="en-US" altLang="ja-JP" sz="900">
                          <a:solidFill>
                            <a:srgbClr val="002AFF"/>
                          </a:solidFill>
                          <a:latin typeface="Meiryo"/>
                          <a:ea typeface="Meiryo"/>
                        </a:rPr>
                        <a:t>※5</a:t>
                      </a:r>
                      <a:endParaRPr kumimoji="1" lang="en-US" altLang="ja-JP" sz="900" kern="1200">
                        <a:solidFill>
                          <a:srgbClr val="002AFF"/>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4014462905"/>
                  </a:ext>
                </a:extLst>
              </a:tr>
              <a:tr h="355449">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a:ea typeface="Meiryo"/>
                          <a:cs typeface="+mn-cs"/>
                        </a:rPr>
                        <a:t>想定</a:t>
                      </a:r>
                      <a:r>
                        <a:rPr kumimoji="1" lang="en-US" altLang="ja-JP" sz="900" b="0" kern="1200" err="1">
                          <a:solidFill>
                            <a:schemeClr val="bg1"/>
                          </a:solidFill>
                          <a:latin typeface="Meiryo"/>
                          <a:ea typeface="Meiryo"/>
                          <a:cs typeface="+mn-cs"/>
                        </a:rPr>
                        <a:t>vimps</a:t>
                      </a:r>
                      <a:endParaRPr kumimoji="1" lang="en-US" altLang="ja-JP" sz="900" b="0" kern="1200">
                        <a:solidFill>
                          <a:schemeClr val="bg1"/>
                        </a:solidFill>
                        <a:latin typeface="Meiryo"/>
                        <a:ea typeface="Meiryo"/>
                        <a:cs typeface="+mn-cs"/>
                      </a:endParaRPr>
                    </a:p>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a:ea typeface="Meiryo"/>
                          <a:cs typeface="+mn-cs"/>
                        </a:rPr>
                        <a:t>（枠配信のみ）</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00" kern="1200">
                          <a:solidFill>
                            <a:srgbClr val="0D0D0D"/>
                          </a:solidFill>
                          <a:latin typeface="Meiryo"/>
                          <a:ea typeface="Meiryo"/>
                          <a:cs typeface="+mn-cs"/>
                        </a:rPr>
                        <a:t>-</a:t>
                      </a:r>
                      <a:endParaRPr kumimoji="1" lang="ja-JP" altLang="en-US" sz="10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kern="1200">
                          <a:solidFill>
                            <a:schemeClr val="tx1">
                              <a:lumMod val="65000"/>
                              <a:lumOff val="35000"/>
                            </a:schemeClr>
                          </a:solidFill>
                          <a:latin typeface="Meiryo"/>
                          <a:ea typeface="Meiryo"/>
                          <a:cs typeface="+mn-cs"/>
                        </a:rPr>
                        <a:t>-</a:t>
                      </a:r>
                      <a:endParaRPr kumimoji="1" lang="ja-JP" altLang="en-US" sz="1000">
                        <a:solidFill>
                          <a:schemeClr val="tx1">
                            <a:lumMod val="65000"/>
                            <a:lumOff val="35000"/>
                          </a:schemeClr>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kern="1200">
                          <a:solidFill>
                            <a:schemeClr val="tx1">
                              <a:lumMod val="65000"/>
                              <a:lumOff val="35000"/>
                            </a:schemeClr>
                          </a:solidFill>
                          <a:latin typeface="Meiryo"/>
                          <a:ea typeface="Meiryo"/>
                          <a:cs typeface="+mn-cs"/>
                        </a:rPr>
                        <a:t>-</a:t>
                      </a:r>
                      <a:endParaRPr kumimoji="1" lang="ja-JP" altLang="en-US" sz="1000">
                        <a:solidFill>
                          <a:schemeClr val="tx1">
                            <a:lumMod val="65000"/>
                            <a:lumOff val="35000"/>
                          </a:schemeClr>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gridSpan="2">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a:solidFill>
                            <a:srgbClr val="0D0D0D"/>
                          </a:solidFill>
                          <a:latin typeface="Meiryo"/>
                          <a:ea typeface="Meiryo"/>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788352744"/>
                  </a:ext>
                </a:extLst>
              </a:tr>
            </a:tbl>
          </a:graphicData>
        </a:graphic>
      </p:graphicFrame>
      <p:sp>
        <p:nvSpPr>
          <p:cNvPr id="7" name="正方形/長方形 6">
            <a:extLst>
              <a:ext uri="{FF2B5EF4-FFF2-40B4-BE49-F238E27FC236}">
                <a16:creationId xmlns:a16="http://schemas.microsoft.com/office/drawing/2014/main" id="{D42B1ACD-1146-58F4-397A-9D5FE40BED94}"/>
              </a:ext>
            </a:extLst>
          </p:cNvPr>
          <p:cNvSpPr/>
          <p:nvPr/>
        </p:nvSpPr>
        <p:spPr>
          <a:xfrm>
            <a:off x="479426" y="5795091"/>
            <a:ext cx="4087657" cy="406265"/>
          </a:xfrm>
          <a:prstGeom prst="rect">
            <a:avLst/>
          </a:prstGeom>
        </p:spPr>
        <p:txBody>
          <a:bodyPr wrap="none" lIns="0" tIns="0" rIns="0" bIns="0" anchor="t">
            <a:spAutoFit/>
          </a:bodyPr>
          <a:lstStyle/>
          <a:p>
            <a:pPr>
              <a:lnSpc>
                <a:spcPct val="110000"/>
              </a:lnSpc>
              <a:defRPr/>
            </a:pPr>
            <a:r>
              <a:rPr kumimoji="0" lang="en-US" altLang="ja-JP" sz="800" kern="0">
                <a:solidFill>
                  <a:srgbClr val="0D0D0D"/>
                </a:solidFill>
                <a:latin typeface="Meiryo"/>
                <a:ea typeface="Meiryo"/>
              </a:rPr>
              <a:t>※</a:t>
            </a:r>
            <a:r>
              <a:rPr kumimoji="0" lang="en-US" sz="800" kern="0">
                <a:solidFill>
                  <a:srgbClr val="0D0D0D"/>
                </a:solidFill>
                <a:latin typeface="Meiryo"/>
                <a:ea typeface="+mn-lt"/>
              </a:rPr>
              <a:t>SP</a:t>
            </a:r>
            <a:r>
              <a:rPr kumimoji="0" lang="ja-JP" sz="800" kern="0">
                <a:solidFill>
                  <a:srgbClr val="0D0D0D"/>
                </a:solidFill>
                <a:latin typeface="Meiryo"/>
                <a:ea typeface="Meiryo"/>
              </a:rPr>
              <a:t>はスマートフォン、</a:t>
            </a:r>
            <a:r>
              <a:rPr kumimoji="0" lang="en-US" altLang="ja-JP" sz="800" kern="0">
                <a:solidFill>
                  <a:srgbClr val="0D0D0D"/>
                </a:solidFill>
                <a:latin typeface="Meiryo"/>
                <a:ea typeface="+mn-lt"/>
              </a:rPr>
              <a:t>PC</a:t>
            </a:r>
            <a:r>
              <a:rPr kumimoji="0" lang="ja-JP" sz="800" kern="0">
                <a:solidFill>
                  <a:srgbClr val="0D0D0D"/>
                </a:solidFill>
                <a:latin typeface="Meiryo"/>
                <a:ea typeface="Meiryo"/>
              </a:rPr>
              <a:t>はパソコン、</a:t>
            </a:r>
            <a:r>
              <a:rPr kumimoji="0" lang="en-US" altLang="ja-JP" sz="800" kern="0">
                <a:solidFill>
                  <a:srgbClr val="0D0D0D"/>
                </a:solidFill>
                <a:latin typeface="Meiryo"/>
                <a:ea typeface="+mn-lt"/>
              </a:rPr>
              <a:t>MD</a:t>
            </a:r>
            <a:r>
              <a:rPr kumimoji="0" lang="ja-JP" sz="800" kern="0">
                <a:solidFill>
                  <a:srgbClr val="0D0D0D"/>
                </a:solidFill>
                <a:latin typeface="Meiryo"/>
                <a:ea typeface="Meiryo"/>
              </a:rPr>
              <a:t>はマルチデバイスの略称です。</a:t>
            </a:r>
            <a:r>
              <a:rPr kumimoji="0" lang="ja-JP" altLang="en-US" sz="800" kern="0">
                <a:solidFill>
                  <a:srgbClr val="0D0D0D"/>
                </a:solidFill>
                <a:latin typeface="Meiryo"/>
                <a:ea typeface="Meiryo"/>
              </a:rPr>
              <a:t>　</a:t>
            </a:r>
            <a:endParaRPr kumimoji="0" lang="en-US" altLang="ja-JP" sz="800" kern="0">
              <a:solidFill>
                <a:srgbClr val="0D0D0D"/>
              </a:solidFill>
              <a:latin typeface="Meiryo"/>
              <a:ea typeface="Meiryo"/>
            </a:endParaRPr>
          </a:p>
          <a:p>
            <a:pPr>
              <a:lnSpc>
                <a:spcPct val="110000"/>
              </a:lnSpc>
              <a:defRPr/>
            </a:pPr>
            <a:r>
              <a:rPr kumimoji="0" lang="en-US" altLang="ja-JP" sz="800" kern="0">
                <a:solidFill>
                  <a:srgbClr val="0D0D0D"/>
                </a:solidFill>
                <a:latin typeface="Meiryo"/>
                <a:ea typeface="Meiryo"/>
              </a:rPr>
              <a:t>※</a:t>
            </a:r>
            <a:r>
              <a:rPr kumimoji="0" lang="en-US" altLang="ja-JP" sz="800" kern="0" err="1">
                <a:solidFill>
                  <a:srgbClr val="0D0D0D"/>
                </a:solidFill>
                <a:latin typeface="Meiryo"/>
                <a:ea typeface="Meiryo"/>
              </a:rPr>
              <a:t>vCPM</a:t>
            </a:r>
            <a:r>
              <a:rPr kumimoji="0" lang="ja-JP" altLang="en-US" sz="800" kern="0">
                <a:solidFill>
                  <a:srgbClr val="0D0D0D"/>
                </a:solidFill>
                <a:latin typeface="Meiryo"/>
                <a:ea typeface="Meiryo"/>
              </a:rPr>
              <a:t>はビューアブルインプレッション</a:t>
            </a:r>
            <a:r>
              <a:rPr kumimoji="0" lang="en-US" altLang="ja-JP" sz="800" kern="0">
                <a:solidFill>
                  <a:srgbClr val="0D0D0D"/>
                </a:solidFill>
                <a:latin typeface="Meiryo"/>
                <a:ea typeface="Meiryo"/>
              </a:rPr>
              <a:t>1,000</a:t>
            </a:r>
            <a:r>
              <a:rPr kumimoji="0" lang="ja-JP" altLang="en-US" sz="800" kern="0">
                <a:solidFill>
                  <a:srgbClr val="0D0D0D"/>
                </a:solidFill>
                <a:latin typeface="Meiryo"/>
                <a:ea typeface="Meiryo"/>
              </a:rPr>
              <a:t>回あたりにかかる見込み広告費用です。 </a:t>
            </a:r>
            <a:endParaRPr kumimoji="0" lang="en-US" altLang="ja-JP" sz="800" kern="0">
              <a:solidFill>
                <a:srgbClr val="0D0D0D"/>
              </a:solidFill>
              <a:latin typeface="Meiryo" panose="020B0604030504040204" pitchFamily="34" charset="-128"/>
              <a:ea typeface="Meiryo" panose="020B0604030504040204" pitchFamily="34" charset="-128"/>
            </a:endParaRPr>
          </a:p>
          <a:p>
            <a:pPr>
              <a:lnSpc>
                <a:spcPct val="110000"/>
              </a:lnSpc>
              <a:defRPr/>
            </a:pPr>
            <a:r>
              <a:rPr kumimoji="0" lang="en-US" altLang="ja-JP" sz="800" kern="0">
                <a:solidFill>
                  <a:srgbClr val="0D0D0D"/>
                </a:solidFill>
                <a:latin typeface="Meiryo"/>
                <a:ea typeface="Meiryo"/>
              </a:rPr>
              <a:t>※</a:t>
            </a:r>
            <a:r>
              <a:rPr kumimoji="0" lang="en-US" altLang="ja-JP" sz="800" kern="0" err="1">
                <a:solidFill>
                  <a:srgbClr val="0D0D0D"/>
                </a:solidFill>
                <a:latin typeface="Meiryo"/>
                <a:ea typeface="Meiryo"/>
              </a:rPr>
              <a:t>vimps</a:t>
            </a:r>
            <a:r>
              <a:rPr kumimoji="0" lang="ja-JP" altLang="en-US" sz="800" kern="0">
                <a:solidFill>
                  <a:srgbClr val="0D0D0D"/>
                </a:solidFill>
                <a:latin typeface="Meiryo"/>
                <a:ea typeface="Meiryo"/>
              </a:rPr>
              <a:t>はビューアブルインプレッションの略称です。</a:t>
            </a:r>
            <a:endParaRPr kumimoji="0" lang="en-US" altLang="ja-JP" sz="800" kern="0">
              <a:solidFill>
                <a:srgbClr val="0D0D0D"/>
              </a:solidFill>
              <a:latin typeface="Meiryo"/>
              <a:ea typeface="Meiryo"/>
            </a:endParaRPr>
          </a:p>
        </p:txBody>
      </p:sp>
      <p:sp>
        <p:nvSpPr>
          <p:cNvPr id="9" name="正方形/長方形 8">
            <a:extLst>
              <a:ext uri="{FF2B5EF4-FFF2-40B4-BE49-F238E27FC236}">
                <a16:creationId xmlns:a16="http://schemas.microsoft.com/office/drawing/2014/main" id="{413E701A-96D5-83DF-0CEC-CA3D9906B4F0}"/>
              </a:ext>
            </a:extLst>
          </p:cNvPr>
          <p:cNvSpPr/>
          <p:nvPr/>
        </p:nvSpPr>
        <p:spPr>
          <a:xfrm>
            <a:off x="4534327" y="5788331"/>
            <a:ext cx="7178247" cy="812530"/>
          </a:xfrm>
          <a:prstGeom prst="rect">
            <a:avLst/>
          </a:prstGeom>
        </p:spPr>
        <p:txBody>
          <a:bodyPr wrap="none" lIns="0" tIns="0" rIns="0" bIns="0" anchor="t">
            <a:spAutoFit/>
          </a:bodyPr>
          <a:lstStyle/>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※1  </a:t>
            </a:r>
            <a:r>
              <a:rPr lang="en-US" altLang="ja-JP" sz="800" b="0" i="0">
                <a:solidFill>
                  <a:srgbClr val="002AFF"/>
                </a:solidFill>
                <a:effectLst/>
                <a:latin typeface="NotoSansJP"/>
              </a:rPr>
              <a:t>1</a:t>
            </a:r>
            <a:r>
              <a:rPr lang="ja-JP" altLang="en-US" sz="800" b="0" i="0">
                <a:solidFill>
                  <a:srgbClr val="002AFF"/>
                </a:solidFill>
                <a:effectLst/>
                <a:latin typeface="NotoSansJP"/>
              </a:rPr>
              <a:t>日間～</a:t>
            </a:r>
            <a:r>
              <a:rPr lang="en-US" altLang="ja-JP" sz="800" b="0" i="0">
                <a:solidFill>
                  <a:srgbClr val="002AFF"/>
                </a:solidFill>
                <a:effectLst/>
                <a:latin typeface="NotoSansJP"/>
              </a:rPr>
              <a:t>4</a:t>
            </a:r>
            <a:r>
              <a:rPr lang="ja-JP" altLang="en-US" sz="800" b="0" i="0">
                <a:solidFill>
                  <a:srgbClr val="002AFF"/>
                </a:solidFill>
                <a:effectLst/>
                <a:latin typeface="NotoSansJP"/>
              </a:rPr>
              <a:t>日間での掲載も可能ですが、予約時のシミュレーション</a:t>
            </a:r>
            <a:r>
              <a:rPr lang="en-US" altLang="ja-JP" sz="800" b="0" i="0" err="1">
                <a:solidFill>
                  <a:srgbClr val="002AFF"/>
                </a:solidFill>
                <a:effectLst/>
                <a:latin typeface="NotoSansJP"/>
              </a:rPr>
              <a:t>vimps</a:t>
            </a:r>
            <a:r>
              <a:rPr lang="ja-JP" altLang="en-US" sz="800" b="0" i="0">
                <a:solidFill>
                  <a:srgbClr val="002AFF"/>
                </a:solidFill>
                <a:effectLst/>
                <a:latin typeface="NotoSansJP"/>
              </a:rPr>
              <a:t>を下回る場合がありますので、</a:t>
            </a:r>
            <a:r>
              <a:rPr lang="en-US" altLang="ja-JP" sz="800" b="0" i="0">
                <a:solidFill>
                  <a:srgbClr val="002AFF"/>
                </a:solidFill>
                <a:effectLst/>
                <a:latin typeface="NotoSansJP"/>
              </a:rPr>
              <a:t>5</a:t>
            </a:r>
            <a:r>
              <a:rPr lang="ja-JP" altLang="en-US" sz="800" b="0" i="0">
                <a:solidFill>
                  <a:srgbClr val="002AFF"/>
                </a:solidFill>
                <a:effectLst/>
                <a:latin typeface="NotoSansJP"/>
              </a:rPr>
              <a:t>日間以上の掲載を推奨します。</a:t>
            </a:r>
            <a:endParaRPr lang="en-US" altLang="ja-JP" sz="800" b="0" i="0">
              <a:solidFill>
                <a:srgbClr val="002AFF"/>
              </a:solidFill>
              <a:effectLst/>
              <a:latin typeface="NotoSansJP"/>
            </a:endParaRPr>
          </a:p>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※2</a:t>
            </a:r>
            <a:r>
              <a:rPr kumimoji="0" lang="ja-JP" altLang="en-US" sz="800" kern="0">
                <a:solidFill>
                  <a:srgbClr val="002AFF"/>
                </a:solidFill>
                <a:latin typeface="Meiryo" panose="020B0604030504040204" pitchFamily="34" charset="-128"/>
                <a:ea typeface="Meiryo" panose="020B0604030504040204" pitchFamily="34" charset="-128"/>
              </a:rPr>
              <a:t>　ターゲティングを掛ける場合は、</a:t>
            </a:r>
            <a:r>
              <a:rPr kumimoji="0" lang="en-US" altLang="ja-JP" sz="800" kern="0">
                <a:solidFill>
                  <a:srgbClr val="002AFF"/>
                </a:solidFill>
                <a:latin typeface="Meiryo" panose="020B0604030504040204" pitchFamily="34" charset="-128"/>
                <a:ea typeface="Meiryo" panose="020B0604030504040204" pitchFamily="34" charset="-128"/>
              </a:rPr>
              <a:t>921.6</a:t>
            </a:r>
            <a:r>
              <a:rPr kumimoji="0" lang="ja-JP" altLang="en-US" sz="800" kern="0">
                <a:solidFill>
                  <a:srgbClr val="002AFF"/>
                </a:solidFill>
                <a:latin typeface="Meiryo" panose="020B0604030504040204" pitchFamily="34" charset="-128"/>
                <a:ea typeface="Meiryo" panose="020B0604030504040204" pitchFamily="34" charset="-128"/>
              </a:rPr>
              <a:t>円にターゲティング係数をかけ合わせて計算し、最後に小数点以下切り捨てをしてください。</a:t>
            </a:r>
            <a:endParaRPr kumimoji="0" lang="en-US" altLang="ja-JP" sz="800" kern="0">
              <a:solidFill>
                <a:srgbClr val="002AFF"/>
              </a:solidFill>
              <a:latin typeface="Meiryo" panose="020B0604030504040204" pitchFamily="34" charset="-128"/>
              <a:ea typeface="Meiryo" panose="020B0604030504040204" pitchFamily="34" charset="-128"/>
            </a:endParaRPr>
          </a:p>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※3  </a:t>
            </a:r>
            <a:r>
              <a:rPr kumimoji="0" lang="en" altLang="ja-JP" sz="800" kern="0">
                <a:solidFill>
                  <a:srgbClr val="002AFF"/>
                </a:solidFill>
                <a:latin typeface="Meiryo" panose="020B0604030504040204" pitchFamily="34" charset="-128"/>
                <a:ea typeface="Meiryo" panose="020B0604030504040204" pitchFamily="34" charset="-128"/>
              </a:rPr>
              <a:t>FQ1</a:t>
            </a:r>
            <a:r>
              <a:rPr kumimoji="0" lang="ja-JP" altLang="en-US" sz="800" kern="0">
                <a:solidFill>
                  <a:srgbClr val="002AFF"/>
                </a:solidFill>
                <a:latin typeface="Meiryo" panose="020B0604030504040204" pitchFamily="34" charset="-128"/>
                <a:ea typeface="Meiryo" panose="020B0604030504040204" pitchFamily="34" charset="-128"/>
              </a:rPr>
              <a:t>回指定の掛け率含む。</a:t>
            </a:r>
            <a:endParaRPr kumimoji="0" lang="en-US" altLang="ja-JP" sz="800" kern="0">
              <a:solidFill>
                <a:srgbClr val="002AFF"/>
              </a:solidFill>
              <a:latin typeface="Meiryo" panose="020B0604030504040204" pitchFamily="34" charset="-128"/>
              <a:ea typeface="Meiryo" panose="020B0604030504040204" pitchFamily="34" charset="-128"/>
            </a:endParaRPr>
          </a:p>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※4  </a:t>
            </a:r>
            <a:r>
              <a:rPr kumimoji="0" lang="ja-JP" altLang="en-US" sz="800" kern="0">
                <a:solidFill>
                  <a:srgbClr val="002AFF"/>
                </a:solidFill>
                <a:latin typeface="Meiryo" panose="020B0604030504040204" pitchFamily="34" charset="-128"/>
                <a:ea typeface="Meiryo" panose="020B0604030504040204" pitchFamily="34" charset="-128"/>
              </a:rPr>
              <a:t>都道府県指定の掛け率含む。さらにターゲティングを掛ける場合は基本料金</a:t>
            </a:r>
            <a:r>
              <a:rPr kumimoji="0" lang="en" altLang="ja-JP" sz="800" kern="0">
                <a:solidFill>
                  <a:srgbClr val="002AFF"/>
                </a:solidFill>
                <a:latin typeface="Meiryo" panose="020B0604030504040204" pitchFamily="34" charset="-128"/>
                <a:ea typeface="Meiryo" panose="020B0604030504040204" pitchFamily="34" charset="-128"/>
              </a:rPr>
              <a:t>vCPM</a:t>
            </a:r>
            <a:r>
              <a:rPr kumimoji="0" lang="ja-JP" altLang="en" sz="800" kern="0">
                <a:solidFill>
                  <a:srgbClr val="002AFF"/>
                </a:solidFill>
                <a:latin typeface="Meiryo" panose="020B0604030504040204" pitchFamily="34" charset="-128"/>
                <a:ea typeface="Meiryo" panose="020B0604030504040204" pitchFamily="34" charset="-128"/>
              </a:rPr>
              <a:t>（★）</a:t>
            </a:r>
            <a:r>
              <a:rPr kumimoji="0" lang="ja-JP" altLang="en-US" sz="800" kern="0">
                <a:solidFill>
                  <a:srgbClr val="002AFF"/>
                </a:solidFill>
                <a:latin typeface="Meiryo" panose="020B0604030504040204" pitchFamily="34" charset="-128"/>
                <a:ea typeface="Meiryo" panose="020B0604030504040204" pitchFamily="34" charset="-128"/>
              </a:rPr>
              <a:t>を元に計算せず、カッコ内の計算式を元に計算してください。</a:t>
            </a:r>
            <a:endParaRPr kumimoji="0" lang="en-US" altLang="ja-JP" sz="800" kern="0">
              <a:solidFill>
                <a:srgbClr val="002AFF"/>
              </a:solidFill>
              <a:latin typeface="Meiryo" panose="020B0604030504040204" pitchFamily="34" charset="-128"/>
              <a:ea typeface="Meiryo" panose="020B0604030504040204" pitchFamily="34" charset="-128"/>
            </a:endParaRPr>
          </a:p>
          <a:p>
            <a:pPr>
              <a:lnSpc>
                <a:spcPct val="110000"/>
              </a:lnSpc>
              <a:defRPr/>
            </a:pPr>
            <a:r>
              <a:rPr kumimoji="0" lang="ja-JP" altLang="en-US" sz="800" kern="0">
                <a:solidFill>
                  <a:srgbClr val="002AFF"/>
                </a:solidFill>
                <a:latin typeface="Meiryo" panose="020B0604030504040204" pitchFamily="34" charset="-128"/>
                <a:ea typeface="Meiryo" panose="020B0604030504040204" pitchFamily="34" charset="-128"/>
              </a:rPr>
              <a:t>　　最後に小数点以下切り捨てをしてください。</a:t>
            </a:r>
            <a:endParaRPr kumimoji="0" lang="en-US" altLang="ja-JP" sz="800" kern="0">
              <a:solidFill>
                <a:srgbClr val="002AFF"/>
              </a:solidFill>
              <a:latin typeface="Meiryo" panose="020B0604030504040204" pitchFamily="34" charset="-128"/>
              <a:ea typeface="Meiryo" panose="020B0604030504040204" pitchFamily="34" charset="-128"/>
            </a:endParaRPr>
          </a:p>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※5  </a:t>
            </a:r>
            <a:r>
              <a:rPr kumimoji="0" lang="ja-JP" altLang="en-US" sz="800" kern="0">
                <a:solidFill>
                  <a:srgbClr val="002AFF"/>
                </a:solidFill>
                <a:latin typeface="Meiryo" panose="020B0604030504040204" pitchFamily="34" charset="-128"/>
                <a:ea typeface="Meiryo" panose="020B0604030504040204" pitchFamily="34" charset="-128"/>
              </a:rPr>
              <a:t>市区郡指定の掛け率含む。</a:t>
            </a:r>
            <a:endParaRPr kumimoji="0" lang="en-US" altLang="ja-JP" sz="800" kern="0">
              <a:solidFill>
                <a:srgbClr val="002AFF"/>
              </a:solidFill>
              <a:latin typeface="Meiryo" panose="020B0604030504040204" pitchFamily="34" charset="-128"/>
              <a:ea typeface="Meiryo" panose="020B0604030504040204" pitchFamily="34" charset="-128"/>
            </a:endParaRPr>
          </a:p>
        </p:txBody>
      </p:sp>
      <p:sp>
        <p:nvSpPr>
          <p:cNvPr id="13" name="円/楕円 16">
            <a:extLst>
              <a:ext uri="{FF2B5EF4-FFF2-40B4-BE49-F238E27FC236}">
                <a16:creationId xmlns:a16="http://schemas.microsoft.com/office/drawing/2014/main" id="{10445EDC-3048-1B6E-528B-A30D1507972D}"/>
              </a:ext>
            </a:extLst>
          </p:cNvPr>
          <p:cNvSpPr>
            <a:spLocks noChangeAspect="1"/>
          </p:cNvSpPr>
          <p:nvPr/>
        </p:nvSpPr>
        <p:spPr>
          <a:xfrm>
            <a:off x="7491185" y="2193169"/>
            <a:ext cx="228599" cy="228599"/>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F</a:t>
            </a:r>
            <a:endParaRPr kumimoji="1" lang="ja-JP" altLang="en-US" sz="10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11" name="テキスト プレースホルダー 1">
            <a:extLst>
              <a:ext uri="{FF2B5EF4-FFF2-40B4-BE49-F238E27FC236}">
                <a16:creationId xmlns:a16="http://schemas.microsoft.com/office/drawing/2014/main" id="{9D6C28B6-4CDC-7B0F-E76A-70E01A81D870}"/>
              </a:ext>
            </a:extLst>
          </p:cNvPr>
          <p:cNvSpPr>
            <a:spLocks noGrp="1"/>
          </p:cNvSpPr>
          <p:nvPr>
            <p:ph type="body" sz="quarter" idx="10"/>
          </p:nvPr>
        </p:nvSpPr>
        <p:spPr>
          <a:xfrm>
            <a:off x="3544251" y="243075"/>
            <a:ext cx="6278292" cy="335028"/>
          </a:xfrm>
        </p:spPr>
        <p:txBody>
          <a:bodyPr/>
          <a:lstStyle/>
          <a:p>
            <a:r>
              <a:rPr kumimoji="1" lang="en-US" altLang="ja-JP" sz="2000" b="1" i="0">
                <a:solidFill>
                  <a:srgbClr val="000048"/>
                </a:solidFill>
                <a:latin typeface="Meiryo" panose="020B0604030504040204" pitchFamily="34" charset="-128"/>
                <a:ea typeface="Meiryo" panose="020B0604030504040204" pitchFamily="34" charset="-128"/>
              </a:rPr>
              <a:t>Yahoo! JAPAN</a:t>
            </a:r>
            <a:r>
              <a:rPr kumimoji="1" lang="ja-JP" altLang="en-US" sz="2000" b="1" i="0">
                <a:solidFill>
                  <a:srgbClr val="000048"/>
                </a:solidFill>
                <a:latin typeface="Meiryo" panose="020B0604030504040204" pitchFamily="34" charset="-128"/>
                <a:ea typeface="Meiryo" panose="020B0604030504040204" pitchFamily="34" charset="-128"/>
              </a:rPr>
              <a:t>トップページ　ブランドパネル　</a:t>
            </a:r>
            <a:endParaRPr kumimoji="1" lang="en-US" altLang="ja-JP" sz="2000" b="1" i="0">
              <a:solidFill>
                <a:srgbClr val="000048"/>
              </a:solidFill>
              <a:latin typeface="Meiryo" panose="020B0604030504040204" pitchFamily="34" charset="-128"/>
              <a:ea typeface="Meiryo" panose="020B0604030504040204" pitchFamily="34" charset="-128"/>
            </a:endParaRPr>
          </a:p>
          <a:p>
            <a:r>
              <a:rPr lang="en-US" altLang="ja-JP">
                <a:solidFill>
                  <a:srgbClr val="000048"/>
                </a:solidFill>
              </a:rPr>
              <a:t>SP</a:t>
            </a:r>
            <a:r>
              <a:rPr kumimoji="1" lang="ja-JP" altLang="en-US" sz="2000" b="1" i="0">
                <a:solidFill>
                  <a:srgbClr val="000048"/>
                </a:solidFill>
                <a:latin typeface="Meiryo" panose="020B0604030504040204" pitchFamily="34" charset="-128"/>
                <a:ea typeface="Meiryo" panose="020B0604030504040204" pitchFamily="34" charset="-128"/>
              </a:rPr>
              <a:t>  </a:t>
            </a:r>
            <a:r>
              <a:rPr lang="ja-JP" altLang="en-US">
                <a:solidFill>
                  <a:srgbClr val="000048"/>
                </a:solidFill>
              </a:rPr>
              <a:t>カルーセル</a:t>
            </a:r>
            <a:endParaRPr kumimoji="1" lang="ja-JP" altLang="en-US" sz="2000" b="1" i="0">
              <a:solidFill>
                <a:srgbClr val="000048"/>
              </a:solidFill>
              <a:latin typeface="Meiryo" panose="020B0604030504040204" pitchFamily="34" charset="-128"/>
              <a:ea typeface="Meiryo" panose="020B0604030504040204" pitchFamily="34" charset="-128"/>
            </a:endParaRPr>
          </a:p>
        </p:txBody>
      </p:sp>
      <p:sp>
        <p:nvSpPr>
          <p:cNvPr id="4" name="テキスト ボックス 3">
            <a:extLst>
              <a:ext uri="{FF2B5EF4-FFF2-40B4-BE49-F238E27FC236}">
                <a16:creationId xmlns:a16="http://schemas.microsoft.com/office/drawing/2014/main" id="{16CA7CCD-3F90-D74E-8BAA-216AB019E17F}"/>
              </a:ext>
            </a:extLst>
          </p:cNvPr>
          <p:cNvSpPr txBox="1"/>
          <p:nvPr/>
        </p:nvSpPr>
        <p:spPr>
          <a:xfrm>
            <a:off x="398346" y="6153031"/>
            <a:ext cx="4272350" cy="215444"/>
          </a:xfrm>
          <a:prstGeom prst="rect">
            <a:avLst/>
          </a:prstGeom>
          <a:noFill/>
        </p:spPr>
        <p:txBody>
          <a:bodyPr wrap="square">
            <a:spAutoFit/>
          </a:bodyPr>
          <a:lstStyle/>
          <a:p>
            <a:pPr marL="449263" indent="-449263"/>
            <a:r>
              <a:rPr kumimoji="1" lang="en-US" altLang="ja-JP" sz="700" dirty="0">
                <a:solidFill>
                  <a:srgbClr val="002AFF"/>
                </a:solidFill>
                <a:latin typeface="+mn-ea"/>
              </a:rPr>
              <a:t>※</a:t>
            </a:r>
            <a:r>
              <a:rPr kumimoji="0" lang="en-US" altLang="ja-JP" sz="700" kern="0" dirty="0">
                <a:solidFill>
                  <a:srgbClr val="002AFF"/>
                </a:solidFill>
                <a:latin typeface="+mn-ea"/>
              </a:rPr>
              <a:t>3/11</a:t>
            </a:r>
            <a:r>
              <a:rPr kumimoji="0" lang="ja-JP" altLang="en-US" sz="700" kern="0" dirty="0">
                <a:solidFill>
                  <a:srgbClr val="002AFF"/>
                </a:solidFill>
                <a:latin typeface="+mn-ea"/>
              </a:rPr>
              <a:t>に</a:t>
            </a:r>
            <a:r>
              <a:rPr lang="en-US" altLang="ja-JP" sz="700" dirty="0">
                <a:solidFill>
                  <a:srgbClr val="002AFF"/>
                </a:solidFill>
                <a:latin typeface="+mn-ea"/>
              </a:rPr>
              <a:t>Yahoo! JAPAN</a:t>
            </a:r>
            <a:r>
              <a:rPr lang="ja-JP" altLang="en-US" sz="700" dirty="0">
                <a:solidFill>
                  <a:srgbClr val="002AFF"/>
                </a:solidFill>
                <a:latin typeface="+mn-ea"/>
              </a:rPr>
              <a:t>トップページ</a:t>
            </a:r>
            <a:r>
              <a:rPr kumimoji="0" lang="ja-JP" altLang="en-US" sz="700" kern="0" dirty="0">
                <a:solidFill>
                  <a:srgbClr val="002AFF"/>
                </a:solidFill>
                <a:latin typeface="+mn-ea"/>
              </a:rPr>
              <a:t>にて特別演出が</a:t>
            </a:r>
            <a:r>
              <a:rPr kumimoji="0" lang="ja-JP" altLang="en-US" sz="800" kern="0" dirty="0">
                <a:solidFill>
                  <a:srgbClr val="002AFF"/>
                </a:solidFill>
                <a:latin typeface="+mn-ea"/>
              </a:rPr>
              <a:t>行われる</a:t>
            </a:r>
            <a:r>
              <a:rPr kumimoji="0" lang="ja-JP" altLang="en-US" sz="700" kern="0" dirty="0">
                <a:solidFill>
                  <a:srgbClr val="002AFF"/>
                </a:solidFill>
                <a:latin typeface="+mn-ea"/>
              </a:rPr>
              <a:t>可能性があります。</a:t>
            </a:r>
          </a:p>
        </p:txBody>
      </p:sp>
    </p:spTree>
    <p:extLst>
      <p:ext uri="{BB962C8B-B14F-4D97-AF65-F5344CB8AC3E}">
        <p14:creationId xmlns:p14="http://schemas.microsoft.com/office/powerpoint/2010/main" val="199441607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5309B8-0FA5-BC73-2640-7E686A96B2FF}"/>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A1661CE9-9A96-1370-A54F-58F970B08E80}"/>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08D7F533-580A-C8B6-6EE5-2C5EDF363F24}"/>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4" name="テキスト プレースホルダー 1">
            <a:extLst>
              <a:ext uri="{FF2B5EF4-FFF2-40B4-BE49-F238E27FC236}">
                <a16:creationId xmlns:a16="http://schemas.microsoft.com/office/drawing/2014/main" id="{ED85C983-F3E0-69B8-8728-9821BBD94B98}"/>
              </a:ext>
            </a:extLst>
          </p:cNvPr>
          <p:cNvSpPr>
            <a:spLocks noGrp="1"/>
          </p:cNvSpPr>
          <p:nvPr>
            <p:ph type="body" sz="quarter" idx="10"/>
          </p:nvPr>
        </p:nvSpPr>
        <p:spPr>
          <a:xfrm>
            <a:off x="3544251" y="243075"/>
            <a:ext cx="6278292" cy="335028"/>
          </a:xfrm>
        </p:spPr>
        <p:txBody>
          <a:bodyPr/>
          <a:lstStyle/>
          <a:p>
            <a:r>
              <a:rPr kumimoji="1" lang="en-US" altLang="ja-JP" sz="2000" b="1" i="0">
                <a:solidFill>
                  <a:srgbClr val="000048"/>
                </a:solidFill>
                <a:latin typeface="Meiryo" panose="020B0604030504040204" pitchFamily="34" charset="-128"/>
                <a:ea typeface="Meiryo" panose="020B0604030504040204" pitchFamily="34" charset="-128"/>
              </a:rPr>
              <a:t>Yahoo! JAPAN</a:t>
            </a:r>
            <a:r>
              <a:rPr kumimoji="1" lang="ja-JP" altLang="en-US" sz="2000" b="1" i="0">
                <a:solidFill>
                  <a:srgbClr val="000048"/>
                </a:solidFill>
                <a:latin typeface="Meiryo" panose="020B0604030504040204" pitchFamily="34" charset="-128"/>
                <a:ea typeface="Meiryo" panose="020B0604030504040204" pitchFamily="34" charset="-128"/>
              </a:rPr>
              <a:t>トップページ　ブランドパネル　</a:t>
            </a:r>
            <a:endParaRPr kumimoji="1" lang="en-US" altLang="ja-JP" sz="2000" b="1" i="0">
              <a:solidFill>
                <a:srgbClr val="000048"/>
              </a:solidFill>
              <a:latin typeface="Meiryo" panose="020B0604030504040204" pitchFamily="34" charset="-128"/>
              <a:ea typeface="Meiryo" panose="020B0604030504040204" pitchFamily="34" charset="-128"/>
            </a:endParaRPr>
          </a:p>
          <a:p>
            <a:r>
              <a:rPr lang="en-US" altLang="ja-JP">
                <a:solidFill>
                  <a:srgbClr val="000048"/>
                </a:solidFill>
              </a:rPr>
              <a:t>SP</a:t>
            </a:r>
            <a:r>
              <a:rPr kumimoji="1" lang="ja-JP" altLang="en-US" sz="2000" b="1" i="0">
                <a:solidFill>
                  <a:srgbClr val="000048"/>
                </a:solidFill>
                <a:latin typeface="Meiryo" panose="020B0604030504040204" pitchFamily="34" charset="-128"/>
                <a:ea typeface="Meiryo" panose="020B0604030504040204" pitchFamily="34" charset="-128"/>
              </a:rPr>
              <a:t>  </a:t>
            </a:r>
            <a:r>
              <a:rPr lang="ja-JP" altLang="en-US">
                <a:solidFill>
                  <a:srgbClr val="000048"/>
                </a:solidFill>
              </a:rPr>
              <a:t>カルーセル</a:t>
            </a:r>
            <a:endParaRPr kumimoji="1" lang="ja-JP" altLang="en-US" sz="2000" b="1" i="0">
              <a:solidFill>
                <a:srgbClr val="000048"/>
              </a:solidFill>
              <a:latin typeface="Meiryo" panose="020B0604030504040204" pitchFamily="34" charset="-128"/>
              <a:ea typeface="Meiryo" panose="020B0604030504040204" pitchFamily="34" charset="-128"/>
            </a:endParaRPr>
          </a:p>
        </p:txBody>
      </p:sp>
      <p:sp>
        <p:nvSpPr>
          <p:cNvPr id="2" name="角丸四角形 4">
            <a:extLst>
              <a:ext uri="{FF2B5EF4-FFF2-40B4-BE49-F238E27FC236}">
                <a16:creationId xmlns:a16="http://schemas.microsoft.com/office/drawing/2014/main" id="{082F4407-4F6F-DF01-3EEF-27F0CB433E0D}"/>
              </a:ext>
            </a:extLst>
          </p:cNvPr>
          <p:cNvSpPr/>
          <p:nvPr/>
        </p:nvSpPr>
        <p:spPr>
          <a:xfrm>
            <a:off x="1717542" y="202787"/>
            <a:ext cx="1724158"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ターゲティング設定</a:t>
            </a:r>
          </a:p>
        </p:txBody>
      </p:sp>
      <p:graphicFrame>
        <p:nvGraphicFramePr>
          <p:cNvPr id="10" name="表 9">
            <a:extLst>
              <a:ext uri="{FF2B5EF4-FFF2-40B4-BE49-F238E27FC236}">
                <a16:creationId xmlns:a16="http://schemas.microsoft.com/office/drawing/2014/main" id="{8582F7C0-950B-6E37-025D-BD572AD94CD1}"/>
              </a:ext>
            </a:extLst>
          </p:cNvPr>
          <p:cNvGraphicFramePr>
            <a:graphicFrameLocks noGrp="1"/>
          </p:cNvGraphicFramePr>
          <p:nvPr>
            <p:extLst>
              <p:ext uri="{D42A27DB-BD31-4B8C-83A1-F6EECF244321}">
                <p14:modId xmlns:p14="http://schemas.microsoft.com/office/powerpoint/2010/main" val="1825273244"/>
              </p:ext>
            </p:extLst>
          </p:nvPr>
        </p:nvGraphicFramePr>
        <p:xfrm>
          <a:off x="479421" y="884135"/>
          <a:ext cx="10830837" cy="4047877"/>
        </p:xfrm>
        <a:graphic>
          <a:graphicData uri="http://schemas.openxmlformats.org/drawingml/2006/table">
            <a:tbl>
              <a:tblPr bandRow="1"/>
              <a:tblGrid>
                <a:gridCol w="1822143">
                  <a:extLst>
                    <a:ext uri="{9D8B030D-6E8A-4147-A177-3AD203B41FA5}">
                      <a16:colId xmlns:a16="http://schemas.microsoft.com/office/drawing/2014/main" val="792911817"/>
                    </a:ext>
                  </a:extLst>
                </a:gridCol>
                <a:gridCol w="1816109">
                  <a:extLst>
                    <a:ext uri="{9D8B030D-6E8A-4147-A177-3AD203B41FA5}">
                      <a16:colId xmlns:a16="http://schemas.microsoft.com/office/drawing/2014/main" val="2515137241"/>
                    </a:ext>
                  </a:extLst>
                </a:gridCol>
                <a:gridCol w="1815041">
                  <a:extLst>
                    <a:ext uri="{9D8B030D-6E8A-4147-A177-3AD203B41FA5}">
                      <a16:colId xmlns:a16="http://schemas.microsoft.com/office/drawing/2014/main" val="3608287535"/>
                    </a:ext>
                  </a:extLst>
                </a:gridCol>
                <a:gridCol w="1695113">
                  <a:extLst>
                    <a:ext uri="{9D8B030D-6E8A-4147-A177-3AD203B41FA5}">
                      <a16:colId xmlns:a16="http://schemas.microsoft.com/office/drawing/2014/main" val="135909385"/>
                    </a:ext>
                  </a:extLst>
                </a:gridCol>
                <a:gridCol w="1842744">
                  <a:extLst>
                    <a:ext uri="{9D8B030D-6E8A-4147-A177-3AD203B41FA5}">
                      <a16:colId xmlns:a16="http://schemas.microsoft.com/office/drawing/2014/main" val="2591893762"/>
                    </a:ext>
                  </a:extLst>
                </a:gridCol>
                <a:gridCol w="1839687">
                  <a:extLst>
                    <a:ext uri="{9D8B030D-6E8A-4147-A177-3AD203B41FA5}">
                      <a16:colId xmlns:a16="http://schemas.microsoft.com/office/drawing/2014/main" val="3977486158"/>
                    </a:ext>
                  </a:extLst>
                </a:gridCol>
              </a:tblGrid>
              <a:tr h="490481">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1">
                          <a:solidFill>
                            <a:schemeClr val="bg1"/>
                          </a:solidFill>
                          <a:latin typeface="Meiryo" panose="020B0604030504040204" pitchFamily="34" charset="-128"/>
                          <a:ea typeface="Meiryo" panose="020B0604030504040204" pitchFamily="34" charset="-128"/>
                        </a:rPr>
                        <a:t>ターゲティング</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err="1">
                          <a:solidFill>
                            <a:schemeClr val="bg1"/>
                          </a:solidFill>
                          <a:latin typeface="Meiryo" panose="020B0604030504040204" pitchFamily="34" charset="-128"/>
                          <a:ea typeface="Meiryo" panose="020B0604030504040204" pitchFamily="34" charset="-128"/>
                        </a:rPr>
                        <a:t>vCPM</a:t>
                      </a:r>
                      <a:endParaRPr kumimoji="1" lang="en-US" altLang="ja-JP" sz="1100" b="1" kern="1200">
                        <a:solidFill>
                          <a:schemeClr val="bg1"/>
                        </a:solidFill>
                        <a:latin typeface="Meiryo" panose="020B0604030504040204" pitchFamily="34" charset="-128"/>
                        <a:ea typeface="Meiryo" panose="020B0604030504040204" pitchFamily="34" charset="-128"/>
                      </a:endParaRPr>
                    </a:p>
                    <a:p>
                      <a:pPr algn="ctr"/>
                      <a:r>
                        <a:rPr kumimoji="1" lang="ja-JP" altLang="en-US" sz="1100" b="1" kern="1200">
                          <a:solidFill>
                            <a:schemeClr val="bg1"/>
                          </a:solidFill>
                          <a:latin typeface="Meiryo" panose="020B0604030504040204" pitchFamily="34" charset="-128"/>
                          <a:ea typeface="Meiryo" panose="020B0604030504040204" pitchFamily="34" charset="-128"/>
                        </a:rPr>
                        <a:t>掛け率</a:t>
                      </a:r>
                      <a:endParaRPr kumimoji="1" lang="en-US" altLang="ja-JP" sz="11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chemeClr val="bg1"/>
                          </a:solidFill>
                          <a:latin typeface="Meiryo"/>
                          <a:ea typeface="Meiryo"/>
                          <a:cs typeface="+mn-cs"/>
                        </a:rPr>
                        <a:t>Yahoo! JAPAN</a:t>
                      </a:r>
                      <a:r>
                        <a:rPr kumimoji="1" lang="ja-JP" altLang="en-US" sz="900" b="1" kern="1200">
                          <a:solidFill>
                            <a:schemeClr val="bg1"/>
                          </a:solidFill>
                          <a:latin typeface="Meiryo"/>
                          <a:ea typeface="Meiryo"/>
                          <a:cs typeface="+mn-cs"/>
                        </a:rPr>
                        <a:t>トップページ　ブランドパネル　</a:t>
                      </a:r>
                      <a:r>
                        <a:rPr kumimoji="1" lang="en-US" altLang="ja-JP" sz="900" b="1" kern="1200">
                          <a:solidFill>
                            <a:schemeClr val="bg1"/>
                          </a:solidFill>
                          <a:latin typeface="Meiryo"/>
                          <a:ea typeface="Meiryo"/>
                          <a:cs typeface="+mn-cs"/>
                        </a:rPr>
                        <a:t>SP</a:t>
                      </a:r>
                      <a:r>
                        <a:rPr kumimoji="1" lang="ja-JP" altLang="en-US" sz="900" b="1" kern="1200">
                          <a:solidFill>
                            <a:schemeClr val="bg1"/>
                          </a:solidFill>
                          <a:latin typeface="Meiryo"/>
                          <a:ea typeface="Meiryo"/>
                          <a:cs typeface="+mn-cs"/>
                        </a:rPr>
                        <a:t>　</a:t>
                      </a:r>
                      <a:endParaRPr kumimoji="1" lang="en-US" altLang="ja-JP" sz="900" b="1" kern="1200">
                        <a:solidFill>
                          <a:schemeClr val="bg1"/>
                        </a:solidFill>
                        <a:latin typeface="Meiryo"/>
                        <a:ea typeface="Meiryo"/>
                        <a:cs typeface="+mn-cs"/>
                      </a:endParaRPr>
                    </a:p>
                    <a:p>
                      <a:pPr algn="ctr"/>
                      <a:r>
                        <a:rPr kumimoji="1" lang="ja-JP" altLang="en-US" sz="900" b="1" kern="1200">
                          <a:solidFill>
                            <a:schemeClr val="bg1"/>
                          </a:solidFill>
                          <a:latin typeface="Meiryo"/>
                          <a:ea typeface="Meiryo"/>
                          <a:cs typeface="+mn-cs"/>
                        </a:rPr>
                        <a:t>カルーセル</a:t>
                      </a:r>
                      <a:endParaRPr kumimoji="1" lang="en-US" altLang="ja-JP" sz="9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kumimoji="1" lang="en-US" altLang="ja-JP" sz="900" b="1" kern="1200">
                          <a:solidFill>
                            <a:schemeClr val="bg1"/>
                          </a:solidFill>
                          <a:latin typeface="Meiryo"/>
                          <a:ea typeface="Meiryo"/>
                          <a:cs typeface="+mn-cs"/>
                        </a:rPr>
                        <a:t>Yahoo! JAPAN</a:t>
                      </a:r>
                      <a:r>
                        <a:rPr kumimoji="1" lang="ja-JP" altLang="en-US" sz="900" b="1" kern="1200">
                          <a:solidFill>
                            <a:schemeClr val="bg1"/>
                          </a:solidFill>
                          <a:latin typeface="Meiryo"/>
                          <a:ea typeface="Meiryo"/>
                          <a:cs typeface="+mn-cs"/>
                        </a:rPr>
                        <a:t>トップページ　ブランドパネル　</a:t>
                      </a:r>
                      <a:r>
                        <a:rPr kumimoji="1" lang="en-US" altLang="ja-JP" sz="900" b="1" kern="1200">
                          <a:solidFill>
                            <a:schemeClr val="bg1"/>
                          </a:solidFill>
                          <a:latin typeface="Meiryo"/>
                          <a:ea typeface="Meiryo"/>
                          <a:cs typeface="+mn-cs"/>
                        </a:rPr>
                        <a:t>SP</a:t>
                      </a:r>
                      <a:r>
                        <a:rPr kumimoji="1" lang="ja-JP" altLang="en-US" sz="900" b="1" kern="1200">
                          <a:solidFill>
                            <a:schemeClr val="bg1"/>
                          </a:solidFill>
                          <a:latin typeface="Meiryo"/>
                          <a:ea typeface="Meiryo"/>
                          <a:cs typeface="+mn-cs"/>
                        </a:rPr>
                        <a:t>　</a:t>
                      </a:r>
                      <a:endParaRPr kumimoji="1" lang="en-US" altLang="ja-JP" sz="900" b="1" kern="1200">
                        <a:solidFill>
                          <a:schemeClr val="bg1"/>
                        </a:solidFill>
                        <a:latin typeface="Meiryo"/>
                        <a:ea typeface="Meiryo"/>
                        <a:cs typeface="+mn-cs"/>
                      </a:endParaRPr>
                    </a:p>
                    <a:p>
                      <a:pPr marL="0" marR="0" lvl="0" indent="0" algn="ctr" defTabSz="914423" rtl="0" eaLnBrk="1" fontAlgn="ctr" latinLnBrk="0" hangingPunct="1">
                        <a:lnSpc>
                          <a:spcPct val="100000"/>
                        </a:lnSpc>
                        <a:spcBef>
                          <a:spcPts val="0"/>
                        </a:spcBef>
                        <a:spcAft>
                          <a:spcPts val="0"/>
                        </a:spcAft>
                        <a:buClrTx/>
                        <a:buSzTx/>
                        <a:buFontTx/>
                        <a:buNone/>
                        <a:tabLst/>
                        <a:defRPr/>
                      </a:pPr>
                      <a:r>
                        <a:rPr kumimoji="1" lang="ja-JP" altLang="en-US" sz="900" b="1" kern="1200">
                          <a:solidFill>
                            <a:schemeClr val="bg1"/>
                          </a:solidFill>
                          <a:latin typeface="Meiryo"/>
                          <a:ea typeface="Meiryo"/>
                          <a:cs typeface="+mn-cs"/>
                        </a:rPr>
                        <a:t>カルーセル</a:t>
                      </a:r>
                      <a:r>
                        <a:rPr kumimoji="1" lang="ja-JP" altLang="en-US" sz="900" b="1" kern="1200">
                          <a:solidFill>
                            <a:schemeClr val="bg1"/>
                          </a:solidFill>
                          <a:latin typeface="Meiryo" panose="020B0604030504040204" pitchFamily="34" charset="-128"/>
                          <a:ea typeface="Meiryo" panose="020B0604030504040204" pitchFamily="34" charset="-128"/>
                          <a:cs typeface="+mn-cs"/>
                        </a:rPr>
                        <a:t>（</a:t>
                      </a:r>
                      <a:r>
                        <a:rPr kumimoji="1" lang="en-US" altLang="ja-JP" sz="900" b="1" kern="1200">
                          <a:solidFill>
                            <a:schemeClr val="bg1"/>
                          </a:solidFill>
                          <a:latin typeface="Meiryo" panose="020B0604030504040204" pitchFamily="34" charset="-128"/>
                          <a:ea typeface="Meiryo" panose="020B0604030504040204" pitchFamily="34" charset="-128"/>
                          <a:cs typeface="+mn-cs"/>
                        </a:rPr>
                        <a:t>FQ1</a:t>
                      </a:r>
                      <a:r>
                        <a:rPr kumimoji="1" lang="ja-JP" altLang="en-US" sz="900" b="1" kern="1200">
                          <a:solidFill>
                            <a:schemeClr val="bg1"/>
                          </a:solidFill>
                          <a:latin typeface="Meiryo" panose="020B0604030504040204" pitchFamily="34" charset="-128"/>
                          <a:ea typeface="Meiryo" panose="020B0604030504040204" pitchFamily="34" charset="-128"/>
                          <a:cs typeface="+mn-cs"/>
                        </a:rPr>
                        <a:t>）</a:t>
                      </a:r>
                      <a:endPar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kumimoji="1" lang="en-US" altLang="ja-JP" sz="900" b="1" kern="1200">
                          <a:solidFill>
                            <a:schemeClr val="bg1"/>
                          </a:solidFill>
                          <a:latin typeface="Meiryo"/>
                          <a:ea typeface="Meiryo"/>
                          <a:cs typeface="+mn-cs"/>
                        </a:rPr>
                        <a:t>Yahoo! JAPAN</a:t>
                      </a:r>
                      <a:r>
                        <a:rPr kumimoji="1" lang="ja-JP" altLang="en-US" sz="900" b="1" kern="1200">
                          <a:solidFill>
                            <a:schemeClr val="bg1"/>
                          </a:solidFill>
                          <a:latin typeface="Meiryo"/>
                          <a:ea typeface="Meiryo"/>
                          <a:cs typeface="+mn-cs"/>
                        </a:rPr>
                        <a:t>トップページ　ブランドパネル　</a:t>
                      </a:r>
                      <a:r>
                        <a:rPr kumimoji="1" lang="en-US" altLang="ja-JP" sz="900" b="1" kern="1200">
                          <a:solidFill>
                            <a:schemeClr val="bg1"/>
                          </a:solidFill>
                          <a:latin typeface="Meiryo"/>
                          <a:ea typeface="Meiryo"/>
                          <a:cs typeface="+mn-cs"/>
                        </a:rPr>
                        <a:t>SP</a:t>
                      </a:r>
                      <a:r>
                        <a:rPr kumimoji="1" lang="ja-JP" altLang="en-US" sz="900" b="1" kern="1200">
                          <a:solidFill>
                            <a:schemeClr val="bg1"/>
                          </a:solidFill>
                          <a:latin typeface="Meiryo"/>
                          <a:ea typeface="Meiryo"/>
                          <a:cs typeface="+mn-cs"/>
                        </a:rPr>
                        <a:t>　</a:t>
                      </a:r>
                      <a:endParaRPr kumimoji="1" lang="en-US" altLang="ja-JP" sz="900" b="1" kern="1200">
                        <a:solidFill>
                          <a:schemeClr val="bg1"/>
                        </a:solidFill>
                        <a:latin typeface="Meiryo"/>
                        <a:ea typeface="Meiryo"/>
                        <a:cs typeface="+mn-cs"/>
                      </a:endParaRPr>
                    </a:p>
                    <a:p>
                      <a:pPr marL="0" marR="0" lvl="0" indent="0" algn="ctr" defTabSz="914423" rtl="0" eaLnBrk="1" fontAlgn="ctr" latinLnBrk="0" hangingPunct="1">
                        <a:lnSpc>
                          <a:spcPct val="100000"/>
                        </a:lnSpc>
                        <a:spcBef>
                          <a:spcPts val="0"/>
                        </a:spcBef>
                        <a:spcAft>
                          <a:spcPts val="0"/>
                        </a:spcAft>
                        <a:buClrTx/>
                        <a:buSzTx/>
                        <a:buFontTx/>
                        <a:buNone/>
                        <a:tabLst/>
                        <a:defRPr/>
                      </a:pPr>
                      <a:r>
                        <a:rPr kumimoji="1" lang="ja-JP" altLang="en-US" sz="900" b="1" kern="1200">
                          <a:solidFill>
                            <a:schemeClr val="bg1"/>
                          </a:solidFill>
                          <a:latin typeface="Meiryo"/>
                          <a:ea typeface="Meiryo"/>
                          <a:cs typeface="+mn-cs"/>
                        </a:rPr>
                        <a:t>カルーセル</a:t>
                      </a: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（都道府県）</a:t>
                      </a:r>
                      <a:endParaRPr kumimoji="1" lang="ja-JP" altLang="en-US" sz="9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kumimoji="1" lang="en-US" altLang="ja-JP" sz="900" b="1" kern="1200">
                          <a:solidFill>
                            <a:schemeClr val="bg1"/>
                          </a:solidFill>
                          <a:latin typeface="Meiryo"/>
                          <a:ea typeface="Meiryo"/>
                          <a:cs typeface="+mn-cs"/>
                        </a:rPr>
                        <a:t>Yahoo! JAPAN</a:t>
                      </a:r>
                      <a:r>
                        <a:rPr kumimoji="1" lang="ja-JP" altLang="en-US" sz="900" b="1" kern="1200">
                          <a:solidFill>
                            <a:schemeClr val="bg1"/>
                          </a:solidFill>
                          <a:latin typeface="Meiryo"/>
                          <a:ea typeface="Meiryo"/>
                          <a:cs typeface="+mn-cs"/>
                        </a:rPr>
                        <a:t>トップページ　ブランドパネル　</a:t>
                      </a:r>
                      <a:r>
                        <a:rPr kumimoji="1" lang="en-US" altLang="ja-JP" sz="900" b="1" kern="1200">
                          <a:solidFill>
                            <a:schemeClr val="bg1"/>
                          </a:solidFill>
                          <a:latin typeface="Meiryo"/>
                          <a:ea typeface="Meiryo"/>
                          <a:cs typeface="+mn-cs"/>
                        </a:rPr>
                        <a:t>SP</a:t>
                      </a:r>
                      <a:r>
                        <a:rPr kumimoji="1" lang="ja-JP" altLang="en-US" sz="900" b="1" kern="1200">
                          <a:solidFill>
                            <a:schemeClr val="bg1"/>
                          </a:solidFill>
                          <a:latin typeface="Meiryo"/>
                          <a:ea typeface="Meiryo"/>
                          <a:cs typeface="+mn-cs"/>
                        </a:rPr>
                        <a:t>　</a:t>
                      </a:r>
                      <a:endParaRPr kumimoji="1" lang="en-US" altLang="ja-JP" sz="900" b="1" kern="1200">
                        <a:solidFill>
                          <a:schemeClr val="bg1"/>
                        </a:solidFill>
                        <a:latin typeface="Meiryo"/>
                        <a:ea typeface="Meiryo"/>
                        <a:cs typeface="+mn-cs"/>
                      </a:endParaRPr>
                    </a:p>
                    <a:p>
                      <a:pPr marL="0" marR="0" lvl="0" indent="0" algn="ctr" defTabSz="914423" rtl="0" eaLnBrk="1" fontAlgn="ctr" latinLnBrk="0" hangingPunct="1">
                        <a:lnSpc>
                          <a:spcPct val="100000"/>
                        </a:lnSpc>
                        <a:spcBef>
                          <a:spcPts val="0"/>
                        </a:spcBef>
                        <a:spcAft>
                          <a:spcPts val="0"/>
                        </a:spcAft>
                        <a:buClrTx/>
                        <a:buSzTx/>
                        <a:buFontTx/>
                        <a:buNone/>
                        <a:tabLst/>
                        <a:defRPr/>
                      </a:pPr>
                      <a:r>
                        <a:rPr kumimoji="1" lang="ja-JP" altLang="en-US" sz="900" b="1" kern="1200">
                          <a:solidFill>
                            <a:schemeClr val="bg1"/>
                          </a:solidFill>
                          <a:latin typeface="Meiryo"/>
                          <a:ea typeface="Meiryo"/>
                          <a:cs typeface="+mn-cs"/>
                        </a:rPr>
                        <a:t>カルーセル</a:t>
                      </a: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（市区郡）</a:t>
                      </a:r>
                      <a:endParaRPr kumimoji="1" lang="ja-JP" altLang="en-US" sz="9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35034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solidFill>
                          <a:latin typeface="Meiryo" panose="020B0604030504040204" pitchFamily="34" charset="-128"/>
                          <a:ea typeface="Meiryo" panose="020B0604030504040204" pitchFamily="34" charset="-128"/>
                        </a:rPr>
                        <a:t>性別</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000" b="0">
                          <a:solidFill>
                            <a:schemeClr val="bg1"/>
                          </a:solidFill>
                          <a:latin typeface="Meiryo" panose="020B0604030504040204" pitchFamily="34" charset="-128"/>
                          <a:ea typeface="Meiryo" panose="020B0604030504040204" pitchFamily="34" charset="-128"/>
                        </a:rPr>
                        <a:t>1.2</a:t>
                      </a:r>
                      <a:r>
                        <a:rPr kumimoji="1" lang="ja-JP" altLang="en-US" sz="1000" b="0">
                          <a:solidFill>
                            <a:schemeClr val="bg1"/>
                          </a:solidFill>
                          <a:latin typeface="Meiryo" panose="020B0604030504040204" pitchFamily="34" charset="-128"/>
                          <a:ea typeface="Meiryo" panose="020B0604030504040204" pitchFamily="34" charset="-128"/>
                        </a:rPr>
                        <a:t>倍</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35034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solidFill>
                          <a:latin typeface="Meiryo" panose="020B0604030504040204" pitchFamily="34" charset="-128"/>
                          <a:ea typeface="Meiryo" panose="020B0604030504040204" pitchFamily="34" charset="-128"/>
                        </a:rPr>
                        <a:t>年齢</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kern="1200">
                          <a:solidFill>
                            <a:schemeClr val="bg1"/>
                          </a:solidFill>
                          <a:latin typeface="Meiryo" panose="020B0604030504040204" pitchFamily="34" charset="-128"/>
                          <a:ea typeface="Meiryo" panose="020B0604030504040204" pitchFamily="34" charset="-128"/>
                        </a:rPr>
                        <a:t>1.2</a:t>
                      </a:r>
                      <a:r>
                        <a:rPr kumimoji="1" lang="ja-JP" altLang="en-US" sz="1000" b="0" kern="1200">
                          <a:solidFill>
                            <a:schemeClr val="bg1"/>
                          </a:solidFill>
                          <a:latin typeface="Meiryo" panose="020B0604030504040204" pitchFamily="34" charset="-128"/>
                          <a:ea typeface="Meiryo" panose="020B0604030504040204" pitchFamily="34" charset="-128"/>
                        </a:rPr>
                        <a:t>倍</a:t>
                      </a:r>
                      <a:endParaRPr kumimoji="1" lang="ja-JP" altLang="en-US" sz="1000" b="0" kern="1200">
                        <a:solidFill>
                          <a:schemeClr val="bg1"/>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5034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地域（都道府県）</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kern="1200">
                          <a:solidFill>
                            <a:schemeClr val="bg1"/>
                          </a:solidFill>
                          <a:latin typeface="Meiryo" panose="020B0604030504040204" pitchFamily="34" charset="-128"/>
                          <a:ea typeface="Meiryo" panose="020B0604030504040204" pitchFamily="34" charset="-128"/>
                        </a:rPr>
                        <a:t>1.2</a:t>
                      </a:r>
                      <a:r>
                        <a:rPr kumimoji="1" lang="ja-JP" altLang="en-US" sz="1000" b="0" kern="1200">
                          <a:solidFill>
                            <a:schemeClr val="bg1"/>
                          </a:solidFill>
                          <a:latin typeface="Meiryo" panose="020B0604030504040204" pitchFamily="34" charset="-128"/>
                          <a:ea typeface="Meiryo" panose="020B0604030504040204" pitchFamily="34" charset="-128"/>
                        </a:rPr>
                        <a:t>倍</a:t>
                      </a:r>
                      <a:endParaRPr kumimoji="1" lang="ja-JP" altLang="en-US" sz="1000" b="0" kern="1200">
                        <a:solidFill>
                          <a:schemeClr val="bg1"/>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5034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solidFill>
                          <a:latin typeface="Meiryo" panose="020B0604030504040204" pitchFamily="34" charset="-128"/>
                          <a:ea typeface="Meiryo" panose="020B0604030504040204" pitchFamily="34" charset="-128"/>
                        </a:rPr>
                        <a:t>地域（市区郡）</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000" b="0" kern="1200">
                          <a:solidFill>
                            <a:schemeClr val="bg1"/>
                          </a:solidFill>
                          <a:latin typeface="Meiryo" panose="020B0604030504040204" pitchFamily="34" charset="-128"/>
                          <a:ea typeface="Meiryo" panose="020B0604030504040204" pitchFamily="34" charset="-128"/>
                        </a:rPr>
                        <a:t>1.5</a:t>
                      </a:r>
                      <a:r>
                        <a:rPr kumimoji="1" lang="ja-JP" altLang="en-US" sz="1000" b="0" kern="1200">
                          <a:solidFill>
                            <a:schemeClr val="bg1"/>
                          </a:solidFill>
                          <a:latin typeface="Meiryo" panose="020B0604030504040204" pitchFamily="34" charset="-128"/>
                          <a:ea typeface="Meiryo" panose="020B0604030504040204" pitchFamily="34" charset="-128"/>
                        </a:rPr>
                        <a:t>倍</a:t>
                      </a:r>
                      <a:endParaRPr kumimoji="1" lang="ja-JP" altLang="en-US" sz="1000" b="0" kern="1200">
                        <a:solidFill>
                          <a:schemeClr val="bg1"/>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i="0" kern="1200">
                          <a:solidFill>
                            <a:srgbClr val="0D0D0D"/>
                          </a:solidFill>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5034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曜日・</a:t>
                      </a:r>
                      <a:r>
                        <a:rPr kumimoji="1" lang="ja-JP" altLang="en-US" sz="1100" b="0">
                          <a:solidFill>
                            <a:schemeClr val="bg1"/>
                          </a:solidFill>
                          <a:latin typeface="Meiryo" panose="020B0604030504040204" pitchFamily="34" charset="-128"/>
                          <a:ea typeface="Meiryo" panose="020B0604030504040204" pitchFamily="34" charset="-128"/>
                        </a:rPr>
                        <a:t>時間帯</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kern="1200">
                          <a:solidFill>
                            <a:schemeClr val="bg1"/>
                          </a:solidFill>
                          <a:latin typeface="Meiryo" panose="020B0604030504040204" pitchFamily="34" charset="-128"/>
                          <a:ea typeface="Meiryo" panose="020B0604030504040204" pitchFamily="34" charset="-128"/>
                        </a:rPr>
                        <a:t>1.2</a:t>
                      </a:r>
                      <a:r>
                        <a:rPr kumimoji="1" lang="ja-JP" altLang="en-US" sz="1000" b="0" kern="1200">
                          <a:solidFill>
                            <a:schemeClr val="bg1"/>
                          </a:solidFill>
                          <a:latin typeface="Meiryo" panose="020B0604030504040204" pitchFamily="34" charset="-128"/>
                          <a:ea typeface="Meiryo" panose="020B0604030504040204" pitchFamily="34" charset="-128"/>
                        </a:rPr>
                        <a:t>倍</a:t>
                      </a:r>
                      <a:endParaRPr kumimoji="1" lang="ja-JP" altLang="en-US" sz="1000" b="0" kern="1200">
                        <a:solidFill>
                          <a:schemeClr val="bg1"/>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57742112"/>
                  </a:ext>
                </a:extLst>
              </a:tr>
              <a:tr h="490481">
                <a:tc rowSpan="2">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オーディエンス</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リスト</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rPr>
                        <a:t>興味関心、購買</a:t>
                      </a:r>
                      <a:endParaRPr kumimoji="1" lang="en-US" altLang="ja-JP" sz="9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rPr>
                        <a:t>意向、属性・ライフ</a:t>
                      </a:r>
                      <a:endParaRPr kumimoji="1" lang="en-US" altLang="ja-JP" sz="9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rPr>
                        <a:t>イベント</a:t>
                      </a:r>
                      <a:r>
                        <a:rPr kumimoji="1" lang="en-US" altLang="ja-JP" sz="900" b="0" kern="1200">
                          <a:solidFill>
                            <a:schemeClr val="bg1"/>
                          </a:solidFill>
                          <a:latin typeface="Meiryo" panose="020B0604030504040204" pitchFamily="34" charset="-128"/>
                          <a:ea typeface="Meiryo" panose="020B0604030504040204" pitchFamily="34" charset="-128"/>
                        </a:rPr>
                        <a:t>※</a:t>
                      </a:r>
                      <a:r>
                        <a:rPr kumimoji="1" lang="ja-JP" altLang="en-US" sz="900" b="0" kern="1200">
                          <a:solidFill>
                            <a:schemeClr val="bg1"/>
                          </a:solidFill>
                          <a:latin typeface="Meiryo" panose="020B0604030504040204" pitchFamily="34" charset="-128"/>
                          <a:ea typeface="Meiryo" panose="020B0604030504040204" pitchFamily="34" charset="-128"/>
                        </a:rPr>
                        <a:t>１</a:t>
                      </a:r>
                      <a:endParaRPr kumimoji="1" lang="en-US" altLang="ja-JP" sz="9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rPr>
                        <a:t>配信：</a:t>
                      </a:r>
                      <a:r>
                        <a:rPr kumimoji="1" lang="en-US" altLang="ja-JP" sz="900" b="0" kern="1200">
                          <a:solidFill>
                            <a:schemeClr val="bg1"/>
                          </a:solidFill>
                          <a:latin typeface="Meiryo" panose="020B0604030504040204" pitchFamily="34" charset="-128"/>
                          <a:ea typeface="Meiryo" panose="020B0604030504040204" pitchFamily="34" charset="-128"/>
                        </a:rPr>
                        <a:t>1.5</a:t>
                      </a:r>
                      <a:r>
                        <a:rPr kumimoji="1" lang="ja-JP" altLang="en-US" sz="900" b="0" kern="1200">
                          <a:solidFill>
                            <a:schemeClr val="bg1"/>
                          </a:solidFill>
                          <a:latin typeface="Meiryo" panose="020B0604030504040204" pitchFamily="34" charset="-128"/>
                          <a:ea typeface="Meiryo" panose="020B0604030504040204" pitchFamily="34" charset="-128"/>
                        </a:rPr>
                        <a:t>倍</a:t>
                      </a:r>
                      <a:endParaRPr kumimoji="1" lang="en-US" altLang="ja-JP" sz="9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除外：</a:t>
                      </a:r>
                      <a:r>
                        <a:rPr kumimoji="1" lang="en-US" altLang="ja-JP" sz="900" b="0" kern="1200">
                          <a:solidFill>
                            <a:schemeClr val="bg1"/>
                          </a:solidFill>
                          <a:latin typeface="Meiryo" panose="020B0604030504040204" pitchFamily="34" charset="-128"/>
                          <a:ea typeface="Meiryo" panose="020B0604030504040204" pitchFamily="34" charset="-128"/>
                          <a:cs typeface="+mn-cs"/>
                        </a:rPr>
                        <a:t>1.1</a:t>
                      </a:r>
                      <a:r>
                        <a:rPr kumimoji="1" lang="ja-JP" altLang="en-US" sz="900" b="0" kern="1200">
                          <a:solidFill>
                            <a:schemeClr val="bg1"/>
                          </a:solidFill>
                          <a:latin typeface="Meiryo" panose="020B0604030504040204" pitchFamily="34" charset="-128"/>
                          <a:ea typeface="Meiryo" panose="020B0604030504040204" pitchFamily="34" charset="-128"/>
                          <a:cs typeface="+mn-cs"/>
                        </a:rPr>
                        <a:t>倍</a:t>
                      </a:r>
                      <a:endParaRPr kumimoji="1" lang="en-US" altLang="ja-JP" sz="900" b="0" kern="1200">
                        <a:solidFill>
                          <a:schemeClr val="bg1"/>
                        </a:solidFill>
                        <a:latin typeface="Meiryo" panose="020B0604030504040204" pitchFamily="34" charset="-128"/>
                        <a:ea typeface="Meiryo" panose="020B0604030504040204" pitchFamily="34" charset="-128"/>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665653">
                <a:tc vMerge="1">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オーディエンスリスト（ヤフー提供）</a:t>
                      </a:r>
                      <a:r>
                        <a:rPr kumimoji="1" lang="ja-JP" altLang="en-US" sz="1050" b="0" kern="1200">
                          <a:solidFill>
                            <a:schemeClr val="bg1"/>
                          </a:solidFill>
                          <a:latin typeface="Meiryo" panose="020B0604030504040204" pitchFamily="34" charset="-128"/>
                          <a:ea typeface="Meiryo" panose="020B0604030504040204" pitchFamily="34" charset="-128"/>
                        </a:rPr>
                        <a:t>　</a:t>
                      </a:r>
                      <a:r>
                        <a:rPr kumimoji="1" lang="en-US" altLang="ja-JP" sz="1050" b="0" kern="1200">
                          <a:solidFill>
                            <a:schemeClr val="bg1"/>
                          </a:solidFill>
                          <a:latin typeface="Meiryo" panose="020B0604030504040204" pitchFamily="34" charset="-128"/>
                          <a:ea typeface="Meiryo" panose="020B0604030504040204" pitchFamily="34" charset="-128"/>
                        </a:rPr>
                        <a:t>※2</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99999"/>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kern="1200">
                          <a:solidFill>
                            <a:schemeClr val="bg1"/>
                          </a:solidFill>
                          <a:latin typeface="Meiryo" panose="020B0604030504040204" pitchFamily="34" charset="-128"/>
                          <a:ea typeface="Meiryo" panose="020B0604030504040204" pitchFamily="34" charset="-128"/>
                        </a:rPr>
                        <a:t>LINE</a:t>
                      </a:r>
                      <a:r>
                        <a:rPr kumimoji="1" lang="ja-JP" altLang="en-US" sz="900" b="0" kern="1200">
                          <a:solidFill>
                            <a:schemeClr val="bg1"/>
                          </a:solidFill>
                          <a:latin typeface="Meiryo" panose="020B0604030504040204" pitchFamily="34" charset="-128"/>
                          <a:ea typeface="Meiryo" panose="020B0604030504040204" pitchFamily="34" charset="-128"/>
                        </a:rPr>
                        <a:t>ヤフー提供</a:t>
                      </a:r>
                      <a:endParaRPr kumimoji="1" lang="en-US" altLang="ja-JP" sz="9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rPr>
                        <a:t>（共通オーディエンス）</a:t>
                      </a:r>
                      <a:endParaRPr kumimoji="1" lang="en-US" altLang="ja-JP" sz="9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kern="1200">
                          <a:solidFill>
                            <a:schemeClr val="bg1"/>
                          </a:solidFill>
                          <a:latin typeface="Meiryo" panose="020B0604030504040204" pitchFamily="34" charset="-128"/>
                          <a:ea typeface="Meiryo" panose="020B0604030504040204" pitchFamily="34" charset="-128"/>
                        </a:rPr>
                        <a:t>※1</a:t>
                      </a:r>
                      <a:r>
                        <a:rPr kumimoji="1" lang="ja-JP" altLang="en-US" sz="900" b="0" kern="1200">
                          <a:solidFill>
                            <a:schemeClr val="bg1"/>
                          </a:solidFill>
                          <a:latin typeface="Meiryo" panose="020B0604030504040204" pitchFamily="34" charset="-128"/>
                          <a:ea typeface="Meiryo" panose="020B0604030504040204" pitchFamily="34" charset="-128"/>
                        </a:rPr>
                        <a:t>リスト参照</a:t>
                      </a:r>
                      <a:endParaRPr kumimoji="1" lang="ja-JP" altLang="en-US" sz="900" b="0" kern="1200">
                        <a:solidFill>
                          <a:schemeClr val="bg1"/>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5034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a:solidFill>
                            <a:schemeClr val="bg1"/>
                          </a:solidFill>
                          <a:latin typeface="Meiryo" panose="020B0604030504040204" pitchFamily="34" charset="-128"/>
                          <a:ea typeface="Meiryo" panose="020B0604030504040204" pitchFamily="34" charset="-128"/>
                        </a:rPr>
                        <a:t>フリークエンシー</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kern="1200">
                          <a:solidFill>
                            <a:schemeClr val="bg1"/>
                          </a:solidFill>
                          <a:latin typeface="Meiryo" panose="020B0604030504040204" pitchFamily="34" charset="-128"/>
                          <a:ea typeface="Meiryo" panose="020B0604030504040204" pitchFamily="34" charset="-128"/>
                        </a:rPr>
                        <a:t>1.0</a:t>
                      </a:r>
                      <a:r>
                        <a:rPr kumimoji="1" lang="ja-JP" altLang="en-US" sz="1000" b="0" kern="1200">
                          <a:solidFill>
                            <a:schemeClr val="bg1"/>
                          </a:solidFill>
                          <a:latin typeface="Meiryo" panose="020B0604030504040204" pitchFamily="34" charset="-128"/>
                          <a:ea typeface="Meiryo" panose="020B0604030504040204" pitchFamily="34" charset="-128"/>
                        </a:rPr>
                        <a:t>倍</a:t>
                      </a:r>
                      <a:endParaRPr kumimoji="1" lang="ja-JP" altLang="en-US" sz="1000" b="0" kern="1200">
                        <a:solidFill>
                          <a:schemeClr val="bg1"/>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rgbClr val="0D0D0D"/>
                          </a:solidFill>
                          <a:latin typeface="Meiryo" panose="020B0604030504040204" pitchFamily="34" charset="-128"/>
                          <a:ea typeface="Meiryo" panose="020B0604030504040204" pitchFamily="34" charset="-128"/>
                          <a:cs typeface="+mn-cs"/>
                        </a:rPr>
                        <a:t>1</a:t>
                      </a:r>
                      <a:r>
                        <a:rPr kumimoji="1" lang="ja-JP" altLang="en-US" sz="1100" b="0" kern="1200">
                          <a:solidFill>
                            <a:srgbClr val="0D0D0D"/>
                          </a:solidFill>
                          <a:latin typeface="Meiryo" panose="020B0604030504040204" pitchFamily="34" charset="-128"/>
                          <a:ea typeface="Meiryo" panose="020B0604030504040204" pitchFamily="34" charset="-128"/>
                          <a:cs typeface="+mn-cs"/>
                        </a:rPr>
                        <a:t>回</a:t>
                      </a:r>
                      <a:r>
                        <a:rPr kumimoji="1" lang="en-US" altLang="ja-JP" sz="1100" b="0" kern="1200">
                          <a:solidFill>
                            <a:srgbClr val="0D0D0D"/>
                          </a:solidFill>
                          <a:latin typeface="Meiryo" panose="020B0604030504040204" pitchFamily="34" charset="-128"/>
                          <a:ea typeface="Meiryo" panose="020B0604030504040204" pitchFamily="34" charset="-128"/>
                          <a:cs typeface="+mn-cs"/>
                        </a:rPr>
                        <a:t>/</a:t>
                      </a:r>
                      <a:r>
                        <a:rPr kumimoji="1" lang="ja-JP" altLang="en-US" sz="1100" b="0" kern="1200">
                          <a:solidFill>
                            <a:srgbClr val="0D0D0D"/>
                          </a:solidFill>
                          <a:latin typeface="Meiryo" panose="020B0604030504040204" pitchFamily="34" charset="-128"/>
                          <a:ea typeface="Meiryo" panose="020B0604030504040204" pitchFamily="34" charset="-128"/>
                          <a:cs typeface="+mn-cs"/>
                        </a:rPr>
                        <a:t>通期</a:t>
                      </a:r>
                      <a:r>
                        <a:rPr lang="ja-JP" altLang="en-US" sz="1100" b="0" kern="1200">
                          <a:solidFill>
                            <a:srgbClr val="0D0D0D"/>
                          </a:solidFill>
                          <a:latin typeface="Meiryo"/>
                          <a:ea typeface="Meiryo"/>
                        </a:rPr>
                        <a:t>(固定)</a:t>
                      </a:r>
                      <a:endParaRPr kumimoji="1" lang="ja-JP" altLang="en-US" sz="11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bl>
          </a:graphicData>
        </a:graphic>
      </p:graphicFrame>
      <p:sp>
        <p:nvSpPr>
          <p:cNvPr id="12" name="テキスト ボックス 11">
            <a:extLst>
              <a:ext uri="{FF2B5EF4-FFF2-40B4-BE49-F238E27FC236}">
                <a16:creationId xmlns:a16="http://schemas.microsoft.com/office/drawing/2014/main" id="{A22CC627-3926-62E6-561D-BA971EB50CC7}"/>
              </a:ext>
            </a:extLst>
          </p:cNvPr>
          <p:cNvSpPr txBox="1"/>
          <p:nvPr/>
        </p:nvSpPr>
        <p:spPr>
          <a:xfrm>
            <a:off x="479424" y="4962492"/>
            <a:ext cx="11233147" cy="1615827"/>
          </a:xfrm>
          <a:prstGeom prst="rect">
            <a:avLst/>
          </a:prstGeom>
          <a:noFill/>
        </p:spPr>
        <p:txBody>
          <a:bodyPr wrap="square" lIns="0" tIns="45720" rIns="0" bIns="45720" rtlCol="0" anchor="t">
            <a:spAutoFit/>
          </a:bodyPr>
          <a:lstStyle>
            <a:defPPr lvl="0">
              <a:defRPr lang="ja-JP"/>
            </a:defPPr>
            <a:lvl1pPr marL="0" lvl="1" algn="l" defTabSz="914400" rtl="0" eaLnBrk="1" latinLnBrk="0" hangingPunct="1">
              <a:defRPr kumimoji="1" sz="1800" kern="1200">
                <a:solidFill>
                  <a:schemeClr val="tx1"/>
                </a:solidFill>
                <a:latin typeface="+mn-lt"/>
                <a:ea typeface="+mn-ea"/>
                <a:cs typeface="+mn-cs"/>
              </a:defRPr>
            </a:lvl1pPr>
            <a:lvl2pPr marL="457200" lvl="2" algn="l" defTabSz="914400" rtl="0" eaLnBrk="1" latinLnBrk="0" hangingPunct="1">
              <a:defRPr kumimoji="1" sz="1800" kern="1200">
                <a:solidFill>
                  <a:schemeClr val="tx1"/>
                </a:solidFill>
                <a:latin typeface="+mn-lt"/>
                <a:ea typeface="+mn-ea"/>
                <a:cs typeface="+mn-cs"/>
              </a:defRPr>
            </a:lvl2pPr>
            <a:lvl3pPr marL="914400" lvl="3" algn="l" defTabSz="914400" rtl="0" eaLnBrk="1" latinLnBrk="0" hangingPunct="1">
              <a:defRPr kumimoji="1" sz="1800" kern="1200">
                <a:solidFill>
                  <a:schemeClr val="tx1"/>
                </a:solidFill>
                <a:latin typeface="+mn-lt"/>
                <a:ea typeface="+mn-ea"/>
                <a:cs typeface="+mn-cs"/>
              </a:defRPr>
            </a:lvl3pPr>
            <a:lvl4pPr marL="1371600" lvl="4"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上記表の「●」がターゲティング設定可になります。</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年齢は以下の区分で指定が可能です。</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18</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19</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20</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24</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25</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29</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30</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34</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35</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39</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40</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44</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45</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49</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50</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54</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55</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59</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60</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64</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65</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69</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70</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歳以上</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9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は「基本料金</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ターゲティングごとに設定されている掛け率」（小数点以下切り捨て）によって決定されます。</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9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掛け率の最大値は</a:t>
            </a:r>
            <a:r>
              <a:rPr lang="en-US" altLang="ja-JP" sz="900">
                <a:solidFill>
                  <a:srgbClr val="0D0D0D"/>
                </a:solidFill>
                <a:latin typeface="Meiryo" panose="020B0604030504040204" pitchFamily="34" charset="-128"/>
                <a:ea typeface="Meiryo" panose="020B0604030504040204" pitchFamily="34" charset="-128"/>
              </a:rPr>
              <a:t>1</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倍になります。</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例：性別、年齢、オーディエンスリスト（興味関心、購買意向、属性・ライフイベント）を設定した場合、</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1.2</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1.2</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1.5</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=2.16</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倍となりますが、最大値が</a:t>
            </a:r>
            <a:r>
              <a:rPr lang="en-US" altLang="ja-JP" sz="900">
                <a:solidFill>
                  <a:srgbClr val="0D0D0D"/>
                </a:solidFill>
                <a:latin typeface="Meiryo" panose="020B0604030504040204" pitchFamily="34" charset="-128"/>
                <a:ea typeface="Meiryo" panose="020B0604030504040204" pitchFamily="34" charset="-128"/>
              </a:rPr>
              <a:t>1</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倍のため、</a:t>
            </a:r>
            <a:r>
              <a:rPr lang="en-US" altLang="ja-JP" sz="900">
                <a:solidFill>
                  <a:srgbClr val="0D0D0D"/>
                </a:solidFill>
                <a:latin typeface="Meiryo" panose="020B0604030504040204" pitchFamily="34" charset="-128"/>
                <a:ea typeface="Meiryo" panose="020B0604030504040204" pitchFamily="34" charset="-128"/>
              </a:rPr>
              <a:t>1</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倍で設定可能となります。</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オーディエンスリストを複数選択した場合、</a:t>
            </a:r>
            <a:r>
              <a:rPr kumimoji="1" lang="en-US" altLang="ja-JP" sz="9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掛け率は高い方が選択されます。</a:t>
            </a:r>
            <a:endParaRPr kumimoji="1" lang="en-US" altLang="ja-JP" sz="900" b="0" i="0" u="none" strike="noStrike" kern="1200" cap="none" spc="0" normalizeH="0" baseline="0" noProof="0">
              <a:ln>
                <a:noFill/>
              </a:ln>
              <a:solidFill>
                <a:srgbClr val="FFC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「枠購入型」や「時間帯ジャック購入型」配信商品の場合は、ターゲティング項目ごとの「</a:t>
            </a:r>
            <a:r>
              <a:rPr kumimoji="1" lang="en-US" altLang="ja-JP" sz="9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掛け率」を含んだ金額を記載しています。</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※SP</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はスマートフォン、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PC</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はパソコン、</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MD</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はマルチデバイスの略称です。</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オーディエンスリストの詳細は、</a:t>
            </a:r>
            <a:r>
              <a:rPr lang="en-US" altLang="ja-JP" sz="900">
                <a:solidFill>
                  <a:srgbClr val="0D0D0D"/>
                </a:solidFill>
                <a:latin typeface="Meiryo" panose="020B0604030504040204" pitchFamily="34" charset="-128"/>
                <a:ea typeface="Meiryo" panose="020B0604030504040204" pitchFamily="34" charset="-128"/>
              </a:rPr>
              <a:t>LINE</a:t>
            </a:r>
            <a:r>
              <a:rPr lang="ja-JP" altLang="en-US" sz="900">
                <a:solidFill>
                  <a:srgbClr val="0D0D0D"/>
                </a:solidFill>
                <a:latin typeface="Meiryo" panose="020B0604030504040204" pitchFamily="34" charset="-128"/>
                <a:ea typeface="Meiryo" panose="020B0604030504040204" pitchFamily="34" charset="-128"/>
              </a:rPr>
              <a:t>ヤフー広告 ヘルプ</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を参照してください。</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a:t>
            </a:r>
            <a:r>
              <a:rPr kumimoji="1" lang="en-US" altLang="ja-JP" sz="9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hlinkClick r:id="rId4"/>
              </a:rPr>
              <a:t>https://ads-help.yahoo-net.jp/s/article/H000044833?language=ja</a:t>
            </a:r>
            <a:endParaRPr kumimoji="1" lang="en-US" altLang="ja-JP" sz="9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endParaRPr>
          </a:p>
        </p:txBody>
      </p:sp>
    </p:spTree>
    <p:extLst>
      <p:ext uri="{BB962C8B-B14F-4D97-AF65-F5344CB8AC3E}">
        <p14:creationId xmlns:p14="http://schemas.microsoft.com/office/powerpoint/2010/main" val="220681916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F79389-EE66-8D26-00DF-2B91B6D9F611}"/>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567D0711-F141-8F9A-35D1-C090A3B7F643}"/>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E8C66874-F716-D912-B2EE-F3F51CFCBF63}"/>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2" name="角丸四角形 4">
            <a:extLst>
              <a:ext uri="{FF2B5EF4-FFF2-40B4-BE49-F238E27FC236}">
                <a16:creationId xmlns:a16="http://schemas.microsoft.com/office/drawing/2014/main" id="{8B01928C-DF01-8677-E372-EFBBE522F916}"/>
              </a:ext>
            </a:extLst>
          </p:cNvPr>
          <p:cNvSpPr/>
          <p:nvPr/>
        </p:nvSpPr>
        <p:spPr>
          <a:xfrm>
            <a:off x="1717542" y="186644"/>
            <a:ext cx="1556095"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商品イメージ</a:t>
            </a:r>
          </a:p>
        </p:txBody>
      </p:sp>
      <p:sp>
        <p:nvSpPr>
          <p:cNvPr id="4" name="角丸四角形 37">
            <a:extLst>
              <a:ext uri="{FF2B5EF4-FFF2-40B4-BE49-F238E27FC236}">
                <a16:creationId xmlns:a16="http://schemas.microsoft.com/office/drawing/2014/main" id="{37A531A9-49BC-782E-D659-B9F1FA6205FB}"/>
              </a:ext>
            </a:extLst>
          </p:cNvPr>
          <p:cNvSpPr/>
          <p:nvPr/>
        </p:nvSpPr>
        <p:spPr>
          <a:xfrm>
            <a:off x="1402927" y="3122679"/>
            <a:ext cx="2471680"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4680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lumMod val="95000"/>
                  </a:schemeClr>
                </a:solidFill>
                <a:effectLst/>
                <a:uLnTx/>
                <a:uFillTx/>
                <a:latin typeface="Meiryo" panose="020B0604030504040204" pitchFamily="34" charset="-128"/>
                <a:ea typeface="Meiryo" panose="020B0604030504040204" pitchFamily="34" charset="-128"/>
                <a:cs typeface="Segoe UI" panose="020B0502040204020203" pitchFamily="34" charset="0"/>
              </a:rPr>
              <a:t>バナー</a:t>
            </a:r>
            <a:r>
              <a:rPr kumimoji="1" lang="en-US" altLang="ja-JP" sz="1200" b="1" i="0" u="none" strike="noStrike" kern="1200" cap="none" spc="0" normalizeH="0" baseline="0" noProof="0">
                <a:ln>
                  <a:noFill/>
                </a:ln>
                <a:solidFill>
                  <a:schemeClr val="bg1">
                    <a:lumMod val="95000"/>
                  </a:schemeClr>
                </a:solidFill>
                <a:effectLst/>
                <a:uLnTx/>
                <a:uFillTx/>
                <a:latin typeface="Meiryo" panose="020B0604030504040204" pitchFamily="34" charset="-128"/>
                <a:ea typeface="Meiryo" panose="020B0604030504040204" pitchFamily="34" charset="-128"/>
                <a:cs typeface="Segoe UI" panose="020B0502040204020203" pitchFamily="34" charset="0"/>
              </a:rPr>
              <a:t>/</a:t>
            </a:r>
            <a:r>
              <a:rPr kumimoji="1" lang="ja-JP" altLang="en-US" sz="1200" b="1" i="0" u="none" strike="noStrike" kern="1200" cap="none" spc="0" normalizeH="0" baseline="0" noProof="0">
                <a:ln>
                  <a:noFill/>
                </a:ln>
                <a:solidFill>
                  <a:schemeClr val="bg1">
                    <a:lumMod val="95000"/>
                  </a:schemeClr>
                </a:solidFill>
                <a:effectLst/>
                <a:uLnTx/>
                <a:uFillTx/>
                <a:latin typeface="Meiryo" panose="020B0604030504040204" pitchFamily="34" charset="-128"/>
                <a:ea typeface="Meiryo" panose="020B0604030504040204" pitchFamily="34" charset="-128"/>
                <a:cs typeface="Segoe UI" panose="020B0502040204020203" pitchFamily="34" charset="0"/>
              </a:rPr>
              <a:t>画像</a:t>
            </a:r>
            <a:r>
              <a:rPr kumimoji="1" lang="en-US" altLang="ja-JP" sz="1200" b="1" i="0" u="none" strike="noStrike" kern="1200" cap="none" spc="0" normalizeH="0" baseline="0" noProof="0">
                <a:ln>
                  <a:noFill/>
                </a:ln>
                <a:solidFill>
                  <a:schemeClr val="bg1">
                    <a:lumMod val="95000"/>
                  </a:schemeClr>
                </a:solidFill>
                <a:effectLst/>
                <a:uLnTx/>
                <a:uFillTx/>
                <a:latin typeface="Meiryo" panose="020B0604030504040204" pitchFamily="34" charset="-128"/>
                <a:ea typeface="Meiryo" panose="020B0604030504040204" pitchFamily="34" charset="-128"/>
                <a:cs typeface="Segoe UI" panose="020B0502040204020203" pitchFamily="34" charset="0"/>
              </a:rPr>
              <a:t>/16</a:t>
            </a:r>
            <a:r>
              <a:rPr kumimoji="1" lang="ja-JP" altLang="en-US" sz="1200" b="1" i="0" u="none" strike="noStrike" kern="1200" cap="none" spc="0" normalizeH="0" baseline="0" noProof="0">
                <a:ln>
                  <a:noFill/>
                </a:ln>
                <a:solidFill>
                  <a:schemeClr val="bg1">
                    <a:lumMod val="95000"/>
                  </a:schemeClr>
                </a:solidFill>
                <a:effectLst/>
                <a:uLnTx/>
                <a:uFillTx/>
                <a:latin typeface="Meiryo" panose="020B0604030504040204" pitchFamily="34" charset="-128"/>
                <a:ea typeface="Meiryo" panose="020B0604030504040204" pitchFamily="34" charset="-128"/>
                <a:cs typeface="Segoe UI" panose="020B0502040204020203" pitchFamily="34" charset="0"/>
              </a:rPr>
              <a:t>：</a:t>
            </a:r>
            <a:r>
              <a:rPr kumimoji="1" lang="en-US" altLang="ja-JP" sz="1200" b="1" i="0" u="none" strike="noStrike" kern="1200" cap="none" spc="0" normalizeH="0" baseline="0" noProof="0">
                <a:ln>
                  <a:noFill/>
                </a:ln>
                <a:solidFill>
                  <a:schemeClr val="bg1">
                    <a:lumMod val="95000"/>
                  </a:schemeClr>
                </a:solidFill>
                <a:effectLst/>
                <a:uLnTx/>
                <a:uFillTx/>
                <a:latin typeface="Meiryo" panose="020B0604030504040204" pitchFamily="34" charset="-128"/>
                <a:ea typeface="Meiryo" panose="020B0604030504040204" pitchFamily="34" charset="-128"/>
                <a:cs typeface="Segoe UI" panose="020B0502040204020203" pitchFamily="34" charset="0"/>
              </a:rPr>
              <a:t>9</a:t>
            </a:r>
          </a:p>
          <a:p>
            <a:pPr marL="0" marR="0" lvl="0" indent="0" algn="ctr" defTabSz="914400" rtl="0" eaLnBrk="1" fontAlgn="auto" latinLnBrk="0" hangingPunct="1">
              <a:lnSpc>
                <a:spcPct val="120000"/>
              </a:lnSpc>
              <a:spcBef>
                <a:spcPts val="0"/>
              </a:spcBef>
              <a:spcAft>
                <a:spcPts val="0"/>
              </a:spcAft>
              <a:buClrTx/>
              <a:buSzTx/>
              <a:buFontTx/>
              <a:buNone/>
              <a:tabLst/>
              <a:defRPr/>
            </a:pPr>
            <a:r>
              <a:rPr lang="ja-JP" altLang="en-US" sz="1200" b="1">
                <a:solidFill>
                  <a:schemeClr val="bg1">
                    <a:lumMod val="95000"/>
                  </a:schemeClr>
                </a:solidFill>
                <a:latin typeface="Meiryo" panose="020B0604030504040204" pitchFamily="34" charset="-128"/>
                <a:ea typeface="Meiryo" panose="020B0604030504040204" pitchFamily="34" charset="-128"/>
                <a:cs typeface="Segoe UI" panose="020B0502040204020203" pitchFamily="34" charset="0"/>
              </a:rPr>
              <a:t>バナー</a:t>
            </a:r>
            <a:r>
              <a:rPr lang="en-US" altLang="ja-JP" sz="1200" b="1">
                <a:solidFill>
                  <a:schemeClr val="bg1">
                    <a:lumMod val="95000"/>
                  </a:schemeClr>
                </a:solidFill>
                <a:latin typeface="Meiryo" panose="020B0604030504040204" pitchFamily="34" charset="-128"/>
                <a:ea typeface="Meiryo" panose="020B0604030504040204" pitchFamily="34" charset="-128"/>
                <a:cs typeface="Segoe UI" panose="020B0502040204020203" pitchFamily="34" charset="0"/>
              </a:rPr>
              <a:t>/</a:t>
            </a:r>
            <a:r>
              <a:rPr lang="ja-JP" altLang="en-US" sz="1200" b="1">
                <a:solidFill>
                  <a:schemeClr val="bg1">
                    <a:lumMod val="95000"/>
                  </a:schemeClr>
                </a:solidFill>
                <a:latin typeface="Meiryo" panose="020B0604030504040204" pitchFamily="34" charset="-128"/>
                <a:ea typeface="Meiryo" panose="020B0604030504040204" pitchFamily="34" charset="-128"/>
                <a:cs typeface="Segoe UI" panose="020B0502040204020203" pitchFamily="34" charset="0"/>
              </a:rPr>
              <a:t>動画</a:t>
            </a:r>
            <a:r>
              <a:rPr lang="en-US" altLang="ja-JP" sz="1200" b="1">
                <a:solidFill>
                  <a:schemeClr val="bg1">
                    <a:lumMod val="95000"/>
                  </a:schemeClr>
                </a:solidFill>
                <a:latin typeface="Meiryo" panose="020B0604030504040204" pitchFamily="34" charset="-128"/>
                <a:ea typeface="Meiryo" panose="020B0604030504040204" pitchFamily="34" charset="-128"/>
                <a:cs typeface="Segoe UI" panose="020B0502040204020203" pitchFamily="34" charset="0"/>
              </a:rPr>
              <a:t>/16</a:t>
            </a:r>
            <a:r>
              <a:rPr lang="ja-JP" altLang="en-US" sz="1200" b="1">
                <a:solidFill>
                  <a:schemeClr val="bg1">
                    <a:lumMod val="95000"/>
                  </a:schemeClr>
                </a:solidFill>
                <a:latin typeface="Meiryo" panose="020B0604030504040204" pitchFamily="34" charset="-128"/>
                <a:ea typeface="Meiryo" panose="020B0604030504040204" pitchFamily="34" charset="-128"/>
                <a:cs typeface="Segoe UI" panose="020B0502040204020203" pitchFamily="34" charset="0"/>
              </a:rPr>
              <a:t>：</a:t>
            </a:r>
            <a:r>
              <a:rPr lang="en-US" altLang="ja-JP" sz="1200" b="1">
                <a:solidFill>
                  <a:schemeClr val="bg1">
                    <a:lumMod val="95000"/>
                  </a:schemeClr>
                </a:solidFill>
                <a:latin typeface="Meiryo" panose="020B0604030504040204" pitchFamily="34" charset="-128"/>
                <a:ea typeface="Meiryo" panose="020B0604030504040204" pitchFamily="34" charset="-128"/>
                <a:cs typeface="Segoe UI" panose="020B0502040204020203" pitchFamily="34" charset="0"/>
              </a:rPr>
              <a:t>9</a:t>
            </a:r>
            <a:endParaRPr lang="ja-JP" altLang="en-US" sz="1200" b="1">
              <a:solidFill>
                <a:schemeClr val="bg1">
                  <a:lumMod val="95000"/>
                </a:schemeClr>
              </a:solidFill>
              <a:latin typeface="Meiryo" panose="020B0604030504040204" pitchFamily="34" charset="-128"/>
              <a:ea typeface="Meiryo" panose="020B0604030504040204" pitchFamily="34" charset="-128"/>
              <a:cs typeface="Segoe UI" panose="020B0502040204020203" pitchFamily="34" charset="0"/>
            </a:endParaRPr>
          </a:p>
        </p:txBody>
      </p:sp>
      <p:grpSp>
        <p:nvGrpSpPr>
          <p:cNvPr id="7" name="グループ化 6">
            <a:extLst>
              <a:ext uri="{FF2B5EF4-FFF2-40B4-BE49-F238E27FC236}">
                <a16:creationId xmlns:a16="http://schemas.microsoft.com/office/drawing/2014/main" id="{79506327-92FA-A6DE-F2AA-EFF05737389A}"/>
              </a:ext>
            </a:extLst>
          </p:cNvPr>
          <p:cNvGrpSpPr/>
          <p:nvPr/>
        </p:nvGrpSpPr>
        <p:grpSpPr>
          <a:xfrm>
            <a:off x="4566590" y="1911510"/>
            <a:ext cx="2816667" cy="3961834"/>
            <a:chOff x="513033" y="432676"/>
            <a:chExt cx="2115990" cy="2790926"/>
          </a:xfrm>
        </p:grpSpPr>
        <p:grpSp>
          <p:nvGrpSpPr>
            <p:cNvPr id="9" name="グループ化 8">
              <a:extLst>
                <a:ext uri="{FF2B5EF4-FFF2-40B4-BE49-F238E27FC236}">
                  <a16:creationId xmlns:a16="http://schemas.microsoft.com/office/drawing/2014/main" id="{5E15F2DE-D691-4B5D-C574-5BCD651143FD}"/>
                </a:ext>
              </a:extLst>
            </p:cNvPr>
            <p:cNvGrpSpPr/>
            <p:nvPr/>
          </p:nvGrpSpPr>
          <p:grpSpPr>
            <a:xfrm>
              <a:off x="513033" y="432676"/>
              <a:ext cx="2115990" cy="2790926"/>
              <a:chOff x="513033" y="446487"/>
              <a:chExt cx="2115990" cy="2790926"/>
            </a:xfrm>
          </p:grpSpPr>
          <p:pic>
            <p:nvPicPr>
              <p:cNvPr id="12" name="図 11">
                <a:extLst>
                  <a:ext uri="{FF2B5EF4-FFF2-40B4-BE49-F238E27FC236}">
                    <a16:creationId xmlns:a16="http://schemas.microsoft.com/office/drawing/2014/main" id="{2FC57F22-35F1-6850-A549-012D5C867914}"/>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b="37089"/>
              <a:stretch/>
            </p:blipFill>
            <p:spPr>
              <a:xfrm>
                <a:off x="513033" y="446487"/>
                <a:ext cx="2115990" cy="2790925"/>
              </a:xfrm>
              <a:prstGeom prst="rect">
                <a:avLst/>
              </a:prstGeom>
            </p:spPr>
          </p:pic>
          <p:pic>
            <p:nvPicPr>
              <p:cNvPr id="13" name="図 12">
                <a:extLst>
                  <a:ext uri="{FF2B5EF4-FFF2-40B4-BE49-F238E27FC236}">
                    <a16:creationId xmlns:a16="http://schemas.microsoft.com/office/drawing/2014/main" id="{FC2BF046-6279-AE61-83A0-2CC01F19A982}"/>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b="33382"/>
              <a:stretch/>
            </p:blipFill>
            <p:spPr>
              <a:xfrm>
                <a:off x="655968" y="568893"/>
                <a:ext cx="1844989" cy="2668520"/>
              </a:xfrm>
              <a:prstGeom prst="rect">
                <a:avLst/>
              </a:prstGeom>
            </p:spPr>
          </p:pic>
          <p:pic>
            <p:nvPicPr>
              <p:cNvPr id="14" name="図 13">
                <a:extLst>
                  <a:ext uri="{FF2B5EF4-FFF2-40B4-BE49-F238E27FC236}">
                    <a16:creationId xmlns:a16="http://schemas.microsoft.com/office/drawing/2014/main" id="{B0A90084-3F4A-D43D-7750-732EDE067F08}"/>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31300" y="567291"/>
                <a:ext cx="1079455" cy="148426"/>
              </a:xfrm>
              <a:prstGeom prst="rect">
                <a:avLst/>
              </a:prstGeom>
            </p:spPr>
          </p:pic>
        </p:grpSp>
        <p:pic>
          <p:nvPicPr>
            <p:cNvPr id="10" name="図 9">
              <a:extLst>
                <a:ext uri="{FF2B5EF4-FFF2-40B4-BE49-F238E27FC236}">
                  <a16:creationId xmlns:a16="http://schemas.microsoft.com/office/drawing/2014/main" id="{CBBBD52F-CE69-9B47-0B54-CC88FB00B961}"/>
                </a:ext>
              </a:extLst>
            </p:cNvPr>
            <p:cNvPicPr>
              <a:picLocks noChangeAspect="1"/>
            </p:cNvPicPr>
            <p:nvPr/>
          </p:nvPicPr>
          <p:blipFill rotWithShape="1">
            <a:blip r:embed="rId6">
              <a:extLst>
                <a:ext uri="{28A0092B-C50C-407E-A947-70E740481C1C}">
                  <a14:useLocalDpi xmlns:a14="http://schemas.microsoft.com/office/drawing/2010/main"/>
                </a:ext>
              </a:extLst>
            </a:blip>
            <a:srcRect l="1704" t="-603" r="3086"/>
            <a:stretch/>
          </p:blipFill>
          <p:spPr>
            <a:xfrm>
              <a:off x="654267" y="1182203"/>
              <a:ext cx="1843200" cy="1050673"/>
            </a:xfrm>
            <a:prstGeom prst="rect">
              <a:avLst/>
            </a:prstGeom>
          </p:spPr>
        </p:pic>
      </p:grpSp>
      <p:grpSp>
        <p:nvGrpSpPr>
          <p:cNvPr id="15" name="グループ化 14">
            <a:extLst>
              <a:ext uri="{FF2B5EF4-FFF2-40B4-BE49-F238E27FC236}">
                <a16:creationId xmlns:a16="http://schemas.microsoft.com/office/drawing/2014/main" id="{CA8BD934-91F4-EC96-152E-19060DA3AEBD}"/>
              </a:ext>
            </a:extLst>
          </p:cNvPr>
          <p:cNvGrpSpPr/>
          <p:nvPr/>
        </p:nvGrpSpPr>
        <p:grpSpPr>
          <a:xfrm>
            <a:off x="7670937" y="1912567"/>
            <a:ext cx="2816667" cy="3960777"/>
            <a:chOff x="7241733" y="1270074"/>
            <a:chExt cx="2016626" cy="2835765"/>
          </a:xfrm>
        </p:grpSpPr>
        <p:grpSp>
          <p:nvGrpSpPr>
            <p:cNvPr id="17" name="グループ化 16">
              <a:extLst>
                <a:ext uri="{FF2B5EF4-FFF2-40B4-BE49-F238E27FC236}">
                  <a16:creationId xmlns:a16="http://schemas.microsoft.com/office/drawing/2014/main" id="{904C6C28-D524-7DDB-A439-F371809662E6}"/>
                </a:ext>
              </a:extLst>
            </p:cNvPr>
            <p:cNvGrpSpPr/>
            <p:nvPr/>
          </p:nvGrpSpPr>
          <p:grpSpPr>
            <a:xfrm>
              <a:off x="7241733" y="1270074"/>
              <a:ext cx="2016626" cy="2835764"/>
              <a:chOff x="513033" y="432676"/>
              <a:chExt cx="2115990" cy="2790180"/>
            </a:xfrm>
          </p:grpSpPr>
          <p:grpSp>
            <p:nvGrpSpPr>
              <p:cNvPr id="20" name="グループ化 19">
                <a:extLst>
                  <a:ext uri="{FF2B5EF4-FFF2-40B4-BE49-F238E27FC236}">
                    <a16:creationId xmlns:a16="http://schemas.microsoft.com/office/drawing/2014/main" id="{61997B3F-AB57-8B4D-44AC-93E9CADDC5C4}"/>
                  </a:ext>
                </a:extLst>
              </p:cNvPr>
              <p:cNvGrpSpPr/>
              <p:nvPr/>
            </p:nvGrpSpPr>
            <p:grpSpPr>
              <a:xfrm>
                <a:off x="513033" y="432676"/>
                <a:ext cx="2115990" cy="2790180"/>
                <a:chOff x="513033" y="446487"/>
                <a:chExt cx="2115990" cy="2790180"/>
              </a:xfrm>
            </p:grpSpPr>
            <p:pic>
              <p:nvPicPr>
                <p:cNvPr id="22" name="図 21">
                  <a:extLst>
                    <a:ext uri="{FF2B5EF4-FFF2-40B4-BE49-F238E27FC236}">
                      <a16:creationId xmlns:a16="http://schemas.microsoft.com/office/drawing/2014/main" id="{A66B662B-A899-1B03-A7FB-6D18F5BE3161}"/>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t="1" b="37106"/>
                <a:stretch/>
              </p:blipFill>
              <p:spPr>
                <a:xfrm>
                  <a:off x="513033" y="446487"/>
                  <a:ext cx="2115990" cy="2790180"/>
                </a:xfrm>
                <a:prstGeom prst="rect">
                  <a:avLst/>
                </a:prstGeom>
              </p:spPr>
            </p:pic>
            <p:pic>
              <p:nvPicPr>
                <p:cNvPr id="23" name="図 22">
                  <a:extLst>
                    <a:ext uri="{FF2B5EF4-FFF2-40B4-BE49-F238E27FC236}">
                      <a16:creationId xmlns:a16="http://schemas.microsoft.com/office/drawing/2014/main" id="{504FB388-FF20-EBE2-A84F-1A340AE737AD}"/>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31300" y="567291"/>
                  <a:ext cx="1079455" cy="148426"/>
                </a:xfrm>
                <a:prstGeom prst="rect">
                  <a:avLst/>
                </a:prstGeom>
              </p:spPr>
            </p:pic>
          </p:grpSp>
          <p:pic>
            <p:nvPicPr>
              <p:cNvPr id="21" name="図 20">
                <a:extLst>
                  <a:ext uri="{FF2B5EF4-FFF2-40B4-BE49-F238E27FC236}">
                    <a16:creationId xmlns:a16="http://schemas.microsoft.com/office/drawing/2014/main" id="{B4734AF0-9E0E-EF5B-3855-13A7247A6F3C}"/>
                  </a:ext>
                </a:extLst>
              </p:cNvPr>
              <p:cNvPicPr>
                <a:picLocks noChangeAspect="1"/>
              </p:cNvPicPr>
              <p:nvPr/>
            </p:nvPicPr>
            <p:blipFill rotWithShape="1">
              <a:blip r:embed="rId6">
                <a:extLst>
                  <a:ext uri="{28A0092B-C50C-407E-A947-70E740481C1C}">
                    <a14:useLocalDpi xmlns:a14="http://schemas.microsoft.com/office/drawing/2010/main"/>
                  </a:ext>
                </a:extLst>
              </a:blip>
              <a:srcRect l="1704" t="-603" r="3086"/>
              <a:stretch/>
            </p:blipFill>
            <p:spPr>
              <a:xfrm>
                <a:off x="654267" y="958607"/>
                <a:ext cx="1843200" cy="1050673"/>
              </a:xfrm>
              <a:prstGeom prst="rect">
                <a:avLst/>
              </a:prstGeom>
            </p:spPr>
          </p:pic>
        </p:grpSp>
        <p:pic>
          <p:nvPicPr>
            <p:cNvPr id="18" name="図 17">
              <a:extLst>
                <a:ext uri="{FF2B5EF4-FFF2-40B4-BE49-F238E27FC236}">
                  <a16:creationId xmlns:a16="http://schemas.microsoft.com/office/drawing/2014/main" id="{560F9AA4-C464-C611-C16A-BFD1836F47D2}"/>
                </a:ext>
              </a:extLst>
            </p:cNvPr>
            <p:cNvPicPr>
              <a:picLocks noChangeAspect="1"/>
            </p:cNvPicPr>
            <p:nvPr/>
          </p:nvPicPr>
          <p:blipFill rotWithShape="1">
            <a:blip r:embed="rId7">
              <a:extLst>
                <a:ext uri="{28A0092B-C50C-407E-A947-70E740481C1C}">
                  <a14:useLocalDpi xmlns:a14="http://schemas.microsoft.com/office/drawing/2010/main" val="0"/>
                </a:ext>
              </a:extLst>
            </a:blip>
            <a:srcRect t="3189" b="88679"/>
            <a:stretch/>
          </p:blipFill>
          <p:spPr>
            <a:xfrm>
              <a:off x="7393106" y="1572570"/>
              <a:ext cx="1713877" cy="248191"/>
            </a:xfrm>
            <a:prstGeom prst="rect">
              <a:avLst/>
            </a:prstGeom>
          </p:spPr>
        </p:pic>
        <p:pic>
          <p:nvPicPr>
            <p:cNvPr id="19" name="図 18">
              <a:extLst>
                <a:ext uri="{FF2B5EF4-FFF2-40B4-BE49-F238E27FC236}">
                  <a16:creationId xmlns:a16="http://schemas.microsoft.com/office/drawing/2014/main" id="{99298468-249B-5334-22EB-A67BDF281B7B}"/>
                </a:ext>
              </a:extLst>
            </p:cNvPr>
            <p:cNvPicPr>
              <a:picLocks noChangeAspect="1"/>
            </p:cNvPicPr>
            <p:nvPr/>
          </p:nvPicPr>
          <p:blipFill rotWithShape="1">
            <a:blip r:embed="rId7">
              <a:extLst>
                <a:ext uri="{28A0092B-C50C-407E-A947-70E740481C1C}">
                  <a14:useLocalDpi xmlns:a14="http://schemas.microsoft.com/office/drawing/2010/main" val="0"/>
                </a:ext>
              </a:extLst>
            </a:blip>
            <a:srcRect t="11470" b="48380"/>
            <a:stretch/>
          </p:blipFill>
          <p:spPr>
            <a:xfrm>
              <a:off x="7376335" y="2868485"/>
              <a:ext cx="1730648" cy="1237354"/>
            </a:xfrm>
            <a:prstGeom prst="rect">
              <a:avLst/>
            </a:prstGeom>
          </p:spPr>
        </p:pic>
      </p:grpSp>
      <p:sp>
        <p:nvSpPr>
          <p:cNvPr id="24" name="角丸四角形 46">
            <a:extLst>
              <a:ext uri="{FF2B5EF4-FFF2-40B4-BE49-F238E27FC236}">
                <a16:creationId xmlns:a16="http://schemas.microsoft.com/office/drawing/2014/main" id="{05A527B1-8CAB-5E93-A7CC-2A6A77957882}"/>
              </a:ext>
            </a:extLst>
          </p:cNvPr>
          <p:cNvSpPr/>
          <p:nvPr/>
        </p:nvSpPr>
        <p:spPr>
          <a:xfrm>
            <a:off x="4624448" y="1257182"/>
            <a:ext cx="2713283" cy="399529"/>
          </a:xfrm>
          <a:prstGeom prst="roundRect">
            <a:avLst>
              <a:gd name="adj" fmla="val 50000"/>
            </a:avLst>
          </a:prstGeom>
          <a:solidFill>
            <a:schemeClr val="bg1"/>
          </a:solidFill>
          <a:ln w="12700">
            <a:solidFill>
              <a:srgbClr val="00003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600" normalizeH="0" baseline="0" noProof="0">
                <a:ln>
                  <a:noFill/>
                </a:ln>
                <a:solidFill>
                  <a:srgbClr val="0D0D0D"/>
                </a:solidFill>
                <a:effectLst/>
                <a:uLnTx/>
                <a:uFillTx/>
                <a:latin typeface="Meiryo" panose="020B0604030504040204" pitchFamily="34" charset="-128"/>
                <a:ea typeface="Meiryo" panose="020B0604030504040204" pitchFamily="34" charset="-128"/>
              </a:rPr>
              <a:t>WEB</a:t>
            </a:r>
            <a:endParaRPr kumimoji="1" lang="ja-JP" altLang="en-US" sz="1400" b="1" i="0" u="none" strike="noStrike" kern="1200" cap="none" spc="600" normalizeH="0" baseline="0" noProof="0">
              <a:ln>
                <a:noFill/>
              </a:ln>
              <a:solidFill>
                <a:srgbClr val="0D0D0D"/>
              </a:solidFill>
              <a:effectLst/>
              <a:uLnTx/>
              <a:uFillTx/>
              <a:latin typeface="Meiryo" panose="020B0604030504040204" pitchFamily="34" charset="-128"/>
              <a:ea typeface="Meiryo" panose="020B0604030504040204" pitchFamily="34" charset="-128"/>
            </a:endParaRPr>
          </a:p>
        </p:txBody>
      </p:sp>
      <p:sp>
        <p:nvSpPr>
          <p:cNvPr id="25" name="角丸四角形 47">
            <a:extLst>
              <a:ext uri="{FF2B5EF4-FFF2-40B4-BE49-F238E27FC236}">
                <a16:creationId xmlns:a16="http://schemas.microsoft.com/office/drawing/2014/main" id="{2425BD94-1C8B-29DF-4EED-D832A11CEA7B}"/>
              </a:ext>
            </a:extLst>
          </p:cNvPr>
          <p:cNvSpPr/>
          <p:nvPr/>
        </p:nvSpPr>
        <p:spPr>
          <a:xfrm>
            <a:off x="7774321" y="1220433"/>
            <a:ext cx="2713283" cy="399529"/>
          </a:xfrm>
          <a:prstGeom prst="roundRect">
            <a:avLst>
              <a:gd name="adj" fmla="val 50000"/>
            </a:avLst>
          </a:prstGeom>
          <a:solidFill>
            <a:schemeClr val="bg1"/>
          </a:solidFill>
          <a:ln w="12700">
            <a:solidFill>
              <a:srgbClr val="00003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600" normalizeH="0" baseline="0" noProof="0">
                <a:ln>
                  <a:noFill/>
                </a:ln>
                <a:solidFill>
                  <a:srgbClr val="0D0D0D"/>
                </a:solidFill>
                <a:effectLst/>
                <a:uLnTx/>
                <a:uFillTx/>
                <a:latin typeface="Meiryo" panose="020B0604030504040204" pitchFamily="34" charset="-128"/>
                <a:ea typeface="Meiryo" panose="020B0604030504040204" pitchFamily="34" charset="-128"/>
              </a:rPr>
              <a:t>APP</a:t>
            </a:r>
            <a:endParaRPr kumimoji="1" lang="ja-JP" altLang="en-US" sz="1400" b="1" i="0" u="none" strike="noStrike" kern="1200" cap="none" spc="600" normalizeH="0" baseline="0" noProof="0">
              <a:ln>
                <a:noFill/>
              </a:ln>
              <a:solidFill>
                <a:srgbClr val="0D0D0D"/>
              </a:solidFill>
              <a:effectLst/>
              <a:uLnTx/>
              <a:uFillTx/>
              <a:latin typeface="Meiryo" panose="020B0604030504040204" pitchFamily="34" charset="-128"/>
              <a:ea typeface="Meiryo" panose="020B0604030504040204" pitchFamily="34" charset="-128"/>
            </a:endParaRPr>
          </a:p>
        </p:txBody>
      </p:sp>
      <p:sp>
        <p:nvSpPr>
          <p:cNvPr id="27" name="テキスト ボックス 26">
            <a:extLst>
              <a:ext uri="{FF2B5EF4-FFF2-40B4-BE49-F238E27FC236}">
                <a16:creationId xmlns:a16="http://schemas.microsoft.com/office/drawing/2014/main" id="{BD1FDD0E-B44D-D402-A51F-B7CEFBD2F3E7}"/>
              </a:ext>
            </a:extLst>
          </p:cNvPr>
          <p:cNvSpPr txBox="1"/>
          <p:nvPr/>
        </p:nvSpPr>
        <p:spPr>
          <a:xfrm>
            <a:off x="623154" y="5990974"/>
            <a:ext cx="8989036" cy="417807"/>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・フォーマット別ガイド</a:t>
            </a:r>
            <a:r>
              <a:rPr kumimoji="0" lang="en-US" altLang="ja-JP" sz="900" b="0" i="0" u="none" strike="noStrike" kern="0" cap="none" spc="0" normalizeH="0" baseline="0" noProof="0">
                <a:ln>
                  <a:noFill/>
                </a:ln>
                <a:solidFill>
                  <a:srgbClr val="0D0D0D"/>
                </a:solidFill>
                <a:effectLst/>
                <a:uLnTx/>
                <a:uFillTx/>
                <a:latin typeface="Meiryo"/>
                <a:ea typeface="Meiryo"/>
              </a:rPr>
              <a:t>:</a:t>
            </a:r>
            <a:r>
              <a:rPr kumimoji="0" lang="ja-JP" altLang="en-US" sz="900" b="0" i="0" u="none" strike="noStrike" kern="0" cap="none" spc="0" normalizeH="0" baseline="0" noProof="0">
                <a:ln>
                  <a:noFill/>
                </a:ln>
                <a:solidFill>
                  <a:srgbClr val="0D0D0D"/>
                </a:solidFill>
                <a:effectLst/>
                <a:uLnTx/>
                <a:uFillTx/>
                <a:latin typeface="Meiryo"/>
                <a:ea typeface="Meiryo"/>
              </a:rPr>
              <a:t> </a:t>
            </a:r>
            <a:r>
              <a:rPr kumimoji="0" lang="en-US" altLang="ja-JP" sz="900" b="0" i="0" u="none" strike="noStrike" kern="0" cap="none" spc="0" normalizeH="0" baseline="0" noProof="0">
                <a:ln>
                  <a:noFill/>
                </a:ln>
                <a:solidFill>
                  <a:srgbClr val="000000"/>
                </a:solidFill>
                <a:effectLst/>
                <a:uLnTx/>
                <a:uFillTx/>
                <a:latin typeface="Meiryo"/>
                <a:ea typeface="Meiryo"/>
                <a:hlinkClick r:id="rId8">
                  <a:extLst>
                    <a:ext uri="{A12FA001-AC4F-418D-AE19-62706E023703}">
                      <ahyp:hlinkClr xmlns:ahyp="http://schemas.microsoft.com/office/drawing/2018/hyperlinkcolor" val="tx"/>
                    </a:ext>
                  </a:extLst>
                </a:hlinkClick>
              </a:rPr>
              <a:t>https://s.yimg.jp/dl/displayads-guarantee/formatguide.zip</a:t>
            </a:r>
            <a:endParaRPr kumimoji="0" lang="en-US" altLang="ja-JP" sz="900" b="0" i="0" u="none" strike="noStrike" kern="0" cap="none" spc="0" normalizeH="0" baseline="0" noProof="0">
              <a:ln>
                <a:noFill/>
              </a:ln>
              <a:solidFill>
                <a:srgbClr val="000000"/>
              </a:solidFill>
              <a:effectLst/>
              <a:uLnTx/>
              <a:uFillTx/>
              <a:latin typeface="Meiryo"/>
              <a:ea typeface="Meiryo"/>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・入稿規定（</a:t>
            </a:r>
            <a:r>
              <a:rPr kumimoji="0" lang="en-US" altLang="ja-JP" sz="900" b="0" i="0" u="none" strike="noStrike" kern="0" cap="none" spc="0" normalizeH="0" baseline="0" noProof="0">
                <a:ln>
                  <a:noFill/>
                </a:ln>
                <a:solidFill>
                  <a:srgbClr val="0D0D0D"/>
                </a:solidFill>
                <a:effectLst/>
                <a:uLnTx/>
                <a:uFillTx/>
                <a:latin typeface="Meiryo"/>
                <a:ea typeface="Meiryo"/>
              </a:rPr>
              <a:t>web</a:t>
            </a:r>
            <a:r>
              <a:rPr kumimoji="0" lang="ja-JP" altLang="en-US" sz="900" b="0" i="0" u="none" strike="noStrike" kern="0" cap="none" spc="0" normalizeH="0" baseline="0" noProof="0">
                <a:ln>
                  <a:noFill/>
                </a:ln>
                <a:solidFill>
                  <a:srgbClr val="0D0D0D"/>
                </a:solidFill>
                <a:effectLst/>
                <a:uLnTx/>
                <a:uFillTx/>
                <a:latin typeface="Meiryo"/>
                <a:ea typeface="Meiryo"/>
              </a:rPr>
              <a:t>）：</a:t>
            </a:r>
            <a:r>
              <a:rPr kumimoji="0" lang="ja-JP" altLang="en-US" sz="900" kern="0">
                <a:solidFill>
                  <a:srgbClr val="0D0D0D"/>
                </a:solidFill>
                <a:latin typeface="Meiryo"/>
                <a:ea typeface="Meiryo"/>
                <a:hlinkClick r:id="rId9"/>
              </a:rPr>
              <a:t>https://ads-help.yahoo-net.jp/s/article/H000044930?language=ja</a:t>
            </a:r>
            <a:endParaRPr lang="en-US" altLang="ja-JP" sz="900" b="0" i="0" u="none" strike="noStrike" kern="0" cap="none" spc="0" normalizeH="0" baseline="0" noProof="0">
              <a:ln>
                <a:noFill/>
              </a:ln>
              <a:solidFill>
                <a:srgbClr val="0D0D0D"/>
              </a:solidFill>
              <a:effectLst/>
              <a:uLnTx/>
              <a:uFillTx/>
              <a:latin typeface="Meiryo UI"/>
              <a:ea typeface="Meiryo UI"/>
            </a:endParaRPr>
          </a:p>
        </p:txBody>
      </p:sp>
      <p:sp>
        <p:nvSpPr>
          <p:cNvPr id="28" name="正方形/長方形 27">
            <a:extLst>
              <a:ext uri="{FF2B5EF4-FFF2-40B4-BE49-F238E27FC236}">
                <a16:creationId xmlns:a16="http://schemas.microsoft.com/office/drawing/2014/main" id="{2B09F9F5-62D7-B760-AE73-2D551CDEB8A7}"/>
              </a:ext>
            </a:extLst>
          </p:cNvPr>
          <p:cNvSpPr/>
          <p:nvPr/>
        </p:nvSpPr>
        <p:spPr>
          <a:xfrm>
            <a:off x="8519905" y="6298387"/>
            <a:ext cx="3152589" cy="138499"/>
          </a:xfrm>
          <a:prstGeom prst="rect">
            <a:avLst/>
          </a:prstGeom>
        </p:spPr>
        <p:txBody>
          <a:bodyPr wrap="none" lIns="0" tIns="0" rIns="0" b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コンテンツページは予告なく変更されることがあります。</a:t>
            </a:r>
          </a:p>
        </p:txBody>
      </p:sp>
      <p:sp>
        <p:nvSpPr>
          <p:cNvPr id="3" name="円/楕円 38">
            <a:extLst>
              <a:ext uri="{FF2B5EF4-FFF2-40B4-BE49-F238E27FC236}">
                <a16:creationId xmlns:a16="http://schemas.microsoft.com/office/drawing/2014/main" id="{CD22F418-A790-88C4-FD0F-56259DB7DC5D}"/>
              </a:ext>
            </a:extLst>
          </p:cNvPr>
          <p:cNvSpPr>
            <a:spLocks noChangeAspect="1"/>
          </p:cNvSpPr>
          <p:nvPr/>
        </p:nvSpPr>
        <p:spPr>
          <a:xfrm>
            <a:off x="1150927" y="3217131"/>
            <a:ext cx="504000" cy="504000"/>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b="1">
                <a:solidFill>
                  <a:srgbClr val="FFFFFF"/>
                </a:solidFill>
                <a:latin typeface="Meiryo" panose="020B0604030504040204" pitchFamily="34" charset="-128"/>
                <a:ea typeface="Meiryo" panose="020B0604030504040204" pitchFamily="34" charset="-128"/>
                <a:cs typeface="Segoe UI" panose="020B0502040204020203" pitchFamily="34" charset="0"/>
              </a:rPr>
              <a:t>C</a:t>
            </a:r>
            <a:endParaRPr kumimoji="1" lang="ja-JP" altLang="en-US"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16" name="テキスト ボックス 15">
            <a:extLst>
              <a:ext uri="{FF2B5EF4-FFF2-40B4-BE49-F238E27FC236}">
                <a16:creationId xmlns:a16="http://schemas.microsoft.com/office/drawing/2014/main" id="{A2AEE630-03C6-997A-A85C-89AF90F4E1FE}"/>
              </a:ext>
            </a:extLst>
          </p:cNvPr>
          <p:cNvSpPr txBox="1"/>
          <p:nvPr/>
        </p:nvSpPr>
        <p:spPr>
          <a:xfrm>
            <a:off x="4792724" y="1734900"/>
            <a:ext cx="6743747" cy="153888"/>
          </a:xfrm>
          <a:prstGeom prst="rect">
            <a:avLst/>
          </a:prstGeom>
          <a:noFill/>
        </p:spPr>
        <p:txBody>
          <a:bodyPr wrap="square" lIns="0" tIns="0" rIns="0" bIns="0" rtlCol="0" anchor="t">
            <a:spAutoFit/>
          </a:bodyPr>
          <a:lstStyle/>
          <a:p>
            <a:pPr>
              <a:defRPr/>
            </a:pPr>
            <a:r>
              <a:rPr lang="en-US" altLang="ja-JP" sz="1000">
                <a:solidFill>
                  <a:srgbClr val="002AFF"/>
                </a:solidFill>
                <a:latin typeface="Meiryo"/>
                <a:ea typeface="Meiryo"/>
              </a:rPr>
              <a:t>※ </a:t>
            </a:r>
            <a:r>
              <a:rPr lang="ja-JP" altLang="en-US" sz="1000">
                <a:solidFill>
                  <a:srgbClr val="002AFF"/>
                </a:solidFill>
                <a:latin typeface="Meiryo"/>
                <a:ea typeface="Meiryo"/>
              </a:rPr>
              <a:t>タップ後の挙動は「スマートフォン動画広告タップ後の挙動」のページをご参照ください。</a:t>
            </a:r>
          </a:p>
        </p:txBody>
      </p:sp>
      <p:sp>
        <p:nvSpPr>
          <p:cNvPr id="6" name="テキスト プレースホルダー 1">
            <a:extLst>
              <a:ext uri="{FF2B5EF4-FFF2-40B4-BE49-F238E27FC236}">
                <a16:creationId xmlns:a16="http://schemas.microsoft.com/office/drawing/2014/main" id="{5352C2F0-0E9A-6D63-91E5-88AC811C86AA}"/>
              </a:ext>
            </a:extLst>
          </p:cNvPr>
          <p:cNvSpPr txBox="1">
            <a:spLocks/>
          </p:cNvSpPr>
          <p:nvPr/>
        </p:nvSpPr>
        <p:spPr>
          <a:xfrm>
            <a:off x="3507058" y="239613"/>
            <a:ext cx="6105132" cy="416531"/>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chemeClr val="accent1"/>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en-US" altLang="ja-JP">
                <a:solidFill>
                  <a:srgbClr val="000048"/>
                </a:solidFill>
              </a:rPr>
              <a:t>Yahoo! JAPAN</a:t>
            </a:r>
            <a:r>
              <a:rPr lang="ja-JP" altLang="en-US">
                <a:solidFill>
                  <a:srgbClr val="000048"/>
                </a:solidFill>
              </a:rPr>
              <a:t>トップページ　ブランドパネル　</a:t>
            </a:r>
            <a:r>
              <a:rPr lang="en-US" altLang="ja-JP">
                <a:solidFill>
                  <a:srgbClr val="000048"/>
                </a:solidFill>
              </a:rPr>
              <a:t>SP</a:t>
            </a:r>
          </a:p>
        </p:txBody>
      </p:sp>
    </p:spTree>
    <p:extLst>
      <p:ext uri="{BB962C8B-B14F-4D97-AF65-F5344CB8AC3E}">
        <p14:creationId xmlns:p14="http://schemas.microsoft.com/office/powerpoint/2010/main" val="68815703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0DC642-4999-A122-F38E-E398BC4D0E5C}"/>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3F57A2A8-E5A1-8D0D-A35E-EE22397ACD62}"/>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99418805-53EC-0C63-6FA0-CA0F8F529755}"/>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26" name="角丸四角形 3">
            <a:extLst>
              <a:ext uri="{FF2B5EF4-FFF2-40B4-BE49-F238E27FC236}">
                <a16:creationId xmlns:a16="http://schemas.microsoft.com/office/drawing/2014/main" id="{FA59501F-43F7-D25B-4DB4-D90D5F6C9DBC}"/>
              </a:ext>
            </a:extLst>
          </p:cNvPr>
          <p:cNvSpPr/>
          <p:nvPr/>
        </p:nvSpPr>
        <p:spPr>
          <a:xfrm>
            <a:off x="1792443" y="186644"/>
            <a:ext cx="1484157"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商品一覧</a:t>
            </a:r>
          </a:p>
        </p:txBody>
      </p:sp>
      <p:graphicFrame>
        <p:nvGraphicFramePr>
          <p:cNvPr id="29" name="表 28">
            <a:extLst>
              <a:ext uri="{FF2B5EF4-FFF2-40B4-BE49-F238E27FC236}">
                <a16:creationId xmlns:a16="http://schemas.microsoft.com/office/drawing/2014/main" id="{8EC43977-352C-19F2-03E6-2E9ADFE982F7}"/>
              </a:ext>
            </a:extLst>
          </p:cNvPr>
          <p:cNvGraphicFramePr>
            <a:graphicFrameLocks noGrp="1"/>
          </p:cNvGraphicFramePr>
          <p:nvPr>
            <p:extLst>
              <p:ext uri="{D42A27DB-BD31-4B8C-83A1-F6EECF244321}">
                <p14:modId xmlns:p14="http://schemas.microsoft.com/office/powerpoint/2010/main" val="3199325076"/>
              </p:ext>
            </p:extLst>
          </p:nvPr>
        </p:nvGraphicFramePr>
        <p:xfrm>
          <a:off x="479427" y="922189"/>
          <a:ext cx="11233145" cy="4935982"/>
        </p:xfrm>
        <a:graphic>
          <a:graphicData uri="http://schemas.openxmlformats.org/drawingml/2006/table">
            <a:tbl>
              <a:tblPr firstCol="1" bandRow="1"/>
              <a:tblGrid>
                <a:gridCol w="1301550">
                  <a:extLst>
                    <a:ext uri="{9D8B030D-6E8A-4147-A177-3AD203B41FA5}">
                      <a16:colId xmlns:a16="http://schemas.microsoft.com/office/drawing/2014/main" val="792911817"/>
                    </a:ext>
                  </a:extLst>
                </a:gridCol>
                <a:gridCol w="479330">
                  <a:extLst>
                    <a:ext uri="{9D8B030D-6E8A-4147-A177-3AD203B41FA5}">
                      <a16:colId xmlns:a16="http://schemas.microsoft.com/office/drawing/2014/main" val="1525620392"/>
                    </a:ext>
                  </a:extLst>
                </a:gridCol>
                <a:gridCol w="1010886">
                  <a:extLst>
                    <a:ext uri="{9D8B030D-6E8A-4147-A177-3AD203B41FA5}">
                      <a16:colId xmlns:a16="http://schemas.microsoft.com/office/drawing/2014/main" val="3835180974"/>
                    </a:ext>
                  </a:extLst>
                </a:gridCol>
                <a:gridCol w="740756">
                  <a:extLst>
                    <a:ext uri="{9D8B030D-6E8A-4147-A177-3AD203B41FA5}">
                      <a16:colId xmlns:a16="http://schemas.microsoft.com/office/drawing/2014/main" val="189167796"/>
                    </a:ext>
                  </a:extLst>
                </a:gridCol>
                <a:gridCol w="993914">
                  <a:extLst>
                    <a:ext uri="{9D8B030D-6E8A-4147-A177-3AD203B41FA5}">
                      <a16:colId xmlns:a16="http://schemas.microsoft.com/office/drawing/2014/main" val="4269922740"/>
                    </a:ext>
                  </a:extLst>
                </a:gridCol>
                <a:gridCol w="574266">
                  <a:extLst>
                    <a:ext uri="{9D8B030D-6E8A-4147-A177-3AD203B41FA5}">
                      <a16:colId xmlns:a16="http://schemas.microsoft.com/office/drawing/2014/main" val="1534325728"/>
                    </a:ext>
                  </a:extLst>
                </a:gridCol>
                <a:gridCol w="984559">
                  <a:extLst>
                    <a:ext uri="{9D8B030D-6E8A-4147-A177-3AD203B41FA5}">
                      <a16:colId xmlns:a16="http://schemas.microsoft.com/office/drawing/2014/main" val="1933156410"/>
                    </a:ext>
                  </a:extLst>
                </a:gridCol>
                <a:gridCol w="523875">
                  <a:extLst>
                    <a:ext uri="{9D8B030D-6E8A-4147-A177-3AD203B41FA5}">
                      <a16:colId xmlns:a16="http://schemas.microsoft.com/office/drawing/2014/main" val="3040132140"/>
                    </a:ext>
                  </a:extLst>
                </a:gridCol>
                <a:gridCol w="1315987">
                  <a:extLst>
                    <a:ext uri="{9D8B030D-6E8A-4147-A177-3AD203B41FA5}">
                      <a16:colId xmlns:a16="http://schemas.microsoft.com/office/drawing/2014/main" val="4196219788"/>
                    </a:ext>
                  </a:extLst>
                </a:gridCol>
                <a:gridCol w="475693">
                  <a:extLst>
                    <a:ext uri="{9D8B030D-6E8A-4147-A177-3AD203B41FA5}">
                      <a16:colId xmlns:a16="http://schemas.microsoft.com/office/drawing/2014/main" val="479922504"/>
                    </a:ext>
                  </a:extLst>
                </a:gridCol>
                <a:gridCol w="1245779">
                  <a:extLst>
                    <a:ext uri="{9D8B030D-6E8A-4147-A177-3AD203B41FA5}">
                      <a16:colId xmlns:a16="http://schemas.microsoft.com/office/drawing/2014/main" val="3445193374"/>
                    </a:ext>
                  </a:extLst>
                </a:gridCol>
                <a:gridCol w="450050">
                  <a:extLst>
                    <a:ext uri="{9D8B030D-6E8A-4147-A177-3AD203B41FA5}">
                      <a16:colId xmlns:a16="http://schemas.microsoft.com/office/drawing/2014/main" val="739266037"/>
                    </a:ext>
                  </a:extLst>
                </a:gridCol>
                <a:gridCol w="1136500">
                  <a:extLst>
                    <a:ext uri="{9D8B030D-6E8A-4147-A177-3AD203B41FA5}">
                      <a16:colId xmlns:a16="http://schemas.microsoft.com/office/drawing/2014/main" val="3201855149"/>
                    </a:ext>
                  </a:extLst>
                </a:gridCol>
              </a:tblGrid>
              <a:tr h="44995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50" b="1">
                          <a:solidFill>
                            <a:schemeClr val="bg1"/>
                          </a:solidFill>
                          <a:latin typeface="Meiryo" panose="020B0604030504040204" pitchFamily="34" charset="-128"/>
                          <a:ea typeface="Meiryo" panose="020B0604030504040204" pitchFamily="34" charset="-128"/>
                        </a:rPr>
                        <a:t>商品名</a:t>
                      </a:r>
                    </a:p>
                  </a:txBody>
                  <a:tcPr marT="7200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rtl="0" eaLnBrk="1" fontAlgn="auto" latinLnBrk="0" hangingPunct="1">
                        <a:lnSpc>
                          <a:spcPct val="100000"/>
                        </a:lnSpc>
                        <a:spcBef>
                          <a:spcPts val="0"/>
                        </a:spcBef>
                        <a:spcAft>
                          <a:spcPts val="0"/>
                        </a:spcAft>
                        <a:buClrTx/>
                        <a:buSzTx/>
                        <a:buFontTx/>
                        <a:buNone/>
                      </a:pPr>
                      <a:r>
                        <a:rPr kumimoji="1" lang="en-US" altLang="ja-JP" sz="900" b="1" kern="1200">
                          <a:solidFill>
                            <a:schemeClr val="bg1"/>
                          </a:solidFill>
                          <a:latin typeface="Meiryo"/>
                          <a:ea typeface="Meiryo"/>
                          <a:cs typeface="+mn-cs"/>
                        </a:rPr>
                        <a:t>Yahoo! JAPAN</a:t>
                      </a:r>
                      <a:r>
                        <a:rPr kumimoji="1" lang="ja-JP" altLang="en-US" sz="900" b="1" kern="1200">
                          <a:solidFill>
                            <a:schemeClr val="bg1"/>
                          </a:solidFill>
                          <a:latin typeface="Meiryo"/>
                          <a:ea typeface="Meiryo"/>
                          <a:cs typeface="+mn-cs"/>
                        </a:rPr>
                        <a:t>トップページ　ブランドパネル　</a:t>
                      </a:r>
                      <a:r>
                        <a:rPr kumimoji="1" lang="en-US" altLang="ja-JP" sz="900" b="1" kern="1200">
                          <a:solidFill>
                            <a:schemeClr val="bg1"/>
                          </a:solidFill>
                          <a:latin typeface="Meiryo"/>
                          <a:ea typeface="Meiryo"/>
                          <a:cs typeface="+mn-cs"/>
                        </a:rPr>
                        <a:t>SP</a:t>
                      </a:r>
                      <a:r>
                        <a:rPr kumimoji="1" lang="ja-JP" altLang="en-US" sz="900" b="1" kern="1200">
                          <a:solidFill>
                            <a:schemeClr val="bg1"/>
                          </a:solidFill>
                          <a:latin typeface="Meiryo"/>
                          <a:ea typeface="Meiryo"/>
                          <a:cs typeface="+mn-cs"/>
                        </a:rPr>
                        <a:t>（</a:t>
                      </a:r>
                      <a:r>
                        <a:rPr kumimoji="1" lang="en-US" altLang="ja-JP" sz="900" b="1" kern="1200">
                          <a:solidFill>
                            <a:schemeClr val="bg1"/>
                          </a:solidFill>
                          <a:latin typeface="Meiryo"/>
                          <a:ea typeface="Meiryo"/>
                          <a:cs typeface="+mn-cs"/>
                        </a:rPr>
                        <a:t>500</a:t>
                      </a:r>
                      <a:r>
                        <a:rPr kumimoji="1" lang="ja-JP" altLang="en-US" sz="900" b="1" kern="1200">
                          <a:solidFill>
                            <a:schemeClr val="bg1"/>
                          </a:solidFill>
                          <a:latin typeface="Meiryo"/>
                          <a:ea typeface="Meiryo"/>
                          <a:cs typeface="+mn-cs"/>
                        </a:rPr>
                        <a:t>万円～）</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1" kern="1200">
                          <a:solidFill>
                            <a:schemeClr val="bg1"/>
                          </a:solidFill>
                          <a:latin typeface="Meiryo"/>
                          <a:ea typeface="Meiryo"/>
                          <a:cs typeface="+mn-cs"/>
                        </a:rPr>
                        <a:t>Yahoo! JAPAN</a:t>
                      </a:r>
                      <a:r>
                        <a:rPr kumimoji="1" lang="ja-JP" altLang="en-US" sz="900" b="1" kern="1200">
                          <a:solidFill>
                            <a:schemeClr val="bg1"/>
                          </a:solidFill>
                          <a:latin typeface="Meiryo"/>
                          <a:ea typeface="Meiryo"/>
                          <a:cs typeface="+mn-cs"/>
                        </a:rPr>
                        <a:t>トップページ　ブランドパネル　</a:t>
                      </a:r>
                      <a:endParaRPr kumimoji="1" lang="en-US" altLang="ja-JP" sz="900" b="1" kern="1200">
                        <a:solidFill>
                          <a:schemeClr val="bg1"/>
                        </a:solidFill>
                        <a:latin typeface="Meiryo"/>
                        <a:ea typeface="Meiryo"/>
                        <a:cs typeface="+mn-cs"/>
                      </a:endParaRPr>
                    </a:p>
                    <a:p>
                      <a:pPr algn="ctr"/>
                      <a:r>
                        <a:rPr kumimoji="1" lang="en-US" altLang="ja-JP" sz="900" b="1" kern="1200">
                          <a:solidFill>
                            <a:schemeClr val="bg1"/>
                          </a:solidFill>
                          <a:latin typeface="Meiryo"/>
                          <a:ea typeface="Meiryo"/>
                          <a:cs typeface="+mn-cs"/>
                        </a:rPr>
                        <a:t>SP</a:t>
                      </a:r>
                      <a:r>
                        <a:rPr kumimoji="1" lang="ja-JP" altLang="en-US" sz="900" b="1" kern="1200">
                          <a:solidFill>
                            <a:schemeClr val="bg1"/>
                          </a:solidFill>
                          <a:latin typeface="Meiryo"/>
                          <a:ea typeface="Meiryo"/>
                          <a:cs typeface="+mn-cs"/>
                        </a:rPr>
                        <a:t>（</a:t>
                      </a:r>
                      <a:r>
                        <a:rPr kumimoji="1" lang="en-US" altLang="ja-JP" sz="900" b="1" kern="1200">
                          <a:solidFill>
                            <a:schemeClr val="bg1"/>
                          </a:solidFill>
                          <a:latin typeface="Meiryo"/>
                          <a:ea typeface="Meiryo"/>
                          <a:cs typeface="+mn-cs"/>
                        </a:rPr>
                        <a:t>1000</a:t>
                      </a:r>
                      <a:r>
                        <a:rPr kumimoji="1" lang="ja-JP" altLang="en-US" sz="900" b="1" kern="1200">
                          <a:solidFill>
                            <a:schemeClr val="bg1"/>
                          </a:solidFill>
                          <a:latin typeface="Meiryo"/>
                          <a:ea typeface="Meiryo"/>
                          <a:cs typeface="+mn-cs"/>
                        </a:rPr>
                        <a:t>万円～）</a:t>
                      </a:r>
                      <a:endParaRPr kumimoji="1" lang="en-US" altLang="ja-JP" sz="900" b="1" kern="1200">
                        <a:solidFill>
                          <a:schemeClr val="bg1"/>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9002C"/>
                    </a:solidFill>
                  </a:tcPr>
                </a:tc>
                <a:tc gridSpan="2">
                  <a:txBody>
                    <a:bodyPr/>
                    <a:lstStyle/>
                    <a:p>
                      <a:pPr algn="ctr"/>
                      <a:r>
                        <a:rPr kumimoji="1" lang="en-US" altLang="ja-JP" sz="900" b="1">
                          <a:solidFill>
                            <a:schemeClr val="bg1"/>
                          </a:solidFill>
                          <a:latin typeface="+mj-ea"/>
                          <a:ea typeface="+mj-ea"/>
                        </a:rPr>
                        <a:t>Yahoo! JAPAN</a:t>
                      </a:r>
                      <a:r>
                        <a:rPr kumimoji="1" lang="ja-JP" altLang="en-US" sz="900" b="1">
                          <a:solidFill>
                            <a:schemeClr val="bg1"/>
                          </a:solidFill>
                          <a:latin typeface="+mj-ea"/>
                          <a:ea typeface="+mj-ea"/>
                        </a:rPr>
                        <a:t>トップページ　ブランドパネル　</a:t>
                      </a:r>
                      <a:r>
                        <a:rPr kumimoji="1" lang="en-US" altLang="ja-JP" sz="900" b="1">
                          <a:solidFill>
                            <a:schemeClr val="bg1"/>
                          </a:solidFill>
                          <a:latin typeface="+mj-ea"/>
                          <a:ea typeface="+mj-ea"/>
                        </a:rPr>
                        <a:t>SP</a:t>
                      </a:r>
                      <a:r>
                        <a:rPr kumimoji="1" lang="ja-JP" altLang="en-US" sz="900" b="1">
                          <a:solidFill>
                            <a:schemeClr val="bg1"/>
                          </a:solidFill>
                          <a:latin typeface="+mj-ea"/>
                          <a:ea typeface="+mj-ea"/>
                        </a:rPr>
                        <a:t>（</a:t>
                      </a:r>
                      <a:r>
                        <a:rPr kumimoji="1" lang="en-US" altLang="ja-JP" sz="900" b="1">
                          <a:solidFill>
                            <a:schemeClr val="bg1"/>
                          </a:solidFill>
                          <a:latin typeface="+mj-ea"/>
                          <a:ea typeface="+mj-ea"/>
                        </a:rPr>
                        <a:t>FQ1</a:t>
                      </a:r>
                      <a:r>
                        <a:rPr kumimoji="1" lang="ja-JP" altLang="en-US" sz="900" b="1">
                          <a:solidFill>
                            <a:schemeClr val="bg1"/>
                          </a:solidFill>
                          <a:latin typeface="+mj-ea"/>
                          <a:ea typeface="+mj-ea"/>
                        </a:rPr>
                        <a:t>）</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1" kern="1200">
                          <a:solidFill>
                            <a:schemeClr val="bg1"/>
                          </a:solidFill>
                          <a:latin typeface="Meiryo"/>
                          <a:ea typeface="Meiryo"/>
                          <a:cs typeface="+mn-cs"/>
                        </a:rPr>
                        <a:t>ブランドパネル</a:t>
                      </a:r>
                      <a:r>
                        <a:rPr lang="en-US" altLang="ja-JP" sz="900" b="1" kern="1200">
                          <a:solidFill>
                            <a:schemeClr val="bg1"/>
                          </a:solidFill>
                          <a:latin typeface="Meiryo"/>
                          <a:ea typeface="Meiryo"/>
                          <a:cs typeface="+mn-cs"/>
                        </a:rPr>
                        <a:t> </a:t>
                      </a:r>
                      <a:r>
                        <a:rPr kumimoji="1" lang="en-US" altLang="ja-JP" sz="900" b="1" kern="1200">
                          <a:solidFill>
                            <a:schemeClr val="bg1"/>
                          </a:solidFill>
                          <a:latin typeface="Meiryo"/>
                          <a:ea typeface="Meiryo"/>
                          <a:cs typeface="+mn-cs"/>
                        </a:rPr>
                        <a:t> SP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kern="1200">
                          <a:solidFill>
                            <a:schemeClr val="bg1"/>
                          </a:solidFill>
                          <a:latin typeface="Meiryo"/>
                          <a:ea typeface="Meiryo"/>
                          <a:cs typeface="+mn-cs"/>
                        </a:rPr>
                        <a:t>（</a:t>
                      </a:r>
                      <a:r>
                        <a:rPr kumimoji="1" lang="en-US" altLang="ja-JP" sz="900" b="1" kern="1200">
                          <a:solidFill>
                            <a:schemeClr val="bg1"/>
                          </a:solidFill>
                          <a:latin typeface="Meiryo"/>
                          <a:ea typeface="Meiryo"/>
                          <a:cs typeface="+mn-cs"/>
                        </a:rPr>
                        <a:t>FQ1</a:t>
                      </a:r>
                      <a:r>
                        <a:rPr kumimoji="1" lang="ja-JP" altLang="en-US" sz="900" b="1" kern="1200">
                          <a:solidFill>
                            <a:schemeClr val="bg1"/>
                          </a:solidFill>
                          <a:latin typeface="Meiryo"/>
                          <a:ea typeface="Meiryo"/>
                          <a:cs typeface="+mn-cs"/>
                        </a:rPr>
                        <a:t>）</a:t>
                      </a:r>
                      <a:endParaRPr kumimoji="1" lang="ja-JP" altLang="en-US" sz="900" b="1">
                        <a:solidFill>
                          <a:schemeClr val="bg1"/>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9002C"/>
                    </a:solidFill>
                  </a:tcPr>
                </a:tc>
                <a:tc gridSpan="2">
                  <a:txBody>
                    <a:bodyPr/>
                    <a:lstStyle/>
                    <a:p>
                      <a:pPr algn="ctr"/>
                      <a:r>
                        <a:rPr kumimoji="1" lang="en-US" altLang="ja-JP" sz="900" b="1" kern="1200">
                          <a:solidFill>
                            <a:schemeClr val="bg1"/>
                          </a:solidFill>
                          <a:latin typeface="Meiryo"/>
                          <a:ea typeface="Meiryo"/>
                          <a:cs typeface="+mn-cs"/>
                        </a:rPr>
                        <a:t>Yahoo! JAPAN</a:t>
                      </a:r>
                      <a:r>
                        <a:rPr kumimoji="1" lang="ja-JP" altLang="en-US" sz="900" b="1" kern="1200">
                          <a:solidFill>
                            <a:schemeClr val="bg1"/>
                          </a:solidFill>
                          <a:latin typeface="Meiryo"/>
                          <a:ea typeface="Meiryo"/>
                          <a:cs typeface="+mn-cs"/>
                        </a:rPr>
                        <a:t>トップページ　ブランドパネル　</a:t>
                      </a:r>
                      <a:r>
                        <a:rPr kumimoji="1" lang="en-US" altLang="ja-JP" sz="900" b="1" kern="1200">
                          <a:solidFill>
                            <a:schemeClr val="bg1"/>
                          </a:solidFill>
                          <a:latin typeface="Meiryo"/>
                          <a:ea typeface="Meiryo"/>
                          <a:cs typeface="+mn-cs"/>
                        </a:rPr>
                        <a:t>SP</a:t>
                      </a:r>
                    </a:p>
                    <a:p>
                      <a:pPr algn="ctr"/>
                      <a:r>
                        <a:rPr kumimoji="1" lang="ja-JP" altLang="en-US" sz="900" b="1" kern="1200">
                          <a:solidFill>
                            <a:schemeClr val="bg1"/>
                          </a:solidFill>
                          <a:latin typeface="Meiryo"/>
                          <a:ea typeface="Meiryo"/>
                          <a:cs typeface="+mn-cs"/>
                        </a:rPr>
                        <a:t>（都道府県）（</a:t>
                      </a:r>
                      <a:r>
                        <a:rPr kumimoji="1" lang="en-US" altLang="ja-JP" sz="900" b="1" kern="1200">
                          <a:solidFill>
                            <a:schemeClr val="bg1"/>
                          </a:solidFill>
                          <a:latin typeface="Meiryo"/>
                          <a:ea typeface="Meiryo"/>
                          <a:cs typeface="+mn-cs"/>
                        </a:rPr>
                        <a:t>50</a:t>
                      </a:r>
                      <a:r>
                        <a:rPr kumimoji="1" lang="ja-JP" altLang="en-US" sz="900" b="1" kern="1200">
                          <a:solidFill>
                            <a:schemeClr val="bg1"/>
                          </a:solidFill>
                          <a:latin typeface="Meiryo"/>
                          <a:ea typeface="Meiryo"/>
                          <a:cs typeface="+mn-cs"/>
                        </a:rPr>
                        <a:t>万円～）</a:t>
                      </a:r>
                      <a:endParaRPr kumimoji="1" lang="en-US" altLang="ja-JP" sz="900" b="1" kern="1200">
                        <a:solidFill>
                          <a:schemeClr val="bg1"/>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1" kern="1200">
                          <a:solidFill>
                            <a:schemeClr val="bg1"/>
                          </a:solidFill>
                          <a:latin typeface="Meiryo"/>
                          <a:ea typeface="Meiryo"/>
                          <a:cs typeface="+mn-cs"/>
                        </a:rPr>
                        <a:t>ブランドパネル</a:t>
                      </a:r>
                      <a:r>
                        <a:rPr lang="en-US" altLang="ja-JP" sz="900" b="1" kern="1200">
                          <a:solidFill>
                            <a:schemeClr val="bg1"/>
                          </a:solidFill>
                          <a:latin typeface="Meiryo"/>
                          <a:ea typeface="Meiryo"/>
                          <a:cs typeface="+mn-cs"/>
                        </a:rPr>
                        <a:t> </a:t>
                      </a:r>
                      <a:r>
                        <a:rPr kumimoji="1" lang="en-US" altLang="ja-JP" sz="900" b="1" kern="1200">
                          <a:solidFill>
                            <a:schemeClr val="bg1"/>
                          </a:solidFill>
                          <a:latin typeface="Meiryo"/>
                          <a:ea typeface="Meiryo"/>
                          <a:cs typeface="+mn-cs"/>
                        </a:rPr>
                        <a:t> SP</a:t>
                      </a:r>
                      <a:endParaRPr kumimoji="1" lang="ja-JP" altLang="en-US" sz="900" b="1" kern="1200">
                        <a:solidFill>
                          <a:schemeClr val="bg1"/>
                        </a:solidFill>
                        <a:latin typeface="Meiryo"/>
                        <a:ea typeface="Meiryo"/>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kern="1200">
                          <a:solidFill>
                            <a:schemeClr val="bg1"/>
                          </a:solidFill>
                          <a:latin typeface="Meiryo"/>
                          <a:ea typeface="Meiryo"/>
                          <a:cs typeface="+mn-cs"/>
                        </a:rPr>
                        <a:t>（都道府県）（</a:t>
                      </a:r>
                      <a:r>
                        <a:rPr kumimoji="1" lang="en-US" altLang="ja-JP" sz="900" b="1" kern="1200">
                          <a:solidFill>
                            <a:schemeClr val="bg1"/>
                          </a:solidFill>
                          <a:latin typeface="Meiryo"/>
                          <a:ea typeface="Meiryo"/>
                          <a:cs typeface="+mn-cs"/>
                        </a:rPr>
                        <a:t>50</a:t>
                      </a:r>
                      <a:r>
                        <a:rPr kumimoji="1" lang="ja-JP" altLang="en-US" sz="900" b="1" kern="1200">
                          <a:solidFill>
                            <a:schemeClr val="bg1"/>
                          </a:solidFill>
                          <a:latin typeface="Meiryo"/>
                          <a:ea typeface="Meiryo"/>
                          <a:cs typeface="+mn-cs"/>
                        </a:rPr>
                        <a:t>万円～）</a:t>
                      </a: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9002C"/>
                    </a:solidFill>
                  </a:tcPr>
                </a:tc>
                <a:tc gridSpan="2">
                  <a:txBody>
                    <a:bodyPr/>
                    <a:lstStyle/>
                    <a:p>
                      <a:pPr algn="ctr"/>
                      <a:r>
                        <a:rPr kumimoji="1" lang="en-US" altLang="ja-JP" sz="900" b="1" kern="1200">
                          <a:solidFill>
                            <a:schemeClr val="bg1"/>
                          </a:solidFill>
                          <a:latin typeface="Meiryo"/>
                          <a:ea typeface="Meiryo"/>
                          <a:cs typeface="+mn-cs"/>
                        </a:rPr>
                        <a:t>Yahoo! JAPAN</a:t>
                      </a:r>
                      <a:r>
                        <a:rPr kumimoji="1" lang="ja-JP" altLang="en-US" sz="900" b="1" kern="1200">
                          <a:solidFill>
                            <a:schemeClr val="bg1"/>
                          </a:solidFill>
                          <a:latin typeface="Meiryo"/>
                          <a:ea typeface="Meiryo"/>
                          <a:cs typeface="+mn-cs"/>
                        </a:rPr>
                        <a:t>トップページ　ブランドパネル　</a:t>
                      </a:r>
                      <a:r>
                        <a:rPr kumimoji="1" lang="en-US" altLang="ja-JP" sz="900" b="1" kern="1200">
                          <a:solidFill>
                            <a:schemeClr val="bg1"/>
                          </a:solidFill>
                          <a:latin typeface="Meiryo"/>
                          <a:ea typeface="Meiryo"/>
                          <a:cs typeface="+mn-cs"/>
                        </a:rPr>
                        <a:t>SP</a:t>
                      </a:r>
                    </a:p>
                    <a:p>
                      <a:pPr algn="ctr"/>
                      <a:r>
                        <a:rPr kumimoji="1" lang="ja-JP" altLang="en-US" sz="900" b="1" kern="1200">
                          <a:solidFill>
                            <a:schemeClr val="bg1"/>
                          </a:solidFill>
                          <a:latin typeface="Meiryo"/>
                          <a:ea typeface="Meiryo"/>
                          <a:cs typeface="+mn-cs"/>
                        </a:rPr>
                        <a:t>（都道府県）（</a:t>
                      </a:r>
                      <a:r>
                        <a:rPr kumimoji="1" lang="en-US" altLang="ja-JP" sz="900" b="1" kern="1200">
                          <a:solidFill>
                            <a:schemeClr val="bg1"/>
                          </a:solidFill>
                          <a:latin typeface="Meiryo"/>
                          <a:ea typeface="Meiryo"/>
                          <a:cs typeface="+mn-cs"/>
                        </a:rPr>
                        <a:t>300</a:t>
                      </a:r>
                      <a:r>
                        <a:rPr kumimoji="1" lang="ja-JP" altLang="en-US" sz="900" b="1" kern="1200">
                          <a:solidFill>
                            <a:schemeClr val="bg1"/>
                          </a:solidFill>
                          <a:latin typeface="Meiryo"/>
                          <a:ea typeface="Meiryo"/>
                          <a:cs typeface="+mn-cs"/>
                        </a:rPr>
                        <a:t>万円～）</a:t>
                      </a:r>
                      <a:endParaRPr kumimoji="1" lang="en-US" altLang="ja-JP" sz="900" b="1" kern="1200">
                        <a:solidFill>
                          <a:schemeClr val="bg1"/>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1" kern="1200">
                          <a:solidFill>
                            <a:schemeClr val="bg1"/>
                          </a:solidFill>
                          <a:latin typeface="Meiryo"/>
                          <a:ea typeface="Meiryo"/>
                          <a:cs typeface="+mn-cs"/>
                        </a:rPr>
                        <a:t>Yahoo! JAPAN</a:t>
                      </a:r>
                      <a:r>
                        <a:rPr kumimoji="1" lang="ja-JP" altLang="en-US" sz="900" b="1" kern="1200">
                          <a:solidFill>
                            <a:schemeClr val="bg1"/>
                          </a:solidFill>
                          <a:latin typeface="Meiryo"/>
                          <a:ea typeface="Meiryo"/>
                          <a:cs typeface="+mn-cs"/>
                        </a:rPr>
                        <a:t>トップページ　ブランドパネル　</a:t>
                      </a:r>
                      <a:r>
                        <a:rPr kumimoji="1" lang="en-US" altLang="ja-JP" sz="900" b="1" kern="1200">
                          <a:solidFill>
                            <a:schemeClr val="bg1"/>
                          </a:solidFill>
                          <a:latin typeface="Meiryo"/>
                          <a:ea typeface="Meiryo"/>
                          <a:cs typeface="+mn-cs"/>
                        </a:rPr>
                        <a:t>SP</a:t>
                      </a:r>
                      <a:r>
                        <a:rPr kumimoji="1" lang="ja-JP" altLang="en-US" sz="900" b="1" kern="1200">
                          <a:solidFill>
                            <a:schemeClr val="bg1"/>
                          </a:solidFill>
                          <a:latin typeface="Meiryo"/>
                          <a:ea typeface="Meiryo"/>
                          <a:cs typeface="+mn-cs"/>
                        </a:rPr>
                        <a:t>（市区郡）</a:t>
                      </a:r>
                      <a:endParaRPr kumimoji="1" lang="en-US" altLang="ja-JP" sz="900" b="1" kern="1200">
                        <a:solidFill>
                          <a:schemeClr val="bg1"/>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2117335041"/>
                  </a:ext>
                </a:extLst>
              </a:tr>
              <a:tr h="28812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リリース種別</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商品</a:t>
                      </a:r>
                      <a:r>
                        <a:rPr kumimoji="1" lang="en-US" altLang="ja-JP" sz="900" b="0" kern="1200">
                          <a:solidFill>
                            <a:schemeClr val="bg1"/>
                          </a:solidFill>
                          <a:latin typeface="Meiryo"/>
                          <a:ea typeface="Meiryo"/>
                          <a:cs typeface="+mn-cs"/>
                        </a:rPr>
                        <a:t>ID</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lvl="0" algn="ctr">
                        <a:buNone/>
                      </a:pPr>
                      <a:r>
                        <a:rPr kumimoji="1" lang="ja-JP" altLang="en-US" sz="900" b="0" i="0" u="none" strike="noStrike" noProof="0">
                          <a:solidFill>
                            <a:srgbClr val="0D0D0D"/>
                          </a:solidFill>
                          <a:latin typeface="Meiryo"/>
                          <a:ea typeface="Meiryo"/>
                        </a:rPr>
                        <a:t>継続</a:t>
                      </a:r>
                      <a:endParaRPr kumimoji="1" lang="ja-JP" altLang="en-US" sz="900">
                        <a:solidFill>
                          <a:srgbClr val="0D0D0D"/>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a:solidFill>
                            <a:srgbClr val="0D0D0D"/>
                          </a:solidFill>
                          <a:latin typeface="Meiryo"/>
                          <a:ea typeface="Meiryo"/>
                        </a:rPr>
                        <a:t>1000013228</a:t>
                      </a:r>
                      <a:endParaRPr kumimoji="1" lang="ja-JP" altLang="en-US" sz="9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lvl="0" algn="ctr">
                        <a:lnSpc>
                          <a:spcPct val="100000"/>
                        </a:lnSpc>
                        <a:spcBef>
                          <a:spcPts val="0"/>
                        </a:spcBef>
                        <a:spcAft>
                          <a:spcPts val="0"/>
                        </a:spcAft>
                        <a:buNone/>
                      </a:pPr>
                      <a:r>
                        <a:rPr lang="ja-JP" altLang="en-US" sz="900" b="0" i="0" u="none" strike="noStrike" noProof="0">
                          <a:solidFill>
                            <a:srgbClr val="0D0D0D"/>
                          </a:solidFill>
                          <a:latin typeface="Meiryo"/>
                          <a:ea typeface="Meiryo"/>
                        </a:rPr>
                        <a:t>継続</a:t>
                      </a:r>
                      <a:endParaRPr lang="en-US" altLang="ja-JP" sz="900" b="0" i="0" u="none" strike="noStrike" noProof="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a:solidFill>
                            <a:srgbClr val="0D0D0D"/>
                          </a:solidFill>
                          <a:latin typeface="Meiryo"/>
                          <a:ea typeface="Meiryo"/>
                        </a:rPr>
                        <a:t>1000013227</a:t>
                      </a:r>
                      <a:endParaRPr kumimoji="1" lang="ja-JP" altLang="en-US" sz="9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継続</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panose="020B0604030504040204" pitchFamily="34" charset="-128"/>
                          <a:ea typeface="Meiryo" panose="020B0604030504040204" pitchFamily="34" charset="-128"/>
                        </a:rPr>
                        <a:t>1000013176</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lvl="0" algn="ctr">
                        <a:lnSpc>
                          <a:spcPct val="100000"/>
                        </a:lnSpc>
                        <a:spcBef>
                          <a:spcPts val="0"/>
                        </a:spcBef>
                        <a:spcAft>
                          <a:spcPts val="0"/>
                        </a:spcAft>
                        <a:buNone/>
                      </a:pP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継続</a:t>
                      </a:r>
                      <a:endParaRPr lang="ja-JP" sz="900" b="0" i="0" u="none" strike="noStrike" noProof="0">
                        <a:solidFill>
                          <a:srgbClr val="0D0D0D"/>
                        </a:solidFill>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lvl="0" algn="ctr">
                        <a:buNone/>
                      </a:pPr>
                      <a:r>
                        <a:rPr kumimoji="1" lang="en-US" altLang="ja-JP" sz="900">
                          <a:solidFill>
                            <a:srgbClr val="0D0D0D"/>
                          </a:solidFill>
                          <a:latin typeface="Meiryo"/>
                          <a:ea typeface="Meiryo"/>
                        </a:rPr>
                        <a:t>1000013179</a:t>
                      </a:r>
                      <a:endParaRPr kumimoji="1" lang="ja-JP" altLang="en-US" sz="9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lvl="0" algn="ctr">
                        <a:lnSpc>
                          <a:spcPct val="100000"/>
                        </a:lnSpc>
                        <a:spcBef>
                          <a:spcPts val="0"/>
                        </a:spcBef>
                        <a:spcAft>
                          <a:spcPts val="0"/>
                        </a:spcAft>
                        <a:buNone/>
                      </a:pP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継続</a:t>
                      </a:r>
                      <a:endParaRPr lang="ja-JP" sz="900" b="0" i="0" u="none" strike="noStrike" noProof="0">
                        <a:solidFill>
                          <a:srgbClr val="0D0D0D"/>
                        </a:solidFill>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a:solidFill>
                            <a:srgbClr val="0D0D0D"/>
                          </a:solidFill>
                          <a:latin typeface="Meiryo"/>
                          <a:ea typeface="Meiryo"/>
                        </a:rPr>
                        <a:t>1000013218</a:t>
                      </a:r>
                      <a:endParaRPr kumimoji="1" lang="ja-JP" altLang="en-US" sz="9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継続</a:t>
                      </a:r>
                      <a:endParaRPr kumimoji="1" lang="ja-JP" altLang="en-US"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1000013234</a:t>
                      </a:r>
                      <a:endParaRPr kumimoji="1" lang="ja-JP" altLang="en-US"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355075111"/>
                  </a:ext>
                </a:extLst>
              </a:tr>
              <a:tr h="288121">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予約開始日</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900" kern="1200">
                          <a:solidFill>
                            <a:srgbClr val="0D0D0D"/>
                          </a:solidFill>
                          <a:latin typeface="メイリオ"/>
                          <a:ea typeface="メイリオ"/>
                          <a:cs typeface="+mn-cs"/>
                        </a:rPr>
                        <a:t>2026</a:t>
                      </a:r>
                      <a:r>
                        <a:rPr kumimoji="1" lang="ja-JP" altLang="en-US" sz="900" kern="1200">
                          <a:solidFill>
                            <a:srgbClr val="0D0D0D"/>
                          </a:solidFill>
                          <a:latin typeface="メイリオ"/>
                          <a:ea typeface="メイリオ"/>
                          <a:cs typeface="+mn-cs"/>
                        </a:rPr>
                        <a:t>年</a:t>
                      </a:r>
                      <a:r>
                        <a:rPr kumimoji="1" lang="en-US" altLang="ja-JP" sz="900" kern="1200">
                          <a:solidFill>
                            <a:srgbClr val="0D0D0D"/>
                          </a:solidFill>
                          <a:latin typeface="メイリオ"/>
                          <a:ea typeface="メイリオ"/>
                          <a:cs typeface="+mn-cs"/>
                        </a:rPr>
                        <a:t>7</a:t>
                      </a:r>
                      <a:r>
                        <a:rPr kumimoji="1" lang="ja-JP" altLang="en-US" sz="900" kern="1200">
                          <a:solidFill>
                            <a:srgbClr val="0D0D0D"/>
                          </a:solidFill>
                          <a:latin typeface="メイリオ"/>
                          <a:ea typeface="メイリオ"/>
                          <a:cs typeface="+mn-cs"/>
                        </a:rPr>
                        <a:t>月</a:t>
                      </a:r>
                      <a:r>
                        <a:rPr kumimoji="1" lang="en-US" altLang="ja-JP" sz="900" kern="1200">
                          <a:solidFill>
                            <a:srgbClr val="0D0D0D"/>
                          </a:solidFill>
                          <a:latin typeface="メイリオ"/>
                          <a:ea typeface="メイリオ"/>
                          <a:cs typeface="+mn-cs"/>
                        </a:rPr>
                        <a:t>23</a:t>
                      </a:r>
                      <a:r>
                        <a:rPr kumimoji="1" lang="ja-JP" altLang="en-US" sz="900" kern="1200">
                          <a:solidFill>
                            <a:srgbClr val="0D0D0D"/>
                          </a:solidFill>
                          <a:latin typeface="メイリオ"/>
                          <a:ea typeface="メイリオ"/>
                          <a:cs typeface="+mn-cs"/>
                        </a:rPr>
                        <a:t>日</a:t>
                      </a:r>
                      <a:r>
                        <a:rPr lang="en-US" altLang="ja-JP" sz="900" kern="1200">
                          <a:solidFill>
                            <a:srgbClr val="0D0D0D"/>
                          </a:solidFill>
                          <a:latin typeface="メイリオ"/>
                          <a:ea typeface="メイリオ"/>
                          <a:cs typeface="+mn-cs"/>
                        </a:rPr>
                        <a:t>(</a:t>
                      </a:r>
                      <a:r>
                        <a:rPr lang="ja-JP" altLang="en-US" sz="900" kern="1200">
                          <a:solidFill>
                            <a:srgbClr val="0D0D0D"/>
                          </a:solidFill>
                          <a:latin typeface="メイリオ"/>
                          <a:ea typeface="メイリオ"/>
                          <a:cs typeface="+mn-cs"/>
                        </a:rPr>
                        <a:t>木</a:t>
                      </a:r>
                      <a:r>
                        <a:rPr lang="en-US" altLang="ja-JP" sz="900" kern="1200">
                          <a:solidFill>
                            <a:srgbClr val="0D0D0D"/>
                          </a:solidFill>
                          <a:latin typeface="メイリオ"/>
                          <a:ea typeface="メイリオ"/>
                          <a:cs typeface="+mn-cs"/>
                        </a:rPr>
                        <a:t>)</a:t>
                      </a:r>
                      <a:endParaRPr kumimoji="1" lang="en-US" altLang="ja-JP" sz="900" kern="1200">
                        <a:solidFill>
                          <a:srgbClr val="0D0D0D"/>
                        </a:solidFill>
                        <a:latin typeface="メイリオ"/>
                        <a:ea typeface="メイリオ"/>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rgbClr val="FFFFFF"/>
                      </a:solidFill>
                      <a:prstDash val="solid"/>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T w="19050" cap="flat" cmpd="sng" algn="ctr">
                      <a:solidFill>
                        <a:srgbClr val="FFFFFF"/>
                      </a:solidFill>
                      <a:prstDash val="solid"/>
                      <a:round/>
                      <a:headEnd type="none" w="med" len="med"/>
                      <a:tailEnd type="none" w="med" len="med"/>
                    </a:lnT>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solidFill>
                        <a:schemeClr val="tx1">
                          <a:lumMod val="50000"/>
                          <a:lumOff val="50000"/>
                        </a:schemeClr>
                      </a:solidFill>
                      <a:prstDash val="sysDot"/>
                      <a:round/>
                      <a:headEnd type="none" w="med" len="med"/>
                      <a:tailEnd type="none" w="med" len="med"/>
                    </a:lnL>
                    <a:lnR w="6350" cap="flat" cmpd="sng" algn="ctr">
                      <a:no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T w="19050" cap="flat" cmpd="sng" algn="ctr">
                      <a:solidFill>
                        <a:srgbClr val="FFFFFF"/>
                      </a:solidFill>
                      <a:prstDash val="solid"/>
                      <a:round/>
                      <a:headEnd type="none" w="med" len="med"/>
                      <a:tailEnd type="none" w="med" len="med"/>
                    </a:lnT>
                  </a:tcPr>
                </a:tc>
                <a:extLst>
                  <a:ext uri="{0D108BD9-81ED-4DB2-BD59-A6C34878D82A}">
                    <a16:rowId xmlns:a16="http://schemas.microsoft.com/office/drawing/2014/main" val="777446988"/>
                  </a:ext>
                </a:extLst>
              </a:tr>
              <a:tr h="28812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入稿前審査対象</a:t>
                      </a:r>
                      <a:endParaRPr kumimoji="1" lang="en-US" altLang="ja-JP" sz="900" b="0" kern="1200">
                        <a:solidFill>
                          <a:schemeClr val="bg1"/>
                        </a:solidFill>
                        <a:latin typeface="Meiryo" panose="020B0604030504040204" pitchFamily="34" charset="-128"/>
                        <a:ea typeface="Meiryo" panose="020B0604030504040204" pitchFamily="34" charset="-128"/>
                        <a:cs typeface="+mn-cs"/>
                      </a:endParaRP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00" kern="1200">
                          <a:solidFill>
                            <a:srgbClr val="0D0D0D"/>
                          </a:solidFill>
                          <a:latin typeface="Meiryo"/>
                          <a:ea typeface="Meiryo"/>
                          <a:cs typeface="+mn-cs"/>
                        </a:rPr>
                        <a:t>-</a:t>
                      </a:r>
                      <a:endParaRPr kumimoji="1" lang="ja-JP" altLang="en-US" sz="10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panose="020B0604030504040204" pitchFamily="34" charset="-128"/>
                        <a:ea typeface="Meiryo" panose="020B0604030504040204" pitchFamily="34"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panose="020B0604030504040204" pitchFamily="34" charset="-128"/>
                        <a:ea typeface="Meiryo" panose="020B0604030504040204" pitchFamily="34"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kern="1200">
                          <a:solidFill>
                            <a:schemeClr val="accent3"/>
                          </a:solidFill>
                          <a:latin typeface="Meiryo"/>
                          <a:ea typeface="Meiryo"/>
                          <a:cs typeface="+mn-cs"/>
                        </a:rPr>
                        <a:t>-</a:t>
                      </a:r>
                      <a:endParaRPr kumimoji="1" lang="ja-JP" altLang="en-US" sz="1000">
                        <a:solidFill>
                          <a:schemeClr val="accent3"/>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kern="1200">
                          <a:solidFill>
                            <a:schemeClr val="accent3"/>
                          </a:solidFill>
                          <a:latin typeface="Meiryo"/>
                          <a:ea typeface="Meiryo"/>
                          <a:cs typeface="+mn-cs"/>
                        </a:rPr>
                        <a:t>-</a:t>
                      </a:r>
                      <a:endParaRPr kumimoji="1" lang="ja-JP" altLang="en-US" sz="1000">
                        <a:solidFill>
                          <a:schemeClr val="accent3"/>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a:solidFill>
                            <a:srgbClr val="0D0D0D"/>
                          </a:solidFill>
                          <a:latin typeface="Meiryo"/>
                          <a:ea typeface="Meiryo"/>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3112060797"/>
                  </a:ext>
                </a:extLst>
              </a:tr>
              <a:tr h="39952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00" b="0" kern="1200">
                          <a:solidFill>
                            <a:schemeClr val="bg1"/>
                          </a:solidFill>
                          <a:latin typeface="Meiryo"/>
                          <a:ea typeface="Meiryo"/>
                          <a:cs typeface="+mn-cs"/>
                        </a:rPr>
                        <a:t>広告タイプ</a:t>
                      </a:r>
                      <a:r>
                        <a:rPr kumimoji="1" lang="en-US" altLang="ja-JP" sz="800" b="0" kern="1200">
                          <a:solidFill>
                            <a:schemeClr val="bg1"/>
                          </a:solidFill>
                          <a:latin typeface="Meiryo"/>
                          <a:ea typeface="Meiryo"/>
                          <a:cs typeface="+mn-cs"/>
                        </a:rPr>
                        <a:t>/</a:t>
                      </a:r>
                      <a:r>
                        <a:rPr kumimoji="1" lang="ja-JP" altLang="en-US" sz="800" b="0" kern="1200">
                          <a:solidFill>
                            <a:schemeClr val="bg1"/>
                          </a:solidFill>
                          <a:latin typeface="Meiryo"/>
                          <a:ea typeface="Meiryo"/>
                          <a:cs typeface="+mn-cs"/>
                        </a:rPr>
                        <a:t>メインメディアの形式</a:t>
                      </a:r>
                      <a:r>
                        <a:rPr kumimoji="1" lang="en-US" altLang="ja-JP" sz="800" b="0" kern="1200">
                          <a:solidFill>
                            <a:schemeClr val="bg1"/>
                          </a:solidFill>
                          <a:latin typeface="Meiryo"/>
                          <a:ea typeface="Meiryo"/>
                          <a:cs typeface="+mn-cs"/>
                        </a:rPr>
                        <a:t>/</a:t>
                      </a:r>
                      <a:r>
                        <a:rPr kumimoji="1" lang="ja-JP" altLang="en-US" sz="800" b="0" kern="1200">
                          <a:solidFill>
                            <a:schemeClr val="bg1"/>
                          </a:solidFill>
                          <a:latin typeface="Meiryo"/>
                          <a:ea typeface="Meiryo"/>
                          <a:cs typeface="+mn-cs"/>
                        </a:rPr>
                        <a:t>アスペクト比</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スマートフォン</a:t>
                      </a:r>
                      <a:r>
                        <a:rPr kumimoji="1" lang="en-US" altLang="ja-JP" sz="900" b="0" i="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バナー</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画像</a:t>
                      </a:r>
                      <a:r>
                        <a:rPr kumimoji="1" lang="en-US" altLang="ja-JP" sz="900" kern="1200">
                          <a:solidFill>
                            <a:srgbClr val="0D0D0D"/>
                          </a:solidFill>
                          <a:latin typeface="Meiryo"/>
                          <a:ea typeface="Meiryo"/>
                          <a:cs typeface="+mn-cs"/>
                        </a:rPr>
                        <a:t>/16</a:t>
                      </a: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9</a:t>
                      </a:r>
                    </a:p>
                    <a:p>
                      <a:pPr algn="ctr"/>
                      <a:r>
                        <a:rPr kumimoji="1" lang="ja-JP" altLang="en-US" sz="900" kern="1200">
                          <a:solidFill>
                            <a:srgbClr val="0D0D0D"/>
                          </a:solidFill>
                          <a:latin typeface="Meiryo"/>
                          <a:ea typeface="Meiryo"/>
                          <a:cs typeface="+mn-cs"/>
                        </a:rPr>
                        <a:t>バナー</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動画</a:t>
                      </a:r>
                      <a:r>
                        <a:rPr kumimoji="1" lang="en-US" altLang="ja-JP" sz="900" kern="1200">
                          <a:solidFill>
                            <a:srgbClr val="0D0D0D"/>
                          </a:solidFill>
                          <a:latin typeface="Meiryo"/>
                          <a:ea typeface="Meiryo"/>
                          <a:cs typeface="+mn-cs"/>
                        </a:rPr>
                        <a:t>/16</a:t>
                      </a: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9</a:t>
                      </a:r>
                      <a:r>
                        <a:rPr kumimoji="1" lang="ja-JP" altLang="en-US" sz="900" kern="1200">
                          <a:solidFill>
                            <a:srgbClr val="0D0D0D"/>
                          </a:solidFill>
                          <a:latin typeface="Meiryo"/>
                          <a:ea typeface="Meiryo"/>
                          <a:cs typeface="+mn-cs"/>
                        </a:rPr>
                        <a:t>　</a:t>
                      </a:r>
                      <a:endParaRPr kumimoji="1" lang="en-US" altLang="ja-JP" sz="900" b="0" i="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6350" cap="flat" cmpd="sng" algn="ctr">
                      <a:noFill/>
                      <a:prstDash val="dot"/>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19050" cap="flat" cmpd="sng" algn="ctr">
                      <a:solidFill>
                        <a:srgbClr val="FFFFFF"/>
                      </a:solidFill>
                      <a:prstDash val="solid"/>
                      <a:round/>
                      <a:headEnd type="none" w="med" len="med"/>
                      <a:tailEnd type="none" w="med" len="med"/>
                    </a:lnL>
                    <a:lnR w="6350" cap="flat" cmpd="sng" algn="ctr">
                      <a:noFill/>
                      <a:prstDash val="dot"/>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T w="19050" cap="flat" cmpd="sng" algn="ctr">
                      <a:solidFill>
                        <a:srgbClr val="FFFFFF"/>
                      </a:solidFill>
                      <a:prstDash val="solid"/>
                      <a:round/>
                      <a:headEnd type="none" w="med" len="med"/>
                      <a:tailEnd type="none" w="med" len="med"/>
                    </a:lnT>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no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T w="19050" cap="flat" cmpd="sng" algn="ctr">
                      <a:solidFill>
                        <a:srgbClr val="FFFFFF"/>
                      </a:solidFill>
                      <a:prstDash val="solid"/>
                      <a:round/>
                      <a:headEnd type="none" w="med" len="med"/>
                      <a:tailEnd type="none" w="med" len="med"/>
                    </a:lnT>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a:solidFill>
                          <a:schemeClr val="tx1">
                            <a:lumMod val="65000"/>
                            <a:lumOff val="35000"/>
                          </a:schemeClr>
                        </a:solidFill>
                        <a:latin typeface="+mj-lt"/>
                        <a:ea typeface="+mj-ea"/>
                      </a:endParaRPr>
                    </a:p>
                  </a:txBody>
                  <a:tcPr anchor="ctr">
                    <a:lnL w="6350" cap="flat" cmpd="sng" algn="ctr">
                      <a:noFill/>
                      <a:prstDash val="dot"/>
                      <a:round/>
                      <a:headEnd type="none" w="med" len="med"/>
                      <a:tailEnd type="none" w="med" len="med"/>
                    </a:lnL>
                    <a:lnR w="6350" cap="flat" cmpd="sng" algn="ctr">
                      <a:solidFill>
                        <a:sysClr val="windowText" lastClr="000000">
                          <a:lumMod val="65000"/>
                          <a:lumOff val="35000"/>
                        </a:sysClr>
                      </a:solid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384434171"/>
                  </a:ext>
                </a:extLst>
              </a:tr>
              <a:tr h="383762">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kern="1200">
                          <a:solidFill>
                            <a:schemeClr val="bg1"/>
                          </a:solidFill>
                          <a:latin typeface="Meiryo"/>
                          <a:ea typeface="Meiryo"/>
                          <a:cs typeface="+mn-cs"/>
                        </a:rPr>
                        <a:t>バナー</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動画</a:t>
                      </a:r>
                      <a:r>
                        <a:rPr kumimoji="1" lang="en-US" altLang="ja-JP" sz="900" b="0" kern="1200">
                          <a:solidFill>
                            <a:schemeClr val="bg1"/>
                          </a:solidFill>
                          <a:latin typeface="Meiryo"/>
                          <a:ea typeface="Meiryo"/>
                          <a:cs typeface="+mn-cs"/>
                        </a:rPr>
                        <a:t>/16</a:t>
                      </a:r>
                      <a:r>
                        <a:rPr kumimoji="1" lang="ja-JP" altLang="en-US" sz="900" b="0" kern="1200">
                          <a:solidFill>
                            <a:schemeClr val="bg1"/>
                          </a:solidFill>
                          <a:latin typeface="Meiryo"/>
                          <a:ea typeface="Meiryo"/>
                          <a:cs typeface="+mn-cs"/>
                        </a:rPr>
                        <a:t>：</a:t>
                      </a:r>
                      <a:r>
                        <a:rPr kumimoji="1" lang="en-US" altLang="ja-JP" sz="900" b="0" kern="1200">
                          <a:solidFill>
                            <a:schemeClr val="bg1"/>
                          </a:solidFill>
                          <a:latin typeface="Meiryo"/>
                          <a:ea typeface="Meiryo"/>
                          <a:cs typeface="+mn-cs"/>
                        </a:rPr>
                        <a:t>9</a:t>
                      </a:r>
                      <a:r>
                        <a:rPr kumimoji="1" lang="ja-JP" altLang="en-US" sz="900" b="0" kern="1200">
                          <a:solidFill>
                            <a:schemeClr val="bg1"/>
                          </a:solidFill>
                          <a:latin typeface="Meiryo"/>
                          <a:ea typeface="Meiryo"/>
                          <a:cs typeface="+mn-cs"/>
                        </a:rPr>
                        <a:t>広告</a:t>
                      </a:r>
                    </a:p>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タップ後の動作</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i="0" kern="1200">
                          <a:solidFill>
                            <a:srgbClr val="0D0D0D"/>
                          </a:solidFill>
                          <a:latin typeface="Meiryo"/>
                          <a:ea typeface="Meiryo"/>
                          <a:cs typeface="+mn-cs"/>
                        </a:rPr>
                        <a:t>動画をフルスクリーンで再生する（</a:t>
                      </a:r>
                      <a:r>
                        <a:rPr kumimoji="1" lang="en-US" altLang="ja-JP" sz="900" b="0" i="0" kern="1200">
                          <a:solidFill>
                            <a:srgbClr val="0D0D0D"/>
                          </a:solidFill>
                          <a:latin typeface="Meiryo"/>
                          <a:ea typeface="Meiryo"/>
                          <a:cs typeface="+mn-cs"/>
                        </a:rPr>
                        <a:t>for view</a:t>
                      </a:r>
                      <a:r>
                        <a:rPr kumimoji="1" lang="ja-JP" altLang="en-US" sz="900" b="0" i="0" kern="1200">
                          <a:solidFill>
                            <a:srgbClr val="0D0D0D"/>
                          </a:solidFill>
                          <a:latin typeface="Meiryo"/>
                          <a:ea typeface="Meiryo"/>
                          <a:cs typeface="+mn-cs"/>
                        </a:rPr>
                        <a:t>）　</a:t>
                      </a:r>
                      <a:r>
                        <a:rPr kumimoji="1" lang="en-US" altLang="ja-JP" sz="900" b="0" i="0" kern="1200">
                          <a:solidFill>
                            <a:srgbClr val="0D0D0D"/>
                          </a:solidFill>
                          <a:latin typeface="Meiryo"/>
                          <a:ea typeface="Meiryo"/>
                          <a:cs typeface="+mn-cs"/>
                        </a:rPr>
                        <a:t>/</a:t>
                      </a:r>
                      <a:r>
                        <a:rPr kumimoji="1" lang="ja-JP" altLang="en-US" sz="900" b="0" i="0" kern="1200">
                          <a:solidFill>
                            <a:srgbClr val="0D0D0D"/>
                          </a:solidFill>
                          <a:latin typeface="Meiryo"/>
                          <a:ea typeface="Meiryo"/>
                          <a:cs typeface="+mn-cs"/>
                        </a:rPr>
                        <a:t>　ランディングページを表示する（</a:t>
                      </a:r>
                      <a:r>
                        <a:rPr kumimoji="1" lang="en-US" altLang="ja-JP" sz="900" b="0" i="0" kern="1200">
                          <a:solidFill>
                            <a:srgbClr val="0D0D0D"/>
                          </a:solidFill>
                          <a:latin typeface="Meiryo"/>
                          <a:ea typeface="Meiryo"/>
                          <a:cs typeface="+mn-cs"/>
                        </a:rPr>
                        <a:t>for click</a:t>
                      </a:r>
                      <a:r>
                        <a:rPr kumimoji="1" lang="ja-JP" altLang="en-US" sz="900" b="0" i="0" kern="1200">
                          <a:solidFill>
                            <a:srgbClr val="0D0D0D"/>
                          </a:solidFill>
                          <a:latin typeface="Meiryo"/>
                          <a:ea typeface="Meiryo"/>
                          <a:cs typeface="+mn-cs"/>
                        </a:rPr>
                        <a:t>）</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T w="12700" cap="flat" cmpd="sng" algn="ctr">
                      <a:solidFill>
                        <a:srgbClr val="FFFFFF"/>
                      </a:solidFill>
                      <a:prstDash val="solid"/>
                      <a:round/>
                      <a:headEnd type="none" w="med" len="med"/>
                      <a:tailEnd type="none" w="med" len="med"/>
                    </a:lnT>
                  </a:tcPr>
                </a:tc>
                <a:tc hMerge="1">
                  <a:txBody>
                    <a:bodyPr/>
                    <a:lstStyle/>
                    <a:p>
                      <a:endParaRPr kumimoji="1" lang="ja-JP" altLang="en-US"/>
                    </a:p>
                  </a:txBody>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T w="12700" cap="flat" cmpd="sng" algn="ctr">
                      <a:solidFill>
                        <a:srgbClr val="FFFFFF"/>
                      </a:solidFill>
                      <a:prstDash val="solid"/>
                      <a:round/>
                      <a:headEnd type="none" w="med" len="med"/>
                      <a:tailEnd type="none" w="med" len="med"/>
                    </a:lnT>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4222981766"/>
                  </a:ext>
                </a:extLst>
              </a:tr>
              <a:tr h="28812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デバイス</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kern="1200">
                          <a:solidFill>
                            <a:srgbClr val="0D0D0D"/>
                          </a:solidFill>
                          <a:latin typeface="Meiryo"/>
                          <a:ea typeface="Meiryo"/>
                          <a:cs typeface="+mn-cs"/>
                        </a:rPr>
                        <a:t>スマートフォン（ウェブ</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アプリ）</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6350" cap="flat" cmpd="sng" algn="ctr">
                      <a:noFill/>
                      <a:prstDash val="dot"/>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3931917948"/>
                  </a:ext>
                </a:extLst>
              </a:tr>
              <a:tr h="288121">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掲載面</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ja-JP" sz="900" b="0" i="0">
                          <a:solidFill>
                            <a:schemeClr val="tx1"/>
                          </a:solidFill>
                          <a:effectLst/>
                          <a:latin typeface="Verdana" panose="020B0604030504040204" pitchFamily="34" charset="0"/>
                        </a:rPr>
                        <a:t>Yahoo! JAPANトップページ</a:t>
                      </a:r>
                      <a:endParaRPr kumimoji="1" lang="ja-JP" altLang="en-US" sz="900" kern="1200">
                        <a:solidFill>
                          <a:schemeClr val="tx1"/>
                        </a:solidFill>
                        <a:latin typeface="Meiryo" panose="020B0604030504040204" pitchFamily="34" charset="-128"/>
                        <a:ea typeface="Meiryo" panose="020B0604030504040204" pitchFamily="34" charset="-128"/>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787314208"/>
                  </a:ext>
                </a:extLst>
              </a:tr>
              <a:tr h="288121">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掲載場所</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Yahoo! JAPAN</a:t>
                      </a:r>
                      <a:r>
                        <a:rPr kumimoji="1" lang="ja-JP" altLang="en-US" sz="900" kern="1200">
                          <a:solidFill>
                            <a:srgbClr val="0D0D0D"/>
                          </a:solidFill>
                          <a:latin typeface="Meiryo"/>
                          <a:ea typeface="Meiryo"/>
                          <a:cs typeface="+mn-cs"/>
                        </a:rPr>
                        <a:t>トップページ　および　</a:t>
                      </a:r>
                      <a:r>
                        <a:rPr kumimoji="1" lang="en-US" altLang="ja-JP" sz="900" kern="1200">
                          <a:solidFill>
                            <a:srgbClr val="0D0D0D"/>
                          </a:solidFill>
                          <a:latin typeface="Meiryo"/>
                          <a:ea typeface="Meiryo"/>
                          <a:cs typeface="+mn-cs"/>
                        </a:rPr>
                        <a:t>Yahoo! JAPAN</a:t>
                      </a:r>
                      <a:r>
                        <a:rPr kumimoji="1" lang="ja-JP" altLang="en-US" sz="900" kern="1200">
                          <a:solidFill>
                            <a:srgbClr val="0D0D0D"/>
                          </a:solidFill>
                          <a:latin typeface="Meiryo"/>
                          <a:ea typeface="Meiryo"/>
                          <a:cs typeface="+mn-cs"/>
                        </a:rPr>
                        <a:t>アプリのファーストビュー　</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6350" cap="flat" cmpd="sng" algn="ctr">
                      <a:noFill/>
                      <a:prstDash val="dot"/>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6350" cap="flat" cmpd="sng" algn="ctr">
                      <a:noFill/>
                      <a:prstDash val="dot"/>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3066738162"/>
                  </a:ext>
                </a:extLst>
              </a:tr>
              <a:tr h="288121">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掲載期間</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900" b="0" i="0" u="none" strike="noStrike" kern="1200" cap="none" spc="0" normalizeH="0" baseline="0" noProof="0">
                          <a:ln>
                            <a:noFill/>
                          </a:ln>
                          <a:solidFill>
                            <a:srgbClr val="0D0D0D"/>
                          </a:solidFill>
                          <a:effectLst/>
                          <a:uLnTx/>
                          <a:uFillTx/>
                          <a:latin typeface="Meiryo"/>
                          <a:ea typeface="Meiryo"/>
                          <a:cs typeface="+mn-cs"/>
                        </a:rPr>
                        <a:t>2026</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9</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日（火）～　</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日（水）</a:t>
                      </a:r>
                      <a:endParaRPr kumimoji="1" lang="ja-JP" altLang="ja-JP" sz="900">
                        <a:solidFill>
                          <a:srgbClr val="0D0D0D"/>
                        </a:solidFill>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2463668774"/>
                  </a:ext>
                </a:extLst>
              </a:tr>
              <a:tr h="28812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購入期間</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5</a:t>
                      </a:r>
                      <a:r>
                        <a:rPr kumimoji="1" lang="ja-JP" altLang="en-US" sz="900" kern="1200">
                          <a:solidFill>
                            <a:srgbClr val="0D0D0D"/>
                          </a:solidFill>
                          <a:latin typeface="Meiryo"/>
                          <a:ea typeface="Meiryo"/>
                          <a:cs typeface="+mn-cs"/>
                        </a:rPr>
                        <a:t>日間～</a:t>
                      </a:r>
                      <a:r>
                        <a:rPr kumimoji="1" lang="en-US" altLang="ja-JP" sz="900" kern="1200">
                          <a:solidFill>
                            <a:srgbClr val="0D0D0D"/>
                          </a:solidFill>
                          <a:latin typeface="Meiryo"/>
                          <a:ea typeface="Meiryo"/>
                          <a:cs typeface="+mn-cs"/>
                        </a:rPr>
                        <a:t>31</a:t>
                      </a:r>
                      <a:r>
                        <a:rPr kumimoji="1" lang="ja-JP" altLang="en-US" sz="900" kern="1200">
                          <a:solidFill>
                            <a:srgbClr val="0D0D0D"/>
                          </a:solidFill>
                          <a:latin typeface="Meiryo"/>
                          <a:ea typeface="Meiryo"/>
                          <a:cs typeface="+mn-cs"/>
                        </a:rPr>
                        <a:t>日間</a:t>
                      </a:r>
                      <a:r>
                        <a:rPr kumimoji="1" lang="en-US" altLang="ja-JP" sz="800" kern="1200">
                          <a:solidFill>
                            <a:srgbClr val="0D0D0D"/>
                          </a:solidFill>
                          <a:latin typeface="Meiryo"/>
                          <a:ea typeface="Meiryo"/>
                          <a:cs typeface="+mn-cs"/>
                        </a:rPr>
                        <a:t> </a:t>
                      </a:r>
                      <a:r>
                        <a:rPr kumimoji="1" lang="en-US" altLang="ja-JP" sz="800" kern="1200">
                          <a:solidFill>
                            <a:srgbClr val="002AFF"/>
                          </a:solidFill>
                          <a:latin typeface="Meiryo"/>
                          <a:ea typeface="Meiryo"/>
                          <a:cs typeface="+mn-cs"/>
                        </a:rPr>
                        <a:t>※1</a:t>
                      </a:r>
                      <a:endParaRPr kumimoji="1" lang="ja-JP" altLang="en-US" sz="900" kern="1200">
                        <a:solidFill>
                          <a:srgbClr val="002AFF"/>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6350" cap="flat" cmpd="sng" algn="ctr">
                      <a:no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gridSpan="2">
                  <a:txBody>
                    <a:bodyPr/>
                    <a:lstStyle/>
                    <a:p>
                      <a:pPr algn="ctr"/>
                      <a:r>
                        <a:rPr kumimoji="1" lang="en-US" altLang="ja-JP" sz="900" kern="1200">
                          <a:solidFill>
                            <a:srgbClr val="0D0D0D"/>
                          </a:solidFill>
                          <a:latin typeface="Meiryo"/>
                          <a:ea typeface="Meiryo"/>
                          <a:cs typeface="+mn-cs"/>
                        </a:rPr>
                        <a:t>3</a:t>
                      </a:r>
                      <a:r>
                        <a:rPr kumimoji="1" lang="ja-JP" altLang="en-US" sz="900" kern="1200">
                          <a:solidFill>
                            <a:srgbClr val="0D0D0D"/>
                          </a:solidFill>
                          <a:latin typeface="Meiryo"/>
                          <a:ea typeface="Meiryo"/>
                          <a:cs typeface="+mn-cs"/>
                        </a:rPr>
                        <a:t>日間～</a:t>
                      </a:r>
                      <a:r>
                        <a:rPr kumimoji="1" lang="en-US" altLang="ja-JP" sz="900" kern="1200">
                          <a:solidFill>
                            <a:srgbClr val="0D0D0D"/>
                          </a:solidFill>
                          <a:latin typeface="Meiryo"/>
                          <a:ea typeface="Meiryo"/>
                          <a:cs typeface="+mn-cs"/>
                        </a:rPr>
                        <a:t>31</a:t>
                      </a:r>
                      <a:r>
                        <a:rPr kumimoji="1" lang="ja-JP" altLang="en-US" sz="900" kern="1200">
                          <a:solidFill>
                            <a:srgbClr val="0D0D0D"/>
                          </a:solidFill>
                          <a:latin typeface="Meiryo"/>
                          <a:ea typeface="Meiryo"/>
                          <a:cs typeface="+mn-cs"/>
                        </a:rPr>
                        <a:t>日間</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00" kern="1200">
                          <a:solidFill>
                            <a:schemeClr val="accent3"/>
                          </a:solidFill>
                          <a:latin typeface="Meiryo"/>
                          <a:ea typeface="Meiryo"/>
                          <a:cs typeface="+mn-cs"/>
                        </a:rPr>
                        <a:t>3</a:t>
                      </a:r>
                      <a:r>
                        <a:rPr kumimoji="1" lang="ja-JP" altLang="en-US" sz="1000" kern="1200">
                          <a:solidFill>
                            <a:schemeClr val="accent3"/>
                          </a:solidFill>
                          <a:latin typeface="Meiryo"/>
                          <a:ea typeface="Meiryo"/>
                          <a:cs typeface="+mn-cs"/>
                        </a:rPr>
                        <a:t>日間～</a:t>
                      </a:r>
                      <a:r>
                        <a:rPr kumimoji="1" lang="en-US" altLang="ja-JP" sz="1000" kern="1200">
                          <a:solidFill>
                            <a:schemeClr val="accent3"/>
                          </a:solidFill>
                          <a:latin typeface="Meiryo"/>
                          <a:ea typeface="Meiryo"/>
                          <a:cs typeface="+mn-cs"/>
                        </a:rPr>
                        <a:t>31</a:t>
                      </a:r>
                      <a:r>
                        <a:rPr kumimoji="1" lang="ja-JP" altLang="en-US" sz="1000" kern="1200">
                          <a:solidFill>
                            <a:schemeClr val="accent3"/>
                          </a:solidFill>
                          <a:latin typeface="Meiryo"/>
                          <a:ea typeface="Meiryo"/>
                          <a:cs typeface="+mn-cs"/>
                        </a:rPr>
                        <a:t>日間</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gridSpan="4">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a:solidFill>
                            <a:srgbClr val="0D0D0D"/>
                          </a:solidFill>
                          <a:latin typeface="Meiryo"/>
                          <a:ea typeface="Meiryo"/>
                        </a:rPr>
                        <a:t>5</a:t>
                      </a:r>
                      <a:r>
                        <a:rPr kumimoji="1" lang="ja-JP" altLang="en-US" sz="900">
                          <a:solidFill>
                            <a:srgbClr val="0D0D0D"/>
                          </a:solidFill>
                          <a:latin typeface="Meiryo"/>
                          <a:ea typeface="Meiryo"/>
                        </a:rPr>
                        <a:t>日間～</a:t>
                      </a:r>
                      <a:r>
                        <a:rPr kumimoji="1" lang="en-US" altLang="ja-JP" sz="900">
                          <a:solidFill>
                            <a:srgbClr val="0D0D0D"/>
                          </a:solidFill>
                          <a:latin typeface="Meiryo"/>
                          <a:ea typeface="Meiryo"/>
                        </a:rPr>
                        <a:t>31</a:t>
                      </a:r>
                      <a:r>
                        <a:rPr kumimoji="1" lang="ja-JP" altLang="en-US" sz="900">
                          <a:solidFill>
                            <a:srgbClr val="0D0D0D"/>
                          </a:solidFill>
                          <a:latin typeface="Meiryo"/>
                          <a:ea typeface="Meiryo"/>
                        </a:rPr>
                        <a:t>日間</a:t>
                      </a:r>
                      <a:r>
                        <a:rPr kumimoji="1" lang="en-US" altLang="ja-JP" sz="900">
                          <a:solidFill>
                            <a:srgbClr val="002AFF"/>
                          </a:solidFill>
                          <a:latin typeface="Meiryo"/>
                          <a:ea typeface="Meiryo"/>
                        </a:rPr>
                        <a:t> </a:t>
                      </a:r>
                      <a:r>
                        <a:rPr kumimoji="1" lang="en-US" altLang="ja-JP" sz="800">
                          <a:solidFill>
                            <a:srgbClr val="002AFF"/>
                          </a:solidFill>
                          <a:latin typeface="Meiryo"/>
                          <a:ea typeface="Meiryo"/>
                        </a:rPr>
                        <a:t>※1</a:t>
                      </a:r>
                      <a:endParaRPr kumimoji="1" lang="ja-JP" altLang="en-US" sz="1000" kern="1200">
                        <a:solidFill>
                          <a:srgbClr val="002AFF"/>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a:solidFill>
                            <a:schemeClr val="accent3"/>
                          </a:solidFill>
                          <a:latin typeface="Meiryo"/>
                          <a:ea typeface="Meiryo"/>
                        </a:rPr>
                        <a:t>5</a:t>
                      </a:r>
                      <a:r>
                        <a:rPr kumimoji="1" lang="ja-JP" altLang="en-US" sz="1000">
                          <a:solidFill>
                            <a:schemeClr val="accent3"/>
                          </a:solidFill>
                          <a:latin typeface="Meiryo"/>
                          <a:ea typeface="Meiryo"/>
                        </a:rPr>
                        <a:t>日間～</a:t>
                      </a:r>
                      <a:r>
                        <a:rPr kumimoji="1" lang="en-US" altLang="ja-JP" sz="1000">
                          <a:solidFill>
                            <a:schemeClr val="accent3"/>
                          </a:solidFill>
                          <a:latin typeface="Meiryo"/>
                          <a:ea typeface="Meiryo"/>
                        </a:rPr>
                        <a:t>31</a:t>
                      </a:r>
                      <a:r>
                        <a:rPr kumimoji="1" lang="ja-JP" altLang="en-US" sz="1000">
                          <a:solidFill>
                            <a:schemeClr val="accent3"/>
                          </a:solidFill>
                          <a:latin typeface="Meiryo"/>
                          <a:ea typeface="Meiryo"/>
                        </a:rPr>
                        <a:t>日間</a:t>
                      </a:r>
                      <a:r>
                        <a:rPr kumimoji="1" lang="en-US" altLang="ja-JP" sz="1000">
                          <a:solidFill>
                            <a:schemeClr val="accent3"/>
                          </a:solidFill>
                          <a:latin typeface="Meiryo"/>
                          <a:ea typeface="Meiryo"/>
                        </a:rPr>
                        <a:t> </a:t>
                      </a:r>
                      <a:r>
                        <a:rPr kumimoji="1" lang="en-US" altLang="ja-JP" sz="900">
                          <a:solidFill>
                            <a:schemeClr val="accent6"/>
                          </a:solidFill>
                          <a:latin typeface="Meiryo"/>
                          <a:ea typeface="Meiryo"/>
                        </a:rPr>
                        <a:t>※1</a:t>
                      </a:r>
                      <a:endParaRPr kumimoji="1" lang="ja-JP" altLang="en-US" sz="1000">
                        <a:solidFill>
                          <a:schemeClr val="accent6"/>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5</a:t>
                      </a:r>
                      <a:r>
                        <a:rPr kumimoji="1" lang="ja-JP" altLang="en-US" sz="900">
                          <a:solidFill>
                            <a:srgbClr val="0D0D0D"/>
                          </a:solidFill>
                          <a:latin typeface="Meiryo"/>
                          <a:ea typeface="Meiryo"/>
                        </a:rPr>
                        <a:t>日間～</a:t>
                      </a:r>
                      <a:r>
                        <a:rPr kumimoji="1" lang="en-US" altLang="ja-JP" sz="900">
                          <a:solidFill>
                            <a:srgbClr val="0D0D0D"/>
                          </a:solidFill>
                          <a:latin typeface="Meiryo"/>
                          <a:ea typeface="Meiryo"/>
                        </a:rPr>
                        <a:t>31</a:t>
                      </a:r>
                      <a:r>
                        <a:rPr kumimoji="1" lang="ja-JP" altLang="en-US" sz="900">
                          <a:solidFill>
                            <a:srgbClr val="0D0D0D"/>
                          </a:solidFill>
                          <a:latin typeface="Meiryo"/>
                          <a:ea typeface="Meiryo"/>
                        </a:rPr>
                        <a:t>日間</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967014782"/>
                  </a:ext>
                </a:extLst>
              </a:tr>
              <a:tr h="28812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料金タイプ</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err="1">
                          <a:solidFill>
                            <a:srgbClr val="0D0D0D"/>
                          </a:solidFill>
                          <a:latin typeface="Meiryo"/>
                          <a:ea typeface="Meiryo"/>
                        </a:rPr>
                        <a:t>vimps</a:t>
                      </a:r>
                      <a:r>
                        <a:rPr kumimoji="1" lang="ja-JP" altLang="en-US" sz="900">
                          <a:solidFill>
                            <a:srgbClr val="0D0D0D"/>
                          </a:solidFill>
                          <a:latin typeface="Meiryo"/>
                          <a:ea typeface="Meiryo"/>
                        </a:rPr>
                        <a:t>購入型</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T w="19050" cap="flat" cmpd="sng" algn="ctr">
                      <a:solidFill>
                        <a:srgbClr val="FFFFFF"/>
                      </a:solidFill>
                      <a:prstDash val="solid"/>
                      <a:round/>
                      <a:headEnd type="none" w="med" len="med"/>
                      <a:tailEnd type="none" w="med" len="med"/>
                    </a:lnT>
                  </a:tcPr>
                </a:tc>
                <a:tc hMerge="1">
                  <a:txBody>
                    <a:bodyPr/>
                    <a:lstStyle/>
                    <a:p>
                      <a:pPr algn="ct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algn="ctr"/>
                      <a:endParaRPr kumimoji="1" lang="ja-JP" altLang="en-US" sz="800" kern="1200">
                        <a:solidFill>
                          <a:schemeClr val="tx1">
                            <a:lumMod val="65000"/>
                            <a:lumOff val="35000"/>
                          </a:schemeClr>
                        </a:solidFill>
                        <a:latin typeface="+mn-lt"/>
                        <a:ea typeface="+mn-ea"/>
                        <a:cs typeface="+mn-cs"/>
                      </a:endParaRPr>
                    </a:p>
                  </a:txBody>
                  <a:tcPr anchor="ctr">
                    <a:lnL w="12700" cmpd="sng">
                      <a:noFill/>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750538939"/>
                  </a:ext>
                </a:extLst>
              </a:tr>
              <a:tr h="28812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最低購入価格</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5,000,000</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10,000,000</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10,000,000</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kern="1200">
                          <a:solidFill>
                            <a:schemeClr val="accent3"/>
                          </a:solidFill>
                          <a:latin typeface="Meiryo"/>
                          <a:ea typeface="Meiryo"/>
                          <a:cs typeface="+mn-cs"/>
                        </a:rPr>
                        <a:t>10,000,000</a:t>
                      </a:r>
                      <a:r>
                        <a:rPr kumimoji="1" lang="ja-JP" altLang="en-US" sz="1000" kern="1200">
                          <a:solidFill>
                            <a:schemeClr val="accent3"/>
                          </a:solidFill>
                          <a:latin typeface="Meiryo"/>
                          <a:ea typeface="Meiryo"/>
                          <a:cs typeface="+mn-cs"/>
                        </a:rPr>
                        <a:t>円</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500,000</a:t>
                      </a:r>
                      <a:r>
                        <a:rPr kumimoji="1" lang="ja-JP" altLang="en-US" sz="900" kern="1200">
                          <a:solidFill>
                            <a:srgbClr val="0D0D0D"/>
                          </a:solidFill>
                          <a:latin typeface="Meiryo"/>
                          <a:ea typeface="Meiryo"/>
                          <a:cs typeface="+mn-cs"/>
                        </a:rPr>
                        <a:t>円</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kern="1200">
                          <a:solidFill>
                            <a:schemeClr val="accent3"/>
                          </a:solidFill>
                          <a:latin typeface="Meiryo"/>
                          <a:ea typeface="Meiryo"/>
                          <a:cs typeface="+mn-cs"/>
                        </a:rPr>
                        <a:t>500,000</a:t>
                      </a:r>
                      <a:r>
                        <a:rPr kumimoji="1" lang="ja-JP" altLang="en-US" sz="1000" kern="1200">
                          <a:solidFill>
                            <a:schemeClr val="accent3"/>
                          </a:solidFill>
                          <a:latin typeface="Meiryo"/>
                          <a:ea typeface="Meiryo"/>
                          <a:cs typeface="+mn-cs"/>
                        </a:rPr>
                        <a:t>円</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3,000,000</a:t>
                      </a:r>
                      <a:r>
                        <a:rPr kumimoji="1" lang="ja-JP" altLang="en-US" sz="900" kern="1200">
                          <a:solidFill>
                            <a:srgbClr val="0D0D0D"/>
                          </a:solidFill>
                          <a:latin typeface="Meiryo"/>
                          <a:ea typeface="Meiryo"/>
                          <a:cs typeface="+mn-cs"/>
                        </a:rPr>
                        <a:t>円</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100,000</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3381913646"/>
                  </a:ext>
                </a:extLst>
              </a:tr>
              <a:tr h="399652">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基本料金（</a:t>
                      </a:r>
                      <a:r>
                        <a:rPr kumimoji="1" lang="en-US" altLang="ja-JP" sz="900" b="0" kern="1200" err="1">
                          <a:solidFill>
                            <a:schemeClr val="bg1"/>
                          </a:solidFill>
                          <a:latin typeface="Meiryo"/>
                          <a:ea typeface="Meiryo"/>
                          <a:cs typeface="+mn-cs"/>
                        </a:rPr>
                        <a:t>vCPM</a:t>
                      </a:r>
                      <a:r>
                        <a:rPr kumimoji="1" lang="ja-JP" altLang="en-US" sz="900" b="0" kern="1200">
                          <a:solidFill>
                            <a:schemeClr val="bg1"/>
                          </a:solidFill>
                          <a:latin typeface="Meiryo"/>
                          <a:ea typeface="Meiryo"/>
                          <a:cs typeface="+mn-cs"/>
                        </a:rPr>
                        <a:t>）</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960</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768</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900">
                          <a:solidFill>
                            <a:srgbClr val="0D0D0D"/>
                          </a:solidFill>
                          <a:latin typeface="Meiryo"/>
                          <a:ea typeface="Meiryo"/>
                        </a:rPr>
                        <a:t>902</a:t>
                      </a:r>
                      <a:r>
                        <a:rPr kumimoji="1" lang="ja-JP" altLang="en-US" sz="900">
                          <a:solidFill>
                            <a:srgbClr val="0D0D0D"/>
                          </a:solidFill>
                          <a:latin typeface="Meiryo"/>
                          <a:ea typeface="Meiryo"/>
                        </a:rPr>
                        <a:t>円</a:t>
                      </a:r>
                      <a:r>
                        <a:rPr kumimoji="1" lang="ja-JP" altLang="en-US" sz="900">
                          <a:solidFill>
                            <a:srgbClr val="002AFF"/>
                          </a:solidFill>
                          <a:latin typeface="Meiryo"/>
                          <a:ea typeface="Meiryo"/>
                        </a:rPr>
                        <a:t> </a:t>
                      </a:r>
                      <a:r>
                        <a:rPr kumimoji="1" lang="en-US" altLang="ja-JP" sz="800" kern="1200">
                          <a:solidFill>
                            <a:srgbClr val="002AFF"/>
                          </a:solidFill>
                          <a:latin typeface="Meiryo"/>
                          <a:ea typeface="Meiryo"/>
                          <a:cs typeface="+mn-cs"/>
                        </a:rPr>
                        <a:t>※2</a:t>
                      </a:r>
                      <a:endParaRPr kumimoji="1" lang="en-US" altLang="ja-JP" sz="1000">
                        <a:solidFill>
                          <a:srgbClr val="002AFF"/>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a:solidFill>
                            <a:schemeClr val="accent3"/>
                          </a:solidFill>
                          <a:latin typeface="Meiryo"/>
                          <a:ea typeface="Meiryo"/>
                        </a:rPr>
                        <a:t>902</a:t>
                      </a:r>
                      <a:r>
                        <a:rPr kumimoji="1" lang="ja-JP" altLang="en-US" sz="1000">
                          <a:solidFill>
                            <a:schemeClr val="accent3"/>
                          </a:solidFill>
                          <a:latin typeface="Meiryo"/>
                          <a:ea typeface="Meiryo"/>
                        </a:rPr>
                        <a:t>円</a:t>
                      </a:r>
                      <a:endParaRPr kumimoji="1" lang="en-US" altLang="ja-JP" sz="1000">
                        <a:solidFill>
                          <a:schemeClr val="accent3"/>
                        </a:solidFill>
                        <a:latin typeface="Meiryo"/>
                        <a:ea typeface="Meiryo"/>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kern="1200">
                          <a:solidFill>
                            <a:schemeClr val="accent6"/>
                          </a:solidFill>
                          <a:latin typeface="Meiryo"/>
                          <a:ea typeface="Meiryo"/>
                          <a:cs typeface="+mn-cs"/>
                        </a:rPr>
                        <a:t>※2</a:t>
                      </a:r>
                      <a:endParaRPr kumimoji="1" lang="ja-JP" altLang="en-US" sz="800" kern="1200">
                        <a:solidFill>
                          <a:schemeClr val="accent6"/>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900">
                          <a:solidFill>
                            <a:srgbClr val="0D0D0D"/>
                          </a:solidFill>
                          <a:latin typeface="Meiryo"/>
                          <a:ea typeface="Meiryo"/>
                        </a:rPr>
                        <a:t>  </a:t>
                      </a:r>
                      <a:r>
                        <a:rPr kumimoji="1" lang="en-US" altLang="ja-JP" sz="900">
                          <a:solidFill>
                            <a:srgbClr val="000048"/>
                          </a:solidFill>
                          <a:latin typeface="Meiryo"/>
                          <a:ea typeface="Meiryo"/>
                        </a:rPr>
                        <a:t>1,152</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960</a:t>
                      </a:r>
                      <a:r>
                        <a:rPr kumimoji="1" lang="ja-JP" altLang="en-US" sz="900" kern="1200">
                          <a:solidFill>
                            <a:srgbClr val="0D0D0D"/>
                          </a:solidFill>
                          <a:latin typeface="Meiryo"/>
                          <a:ea typeface="Meiryo"/>
                          <a:cs typeface="+mn-cs"/>
                        </a:rPr>
                        <a:t>円</a:t>
                      </a:r>
                      <a:r>
                        <a:rPr kumimoji="1" lang="en-US" altLang="ja-JP" sz="900" kern="1200">
                          <a:solidFill>
                            <a:srgbClr val="0D0D0D"/>
                          </a:solidFill>
                          <a:latin typeface="Meiryo"/>
                          <a:ea typeface="Meiryo"/>
                          <a:cs typeface="+mn-cs"/>
                        </a:rPr>
                        <a:t>×</a:t>
                      </a:r>
                      <a:r>
                        <a:rPr kumimoji="1" lang="en-US" altLang="ja-JP" sz="900" kern="1200">
                          <a:solidFill>
                            <a:srgbClr val="000048"/>
                          </a:solidFill>
                          <a:latin typeface="Meiryo"/>
                          <a:ea typeface="Meiryo"/>
                          <a:cs typeface="+mn-cs"/>
                        </a:rPr>
                        <a:t>1.2</a:t>
                      </a:r>
                      <a:r>
                        <a:rPr kumimoji="1" lang="ja-JP" altLang="en-US" sz="900" kern="1200">
                          <a:solidFill>
                            <a:srgbClr val="0D0D0D"/>
                          </a:solidFill>
                          <a:latin typeface="Meiryo"/>
                          <a:ea typeface="Meiryo"/>
                          <a:cs typeface="+mn-cs"/>
                        </a:rPr>
                        <a:t>倍）</a:t>
                      </a:r>
                      <a:r>
                        <a:rPr kumimoji="1" lang="en-US" altLang="ja-JP" sz="800">
                          <a:solidFill>
                            <a:srgbClr val="002AFF"/>
                          </a:solidFill>
                          <a:latin typeface="Meiryo"/>
                          <a:ea typeface="Meiryo"/>
                        </a:rPr>
                        <a:t>※3</a:t>
                      </a:r>
                      <a:endParaRPr kumimoji="1" lang="ja-JP" altLang="en-US" sz="800" kern="1200">
                        <a:solidFill>
                          <a:srgbClr val="002AFF"/>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a:solidFill>
                            <a:schemeClr val="accent3"/>
                          </a:solidFill>
                          <a:latin typeface="Meiryo"/>
                          <a:ea typeface="Meiryo"/>
                        </a:rPr>
                        <a:t>1,248</a:t>
                      </a:r>
                      <a:r>
                        <a:rPr kumimoji="1" lang="ja-JP" altLang="en-US" sz="1000">
                          <a:solidFill>
                            <a:schemeClr val="accent3"/>
                          </a:solidFill>
                          <a:latin typeface="Meiryo"/>
                          <a:ea typeface="Meiryo"/>
                        </a:rPr>
                        <a:t>円★</a:t>
                      </a:r>
                      <a:endParaRPr kumimoji="1" lang="en-US" altLang="ja-JP" sz="1000">
                        <a:solidFill>
                          <a:schemeClr val="accent3"/>
                        </a:solidFill>
                        <a:latin typeface="Meiryo"/>
                        <a:ea typeface="Meiryo"/>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kern="1200">
                          <a:solidFill>
                            <a:schemeClr val="accent3"/>
                          </a:solidFill>
                          <a:latin typeface="Meiryo"/>
                          <a:ea typeface="Meiryo"/>
                          <a:cs typeface="+mn-cs"/>
                        </a:rPr>
                        <a:t>（</a:t>
                      </a:r>
                      <a:r>
                        <a:rPr kumimoji="1" lang="en-US" altLang="ja-JP" sz="1000" kern="1200">
                          <a:solidFill>
                            <a:schemeClr val="accent3"/>
                          </a:solidFill>
                          <a:latin typeface="Meiryo"/>
                          <a:ea typeface="Meiryo"/>
                          <a:cs typeface="+mn-cs"/>
                        </a:rPr>
                        <a:t>960</a:t>
                      </a:r>
                      <a:r>
                        <a:rPr kumimoji="1" lang="ja-JP" altLang="en-US" sz="1000" kern="1200">
                          <a:solidFill>
                            <a:schemeClr val="accent3"/>
                          </a:solidFill>
                          <a:latin typeface="Meiryo"/>
                          <a:ea typeface="Meiryo"/>
                          <a:cs typeface="+mn-cs"/>
                        </a:rPr>
                        <a:t>円</a:t>
                      </a:r>
                      <a:r>
                        <a:rPr kumimoji="1" lang="en-US" altLang="ja-JP" sz="1000" kern="1200">
                          <a:solidFill>
                            <a:schemeClr val="accent3"/>
                          </a:solidFill>
                          <a:latin typeface="Meiryo"/>
                          <a:ea typeface="Meiryo"/>
                          <a:cs typeface="+mn-cs"/>
                        </a:rPr>
                        <a:t>×1.3</a:t>
                      </a:r>
                      <a:r>
                        <a:rPr kumimoji="1" lang="ja-JP" altLang="en-US" sz="1000" kern="1200">
                          <a:solidFill>
                            <a:schemeClr val="accent3"/>
                          </a:solidFill>
                          <a:latin typeface="Meiryo"/>
                          <a:ea typeface="Meiryo"/>
                          <a:cs typeface="+mn-cs"/>
                        </a:rPr>
                        <a:t>倍）</a:t>
                      </a:r>
                      <a:r>
                        <a:rPr kumimoji="1" lang="en-US" altLang="ja-JP" sz="800">
                          <a:solidFill>
                            <a:schemeClr val="accent6"/>
                          </a:solidFill>
                          <a:latin typeface="Meiryo"/>
                          <a:ea typeface="Meiryo"/>
                        </a:rPr>
                        <a:t>※3</a:t>
                      </a:r>
                      <a:endParaRPr kumimoji="1" lang="ja-JP" altLang="en-US" sz="800" kern="1200">
                        <a:solidFill>
                          <a:schemeClr val="accent6"/>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00048"/>
                          </a:solidFill>
                          <a:latin typeface="Meiryo"/>
                          <a:ea typeface="Meiryo"/>
                          <a:cs typeface="+mn-cs"/>
                        </a:rPr>
                        <a:t>921</a:t>
                      </a:r>
                      <a:r>
                        <a:rPr kumimoji="1" lang="ja-JP" altLang="en-US" sz="900" kern="1200">
                          <a:solidFill>
                            <a:srgbClr val="0D0D0D"/>
                          </a:solidFill>
                          <a:latin typeface="Meiryo"/>
                          <a:ea typeface="Meiryo"/>
                          <a:cs typeface="+mn-cs"/>
                        </a:rPr>
                        <a:t>円</a:t>
                      </a:r>
                      <a:r>
                        <a:rPr kumimoji="1" lang="ja-JP" altLang="en-US" sz="900">
                          <a:solidFill>
                            <a:srgbClr val="0D0D0D"/>
                          </a:solidFill>
                          <a:latin typeface="Meiryo"/>
                          <a:ea typeface="Meiryo"/>
                        </a:rPr>
                        <a:t>★</a:t>
                      </a:r>
                      <a:endParaRPr kumimoji="1" lang="en-US" altLang="ja-JP" sz="900" kern="1200">
                        <a:solidFill>
                          <a:srgbClr val="0D0D0D"/>
                        </a:solidFill>
                        <a:latin typeface="Meiryo"/>
                        <a:ea typeface="Meiryo"/>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1200">
                          <a:solidFill>
                            <a:srgbClr val="0D0D0D"/>
                          </a:solidFill>
                          <a:latin typeface="Meiryo"/>
                          <a:ea typeface="Meiryo"/>
                          <a:cs typeface="+mn-cs"/>
                        </a:rPr>
                        <a:t>（</a:t>
                      </a:r>
                      <a:r>
                        <a:rPr kumimoji="1" lang="en-US" altLang="ja-JP" sz="900" kern="1200">
                          <a:solidFill>
                            <a:srgbClr val="000048"/>
                          </a:solidFill>
                          <a:latin typeface="Meiryo"/>
                          <a:ea typeface="Meiryo"/>
                          <a:cs typeface="+mn-cs"/>
                        </a:rPr>
                        <a:t>768</a:t>
                      </a:r>
                      <a:r>
                        <a:rPr kumimoji="1" lang="ja-JP" altLang="en-US" sz="900" kern="1200">
                          <a:solidFill>
                            <a:srgbClr val="000048"/>
                          </a:solidFill>
                          <a:latin typeface="Meiryo"/>
                          <a:ea typeface="Meiryo"/>
                          <a:cs typeface="+mn-cs"/>
                        </a:rPr>
                        <a:t>円</a:t>
                      </a:r>
                      <a:r>
                        <a:rPr kumimoji="1" lang="en-US" altLang="ja-JP" sz="900" kern="1200">
                          <a:solidFill>
                            <a:srgbClr val="000048"/>
                          </a:solidFill>
                          <a:latin typeface="Meiryo"/>
                          <a:ea typeface="Meiryo"/>
                          <a:cs typeface="+mn-cs"/>
                        </a:rPr>
                        <a:t>×1.2</a:t>
                      </a:r>
                      <a:r>
                        <a:rPr kumimoji="1" lang="ja-JP" altLang="en-US" sz="900" kern="1200">
                          <a:solidFill>
                            <a:srgbClr val="0D0D0D"/>
                          </a:solidFill>
                          <a:latin typeface="Meiryo"/>
                          <a:ea typeface="Meiryo"/>
                          <a:cs typeface="+mn-cs"/>
                        </a:rPr>
                        <a:t>倍）</a:t>
                      </a:r>
                      <a:r>
                        <a:rPr kumimoji="1" lang="en-US" altLang="ja-JP" sz="900" kern="1200">
                          <a:solidFill>
                            <a:srgbClr val="002AFF"/>
                          </a:solidFill>
                          <a:latin typeface="Meiryo"/>
                          <a:ea typeface="Meiryo"/>
                          <a:cs typeface="+mn-cs"/>
                        </a:rPr>
                        <a:t>※</a:t>
                      </a:r>
                      <a:r>
                        <a:rPr kumimoji="1" lang="en-US" altLang="ja-JP" sz="800" kern="1200">
                          <a:solidFill>
                            <a:srgbClr val="002AFF"/>
                          </a:solidFill>
                          <a:latin typeface="Meiryo"/>
                          <a:ea typeface="Meiryo"/>
                          <a:cs typeface="+mn-cs"/>
                        </a:rPr>
                        <a:t>3</a:t>
                      </a:r>
                      <a:endParaRPr kumimoji="1" lang="ja-JP" altLang="en-US" sz="800" kern="1200">
                        <a:solidFill>
                          <a:srgbClr val="002AFF"/>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1,440</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960</a:t>
                      </a:r>
                      <a:r>
                        <a:rPr kumimoji="1" lang="ja-JP" altLang="en-US" sz="900" kern="1200">
                          <a:solidFill>
                            <a:srgbClr val="0D0D0D"/>
                          </a:solidFill>
                          <a:latin typeface="Meiryo"/>
                          <a:ea typeface="Meiryo"/>
                          <a:cs typeface="+mn-cs"/>
                        </a:rPr>
                        <a:t>円</a:t>
                      </a:r>
                      <a:r>
                        <a:rPr kumimoji="1" lang="en-US" altLang="ja-JP" sz="900" kern="1200">
                          <a:solidFill>
                            <a:srgbClr val="0D0D0D"/>
                          </a:solidFill>
                          <a:latin typeface="Meiryo"/>
                          <a:ea typeface="Meiryo"/>
                          <a:cs typeface="+mn-cs"/>
                        </a:rPr>
                        <a:t>×1.5</a:t>
                      </a:r>
                      <a:r>
                        <a:rPr kumimoji="1" lang="ja-JP" altLang="en-US" sz="900" kern="1200">
                          <a:solidFill>
                            <a:srgbClr val="0D0D0D"/>
                          </a:solidFill>
                          <a:latin typeface="Meiryo"/>
                          <a:ea typeface="Meiryo"/>
                          <a:cs typeface="+mn-cs"/>
                        </a:rPr>
                        <a:t>倍）</a:t>
                      </a:r>
                      <a:r>
                        <a:rPr kumimoji="1" lang="en-US" altLang="ja-JP" sz="800" kern="1200">
                          <a:solidFill>
                            <a:srgbClr val="002AFF"/>
                          </a:solidFill>
                          <a:latin typeface="Meiryo"/>
                          <a:ea typeface="Meiryo"/>
                          <a:cs typeface="+mn-cs"/>
                        </a:rPr>
                        <a:t>※4</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4014462905"/>
                  </a:ext>
                </a:extLst>
              </a:tr>
              <a:tr h="368910">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a:ea typeface="Meiryo"/>
                          <a:cs typeface="+mn-cs"/>
                        </a:rPr>
                        <a:t>想定</a:t>
                      </a:r>
                      <a:r>
                        <a:rPr kumimoji="1" lang="en-US" altLang="ja-JP" sz="900" b="0" kern="1200" err="1">
                          <a:solidFill>
                            <a:schemeClr val="bg1"/>
                          </a:solidFill>
                          <a:latin typeface="Meiryo"/>
                          <a:ea typeface="Meiryo"/>
                          <a:cs typeface="+mn-cs"/>
                        </a:rPr>
                        <a:t>vimps</a:t>
                      </a:r>
                      <a:endParaRPr kumimoji="1" lang="en-US" altLang="ja-JP" sz="900" b="0" kern="1200">
                        <a:solidFill>
                          <a:schemeClr val="bg1"/>
                        </a:solidFill>
                        <a:latin typeface="Meiryo"/>
                        <a:ea typeface="Meiryo"/>
                        <a:cs typeface="+mn-cs"/>
                      </a:endParaRPr>
                    </a:p>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a:ea typeface="Meiryo"/>
                          <a:cs typeface="+mn-cs"/>
                        </a:rPr>
                        <a:t>（枠配信のみ）</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00" kern="1200">
                          <a:solidFill>
                            <a:srgbClr val="0D0D0D"/>
                          </a:solidFill>
                          <a:latin typeface="Meiryo"/>
                          <a:ea typeface="Meiryo"/>
                          <a:cs typeface="+mn-cs"/>
                        </a:rPr>
                        <a:t>-</a:t>
                      </a:r>
                      <a:endParaRPr kumimoji="1" lang="ja-JP" altLang="en-US" sz="10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kern="1200">
                          <a:solidFill>
                            <a:schemeClr val="tx1">
                              <a:lumMod val="65000"/>
                              <a:lumOff val="35000"/>
                            </a:schemeClr>
                          </a:solidFill>
                          <a:latin typeface="Meiryo"/>
                          <a:ea typeface="Meiryo"/>
                          <a:cs typeface="+mn-cs"/>
                        </a:rPr>
                        <a:t>-</a:t>
                      </a:r>
                      <a:endParaRPr kumimoji="1" lang="ja-JP" altLang="en-US" sz="1000">
                        <a:solidFill>
                          <a:schemeClr val="tx1">
                            <a:lumMod val="65000"/>
                            <a:lumOff val="35000"/>
                          </a:schemeClr>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kern="1200">
                          <a:solidFill>
                            <a:schemeClr val="tx1">
                              <a:lumMod val="65000"/>
                              <a:lumOff val="35000"/>
                            </a:schemeClr>
                          </a:solidFill>
                          <a:latin typeface="Meiryo"/>
                          <a:ea typeface="Meiryo"/>
                          <a:cs typeface="+mn-cs"/>
                        </a:rPr>
                        <a:t>-</a:t>
                      </a:r>
                      <a:endParaRPr kumimoji="1" lang="ja-JP" altLang="en-US" sz="1000">
                        <a:solidFill>
                          <a:schemeClr val="tx1">
                            <a:lumMod val="65000"/>
                            <a:lumOff val="35000"/>
                          </a:schemeClr>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gridSpan="2">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a:solidFill>
                            <a:srgbClr val="0D0D0D"/>
                          </a:solidFill>
                          <a:latin typeface="Meiryo"/>
                          <a:ea typeface="Meiryo"/>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788352744"/>
                  </a:ext>
                </a:extLst>
              </a:tr>
            </a:tbl>
          </a:graphicData>
        </a:graphic>
      </p:graphicFrame>
      <p:sp>
        <p:nvSpPr>
          <p:cNvPr id="30" name="正方形/長方形 29">
            <a:extLst>
              <a:ext uri="{FF2B5EF4-FFF2-40B4-BE49-F238E27FC236}">
                <a16:creationId xmlns:a16="http://schemas.microsoft.com/office/drawing/2014/main" id="{4B3BEADA-6B65-A73A-0A3F-AC2CD52F8D9F}"/>
              </a:ext>
            </a:extLst>
          </p:cNvPr>
          <p:cNvSpPr/>
          <p:nvPr/>
        </p:nvSpPr>
        <p:spPr>
          <a:xfrm>
            <a:off x="490692" y="5974557"/>
            <a:ext cx="4087657" cy="406265"/>
          </a:xfrm>
          <a:prstGeom prst="rect">
            <a:avLst/>
          </a:prstGeom>
        </p:spPr>
        <p:txBody>
          <a:bodyPr wrap="none" lIns="0" tIns="0" rIns="0" bIns="0" anchor="t">
            <a:spAutoFit/>
          </a:bodyPr>
          <a:lstStyle/>
          <a:p>
            <a:pPr>
              <a:lnSpc>
                <a:spcPct val="110000"/>
              </a:lnSpc>
              <a:defRPr/>
            </a:pPr>
            <a:r>
              <a:rPr kumimoji="0" lang="en-US" altLang="ja-JP" sz="800" kern="0">
                <a:solidFill>
                  <a:srgbClr val="595959"/>
                </a:solidFill>
                <a:latin typeface="Meiryo"/>
                <a:ea typeface="Meiryo"/>
              </a:rPr>
              <a:t>※</a:t>
            </a:r>
            <a:r>
              <a:rPr kumimoji="0" lang="en-US" sz="800" kern="0">
                <a:solidFill>
                  <a:srgbClr val="595959"/>
                </a:solidFill>
                <a:latin typeface="Meiryo"/>
                <a:ea typeface="Meiryo"/>
              </a:rPr>
              <a:t>SP</a:t>
            </a:r>
            <a:r>
              <a:rPr kumimoji="0" lang="ja-JP" sz="800" kern="0">
                <a:solidFill>
                  <a:srgbClr val="595959"/>
                </a:solidFill>
                <a:latin typeface="Meiryo"/>
                <a:ea typeface="Meiryo"/>
              </a:rPr>
              <a:t>はスマートフォン、</a:t>
            </a:r>
            <a:r>
              <a:rPr kumimoji="0" lang="en-US" altLang="ja-JP" sz="800" kern="0">
                <a:solidFill>
                  <a:srgbClr val="595959"/>
                </a:solidFill>
                <a:latin typeface="Meiryo"/>
                <a:ea typeface="Meiryo"/>
              </a:rPr>
              <a:t>PC</a:t>
            </a:r>
            <a:r>
              <a:rPr kumimoji="0" lang="ja-JP" sz="800" kern="0">
                <a:solidFill>
                  <a:srgbClr val="595959"/>
                </a:solidFill>
                <a:latin typeface="Meiryo"/>
                <a:ea typeface="Meiryo"/>
              </a:rPr>
              <a:t>はパソコン、</a:t>
            </a:r>
            <a:r>
              <a:rPr kumimoji="0" lang="en-US" altLang="ja-JP" sz="800" kern="0">
                <a:solidFill>
                  <a:srgbClr val="595959"/>
                </a:solidFill>
                <a:latin typeface="Meiryo"/>
                <a:ea typeface="Meiryo"/>
              </a:rPr>
              <a:t>MD</a:t>
            </a:r>
            <a:r>
              <a:rPr kumimoji="0" lang="ja-JP" sz="800" kern="0">
                <a:solidFill>
                  <a:srgbClr val="595959"/>
                </a:solidFill>
                <a:latin typeface="Meiryo"/>
                <a:ea typeface="Meiryo"/>
              </a:rPr>
              <a:t>はマルチデバイスの略称です。</a:t>
            </a:r>
            <a:endParaRPr lang="en-US" sz="800" kern="0">
              <a:solidFill>
                <a:srgbClr val="595959"/>
              </a:solidFill>
              <a:latin typeface="Meiryo"/>
              <a:ea typeface="Meiryo"/>
            </a:endParaRPr>
          </a:p>
          <a:p>
            <a:pPr>
              <a:lnSpc>
                <a:spcPct val="110000"/>
              </a:lnSpc>
              <a:defRPr/>
            </a:pPr>
            <a:r>
              <a:rPr kumimoji="0" lang="en-US" altLang="ja-JP" sz="800" kern="0">
                <a:solidFill>
                  <a:srgbClr val="595959"/>
                </a:solidFill>
                <a:latin typeface="Meiryo"/>
                <a:ea typeface="Meiryo"/>
              </a:rPr>
              <a:t>※</a:t>
            </a:r>
            <a:r>
              <a:rPr kumimoji="0" lang="en-US" altLang="ja-JP" sz="800" kern="0" err="1">
                <a:solidFill>
                  <a:srgbClr val="595959"/>
                </a:solidFill>
                <a:latin typeface="Meiryo"/>
                <a:ea typeface="Meiryo"/>
              </a:rPr>
              <a:t>vCPM</a:t>
            </a:r>
            <a:r>
              <a:rPr kumimoji="0" lang="ja-JP" altLang="en-US" sz="800" kern="0">
                <a:solidFill>
                  <a:srgbClr val="595959"/>
                </a:solidFill>
                <a:latin typeface="Meiryo"/>
                <a:ea typeface="Meiryo"/>
              </a:rPr>
              <a:t>はビューアブルインプレッション</a:t>
            </a:r>
            <a:r>
              <a:rPr kumimoji="0" lang="en-US" altLang="ja-JP" sz="800" kern="0">
                <a:solidFill>
                  <a:srgbClr val="595959"/>
                </a:solidFill>
                <a:latin typeface="Meiryo"/>
                <a:ea typeface="Meiryo"/>
              </a:rPr>
              <a:t>1,000</a:t>
            </a:r>
            <a:r>
              <a:rPr kumimoji="0" lang="ja-JP" altLang="en-US" sz="800" kern="0">
                <a:solidFill>
                  <a:srgbClr val="595959"/>
                </a:solidFill>
                <a:latin typeface="Meiryo"/>
                <a:ea typeface="Meiryo"/>
              </a:rPr>
              <a:t>回あたりにかかる見込み広告費用です。 </a:t>
            </a:r>
            <a:endParaRPr lang="en-US" altLang="ja-JP" sz="800" kern="0">
              <a:solidFill>
                <a:srgbClr val="595959"/>
              </a:solidFill>
              <a:latin typeface="Meiryo" panose="020B0604030504040204" pitchFamily="34" charset="-128"/>
              <a:ea typeface="Meiryo" panose="020B0604030504040204" pitchFamily="34" charset="-128"/>
            </a:endParaRPr>
          </a:p>
          <a:p>
            <a:pPr>
              <a:lnSpc>
                <a:spcPct val="110000"/>
              </a:lnSpc>
              <a:defRPr/>
            </a:pPr>
            <a:r>
              <a:rPr kumimoji="0" lang="en-US" altLang="ja-JP" sz="800" kern="0">
                <a:solidFill>
                  <a:srgbClr val="595959"/>
                </a:solidFill>
                <a:latin typeface="Meiryo"/>
                <a:ea typeface="Meiryo"/>
              </a:rPr>
              <a:t>※</a:t>
            </a:r>
            <a:r>
              <a:rPr kumimoji="0" lang="en-US" altLang="ja-JP" sz="800" kern="0" err="1">
                <a:solidFill>
                  <a:srgbClr val="595959"/>
                </a:solidFill>
                <a:latin typeface="Meiryo"/>
                <a:ea typeface="Meiryo"/>
              </a:rPr>
              <a:t>vimps</a:t>
            </a:r>
            <a:r>
              <a:rPr kumimoji="0" lang="ja-JP" altLang="en-US" sz="800" kern="0">
                <a:solidFill>
                  <a:srgbClr val="595959"/>
                </a:solidFill>
                <a:latin typeface="Meiryo"/>
                <a:ea typeface="Meiryo"/>
              </a:rPr>
              <a:t>はビューアブルインプレッションの略称です。</a:t>
            </a:r>
            <a:endParaRPr lang="en-US" altLang="ja-JP" sz="800" kern="0">
              <a:solidFill>
                <a:srgbClr val="595959"/>
              </a:solidFill>
              <a:latin typeface="Meiryo"/>
              <a:ea typeface="Meiryo"/>
            </a:endParaRPr>
          </a:p>
        </p:txBody>
      </p:sp>
      <p:sp>
        <p:nvSpPr>
          <p:cNvPr id="31" name="正方形/長方形 30">
            <a:extLst>
              <a:ext uri="{FF2B5EF4-FFF2-40B4-BE49-F238E27FC236}">
                <a16:creationId xmlns:a16="http://schemas.microsoft.com/office/drawing/2014/main" id="{0882AF54-2BB6-A3E9-775D-0E473A126C11}"/>
              </a:ext>
            </a:extLst>
          </p:cNvPr>
          <p:cNvSpPr/>
          <p:nvPr/>
        </p:nvSpPr>
        <p:spPr>
          <a:xfrm>
            <a:off x="4877760" y="5990005"/>
            <a:ext cx="7314240" cy="541687"/>
          </a:xfrm>
          <a:prstGeom prst="rect">
            <a:avLst/>
          </a:prstGeom>
        </p:spPr>
        <p:txBody>
          <a:bodyPr wrap="square" lIns="0" tIns="0" rIns="0" bIns="0" anchor="t">
            <a:spAutoFit/>
          </a:bodyPr>
          <a:lstStyle/>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※1  </a:t>
            </a:r>
            <a:r>
              <a:rPr lang="en-US" altLang="ja-JP" sz="800" b="0" i="0">
                <a:solidFill>
                  <a:srgbClr val="002AFF"/>
                </a:solidFill>
                <a:effectLst/>
                <a:latin typeface="NotoSansJP"/>
              </a:rPr>
              <a:t>1</a:t>
            </a:r>
            <a:r>
              <a:rPr lang="ja-JP" altLang="en-US" sz="800" b="0" i="0">
                <a:solidFill>
                  <a:srgbClr val="002AFF"/>
                </a:solidFill>
                <a:effectLst/>
                <a:latin typeface="NotoSansJP"/>
              </a:rPr>
              <a:t>日間～</a:t>
            </a:r>
            <a:r>
              <a:rPr lang="en-US" altLang="ja-JP" sz="800" b="0" i="0">
                <a:solidFill>
                  <a:srgbClr val="002AFF"/>
                </a:solidFill>
                <a:effectLst/>
                <a:latin typeface="NotoSansJP"/>
              </a:rPr>
              <a:t>4</a:t>
            </a:r>
            <a:r>
              <a:rPr lang="ja-JP" altLang="en-US" sz="800" b="0" i="0">
                <a:solidFill>
                  <a:srgbClr val="002AFF"/>
                </a:solidFill>
                <a:effectLst/>
                <a:latin typeface="NotoSansJP"/>
              </a:rPr>
              <a:t>日間での掲載も可能ですが、予約時のシミュレーション</a:t>
            </a:r>
            <a:r>
              <a:rPr lang="en-US" altLang="ja-JP" sz="800" b="0" i="0" err="1">
                <a:solidFill>
                  <a:srgbClr val="002AFF"/>
                </a:solidFill>
                <a:effectLst/>
                <a:latin typeface="NotoSansJP"/>
              </a:rPr>
              <a:t>vimps</a:t>
            </a:r>
            <a:r>
              <a:rPr lang="ja-JP" altLang="en-US" sz="800" b="0" i="0">
                <a:solidFill>
                  <a:srgbClr val="002AFF"/>
                </a:solidFill>
                <a:effectLst/>
                <a:latin typeface="NotoSansJP"/>
              </a:rPr>
              <a:t>を下回る場合がありますので、</a:t>
            </a:r>
            <a:r>
              <a:rPr lang="en-US" altLang="ja-JP" sz="800" b="0" i="0">
                <a:solidFill>
                  <a:srgbClr val="002AFF"/>
                </a:solidFill>
                <a:effectLst/>
                <a:latin typeface="NotoSansJP"/>
              </a:rPr>
              <a:t>5</a:t>
            </a:r>
            <a:r>
              <a:rPr lang="ja-JP" altLang="en-US" sz="800" b="0" i="0">
                <a:solidFill>
                  <a:srgbClr val="002AFF"/>
                </a:solidFill>
                <a:effectLst/>
                <a:latin typeface="NotoSansJP"/>
              </a:rPr>
              <a:t>日間以上の掲載を推奨します。</a:t>
            </a:r>
            <a:endParaRPr lang="en-US" altLang="ja-JP" sz="800" b="0" i="0">
              <a:solidFill>
                <a:srgbClr val="002AFF"/>
              </a:solidFill>
              <a:effectLst/>
              <a:latin typeface="NotoSansJP"/>
            </a:endParaRPr>
          </a:p>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※2  </a:t>
            </a:r>
            <a:r>
              <a:rPr kumimoji="0" lang="en" altLang="ja-JP" sz="800" kern="0">
                <a:solidFill>
                  <a:srgbClr val="002AFF"/>
                </a:solidFill>
                <a:latin typeface="Meiryo" panose="020B0604030504040204" pitchFamily="34" charset="-128"/>
                <a:ea typeface="Meiryo" panose="020B0604030504040204" pitchFamily="34" charset="-128"/>
              </a:rPr>
              <a:t>FQ1</a:t>
            </a:r>
            <a:r>
              <a:rPr kumimoji="0" lang="ja-JP" altLang="en-US" sz="800" kern="0">
                <a:solidFill>
                  <a:srgbClr val="002AFF"/>
                </a:solidFill>
                <a:latin typeface="Meiryo" panose="020B0604030504040204" pitchFamily="34" charset="-128"/>
                <a:ea typeface="Meiryo" panose="020B0604030504040204" pitchFamily="34" charset="-128"/>
              </a:rPr>
              <a:t>回指定の掛け率含む。</a:t>
            </a:r>
            <a:endParaRPr kumimoji="0" lang="en-US" altLang="ja-JP" sz="800" kern="0">
              <a:solidFill>
                <a:srgbClr val="002AFF"/>
              </a:solidFill>
              <a:latin typeface="Meiryo" panose="020B0604030504040204" pitchFamily="34" charset="-128"/>
              <a:ea typeface="Meiryo" panose="020B0604030504040204" pitchFamily="34" charset="-128"/>
            </a:endParaRPr>
          </a:p>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※3  </a:t>
            </a:r>
            <a:r>
              <a:rPr kumimoji="0" lang="ja-JP" altLang="en-US" sz="800" kern="0">
                <a:solidFill>
                  <a:srgbClr val="002AFF"/>
                </a:solidFill>
                <a:latin typeface="Meiryo" panose="020B0604030504040204" pitchFamily="34" charset="-128"/>
                <a:ea typeface="Meiryo" panose="020B0604030504040204" pitchFamily="34" charset="-128"/>
              </a:rPr>
              <a:t>都道府県指定の掛け率含む。さらにターゲティングを掛ける場合は基本料金</a:t>
            </a:r>
            <a:r>
              <a:rPr kumimoji="0" lang="en" altLang="ja-JP" sz="800" kern="0">
                <a:solidFill>
                  <a:srgbClr val="002AFF"/>
                </a:solidFill>
                <a:latin typeface="Meiryo" panose="020B0604030504040204" pitchFamily="34" charset="-128"/>
                <a:ea typeface="Meiryo" panose="020B0604030504040204" pitchFamily="34" charset="-128"/>
              </a:rPr>
              <a:t>vCPM</a:t>
            </a:r>
            <a:r>
              <a:rPr kumimoji="0" lang="en-US" altLang="ja-JP" sz="800" kern="0">
                <a:solidFill>
                  <a:srgbClr val="002AFF"/>
                </a:solidFill>
                <a:latin typeface="Meiryo" panose="020B0604030504040204" pitchFamily="34" charset="-128"/>
                <a:ea typeface="Meiryo" panose="020B0604030504040204" pitchFamily="34" charset="-128"/>
              </a:rPr>
              <a:t>(</a:t>
            </a:r>
            <a:r>
              <a:rPr kumimoji="0" lang="ja-JP" altLang="en-US" sz="800" kern="0">
                <a:solidFill>
                  <a:srgbClr val="002AFF"/>
                </a:solidFill>
                <a:latin typeface="Meiryo" panose="020B0604030504040204" pitchFamily="34" charset="-128"/>
                <a:ea typeface="Meiryo" panose="020B0604030504040204" pitchFamily="34" charset="-128"/>
              </a:rPr>
              <a:t>★</a:t>
            </a:r>
            <a:r>
              <a:rPr kumimoji="0" lang="en-US" altLang="ja-JP" sz="800" kern="0">
                <a:solidFill>
                  <a:srgbClr val="002AFF"/>
                </a:solidFill>
                <a:latin typeface="Meiryo" panose="020B0604030504040204" pitchFamily="34" charset="-128"/>
                <a:ea typeface="Meiryo" panose="020B0604030504040204" pitchFamily="34" charset="-128"/>
              </a:rPr>
              <a:t>)</a:t>
            </a:r>
            <a:r>
              <a:rPr kumimoji="0" lang="ja-JP" altLang="en-US" sz="800" kern="0">
                <a:solidFill>
                  <a:srgbClr val="002AFF"/>
                </a:solidFill>
                <a:latin typeface="Meiryo" panose="020B0604030504040204" pitchFamily="34" charset="-128"/>
                <a:ea typeface="Meiryo" panose="020B0604030504040204" pitchFamily="34" charset="-128"/>
              </a:rPr>
              <a:t>を元に計算せず、カッコ内の計算式を元に計算してください。</a:t>
            </a:r>
            <a:endParaRPr kumimoji="0" lang="en-US" altLang="ja-JP" sz="800" kern="0">
              <a:solidFill>
                <a:srgbClr val="002AFF"/>
              </a:solidFill>
              <a:latin typeface="Meiryo" panose="020B0604030504040204" pitchFamily="34" charset="-128"/>
              <a:ea typeface="Meiryo" panose="020B0604030504040204" pitchFamily="34" charset="-128"/>
            </a:endParaRPr>
          </a:p>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※4  </a:t>
            </a:r>
            <a:r>
              <a:rPr lang="ja-JP" altLang="en-US" sz="800">
                <a:solidFill>
                  <a:srgbClr val="002AFF"/>
                </a:solidFill>
                <a:latin typeface="Meiryo" panose="020B0604030504040204" pitchFamily="34" charset="-128"/>
                <a:ea typeface="Meiryo" panose="020B0604030504040204" pitchFamily="34" charset="-128"/>
              </a:rPr>
              <a:t>市区郡指定の掛け率含む。</a:t>
            </a:r>
            <a:endParaRPr lang="en-US" altLang="ja-JP" sz="800">
              <a:solidFill>
                <a:srgbClr val="002AFF"/>
              </a:solidFill>
              <a:latin typeface="Meiryo" panose="020B0604030504040204" pitchFamily="34" charset="-128"/>
              <a:ea typeface="Meiryo" panose="020B0604030504040204" pitchFamily="34" charset="-128"/>
            </a:endParaRPr>
          </a:p>
        </p:txBody>
      </p:sp>
      <p:sp>
        <p:nvSpPr>
          <p:cNvPr id="32" name="円/楕円 38">
            <a:extLst>
              <a:ext uri="{FF2B5EF4-FFF2-40B4-BE49-F238E27FC236}">
                <a16:creationId xmlns:a16="http://schemas.microsoft.com/office/drawing/2014/main" id="{6FF4EA40-B252-A8CE-DC9B-DE2BC4C42D51}"/>
              </a:ext>
            </a:extLst>
          </p:cNvPr>
          <p:cNvSpPr>
            <a:spLocks noChangeAspect="1"/>
          </p:cNvSpPr>
          <p:nvPr/>
        </p:nvSpPr>
        <p:spPr>
          <a:xfrm>
            <a:off x="7803757" y="2389816"/>
            <a:ext cx="266298" cy="266298"/>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b="1">
                <a:solidFill>
                  <a:srgbClr val="FFFFFF"/>
                </a:solidFill>
                <a:latin typeface="Meiryo" panose="020B0604030504040204" pitchFamily="34" charset="-128"/>
                <a:ea typeface="Meiryo" panose="020B0604030504040204" pitchFamily="34" charset="-128"/>
                <a:cs typeface="Segoe UI" panose="020B0502040204020203" pitchFamily="34" charset="0"/>
              </a:rPr>
              <a:t>C</a:t>
            </a:r>
            <a:endParaRPr kumimoji="1" lang="ja-JP" altLang="en-US"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2" name="テキスト プレースホルダー 1">
            <a:extLst>
              <a:ext uri="{FF2B5EF4-FFF2-40B4-BE49-F238E27FC236}">
                <a16:creationId xmlns:a16="http://schemas.microsoft.com/office/drawing/2014/main" id="{78FFBFEC-4B55-907B-7BA8-B47EC2B650C9}"/>
              </a:ext>
            </a:extLst>
          </p:cNvPr>
          <p:cNvSpPr txBox="1">
            <a:spLocks/>
          </p:cNvSpPr>
          <p:nvPr/>
        </p:nvSpPr>
        <p:spPr>
          <a:xfrm>
            <a:off x="3446712" y="242951"/>
            <a:ext cx="6105132" cy="416531"/>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chemeClr val="accent1"/>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en-US" altLang="ja-JP">
                <a:solidFill>
                  <a:srgbClr val="000048"/>
                </a:solidFill>
              </a:rPr>
              <a:t>Yahoo! JAPAN</a:t>
            </a:r>
            <a:r>
              <a:rPr lang="ja-JP" altLang="en-US">
                <a:solidFill>
                  <a:srgbClr val="000048"/>
                </a:solidFill>
              </a:rPr>
              <a:t>トップページ　ブランドパネル　</a:t>
            </a:r>
            <a:r>
              <a:rPr lang="en-US" altLang="ja-JP">
                <a:solidFill>
                  <a:srgbClr val="000048"/>
                </a:solidFill>
              </a:rPr>
              <a:t>SP</a:t>
            </a:r>
          </a:p>
        </p:txBody>
      </p:sp>
      <p:sp>
        <p:nvSpPr>
          <p:cNvPr id="4" name="テキスト ボックス 3">
            <a:extLst>
              <a:ext uri="{FF2B5EF4-FFF2-40B4-BE49-F238E27FC236}">
                <a16:creationId xmlns:a16="http://schemas.microsoft.com/office/drawing/2014/main" id="{7C66DCBC-3EC4-8526-6841-3E34428E47A7}"/>
              </a:ext>
            </a:extLst>
          </p:cNvPr>
          <p:cNvSpPr txBox="1"/>
          <p:nvPr/>
        </p:nvSpPr>
        <p:spPr>
          <a:xfrm>
            <a:off x="407800" y="6330284"/>
            <a:ext cx="4272350" cy="215444"/>
          </a:xfrm>
          <a:prstGeom prst="rect">
            <a:avLst/>
          </a:prstGeom>
          <a:noFill/>
        </p:spPr>
        <p:txBody>
          <a:bodyPr wrap="square">
            <a:spAutoFit/>
          </a:bodyPr>
          <a:lstStyle/>
          <a:p>
            <a:pPr marL="449263" indent="-449263"/>
            <a:r>
              <a:rPr kumimoji="1" lang="en-US" altLang="ja-JP" sz="800" dirty="0">
                <a:solidFill>
                  <a:srgbClr val="002AFF"/>
                </a:solidFill>
                <a:latin typeface="+mn-ea"/>
              </a:rPr>
              <a:t>※</a:t>
            </a:r>
            <a:r>
              <a:rPr kumimoji="0" lang="en-US" altLang="ja-JP" sz="800" kern="0" dirty="0">
                <a:solidFill>
                  <a:srgbClr val="002AFF"/>
                </a:solidFill>
                <a:latin typeface="+mn-ea"/>
              </a:rPr>
              <a:t>3/11</a:t>
            </a:r>
            <a:r>
              <a:rPr kumimoji="0" lang="ja-JP" altLang="en-US" sz="800" kern="0" dirty="0">
                <a:solidFill>
                  <a:srgbClr val="002AFF"/>
                </a:solidFill>
                <a:latin typeface="+mn-ea"/>
              </a:rPr>
              <a:t>に</a:t>
            </a:r>
            <a:r>
              <a:rPr lang="en-US" altLang="ja-JP" sz="800" dirty="0">
                <a:solidFill>
                  <a:srgbClr val="002AFF"/>
                </a:solidFill>
                <a:latin typeface="+mn-ea"/>
              </a:rPr>
              <a:t>Yahoo! JAPAN</a:t>
            </a:r>
            <a:r>
              <a:rPr lang="ja-JP" altLang="en-US" sz="800" dirty="0">
                <a:solidFill>
                  <a:srgbClr val="002AFF"/>
                </a:solidFill>
                <a:latin typeface="+mn-ea"/>
              </a:rPr>
              <a:t>トップページ</a:t>
            </a:r>
            <a:r>
              <a:rPr kumimoji="0" lang="ja-JP" altLang="en-US" sz="800" kern="0" dirty="0">
                <a:solidFill>
                  <a:srgbClr val="002AFF"/>
                </a:solidFill>
                <a:latin typeface="+mn-ea"/>
              </a:rPr>
              <a:t>にて特別演出が行われる可能性があります。</a:t>
            </a:r>
          </a:p>
        </p:txBody>
      </p:sp>
    </p:spTree>
    <p:extLst>
      <p:ext uri="{BB962C8B-B14F-4D97-AF65-F5344CB8AC3E}">
        <p14:creationId xmlns:p14="http://schemas.microsoft.com/office/powerpoint/2010/main" val="38592899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E4E13B-4480-47F3-AE37-BD03BE20F20A}"/>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A159AB5F-90EC-05A0-AC4C-78B4FDB99175}"/>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4345757F-9661-8A5A-A7EA-E6EE054749A2}"/>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26" name="角丸四角形 3">
            <a:extLst>
              <a:ext uri="{FF2B5EF4-FFF2-40B4-BE49-F238E27FC236}">
                <a16:creationId xmlns:a16="http://schemas.microsoft.com/office/drawing/2014/main" id="{4B9FA8A0-8C5C-4013-19C5-976B665BA0B2}"/>
              </a:ext>
            </a:extLst>
          </p:cNvPr>
          <p:cNvSpPr/>
          <p:nvPr/>
        </p:nvSpPr>
        <p:spPr>
          <a:xfrm>
            <a:off x="1792443" y="186644"/>
            <a:ext cx="1484157"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商品一覧</a:t>
            </a:r>
          </a:p>
        </p:txBody>
      </p:sp>
      <p:sp>
        <p:nvSpPr>
          <p:cNvPr id="2" name="正方形/長方形 1">
            <a:extLst>
              <a:ext uri="{FF2B5EF4-FFF2-40B4-BE49-F238E27FC236}">
                <a16:creationId xmlns:a16="http://schemas.microsoft.com/office/drawing/2014/main" id="{E3440923-3EC2-8228-CBAD-09B71C7BE17F}"/>
              </a:ext>
            </a:extLst>
          </p:cNvPr>
          <p:cNvSpPr/>
          <p:nvPr/>
        </p:nvSpPr>
        <p:spPr>
          <a:xfrm>
            <a:off x="434975" y="5909678"/>
            <a:ext cx="10423046" cy="338554"/>
          </a:xfrm>
          <a:prstGeom prst="rect">
            <a:avLst/>
          </a:prstGeom>
        </p:spPr>
        <p:txBody>
          <a:bodyPr wrap="none" lIns="91440" tIns="45720" rIns="91440" bIns="45720" anchor="t">
            <a:spAutoFit/>
          </a:bodyPr>
          <a:lstStyle/>
          <a:p>
            <a:pPr marL="0" marR="0" lvl="0" indent="0" defTabSz="914400" eaLnBrk="1" fontAlgn="auto" latinLnBrk="0" hangingPunct="1">
              <a:spcBef>
                <a:spcPts val="0"/>
              </a:spcBef>
              <a:spcAft>
                <a:spcPts val="0"/>
              </a:spcAft>
              <a:buClrTx/>
              <a:buSzTx/>
              <a:buFontTx/>
              <a:buNone/>
              <a:tabLst/>
              <a:defRPr/>
            </a:pPr>
            <a:r>
              <a:rPr kumimoji="0" lang="en-US" altLang="ja-JP" sz="800" b="0" i="0" u="none" strike="noStrike" kern="0" cap="none" spc="0" normalizeH="0" baseline="0" noProof="0">
                <a:ln>
                  <a:noFill/>
                </a:ln>
                <a:solidFill>
                  <a:srgbClr val="0D0D0D"/>
                </a:solidFill>
                <a:effectLst/>
                <a:uLnTx/>
                <a:uFillTx/>
              </a:rPr>
              <a:t>※</a:t>
            </a:r>
            <a:r>
              <a:rPr kumimoji="0" lang="ja-JP" altLang="en-US" sz="800" kern="0" noProof="0">
                <a:solidFill>
                  <a:srgbClr val="0D0D0D"/>
                </a:solidFill>
              </a:rPr>
              <a:t>時間帯ジャック商品は</a:t>
            </a:r>
            <a:r>
              <a:rPr kumimoji="0" lang="en-US" altLang="ja-JP" sz="800" kern="0" noProof="0">
                <a:solidFill>
                  <a:srgbClr val="0D0D0D"/>
                </a:solidFill>
              </a:rPr>
              <a:t>1</a:t>
            </a:r>
            <a:r>
              <a:rPr kumimoji="0" lang="ja-JP" altLang="en-US" sz="800" kern="0" noProof="0">
                <a:solidFill>
                  <a:srgbClr val="0D0D0D"/>
                </a:solidFill>
              </a:rPr>
              <a:t>日で最大</a:t>
            </a:r>
            <a:r>
              <a:rPr kumimoji="0" lang="en-US" altLang="ja-JP" sz="800" kern="0" noProof="0">
                <a:solidFill>
                  <a:srgbClr val="0D0D0D"/>
                </a:solidFill>
              </a:rPr>
              <a:t>3</a:t>
            </a:r>
            <a:r>
              <a:rPr kumimoji="0" lang="ja-JP" altLang="en-US" sz="800" kern="0" noProof="0">
                <a:solidFill>
                  <a:srgbClr val="0D0D0D"/>
                </a:solidFill>
              </a:rPr>
              <a:t>時間、</a:t>
            </a:r>
            <a:r>
              <a:rPr kumimoji="0" lang="en-US" altLang="ja-JP" sz="800" kern="0" noProof="0">
                <a:solidFill>
                  <a:srgbClr val="0D0D0D"/>
                </a:solidFill>
              </a:rPr>
              <a:t>1</a:t>
            </a:r>
            <a:r>
              <a:rPr kumimoji="0" lang="ja-JP" altLang="en-US" sz="800" kern="0" noProof="0">
                <a:solidFill>
                  <a:srgbClr val="0D0D0D"/>
                </a:solidFill>
              </a:rPr>
              <a:t>週間で最大</a:t>
            </a:r>
            <a:r>
              <a:rPr kumimoji="0" lang="en-US" altLang="ja-JP" sz="800" kern="0" noProof="0">
                <a:solidFill>
                  <a:srgbClr val="0D0D0D"/>
                </a:solidFill>
              </a:rPr>
              <a:t>10</a:t>
            </a:r>
            <a:r>
              <a:rPr kumimoji="0" lang="ja-JP" altLang="en-US" sz="800" kern="0" noProof="0">
                <a:solidFill>
                  <a:srgbClr val="0D0D0D"/>
                </a:solidFill>
              </a:rPr>
              <a:t>時間までの販売となります。</a:t>
            </a:r>
            <a:endParaRPr kumimoji="0" lang="en-US" altLang="ja-JP" sz="800" kern="0" noProof="0">
              <a:solidFill>
                <a:srgbClr val="0D0D0D"/>
              </a:solidFill>
            </a:endParaRPr>
          </a:p>
          <a:p>
            <a:pPr>
              <a:defRPr/>
            </a:pPr>
            <a:r>
              <a:rPr kumimoji="0" lang="en-US" altLang="ja-JP" sz="800" b="0" i="0" u="none" strike="noStrike" kern="0" cap="none" spc="0" normalizeH="0" baseline="0" noProof="0">
                <a:ln>
                  <a:noFill/>
                </a:ln>
                <a:solidFill>
                  <a:srgbClr val="0D0D0D"/>
                </a:solidFill>
                <a:effectLst/>
                <a:uLnTx/>
                <a:uFillTx/>
                <a:latin typeface="Meiryo"/>
                <a:ea typeface="メイリオ"/>
              </a:rPr>
              <a:t>※</a:t>
            </a:r>
            <a:r>
              <a:rPr kumimoji="0" lang="en-US" altLang="ja-JP" sz="800" b="0" i="0" u="none" strike="noStrike" kern="0" cap="none" spc="0" normalizeH="0" baseline="0" noProof="0">
                <a:ln>
                  <a:noFill/>
                </a:ln>
                <a:solidFill>
                  <a:srgbClr val="0D0D0D"/>
                </a:solidFill>
                <a:effectLst/>
                <a:uLnTx/>
                <a:uFillTx/>
                <a:latin typeface="Meiryo"/>
                <a:ea typeface="Meiryo"/>
              </a:rPr>
              <a:t>SP</a:t>
            </a:r>
            <a:r>
              <a:rPr kumimoji="0" lang="ja-JP" altLang="ja-JP" sz="800" b="0" i="0" u="none" strike="noStrike" kern="0" cap="none" spc="0" normalizeH="0" baseline="0" noProof="0">
                <a:ln>
                  <a:noFill/>
                </a:ln>
                <a:solidFill>
                  <a:srgbClr val="0D0D0D"/>
                </a:solidFill>
                <a:effectLst/>
                <a:uLnTx/>
                <a:uFillTx/>
                <a:latin typeface="Meiryo"/>
                <a:ea typeface="Meiryo"/>
              </a:rPr>
              <a:t>はスマートフォン</a:t>
            </a:r>
            <a:r>
              <a:rPr kumimoji="0" lang="ja-JP" altLang="ja-JP" sz="800" kern="0">
                <a:solidFill>
                  <a:srgbClr val="0D0D0D"/>
                </a:solidFill>
                <a:latin typeface="Meiryo"/>
                <a:ea typeface="Meiryo"/>
              </a:rPr>
              <a:t>、</a:t>
            </a:r>
            <a:r>
              <a:rPr kumimoji="0" lang="en-US" altLang="ja-JP" sz="800" kern="0">
                <a:solidFill>
                  <a:srgbClr val="0D0D0D"/>
                </a:solidFill>
                <a:latin typeface="Meiryo"/>
                <a:ea typeface="Meiryo"/>
              </a:rPr>
              <a:t>PC</a:t>
            </a:r>
            <a:r>
              <a:rPr kumimoji="0" lang="ja-JP" altLang="ja-JP" sz="800" kern="0">
                <a:solidFill>
                  <a:srgbClr val="0D0D0D"/>
                </a:solidFill>
                <a:latin typeface="Meiryo"/>
                <a:ea typeface="Meiryo"/>
              </a:rPr>
              <a:t>はパソコン、</a:t>
            </a:r>
            <a:r>
              <a:rPr kumimoji="0" lang="en-US" altLang="ja-JP" sz="800" kern="0">
                <a:solidFill>
                  <a:srgbClr val="0D0D0D"/>
                </a:solidFill>
                <a:latin typeface="Meiryo"/>
                <a:ea typeface="Meiryo"/>
              </a:rPr>
              <a:t>MD</a:t>
            </a:r>
            <a:r>
              <a:rPr kumimoji="0" lang="ja-JP" altLang="ja-JP" sz="800" kern="0">
                <a:solidFill>
                  <a:srgbClr val="0D0D0D"/>
                </a:solidFill>
                <a:latin typeface="Meiryo"/>
                <a:ea typeface="Meiryo"/>
              </a:rPr>
              <a:t>はマルチデバイス</a:t>
            </a:r>
            <a:r>
              <a:rPr kumimoji="0" lang="ja-JP" altLang="ja-JP" sz="800" b="0" i="0" u="none" strike="noStrike" kern="0" cap="none" spc="0" normalizeH="0" baseline="0" noProof="0">
                <a:ln>
                  <a:noFill/>
                </a:ln>
                <a:solidFill>
                  <a:srgbClr val="0D0D0D"/>
                </a:solidFill>
                <a:effectLst/>
                <a:uLnTx/>
                <a:uFillTx/>
                <a:latin typeface="Meiryo"/>
                <a:ea typeface="Meiryo"/>
              </a:rPr>
              <a:t>の略称です。</a:t>
            </a:r>
            <a:r>
              <a:rPr kumimoji="0" lang="ja-JP" altLang="en-US" sz="800" b="0" i="0" u="none" strike="noStrike" kern="0" cap="none" spc="0" normalizeH="0" baseline="0" noProof="0">
                <a:ln>
                  <a:noFill/>
                </a:ln>
                <a:solidFill>
                  <a:srgbClr val="0D0D0D"/>
                </a:solidFill>
                <a:effectLst/>
                <a:uLnTx/>
                <a:uFillTx/>
                <a:latin typeface="Meiryo"/>
                <a:ea typeface="Meiryo"/>
              </a:rPr>
              <a:t>　</a:t>
            </a:r>
            <a:r>
              <a:rPr kumimoji="0" lang="en-US" altLang="ja-JP" sz="800" b="0" i="0" u="none" strike="noStrike" kern="0" cap="none" spc="0" normalizeH="0" baseline="0" noProof="0">
                <a:ln>
                  <a:noFill/>
                </a:ln>
                <a:solidFill>
                  <a:srgbClr val="0D0D0D"/>
                </a:solidFill>
                <a:effectLst/>
                <a:uLnTx/>
                <a:uFillTx/>
                <a:latin typeface="Meiryo"/>
                <a:ea typeface="メイリオ"/>
              </a:rPr>
              <a:t>※</a:t>
            </a:r>
            <a:r>
              <a:rPr kumimoji="0" lang="en-US" altLang="ja-JP" sz="800" b="0" i="0" u="none" strike="noStrike" kern="0" cap="none" spc="0" normalizeH="0" baseline="0" noProof="0" err="1">
                <a:ln>
                  <a:noFill/>
                </a:ln>
                <a:solidFill>
                  <a:srgbClr val="0D0D0D"/>
                </a:solidFill>
                <a:effectLst/>
                <a:uLnTx/>
                <a:uFillTx/>
                <a:latin typeface="Meiryo"/>
                <a:ea typeface="メイリオ"/>
              </a:rPr>
              <a:t>vCPM</a:t>
            </a:r>
            <a:r>
              <a:rPr kumimoji="0" lang="ja-JP" altLang="en-US" sz="800" b="0" i="0" u="none" strike="noStrike" kern="0" cap="none" spc="0" normalizeH="0" baseline="0" noProof="0">
                <a:ln>
                  <a:noFill/>
                </a:ln>
                <a:solidFill>
                  <a:srgbClr val="0D0D0D"/>
                </a:solidFill>
                <a:effectLst/>
                <a:uLnTx/>
                <a:uFillTx/>
                <a:latin typeface="Meiryo"/>
                <a:ea typeface="Meiryo"/>
              </a:rPr>
              <a:t>はビューアブルインプレッション</a:t>
            </a:r>
            <a:r>
              <a:rPr kumimoji="0" lang="en-US" altLang="ja-JP" sz="800" b="0" i="0" u="none" strike="noStrike" kern="0" cap="none" spc="0" normalizeH="0" baseline="0" noProof="0">
                <a:ln>
                  <a:noFill/>
                </a:ln>
                <a:solidFill>
                  <a:srgbClr val="0D0D0D"/>
                </a:solidFill>
                <a:effectLst/>
                <a:uLnTx/>
                <a:uFillTx/>
                <a:latin typeface="Meiryo"/>
                <a:ea typeface="メイリオ"/>
              </a:rPr>
              <a:t>1,000</a:t>
            </a:r>
            <a:r>
              <a:rPr kumimoji="0" lang="ja-JP" altLang="en-US" sz="800" b="0" i="0" u="none" strike="noStrike" kern="0" cap="none" spc="0" normalizeH="0" baseline="0" noProof="0">
                <a:ln>
                  <a:noFill/>
                </a:ln>
                <a:solidFill>
                  <a:srgbClr val="0D0D0D"/>
                </a:solidFill>
                <a:effectLst/>
                <a:uLnTx/>
                <a:uFillTx/>
                <a:latin typeface="Meiryo"/>
                <a:ea typeface="Meiryo"/>
              </a:rPr>
              <a:t>回あたりにかかる見込み広告費用です。 </a:t>
            </a:r>
            <a:r>
              <a:rPr kumimoji="0" lang="en-US" altLang="ja-JP" sz="800" b="0" i="0" u="none" strike="noStrike" kern="0" cap="none" spc="0" normalizeH="0" baseline="0" noProof="0">
                <a:ln>
                  <a:noFill/>
                </a:ln>
                <a:solidFill>
                  <a:srgbClr val="0D0D0D"/>
                </a:solidFill>
                <a:effectLst/>
                <a:uLnTx/>
                <a:uFillTx/>
                <a:latin typeface="Meiryo"/>
                <a:ea typeface="メイリオ"/>
              </a:rPr>
              <a:t>※</a:t>
            </a:r>
            <a:r>
              <a:rPr kumimoji="0" lang="en-US" altLang="ja-JP" sz="800" b="0" i="0" u="none" strike="noStrike" kern="0" cap="none" spc="0" normalizeH="0" baseline="0" noProof="0" err="1">
                <a:ln>
                  <a:noFill/>
                </a:ln>
                <a:solidFill>
                  <a:srgbClr val="0D0D0D"/>
                </a:solidFill>
                <a:effectLst/>
                <a:uLnTx/>
                <a:uFillTx/>
                <a:latin typeface="Meiryo"/>
                <a:ea typeface="メイリオ"/>
              </a:rPr>
              <a:t>vimps</a:t>
            </a:r>
            <a:r>
              <a:rPr kumimoji="0" lang="ja-JP" altLang="en-US" sz="800" b="0" i="0" u="none" strike="noStrike" kern="0" cap="none" spc="0" normalizeH="0" baseline="0" noProof="0">
                <a:ln>
                  <a:noFill/>
                </a:ln>
                <a:solidFill>
                  <a:srgbClr val="0D0D0D"/>
                </a:solidFill>
                <a:effectLst/>
                <a:uLnTx/>
                <a:uFillTx/>
                <a:latin typeface="Meiryo"/>
                <a:ea typeface="Meiryo"/>
              </a:rPr>
              <a:t>はビューアブルインプレッションの略称です。</a:t>
            </a:r>
            <a:endParaRPr lang="en-US" altLang="ja-JP" sz="800" b="0" i="0" u="none" strike="noStrike" kern="0" cap="none" spc="0" normalizeH="0" baseline="0" noProof="0">
              <a:ln>
                <a:noFill/>
              </a:ln>
              <a:solidFill>
                <a:srgbClr val="0D0D0D"/>
              </a:solidFill>
              <a:effectLst/>
              <a:uLnTx/>
              <a:uFillTx/>
              <a:latin typeface="Meiryo"/>
              <a:ea typeface="Meiryo"/>
            </a:endParaRPr>
          </a:p>
        </p:txBody>
      </p:sp>
      <p:graphicFrame>
        <p:nvGraphicFramePr>
          <p:cNvPr id="4" name="表 3">
            <a:extLst>
              <a:ext uri="{FF2B5EF4-FFF2-40B4-BE49-F238E27FC236}">
                <a16:creationId xmlns:a16="http://schemas.microsoft.com/office/drawing/2014/main" id="{0838F467-AE42-31BE-F186-C310F752E482}"/>
              </a:ext>
            </a:extLst>
          </p:cNvPr>
          <p:cNvGraphicFramePr>
            <a:graphicFrameLocks noGrp="1"/>
          </p:cNvGraphicFramePr>
          <p:nvPr>
            <p:extLst>
              <p:ext uri="{D42A27DB-BD31-4B8C-83A1-F6EECF244321}">
                <p14:modId xmlns:p14="http://schemas.microsoft.com/office/powerpoint/2010/main" val="1782365164"/>
              </p:ext>
            </p:extLst>
          </p:nvPr>
        </p:nvGraphicFramePr>
        <p:xfrm>
          <a:off x="441326" y="993777"/>
          <a:ext cx="11233151" cy="4896905"/>
        </p:xfrm>
        <a:graphic>
          <a:graphicData uri="http://schemas.openxmlformats.org/drawingml/2006/table">
            <a:tbl>
              <a:tblPr firstCol="1" bandRow="1"/>
              <a:tblGrid>
                <a:gridCol w="2866633">
                  <a:extLst>
                    <a:ext uri="{9D8B030D-6E8A-4147-A177-3AD203B41FA5}">
                      <a16:colId xmlns:a16="http://schemas.microsoft.com/office/drawing/2014/main" val="792911817"/>
                    </a:ext>
                  </a:extLst>
                </a:gridCol>
                <a:gridCol w="1285208">
                  <a:extLst>
                    <a:ext uri="{9D8B030D-6E8A-4147-A177-3AD203B41FA5}">
                      <a16:colId xmlns:a16="http://schemas.microsoft.com/office/drawing/2014/main" val="1525620392"/>
                    </a:ext>
                  </a:extLst>
                </a:gridCol>
                <a:gridCol w="2597306">
                  <a:extLst>
                    <a:ext uri="{9D8B030D-6E8A-4147-A177-3AD203B41FA5}">
                      <a16:colId xmlns:a16="http://schemas.microsoft.com/office/drawing/2014/main" val="3835180974"/>
                    </a:ext>
                  </a:extLst>
                </a:gridCol>
                <a:gridCol w="1432827">
                  <a:extLst>
                    <a:ext uri="{9D8B030D-6E8A-4147-A177-3AD203B41FA5}">
                      <a16:colId xmlns:a16="http://schemas.microsoft.com/office/drawing/2014/main" val="3615895197"/>
                    </a:ext>
                  </a:extLst>
                </a:gridCol>
                <a:gridCol w="3051177">
                  <a:extLst>
                    <a:ext uri="{9D8B030D-6E8A-4147-A177-3AD203B41FA5}">
                      <a16:colId xmlns:a16="http://schemas.microsoft.com/office/drawing/2014/main" val="360912566"/>
                    </a:ext>
                  </a:extLst>
                </a:gridCol>
              </a:tblGrid>
              <a:tr h="50996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50" b="1">
                          <a:solidFill>
                            <a:schemeClr val="bg1"/>
                          </a:solidFill>
                          <a:latin typeface="Meiryo" panose="020B0604030504040204" pitchFamily="34" charset="-128"/>
                          <a:ea typeface="Meiryo" panose="020B0604030504040204" pitchFamily="34" charset="-128"/>
                        </a:rPr>
                        <a:t>商品名</a:t>
                      </a:r>
                    </a:p>
                  </a:txBody>
                  <a:tcPr marT="72000"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en-US" altLang="ja-JP" sz="1050" b="1" i="0" kern="1200">
                          <a:solidFill>
                            <a:schemeClr val="bg1"/>
                          </a:solidFill>
                          <a:latin typeface="Meiryo"/>
                          <a:ea typeface="Meiryo"/>
                          <a:cs typeface="+mn-cs"/>
                        </a:rPr>
                        <a:t>Yahoo! JAPAN</a:t>
                      </a:r>
                      <a:r>
                        <a:rPr kumimoji="1" lang="ja-JP" altLang="en-US" sz="1050" b="1" i="0" kern="1200">
                          <a:solidFill>
                            <a:schemeClr val="bg1"/>
                          </a:solidFill>
                          <a:latin typeface="Meiryo"/>
                          <a:ea typeface="Meiryo"/>
                          <a:cs typeface="+mn-cs"/>
                        </a:rPr>
                        <a:t>トップページ　ブランドパネル　</a:t>
                      </a:r>
                      <a:r>
                        <a:rPr kumimoji="1" lang="en-US" altLang="ja-JP" sz="1050" b="1" i="0" kern="1200">
                          <a:solidFill>
                            <a:schemeClr val="bg1"/>
                          </a:solidFill>
                          <a:latin typeface="Meiryo"/>
                          <a:ea typeface="Meiryo"/>
                          <a:cs typeface="+mn-cs"/>
                        </a:rPr>
                        <a:t>SP</a:t>
                      </a:r>
                      <a:r>
                        <a:rPr kumimoji="1" lang="ja-JP" altLang="en-US" sz="1050" b="1" i="0" kern="1200">
                          <a:solidFill>
                            <a:schemeClr val="bg1"/>
                          </a:solidFill>
                          <a:latin typeface="Meiryo"/>
                          <a:ea typeface="Meiryo"/>
                          <a:cs typeface="+mn-cs"/>
                        </a:rPr>
                        <a:t>（時間帯ジャック）</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en-US" altLang="ja-JP" sz="1050" b="1" i="0" kern="1200">
                          <a:solidFill>
                            <a:schemeClr val="bg1"/>
                          </a:solidFill>
                          <a:latin typeface="Meiryo"/>
                          <a:ea typeface="Meiryo"/>
                          <a:cs typeface="+mn-cs"/>
                        </a:rPr>
                        <a:t>Yahoo! JAPAN</a:t>
                      </a:r>
                      <a:r>
                        <a:rPr kumimoji="1" lang="ja-JP" altLang="en-US" sz="1050" b="1" i="0" kern="1200">
                          <a:solidFill>
                            <a:schemeClr val="bg1"/>
                          </a:solidFill>
                          <a:latin typeface="Meiryo"/>
                          <a:ea typeface="Meiryo"/>
                          <a:cs typeface="+mn-cs"/>
                        </a:rPr>
                        <a:t>トップページ　ブランドパネル　</a:t>
                      </a:r>
                      <a:r>
                        <a:rPr kumimoji="1" lang="en-US" altLang="ja-JP" sz="1050" b="1" i="0" kern="1200">
                          <a:solidFill>
                            <a:schemeClr val="bg1"/>
                          </a:solidFill>
                          <a:latin typeface="Meiryo"/>
                          <a:ea typeface="Meiryo"/>
                          <a:cs typeface="+mn-cs"/>
                        </a:rPr>
                        <a:t>SP</a:t>
                      </a:r>
                      <a:r>
                        <a:rPr kumimoji="1" lang="ja-JP" altLang="en-US" sz="1050" b="1" i="0" kern="1200">
                          <a:solidFill>
                            <a:schemeClr val="bg1"/>
                          </a:solidFill>
                          <a:latin typeface="Meiryo"/>
                          <a:ea typeface="Meiryo"/>
                          <a:cs typeface="+mn-cs"/>
                        </a:rPr>
                        <a:t>（時間帯ジャック　関東</a:t>
                      </a:r>
                      <a:r>
                        <a:rPr kumimoji="1" lang="en-US" altLang="ja-JP" sz="1050" b="1" i="0" kern="1200">
                          <a:solidFill>
                            <a:schemeClr val="bg1"/>
                          </a:solidFill>
                          <a:latin typeface="Meiryo"/>
                          <a:ea typeface="Meiryo"/>
                          <a:cs typeface="+mn-cs"/>
                        </a:rPr>
                        <a:t>1</a:t>
                      </a:r>
                      <a:r>
                        <a:rPr kumimoji="1" lang="ja-JP" altLang="en-US" sz="1050" b="1" i="0" kern="1200">
                          <a:solidFill>
                            <a:schemeClr val="bg1"/>
                          </a:solidFill>
                          <a:latin typeface="Meiryo"/>
                          <a:ea typeface="Meiryo"/>
                          <a:cs typeface="+mn-cs"/>
                        </a:rPr>
                        <a:t>都</a:t>
                      </a:r>
                      <a:r>
                        <a:rPr kumimoji="1" lang="en-US" altLang="ja-JP" sz="1050" b="1" i="0" kern="1200">
                          <a:solidFill>
                            <a:schemeClr val="bg1"/>
                          </a:solidFill>
                          <a:latin typeface="Meiryo"/>
                          <a:ea typeface="Meiryo"/>
                          <a:cs typeface="+mn-cs"/>
                        </a:rPr>
                        <a:t>6</a:t>
                      </a:r>
                      <a:r>
                        <a:rPr kumimoji="1" lang="ja-JP" altLang="en-US" sz="1050" b="1" i="0" kern="1200">
                          <a:solidFill>
                            <a:schemeClr val="bg1"/>
                          </a:solidFill>
                          <a:latin typeface="Meiryo"/>
                          <a:ea typeface="Meiryo"/>
                          <a:cs typeface="+mn-cs"/>
                        </a:rPr>
                        <a:t>県）</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12700" cmpd="sng">
                      <a:noFill/>
                      <a:prstDash val="solid"/>
                    </a:lnL>
                  </a:tcPr>
                </a:tc>
                <a:extLst>
                  <a:ext uri="{0D108BD9-81ED-4DB2-BD59-A6C34878D82A}">
                    <a16:rowId xmlns:a16="http://schemas.microsoft.com/office/drawing/2014/main" val="2117335041"/>
                  </a:ext>
                </a:extLst>
              </a:tr>
              <a:tr h="30042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リリース種別</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商品</a:t>
                      </a:r>
                      <a:r>
                        <a:rPr kumimoji="1" lang="en-US" altLang="ja-JP" sz="900" b="0" kern="1200">
                          <a:solidFill>
                            <a:schemeClr val="bg1"/>
                          </a:solidFill>
                          <a:latin typeface="Meiryo"/>
                          <a:ea typeface="Meiryo"/>
                          <a:cs typeface="+mn-cs"/>
                        </a:rPr>
                        <a:t>ID</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ja-JP" altLang="en-US" sz="1050" b="0" i="0">
                          <a:solidFill>
                            <a:srgbClr val="0D0D0D"/>
                          </a:solidFill>
                          <a:latin typeface="Meiryo"/>
                          <a:ea typeface="Meiryo"/>
                        </a:rPr>
                        <a:t>継続</a:t>
                      </a:r>
                    </a:p>
                  </a:txBody>
                  <a:tcPr marT="36000" marB="0"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a:lnSpc>
                          <a:spcPct val="100000"/>
                        </a:lnSpc>
                        <a:spcBef>
                          <a:spcPts val="0"/>
                        </a:spcBef>
                        <a:spcAft>
                          <a:spcPts val="0"/>
                        </a:spcAft>
                        <a:buNone/>
                        <a:tabLst/>
                        <a:defRPr/>
                      </a:pPr>
                      <a:r>
                        <a:rPr kumimoji="1" lang="en-US" altLang="ja-JP" sz="900"/>
                        <a:t>1000013235</a:t>
                      </a:r>
                      <a:endParaRPr kumimoji="1" lang="ja-JP" altLang="en-US" sz="900"/>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ja-JP" altLang="en-US" sz="1050" b="0" i="0">
                          <a:solidFill>
                            <a:srgbClr val="0D0D0D"/>
                          </a:solidFill>
                          <a:latin typeface="Meiryo"/>
                          <a:ea typeface="Meiryo"/>
                        </a:rPr>
                        <a:t>継続</a:t>
                      </a:r>
                      <a:endParaRPr kumimoji="1" lang="ja-JP" altLang="en-US" sz="1050" b="0" i="0">
                        <a:solidFill>
                          <a:srgbClr val="0D0D0D"/>
                        </a:solidFill>
                        <a:latin typeface="Meiryo" panose="020B0604030504040204" pitchFamily="34" charset="-128"/>
                        <a:ea typeface="Meiryo" panose="020B0604030504040204" pitchFamily="34" charset="-128"/>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a:lnSpc>
                          <a:spcPct val="100000"/>
                        </a:lnSpc>
                        <a:spcBef>
                          <a:spcPts val="0"/>
                        </a:spcBef>
                        <a:spcAft>
                          <a:spcPts val="0"/>
                        </a:spcAft>
                        <a:buNone/>
                        <a:tabLst/>
                        <a:defRPr/>
                      </a:pPr>
                      <a:r>
                        <a:rPr kumimoji="1" lang="en-US" altLang="ja-JP" sz="900"/>
                        <a:t>1000013236</a:t>
                      </a:r>
                      <a:endParaRPr kumimoji="1" lang="ja-JP" altLang="en-US" sz="900"/>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355075111"/>
                  </a:ext>
                </a:extLst>
              </a:tr>
              <a:tr h="30042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予約開始日</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1050" kern="1200">
                          <a:solidFill>
                            <a:srgbClr val="0D0D0D"/>
                          </a:solidFill>
                          <a:latin typeface="メイリオ"/>
                          <a:ea typeface="メイリオ"/>
                          <a:cs typeface="+mn-cs"/>
                        </a:rPr>
                        <a:t>2026</a:t>
                      </a:r>
                      <a:r>
                        <a:rPr kumimoji="1" lang="ja-JP" altLang="en-US" sz="1050" kern="1200">
                          <a:solidFill>
                            <a:srgbClr val="0D0D0D"/>
                          </a:solidFill>
                          <a:latin typeface="メイリオ"/>
                          <a:ea typeface="メイリオ"/>
                          <a:cs typeface="+mn-cs"/>
                        </a:rPr>
                        <a:t>年</a:t>
                      </a:r>
                      <a:r>
                        <a:rPr kumimoji="1" lang="en-US" altLang="ja-JP" sz="1050" kern="1200">
                          <a:solidFill>
                            <a:srgbClr val="0D0D0D"/>
                          </a:solidFill>
                          <a:latin typeface="メイリオ"/>
                          <a:ea typeface="メイリオ"/>
                          <a:cs typeface="+mn-cs"/>
                        </a:rPr>
                        <a:t>7</a:t>
                      </a:r>
                      <a:r>
                        <a:rPr kumimoji="1" lang="ja-JP" altLang="en-US" sz="1050" kern="1200">
                          <a:solidFill>
                            <a:srgbClr val="0D0D0D"/>
                          </a:solidFill>
                          <a:latin typeface="メイリオ"/>
                          <a:ea typeface="メイリオ"/>
                          <a:cs typeface="+mn-cs"/>
                        </a:rPr>
                        <a:t>月</a:t>
                      </a:r>
                      <a:r>
                        <a:rPr kumimoji="1" lang="en-US" altLang="ja-JP" sz="1050" kern="1200">
                          <a:solidFill>
                            <a:srgbClr val="0D0D0D"/>
                          </a:solidFill>
                          <a:latin typeface="メイリオ"/>
                          <a:ea typeface="メイリオ"/>
                          <a:cs typeface="+mn-cs"/>
                        </a:rPr>
                        <a:t>23</a:t>
                      </a:r>
                      <a:r>
                        <a:rPr kumimoji="1" lang="ja-JP" altLang="en-US" sz="1050" kern="1200">
                          <a:solidFill>
                            <a:srgbClr val="0D0D0D"/>
                          </a:solidFill>
                          <a:latin typeface="メイリオ"/>
                          <a:ea typeface="メイリオ"/>
                          <a:cs typeface="+mn-cs"/>
                        </a:rPr>
                        <a:t>日</a:t>
                      </a:r>
                      <a:r>
                        <a:rPr lang="en-US" altLang="ja-JP" sz="1050" kern="1200">
                          <a:solidFill>
                            <a:srgbClr val="0D0D0D"/>
                          </a:solidFill>
                          <a:latin typeface="メイリオ"/>
                          <a:ea typeface="メイリオ"/>
                          <a:cs typeface="+mn-cs"/>
                        </a:rPr>
                        <a:t>(</a:t>
                      </a:r>
                      <a:r>
                        <a:rPr lang="ja-JP" altLang="en-US" sz="1050" kern="1200">
                          <a:solidFill>
                            <a:srgbClr val="0D0D0D"/>
                          </a:solidFill>
                          <a:latin typeface="メイリオ"/>
                          <a:ea typeface="メイリオ"/>
                          <a:cs typeface="+mn-cs"/>
                        </a:rPr>
                        <a:t>木</a:t>
                      </a:r>
                      <a:r>
                        <a:rPr lang="en-US" altLang="ja-JP" sz="1050" kern="1200">
                          <a:solidFill>
                            <a:srgbClr val="0D0D0D"/>
                          </a:solidFill>
                          <a:latin typeface="メイリオ"/>
                          <a:ea typeface="メイリオ"/>
                          <a:cs typeface="+mn-cs"/>
                        </a:rPr>
                        <a:t>)</a:t>
                      </a:r>
                      <a:endParaRPr kumimoji="1" lang="en-US" altLang="ja-JP" sz="1050" kern="1200">
                        <a:solidFill>
                          <a:srgbClr val="0D0D0D"/>
                        </a:solidFill>
                        <a:latin typeface="メイリオ"/>
                        <a:ea typeface="メイリオ"/>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777446988"/>
                  </a:ext>
                </a:extLst>
              </a:tr>
              <a:tr h="30042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入稿前審査対象</a:t>
                      </a:r>
                      <a:endParaRPr kumimoji="1" lang="en-US" altLang="ja-JP" sz="900" b="0" kern="1200">
                        <a:solidFill>
                          <a:schemeClr val="bg1"/>
                        </a:solidFill>
                        <a:latin typeface="Meiryo" panose="020B0604030504040204" pitchFamily="34" charset="-128"/>
                        <a:ea typeface="Meiryo" panose="020B0604030504040204" pitchFamily="34" charset="-128"/>
                        <a:cs typeface="+mn-cs"/>
                      </a:endParaRP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50" b="0" i="0" kern="1200">
                          <a:solidFill>
                            <a:srgbClr val="0D0D0D"/>
                          </a:solidFill>
                          <a:latin typeface="Meiryo"/>
                          <a:ea typeface="Meiryo"/>
                          <a:cs typeface="+mn-cs"/>
                        </a:rPr>
                        <a:t>-</a:t>
                      </a:r>
                      <a:endParaRPr kumimoji="1" lang="ja-JP" altLang="en-US" sz="1050" b="0" i="0" kern="1200">
                        <a:solidFill>
                          <a:srgbClr val="0D0D0D"/>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b="0" i="0">
                          <a:solidFill>
                            <a:srgbClr val="0D0D0D"/>
                          </a:solidFill>
                          <a:latin typeface="Meiryo"/>
                          <a:ea typeface="Meiryo"/>
                        </a:rPr>
                        <a:t>-</a:t>
                      </a:r>
                      <a:endParaRPr kumimoji="1" lang="ja-JP" altLang="en-US" sz="1050" b="0" i="0">
                        <a:solidFill>
                          <a:srgbClr val="0D0D0D"/>
                        </a:solidFill>
                        <a:latin typeface="Meiryo"/>
                        <a:ea typeface="Meiryo"/>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112060797"/>
                  </a:ext>
                </a:extLst>
              </a:tr>
              <a:tr h="4814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広告タイプ</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メインメディアの形式</a:t>
                      </a:r>
                      <a:r>
                        <a:rPr kumimoji="1" lang="en-US" altLang="ja-JP" sz="900" b="0" kern="1200">
                          <a:solidFill>
                            <a:schemeClr val="bg1"/>
                          </a:solidFill>
                          <a:latin typeface="Meiryo"/>
                          <a:ea typeface="Meiryo"/>
                          <a:cs typeface="+mn-cs"/>
                        </a:rPr>
                        <a:t>/</a:t>
                      </a:r>
                    </a:p>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アスペクト比</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lang="en-US" altLang="ja-JP" sz="1050" b="0" i="0" kern="1200">
                          <a:solidFill>
                            <a:srgbClr val="0D0D0D"/>
                          </a:solidFill>
                          <a:latin typeface="Meiryo"/>
                          <a:ea typeface="Meiryo"/>
                          <a:cs typeface="+mn-cs"/>
                        </a:rPr>
                        <a:t>【</a:t>
                      </a:r>
                      <a:r>
                        <a:rPr lang="ja-JP" altLang="en-US" sz="1050" b="0" i="0" kern="1200">
                          <a:solidFill>
                            <a:srgbClr val="0D0D0D"/>
                          </a:solidFill>
                          <a:latin typeface="Meiryo"/>
                          <a:ea typeface="Meiryo"/>
                          <a:cs typeface="+mn-cs"/>
                        </a:rPr>
                        <a:t>スマートフォン</a:t>
                      </a:r>
                      <a:r>
                        <a:rPr lang="en-US" altLang="ja-JP" sz="1050" b="0" i="0" kern="1200">
                          <a:solidFill>
                            <a:srgbClr val="0D0D0D"/>
                          </a:solidFill>
                          <a:latin typeface="Meiryo"/>
                          <a:ea typeface="Meiryo"/>
                          <a:cs typeface="+mn-cs"/>
                        </a:rPr>
                        <a:t>】</a:t>
                      </a:r>
                      <a:r>
                        <a:rPr kumimoji="1" lang="ja-JP" altLang="en-US" sz="1050" kern="1200">
                          <a:solidFill>
                            <a:srgbClr val="0D0D0D"/>
                          </a:solidFill>
                          <a:latin typeface="Meiryo"/>
                          <a:ea typeface="Meiryo"/>
                          <a:cs typeface="+mn-cs"/>
                        </a:rPr>
                        <a:t>バナー</a:t>
                      </a:r>
                      <a:r>
                        <a:rPr kumimoji="1" lang="en-US" altLang="ja-JP" sz="1050" kern="1200">
                          <a:solidFill>
                            <a:srgbClr val="0D0D0D"/>
                          </a:solidFill>
                          <a:latin typeface="Meiryo"/>
                          <a:ea typeface="Meiryo"/>
                          <a:cs typeface="+mn-cs"/>
                        </a:rPr>
                        <a:t>/</a:t>
                      </a:r>
                      <a:r>
                        <a:rPr kumimoji="1" lang="ja-JP" altLang="en-US" sz="1050" kern="1200">
                          <a:solidFill>
                            <a:srgbClr val="0D0D0D"/>
                          </a:solidFill>
                          <a:latin typeface="Meiryo"/>
                          <a:ea typeface="Meiryo"/>
                          <a:cs typeface="+mn-cs"/>
                        </a:rPr>
                        <a:t>画像</a:t>
                      </a:r>
                      <a:r>
                        <a:rPr kumimoji="1" lang="en-US" altLang="ja-JP" sz="1050" kern="1200">
                          <a:solidFill>
                            <a:srgbClr val="0D0D0D"/>
                          </a:solidFill>
                          <a:latin typeface="Meiryo"/>
                          <a:ea typeface="Meiryo"/>
                          <a:cs typeface="+mn-cs"/>
                        </a:rPr>
                        <a:t>/16</a:t>
                      </a:r>
                      <a:r>
                        <a:rPr kumimoji="1" lang="ja-JP" altLang="en-US" sz="1050" kern="1200">
                          <a:solidFill>
                            <a:srgbClr val="0D0D0D"/>
                          </a:solidFill>
                          <a:latin typeface="Meiryo"/>
                          <a:ea typeface="Meiryo"/>
                          <a:cs typeface="+mn-cs"/>
                        </a:rPr>
                        <a:t>：</a:t>
                      </a:r>
                      <a:r>
                        <a:rPr kumimoji="1" lang="en-US" altLang="ja-JP" sz="1050" kern="1200">
                          <a:solidFill>
                            <a:srgbClr val="0D0D0D"/>
                          </a:solidFill>
                          <a:latin typeface="Meiryo"/>
                          <a:ea typeface="Meiryo"/>
                          <a:cs typeface="+mn-cs"/>
                        </a:rPr>
                        <a:t>9</a:t>
                      </a:r>
                    </a:p>
                    <a:p>
                      <a:pPr algn="ctr"/>
                      <a:r>
                        <a:rPr kumimoji="1" lang="ja-JP" altLang="en-US" sz="1050" kern="1200">
                          <a:solidFill>
                            <a:srgbClr val="0D0D0D"/>
                          </a:solidFill>
                          <a:latin typeface="Meiryo"/>
                          <a:ea typeface="Meiryo"/>
                          <a:cs typeface="+mn-cs"/>
                        </a:rPr>
                        <a:t>バナー</a:t>
                      </a:r>
                      <a:r>
                        <a:rPr kumimoji="1" lang="en-US" altLang="ja-JP" sz="1050" kern="1200">
                          <a:solidFill>
                            <a:srgbClr val="0D0D0D"/>
                          </a:solidFill>
                          <a:latin typeface="Meiryo"/>
                          <a:ea typeface="Meiryo"/>
                          <a:cs typeface="+mn-cs"/>
                        </a:rPr>
                        <a:t>/</a:t>
                      </a:r>
                      <a:r>
                        <a:rPr kumimoji="1" lang="ja-JP" altLang="en-US" sz="1050" kern="1200">
                          <a:solidFill>
                            <a:srgbClr val="0D0D0D"/>
                          </a:solidFill>
                          <a:latin typeface="Meiryo"/>
                          <a:ea typeface="Meiryo"/>
                          <a:cs typeface="+mn-cs"/>
                        </a:rPr>
                        <a:t>動画</a:t>
                      </a:r>
                      <a:r>
                        <a:rPr kumimoji="1" lang="en-US" altLang="ja-JP" sz="1050" kern="1200">
                          <a:solidFill>
                            <a:srgbClr val="0D0D0D"/>
                          </a:solidFill>
                          <a:latin typeface="Meiryo"/>
                          <a:ea typeface="Meiryo"/>
                          <a:cs typeface="+mn-cs"/>
                        </a:rPr>
                        <a:t>/16</a:t>
                      </a:r>
                      <a:r>
                        <a:rPr kumimoji="1" lang="ja-JP" altLang="en-US" sz="1050" kern="1200">
                          <a:solidFill>
                            <a:srgbClr val="0D0D0D"/>
                          </a:solidFill>
                          <a:latin typeface="Meiryo"/>
                          <a:ea typeface="Meiryo"/>
                          <a:cs typeface="+mn-cs"/>
                        </a:rPr>
                        <a:t>：</a:t>
                      </a:r>
                      <a:r>
                        <a:rPr kumimoji="1" lang="en-US" altLang="ja-JP" sz="1050" kern="1200">
                          <a:solidFill>
                            <a:srgbClr val="0D0D0D"/>
                          </a:solidFill>
                          <a:latin typeface="Meiryo"/>
                          <a:ea typeface="Meiryo"/>
                          <a:cs typeface="+mn-cs"/>
                        </a:rPr>
                        <a:t>9</a:t>
                      </a:r>
                      <a:r>
                        <a:rPr kumimoji="1" lang="ja-JP" altLang="en-US" sz="1050" kern="1200">
                          <a:solidFill>
                            <a:srgbClr val="0D0D0D"/>
                          </a:solidFill>
                          <a:latin typeface="Meiryo"/>
                          <a:ea typeface="Meiryo"/>
                          <a:cs typeface="+mn-cs"/>
                        </a:rPr>
                        <a:t>　</a:t>
                      </a:r>
                      <a:endParaRPr lang="en-US" altLang="ja-JP" sz="1050" b="0" i="0" kern="1200">
                        <a:solidFill>
                          <a:srgbClr val="0D0D0D"/>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a:solidFill>
                          <a:schemeClr val="tx1">
                            <a:lumMod val="65000"/>
                            <a:lumOff val="35000"/>
                          </a:schemeClr>
                        </a:solidFill>
                        <a:latin typeface="+mj-lt"/>
                        <a:ea typeface="+mj-ea"/>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84434171"/>
                  </a:ext>
                </a:extLst>
              </a:tr>
              <a:tr h="300426">
                <a:tc>
                  <a:txBody>
                    <a:bodyPr/>
                    <a:lstStyle/>
                    <a:p>
                      <a:pPr algn="ctr"/>
                      <a:r>
                        <a:rPr kumimoji="1" lang="ja-JP" altLang="en-US" sz="900" b="0" kern="1200">
                          <a:solidFill>
                            <a:schemeClr val="bg1"/>
                          </a:solidFill>
                          <a:latin typeface="Meiryo"/>
                          <a:ea typeface="Meiryo"/>
                          <a:cs typeface="+mn-cs"/>
                        </a:rPr>
                        <a:t>バナー</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動画</a:t>
                      </a:r>
                      <a:r>
                        <a:rPr kumimoji="1" lang="en-US" altLang="ja-JP" sz="900" b="0" kern="1200">
                          <a:solidFill>
                            <a:schemeClr val="bg1"/>
                          </a:solidFill>
                          <a:latin typeface="Meiryo"/>
                          <a:ea typeface="Meiryo"/>
                          <a:cs typeface="+mn-cs"/>
                        </a:rPr>
                        <a:t>/16</a:t>
                      </a:r>
                      <a:r>
                        <a:rPr kumimoji="1" lang="ja-JP" altLang="en-US" sz="900" b="0" kern="1200">
                          <a:solidFill>
                            <a:schemeClr val="bg1"/>
                          </a:solidFill>
                          <a:latin typeface="Meiryo"/>
                          <a:ea typeface="Meiryo"/>
                          <a:cs typeface="+mn-cs"/>
                        </a:rPr>
                        <a:t>：</a:t>
                      </a:r>
                      <a:r>
                        <a:rPr kumimoji="1" lang="en-US" altLang="ja-JP" sz="900" b="0" kern="1200">
                          <a:solidFill>
                            <a:schemeClr val="bg1"/>
                          </a:solidFill>
                          <a:latin typeface="Meiryo"/>
                          <a:ea typeface="Meiryo"/>
                          <a:cs typeface="+mn-cs"/>
                        </a:rPr>
                        <a:t>9</a:t>
                      </a:r>
                      <a:r>
                        <a:rPr kumimoji="1" lang="ja-JP" altLang="en-US" sz="900" b="0" kern="1200">
                          <a:solidFill>
                            <a:schemeClr val="bg1"/>
                          </a:solidFill>
                          <a:latin typeface="Meiryo"/>
                          <a:ea typeface="Meiryo"/>
                          <a:cs typeface="+mn-cs"/>
                        </a:rPr>
                        <a:t>広告　タップ後の動作</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p>
                      <a:pPr algn="ctr"/>
                      <a:r>
                        <a:rPr kumimoji="1" lang="ja-JP" altLang="en-US" sz="1050" kern="1200">
                          <a:solidFill>
                            <a:srgbClr val="0D0D0D"/>
                          </a:solidFill>
                          <a:latin typeface="+mn-lt"/>
                          <a:ea typeface="+mn-ea"/>
                          <a:cs typeface="+mn-cs"/>
                        </a:rPr>
                        <a:t>動画をフルスクリーンで再生する（</a:t>
                      </a:r>
                      <a:r>
                        <a:rPr kumimoji="1" lang="en-US" altLang="ja-JP" sz="1050" kern="1200">
                          <a:solidFill>
                            <a:srgbClr val="0D0D0D"/>
                          </a:solidFill>
                          <a:latin typeface="+mn-lt"/>
                          <a:ea typeface="+mn-ea"/>
                          <a:cs typeface="+mn-cs"/>
                        </a:rPr>
                        <a:t>for view</a:t>
                      </a:r>
                      <a:r>
                        <a:rPr kumimoji="1" lang="ja-JP" altLang="en-US" sz="1050" kern="1200">
                          <a:solidFill>
                            <a:srgbClr val="0D0D0D"/>
                          </a:solidFill>
                          <a:latin typeface="+mn-lt"/>
                          <a:ea typeface="+mn-ea"/>
                          <a:cs typeface="+mn-cs"/>
                        </a:rPr>
                        <a:t>）　</a:t>
                      </a:r>
                      <a:r>
                        <a:rPr kumimoji="1" lang="en-US" altLang="ja-JP" sz="1050" kern="1200">
                          <a:solidFill>
                            <a:srgbClr val="0D0D0D"/>
                          </a:solidFill>
                          <a:latin typeface="+mn-lt"/>
                          <a:ea typeface="+mn-ea"/>
                          <a:cs typeface="+mn-cs"/>
                        </a:rPr>
                        <a:t>/</a:t>
                      </a:r>
                      <a:r>
                        <a:rPr kumimoji="1" lang="ja-JP" altLang="en-US" sz="1050" kern="1200">
                          <a:solidFill>
                            <a:srgbClr val="0D0D0D"/>
                          </a:solidFill>
                          <a:latin typeface="+mn-lt"/>
                          <a:ea typeface="+mn-ea"/>
                          <a:cs typeface="+mn-cs"/>
                        </a:rPr>
                        <a:t>　ランディングページを表示する（</a:t>
                      </a:r>
                      <a:r>
                        <a:rPr kumimoji="1" lang="en-US" altLang="ja-JP" sz="1050" kern="1200">
                          <a:solidFill>
                            <a:srgbClr val="0D0D0D"/>
                          </a:solidFill>
                          <a:latin typeface="+mn-lt"/>
                          <a:ea typeface="+mn-ea"/>
                          <a:cs typeface="+mn-cs"/>
                        </a:rPr>
                        <a:t>for click</a:t>
                      </a:r>
                      <a:r>
                        <a:rPr kumimoji="1" lang="ja-JP" altLang="en-US" sz="1050" kern="1200">
                          <a:solidFill>
                            <a:srgbClr val="0D0D0D"/>
                          </a:solidFill>
                          <a:latin typeface="+mn-lt"/>
                          <a:ea typeface="+mn-ea"/>
                          <a:cs typeface="+mn-cs"/>
                        </a:rPr>
                        <a:t>）</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74522507"/>
                  </a:ext>
                </a:extLst>
              </a:tr>
              <a:tr h="30042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デバイス</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ja-JP" altLang="en-US" sz="1050" b="0" i="0" kern="1200">
                          <a:solidFill>
                            <a:srgbClr val="0D0D0D"/>
                          </a:solidFill>
                          <a:latin typeface="Meiryo"/>
                          <a:ea typeface="Meiryo"/>
                          <a:cs typeface="+mn-cs"/>
                        </a:rPr>
                        <a:t>スマートフォン（ウェブ</a:t>
                      </a:r>
                      <a:r>
                        <a:rPr kumimoji="1" lang="en-US" altLang="ja-JP" sz="1050" b="0" i="0" kern="1200">
                          <a:solidFill>
                            <a:srgbClr val="0D0D0D"/>
                          </a:solidFill>
                          <a:latin typeface="Meiryo"/>
                          <a:ea typeface="Meiryo"/>
                          <a:cs typeface="+mn-cs"/>
                        </a:rPr>
                        <a:t>/</a:t>
                      </a:r>
                      <a:r>
                        <a:rPr kumimoji="1" lang="ja-JP" altLang="en-US" sz="1050" b="0" i="0" kern="1200">
                          <a:solidFill>
                            <a:srgbClr val="0D0D0D"/>
                          </a:solidFill>
                          <a:latin typeface="Meiryo"/>
                          <a:ea typeface="Meiryo"/>
                          <a:cs typeface="+mn-cs"/>
                        </a:rPr>
                        <a:t>アプリ）</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931917948"/>
                  </a:ext>
                </a:extLst>
              </a:tr>
              <a:tr h="30042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掲載面</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ja-JP" sz="1050" b="0" i="0">
                          <a:solidFill>
                            <a:schemeClr val="tx1"/>
                          </a:solidFill>
                          <a:effectLst/>
                          <a:latin typeface="Verdana" panose="020B0604030504040204" pitchFamily="34" charset="0"/>
                        </a:rPr>
                        <a:t>Yahoo! JAPANトップページ</a:t>
                      </a:r>
                      <a:endParaRPr kumimoji="1" lang="ja-JP" altLang="en-US" sz="1050" kern="1200">
                        <a:solidFill>
                          <a:schemeClr val="tx1"/>
                        </a:solidFill>
                        <a:latin typeface="Meiryo" panose="020B0604030504040204" pitchFamily="34" charset="-128"/>
                        <a:ea typeface="Meiryo" panose="020B0604030504040204" pitchFamily="34" charset="-128"/>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10000"/>
                        <a:lumOff val="90000"/>
                      </a:scheme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787314208"/>
                  </a:ext>
                </a:extLst>
              </a:tr>
              <a:tr h="30042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掲載場所</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kern="1200">
                          <a:solidFill>
                            <a:srgbClr val="0D0D0D"/>
                          </a:solidFill>
                          <a:latin typeface="Meiryo"/>
                          <a:ea typeface="Meiryo"/>
                          <a:cs typeface="+mn-cs"/>
                        </a:rPr>
                        <a:t>Yahoo! JAPAN</a:t>
                      </a:r>
                      <a:r>
                        <a:rPr kumimoji="1" lang="ja-JP" altLang="en-US" sz="1050" b="0" i="0" kern="1200">
                          <a:solidFill>
                            <a:srgbClr val="0D0D0D"/>
                          </a:solidFill>
                          <a:latin typeface="Meiryo"/>
                          <a:ea typeface="Meiryo"/>
                          <a:cs typeface="+mn-cs"/>
                        </a:rPr>
                        <a:t>トップページ</a:t>
                      </a:r>
                      <a:r>
                        <a:rPr kumimoji="1" lang="en-US" altLang="ja-JP" sz="1050" b="0" i="0" kern="1200">
                          <a:solidFill>
                            <a:srgbClr val="0D0D0D"/>
                          </a:solidFill>
                          <a:latin typeface="Meiryo"/>
                          <a:ea typeface="Meiryo"/>
                          <a:cs typeface="+mn-cs"/>
                        </a:rPr>
                        <a:t> </a:t>
                      </a:r>
                      <a:r>
                        <a:rPr kumimoji="1" lang="ja-JP" altLang="en-US" sz="1050" b="0" i="0" kern="1200">
                          <a:solidFill>
                            <a:srgbClr val="0D0D0D"/>
                          </a:solidFill>
                          <a:latin typeface="Meiryo"/>
                          <a:ea typeface="Meiryo"/>
                          <a:cs typeface="+mn-cs"/>
                        </a:rPr>
                        <a:t>および</a:t>
                      </a:r>
                      <a:r>
                        <a:rPr kumimoji="1" lang="en-US" altLang="ja-JP" sz="1050" b="0" i="0" kern="1200">
                          <a:solidFill>
                            <a:srgbClr val="0D0D0D"/>
                          </a:solidFill>
                          <a:latin typeface="Meiryo"/>
                          <a:ea typeface="Meiryo"/>
                          <a:cs typeface="+mn-cs"/>
                        </a:rPr>
                        <a:t>Yahoo! JAPAN</a:t>
                      </a:r>
                      <a:r>
                        <a:rPr kumimoji="1" lang="ja-JP" altLang="en-US" sz="1050" b="0" i="0" kern="1200">
                          <a:solidFill>
                            <a:srgbClr val="0D0D0D"/>
                          </a:solidFill>
                          <a:latin typeface="Meiryo"/>
                          <a:ea typeface="Meiryo"/>
                          <a:cs typeface="+mn-cs"/>
                        </a:rPr>
                        <a:t>アプリのファーストビュー　</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066738162"/>
                  </a:ext>
                </a:extLst>
              </a:tr>
              <a:tr h="30042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掲載期間</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1050" b="0" i="0" u="none" strike="noStrike" kern="1200" cap="none" spc="0" normalizeH="0" baseline="0" noProof="0">
                          <a:ln>
                            <a:noFill/>
                          </a:ln>
                          <a:solidFill>
                            <a:srgbClr val="0D0D0D"/>
                          </a:solidFill>
                          <a:effectLst/>
                          <a:uLnTx/>
                          <a:uFillTx/>
                          <a:latin typeface="Meiryo"/>
                          <a:ea typeface="Meiryo"/>
                          <a:cs typeface="+mn-cs"/>
                        </a:rPr>
                        <a:t>2026</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10</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1</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日（木）～　</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3</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31</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日（水）</a:t>
                      </a:r>
                      <a:endParaRPr kumimoji="1" lang="ja-JP" altLang="ja-JP" sz="1050">
                        <a:solidFill>
                          <a:srgbClr val="0D0D0D"/>
                        </a:solidFill>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2463668774"/>
                  </a:ext>
                </a:extLst>
              </a:tr>
              <a:tr h="30042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購入期間</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a:ln>
                            <a:noFill/>
                          </a:ln>
                          <a:solidFill>
                            <a:srgbClr val="0D0D0D"/>
                          </a:solidFill>
                          <a:effectLst/>
                          <a:uLnTx/>
                          <a:uFillTx/>
                          <a:latin typeface="Meiryo"/>
                          <a:ea typeface="Meiryo"/>
                          <a:cs typeface="+mn-cs"/>
                        </a:rPr>
                        <a:t>1</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日（</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1</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時間単位）</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967014782"/>
                  </a:ext>
                </a:extLst>
              </a:tr>
              <a:tr h="30042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料金タイプ</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lang="ja-JP" altLang="en-US" sz="1050" b="0" i="0">
                          <a:solidFill>
                            <a:srgbClr val="0D0D0D"/>
                          </a:solidFill>
                          <a:effectLst/>
                          <a:latin typeface="Meiryo" panose="020B0604030504040204" pitchFamily="34" charset="-128"/>
                          <a:ea typeface="Meiryo" panose="020B0604030504040204" pitchFamily="34" charset="-128"/>
                        </a:rPr>
                        <a:t>時間帯ジャック購入型</a:t>
                      </a:r>
                      <a:endParaRPr kumimoji="1" lang="ja-JP" altLang="en-US" sz="1050" b="0" i="0" kern="1200">
                        <a:solidFill>
                          <a:srgbClr val="0D0D0D"/>
                        </a:solidFill>
                        <a:latin typeface="Meiryo" panose="020B0604030504040204" pitchFamily="34" charset="-128"/>
                        <a:ea typeface="Meiryo" panose="020B0604030504040204" pitchFamily="34" charset="-128"/>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750538939"/>
                  </a:ext>
                </a:extLst>
              </a:tr>
              <a:tr h="30042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最低購入価格</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rowSpan="2"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kern="1200">
                          <a:solidFill>
                            <a:srgbClr val="0D0D0D"/>
                          </a:solidFill>
                          <a:latin typeface="Meiryo"/>
                          <a:ea typeface="Meiryo"/>
                          <a:cs typeface="+mn-cs"/>
                        </a:rPr>
                        <a:t>価格は時間帯ジャック価格表をご確認ください。</a:t>
                      </a:r>
                    </a:p>
                  </a:txBody>
                  <a:tcPr marT="36000" marB="0" anchor="ctr">
                    <a:lnL w="19050" cap="flat" cmpd="sng" algn="ctr">
                      <a:solidFill>
                        <a:schemeClr val="bg1"/>
                      </a:solidFill>
                      <a:prstDash val="solid"/>
                      <a:round/>
                      <a:headEnd type="none" w="med" len="med"/>
                      <a:tailEnd type="none" w="med" len="med"/>
                    </a:lnL>
                    <a:lnR w="12700" cmpd="sng">
                      <a:noFill/>
                      <a:prstDash val="solid"/>
                    </a:lnR>
                    <a:lnT w="190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rowSpan="2" hMerge="1">
                  <a:txBody>
                    <a:bodyPr/>
                    <a:lstStyle/>
                    <a:p>
                      <a:endParaRPr kumimoji="1" lang="ja-JP" altLang="en-US"/>
                    </a:p>
                  </a:txBody>
                  <a:tcPr/>
                </a:tc>
                <a:tc rowSpan="2" hMerge="1">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kern="1200">
                        <a:solidFill>
                          <a:srgbClr val="0D0D0D"/>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rowSpan="2"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381913646"/>
                  </a:ext>
                </a:extLst>
              </a:tr>
              <a:tr h="30042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基本料金（</a:t>
                      </a:r>
                      <a:r>
                        <a:rPr kumimoji="1" lang="en-US" altLang="ja-JP" sz="900" b="0" kern="1200" err="1">
                          <a:solidFill>
                            <a:schemeClr val="bg1"/>
                          </a:solidFill>
                          <a:latin typeface="Meiryo"/>
                          <a:ea typeface="Meiryo"/>
                          <a:cs typeface="+mn-cs"/>
                        </a:rPr>
                        <a:t>vCPM</a:t>
                      </a:r>
                      <a:r>
                        <a:rPr kumimoji="1" lang="ja-JP" altLang="en-US" sz="900" b="0" kern="1200">
                          <a:solidFill>
                            <a:schemeClr val="bg1"/>
                          </a:solidFill>
                          <a:latin typeface="Meiryo"/>
                          <a:ea typeface="Meiryo"/>
                          <a:cs typeface="+mn-cs"/>
                        </a:rPr>
                        <a:t>）</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vMerge="1">
                  <a:txBody>
                    <a:bodyPr/>
                    <a:lstStyle/>
                    <a:p>
                      <a:pPr algn="ctr"/>
                      <a:endParaRPr kumimoji="1" lang="en-US" altLang="ja-JP" sz="800">
                        <a:solidFill>
                          <a:schemeClr val="tx1">
                            <a:lumMod val="65000"/>
                            <a:lumOff val="35000"/>
                          </a:schemeClr>
                        </a:solidFill>
                        <a:latin typeface="+mj-lt"/>
                        <a:ea typeface="+mj-ea"/>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10000"/>
                        <a:lumOff val="90000"/>
                      </a:schemeClr>
                    </a:solidFill>
                  </a:tcPr>
                </a:tc>
                <a:tc hMerge="1" vMerge="1">
                  <a:txBody>
                    <a:bodyPr/>
                    <a:lstStyle/>
                    <a:p>
                      <a:endParaRPr kumimoji="1" lang="ja-JP" altLang="en-US"/>
                    </a:p>
                  </a:txBody>
                  <a:tcPr/>
                </a:tc>
                <a:tc hMerge="1" vMerge="1">
                  <a:txBody>
                    <a:bodyPr/>
                    <a:lstStyle/>
                    <a:p>
                      <a:pPr algn="ctr"/>
                      <a:endParaRPr kumimoji="1" lang="en-US" altLang="ja-JP" sz="600" kern="1200">
                        <a:solidFill>
                          <a:schemeClr val="tx1">
                            <a:lumMod val="65000"/>
                            <a:lumOff val="35000"/>
                          </a:schemeClr>
                        </a:solidFill>
                        <a:latin typeface="+mn-lt"/>
                        <a:ea typeface="+mn-ea"/>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10000"/>
                        <a:lumOff val="90000"/>
                      </a:schemeClr>
                    </a:solidFill>
                  </a:tcPr>
                </a:tc>
                <a:tc hMerge="1" v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4014462905"/>
                  </a:ext>
                </a:extLst>
              </a:tr>
              <a:tr h="30042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a:ea typeface="Meiryo"/>
                          <a:cs typeface="+mn-cs"/>
                        </a:rPr>
                        <a:t>想定</a:t>
                      </a:r>
                      <a:r>
                        <a:rPr kumimoji="1" lang="en-US" altLang="ja-JP" sz="900" b="0" kern="1200" err="1">
                          <a:solidFill>
                            <a:schemeClr val="bg1"/>
                          </a:solidFill>
                          <a:latin typeface="Meiryo"/>
                          <a:ea typeface="Meiryo"/>
                          <a:cs typeface="+mn-cs"/>
                        </a:rPr>
                        <a:t>vimps</a:t>
                      </a:r>
                      <a:r>
                        <a:rPr kumimoji="1" lang="ja-JP" altLang="en-US" sz="900" b="0" kern="1200">
                          <a:solidFill>
                            <a:schemeClr val="bg1"/>
                          </a:solidFill>
                          <a:latin typeface="Meiryo"/>
                          <a:ea typeface="Meiryo"/>
                          <a:cs typeface="+mn-cs"/>
                        </a:rPr>
                        <a:t>（枠配信のみ）</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50" b="0" i="0" kern="1200">
                          <a:solidFill>
                            <a:srgbClr val="0D0D0D"/>
                          </a:solidFill>
                          <a:latin typeface="Meiryo"/>
                          <a:ea typeface="Meiryo"/>
                          <a:cs typeface="+mn-cs"/>
                        </a:rPr>
                        <a:t>-</a:t>
                      </a:r>
                      <a:endParaRPr kumimoji="1" lang="ja-JP" altLang="en-US" sz="1050" b="0" i="0" kern="1200">
                        <a:solidFill>
                          <a:srgbClr val="0D0D0D"/>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b="0" i="0">
                          <a:solidFill>
                            <a:srgbClr val="0D0D0D"/>
                          </a:solidFill>
                          <a:latin typeface="Meiryo"/>
                          <a:ea typeface="Meiryo"/>
                        </a:rPr>
                        <a:t>-</a:t>
                      </a:r>
                      <a:endParaRPr kumimoji="1" lang="ja-JP" altLang="en-US" sz="1050" b="0" i="0">
                        <a:solidFill>
                          <a:srgbClr val="0D0D0D"/>
                        </a:solidFill>
                        <a:latin typeface="Meiryo"/>
                        <a:ea typeface="Meiryo"/>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788352744"/>
                  </a:ext>
                </a:extLst>
              </a:tr>
            </a:tbl>
          </a:graphicData>
        </a:graphic>
      </p:graphicFrame>
      <p:sp>
        <p:nvSpPr>
          <p:cNvPr id="6" name="円/楕円 38">
            <a:extLst>
              <a:ext uri="{FF2B5EF4-FFF2-40B4-BE49-F238E27FC236}">
                <a16:creationId xmlns:a16="http://schemas.microsoft.com/office/drawing/2014/main" id="{74E2DC4B-C13F-E443-6DC6-9B65C37A544A}"/>
              </a:ext>
            </a:extLst>
          </p:cNvPr>
          <p:cNvSpPr>
            <a:spLocks noChangeAspect="1"/>
          </p:cNvSpPr>
          <p:nvPr/>
        </p:nvSpPr>
        <p:spPr>
          <a:xfrm>
            <a:off x="8817429" y="2466016"/>
            <a:ext cx="275884" cy="275884"/>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b="1">
                <a:solidFill>
                  <a:srgbClr val="FFFFFF"/>
                </a:solidFill>
                <a:latin typeface="Meiryo" panose="020B0604030504040204" pitchFamily="34" charset="-128"/>
                <a:ea typeface="Meiryo" panose="020B0604030504040204" pitchFamily="34" charset="-128"/>
                <a:cs typeface="Segoe UI" panose="020B0502040204020203" pitchFamily="34" charset="0"/>
              </a:rPr>
              <a:t>C</a:t>
            </a:r>
            <a:endParaRPr kumimoji="1" lang="ja-JP" altLang="en-US"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3" name="テキスト プレースホルダー 1">
            <a:extLst>
              <a:ext uri="{FF2B5EF4-FFF2-40B4-BE49-F238E27FC236}">
                <a16:creationId xmlns:a16="http://schemas.microsoft.com/office/drawing/2014/main" id="{0B7FD36F-EF87-FF86-DFB4-0F8B255C1F3B}"/>
              </a:ext>
            </a:extLst>
          </p:cNvPr>
          <p:cNvSpPr txBox="1">
            <a:spLocks/>
          </p:cNvSpPr>
          <p:nvPr/>
        </p:nvSpPr>
        <p:spPr>
          <a:xfrm>
            <a:off x="3437187" y="271526"/>
            <a:ext cx="6105132" cy="416531"/>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chemeClr val="accent1"/>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en-US" altLang="ja-JP">
                <a:solidFill>
                  <a:srgbClr val="000048"/>
                </a:solidFill>
              </a:rPr>
              <a:t>Yahoo! JAPAN</a:t>
            </a:r>
            <a:r>
              <a:rPr lang="ja-JP" altLang="en-US">
                <a:solidFill>
                  <a:srgbClr val="000048"/>
                </a:solidFill>
              </a:rPr>
              <a:t>トップページ　ブランドパネル　</a:t>
            </a:r>
            <a:r>
              <a:rPr lang="en-US" altLang="ja-JP">
                <a:solidFill>
                  <a:srgbClr val="000048"/>
                </a:solidFill>
              </a:rPr>
              <a:t>SP</a:t>
            </a:r>
          </a:p>
        </p:txBody>
      </p:sp>
      <p:sp>
        <p:nvSpPr>
          <p:cNvPr id="9" name="テキスト ボックス 8">
            <a:extLst>
              <a:ext uri="{FF2B5EF4-FFF2-40B4-BE49-F238E27FC236}">
                <a16:creationId xmlns:a16="http://schemas.microsoft.com/office/drawing/2014/main" id="{3C4489CA-2D05-F957-0622-36ECE61A1568}"/>
              </a:ext>
            </a:extLst>
          </p:cNvPr>
          <p:cNvSpPr txBox="1"/>
          <p:nvPr/>
        </p:nvSpPr>
        <p:spPr>
          <a:xfrm>
            <a:off x="434975" y="6185781"/>
            <a:ext cx="4272350" cy="215444"/>
          </a:xfrm>
          <a:prstGeom prst="rect">
            <a:avLst/>
          </a:prstGeom>
          <a:noFill/>
        </p:spPr>
        <p:txBody>
          <a:bodyPr wrap="square">
            <a:spAutoFit/>
          </a:bodyPr>
          <a:lstStyle/>
          <a:p>
            <a:pPr marL="449263" indent="-449263"/>
            <a:r>
              <a:rPr kumimoji="1" lang="en-US" altLang="ja-JP" sz="700" dirty="0">
                <a:solidFill>
                  <a:srgbClr val="002AFF"/>
                </a:solidFill>
                <a:latin typeface="+mn-ea"/>
              </a:rPr>
              <a:t>※</a:t>
            </a:r>
            <a:r>
              <a:rPr kumimoji="0" lang="en-US" altLang="ja-JP" sz="700" kern="0" dirty="0">
                <a:solidFill>
                  <a:srgbClr val="002AFF"/>
                </a:solidFill>
                <a:latin typeface="+mn-ea"/>
              </a:rPr>
              <a:t>3/11</a:t>
            </a:r>
            <a:r>
              <a:rPr kumimoji="0" lang="ja-JP" altLang="en-US" sz="700" kern="0" dirty="0">
                <a:solidFill>
                  <a:srgbClr val="002AFF"/>
                </a:solidFill>
                <a:latin typeface="+mn-ea"/>
              </a:rPr>
              <a:t>に</a:t>
            </a:r>
            <a:r>
              <a:rPr lang="en-US" altLang="ja-JP" sz="700" dirty="0">
                <a:solidFill>
                  <a:srgbClr val="002AFF"/>
                </a:solidFill>
                <a:latin typeface="+mn-ea"/>
              </a:rPr>
              <a:t>Yahoo! JAPAN</a:t>
            </a:r>
            <a:r>
              <a:rPr lang="ja-JP" altLang="en-US" sz="700" dirty="0">
                <a:solidFill>
                  <a:srgbClr val="002AFF"/>
                </a:solidFill>
                <a:latin typeface="+mn-ea"/>
              </a:rPr>
              <a:t>トップページ</a:t>
            </a:r>
            <a:r>
              <a:rPr kumimoji="0" lang="ja-JP" altLang="en-US" sz="700" kern="0" dirty="0">
                <a:solidFill>
                  <a:srgbClr val="002AFF"/>
                </a:solidFill>
                <a:latin typeface="+mn-ea"/>
              </a:rPr>
              <a:t>にて特別演出が</a:t>
            </a:r>
            <a:r>
              <a:rPr kumimoji="0" lang="ja-JP" altLang="en-US" sz="800" kern="0" dirty="0">
                <a:solidFill>
                  <a:srgbClr val="002AFF"/>
                </a:solidFill>
                <a:latin typeface="+mn-ea"/>
              </a:rPr>
              <a:t>行われる</a:t>
            </a:r>
            <a:r>
              <a:rPr kumimoji="0" lang="ja-JP" altLang="en-US" sz="700" kern="0" dirty="0">
                <a:solidFill>
                  <a:srgbClr val="002AFF"/>
                </a:solidFill>
                <a:latin typeface="+mn-ea"/>
              </a:rPr>
              <a:t>可能性があります。</a:t>
            </a:r>
          </a:p>
        </p:txBody>
      </p:sp>
    </p:spTree>
    <p:extLst>
      <p:ext uri="{BB962C8B-B14F-4D97-AF65-F5344CB8AC3E}">
        <p14:creationId xmlns:p14="http://schemas.microsoft.com/office/powerpoint/2010/main" val="363785198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52E66C-8FA5-8D00-3261-208572941612}"/>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72F0F7C6-090B-851C-4AFF-4BFA32CBE176}"/>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C13F89B3-539E-3175-FD69-2822EDDDB241}"/>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3" name="角丸四角形 25">
            <a:extLst>
              <a:ext uri="{FF2B5EF4-FFF2-40B4-BE49-F238E27FC236}">
                <a16:creationId xmlns:a16="http://schemas.microsoft.com/office/drawing/2014/main" id="{D76330DF-29AA-FE1E-18BA-39E345622C89}"/>
              </a:ext>
            </a:extLst>
          </p:cNvPr>
          <p:cNvSpPr/>
          <p:nvPr/>
        </p:nvSpPr>
        <p:spPr>
          <a:xfrm>
            <a:off x="1784939" y="184171"/>
            <a:ext cx="1834561"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時間帯ジャック価格表</a:t>
            </a:r>
          </a:p>
        </p:txBody>
      </p:sp>
      <p:graphicFrame>
        <p:nvGraphicFramePr>
          <p:cNvPr id="7" name="表 6">
            <a:extLst>
              <a:ext uri="{FF2B5EF4-FFF2-40B4-BE49-F238E27FC236}">
                <a16:creationId xmlns:a16="http://schemas.microsoft.com/office/drawing/2014/main" id="{6F04F242-817D-DC1A-74DE-8C2EAC90A581}"/>
              </a:ext>
            </a:extLst>
          </p:cNvPr>
          <p:cNvGraphicFramePr>
            <a:graphicFrameLocks noGrp="1"/>
          </p:cNvGraphicFramePr>
          <p:nvPr>
            <p:extLst>
              <p:ext uri="{D42A27DB-BD31-4B8C-83A1-F6EECF244321}">
                <p14:modId xmlns:p14="http://schemas.microsoft.com/office/powerpoint/2010/main" val="3628735244"/>
              </p:ext>
            </p:extLst>
          </p:nvPr>
        </p:nvGraphicFramePr>
        <p:xfrm>
          <a:off x="421500" y="974725"/>
          <a:ext cx="5515692" cy="5245322"/>
        </p:xfrm>
        <a:graphic>
          <a:graphicData uri="http://schemas.openxmlformats.org/drawingml/2006/table">
            <a:tbl>
              <a:tblPr firstCol="1" bandRow="1"/>
              <a:tblGrid>
                <a:gridCol w="2112392">
                  <a:extLst>
                    <a:ext uri="{9D8B030D-6E8A-4147-A177-3AD203B41FA5}">
                      <a16:colId xmlns:a16="http://schemas.microsoft.com/office/drawing/2014/main" val="792911817"/>
                    </a:ext>
                  </a:extLst>
                </a:gridCol>
                <a:gridCol w="1701650">
                  <a:extLst>
                    <a:ext uri="{9D8B030D-6E8A-4147-A177-3AD203B41FA5}">
                      <a16:colId xmlns:a16="http://schemas.microsoft.com/office/drawing/2014/main" val="598637953"/>
                    </a:ext>
                  </a:extLst>
                </a:gridCol>
                <a:gridCol w="1701650">
                  <a:extLst>
                    <a:ext uri="{9D8B030D-6E8A-4147-A177-3AD203B41FA5}">
                      <a16:colId xmlns:a16="http://schemas.microsoft.com/office/drawing/2014/main" val="240533709"/>
                    </a:ext>
                  </a:extLst>
                </a:gridCol>
              </a:tblGrid>
              <a:tr h="343159">
                <a:tc rowSpan="3">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1000" b="1">
                          <a:solidFill>
                            <a:schemeClr val="bg1">
                              <a:lumMod val="95000"/>
                            </a:schemeClr>
                          </a:solidFill>
                          <a:latin typeface="Meiryo" panose="020B0604030504040204" pitchFamily="34" charset="-128"/>
                          <a:ea typeface="Meiryo" panose="020B0604030504040204" pitchFamily="34" charset="-128"/>
                        </a:rPr>
                        <a:t>ターゲティング</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1000" b="1" kern="1200">
                          <a:solidFill>
                            <a:schemeClr val="bg1">
                              <a:lumMod val="95000"/>
                            </a:schemeClr>
                          </a:solidFill>
                          <a:latin typeface="Meiryo" panose="020B0604030504040204" pitchFamily="34" charset="-128"/>
                          <a:ea typeface="Meiryo" panose="020B0604030504040204" pitchFamily="34" charset="-128"/>
                          <a:cs typeface="+mn-cs"/>
                        </a:rPr>
                        <a:t>商品名</a:t>
                      </a:r>
                      <a:endParaRPr kumimoji="1" lang="en-US" altLang="ja-JP" sz="1000" b="1" kern="1200">
                        <a:solidFill>
                          <a:schemeClr val="bg1">
                            <a:lumMod val="95000"/>
                          </a:schemeClr>
                        </a:solidFill>
                        <a:latin typeface="Meiryo" panose="020B0604030504040204" pitchFamily="34" charset="-128"/>
                        <a:ea typeface="Meiryo" panose="020B0604030504040204" pitchFamily="34" charset="-128"/>
                        <a:cs typeface="+mn-cs"/>
                      </a:endParaRPr>
                    </a:p>
                  </a:txBody>
                  <a:tcPr marL="45720" marR="4572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extLst>
                  <a:ext uri="{0D108BD9-81ED-4DB2-BD59-A6C34878D82A}">
                    <a16:rowId xmlns:a16="http://schemas.microsoft.com/office/drawing/2014/main" val="450086990"/>
                  </a:ext>
                </a:extLst>
              </a:tr>
              <a:tr h="516463">
                <a:tc vMerge="1">
                  <a:txBody>
                    <a:bodyPr/>
                    <a:lstStyle/>
                    <a:p>
                      <a:pPr algn="ct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gridSpan="2">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en-US" altLang="ja-JP" sz="1000" b="1" i="0" kern="1200">
                          <a:solidFill>
                            <a:schemeClr val="bg1"/>
                          </a:solidFill>
                          <a:latin typeface="Meiryo"/>
                          <a:ea typeface="Meiryo"/>
                          <a:cs typeface="+mn-cs"/>
                        </a:rPr>
                        <a:t>Yahoo! JAPAN</a:t>
                      </a:r>
                      <a:r>
                        <a:rPr kumimoji="1" lang="ja-JP" altLang="en-US" sz="1000" b="1" i="0" kern="1200">
                          <a:solidFill>
                            <a:schemeClr val="bg1"/>
                          </a:solidFill>
                          <a:latin typeface="Meiryo"/>
                          <a:ea typeface="Meiryo"/>
                          <a:cs typeface="+mn-cs"/>
                        </a:rPr>
                        <a:t>トップページ　ブランドパネル　</a:t>
                      </a:r>
                      <a:r>
                        <a:rPr kumimoji="1" lang="en-US" altLang="ja-JP" sz="1000" b="1" i="0" kern="1200">
                          <a:solidFill>
                            <a:schemeClr val="bg1"/>
                          </a:solidFill>
                          <a:latin typeface="Meiryo"/>
                          <a:ea typeface="Meiryo"/>
                          <a:cs typeface="+mn-cs"/>
                        </a:rPr>
                        <a:t>SP</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1" i="0" kern="1200">
                          <a:solidFill>
                            <a:schemeClr val="bg1"/>
                          </a:solidFill>
                          <a:latin typeface="Meiryo"/>
                          <a:ea typeface="Meiryo"/>
                          <a:cs typeface="+mn-cs"/>
                        </a:rPr>
                        <a:t>（時間帯ジャック）</a:t>
                      </a:r>
                    </a:p>
                  </a:txBody>
                  <a:tcPr marL="45720" marR="4572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pPr algn="ctr"/>
                      <a:endParaRPr kumimoji="1" lang="en-US" altLang="ja-JP" sz="700" b="1" kern="1200">
                        <a:solidFill>
                          <a:schemeClr val="tx1">
                            <a:lumMod val="65000"/>
                            <a:lumOff val="35000"/>
                          </a:schemeClr>
                        </a:solidFill>
                        <a:latin typeface="+mn-lt"/>
                        <a:ea typeface="+mn-ea"/>
                        <a:cs typeface="+mn-cs"/>
                      </a:endParaRPr>
                    </a:p>
                  </a:txBody>
                  <a:tcPr marL="45720" marR="45720" anchor="ctr">
                    <a:lnL w="6350" cap="flat" cmpd="sng" algn="ctr">
                      <a:solidFill>
                        <a:schemeClr val="tx1">
                          <a:lumMod val="85000"/>
                          <a:lumOff val="15000"/>
                        </a:schemeClr>
                      </a:solidFill>
                      <a:prstDash val="dot"/>
                      <a:round/>
                      <a:headEnd type="none" w="med" len="med"/>
                      <a:tailEnd type="none" w="med" len="med"/>
                    </a:lnL>
                    <a:lnR w="6350" cap="flat" cmpd="sng" algn="ctr">
                      <a:solidFill>
                        <a:schemeClr val="tx1">
                          <a:lumMod val="85000"/>
                          <a:lumOff val="15000"/>
                        </a:schemeClr>
                      </a:solidFill>
                      <a:prstDash val="dot"/>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9EA"/>
                    </a:solidFill>
                  </a:tcPr>
                </a:tc>
                <a:extLst>
                  <a:ext uri="{0D108BD9-81ED-4DB2-BD59-A6C34878D82A}">
                    <a16:rowId xmlns:a16="http://schemas.microsoft.com/office/drawing/2014/main" val="2117335041"/>
                  </a:ext>
                </a:extLst>
              </a:tr>
              <a:tr h="340727">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lumMod val="95000"/>
                            </a:schemeClr>
                          </a:solidFill>
                          <a:effectLst/>
                          <a:latin typeface="Meiryo" panose="020B0604030504040204" pitchFamily="34" charset="-128"/>
                          <a:ea typeface="Meiryo" panose="020B0604030504040204" pitchFamily="34" charset="-128"/>
                        </a:rPr>
                        <a:t>金額</a:t>
                      </a:r>
                      <a:endParaRPr lang="en-US" altLang="ja-JP" sz="1000" b="1" i="0" u="none" strike="noStrike">
                        <a:solidFill>
                          <a:schemeClr val="bg1">
                            <a:lumMod val="95000"/>
                          </a:schemeClr>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lumMod val="95000"/>
                            </a:schemeClr>
                          </a:solidFill>
                          <a:effectLst/>
                          <a:latin typeface="Meiryo" panose="020B0604030504040204" pitchFamily="34" charset="-128"/>
                          <a:ea typeface="Meiryo" panose="020B0604030504040204" pitchFamily="34" charset="-128"/>
                        </a:rPr>
                        <a:t>想定</a:t>
                      </a:r>
                      <a:r>
                        <a:rPr lang="en-US" altLang="ja-JP" sz="1000" b="1" i="0" u="none" strike="noStrike" err="1">
                          <a:solidFill>
                            <a:schemeClr val="bg1">
                              <a:lumMod val="95000"/>
                            </a:schemeClr>
                          </a:solidFill>
                          <a:effectLst/>
                          <a:latin typeface="Meiryo" panose="020B0604030504040204" pitchFamily="34" charset="-128"/>
                          <a:ea typeface="Meiryo" panose="020B0604030504040204" pitchFamily="34" charset="-128"/>
                        </a:rPr>
                        <a:t>vimps</a:t>
                      </a:r>
                      <a:endParaRPr lang="en-US" altLang="ja-JP" sz="1000" b="1" i="0" u="none" strike="noStrike">
                        <a:solidFill>
                          <a:schemeClr val="bg1">
                            <a:lumMod val="95000"/>
                          </a:schemeClr>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94017999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3,900,000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2,880,000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3,520,000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29697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2,300,000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1,620,000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1,980,000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1,500,000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990,000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1,210,000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1,500,000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810,000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990,000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1,500,000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900,000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1,100,000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2,400,000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1,710,000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2,090,000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8004801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4,700,000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3,420,000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4,180,000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6,000,000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4,410,000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5,390,000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5,800,000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4,230,000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5,170,000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460214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5,800,000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4,320,000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5,280,000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7718748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5,500,000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4,050,000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4,950,000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33226141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5,700,000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4,140,000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5,060,000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12777398"/>
                  </a:ext>
                </a:extLst>
              </a:tr>
            </a:tbl>
          </a:graphicData>
        </a:graphic>
      </p:graphicFrame>
      <p:graphicFrame>
        <p:nvGraphicFramePr>
          <p:cNvPr id="10" name="表 9">
            <a:extLst>
              <a:ext uri="{FF2B5EF4-FFF2-40B4-BE49-F238E27FC236}">
                <a16:creationId xmlns:a16="http://schemas.microsoft.com/office/drawing/2014/main" id="{4CB5328D-70A3-D4A3-EADD-CF4CAF0A61E0}"/>
              </a:ext>
            </a:extLst>
          </p:cNvPr>
          <p:cNvGraphicFramePr>
            <a:graphicFrameLocks noGrp="1"/>
          </p:cNvGraphicFramePr>
          <p:nvPr>
            <p:extLst>
              <p:ext uri="{D42A27DB-BD31-4B8C-83A1-F6EECF244321}">
                <p14:modId xmlns:p14="http://schemas.microsoft.com/office/powerpoint/2010/main" val="3675771211"/>
              </p:ext>
            </p:extLst>
          </p:nvPr>
        </p:nvGraphicFramePr>
        <p:xfrm>
          <a:off x="6196887" y="974725"/>
          <a:ext cx="5515693" cy="5245322"/>
        </p:xfrm>
        <a:graphic>
          <a:graphicData uri="http://schemas.openxmlformats.org/drawingml/2006/table">
            <a:tbl>
              <a:tblPr firstCol="1" bandRow="1"/>
              <a:tblGrid>
                <a:gridCol w="2081431">
                  <a:extLst>
                    <a:ext uri="{9D8B030D-6E8A-4147-A177-3AD203B41FA5}">
                      <a16:colId xmlns:a16="http://schemas.microsoft.com/office/drawing/2014/main" val="792911817"/>
                    </a:ext>
                  </a:extLst>
                </a:gridCol>
                <a:gridCol w="1717131">
                  <a:extLst>
                    <a:ext uri="{9D8B030D-6E8A-4147-A177-3AD203B41FA5}">
                      <a16:colId xmlns:a16="http://schemas.microsoft.com/office/drawing/2014/main" val="598637953"/>
                    </a:ext>
                  </a:extLst>
                </a:gridCol>
                <a:gridCol w="1717131">
                  <a:extLst>
                    <a:ext uri="{9D8B030D-6E8A-4147-A177-3AD203B41FA5}">
                      <a16:colId xmlns:a16="http://schemas.microsoft.com/office/drawing/2014/main" val="240533709"/>
                    </a:ext>
                  </a:extLst>
                </a:gridCol>
              </a:tblGrid>
              <a:tr h="343159">
                <a:tc rowSpan="3">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1000" b="1">
                          <a:solidFill>
                            <a:schemeClr val="bg1">
                              <a:lumMod val="95000"/>
                            </a:schemeClr>
                          </a:solidFill>
                          <a:latin typeface="Meiryo" panose="020B0604030504040204" pitchFamily="34" charset="-128"/>
                          <a:ea typeface="Meiryo" panose="020B0604030504040204" pitchFamily="34" charset="-128"/>
                        </a:rPr>
                        <a:t>ターゲティング</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1000" b="1" kern="1200">
                          <a:solidFill>
                            <a:schemeClr val="bg1">
                              <a:lumMod val="95000"/>
                            </a:schemeClr>
                          </a:solidFill>
                          <a:latin typeface="Meiryo" panose="020B0604030504040204" pitchFamily="34" charset="-128"/>
                          <a:ea typeface="Meiryo" panose="020B0604030504040204" pitchFamily="34" charset="-128"/>
                          <a:cs typeface="+mn-cs"/>
                        </a:rPr>
                        <a:t>商品名</a:t>
                      </a:r>
                      <a:endParaRPr kumimoji="1" lang="en-US" altLang="ja-JP" sz="1000" b="1" kern="1200">
                        <a:solidFill>
                          <a:schemeClr val="bg1">
                            <a:lumMod val="95000"/>
                          </a:schemeClr>
                        </a:solidFill>
                        <a:latin typeface="Meiryo" panose="020B0604030504040204" pitchFamily="34" charset="-128"/>
                        <a:ea typeface="Meiryo" panose="020B0604030504040204" pitchFamily="34" charset="-128"/>
                        <a:cs typeface="+mn-cs"/>
                      </a:endParaRPr>
                    </a:p>
                  </a:txBody>
                  <a:tcPr marL="45720" marR="4572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extLst>
                  <a:ext uri="{0D108BD9-81ED-4DB2-BD59-A6C34878D82A}">
                    <a16:rowId xmlns:a16="http://schemas.microsoft.com/office/drawing/2014/main" val="450086990"/>
                  </a:ext>
                </a:extLst>
              </a:tr>
              <a:tr h="516463">
                <a:tc vMerge="1">
                  <a:txBody>
                    <a:bodyPr/>
                    <a:lstStyle/>
                    <a:p>
                      <a:pPr algn="ct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gridSpan="2">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en-US" altLang="ja-JP" sz="1000" b="1" i="0" kern="1200">
                          <a:solidFill>
                            <a:schemeClr val="bg1"/>
                          </a:solidFill>
                          <a:latin typeface="Meiryo"/>
                          <a:ea typeface="Meiryo"/>
                          <a:cs typeface="+mn-cs"/>
                        </a:rPr>
                        <a:t>Yahoo! JAPAN</a:t>
                      </a:r>
                      <a:r>
                        <a:rPr kumimoji="1" lang="ja-JP" altLang="en-US" sz="1000" b="1" i="0" kern="1200">
                          <a:solidFill>
                            <a:schemeClr val="bg1"/>
                          </a:solidFill>
                          <a:latin typeface="Meiryo"/>
                          <a:ea typeface="Meiryo"/>
                          <a:cs typeface="+mn-cs"/>
                        </a:rPr>
                        <a:t>トップページ　ブランドパネル　</a:t>
                      </a:r>
                      <a:r>
                        <a:rPr kumimoji="1" lang="en-US" altLang="ja-JP" sz="1000" b="1" i="0" kern="1200">
                          <a:solidFill>
                            <a:schemeClr val="bg1"/>
                          </a:solidFill>
                          <a:latin typeface="Meiryo"/>
                          <a:ea typeface="Meiryo"/>
                          <a:cs typeface="+mn-cs"/>
                        </a:rPr>
                        <a:t>SP</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1" i="0" kern="1200">
                          <a:solidFill>
                            <a:schemeClr val="bg1"/>
                          </a:solidFill>
                          <a:latin typeface="Meiryo"/>
                          <a:ea typeface="Meiryo"/>
                          <a:cs typeface="+mn-cs"/>
                        </a:rPr>
                        <a:t>（時間帯ジャック）</a:t>
                      </a:r>
                    </a:p>
                  </a:txBody>
                  <a:tcPr marL="45720" marR="4572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pPr algn="ctr"/>
                      <a:endParaRPr kumimoji="1" lang="en-US" altLang="ja-JP" sz="700" b="1" kern="1200">
                        <a:solidFill>
                          <a:schemeClr val="tx1">
                            <a:lumMod val="65000"/>
                            <a:lumOff val="35000"/>
                          </a:schemeClr>
                        </a:solidFill>
                        <a:latin typeface="+mn-lt"/>
                        <a:ea typeface="+mn-ea"/>
                        <a:cs typeface="+mn-cs"/>
                      </a:endParaRPr>
                    </a:p>
                  </a:txBody>
                  <a:tcPr marL="45720" marR="45720" anchor="ctr">
                    <a:lnL w="6350" cap="flat" cmpd="sng" algn="ctr">
                      <a:solidFill>
                        <a:schemeClr val="tx1">
                          <a:lumMod val="85000"/>
                          <a:lumOff val="15000"/>
                        </a:schemeClr>
                      </a:solidFill>
                      <a:prstDash val="dot"/>
                      <a:round/>
                      <a:headEnd type="none" w="med" len="med"/>
                      <a:tailEnd type="none" w="med" len="med"/>
                    </a:lnL>
                    <a:lnR w="6350" cap="flat" cmpd="sng" algn="ctr">
                      <a:solidFill>
                        <a:schemeClr val="tx1">
                          <a:lumMod val="85000"/>
                          <a:lumOff val="15000"/>
                        </a:schemeClr>
                      </a:solidFill>
                      <a:prstDash val="dot"/>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9EA"/>
                    </a:solidFill>
                  </a:tcPr>
                </a:tc>
                <a:extLst>
                  <a:ext uri="{0D108BD9-81ED-4DB2-BD59-A6C34878D82A}">
                    <a16:rowId xmlns:a16="http://schemas.microsoft.com/office/drawing/2014/main" val="2117335041"/>
                  </a:ext>
                </a:extLst>
              </a:tr>
              <a:tr h="340727">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lumMod val="95000"/>
                            </a:schemeClr>
                          </a:solidFill>
                          <a:effectLst/>
                          <a:latin typeface="Meiryo" panose="020B0604030504040204" pitchFamily="34" charset="-128"/>
                          <a:ea typeface="Meiryo" panose="020B0604030504040204" pitchFamily="34" charset="-128"/>
                        </a:rPr>
                        <a:t>金額</a:t>
                      </a:r>
                      <a:endParaRPr lang="en-US" altLang="ja-JP" sz="1000" b="1" i="0" u="none" strike="noStrike">
                        <a:solidFill>
                          <a:schemeClr val="bg1">
                            <a:lumMod val="95000"/>
                          </a:schemeClr>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lumMod val="95000"/>
                            </a:schemeClr>
                          </a:solidFill>
                          <a:effectLst/>
                          <a:latin typeface="Meiryo" panose="020B0604030504040204" pitchFamily="34" charset="-128"/>
                          <a:ea typeface="Meiryo" panose="020B0604030504040204" pitchFamily="34" charset="-128"/>
                        </a:rPr>
                        <a:t>想定</a:t>
                      </a:r>
                      <a:r>
                        <a:rPr lang="en-US" altLang="ja-JP" sz="1000" b="1" i="0" u="none" strike="noStrike" err="1">
                          <a:solidFill>
                            <a:schemeClr val="bg1">
                              <a:lumMod val="95000"/>
                            </a:schemeClr>
                          </a:solidFill>
                          <a:effectLst/>
                          <a:latin typeface="Meiryo" panose="020B0604030504040204" pitchFamily="34" charset="-128"/>
                          <a:ea typeface="Meiryo" panose="020B0604030504040204" pitchFamily="34" charset="-128"/>
                        </a:rPr>
                        <a:t>vimps</a:t>
                      </a:r>
                      <a:endParaRPr lang="en-US" altLang="ja-JP" sz="1000" b="1" i="0" u="none" strike="noStrike">
                        <a:solidFill>
                          <a:schemeClr val="bg1">
                            <a:lumMod val="95000"/>
                          </a:schemeClr>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94017999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7,400,000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5,490,000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6,710,000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29697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6,000,000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4,410,000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5,390,000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5,800,000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4,230,000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5,170,000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6,100,000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4,500,000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5,500,000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6,600,000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4,860,000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5,940,000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7,200,000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5,310,000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6,490,000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8004801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7,200,000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5,310,000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6,490,000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7,600,000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5,670,000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6,930,000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8,200,000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6,030,000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7,370,000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460214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8,400,000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6,210,000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7,590,000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7718748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33226141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12777398"/>
                  </a:ext>
                </a:extLst>
              </a:tr>
            </a:tbl>
          </a:graphicData>
        </a:graphic>
      </p:graphicFrame>
      <p:sp>
        <p:nvSpPr>
          <p:cNvPr id="12" name="正方形/長方形 11">
            <a:extLst>
              <a:ext uri="{FF2B5EF4-FFF2-40B4-BE49-F238E27FC236}">
                <a16:creationId xmlns:a16="http://schemas.microsoft.com/office/drawing/2014/main" id="{F07679C1-D807-CF68-B0B0-30256E1584A1}"/>
              </a:ext>
            </a:extLst>
          </p:cNvPr>
          <p:cNvSpPr/>
          <p:nvPr/>
        </p:nvSpPr>
        <p:spPr>
          <a:xfrm>
            <a:off x="444502" y="6220047"/>
            <a:ext cx="10985380" cy="176972"/>
          </a:xfrm>
          <a:prstGeom prst="rect">
            <a:avLst/>
          </a:prstGeom>
        </p:spPr>
        <p:txBody>
          <a:bodyPr wrap="none" lIns="0" tIns="0" rIns="0" bIns="0" anchor="t">
            <a:spAutoFit/>
          </a:bodyPr>
          <a:lstStyle/>
          <a:p>
            <a:pPr>
              <a:lnSpc>
                <a:spcPts val="1460"/>
              </a:lnSpc>
              <a:defRPr/>
            </a:pPr>
            <a:r>
              <a:rPr kumimoji="0" lang="en-US" altLang="ja-JP" sz="850" kern="0">
                <a:solidFill>
                  <a:srgbClr val="0D0D0D"/>
                </a:solidFill>
                <a:latin typeface="Meiryo"/>
                <a:ea typeface="Meiryo"/>
              </a:rPr>
              <a:t>※</a:t>
            </a:r>
            <a:r>
              <a:rPr kumimoji="0" lang="en-US" sz="850" kern="0">
                <a:solidFill>
                  <a:srgbClr val="0D0D0D"/>
                </a:solidFill>
                <a:latin typeface="Meiryo"/>
                <a:ea typeface="Meiryo"/>
              </a:rPr>
              <a:t>SP</a:t>
            </a:r>
            <a:r>
              <a:rPr kumimoji="0" lang="ja-JP" sz="850" kern="0">
                <a:solidFill>
                  <a:srgbClr val="0D0D0D"/>
                </a:solidFill>
                <a:latin typeface="Meiryo"/>
                <a:ea typeface="Meiryo"/>
              </a:rPr>
              <a:t>はスマートフォン、</a:t>
            </a:r>
            <a:r>
              <a:rPr kumimoji="0" lang="en-US" altLang="ja-JP" sz="850" kern="0">
                <a:solidFill>
                  <a:srgbClr val="0D0D0D"/>
                </a:solidFill>
                <a:latin typeface="Meiryo"/>
                <a:ea typeface="Meiryo"/>
              </a:rPr>
              <a:t>PC</a:t>
            </a:r>
            <a:r>
              <a:rPr kumimoji="0" lang="ja-JP" sz="850" kern="0">
                <a:solidFill>
                  <a:srgbClr val="0D0D0D"/>
                </a:solidFill>
                <a:latin typeface="Meiryo"/>
                <a:ea typeface="Meiryo"/>
              </a:rPr>
              <a:t>はパソコン、</a:t>
            </a:r>
            <a:r>
              <a:rPr kumimoji="0" lang="en-US" altLang="ja-JP" sz="850" kern="0">
                <a:solidFill>
                  <a:srgbClr val="0D0D0D"/>
                </a:solidFill>
                <a:latin typeface="Meiryo"/>
                <a:ea typeface="Meiryo"/>
              </a:rPr>
              <a:t>MD</a:t>
            </a:r>
            <a:r>
              <a:rPr kumimoji="0" lang="ja-JP" sz="850" kern="0">
                <a:solidFill>
                  <a:srgbClr val="0D0D0D"/>
                </a:solidFill>
                <a:latin typeface="Meiryo"/>
                <a:ea typeface="Meiryo"/>
              </a:rPr>
              <a:t>はマルチデバイスの略称です。</a:t>
            </a:r>
            <a:r>
              <a:rPr kumimoji="0" lang="ja-JP" altLang="en-US" sz="850" kern="0">
                <a:solidFill>
                  <a:srgbClr val="0D0D0D"/>
                </a:solidFill>
                <a:latin typeface="Meiryo"/>
                <a:ea typeface="Meiryo"/>
              </a:rPr>
              <a:t>　</a:t>
            </a:r>
            <a:r>
              <a:rPr kumimoji="0" lang="en-US" altLang="ja-JP" sz="850" kern="0">
                <a:solidFill>
                  <a:srgbClr val="0D0D0D"/>
                </a:solidFill>
                <a:latin typeface="Meiryo"/>
                <a:ea typeface="Meiryo"/>
              </a:rPr>
              <a:t>※</a:t>
            </a:r>
            <a:r>
              <a:rPr kumimoji="0" lang="en-US" altLang="ja-JP" sz="850" kern="0" err="1">
                <a:solidFill>
                  <a:srgbClr val="0D0D0D"/>
                </a:solidFill>
                <a:latin typeface="Meiryo"/>
                <a:ea typeface="Meiryo"/>
              </a:rPr>
              <a:t>vCPM</a:t>
            </a:r>
            <a:r>
              <a:rPr kumimoji="0" lang="ja-JP" altLang="en-US" sz="850" kern="0">
                <a:solidFill>
                  <a:srgbClr val="0D0D0D"/>
                </a:solidFill>
                <a:latin typeface="Meiryo"/>
                <a:ea typeface="Meiryo"/>
              </a:rPr>
              <a:t>はビューアブルインプレッション</a:t>
            </a:r>
            <a:r>
              <a:rPr kumimoji="0" lang="en-US" altLang="ja-JP" sz="850" kern="0">
                <a:solidFill>
                  <a:srgbClr val="0D0D0D"/>
                </a:solidFill>
                <a:latin typeface="Meiryo"/>
                <a:ea typeface="Meiryo"/>
              </a:rPr>
              <a:t>1,000</a:t>
            </a:r>
            <a:r>
              <a:rPr kumimoji="0" lang="ja-JP" altLang="en-US" sz="850" kern="0">
                <a:solidFill>
                  <a:srgbClr val="0D0D0D"/>
                </a:solidFill>
                <a:latin typeface="Meiryo"/>
                <a:ea typeface="Meiryo"/>
              </a:rPr>
              <a:t>回あたりにかかる見込み広告費用です。 </a:t>
            </a:r>
            <a:r>
              <a:rPr kumimoji="0" lang="en-US" altLang="ja-JP" sz="850" kern="0">
                <a:solidFill>
                  <a:srgbClr val="0D0D0D"/>
                </a:solidFill>
                <a:latin typeface="Meiryo"/>
                <a:ea typeface="Meiryo"/>
              </a:rPr>
              <a:t>※</a:t>
            </a:r>
            <a:r>
              <a:rPr kumimoji="0" lang="en-US" altLang="ja-JP" sz="850" kern="0" err="1">
                <a:solidFill>
                  <a:srgbClr val="0D0D0D"/>
                </a:solidFill>
                <a:latin typeface="Meiryo"/>
                <a:ea typeface="Meiryo"/>
              </a:rPr>
              <a:t>vimps</a:t>
            </a:r>
            <a:r>
              <a:rPr kumimoji="0" lang="ja-JP" altLang="en-US" sz="850" kern="0">
                <a:solidFill>
                  <a:srgbClr val="0D0D0D"/>
                </a:solidFill>
                <a:latin typeface="Meiryo"/>
                <a:ea typeface="Meiryo"/>
              </a:rPr>
              <a:t>はビューアブルインプレッションの略称です。</a:t>
            </a:r>
            <a:endParaRPr lang="ja-JP" altLang="en-US" sz="850" kern="0">
              <a:solidFill>
                <a:srgbClr val="0D0D0D"/>
              </a:solidFill>
              <a:latin typeface="Meiryo"/>
              <a:ea typeface="Meiryo"/>
            </a:endParaRPr>
          </a:p>
        </p:txBody>
      </p:sp>
      <p:sp>
        <p:nvSpPr>
          <p:cNvPr id="2" name="テキスト プレースホルダー 1">
            <a:extLst>
              <a:ext uri="{FF2B5EF4-FFF2-40B4-BE49-F238E27FC236}">
                <a16:creationId xmlns:a16="http://schemas.microsoft.com/office/drawing/2014/main" id="{0E4B2ED4-3C3B-1270-E80F-B509BE7E9DA6}"/>
              </a:ext>
            </a:extLst>
          </p:cNvPr>
          <p:cNvSpPr txBox="1">
            <a:spLocks/>
          </p:cNvSpPr>
          <p:nvPr/>
        </p:nvSpPr>
        <p:spPr>
          <a:xfrm>
            <a:off x="3732462" y="252715"/>
            <a:ext cx="6105132" cy="416531"/>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chemeClr val="accent1"/>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en-US" altLang="ja-JP">
                <a:solidFill>
                  <a:srgbClr val="000048"/>
                </a:solidFill>
              </a:rPr>
              <a:t>Yahoo! JAPAN</a:t>
            </a:r>
            <a:r>
              <a:rPr lang="ja-JP" altLang="en-US">
                <a:solidFill>
                  <a:srgbClr val="000048"/>
                </a:solidFill>
              </a:rPr>
              <a:t>トップページ　ブランドパネル　</a:t>
            </a:r>
            <a:r>
              <a:rPr lang="en-US" altLang="ja-JP">
                <a:solidFill>
                  <a:srgbClr val="000048"/>
                </a:solidFill>
              </a:rPr>
              <a:t>SP</a:t>
            </a:r>
          </a:p>
        </p:txBody>
      </p:sp>
    </p:spTree>
    <p:extLst>
      <p:ext uri="{BB962C8B-B14F-4D97-AF65-F5344CB8AC3E}">
        <p14:creationId xmlns:p14="http://schemas.microsoft.com/office/powerpoint/2010/main" val="368633420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CBB280-5F21-A6C1-8CB4-0BB106407C1D}"/>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DFA472FB-AE5A-8006-7795-72137D009E95}"/>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8CB549EC-59B7-0647-E43A-37AFD8D4CAAA}"/>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11" name="テキスト プレースホルダー 1">
            <a:extLst>
              <a:ext uri="{FF2B5EF4-FFF2-40B4-BE49-F238E27FC236}">
                <a16:creationId xmlns:a16="http://schemas.microsoft.com/office/drawing/2014/main" id="{05570B27-8451-5A5A-BB60-AF7EE81FC377}"/>
              </a:ext>
            </a:extLst>
          </p:cNvPr>
          <p:cNvSpPr txBox="1">
            <a:spLocks/>
          </p:cNvSpPr>
          <p:nvPr/>
        </p:nvSpPr>
        <p:spPr>
          <a:xfrm>
            <a:off x="3789612" y="227772"/>
            <a:ext cx="6105132" cy="416531"/>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chemeClr val="accent1"/>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en-US" altLang="ja-JP">
                <a:solidFill>
                  <a:srgbClr val="000048"/>
                </a:solidFill>
              </a:rPr>
              <a:t>Yahoo! JAPAN</a:t>
            </a:r>
            <a:r>
              <a:rPr lang="ja-JP" altLang="en-US">
                <a:solidFill>
                  <a:srgbClr val="000048"/>
                </a:solidFill>
              </a:rPr>
              <a:t>トップページ　ブランドパネル　</a:t>
            </a:r>
            <a:r>
              <a:rPr lang="en-US" altLang="ja-JP">
                <a:solidFill>
                  <a:srgbClr val="000048"/>
                </a:solidFill>
              </a:rPr>
              <a:t>SP</a:t>
            </a:r>
          </a:p>
        </p:txBody>
      </p:sp>
      <p:sp>
        <p:nvSpPr>
          <p:cNvPr id="3" name="角丸四角形 25">
            <a:extLst>
              <a:ext uri="{FF2B5EF4-FFF2-40B4-BE49-F238E27FC236}">
                <a16:creationId xmlns:a16="http://schemas.microsoft.com/office/drawing/2014/main" id="{9763CD5A-8319-92B1-45DD-FA471D36F0C5}"/>
              </a:ext>
            </a:extLst>
          </p:cNvPr>
          <p:cNvSpPr/>
          <p:nvPr/>
        </p:nvSpPr>
        <p:spPr>
          <a:xfrm>
            <a:off x="1784939" y="184171"/>
            <a:ext cx="1834561"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時間帯ジャック価格表</a:t>
            </a:r>
          </a:p>
        </p:txBody>
      </p:sp>
      <p:graphicFrame>
        <p:nvGraphicFramePr>
          <p:cNvPr id="2" name="表 1">
            <a:extLst>
              <a:ext uri="{FF2B5EF4-FFF2-40B4-BE49-F238E27FC236}">
                <a16:creationId xmlns:a16="http://schemas.microsoft.com/office/drawing/2014/main" id="{4341A131-61B7-A2F0-D102-BC62A078AB63}"/>
              </a:ext>
            </a:extLst>
          </p:cNvPr>
          <p:cNvGraphicFramePr>
            <a:graphicFrameLocks noGrp="1"/>
          </p:cNvGraphicFramePr>
          <p:nvPr>
            <p:extLst>
              <p:ext uri="{D42A27DB-BD31-4B8C-83A1-F6EECF244321}">
                <p14:modId xmlns:p14="http://schemas.microsoft.com/office/powerpoint/2010/main" val="3036570408"/>
              </p:ext>
            </p:extLst>
          </p:nvPr>
        </p:nvGraphicFramePr>
        <p:xfrm>
          <a:off x="479423" y="968375"/>
          <a:ext cx="5472558" cy="5245322"/>
        </p:xfrm>
        <a:graphic>
          <a:graphicData uri="http://schemas.openxmlformats.org/drawingml/2006/table">
            <a:tbl>
              <a:tblPr firstCol="1" bandRow="1"/>
              <a:tblGrid>
                <a:gridCol w="2095872">
                  <a:extLst>
                    <a:ext uri="{9D8B030D-6E8A-4147-A177-3AD203B41FA5}">
                      <a16:colId xmlns:a16="http://schemas.microsoft.com/office/drawing/2014/main" val="792911817"/>
                    </a:ext>
                  </a:extLst>
                </a:gridCol>
                <a:gridCol w="1688343">
                  <a:extLst>
                    <a:ext uri="{9D8B030D-6E8A-4147-A177-3AD203B41FA5}">
                      <a16:colId xmlns:a16="http://schemas.microsoft.com/office/drawing/2014/main" val="2760754859"/>
                    </a:ext>
                  </a:extLst>
                </a:gridCol>
                <a:gridCol w="1688343">
                  <a:extLst>
                    <a:ext uri="{9D8B030D-6E8A-4147-A177-3AD203B41FA5}">
                      <a16:colId xmlns:a16="http://schemas.microsoft.com/office/drawing/2014/main" val="4205928780"/>
                    </a:ext>
                  </a:extLst>
                </a:gridCol>
              </a:tblGrid>
              <a:tr h="343159">
                <a:tc rowSpan="3">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1000" b="1">
                          <a:solidFill>
                            <a:schemeClr val="bg1"/>
                          </a:solidFill>
                          <a:latin typeface="Meiryo" panose="020B0604030504040204" pitchFamily="34" charset="-128"/>
                          <a:ea typeface="Meiryo" panose="020B0604030504040204" pitchFamily="34" charset="-128"/>
                        </a:rPr>
                        <a:t>ターゲティング</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cs typeface="+mn-cs"/>
                        </a:rPr>
                        <a:t>商品名</a:t>
                      </a:r>
                      <a:endParaRPr kumimoji="1" lang="en-US" altLang="ja-JP" sz="10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9050" cap="flat" cmpd="sng" algn="ctr">
                      <a:solidFill>
                        <a:srgbClr val="FFFFFF"/>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0048"/>
                    </a:solidFill>
                  </a:tcPr>
                </a:tc>
                <a:tc hMerge="1">
                  <a:txBody>
                    <a:bodyPr/>
                    <a:lstStyle/>
                    <a:p>
                      <a:pPr algn="ctr"/>
                      <a:endParaRPr kumimoji="1" lang="en-US" altLang="ja-JP" sz="700" b="1" kern="1200">
                        <a:solidFill>
                          <a:schemeClr val="tx1">
                            <a:lumMod val="65000"/>
                            <a:lumOff val="35000"/>
                          </a:schemeClr>
                        </a:solidFill>
                        <a:latin typeface="+mn-lt"/>
                        <a:ea typeface="+mn-ea"/>
                        <a:cs typeface="+mn-cs"/>
                      </a:endParaRPr>
                    </a:p>
                  </a:txBody>
                  <a:tcPr marL="45720" marR="45720" anchor="ctr">
                    <a:lnL w="1270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9EA"/>
                    </a:solidFill>
                  </a:tcPr>
                </a:tc>
                <a:extLst>
                  <a:ext uri="{0D108BD9-81ED-4DB2-BD59-A6C34878D82A}">
                    <a16:rowId xmlns:a16="http://schemas.microsoft.com/office/drawing/2014/main" val="450086990"/>
                  </a:ext>
                </a:extLst>
              </a:tr>
              <a:tr h="516463">
                <a:tc vMerge="1">
                  <a:txBody>
                    <a:bodyPr/>
                    <a:lstStyle/>
                    <a:p>
                      <a:pPr algn="ct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gridSpan="2">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en-US" altLang="ja-JP" sz="1000" b="1" i="0" kern="1200">
                          <a:solidFill>
                            <a:schemeClr val="bg1"/>
                          </a:solidFill>
                          <a:latin typeface="Meiryo"/>
                          <a:ea typeface="Meiryo"/>
                          <a:cs typeface="+mn-cs"/>
                        </a:rPr>
                        <a:t>Yahoo! JAPAN</a:t>
                      </a:r>
                      <a:r>
                        <a:rPr kumimoji="1" lang="ja-JP" altLang="en-US" sz="1000" b="1" i="0" kern="1200">
                          <a:solidFill>
                            <a:schemeClr val="bg1"/>
                          </a:solidFill>
                          <a:latin typeface="Meiryo"/>
                          <a:ea typeface="Meiryo"/>
                          <a:cs typeface="+mn-cs"/>
                        </a:rPr>
                        <a:t>トップページ　ブランドパネル　</a:t>
                      </a:r>
                      <a:r>
                        <a:rPr kumimoji="1" lang="en-US" altLang="ja-JP" sz="1000" b="1" i="0" kern="1200">
                          <a:solidFill>
                            <a:schemeClr val="bg1"/>
                          </a:solidFill>
                          <a:latin typeface="Meiryo"/>
                          <a:ea typeface="Meiryo"/>
                          <a:cs typeface="+mn-cs"/>
                        </a:rPr>
                        <a:t>SP</a:t>
                      </a:r>
                      <a:r>
                        <a:rPr kumimoji="1" lang="ja-JP" altLang="en-US" sz="1000" b="1" i="0" kern="1200">
                          <a:solidFill>
                            <a:schemeClr val="bg1"/>
                          </a:solidFill>
                          <a:latin typeface="Meiryo"/>
                          <a:ea typeface="Meiryo"/>
                          <a:cs typeface="+mn-cs"/>
                        </a:rPr>
                        <a:t>（時間帯ジャック　関東</a:t>
                      </a:r>
                      <a:r>
                        <a:rPr kumimoji="1" lang="en-US" altLang="ja-JP" sz="1000" b="1" i="0" kern="1200">
                          <a:solidFill>
                            <a:schemeClr val="bg1"/>
                          </a:solidFill>
                          <a:latin typeface="Meiryo"/>
                          <a:ea typeface="Meiryo"/>
                          <a:cs typeface="+mn-cs"/>
                        </a:rPr>
                        <a:t>1</a:t>
                      </a:r>
                      <a:r>
                        <a:rPr kumimoji="1" lang="ja-JP" altLang="en-US" sz="1000" b="1" i="0" kern="1200">
                          <a:solidFill>
                            <a:schemeClr val="bg1"/>
                          </a:solidFill>
                          <a:latin typeface="Meiryo"/>
                          <a:ea typeface="Meiryo"/>
                          <a:cs typeface="+mn-cs"/>
                        </a:rPr>
                        <a:t>都</a:t>
                      </a:r>
                      <a:r>
                        <a:rPr kumimoji="1" lang="en-US" altLang="ja-JP" sz="1000" b="1" i="0" kern="1200">
                          <a:solidFill>
                            <a:schemeClr val="bg1"/>
                          </a:solidFill>
                          <a:latin typeface="Meiryo"/>
                          <a:ea typeface="Meiryo"/>
                          <a:cs typeface="+mn-cs"/>
                        </a:rPr>
                        <a:t>6</a:t>
                      </a:r>
                      <a:r>
                        <a:rPr kumimoji="1" lang="ja-JP" altLang="en-US" sz="1000" b="1" i="0" kern="1200">
                          <a:solidFill>
                            <a:schemeClr val="bg1"/>
                          </a:solidFill>
                          <a:latin typeface="Meiryo"/>
                          <a:ea typeface="Meiryo"/>
                          <a:cs typeface="+mn-cs"/>
                        </a:rPr>
                        <a:t>県）</a:t>
                      </a:r>
                    </a:p>
                  </a:txBody>
                  <a:tcPr marL="45720" marR="4572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solidFill>
                        <a:schemeClr val="bg1"/>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pPr algn="ctr"/>
                      <a:endParaRPr kumimoji="1" lang="en-US" altLang="ja-JP" sz="700" b="1" kern="1200">
                        <a:solidFill>
                          <a:schemeClr val="tx1">
                            <a:lumMod val="65000"/>
                            <a:lumOff val="35000"/>
                          </a:schemeClr>
                        </a:solidFill>
                        <a:latin typeface="+mn-lt"/>
                        <a:ea typeface="+mn-ea"/>
                        <a:cs typeface="+mn-cs"/>
                      </a:endParaRPr>
                    </a:p>
                  </a:txBody>
                  <a:tcPr marL="45720" marR="45720" anchor="ctr">
                    <a:lnL w="6350" cap="flat" cmpd="sng" algn="ctr">
                      <a:solidFill>
                        <a:schemeClr val="tx1">
                          <a:lumMod val="85000"/>
                          <a:lumOff val="15000"/>
                        </a:schemeClr>
                      </a:solidFill>
                      <a:prstDash val="dot"/>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9EA"/>
                    </a:solidFill>
                  </a:tcPr>
                </a:tc>
                <a:extLst>
                  <a:ext uri="{0D108BD9-81ED-4DB2-BD59-A6C34878D82A}">
                    <a16:rowId xmlns:a16="http://schemas.microsoft.com/office/drawing/2014/main" val="2117335041"/>
                  </a:ext>
                </a:extLst>
              </a:tr>
              <a:tr h="340727">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solidFill>
                          <a:effectLst/>
                          <a:latin typeface="Meiryo" panose="020B0604030504040204" pitchFamily="34" charset="-128"/>
                          <a:ea typeface="Meiryo" panose="020B0604030504040204" pitchFamily="34" charset="-128"/>
                        </a:rPr>
                        <a:t>金額</a:t>
                      </a:r>
                      <a:endParaRPr lang="en-US" altLang="ja-JP" sz="1000" b="1" i="0" u="none" strike="noStrike">
                        <a:solidFill>
                          <a:schemeClr val="bg1"/>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solidFill>
                          <a:effectLst/>
                          <a:latin typeface="Meiryo" panose="020B0604030504040204" pitchFamily="34" charset="-128"/>
                          <a:ea typeface="Meiryo" panose="020B0604030504040204" pitchFamily="34" charset="-128"/>
                        </a:rPr>
                        <a:t>想定</a:t>
                      </a:r>
                      <a:r>
                        <a:rPr lang="en-US" altLang="ja-JP" sz="1000" b="1" i="0" u="none" strike="noStrike" err="1">
                          <a:solidFill>
                            <a:schemeClr val="bg1"/>
                          </a:solidFill>
                          <a:effectLst/>
                          <a:latin typeface="Meiryo" panose="020B0604030504040204" pitchFamily="34" charset="-128"/>
                          <a:ea typeface="Meiryo" panose="020B0604030504040204" pitchFamily="34" charset="-128"/>
                        </a:rPr>
                        <a:t>vimps</a:t>
                      </a:r>
                      <a:endParaRPr lang="en-US" altLang="ja-JP" sz="1000" b="1" i="0" u="none" strike="noStrike">
                        <a:solidFill>
                          <a:schemeClr val="bg1"/>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94017999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1,800,000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1,260,000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1,540,000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29697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1,100,000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720,000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880,000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1,000,000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450,000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550,000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1,000,000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360,000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440,000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1,000,000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450,000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550,000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1,500,000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990,000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1,210,000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8004801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2,800,000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1,980,000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2,420,000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3,400,000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2,430,000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2,970,000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3,200,000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2,250,000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2,750,000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460214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2,900,000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2,070,000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2,530,000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7718748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2,700,000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1,890,000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2,310,000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33226141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2,700,000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1,980,000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2,420,000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12777398"/>
                  </a:ext>
                </a:extLst>
              </a:tr>
            </a:tbl>
          </a:graphicData>
        </a:graphic>
      </p:graphicFrame>
      <p:graphicFrame>
        <p:nvGraphicFramePr>
          <p:cNvPr id="4" name="表 3">
            <a:extLst>
              <a:ext uri="{FF2B5EF4-FFF2-40B4-BE49-F238E27FC236}">
                <a16:creationId xmlns:a16="http://schemas.microsoft.com/office/drawing/2014/main" id="{A19A810F-11E7-E86A-33CD-DD2E6E2C50D2}"/>
              </a:ext>
            </a:extLst>
          </p:cNvPr>
          <p:cNvGraphicFramePr>
            <a:graphicFrameLocks noGrp="1"/>
          </p:cNvGraphicFramePr>
          <p:nvPr>
            <p:extLst>
              <p:ext uri="{D42A27DB-BD31-4B8C-83A1-F6EECF244321}">
                <p14:modId xmlns:p14="http://schemas.microsoft.com/office/powerpoint/2010/main" val="2618099518"/>
              </p:ext>
            </p:extLst>
          </p:nvPr>
        </p:nvGraphicFramePr>
        <p:xfrm>
          <a:off x="6283152" y="968375"/>
          <a:ext cx="5472558" cy="5245322"/>
        </p:xfrm>
        <a:graphic>
          <a:graphicData uri="http://schemas.openxmlformats.org/drawingml/2006/table">
            <a:tbl>
              <a:tblPr firstCol="1" bandRow="1"/>
              <a:tblGrid>
                <a:gridCol w="2065152">
                  <a:extLst>
                    <a:ext uri="{9D8B030D-6E8A-4147-A177-3AD203B41FA5}">
                      <a16:colId xmlns:a16="http://schemas.microsoft.com/office/drawing/2014/main" val="792911817"/>
                    </a:ext>
                  </a:extLst>
                </a:gridCol>
                <a:gridCol w="1703703">
                  <a:extLst>
                    <a:ext uri="{9D8B030D-6E8A-4147-A177-3AD203B41FA5}">
                      <a16:colId xmlns:a16="http://schemas.microsoft.com/office/drawing/2014/main" val="2760754859"/>
                    </a:ext>
                  </a:extLst>
                </a:gridCol>
                <a:gridCol w="1703703">
                  <a:extLst>
                    <a:ext uri="{9D8B030D-6E8A-4147-A177-3AD203B41FA5}">
                      <a16:colId xmlns:a16="http://schemas.microsoft.com/office/drawing/2014/main" val="4205928780"/>
                    </a:ext>
                  </a:extLst>
                </a:gridCol>
              </a:tblGrid>
              <a:tr h="343159">
                <a:tc rowSpan="3">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1000" b="1">
                          <a:solidFill>
                            <a:schemeClr val="bg1"/>
                          </a:solidFill>
                          <a:latin typeface="Meiryo" panose="020B0604030504040204" pitchFamily="34" charset="-128"/>
                          <a:ea typeface="Meiryo" panose="020B0604030504040204" pitchFamily="34" charset="-128"/>
                        </a:rPr>
                        <a:t>ターゲティング</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cs typeface="+mn-cs"/>
                        </a:rPr>
                        <a:t>商品名</a:t>
                      </a:r>
                      <a:endParaRPr kumimoji="1" lang="en-US" altLang="ja-JP" sz="10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9050" cap="flat" cmpd="sng" algn="ctr">
                      <a:solidFill>
                        <a:srgbClr val="FFFFFF"/>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0048"/>
                    </a:solidFill>
                  </a:tcPr>
                </a:tc>
                <a:tc hMerge="1">
                  <a:txBody>
                    <a:bodyPr/>
                    <a:lstStyle/>
                    <a:p>
                      <a:pPr algn="ctr"/>
                      <a:endParaRPr kumimoji="1" lang="en-US" altLang="ja-JP" sz="700" b="1" kern="1200">
                        <a:solidFill>
                          <a:schemeClr val="tx1">
                            <a:lumMod val="65000"/>
                            <a:lumOff val="35000"/>
                          </a:schemeClr>
                        </a:solidFill>
                        <a:latin typeface="+mn-lt"/>
                        <a:ea typeface="+mn-ea"/>
                        <a:cs typeface="+mn-cs"/>
                      </a:endParaRPr>
                    </a:p>
                  </a:txBody>
                  <a:tcPr marL="45720" marR="45720" anchor="ctr">
                    <a:lnL w="1270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9EA"/>
                    </a:solidFill>
                  </a:tcPr>
                </a:tc>
                <a:extLst>
                  <a:ext uri="{0D108BD9-81ED-4DB2-BD59-A6C34878D82A}">
                    <a16:rowId xmlns:a16="http://schemas.microsoft.com/office/drawing/2014/main" val="450086990"/>
                  </a:ext>
                </a:extLst>
              </a:tr>
              <a:tr h="516463">
                <a:tc vMerge="1">
                  <a:txBody>
                    <a:bodyPr/>
                    <a:lstStyle/>
                    <a:p>
                      <a:pPr algn="ct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gridSpan="2">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en-US" altLang="ja-JP" sz="1000" b="1" i="0" kern="1200">
                          <a:solidFill>
                            <a:schemeClr val="bg1"/>
                          </a:solidFill>
                          <a:latin typeface="Meiryo"/>
                          <a:ea typeface="Meiryo"/>
                          <a:cs typeface="+mn-cs"/>
                        </a:rPr>
                        <a:t>Yahoo! JAPAN</a:t>
                      </a:r>
                      <a:r>
                        <a:rPr kumimoji="1" lang="ja-JP" altLang="en-US" sz="1000" b="1" i="0" kern="1200">
                          <a:solidFill>
                            <a:schemeClr val="bg1"/>
                          </a:solidFill>
                          <a:latin typeface="Meiryo"/>
                          <a:ea typeface="Meiryo"/>
                          <a:cs typeface="+mn-cs"/>
                        </a:rPr>
                        <a:t>トップページ　ブランドパネル　</a:t>
                      </a:r>
                      <a:r>
                        <a:rPr kumimoji="1" lang="en-US" altLang="ja-JP" sz="1000" b="1" i="0" kern="1200">
                          <a:solidFill>
                            <a:schemeClr val="bg1"/>
                          </a:solidFill>
                          <a:latin typeface="Meiryo"/>
                          <a:ea typeface="Meiryo"/>
                          <a:cs typeface="+mn-cs"/>
                        </a:rPr>
                        <a:t>SP</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1" i="0" kern="1200">
                          <a:solidFill>
                            <a:schemeClr val="bg1"/>
                          </a:solidFill>
                          <a:latin typeface="Meiryo"/>
                          <a:ea typeface="Meiryo"/>
                          <a:cs typeface="+mn-cs"/>
                        </a:rPr>
                        <a:t>（時間帯ジャック　関東</a:t>
                      </a:r>
                      <a:r>
                        <a:rPr kumimoji="1" lang="en-US" altLang="ja-JP" sz="1000" b="1" i="0" kern="1200">
                          <a:solidFill>
                            <a:schemeClr val="bg1"/>
                          </a:solidFill>
                          <a:latin typeface="Meiryo"/>
                          <a:ea typeface="Meiryo"/>
                          <a:cs typeface="+mn-cs"/>
                        </a:rPr>
                        <a:t>1</a:t>
                      </a:r>
                      <a:r>
                        <a:rPr kumimoji="1" lang="ja-JP" altLang="en-US" sz="1000" b="1" i="0" kern="1200">
                          <a:solidFill>
                            <a:schemeClr val="bg1"/>
                          </a:solidFill>
                          <a:latin typeface="Meiryo"/>
                          <a:ea typeface="Meiryo"/>
                          <a:cs typeface="+mn-cs"/>
                        </a:rPr>
                        <a:t>都</a:t>
                      </a:r>
                      <a:r>
                        <a:rPr kumimoji="1" lang="en-US" altLang="ja-JP" sz="1000" b="1" i="0" kern="1200">
                          <a:solidFill>
                            <a:schemeClr val="bg1"/>
                          </a:solidFill>
                          <a:latin typeface="Meiryo"/>
                          <a:ea typeface="Meiryo"/>
                          <a:cs typeface="+mn-cs"/>
                        </a:rPr>
                        <a:t>6</a:t>
                      </a:r>
                      <a:r>
                        <a:rPr kumimoji="1" lang="ja-JP" altLang="en-US" sz="1000" b="1" i="0" kern="1200">
                          <a:solidFill>
                            <a:schemeClr val="bg1"/>
                          </a:solidFill>
                          <a:latin typeface="Meiryo"/>
                          <a:ea typeface="Meiryo"/>
                          <a:cs typeface="+mn-cs"/>
                        </a:rPr>
                        <a:t>県）</a:t>
                      </a:r>
                    </a:p>
                  </a:txBody>
                  <a:tcPr marL="45720" marR="4572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6350" cap="flat" cmpd="sng" algn="ctr">
                      <a:solidFill>
                        <a:schemeClr val="bg1"/>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pPr algn="ctr"/>
                      <a:endParaRPr kumimoji="1" lang="en-US" altLang="ja-JP" sz="700" b="1" kern="1200">
                        <a:solidFill>
                          <a:schemeClr val="tx1">
                            <a:lumMod val="65000"/>
                            <a:lumOff val="35000"/>
                          </a:schemeClr>
                        </a:solidFill>
                        <a:latin typeface="+mn-lt"/>
                        <a:ea typeface="+mn-ea"/>
                        <a:cs typeface="+mn-cs"/>
                      </a:endParaRPr>
                    </a:p>
                  </a:txBody>
                  <a:tcPr marL="45720" marR="45720" anchor="ctr">
                    <a:lnL w="6350" cap="flat" cmpd="sng" algn="ctr">
                      <a:solidFill>
                        <a:schemeClr val="tx1">
                          <a:lumMod val="85000"/>
                          <a:lumOff val="15000"/>
                        </a:schemeClr>
                      </a:solidFill>
                      <a:prstDash val="dot"/>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9EA"/>
                    </a:solidFill>
                  </a:tcPr>
                </a:tc>
                <a:extLst>
                  <a:ext uri="{0D108BD9-81ED-4DB2-BD59-A6C34878D82A}">
                    <a16:rowId xmlns:a16="http://schemas.microsoft.com/office/drawing/2014/main" val="2117335041"/>
                  </a:ext>
                </a:extLst>
              </a:tr>
              <a:tr h="340727">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700" b="0">
                        <a:solidFill>
                          <a:schemeClr val="bg1"/>
                        </a:solidFill>
                        <a:latin typeface="+mj-lt"/>
                        <a:ea typeface="+mj-ea"/>
                      </a:endParaRPr>
                    </a:p>
                  </a:txBody>
                  <a:tcPr anchor="ctr">
                    <a:lnL w="63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solidFill>
                          <a:effectLst/>
                          <a:latin typeface="Meiryo" panose="020B0604030504040204" pitchFamily="34" charset="-128"/>
                          <a:ea typeface="Meiryo" panose="020B0604030504040204" pitchFamily="34" charset="-128"/>
                        </a:rPr>
                        <a:t>金額</a:t>
                      </a:r>
                      <a:endParaRPr lang="en-US" altLang="ja-JP" sz="1000" b="1" i="0" u="none" strike="noStrike">
                        <a:solidFill>
                          <a:schemeClr val="bg1"/>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ja-JP" altLang="en-US" sz="1000" b="1" i="0" u="none" strike="noStrike">
                          <a:solidFill>
                            <a:schemeClr val="bg1"/>
                          </a:solidFill>
                          <a:effectLst/>
                          <a:latin typeface="Meiryo" panose="020B0604030504040204" pitchFamily="34" charset="-128"/>
                          <a:ea typeface="Meiryo" panose="020B0604030504040204" pitchFamily="34" charset="-128"/>
                        </a:rPr>
                        <a:t>想定</a:t>
                      </a:r>
                      <a:r>
                        <a:rPr lang="en-US" altLang="ja-JP" sz="1000" b="1" i="0" u="none" strike="noStrike" err="1">
                          <a:solidFill>
                            <a:schemeClr val="bg1"/>
                          </a:solidFill>
                          <a:effectLst/>
                          <a:latin typeface="Meiryo" panose="020B0604030504040204" pitchFamily="34" charset="-128"/>
                          <a:ea typeface="Meiryo" panose="020B0604030504040204" pitchFamily="34" charset="-128"/>
                        </a:rPr>
                        <a:t>vimps</a:t>
                      </a:r>
                      <a:endParaRPr lang="en-US" altLang="ja-JP" sz="1000" b="1" i="0" u="none" strike="noStrike">
                        <a:solidFill>
                          <a:schemeClr val="bg1"/>
                        </a:solidFill>
                        <a:effectLst/>
                        <a:latin typeface="Meiryo" panose="020B0604030504040204" pitchFamily="34" charset="-128"/>
                        <a:ea typeface="Meiryo" panose="020B0604030504040204" pitchFamily="34" charset="-128"/>
                      </a:endParaRP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94017999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4,100,000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1000" b="0" i="0" u="none" strike="noStrike">
                          <a:solidFill>
                            <a:srgbClr val="0D0D0D"/>
                          </a:solidFill>
                          <a:effectLst/>
                          <a:latin typeface="Meiryo" panose="020B0604030504040204" pitchFamily="34" charset="-128"/>
                          <a:ea typeface="Meiryo" panose="020B0604030504040204" pitchFamily="34" charset="-128"/>
                        </a:rPr>
                        <a:t>2,790,000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3,410,000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29697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2,800,000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2,070,000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2,530,000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14</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2,800,000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2,070,000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2,530,000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15</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3,000,000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2,160,000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2,640,000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16</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3,200,000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2,250,000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2,750,000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17</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3,400,000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2,430,000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2,970,000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800480174"/>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18</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3,400,000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2,430,000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2,970,000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19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19</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3,500,000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2,520,000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3,080,000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20</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3,800,000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2,790,000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3,410,000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4602142"/>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21</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4,100,000</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fontAlgn="ctr"/>
                      <a:r>
                        <a:rPr lang="en-US" altLang="ja-JP" sz="1000" b="0" i="0" u="none" strike="noStrike">
                          <a:solidFill>
                            <a:srgbClr val="0D0D0D"/>
                          </a:solidFill>
                          <a:effectLst/>
                          <a:latin typeface="Meiryo" panose="020B0604030504040204" pitchFamily="34" charset="-128"/>
                          <a:ea typeface="Meiryo" panose="020B0604030504040204" pitchFamily="34" charset="-128"/>
                        </a:rPr>
                        <a:t>2,880,000</a:t>
                      </a:r>
                      <a:r>
                        <a:rPr lang="ja-JP" altLang="en-US" sz="1000" b="0" i="0" u="none" strike="noStrike">
                          <a:solidFill>
                            <a:srgbClr val="0D0D0D"/>
                          </a:solidFill>
                          <a:effectLst/>
                          <a:latin typeface="Meiryo" panose="020B0604030504040204" pitchFamily="34" charset="-128"/>
                          <a:ea typeface="Meiryo" panose="020B0604030504040204" pitchFamily="34" charset="-128"/>
                        </a:rPr>
                        <a:t>～</a:t>
                      </a:r>
                      <a:r>
                        <a:rPr lang="en-US" altLang="ja-JP" sz="1000" b="0" i="0" u="none" strike="noStrike">
                          <a:solidFill>
                            <a:srgbClr val="0D0D0D"/>
                          </a:solidFill>
                          <a:effectLst/>
                          <a:latin typeface="Meiryo" panose="020B0604030504040204" pitchFamily="34" charset="-128"/>
                          <a:ea typeface="Meiryo" panose="020B0604030504040204" pitchFamily="34" charset="-128"/>
                        </a:rPr>
                        <a:t>3,520,000</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771874848"/>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22</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332261419"/>
                  </a:ext>
                </a:extLst>
              </a:tr>
              <a:tr h="34072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a:solidFill>
                            <a:schemeClr val="bg1"/>
                          </a:solidFill>
                          <a:latin typeface="Meiryo" panose="020B0604030504040204" pitchFamily="34" charset="-128"/>
                          <a:ea typeface="Meiryo" panose="020B0604030504040204" pitchFamily="34" charset="-128"/>
                        </a:rPr>
                        <a:t>23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23</a:t>
                      </a:r>
                      <a:r>
                        <a:rPr kumimoji="1" lang="ja-JP" altLang="en-US" sz="1000" b="0">
                          <a:solidFill>
                            <a:schemeClr val="bg1"/>
                          </a:solidFill>
                          <a:latin typeface="Meiryo" panose="020B0604030504040204" pitchFamily="34" charset="-128"/>
                          <a:ea typeface="Meiryo" panose="020B0604030504040204" pitchFamily="34" charset="-128"/>
                        </a:rPr>
                        <a:t>時</a:t>
                      </a:r>
                      <a:r>
                        <a:rPr kumimoji="1" lang="en-US" altLang="ja-JP" sz="1000" b="0">
                          <a:solidFill>
                            <a:schemeClr val="bg1"/>
                          </a:solidFill>
                          <a:latin typeface="Meiryo" panose="020B0604030504040204" pitchFamily="34" charset="-128"/>
                          <a:ea typeface="Meiryo" panose="020B0604030504040204" pitchFamily="34" charset="-128"/>
                        </a:rPr>
                        <a:t>59</a:t>
                      </a:r>
                      <a:r>
                        <a:rPr kumimoji="1" lang="ja-JP" altLang="en-US" sz="1000" b="0">
                          <a:solidFill>
                            <a:schemeClr val="bg1"/>
                          </a:solidFill>
                          <a:latin typeface="Meiryo" panose="020B0604030504040204" pitchFamily="34" charset="-128"/>
                          <a:ea typeface="Meiryo" panose="020B0604030504040204" pitchFamily="34" charset="-128"/>
                        </a:rPr>
                        <a:t>分</a:t>
                      </a:r>
                    </a:p>
                  </a:txBody>
                  <a:tcPr anchor="ctr">
                    <a:lnL w="28575"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6350" marR="6350" marT="6350" marB="0" anchor="ctr">
                    <a:lnL w="19050"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112777398"/>
                  </a:ext>
                </a:extLst>
              </a:tr>
            </a:tbl>
          </a:graphicData>
        </a:graphic>
      </p:graphicFrame>
      <p:sp>
        <p:nvSpPr>
          <p:cNvPr id="6" name="正方形/長方形 5">
            <a:extLst>
              <a:ext uri="{FF2B5EF4-FFF2-40B4-BE49-F238E27FC236}">
                <a16:creationId xmlns:a16="http://schemas.microsoft.com/office/drawing/2014/main" id="{1055121B-D14E-A4E7-F2BB-BC86E8C5BF63}"/>
              </a:ext>
            </a:extLst>
          </p:cNvPr>
          <p:cNvSpPr/>
          <p:nvPr/>
        </p:nvSpPr>
        <p:spPr>
          <a:xfrm>
            <a:off x="479425" y="6229350"/>
            <a:ext cx="10985380" cy="176972"/>
          </a:xfrm>
          <a:prstGeom prst="rect">
            <a:avLst/>
          </a:prstGeom>
        </p:spPr>
        <p:txBody>
          <a:bodyPr wrap="none" lIns="0" tIns="0" rIns="0" bIns="0" anchor="t">
            <a:spAutoFit/>
          </a:bodyPr>
          <a:lstStyle/>
          <a:p>
            <a:pPr>
              <a:lnSpc>
                <a:spcPts val="1460"/>
              </a:lnSpc>
              <a:defRPr/>
            </a:pPr>
            <a:r>
              <a:rPr kumimoji="0" lang="en-US" altLang="ja-JP" sz="850" kern="0">
                <a:solidFill>
                  <a:srgbClr val="0D0D0D"/>
                </a:solidFill>
                <a:latin typeface="Meiryo"/>
                <a:ea typeface="Meiryo"/>
              </a:rPr>
              <a:t>※</a:t>
            </a:r>
            <a:r>
              <a:rPr kumimoji="0" lang="en-US" sz="850" kern="0">
                <a:solidFill>
                  <a:srgbClr val="0D0D0D"/>
                </a:solidFill>
                <a:latin typeface="Meiryo"/>
                <a:ea typeface="Meiryo"/>
              </a:rPr>
              <a:t>SP</a:t>
            </a:r>
            <a:r>
              <a:rPr kumimoji="0" lang="ja-JP" sz="850" kern="0">
                <a:solidFill>
                  <a:srgbClr val="0D0D0D"/>
                </a:solidFill>
                <a:latin typeface="Meiryo"/>
                <a:ea typeface="Meiryo"/>
              </a:rPr>
              <a:t>はスマートフォン、</a:t>
            </a:r>
            <a:r>
              <a:rPr kumimoji="0" lang="en-US" altLang="ja-JP" sz="850" kern="0">
                <a:solidFill>
                  <a:srgbClr val="0D0D0D"/>
                </a:solidFill>
                <a:latin typeface="Meiryo"/>
                <a:ea typeface="Meiryo"/>
              </a:rPr>
              <a:t>PC</a:t>
            </a:r>
            <a:r>
              <a:rPr kumimoji="0" lang="ja-JP" sz="850" kern="0">
                <a:solidFill>
                  <a:srgbClr val="0D0D0D"/>
                </a:solidFill>
                <a:latin typeface="Meiryo"/>
                <a:ea typeface="Meiryo"/>
              </a:rPr>
              <a:t>はパソコン、</a:t>
            </a:r>
            <a:r>
              <a:rPr kumimoji="0" lang="en-US" altLang="ja-JP" sz="850" kern="0">
                <a:solidFill>
                  <a:srgbClr val="0D0D0D"/>
                </a:solidFill>
                <a:latin typeface="Meiryo"/>
                <a:ea typeface="Meiryo"/>
              </a:rPr>
              <a:t>MD</a:t>
            </a:r>
            <a:r>
              <a:rPr kumimoji="0" lang="ja-JP" sz="850" kern="0">
                <a:solidFill>
                  <a:srgbClr val="0D0D0D"/>
                </a:solidFill>
                <a:latin typeface="Meiryo"/>
                <a:ea typeface="Meiryo"/>
              </a:rPr>
              <a:t>はマルチデバイスの略称です。</a:t>
            </a:r>
            <a:r>
              <a:rPr kumimoji="0" lang="ja-JP" altLang="en-US" sz="850" kern="0">
                <a:solidFill>
                  <a:srgbClr val="0D0D0D"/>
                </a:solidFill>
                <a:latin typeface="Meiryo"/>
                <a:ea typeface="Meiryo"/>
              </a:rPr>
              <a:t>　</a:t>
            </a:r>
            <a:r>
              <a:rPr kumimoji="0" lang="en-US" altLang="ja-JP" sz="850" kern="0">
                <a:solidFill>
                  <a:srgbClr val="0D0D0D"/>
                </a:solidFill>
                <a:latin typeface="Meiryo"/>
                <a:ea typeface="Meiryo"/>
              </a:rPr>
              <a:t>※</a:t>
            </a:r>
            <a:r>
              <a:rPr kumimoji="0" lang="en-US" altLang="ja-JP" sz="850" kern="0" err="1">
                <a:solidFill>
                  <a:srgbClr val="0D0D0D"/>
                </a:solidFill>
                <a:latin typeface="Meiryo"/>
                <a:ea typeface="Meiryo"/>
              </a:rPr>
              <a:t>vCPM</a:t>
            </a:r>
            <a:r>
              <a:rPr kumimoji="0" lang="ja-JP" altLang="en-US" sz="850" kern="0">
                <a:solidFill>
                  <a:srgbClr val="0D0D0D"/>
                </a:solidFill>
                <a:latin typeface="Meiryo"/>
                <a:ea typeface="Meiryo"/>
              </a:rPr>
              <a:t>はビューアブルインプレッション</a:t>
            </a:r>
            <a:r>
              <a:rPr kumimoji="0" lang="en-US" altLang="ja-JP" sz="850" kern="0">
                <a:solidFill>
                  <a:srgbClr val="0D0D0D"/>
                </a:solidFill>
                <a:latin typeface="Meiryo"/>
                <a:ea typeface="Meiryo"/>
              </a:rPr>
              <a:t>1,000</a:t>
            </a:r>
            <a:r>
              <a:rPr kumimoji="0" lang="ja-JP" altLang="en-US" sz="850" kern="0">
                <a:solidFill>
                  <a:srgbClr val="0D0D0D"/>
                </a:solidFill>
                <a:latin typeface="Meiryo"/>
                <a:ea typeface="Meiryo"/>
              </a:rPr>
              <a:t>回あたりにかかる見込み広告費用です。 </a:t>
            </a:r>
            <a:r>
              <a:rPr kumimoji="0" lang="en-US" altLang="ja-JP" sz="850" kern="0">
                <a:solidFill>
                  <a:srgbClr val="0D0D0D"/>
                </a:solidFill>
                <a:latin typeface="Meiryo"/>
                <a:ea typeface="Meiryo"/>
              </a:rPr>
              <a:t>※</a:t>
            </a:r>
            <a:r>
              <a:rPr kumimoji="0" lang="en-US" altLang="ja-JP" sz="850" kern="0" err="1">
                <a:solidFill>
                  <a:srgbClr val="0D0D0D"/>
                </a:solidFill>
                <a:latin typeface="Meiryo"/>
                <a:ea typeface="Meiryo"/>
              </a:rPr>
              <a:t>vimps</a:t>
            </a:r>
            <a:r>
              <a:rPr kumimoji="0" lang="ja-JP" altLang="en-US" sz="850" kern="0">
                <a:solidFill>
                  <a:srgbClr val="0D0D0D"/>
                </a:solidFill>
                <a:latin typeface="Meiryo"/>
                <a:ea typeface="Meiryo"/>
              </a:rPr>
              <a:t>はビューアブルインプレッションの略称です。</a:t>
            </a:r>
            <a:endParaRPr lang="ja-JP" altLang="en-US" sz="850" kern="0">
              <a:solidFill>
                <a:srgbClr val="0D0D0D"/>
              </a:solidFill>
              <a:latin typeface="Meiryo"/>
              <a:ea typeface="Meiryo"/>
            </a:endParaRPr>
          </a:p>
        </p:txBody>
      </p:sp>
    </p:spTree>
    <p:extLst>
      <p:ext uri="{BB962C8B-B14F-4D97-AF65-F5344CB8AC3E}">
        <p14:creationId xmlns:p14="http://schemas.microsoft.com/office/powerpoint/2010/main" val="260003497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F6567F-5830-529E-B568-CAD85A51A3E4}"/>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3F4AA980-71FA-DA79-7DCB-672A5529C975}"/>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B8C631CB-2E1B-5A10-0E4B-26D84B5FEA3F}"/>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7" name="角丸四角形 4">
            <a:extLst>
              <a:ext uri="{FF2B5EF4-FFF2-40B4-BE49-F238E27FC236}">
                <a16:creationId xmlns:a16="http://schemas.microsoft.com/office/drawing/2014/main" id="{4C40305B-6261-EED6-6E60-57E846CF1DDC}"/>
              </a:ext>
            </a:extLst>
          </p:cNvPr>
          <p:cNvSpPr/>
          <p:nvPr/>
        </p:nvSpPr>
        <p:spPr>
          <a:xfrm>
            <a:off x="1717542" y="202787"/>
            <a:ext cx="1724158"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ターゲティング設定</a:t>
            </a:r>
          </a:p>
        </p:txBody>
      </p:sp>
      <p:graphicFrame>
        <p:nvGraphicFramePr>
          <p:cNvPr id="9" name="表 8">
            <a:extLst>
              <a:ext uri="{FF2B5EF4-FFF2-40B4-BE49-F238E27FC236}">
                <a16:creationId xmlns:a16="http://schemas.microsoft.com/office/drawing/2014/main" id="{63F47353-34DF-C8ED-AF23-3E0FD3B685D5}"/>
              </a:ext>
            </a:extLst>
          </p:cNvPr>
          <p:cNvGraphicFramePr>
            <a:graphicFrameLocks noGrp="1"/>
          </p:cNvGraphicFramePr>
          <p:nvPr>
            <p:extLst>
              <p:ext uri="{D42A27DB-BD31-4B8C-83A1-F6EECF244321}">
                <p14:modId xmlns:p14="http://schemas.microsoft.com/office/powerpoint/2010/main" val="1860584783"/>
              </p:ext>
            </p:extLst>
          </p:nvPr>
        </p:nvGraphicFramePr>
        <p:xfrm>
          <a:off x="479423" y="884135"/>
          <a:ext cx="11440435" cy="4210868"/>
        </p:xfrm>
        <a:graphic>
          <a:graphicData uri="http://schemas.openxmlformats.org/drawingml/2006/table">
            <a:tbl>
              <a:tblPr bandRow="1"/>
              <a:tblGrid>
                <a:gridCol w="1262291">
                  <a:extLst>
                    <a:ext uri="{9D8B030D-6E8A-4147-A177-3AD203B41FA5}">
                      <a16:colId xmlns:a16="http://schemas.microsoft.com/office/drawing/2014/main" val="792911817"/>
                    </a:ext>
                  </a:extLst>
                </a:gridCol>
                <a:gridCol w="1611086">
                  <a:extLst>
                    <a:ext uri="{9D8B030D-6E8A-4147-A177-3AD203B41FA5}">
                      <a16:colId xmlns:a16="http://schemas.microsoft.com/office/drawing/2014/main" val="2515137241"/>
                    </a:ext>
                  </a:extLst>
                </a:gridCol>
                <a:gridCol w="1329213">
                  <a:extLst>
                    <a:ext uri="{9D8B030D-6E8A-4147-A177-3AD203B41FA5}">
                      <a16:colId xmlns:a16="http://schemas.microsoft.com/office/drawing/2014/main" val="3608287535"/>
                    </a:ext>
                  </a:extLst>
                </a:gridCol>
                <a:gridCol w="1424873">
                  <a:extLst>
                    <a:ext uri="{9D8B030D-6E8A-4147-A177-3AD203B41FA5}">
                      <a16:colId xmlns:a16="http://schemas.microsoft.com/office/drawing/2014/main" val="135909385"/>
                    </a:ext>
                  </a:extLst>
                </a:gridCol>
                <a:gridCol w="1356629">
                  <a:extLst>
                    <a:ext uri="{9D8B030D-6E8A-4147-A177-3AD203B41FA5}">
                      <a16:colId xmlns:a16="http://schemas.microsoft.com/office/drawing/2014/main" val="2591893762"/>
                    </a:ext>
                  </a:extLst>
                </a:gridCol>
                <a:gridCol w="1407997">
                  <a:extLst>
                    <a:ext uri="{9D8B030D-6E8A-4147-A177-3AD203B41FA5}">
                      <a16:colId xmlns:a16="http://schemas.microsoft.com/office/drawing/2014/main" val="3977486158"/>
                    </a:ext>
                  </a:extLst>
                </a:gridCol>
                <a:gridCol w="1415388">
                  <a:extLst>
                    <a:ext uri="{9D8B030D-6E8A-4147-A177-3AD203B41FA5}">
                      <a16:colId xmlns:a16="http://schemas.microsoft.com/office/drawing/2014/main" val="4182644762"/>
                    </a:ext>
                  </a:extLst>
                </a:gridCol>
                <a:gridCol w="1632958">
                  <a:extLst>
                    <a:ext uri="{9D8B030D-6E8A-4147-A177-3AD203B41FA5}">
                      <a16:colId xmlns:a16="http://schemas.microsoft.com/office/drawing/2014/main" val="3915536382"/>
                    </a:ext>
                  </a:extLst>
                </a:gridCol>
              </a:tblGrid>
              <a:tr h="490481">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1">
                          <a:solidFill>
                            <a:schemeClr val="bg1"/>
                          </a:solidFill>
                          <a:latin typeface="Meiryo" panose="020B0604030504040204" pitchFamily="34" charset="-128"/>
                          <a:ea typeface="Meiryo" panose="020B0604030504040204" pitchFamily="34" charset="-128"/>
                        </a:rPr>
                        <a:t>ターゲティング</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err="1">
                          <a:solidFill>
                            <a:schemeClr val="bg1"/>
                          </a:solidFill>
                          <a:latin typeface="Meiryo" panose="020B0604030504040204" pitchFamily="34" charset="-128"/>
                          <a:ea typeface="Meiryo" panose="020B0604030504040204" pitchFamily="34" charset="-128"/>
                        </a:rPr>
                        <a:t>vCPM</a:t>
                      </a:r>
                      <a:endParaRPr kumimoji="1" lang="en-US" altLang="ja-JP" sz="1100" b="1" kern="1200">
                        <a:solidFill>
                          <a:schemeClr val="bg1"/>
                        </a:solidFill>
                        <a:latin typeface="Meiryo" panose="020B0604030504040204" pitchFamily="34" charset="-128"/>
                        <a:ea typeface="Meiryo" panose="020B0604030504040204" pitchFamily="34" charset="-128"/>
                      </a:endParaRPr>
                    </a:p>
                    <a:p>
                      <a:pPr algn="ctr"/>
                      <a:r>
                        <a:rPr kumimoji="1" lang="ja-JP" altLang="en-US" sz="1100" b="1" kern="1200">
                          <a:solidFill>
                            <a:schemeClr val="bg1"/>
                          </a:solidFill>
                          <a:latin typeface="Meiryo" panose="020B0604030504040204" pitchFamily="34" charset="-128"/>
                          <a:ea typeface="Meiryo" panose="020B0604030504040204" pitchFamily="34" charset="-128"/>
                        </a:rPr>
                        <a:t>掛け率</a:t>
                      </a:r>
                      <a:endParaRPr kumimoji="1" lang="en-US" altLang="ja-JP" sz="11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kern="1200">
                          <a:solidFill>
                            <a:schemeClr val="bg1"/>
                          </a:solidFill>
                          <a:latin typeface="Meiryo" panose="020B0604030504040204" pitchFamily="34" charset="-128"/>
                          <a:ea typeface="Meiryo" panose="020B0604030504040204" pitchFamily="34" charset="-128"/>
                          <a:cs typeface="+mn-cs"/>
                        </a:rPr>
                        <a:t>Yahoo! JAPAN</a:t>
                      </a:r>
                      <a:r>
                        <a:rPr kumimoji="1" lang="ja-JP" altLang="en-US" sz="900" b="1" kern="1200">
                          <a:solidFill>
                            <a:schemeClr val="bg1"/>
                          </a:solidFill>
                          <a:latin typeface="Meiryo" panose="020B0604030504040204" pitchFamily="34" charset="-128"/>
                          <a:ea typeface="Meiryo" panose="020B0604030504040204" pitchFamily="34" charset="-128"/>
                          <a:cs typeface="+mn-cs"/>
                        </a:rPr>
                        <a:t>トップページ　ブランドパネル</a:t>
                      </a:r>
                      <a:r>
                        <a:rPr kumimoji="1" lang="en-US" altLang="ja-JP" sz="900" b="1" kern="1200">
                          <a:solidFill>
                            <a:schemeClr val="bg1"/>
                          </a:solidFill>
                          <a:latin typeface="Meiryo" panose="020B0604030504040204" pitchFamily="34" charset="-128"/>
                          <a:ea typeface="Meiryo" panose="020B0604030504040204" pitchFamily="34" charset="-128"/>
                          <a:cs typeface="+mn-cs"/>
                        </a:rPr>
                        <a:t>  SP</a:t>
                      </a:r>
                    </a:p>
                  </a:txBody>
                  <a:tcPr marL="45720" marR="4572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rPr>
                        <a:t>Yahoo! JAPAN</a:t>
                      </a: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トップページ　ブランドパネル</a:t>
                      </a:r>
                      <a:r>
                        <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rPr>
                        <a:t>  SP</a:t>
                      </a:r>
                      <a:r>
                        <a:rPr kumimoji="1" lang="ja-JP" altLang="en-US" sz="900" b="1" kern="1200">
                          <a:solidFill>
                            <a:schemeClr val="bg1"/>
                          </a:solidFill>
                          <a:latin typeface="Meiryo" panose="020B0604030504040204" pitchFamily="34" charset="-128"/>
                          <a:ea typeface="Meiryo" panose="020B0604030504040204" pitchFamily="34" charset="-128"/>
                          <a:cs typeface="+mn-cs"/>
                        </a:rPr>
                        <a:t>（</a:t>
                      </a:r>
                      <a:r>
                        <a:rPr kumimoji="1" lang="en-US" altLang="ja-JP" sz="900" b="1" kern="1200">
                          <a:solidFill>
                            <a:schemeClr val="bg1"/>
                          </a:solidFill>
                          <a:latin typeface="Meiryo" panose="020B0604030504040204" pitchFamily="34" charset="-128"/>
                          <a:ea typeface="Meiryo" panose="020B0604030504040204" pitchFamily="34" charset="-128"/>
                          <a:cs typeface="+mn-cs"/>
                        </a:rPr>
                        <a:t>FQ1</a:t>
                      </a:r>
                      <a:r>
                        <a:rPr kumimoji="1" lang="ja-JP" altLang="en-US" sz="900" b="1" kern="1200">
                          <a:solidFill>
                            <a:schemeClr val="bg1"/>
                          </a:solidFill>
                          <a:latin typeface="Meiryo" panose="020B0604030504040204" pitchFamily="34" charset="-128"/>
                          <a:ea typeface="Meiryo" panose="020B0604030504040204" pitchFamily="34" charset="-128"/>
                          <a:cs typeface="+mn-cs"/>
                        </a:rPr>
                        <a:t>）</a:t>
                      </a:r>
                      <a:endPar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rPr>
                        <a:t>Yahoo! JAPAN</a:t>
                      </a: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トップページ　ブランドパネル</a:t>
                      </a:r>
                      <a:r>
                        <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rPr>
                        <a:t>  SP</a:t>
                      </a:r>
                    </a:p>
                    <a:p>
                      <a:pPr marL="0" marR="0" lvl="0" indent="0" algn="ctr" defTabSz="914423" rtl="0" eaLnBrk="1" fontAlgn="ctr" latinLnBrk="0" hangingPunct="1">
                        <a:lnSpc>
                          <a:spcPct val="100000"/>
                        </a:lnSpc>
                        <a:spcBef>
                          <a:spcPts val="0"/>
                        </a:spcBef>
                        <a:spcAft>
                          <a:spcPts val="0"/>
                        </a:spcAft>
                        <a:buClrTx/>
                        <a:buSzTx/>
                        <a:buFontTx/>
                        <a:buNone/>
                        <a:tabLst/>
                        <a:defRPr/>
                      </a:pP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（都道府県）</a:t>
                      </a:r>
                      <a:endParaRPr kumimoji="1" lang="ja-JP" altLang="en-US" sz="9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rPr>
                        <a:t>Yahoo! JAPAN</a:t>
                      </a: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トップページ　ブランドパネル</a:t>
                      </a:r>
                      <a:r>
                        <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rPr>
                        <a:t>  SP</a:t>
                      </a:r>
                    </a:p>
                    <a:p>
                      <a:pPr marL="0" marR="0" lvl="0" indent="0" algn="ctr" defTabSz="914423" rtl="0" eaLnBrk="1" fontAlgn="ctr" latinLnBrk="0" hangingPunct="1">
                        <a:lnSpc>
                          <a:spcPct val="100000"/>
                        </a:lnSpc>
                        <a:spcBef>
                          <a:spcPts val="0"/>
                        </a:spcBef>
                        <a:spcAft>
                          <a:spcPts val="0"/>
                        </a:spcAft>
                        <a:buClrTx/>
                        <a:buSzTx/>
                        <a:buFontTx/>
                        <a:buNone/>
                        <a:tabLst/>
                        <a:defRPr/>
                      </a:pP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（市区郡）</a:t>
                      </a:r>
                      <a:endParaRPr kumimoji="1" lang="ja-JP" altLang="en-US" sz="9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rPr>
                        <a:t>Yahoo! JAPAN</a:t>
                      </a: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トップページ　ブランドパネル</a:t>
                      </a:r>
                      <a:r>
                        <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rPr>
                        <a:t>  SP</a:t>
                      </a:r>
                    </a:p>
                    <a:p>
                      <a:pPr marL="0" marR="0" lvl="0" indent="0" algn="ctr" defTabSz="914423" rtl="0" eaLnBrk="1" fontAlgn="ctr" latinLnBrk="0" hangingPunct="1">
                        <a:lnSpc>
                          <a:spcPct val="100000"/>
                        </a:lnSpc>
                        <a:spcBef>
                          <a:spcPts val="0"/>
                        </a:spcBef>
                        <a:spcAft>
                          <a:spcPts val="0"/>
                        </a:spcAft>
                        <a:buClrTx/>
                        <a:buSzTx/>
                        <a:buFontTx/>
                        <a:buNone/>
                        <a:tabLst/>
                        <a:defRPr/>
                      </a:pP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（時間帯ジャック）</a:t>
                      </a:r>
                      <a:endPar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rPr>
                        <a:t>Yahoo! JAPAN</a:t>
                      </a:r>
                      <a:r>
                        <a:rPr kumimoji="1" lang="ja-JP" altLang="en-US" sz="900" b="1" i="0" u="none" strike="noStrike" kern="1200">
                          <a:solidFill>
                            <a:schemeClr val="bg1"/>
                          </a:solidFill>
                          <a:effectLst/>
                          <a:latin typeface="Meiryo" panose="020B0604030504040204" pitchFamily="34" charset="-128"/>
                          <a:ea typeface="Meiryo" panose="020B0604030504040204" pitchFamily="34" charset="-128"/>
                          <a:cs typeface="+mn-cs"/>
                        </a:rPr>
                        <a:t>トップページ　ブランドパネル</a:t>
                      </a:r>
                      <a:r>
                        <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rPr>
                        <a:t>  SP</a:t>
                      </a:r>
                      <a:br>
                        <a:rPr kumimoji="1" lang="en-US" altLang="ja-JP" sz="900" b="1" i="0" u="none" strike="noStrike" kern="1200">
                          <a:solidFill>
                            <a:schemeClr val="bg1"/>
                          </a:solidFill>
                          <a:effectLst/>
                          <a:latin typeface="Meiryo" panose="020B0604030504040204" pitchFamily="34" charset="-128"/>
                          <a:ea typeface="Meiryo" panose="020B0604030504040204" pitchFamily="34" charset="-128"/>
                          <a:cs typeface="+mn-cs"/>
                        </a:rPr>
                      </a:br>
                      <a:r>
                        <a:rPr kumimoji="1" lang="ja-JP" altLang="en-US" sz="800" b="1" kern="1200">
                          <a:solidFill>
                            <a:schemeClr val="bg1"/>
                          </a:solidFill>
                          <a:latin typeface="Meiryo" panose="020B0604030504040204" pitchFamily="34" charset="-128"/>
                          <a:ea typeface="Meiryo" panose="020B0604030504040204" pitchFamily="34" charset="-128"/>
                          <a:cs typeface="+mn-cs"/>
                        </a:rPr>
                        <a:t>（</a:t>
                      </a:r>
                      <a:r>
                        <a:rPr kumimoji="1" lang="ja-JP" altLang="en-US" sz="800" b="1" i="0" u="none" strike="noStrike" kern="1200">
                          <a:solidFill>
                            <a:schemeClr val="bg1"/>
                          </a:solidFill>
                          <a:effectLst/>
                          <a:latin typeface="Meiryo" panose="020B0604030504040204" pitchFamily="34" charset="-128"/>
                          <a:ea typeface="Meiryo" panose="020B0604030504040204" pitchFamily="34" charset="-128"/>
                          <a:cs typeface="+mn-cs"/>
                        </a:rPr>
                        <a:t>時間帯ジャック</a:t>
                      </a:r>
                      <a:r>
                        <a:rPr kumimoji="1" lang="en-US" altLang="ja-JP" sz="800" b="1" i="0" u="none" strike="noStrike" kern="1200">
                          <a:solidFill>
                            <a:schemeClr val="bg1"/>
                          </a:solidFill>
                          <a:effectLst/>
                          <a:latin typeface="Meiryo" panose="020B0604030504040204" pitchFamily="34" charset="-128"/>
                          <a:ea typeface="Meiryo" panose="020B0604030504040204" pitchFamily="34" charset="-128"/>
                          <a:cs typeface="+mn-cs"/>
                        </a:rPr>
                        <a:t> </a:t>
                      </a:r>
                      <a:r>
                        <a:rPr kumimoji="1" lang="ja-JP" altLang="en-US" sz="800" b="1" kern="1200">
                          <a:solidFill>
                            <a:schemeClr val="bg1"/>
                          </a:solidFill>
                          <a:latin typeface="Meiryo" panose="020B0604030504040204" pitchFamily="34" charset="-128"/>
                          <a:ea typeface="Meiryo" panose="020B0604030504040204" pitchFamily="34" charset="-128"/>
                          <a:cs typeface="+mn-cs"/>
                        </a:rPr>
                        <a:t>関東</a:t>
                      </a:r>
                      <a:r>
                        <a:rPr kumimoji="1" lang="en-US" altLang="ja-JP" sz="800" b="1" kern="1200">
                          <a:solidFill>
                            <a:schemeClr val="bg1"/>
                          </a:solidFill>
                          <a:latin typeface="Meiryo" panose="020B0604030504040204" pitchFamily="34" charset="-128"/>
                          <a:ea typeface="Meiryo" panose="020B0604030504040204" pitchFamily="34" charset="-128"/>
                          <a:cs typeface="+mn-cs"/>
                        </a:rPr>
                        <a:t>1</a:t>
                      </a:r>
                      <a:r>
                        <a:rPr kumimoji="1" lang="ja-JP" altLang="en-US" sz="800" b="1" kern="1200">
                          <a:solidFill>
                            <a:schemeClr val="bg1"/>
                          </a:solidFill>
                          <a:latin typeface="Meiryo" panose="020B0604030504040204" pitchFamily="34" charset="-128"/>
                          <a:ea typeface="Meiryo" panose="020B0604030504040204" pitchFamily="34" charset="-128"/>
                          <a:cs typeface="+mn-cs"/>
                        </a:rPr>
                        <a:t>都</a:t>
                      </a:r>
                      <a:r>
                        <a:rPr kumimoji="1" lang="en-US" altLang="ja-JP" sz="800" b="1" kern="1200">
                          <a:solidFill>
                            <a:schemeClr val="bg1"/>
                          </a:solidFill>
                          <a:latin typeface="Meiryo" panose="020B0604030504040204" pitchFamily="34" charset="-128"/>
                          <a:ea typeface="Meiryo" panose="020B0604030504040204" pitchFamily="34" charset="-128"/>
                          <a:cs typeface="+mn-cs"/>
                        </a:rPr>
                        <a:t>6</a:t>
                      </a:r>
                      <a:r>
                        <a:rPr kumimoji="1" lang="ja-JP" altLang="en-US" sz="800" b="1" kern="1200">
                          <a:solidFill>
                            <a:schemeClr val="bg1"/>
                          </a:solidFill>
                          <a:latin typeface="Meiryo" panose="020B0604030504040204" pitchFamily="34" charset="-128"/>
                          <a:ea typeface="Meiryo" panose="020B0604030504040204" pitchFamily="34" charset="-128"/>
                          <a:cs typeface="+mn-cs"/>
                        </a:rPr>
                        <a:t>県）</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mpd="sng">
                      <a:solidFill>
                        <a:srgbClr val="FFFFFF"/>
                      </a:solid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35034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000" b="0">
                          <a:solidFill>
                            <a:schemeClr val="bg1"/>
                          </a:solidFill>
                          <a:latin typeface="Meiryo" panose="020B0604030504040204" pitchFamily="34" charset="-128"/>
                          <a:ea typeface="Meiryo" panose="020B0604030504040204" pitchFamily="34" charset="-128"/>
                        </a:rPr>
                        <a:t>性別</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000" b="0">
                          <a:solidFill>
                            <a:schemeClr val="bg1"/>
                          </a:solidFill>
                          <a:latin typeface="Meiryo" panose="020B0604030504040204" pitchFamily="34" charset="-128"/>
                          <a:ea typeface="Meiryo" panose="020B0604030504040204" pitchFamily="34" charset="-128"/>
                        </a:rPr>
                        <a:t>1.2</a:t>
                      </a:r>
                      <a:r>
                        <a:rPr kumimoji="1" lang="ja-JP" altLang="en-US" sz="1000" b="0">
                          <a:solidFill>
                            <a:schemeClr val="bg1"/>
                          </a:solidFill>
                          <a:latin typeface="Meiryo" panose="020B0604030504040204" pitchFamily="34" charset="-128"/>
                          <a:ea typeface="Meiryo" panose="020B0604030504040204" pitchFamily="34" charset="-128"/>
                        </a:rPr>
                        <a:t>倍</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35034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000" b="0">
                          <a:solidFill>
                            <a:schemeClr val="bg1"/>
                          </a:solidFill>
                          <a:latin typeface="Meiryo" panose="020B0604030504040204" pitchFamily="34" charset="-128"/>
                          <a:ea typeface="Meiryo" panose="020B0604030504040204" pitchFamily="34" charset="-128"/>
                        </a:rPr>
                        <a:t>年齢</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kern="1200">
                          <a:solidFill>
                            <a:schemeClr val="bg1"/>
                          </a:solidFill>
                          <a:latin typeface="Meiryo" panose="020B0604030504040204" pitchFamily="34" charset="-128"/>
                          <a:ea typeface="Meiryo" panose="020B0604030504040204" pitchFamily="34" charset="-128"/>
                        </a:rPr>
                        <a:t>1.2</a:t>
                      </a:r>
                      <a:r>
                        <a:rPr kumimoji="1" lang="ja-JP" altLang="en-US" sz="1000" b="0" kern="1200">
                          <a:solidFill>
                            <a:schemeClr val="bg1"/>
                          </a:solidFill>
                          <a:latin typeface="Meiryo" panose="020B0604030504040204" pitchFamily="34" charset="-128"/>
                          <a:ea typeface="Meiryo" panose="020B0604030504040204" pitchFamily="34" charset="-128"/>
                        </a:rPr>
                        <a:t>倍</a:t>
                      </a:r>
                      <a:endParaRPr kumimoji="1" lang="ja-JP" altLang="en-US" sz="1000" b="0" kern="1200">
                        <a:solidFill>
                          <a:schemeClr val="bg1"/>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5034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地域（都道府県）</a:t>
                      </a:r>
                      <a:endParaRPr kumimoji="1" lang="ja-JP" altLang="en-US" sz="1000" b="0" kern="1200">
                        <a:solidFill>
                          <a:schemeClr val="bg1"/>
                        </a:solidFill>
                        <a:latin typeface="Meiryo" panose="020B0604030504040204" pitchFamily="34" charset="-128"/>
                        <a:ea typeface="Meiryo" panose="020B0604030504040204" pitchFamily="34" charset="-128"/>
                        <a:cs typeface="+mn-cs"/>
                      </a:endParaRP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kern="1200">
                          <a:solidFill>
                            <a:schemeClr val="bg1"/>
                          </a:solidFill>
                          <a:latin typeface="Meiryo" panose="020B0604030504040204" pitchFamily="34" charset="-128"/>
                          <a:ea typeface="Meiryo" panose="020B0604030504040204" pitchFamily="34" charset="-128"/>
                        </a:rPr>
                        <a:t>1.2</a:t>
                      </a:r>
                      <a:r>
                        <a:rPr kumimoji="1" lang="ja-JP" altLang="en-US" sz="1000" b="0" kern="1200">
                          <a:solidFill>
                            <a:schemeClr val="bg1"/>
                          </a:solidFill>
                          <a:latin typeface="Meiryo" panose="020B0604030504040204" pitchFamily="34" charset="-128"/>
                          <a:ea typeface="Meiryo" panose="020B0604030504040204" pitchFamily="34" charset="-128"/>
                        </a:rPr>
                        <a:t>倍</a:t>
                      </a:r>
                      <a:endParaRPr kumimoji="1" lang="ja-JP" altLang="en-US" sz="1000" b="0" kern="1200">
                        <a:solidFill>
                          <a:schemeClr val="bg1"/>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rgbClr val="0D0D0D"/>
                          </a:solidFill>
                          <a:latin typeface="Meiryo" panose="020B0604030504040204" pitchFamily="34" charset="-128"/>
                          <a:ea typeface="Meiryo" panose="020B0604030504040204" pitchFamily="34" charset="-128"/>
                          <a:cs typeface="+mn-cs"/>
                        </a:rPr>
                        <a:t>1</a:t>
                      </a:r>
                      <a:r>
                        <a:rPr kumimoji="1" lang="ja-JP" altLang="en-US" sz="1100" b="0" kern="1200">
                          <a:solidFill>
                            <a:srgbClr val="0D0D0D"/>
                          </a:solidFill>
                          <a:latin typeface="Meiryo" panose="020B0604030504040204" pitchFamily="34" charset="-128"/>
                          <a:ea typeface="Meiryo" panose="020B0604030504040204" pitchFamily="34" charset="-128"/>
                          <a:cs typeface="+mn-cs"/>
                        </a:rPr>
                        <a:t>都</a:t>
                      </a:r>
                      <a:r>
                        <a:rPr kumimoji="1" lang="en-US" altLang="ja-JP" sz="1100" b="0" kern="1200">
                          <a:solidFill>
                            <a:srgbClr val="0D0D0D"/>
                          </a:solidFill>
                          <a:latin typeface="Meiryo" panose="020B0604030504040204" pitchFamily="34" charset="-128"/>
                          <a:ea typeface="Meiryo" panose="020B0604030504040204" pitchFamily="34" charset="-128"/>
                          <a:cs typeface="+mn-cs"/>
                        </a:rPr>
                        <a:t>6</a:t>
                      </a:r>
                      <a:r>
                        <a:rPr kumimoji="1" lang="ja-JP" altLang="en-US" sz="1100" b="0" kern="1200">
                          <a:solidFill>
                            <a:srgbClr val="0D0D0D"/>
                          </a:solidFill>
                          <a:latin typeface="Meiryo" panose="020B0604030504040204" pitchFamily="34" charset="-128"/>
                          <a:ea typeface="Meiryo" panose="020B0604030504040204" pitchFamily="34" charset="-128"/>
                          <a:cs typeface="+mn-cs"/>
                        </a:rPr>
                        <a:t>県</a:t>
                      </a:r>
                      <a:r>
                        <a:rPr lang="ja-JP" altLang="en-US" sz="1100" b="0" kern="1200">
                          <a:solidFill>
                            <a:srgbClr val="0D0D0D"/>
                          </a:solidFill>
                          <a:latin typeface="Meiryo"/>
                          <a:ea typeface="Meiryo"/>
                        </a:rPr>
                        <a:t>(固定)</a:t>
                      </a:r>
                      <a:endParaRPr kumimoji="1" lang="ja-JP" altLang="en-US" sz="11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5034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000" b="0">
                          <a:solidFill>
                            <a:schemeClr val="bg1"/>
                          </a:solidFill>
                          <a:latin typeface="Meiryo" panose="020B0604030504040204" pitchFamily="34" charset="-128"/>
                          <a:ea typeface="Meiryo" panose="020B0604030504040204" pitchFamily="34" charset="-128"/>
                        </a:rPr>
                        <a:t>地域（市区郡）</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000" b="0" kern="1200">
                          <a:solidFill>
                            <a:schemeClr val="bg1"/>
                          </a:solidFill>
                          <a:latin typeface="Meiryo" panose="020B0604030504040204" pitchFamily="34" charset="-128"/>
                          <a:ea typeface="Meiryo" panose="020B0604030504040204" pitchFamily="34" charset="-128"/>
                        </a:rPr>
                        <a:t>1.5</a:t>
                      </a:r>
                      <a:r>
                        <a:rPr kumimoji="1" lang="ja-JP" altLang="en-US" sz="1000" b="0" kern="1200">
                          <a:solidFill>
                            <a:schemeClr val="bg1"/>
                          </a:solidFill>
                          <a:latin typeface="Meiryo" panose="020B0604030504040204" pitchFamily="34" charset="-128"/>
                          <a:ea typeface="Meiryo" panose="020B0604030504040204" pitchFamily="34" charset="-128"/>
                        </a:rPr>
                        <a:t>倍</a:t>
                      </a:r>
                      <a:endParaRPr kumimoji="1" lang="ja-JP" altLang="en-US" sz="1000" b="0" kern="1200">
                        <a:solidFill>
                          <a:schemeClr val="bg1"/>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i="0" kern="1200">
                          <a:solidFill>
                            <a:srgbClr val="0D0D0D"/>
                          </a:solidFill>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5034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曜日・</a:t>
                      </a:r>
                      <a:r>
                        <a:rPr kumimoji="1" lang="ja-JP" altLang="en-US" sz="1000" b="0">
                          <a:solidFill>
                            <a:schemeClr val="bg1"/>
                          </a:solidFill>
                          <a:latin typeface="Meiryo" panose="020B0604030504040204" pitchFamily="34" charset="-128"/>
                          <a:ea typeface="Meiryo" panose="020B0604030504040204" pitchFamily="34" charset="-128"/>
                        </a:rPr>
                        <a:t>時間帯</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kern="1200">
                          <a:solidFill>
                            <a:schemeClr val="bg1"/>
                          </a:solidFill>
                          <a:latin typeface="Meiryo" panose="020B0604030504040204" pitchFamily="34" charset="-128"/>
                          <a:ea typeface="Meiryo" panose="020B0604030504040204" pitchFamily="34" charset="-128"/>
                        </a:rPr>
                        <a:t>1.2</a:t>
                      </a:r>
                      <a:r>
                        <a:rPr kumimoji="1" lang="ja-JP" altLang="en-US" sz="1000" b="0" kern="1200">
                          <a:solidFill>
                            <a:schemeClr val="bg1"/>
                          </a:solidFill>
                          <a:latin typeface="Meiryo" panose="020B0604030504040204" pitchFamily="34" charset="-128"/>
                          <a:ea typeface="Meiryo" panose="020B0604030504040204" pitchFamily="34" charset="-128"/>
                        </a:rPr>
                        <a:t>倍</a:t>
                      </a:r>
                      <a:endParaRPr kumimoji="1" lang="ja-JP" altLang="en-US" sz="1000" b="0" kern="1200">
                        <a:solidFill>
                          <a:schemeClr val="bg1"/>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rgbClr val="0D0D0D"/>
                          </a:solidFill>
                          <a:latin typeface="Meiryo" panose="020B0604030504040204" pitchFamily="34" charset="-128"/>
                          <a:ea typeface="Meiryo" panose="020B0604030504040204" pitchFamily="34" charset="-128"/>
                          <a:cs typeface="+mn-cs"/>
                        </a:rPr>
                        <a:t>1</a:t>
                      </a:r>
                      <a:r>
                        <a:rPr kumimoji="1" lang="ja-JP" altLang="en-US" sz="1100" b="0" kern="1200">
                          <a:solidFill>
                            <a:srgbClr val="0D0D0D"/>
                          </a:solidFill>
                          <a:latin typeface="Meiryo" panose="020B0604030504040204" pitchFamily="34" charset="-128"/>
                          <a:ea typeface="Meiryo" panose="020B0604030504040204" pitchFamily="34" charset="-128"/>
                          <a:cs typeface="+mn-cs"/>
                        </a:rPr>
                        <a:t>時間</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rgbClr val="0D0D0D"/>
                          </a:solidFill>
                          <a:latin typeface="Meiryo" panose="020B0604030504040204" pitchFamily="34" charset="-128"/>
                          <a:ea typeface="Meiryo" panose="020B0604030504040204" pitchFamily="34" charset="-128"/>
                          <a:cs typeface="+mn-cs"/>
                        </a:rPr>
                        <a:t>1</a:t>
                      </a:r>
                      <a:r>
                        <a:rPr kumimoji="1" lang="ja-JP" altLang="en-US" sz="1100" b="0" kern="1200">
                          <a:solidFill>
                            <a:srgbClr val="0D0D0D"/>
                          </a:solidFill>
                          <a:latin typeface="Meiryo" panose="020B0604030504040204" pitchFamily="34" charset="-128"/>
                          <a:ea typeface="Meiryo" panose="020B0604030504040204" pitchFamily="34" charset="-128"/>
                          <a:cs typeface="+mn-cs"/>
                        </a:rPr>
                        <a:t>時間</a:t>
                      </a:r>
                    </a:p>
                  </a:txBody>
                  <a:tcPr marL="163440" marR="16344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57742112"/>
                  </a:ext>
                </a:extLst>
              </a:tr>
              <a:tr h="490481">
                <a:tc rowSpan="2">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オーディエンス</a:t>
                      </a:r>
                      <a:endParaRPr kumimoji="1" lang="en-US" altLang="ja-JP" sz="10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リスト</a:t>
                      </a:r>
                      <a:endParaRPr kumimoji="1" lang="ja-JP" altLang="en-US" sz="1000" b="0" kern="1200">
                        <a:solidFill>
                          <a:schemeClr val="bg1"/>
                        </a:solidFill>
                        <a:latin typeface="Meiryo" panose="020B0604030504040204" pitchFamily="34" charset="-128"/>
                        <a:ea typeface="Meiryo" panose="020B0604030504040204" pitchFamily="34" charset="-128"/>
                        <a:cs typeface="+mn-cs"/>
                      </a:endParaRP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興味関心、購買</a:t>
                      </a:r>
                      <a:endParaRPr kumimoji="1" lang="en-US" altLang="ja-JP" sz="10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意向、属性・ライフ</a:t>
                      </a:r>
                      <a:endParaRPr kumimoji="1" lang="en-US" altLang="ja-JP" sz="10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イベント</a:t>
                      </a:r>
                      <a:r>
                        <a:rPr kumimoji="1" lang="en-US" altLang="ja-JP" sz="1000" b="0" kern="1200">
                          <a:solidFill>
                            <a:schemeClr val="bg1"/>
                          </a:solidFill>
                          <a:latin typeface="Meiryo" panose="020B0604030504040204" pitchFamily="34" charset="-128"/>
                          <a:ea typeface="Meiryo" panose="020B0604030504040204" pitchFamily="34" charset="-128"/>
                        </a:rPr>
                        <a:t>※</a:t>
                      </a:r>
                      <a:r>
                        <a:rPr kumimoji="1" lang="ja-JP" altLang="en-US" sz="1000" b="0" kern="1200">
                          <a:solidFill>
                            <a:schemeClr val="bg1"/>
                          </a:solidFill>
                          <a:latin typeface="Meiryo" panose="020B0604030504040204" pitchFamily="34" charset="-128"/>
                          <a:ea typeface="Meiryo" panose="020B0604030504040204" pitchFamily="34" charset="-128"/>
                        </a:rPr>
                        <a:t>１</a:t>
                      </a:r>
                      <a:endParaRPr kumimoji="1" lang="en-US" altLang="ja-JP" sz="10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配信：</a:t>
                      </a:r>
                      <a:r>
                        <a:rPr kumimoji="1" lang="en-US" altLang="ja-JP" sz="1000" b="0" kern="1200">
                          <a:solidFill>
                            <a:schemeClr val="bg1"/>
                          </a:solidFill>
                          <a:latin typeface="Meiryo" panose="020B0604030504040204" pitchFamily="34" charset="-128"/>
                          <a:ea typeface="Meiryo" panose="020B0604030504040204" pitchFamily="34" charset="-128"/>
                        </a:rPr>
                        <a:t>1.5</a:t>
                      </a:r>
                      <a:r>
                        <a:rPr kumimoji="1" lang="ja-JP" altLang="en-US" sz="1000" b="0" kern="1200">
                          <a:solidFill>
                            <a:schemeClr val="bg1"/>
                          </a:solidFill>
                          <a:latin typeface="Meiryo" panose="020B0604030504040204" pitchFamily="34" charset="-128"/>
                          <a:ea typeface="Meiryo" panose="020B0604030504040204" pitchFamily="34" charset="-128"/>
                        </a:rPr>
                        <a:t>倍</a:t>
                      </a:r>
                      <a:endParaRPr kumimoji="1" lang="en-US" altLang="ja-JP" sz="10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cs typeface="+mn-cs"/>
                        </a:rPr>
                        <a:t>除外：</a:t>
                      </a:r>
                      <a:r>
                        <a:rPr kumimoji="1" lang="en-US" altLang="ja-JP" sz="1000" b="0" kern="1200">
                          <a:solidFill>
                            <a:schemeClr val="bg1"/>
                          </a:solidFill>
                          <a:latin typeface="Meiryo" panose="020B0604030504040204" pitchFamily="34" charset="-128"/>
                          <a:ea typeface="Meiryo" panose="020B0604030504040204" pitchFamily="34" charset="-128"/>
                          <a:cs typeface="+mn-cs"/>
                        </a:rPr>
                        <a:t>1.1</a:t>
                      </a:r>
                      <a:r>
                        <a:rPr kumimoji="1" lang="ja-JP" altLang="en-US" sz="1000" b="0" kern="1200">
                          <a:solidFill>
                            <a:schemeClr val="bg1"/>
                          </a:solidFill>
                          <a:latin typeface="Meiryo" panose="020B0604030504040204" pitchFamily="34" charset="-128"/>
                          <a:ea typeface="Meiryo" panose="020B0604030504040204" pitchFamily="34" charset="-128"/>
                          <a:cs typeface="+mn-cs"/>
                        </a:rPr>
                        <a:t>倍</a:t>
                      </a:r>
                      <a:endParaRPr kumimoji="1" lang="en-US" altLang="ja-JP" sz="1000" b="0" kern="1200">
                        <a:solidFill>
                          <a:schemeClr val="bg1"/>
                        </a:solidFill>
                        <a:latin typeface="Meiryo" panose="020B0604030504040204" pitchFamily="34" charset="-128"/>
                        <a:ea typeface="Meiryo" panose="020B0604030504040204" pitchFamily="34" charset="-128"/>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615284">
                <a:tc vMerge="1">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オーディエンスリスト（ヤフー提供）</a:t>
                      </a:r>
                      <a:r>
                        <a:rPr kumimoji="1" lang="ja-JP" altLang="en-US" sz="1050" b="0" kern="1200">
                          <a:solidFill>
                            <a:schemeClr val="bg1"/>
                          </a:solidFill>
                          <a:latin typeface="Meiryo" panose="020B0604030504040204" pitchFamily="34" charset="-128"/>
                          <a:ea typeface="Meiryo" panose="020B0604030504040204" pitchFamily="34" charset="-128"/>
                        </a:rPr>
                        <a:t>　</a:t>
                      </a:r>
                      <a:r>
                        <a:rPr kumimoji="1" lang="en-US" altLang="ja-JP" sz="1050" b="0" kern="1200">
                          <a:solidFill>
                            <a:schemeClr val="bg1"/>
                          </a:solidFill>
                          <a:latin typeface="Meiryo" panose="020B0604030504040204" pitchFamily="34" charset="-128"/>
                          <a:ea typeface="Meiryo" panose="020B0604030504040204" pitchFamily="34" charset="-128"/>
                        </a:rPr>
                        <a:t>※2</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99999"/>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kern="1200">
                          <a:solidFill>
                            <a:schemeClr val="bg1"/>
                          </a:solidFill>
                          <a:latin typeface="Meiryo" panose="020B0604030504040204" pitchFamily="34" charset="-128"/>
                          <a:ea typeface="Meiryo" panose="020B0604030504040204" pitchFamily="34" charset="-128"/>
                        </a:rPr>
                        <a:t>LINE</a:t>
                      </a:r>
                      <a:r>
                        <a:rPr kumimoji="1" lang="ja-JP" altLang="en-US" sz="1000" b="0" kern="1200">
                          <a:solidFill>
                            <a:schemeClr val="bg1"/>
                          </a:solidFill>
                          <a:latin typeface="Meiryo" panose="020B0604030504040204" pitchFamily="34" charset="-128"/>
                          <a:ea typeface="Meiryo" panose="020B0604030504040204" pitchFamily="34" charset="-128"/>
                        </a:rPr>
                        <a:t>ヤフー提供</a:t>
                      </a:r>
                      <a:endParaRPr kumimoji="1" lang="en-US" altLang="ja-JP" sz="10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rPr>
                        <a:t>（共通オーディエンス）</a:t>
                      </a:r>
                      <a:endParaRPr kumimoji="1" lang="en-US" altLang="ja-JP" sz="9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kern="1200">
                          <a:solidFill>
                            <a:schemeClr val="bg1"/>
                          </a:solidFill>
                          <a:latin typeface="Meiryo" panose="020B0604030504040204" pitchFamily="34" charset="-128"/>
                          <a:ea typeface="Meiryo" panose="020B0604030504040204" pitchFamily="34" charset="-128"/>
                        </a:rPr>
                        <a:t>※1</a:t>
                      </a:r>
                      <a:r>
                        <a:rPr kumimoji="1" lang="ja-JP" altLang="en-US" sz="1000" b="0" kern="1200">
                          <a:solidFill>
                            <a:schemeClr val="bg1"/>
                          </a:solidFill>
                          <a:latin typeface="Meiryo" panose="020B0604030504040204" pitchFamily="34" charset="-128"/>
                          <a:ea typeface="Meiryo" panose="020B0604030504040204" pitchFamily="34" charset="-128"/>
                        </a:rPr>
                        <a:t>リスト参照</a:t>
                      </a:r>
                      <a:endParaRPr kumimoji="1" lang="ja-JP" altLang="en-US" sz="1000" b="0" kern="1200">
                        <a:solidFill>
                          <a:schemeClr val="bg1"/>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5034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a:solidFill>
                            <a:schemeClr val="bg1"/>
                          </a:solidFill>
                          <a:latin typeface="Meiryo" panose="020B0604030504040204" pitchFamily="34" charset="-128"/>
                          <a:ea typeface="Meiryo" panose="020B0604030504040204" pitchFamily="34" charset="-128"/>
                        </a:rPr>
                        <a:t>フリークエンシー</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kern="1200">
                          <a:solidFill>
                            <a:schemeClr val="bg1"/>
                          </a:solidFill>
                          <a:latin typeface="Meiryo" panose="020B0604030504040204" pitchFamily="34" charset="-128"/>
                          <a:ea typeface="Meiryo" panose="020B0604030504040204" pitchFamily="34" charset="-128"/>
                        </a:rPr>
                        <a:t>1.0</a:t>
                      </a:r>
                      <a:r>
                        <a:rPr kumimoji="1" lang="ja-JP" altLang="en-US" sz="1000" b="0" kern="1200">
                          <a:solidFill>
                            <a:schemeClr val="bg1"/>
                          </a:solidFill>
                          <a:latin typeface="Meiryo" panose="020B0604030504040204" pitchFamily="34" charset="-128"/>
                          <a:ea typeface="Meiryo" panose="020B0604030504040204" pitchFamily="34" charset="-128"/>
                        </a:rPr>
                        <a:t>倍</a:t>
                      </a:r>
                      <a:endParaRPr kumimoji="1" lang="ja-JP" altLang="en-US" sz="1000" b="0" kern="1200">
                        <a:solidFill>
                          <a:schemeClr val="bg1"/>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rgbClr val="0D0D0D"/>
                          </a:solidFill>
                          <a:latin typeface="Meiryo" panose="020B0604030504040204" pitchFamily="34" charset="-128"/>
                          <a:ea typeface="Meiryo" panose="020B0604030504040204" pitchFamily="34" charset="-128"/>
                          <a:cs typeface="+mn-cs"/>
                        </a:rPr>
                        <a:t>1</a:t>
                      </a:r>
                      <a:r>
                        <a:rPr kumimoji="1" lang="ja-JP" altLang="en-US" sz="1100" b="0" kern="1200">
                          <a:solidFill>
                            <a:srgbClr val="0D0D0D"/>
                          </a:solidFill>
                          <a:latin typeface="Meiryo" panose="020B0604030504040204" pitchFamily="34" charset="-128"/>
                          <a:ea typeface="Meiryo" panose="020B0604030504040204" pitchFamily="34" charset="-128"/>
                          <a:cs typeface="+mn-cs"/>
                        </a:rPr>
                        <a:t>回</a:t>
                      </a:r>
                      <a:r>
                        <a:rPr kumimoji="1" lang="en-US" altLang="ja-JP" sz="1100" b="0" kern="1200">
                          <a:solidFill>
                            <a:srgbClr val="0D0D0D"/>
                          </a:solidFill>
                          <a:latin typeface="Meiryo" panose="020B0604030504040204" pitchFamily="34" charset="-128"/>
                          <a:ea typeface="Meiryo" panose="020B0604030504040204" pitchFamily="34" charset="-128"/>
                          <a:cs typeface="+mn-cs"/>
                        </a:rPr>
                        <a:t>/</a:t>
                      </a:r>
                      <a:r>
                        <a:rPr kumimoji="1" lang="ja-JP" altLang="en-US" sz="1100" b="0" kern="1200">
                          <a:solidFill>
                            <a:srgbClr val="0D0D0D"/>
                          </a:solidFill>
                          <a:latin typeface="Meiryo" panose="020B0604030504040204" pitchFamily="34" charset="-128"/>
                          <a:ea typeface="Meiryo" panose="020B0604030504040204" pitchFamily="34" charset="-128"/>
                          <a:cs typeface="+mn-cs"/>
                        </a:rPr>
                        <a:t>通期</a:t>
                      </a:r>
                      <a:r>
                        <a:rPr lang="ja-JP" altLang="en-US" sz="1100" b="0" kern="1200">
                          <a:solidFill>
                            <a:srgbClr val="0D0D0D"/>
                          </a:solidFill>
                          <a:latin typeface="Meiryo"/>
                          <a:ea typeface="Meiryo"/>
                        </a:rPr>
                        <a:t>(固定)</a:t>
                      </a:r>
                      <a:endParaRPr kumimoji="1" lang="ja-JP" altLang="en-US" sz="11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bl>
          </a:graphicData>
        </a:graphic>
      </p:graphicFrame>
      <p:sp>
        <p:nvSpPr>
          <p:cNvPr id="10" name="テキスト ボックス 9">
            <a:extLst>
              <a:ext uri="{FF2B5EF4-FFF2-40B4-BE49-F238E27FC236}">
                <a16:creationId xmlns:a16="http://schemas.microsoft.com/office/drawing/2014/main" id="{B61A001D-9B61-C47D-B606-8D3804FF15B7}"/>
              </a:ext>
            </a:extLst>
          </p:cNvPr>
          <p:cNvSpPr txBox="1"/>
          <p:nvPr/>
        </p:nvSpPr>
        <p:spPr>
          <a:xfrm>
            <a:off x="479423" y="5107967"/>
            <a:ext cx="11233147" cy="1446550"/>
          </a:xfrm>
          <a:prstGeom prst="rect">
            <a:avLst/>
          </a:prstGeom>
          <a:noFill/>
        </p:spPr>
        <p:txBody>
          <a:bodyPr wrap="square" lIns="0" tIns="45720" rIns="0" bIns="45720" rtlCol="0" anchor="t">
            <a:spAutoFit/>
          </a:bodyPr>
          <a:lstStyle>
            <a:defPPr lvl="0">
              <a:defRPr lang="ja-JP"/>
            </a:defPPr>
            <a:lvl1pPr marL="0" lvl="1" algn="l" defTabSz="914400" rtl="0" eaLnBrk="1" latinLnBrk="0" hangingPunct="1">
              <a:defRPr kumimoji="1" sz="1800" kern="1200">
                <a:solidFill>
                  <a:schemeClr val="tx1"/>
                </a:solidFill>
                <a:latin typeface="+mn-lt"/>
                <a:ea typeface="+mn-ea"/>
                <a:cs typeface="+mn-cs"/>
              </a:defRPr>
            </a:lvl1pPr>
            <a:lvl2pPr marL="457200" lvl="2" algn="l" defTabSz="914400" rtl="0" eaLnBrk="1" latinLnBrk="0" hangingPunct="1">
              <a:defRPr kumimoji="1" sz="1800" kern="1200">
                <a:solidFill>
                  <a:schemeClr val="tx1"/>
                </a:solidFill>
                <a:latin typeface="+mn-lt"/>
                <a:ea typeface="+mn-ea"/>
                <a:cs typeface="+mn-cs"/>
              </a:defRPr>
            </a:lvl2pPr>
            <a:lvl3pPr marL="914400" lvl="3" algn="l" defTabSz="914400" rtl="0" eaLnBrk="1" latinLnBrk="0" hangingPunct="1">
              <a:defRPr kumimoji="1" sz="1800" kern="1200">
                <a:solidFill>
                  <a:schemeClr val="tx1"/>
                </a:solidFill>
                <a:latin typeface="+mn-lt"/>
                <a:ea typeface="+mn-ea"/>
                <a:cs typeface="+mn-cs"/>
              </a:defRPr>
            </a:lvl3pPr>
            <a:lvl4pPr marL="1371600" lvl="4"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上記表の「●」がターゲティング設定可になります。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年齢は以下の区分で指定が可能です。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18</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70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歳以上</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は「基本料金</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ターゲティングごとに設定されている掛け率」（小数点以下切り捨て）によって決定されます。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掛け率の最大値は</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例：性別、年齢、オーディエンスリスト（興味関心、購買意向、属性・ライフイベント）を設定した場合、</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=2.16</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倍となりますが、最大値が</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倍のため、</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倍で設定可能となります。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オーディエンスリストを複数選択した場合、</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掛け率は高い方が選択されます。</a:t>
            </a:r>
            <a:endParaRPr kumimoji="1" lang="en-US" altLang="ja-JP" sz="800" b="0" i="0" u="none" strike="noStrike" kern="1200" cap="none" spc="0" normalizeH="0" baseline="0" noProof="0">
              <a:ln>
                <a:noFill/>
              </a:ln>
              <a:solidFill>
                <a:srgbClr val="FFC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「枠購入型」や「時間帯ジャック購入型」配信商品の場合は、ターゲティング項目ごとの「</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掛け率」を含んだ金額を記載しています。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※SP</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はスマートフォン、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PC</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はパソコン、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MD</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はマルチデバイスの略称です。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オーディエンスリストの詳細は、</a:t>
            </a:r>
            <a:r>
              <a:rPr lang="en-US" altLang="ja-JP" sz="800">
                <a:solidFill>
                  <a:srgbClr val="0D0D0D"/>
                </a:solidFill>
                <a:latin typeface="Meiryo" panose="020B0604030504040204" pitchFamily="34" charset="-128"/>
                <a:ea typeface="Meiryo" panose="020B0604030504040204" pitchFamily="34" charset="-128"/>
              </a:rPr>
              <a:t>LINE</a:t>
            </a:r>
            <a:r>
              <a:rPr lang="ja-JP" altLang="en-US" sz="800">
                <a:solidFill>
                  <a:srgbClr val="0D0D0D"/>
                </a:solidFill>
                <a:latin typeface="Meiryo" panose="020B0604030504040204" pitchFamily="34" charset="-128"/>
                <a:ea typeface="Meiryo" panose="020B0604030504040204" pitchFamily="34" charset="-128"/>
              </a:rPr>
              <a:t>ヤフー広告 ヘルプ</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を参照してください。</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a:t>
            </a:r>
            <a:r>
              <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hlinkClick r:id="rId4"/>
              </a:rPr>
              <a:t>https://ads-help.yahoo-net.jp/s/article/H000044833?language=ja</a:t>
            </a:r>
            <a:endPar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endParaRPr>
          </a:p>
        </p:txBody>
      </p:sp>
      <p:sp>
        <p:nvSpPr>
          <p:cNvPr id="2" name="テキスト プレースホルダー 1">
            <a:extLst>
              <a:ext uri="{FF2B5EF4-FFF2-40B4-BE49-F238E27FC236}">
                <a16:creationId xmlns:a16="http://schemas.microsoft.com/office/drawing/2014/main" id="{BA05CB3A-64AB-82F3-DCB7-EB086F54792C}"/>
              </a:ext>
            </a:extLst>
          </p:cNvPr>
          <p:cNvSpPr txBox="1">
            <a:spLocks/>
          </p:cNvSpPr>
          <p:nvPr/>
        </p:nvSpPr>
        <p:spPr>
          <a:xfrm>
            <a:off x="3589587" y="220994"/>
            <a:ext cx="6105132" cy="416531"/>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chemeClr val="accent1"/>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en-US" altLang="ja-JP">
                <a:solidFill>
                  <a:srgbClr val="000048"/>
                </a:solidFill>
              </a:rPr>
              <a:t>Yahoo! JAPAN</a:t>
            </a:r>
            <a:r>
              <a:rPr lang="ja-JP" altLang="en-US">
                <a:solidFill>
                  <a:srgbClr val="000048"/>
                </a:solidFill>
              </a:rPr>
              <a:t>トップページ　ブランドパネル　</a:t>
            </a:r>
            <a:r>
              <a:rPr lang="en-US" altLang="ja-JP">
                <a:solidFill>
                  <a:srgbClr val="000048"/>
                </a:solidFill>
              </a:rPr>
              <a:t>SP</a:t>
            </a:r>
          </a:p>
        </p:txBody>
      </p:sp>
    </p:spTree>
    <p:extLst>
      <p:ext uri="{BB962C8B-B14F-4D97-AF65-F5344CB8AC3E}">
        <p14:creationId xmlns:p14="http://schemas.microsoft.com/office/powerpoint/2010/main" val="259696906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17FB26-2C0A-CE23-1173-53D7A5076CD4}"/>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0D136BEF-804F-CA5D-E1B4-1C1694ECEE77}"/>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76735D5B-9D06-0926-32A1-CD5B372210A2}"/>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2" name="角丸四角形 4">
            <a:extLst>
              <a:ext uri="{FF2B5EF4-FFF2-40B4-BE49-F238E27FC236}">
                <a16:creationId xmlns:a16="http://schemas.microsoft.com/office/drawing/2014/main" id="{4EB795C0-4BBE-DB91-A7C9-90028B6879FC}"/>
              </a:ext>
            </a:extLst>
          </p:cNvPr>
          <p:cNvSpPr/>
          <p:nvPr/>
        </p:nvSpPr>
        <p:spPr>
          <a:xfrm>
            <a:off x="1717542" y="186644"/>
            <a:ext cx="1556095"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商品イメージ</a:t>
            </a:r>
          </a:p>
        </p:txBody>
      </p:sp>
      <p:sp>
        <p:nvSpPr>
          <p:cNvPr id="4" name="角丸四角形 6">
            <a:extLst>
              <a:ext uri="{FF2B5EF4-FFF2-40B4-BE49-F238E27FC236}">
                <a16:creationId xmlns:a16="http://schemas.microsoft.com/office/drawing/2014/main" id="{0AE1185D-F7DD-85D7-AF9B-778010FAD89A}"/>
              </a:ext>
            </a:extLst>
          </p:cNvPr>
          <p:cNvSpPr/>
          <p:nvPr/>
        </p:nvSpPr>
        <p:spPr>
          <a:xfrm>
            <a:off x="2200437" y="1268413"/>
            <a:ext cx="3585600"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96000" tIns="4680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トップインパクト クインティ</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画像</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トップインパクト クインティ</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動画</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p>
        </p:txBody>
      </p:sp>
      <p:sp>
        <p:nvSpPr>
          <p:cNvPr id="6" name="円/楕円 7">
            <a:extLst>
              <a:ext uri="{FF2B5EF4-FFF2-40B4-BE49-F238E27FC236}">
                <a16:creationId xmlns:a16="http://schemas.microsoft.com/office/drawing/2014/main" id="{19D56A49-ABF6-53AC-D692-F455689DAC4F}"/>
              </a:ext>
            </a:extLst>
          </p:cNvPr>
          <p:cNvSpPr>
            <a:spLocks noChangeAspect="1"/>
          </p:cNvSpPr>
          <p:nvPr/>
        </p:nvSpPr>
        <p:spPr>
          <a:xfrm>
            <a:off x="1952073" y="1362865"/>
            <a:ext cx="504000" cy="504000"/>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D</a:t>
            </a:r>
            <a:endParaRPr kumimoji="1" lang="ja-JP" altLang="en-US"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12" name="角丸四角形 10">
            <a:extLst>
              <a:ext uri="{FF2B5EF4-FFF2-40B4-BE49-F238E27FC236}">
                <a16:creationId xmlns:a16="http://schemas.microsoft.com/office/drawing/2014/main" id="{22346DEC-6E8C-7350-D563-A427D72C4822}"/>
              </a:ext>
            </a:extLst>
          </p:cNvPr>
          <p:cNvSpPr/>
          <p:nvPr/>
        </p:nvSpPr>
        <p:spPr>
          <a:xfrm>
            <a:off x="6494027" y="1268413"/>
            <a:ext cx="3585600"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96000" tIns="46800" rIns="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トップインパクト スクエア</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画像</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トップインパクト スクエア</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動画</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p>
        </p:txBody>
      </p:sp>
      <p:sp>
        <p:nvSpPr>
          <p:cNvPr id="13" name="円/楕円 11">
            <a:extLst>
              <a:ext uri="{FF2B5EF4-FFF2-40B4-BE49-F238E27FC236}">
                <a16:creationId xmlns:a16="http://schemas.microsoft.com/office/drawing/2014/main" id="{CD21AD8C-2BA2-980F-748F-8A61042EDD65}"/>
              </a:ext>
            </a:extLst>
          </p:cNvPr>
          <p:cNvSpPr>
            <a:spLocks noChangeAspect="1"/>
          </p:cNvSpPr>
          <p:nvPr/>
        </p:nvSpPr>
        <p:spPr>
          <a:xfrm>
            <a:off x="6245663" y="1362865"/>
            <a:ext cx="504000" cy="504000"/>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E</a:t>
            </a:r>
            <a:endParaRPr kumimoji="1" lang="ja-JP" altLang="en-US"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pic>
        <p:nvPicPr>
          <p:cNvPr id="14" name="図 13" descr="グラフィカル ユーザー インターフェイス, テキスト, アプリケーション&#10;&#10;自動的に生成された説明">
            <a:extLst>
              <a:ext uri="{FF2B5EF4-FFF2-40B4-BE49-F238E27FC236}">
                <a16:creationId xmlns:a16="http://schemas.microsoft.com/office/drawing/2014/main" id="{7FA684BA-11CA-0481-D19F-DC2F016F8865}"/>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200437" y="2366356"/>
            <a:ext cx="3586551" cy="2696458"/>
          </a:xfrm>
          <a:prstGeom prst="rect">
            <a:avLst/>
          </a:prstGeom>
        </p:spPr>
      </p:pic>
      <p:pic>
        <p:nvPicPr>
          <p:cNvPr id="15" name="図 14" descr="グラフィカル ユーザー インターフェイス, テキスト, アプリケーション, Web サイト&#10;&#10;自動的に生成された説明">
            <a:extLst>
              <a:ext uri="{FF2B5EF4-FFF2-40B4-BE49-F238E27FC236}">
                <a16:creationId xmlns:a16="http://schemas.microsoft.com/office/drawing/2014/main" id="{D32DD376-852B-FE4E-448B-61C07FCE6CF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494028" y="2335567"/>
            <a:ext cx="3585600" cy="2695742"/>
          </a:xfrm>
          <a:prstGeom prst="rect">
            <a:avLst/>
          </a:prstGeom>
        </p:spPr>
      </p:pic>
      <p:cxnSp>
        <p:nvCxnSpPr>
          <p:cNvPr id="16" name="コネクタ: カギ線 15">
            <a:extLst>
              <a:ext uri="{FF2B5EF4-FFF2-40B4-BE49-F238E27FC236}">
                <a16:creationId xmlns:a16="http://schemas.microsoft.com/office/drawing/2014/main" id="{B9E2B37D-DBA8-E731-77C3-D54AEAD7ABE5}"/>
              </a:ext>
            </a:extLst>
          </p:cNvPr>
          <p:cNvCxnSpPr>
            <a:cxnSpLocks/>
          </p:cNvCxnSpPr>
          <p:nvPr/>
        </p:nvCxnSpPr>
        <p:spPr>
          <a:xfrm flipH="1">
            <a:off x="10026233" y="1644952"/>
            <a:ext cx="43467" cy="2038486"/>
          </a:xfrm>
          <a:prstGeom prst="bentConnector3">
            <a:avLst>
              <a:gd name="adj1" fmla="val -525916"/>
            </a:avLst>
          </a:prstGeom>
          <a:ln w="12700">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 name="テキスト ボックス 16">
            <a:extLst>
              <a:ext uri="{FF2B5EF4-FFF2-40B4-BE49-F238E27FC236}">
                <a16:creationId xmlns:a16="http://schemas.microsoft.com/office/drawing/2014/main" id="{344AC1E0-6F7F-0311-98C2-DC4B8D0CE4E2}"/>
              </a:ext>
            </a:extLst>
          </p:cNvPr>
          <p:cNvSpPr txBox="1"/>
          <p:nvPr/>
        </p:nvSpPr>
        <p:spPr>
          <a:xfrm>
            <a:off x="595671" y="5880580"/>
            <a:ext cx="8989036" cy="417807"/>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・フォーマット別ガイド</a:t>
            </a:r>
            <a:r>
              <a:rPr kumimoji="0" lang="en-US" altLang="ja-JP" sz="900" b="0" i="0" u="none" strike="noStrike" kern="0" cap="none" spc="0" normalizeH="0" baseline="0" noProof="0">
                <a:ln>
                  <a:noFill/>
                </a:ln>
                <a:solidFill>
                  <a:srgbClr val="0D0D0D"/>
                </a:solidFill>
                <a:effectLst/>
                <a:uLnTx/>
                <a:uFillTx/>
                <a:latin typeface="Meiryo"/>
                <a:ea typeface="Meiryo"/>
              </a:rPr>
              <a:t>:</a:t>
            </a:r>
            <a:r>
              <a:rPr kumimoji="0" lang="ja-JP" altLang="en-US" sz="900" b="0" i="0" u="none" strike="noStrike" kern="0" cap="none" spc="0" normalizeH="0" baseline="0" noProof="0">
                <a:ln>
                  <a:noFill/>
                </a:ln>
                <a:solidFill>
                  <a:srgbClr val="0D0D0D"/>
                </a:solidFill>
                <a:effectLst/>
                <a:uLnTx/>
                <a:uFillTx/>
                <a:latin typeface="Meiryo"/>
                <a:ea typeface="Meiryo"/>
              </a:rPr>
              <a:t> </a:t>
            </a:r>
            <a:r>
              <a:rPr kumimoji="0" lang="en-US" altLang="ja-JP" sz="900" b="0" i="0" u="none" strike="noStrike" kern="0" cap="none" spc="0" normalizeH="0" baseline="0" noProof="0">
                <a:ln>
                  <a:noFill/>
                </a:ln>
                <a:solidFill>
                  <a:srgbClr val="000000"/>
                </a:solidFill>
                <a:effectLst/>
                <a:uLnTx/>
                <a:uFillTx/>
                <a:latin typeface="Meiryo"/>
                <a:ea typeface="Meiryo"/>
                <a:hlinkClick r:id="rId5">
                  <a:extLst>
                    <a:ext uri="{A12FA001-AC4F-418D-AE19-62706E023703}">
                      <ahyp:hlinkClr xmlns:ahyp="http://schemas.microsoft.com/office/drawing/2018/hyperlinkcolor" val="tx"/>
                    </a:ext>
                  </a:extLst>
                </a:hlinkClick>
              </a:rPr>
              <a:t>https://s.yimg.jp/dl/displayads-guarantee/formatguide.zip</a:t>
            </a:r>
            <a:endParaRPr kumimoji="0" lang="en-US" altLang="ja-JP" sz="900" b="0" i="0" u="none" strike="noStrike" kern="0" cap="none" spc="0" normalizeH="0" baseline="0" noProof="0">
              <a:ln>
                <a:noFill/>
              </a:ln>
              <a:solidFill>
                <a:srgbClr val="000000"/>
              </a:solidFill>
              <a:effectLst/>
              <a:uLnTx/>
              <a:uFillTx/>
              <a:latin typeface="Meiryo"/>
              <a:ea typeface="Meiryo"/>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・入稿規定（</a:t>
            </a:r>
            <a:r>
              <a:rPr kumimoji="0" lang="en-US" altLang="ja-JP" sz="900" b="0" i="0" u="none" strike="noStrike" kern="0" cap="none" spc="0" normalizeH="0" baseline="0" noProof="0">
                <a:ln>
                  <a:noFill/>
                </a:ln>
                <a:solidFill>
                  <a:srgbClr val="0D0D0D"/>
                </a:solidFill>
                <a:effectLst/>
                <a:uLnTx/>
                <a:uFillTx/>
                <a:latin typeface="Meiryo"/>
                <a:ea typeface="Meiryo"/>
              </a:rPr>
              <a:t>web</a:t>
            </a:r>
            <a:r>
              <a:rPr kumimoji="0" lang="ja-JP" altLang="en-US" sz="900" b="0" i="0" u="none" strike="noStrike" kern="0" cap="none" spc="0" normalizeH="0" baseline="0" noProof="0">
                <a:ln>
                  <a:noFill/>
                </a:ln>
                <a:solidFill>
                  <a:srgbClr val="0D0D0D"/>
                </a:solidFill>
                <a:effectLst/>
                <a:uLnTx/>
                <a:uFillTx/>
                <a:latin typeface="Meiryo"/>
                <a:ea typeface="Meiryo"/>
              </a:rPr>
              <a:t>）：</a:t>
            </a:r>
            <a:r>
              <a:rPr kumimoji="0" lang="ja-JP" altLang="en-US" sz="900" kern="0">
                <a:solidFill>
                  <a:srgbClr val="0D0D0D"/>
                </a:solidFill>
                <a:latin typeface="Meiryo"/>
                <a:ea typeface="Meiryo"/>
                <a:hlinkClick r:id="rId6"/>
              </a:rPr>
              <a:t>https://ads-help.yahoo-net.jp/s/article/H000044930?language=ja</a:t>
            </a:r>
            <a:endParaRPr lang="en-US" altLang="ja-JP" sz="900" b="0" i="0" u="none" strike="noStrike" cap="none" spc="0" normalizeH="0" baseline="0" noProof="0">
              <a:ln>
                <a:noFill/>
              </a:ln>
              <a:solidFill>
                <a:srgbClr val="000000"/>
              </a:solidFill>
              <a:effectLst/>
              <a:uLnTx/>
              <a:uFillTx/>
              <a:latin typeface="Meiryo"/>
              <a:ea typeface="Meiryo"/>
            </a:endParaRPr>
          </a:p>
        </p:txBody>
      </p:sp>
      <p:sp>
        <p:nvSpPr>
          <p:cNvPr id="18" name="正方形/長方形 17">
            <a:extLst>
              <a:ext uri="{FF2B5EF4-FFF2-40B4-BE49-F238E27FC236}">
                <a16:creationId xmlns:a16="http://schemas.microsoft.com/office/drawing/2014/main" id="{89583F54-95A6-9D47-2553-690A3FF9CAB8}"/>
              </a:ext>
            </a:extLst>
          </p:cNvPr>
          <p:cNvSpPr/>
          <p:nvPr/>
        </p:nvSpPr>
        <p:spPr>
          <a:xfrm>
            <a:off x="8443740" y="6159888"/>
            <a:ext cx="3152589" cy="138499"/>
          </a:xfrm>
          <a:prstGeom prst="rect">
            <a:avLst/>
          </a:prstGeom>
        </p:spPr>
        <p:txBody>
          <a:bodyPr wrap="none" lIns="0" tIns="0" rIns="0" b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コンテンツページは予告なく変更されることがあります。</a:t>
            </a:r>
          </a:p>
        </p:txBody>
      </p:sp>
      <p:cxnSp>
        <p:nvCxnSpPr>
          <p:cNvPr id="19" name="コネクタ: カギ線 18">
            <a:extLst>
              <a:ext uri="{FF2B5EF4-FFF2-40B4-BE49-F238E27FC236}">
                <a16:creationId xmlns:a16="http://schemas.microsoft.com/office/drawing/2014/main" id="{EEFE0435-EE90-24FD-1B44-EF407AF27319}"/>
              </a:ext>
            </a:extLst>
          </p:cNvPr>
          <p:cNvCxnSpPr>
            <a:cxnSpLocks/>
          </p:cNvCxnSpPr>
          <p:nvPr/>
        </p:nvCxnSpPr>
        <p:spPr>
          <a:xfrm flipH="1">
            <a:off x="5742570" y="1644952"/>
            <a:ext cx="43467" cy="2038486"/>
          </a:xfrm>
          <a:prstGeom prst="bentConnector3">
            <a:avLst>
              <a:gd name="adj1" fmla="val -525916"/>
            </a:avLst>
          </a:prstGeom>
          <a:ln w="12700">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 name="テキスト プレースホルダー 1">
            <a:extLst>
              <a:ext uri="{FF2B5EF4-FFF2-40B4-BE49-F238E27FC236}">
                <a16:creationId xmlns:a16="http://schemas.microsoft.com/office/drawing/2014/main" id="{DBBCB528-90AC-F0F3-1EDC-C109EEF7E1F3}"/>
              </a:ext>
            </a:extLst>
          </p:cNvPr>
          <p:cNvSpPr>
            <a:spLocks noGrp="1"/>
          </p:cNvSpPr>
          <p:nvPr>
            <p:ph type="body" sz="quarter" idx="10"/>
          </p:nvPr>
        </p:nvSpPr>
        <p:spPr>
          <a:xfrm>
            <a:off x="3663895" y="246823"/>
            <a:ext cx="6278292" cy="335028"/>
          </a:xfrm>
        </p:spPr>
        <p:txBody>
          <a:bodyPr/>
          <a:lstStyle/>
          <a:p>
            <a:r>
              <a:rPr kumimoji="1" lang="en-US" altLang="ja-JP" sz="2000" b="1" i="0">
                <a:solidFill>
                  <a:srgbClr val="000048"/>
                </a:solidFill>
                <a:latin typeface="Meiryo" panose="020B0604030504040204" pitchFamily="34" charset="-128"/>
                <a:ea typeface="Meiryo" panose="020B0604030504040204" pitchFamily="34" charset="-128"/>
              </a:rPr>
              <a:t>Yahoo! JAPAN</a:t>
            </a:r>
            <a:r>
              <a:rPr kumimoji="1" lang="ja-JP" altLang="en-US" sz="2000" b="1" i="0">
                <a:solidFill>
                  <a:srgbClr val="000048"/>
                </a:solidFill>
                <a:latin typeface="Meiryo" panose="020B0604030504040204" pitchFamily="34" charset="-128"/>
                <a:ea typeface="Meiryo" panose="020B0604030504040204" pitchFamily="34" charset="-128"/>
              </a:rPr>
              <a:t>トップページ　ブランドパネル　</a:t>
            </a:r>
            <a:endParaRPr kumimoji="1" lang="en-US" altLang="ja-JP" sz="2000" b="1" i="0">
              <a:solidFill>
                <a:srgbClr val="000048"/>
              </a:solidFill>
              <a:latin typeface="Meiryo" panose="020B0604030504040204" pitchFamily="34" charset="-128"/>
              <a:ea typeface="Meiryo" panose="020B0604030504040204" pitchFamily="34" charset="-128"/>
            </a:endParaRPr>
          </a:p>
          <a:p>
            <a:r>
              <a:rPr lang="ja-JP" altLang="en-US">
                <a:solidFill>
                  <a:srgbClr val="000048"/>
                </a:solidFill>
              </a:rPr>
              <a:t>トップインパクト　</a:t>
            </a:r>
            <a:r>
              <a:rPr kumimoji="1" lang="en-US" altLang="ja-JP" sz="2000" b="1" i="0">
                <a:solidFill>
                  <a:srgbClr val="000048"/>
                </a:solidFill>
                <a:latin typeface="Meiryo" panose="020B0604030504040204" pitchFamily="34" charset="-128"/>
                <a:ea typeface="Meiryo" panose="020B0604030504040204" pitchFamily="34" charset="-128"/>
              </a:rPr>
              <a:t>PC</a:t>
            </a:r>
            <a:endParaRPr kumimoji="1" lang="ja-JP" altLang="en-US" sz="2000" b="1" i="0">
              <a:solidFill>
                <a:srgbClr val="000048"/>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102006058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F77B0F-A898-F302-54FA-AB067F57A076}"/>
            </a:ext>
          </a:extLst>
        </p:cNvPr>
        <p:cNvGrpSpPr/>
        <p:nvPr/>
      </p:nvGrpSpPr>
      <p:grpSpPr>
        <a:xfrm>
          <a:off x="0" y="0"/>
          <a:ext cx="0" cy="0"/>
          <a:chOff x="0" y="0"/>
          <a:chExt cx="0" cy="0"/>
        </a:xfrm>
      </p:grpSpPr>
      <p:sp>
        <p:nvSpPr>
          <p:cNvPr id="12" name="テキスト プレースホルダー 5">
            <a:extLst>
              <a:ext uri="{FF2B5EF4-FFF2-40B4-BE49-F238E27FC236}">
                <a16:creationId xmlns:a16="http://schemas.microsoft.com/office/drawing/2014/main" id="{BE63ADF2-6D87-CCE7-8812-A8973C8CE6CF}"/>
              </a:ext>
            </a:extLst>
          </p:cNvPr>
          <p:cNvSpPr txBox="1">
            <a:spLocks/>
          </p:cNvSpPr>
          <p:nvPr/>
        </p:nvSpPr>
        <p:spPr>
          <a:xfrm>
            <a:off x="595671" y="81412"/>
            <a:ext cx="498782"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Font typeface="Arial" panose="020B0604020202020204" pitchFamily="34" charset="0"/>
              <a:buNone/>
            </a:pPr>
            <a:r>
              <a:rPr lang="ja-JP" altLang="en-US"/>
              <a:t>概要</a:t>
            </a:r>
          </a:p>
        </p:txBody>
      </p:sp>
      <p:pic>
        <p:nvPicPr>
          <p:cNvPr id="13" name="図プレースホルダー 8" descr="アイコン&#10;&#10;自動的に生成された説明">
            <a:extLst>
              <a:ext uri="{FF2B5EF4-FFF2-40B4-BE49-F238E27FC236}">
                <a16:creationId xmlns:a16="http://schemas.microsoft.com/office/drawing/2014/main" id="{3BEAC278-22C8-EB0F-4B9B-D110C2D2B035}"/>
              </a:ext>
            </a:extLst>
          </p:cNvPr>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p:spPr>
      </p:pic>
      <p:sp>
        <p:nvSpPr>
          <p:cNvPr id="16" name="テキスト ボックス 15">
            <a:extLst>
              <a:ext uri="{FF2B5EF4-FFF2-40B4-BE49-F238E27FC236}">
                <a16:creationId xmlns:a16="http://schemas.microsoft.com/office/drawing/2014/main" id="{819FBC34-BDF2-4869-8133-7158A0545C3F}"/>
              </a:ext>
            </a:extLst>
          </p:cNvPr>
          <p:cNvSpPr txBox="1"/>
          <p:nvPr/>
        </p:nvSpPr>
        <p:spPr>
          <a:xfrm>
            <a:off x="6528542" y="587028"/>
            <a:ext cx="3188373" cy="152349"/>
          </a:xfrm>
          <a:prstGeom prst="rect">
            <a:avLst/>
          </a:prstGeom>
          <a:noFill/>
        </p:spPr>
        <p:txBody>
          <a:bodyPr wrap="none" lIns="0" tIns="0" rIns="0" bIns="0" rtlCol="0">
            <a:spAutoFit/>
          </a:body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ブランドパネル（</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2026</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年</a:t>
            </a:r>
            <a:r>
              <a:rPr lang="en-US" altLang="ja-JP" sz="900">
                <a:solidFill>
                  <a:srgbClr val="0D0D0D"/>
                </a:solidFill>
                <a:latin typeface="Meiryo" panose="020B0604030504040204" pitchFamily="34" charset="-128"/>
                <a:ea typeface="Meiryo" panose="020B0604030504040204" pitchFamily="34" charset="-128"/>
              </a:rPr>
              <a:t>4</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月～</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2026</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年</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9</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月）からの変更点</a:t>
            </a:r>
          </a:p>
        </p:txBody>
      </p:sp>
      <p:sp>
        <p:nvSpPr>
          <p:cNvPr id="3" name="1 つの角を丸めた四角形 22">
            <a:extLst>
              <a:ext uri="{FF2B5EF4-FFF2-40B4-BE49-F238E27FC236}">
                <a16:creationId xmlns:a16="http://schemas.microsoft.com/office/drawing/2014/main" id="{ED83216B-FA08-4025-C50B-A59FABC0FC48}"/>
              </a:ext>
            </a:extLst>
          </p:cNvPr>
          <p:cNvSpPr/>
          <p:nvPr/>
        </p:nvSpPr>
        <p:spPr>
          <a:xfrm>
            <a:off x="518943" y="1042900"/>
            <a:ext cx="5765968" cy="424965"/>
          </a:xfrm>
          <a:prstGeom prst="round1Rect">
            <a:avLst/>
          </a:prstGeom>
          <a:solidFill>
            <a:srgbClr val="000048"/>
          </a:solidFill>
          <a:ln w="9525">
            <a:noFill/>
          </a:ln>
          <a:effectLst>
            <a:outerShdw dist="25400" algn="l" rotWithShape="0">
              <a:schemeClr val="accent6">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8000" tIns="3600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1">
                <a:solidFill>
                  <a:schemeClr val="bg1"/>
                </a:solidFill>
                <a:latin typeface="メイリオ"/>
                <a:ea typeface="メイリオ"/>
              </a:rPr>
              <a:t>2027/3/11</a:t>
            </a:r>
            <a:r>
              <a:rPr lang="ja-JP" altLang="en-US" sz="1200" b="1">
                <a:solidFill>
                  <a:schemeClr val="bg1"/>
                </a:solidFill>
                <a:latin typeface="メイリオ"/>
                <a:ea typeface="メイリオ"/>
              </a:rPr>
              <a:t>（木）は、リッチ広告は掲載不可</a:t>
            </a:r>
            <a:endParaRPr kumimoji="1" lang="ja-JP" altLang="en-US" sz="1200" b="1" i="0" u="none" strike="noStrike" kern="1200" cap="none" spc="300" normalizeH="0" baseline="0" noProof="0">
              <a:ln>
                <a:noFill/>
              </a:ln>
              <a:solidFill>
                <a:schemeClr val="bg1"/>
              </a:solidFill>
              <a:effectLst/>
              <a:uLnTx/>
              <a:uFillTx/>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FDD6D408-4C86-5FCE-92AB-F9F6980E2F0C}"/>
              </a:ext>
            </a:extLst>
          </p:cNvPr>
          <p:cNvSpPr/>
          <p:nvPr/>
        </p:nvSpPr>
        <p:spPr>
          <a:xfrm>
            <a:off x="518943" y="1446740"/>
            <a:ext cx="11390405" cy="342196"/>
          </a:xfrm>
          <a:prstGeom prst="rect">
            <a:avLst/>
          </a:prstGeom>
          <a:solidFill>
            <a:schemeClr val="bg2">
              <a:lumMod val="95000"/>
            </a:schemeClr>
          </a:solidFill>
          <a:ln w="9525">
            <a:noFill/>
          </a:ln>
          <a:effectLst>
            <a:outerShdw blurRad="38100" dist="254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96000" tIns="46800" rIns="90000" bIns="144000" numCol="1" spcCol="0" rtlCol="0" fromWordArt="0" anchor="ctr" anchorCtr="0" forceAA="0" compatLnSpc="1">
            <a:prstTxWarp prst="textNoShape">
              <a:avLst/>
            </a:prstTxWarp>
            <a:noAutofit/>
          </a:bodyPr>
          <a:lstStyle/>
          <a:p>
            <a:pPr marR="0" lvl="0" algn="l" defTabSz="914400" rtl="0" eaLnBrk="1" fontAlgn="auto" latinLnBrk="0" hangingPunct="1">
              <a:lnSpc>
                <a:spcPct val="150000"/>
              </a:lnSpc>
              <a:spcBef>
                <a:spcPts val="0"/>
              </a:spcBef>
              <a:spcAft>
                <a:spcPts val="0"/>
              </a:spcAft>
              <a:buClrTx/>
              <a:buSzTx/>
              <a:tabLst/>
              <a:defRPr/>
            </a:pPr>
            <a:r>
              <a:rPr lang="ja-JP" altLang="en-US" sz="1050" b="0" i="0">
                <a:solidFill>
                  <a:srgbClr val="0D0D0D"/>
                </a:solidFill>
                <a:effectLst/>
                <a:latin typeface="+mj-ea"/>
                <a:ea typeface="+mj-ea"/>
              </a:rPr>
              <a:t>・</a:t>
            </a:r>
            <a:r>
              <a:rPr lang="en-US" altLang="ja-JP" sz="1050" b="0" i="0">
                <a:solidFill>
                  <a:srgbClr val="0D0D0D"/>
                </a:solidFill>
                <a:effectLst/>
                <a:latin typeface="+mj-ea"/>
                <a:ea typeface="+mj-ea"/>
              </a:rPr>
              <a:t>2027/3/11</a:t>
            </a:r>
            <a:r>
              <a:rPr lang="ja-JP" altLang="en-US" sz="1050" b="0" i="0">
                <a:solidFill>
                  <a:srgbClr val="0D0D0D"/>
                </a:solidFill>
                <a:effectLst/>
                <a:latin typeface="+mj-ea"/>
                <a:ea typeface="+mj-ea"/>
              </a:rPr>
              <a:t>（</a:t>
            </a:r>
            <a:r>
              <a:rPr lang="ja-JP" altLang="en-US" sz="1050">
                <a:solidFill>
                  <a:srgbClr val="0D0D0D"/>
                </a:solidFill>
                <a:latin typeface="+mj-ea"/>
                <a:ea typeface="+mj-ea"/>
              </a:rPr>
              <a:t>木</a:t>
            </a:r>
            <a:r>
              <a:rPr lang="ja-JP" altLang="en-US" sz="1050" b="0" i="0">
                <a:solidFill>
                  <a:srgbClr val="0D0D0D"/>
                </a:solidFill>
                <a:effectLst/>
                <a:latin typeface="+mj-ea"/>
                <a:ea typeface="+mj-ea"/>
              </a:rPr>
              <a:t>）は、トップインパクト以上（リッチ</a:t>
            </a:r>
            <a:r>
              <a:rPr lang="en-US" altLang="ja-JP" sz="1050" b="0" i="0">
                <a:solidFill>
                  <a:srgbClr val="0D0D0D"/>
                </a:solidFill>
                <a:effectLst/>
                <a:latin typeface="+mj-ea"/>
                <a:ea typeface="+mj-ea"/>
              </a:rPr>
              <a:t>MD</a:t>
            </a:r>
            <a:r>
              <a:rPr lang="ja-JP" altLang="en-US" sz="1050" b="0" i="0">
                <a:solidFill>
                  <a:srgbClr val="0D0D0D"/>
                </a:solidFill>
                <a:effectLst/>
                <a:latin typeface="+mj-ea"/>
                <a:ea typeface="+mj-ea"/>
              </a:rPr>
              <a:t>含む）のリッチ広告は掲載不可。</a:t>
            </a:r>
            <a:r>
              <a:rPr lang="en-US" altLang="ja-JP" sz="1050" b="0" i="0">
                <a:solidFill>
                  <a:srgbClr val="0D0D0D"/>
                </a:solidFill>
                <a:effectLst/>
                <a:latin typeface="+mj-ea"/>
                <a:ea typeface="+mj-ea"/>
              </a:rPr>
              <a:t>3/10</a:t>
            </a:r>
            <a:r>
              <a:rPr lang="ja-JP" altLang="en-US" sz="1050" b="0" i="0">
                <a:solidFill>
                  <a:srgbClr val="0D0D0D"/>
                </a:solidFill>
                <a:effectLst/>
                <a:latin typeface="+mj-ea"/>
                <a:ea typeface="+mj-ea"/>
              </a:rPr>
              <a:t>までと</a:t>
            </a:r>
            <a:r>
              <a:rPr lang="en-US" altLang="ja-JP" sz="1050" b="0" i="0">
                <a:solidFill>
                  <a:srgbClr val="0D0D0D"/>
                </a:solidFill>
                <a:effectLst/>
                <a:latin typeface="+mj-ea"/>
                <a:ea typeface="+mj-ea"/>
              </a:rPr>
              <a:t>3/12</a:t>
            </a:r>
            <a:r>
              <a:rPr lang="ja-JP" altLang="en-US" sz="1050" b="0" i="0">
                <a:solidFill>
                  <a:srgbClr val="0D0D0D"/>
                </a:solidFill>
                <a:effectLst/>
                <a:latin typeface="+mj-ea"/>
                <a:ea typeface="+mj-ea"/>
              </a:rPr>
              <a:t>からで商品を分割。</a:t>
            </a:r>
          </a:p>
        </p:txBody>
      </p:sp>
      <p:sp>
        <p:nvSpPr>
          <p:cNvPr id="14" name="テキスト ボックス 13">
            <a:extLst>
              <a:ext uri="{FF2B5EF4-FFF2-40B4-BE49-F238E27FC236}">
                <a16:creationId xmlns:a16="http://schemas.microsoft.com/office/drawing/2014/main" id="{F0BBC786-6DA3-5C11-F9E1-5A6A1639C947}"/>
              </a:ext>
            </a:extLst>
          </p:cNvPr>
          <p:cNvSpPr txBox="1"/>
          <p:nvPr/>
        </p:nvSpPr>
        <p:spPr>
          <a:xfrm>
            <a:off x="703609" y="6119509"/>
            <a:ext cx="8575701" cy="230832"/>
          </a:xfrm>
          <a:prstGeom prst="rect">
            <a:avLst/>
          </a:prstGeom>
          <a:noFill/>
        </p:spPr>
        <p:txBody>
          <a:bodyPr wrap="square">
            <a:spAutoFit/>
          </a:bodyPr>
          <a:lstStyle/>
          <a:p>
            <a:r>
              <a:rPr lang="en-US" altLang="ja-JP" sz="900">
                <a:solidFill>
                  <a:srgbClr val="0D0D0D"/>
                </a:solidFill>
                <a:latin typeface="メイリオ"/>
                <a:ea typeface="メイリオ"/>
              </a:rPr>
              <a:t>※</a:t>
            </a:r>
            <a:r>
              <a:rPr lang="ja-JP" altLang="en-US" sz="900">
                <a:solidFill>
                  <a:srgbClr val="0D0D0D"/>
                </a:solidFill>
                <a:latin typeface="メイリオ"/>
                <a:ea typeface="メイリオ"/>
              </a:rPr>
              <a:t>上記以外の</a:t>
            </a:r>
            <a:r>
              <a:rPr lang="en-US" altLang="ja-JP" sz="900">
                <a:solidFill>
                  <a:srgbClr val="0D0D0D"/>
                </a:solidFill>
                <a:latin typeface="メイリオ"/>
                <a:ea typeface="メイリオ"/>
              </a:rPr>
              <a:t>Yahoo! JAPAN</a:t>
            </a:r>
            <a:r>
              <a:rPr lang="ja-JP" altLang="en-US" sz="900">
                <a:solidFill>
                  <a:srgbClr val="0D0D0D"/>
                </a:solidFill>
                <a:latin typeface="メイリオ"/>
                <a:ea typeface="メイリオ"/>
              </a:rPr>
              <a:t>トップページ　ブランドパネル商品は、</a:t>
            </a:r>
            <a:r>
              <a:rPr lang="en-US" altLang="ja-JP" sz="900">
                <a:solidFill>
                  <a:srgbClr val="0D0D0D"/>
                </a:solidFill>
                <a:latin typeface="メイリオ"/>
                <a:ea typeface="メイリオ"/>
              </a:rPr>
              <a:t>3/11</a:t>
            </a:r>
            <a:r>
              <a:rPr lang="ja-JP" altLang="en-US" sz="900">
                <a:solidFill>
                  <a:srgbClr val="0D0D0D"/>
                </a:solidFill>
                <a:latin typeface="メイリオ"/>
                <a:ea typeface="メイリオ"/>
              </a:rPr>
              <a:t>も掲載されます</a:t>
            </a:r>
            <a:r>
              <a:rPr lang="ja-JP" altLang="en-US" sz="900">
                <a:solidFill>
                  <a:srgbClr val="0D0C0D"/>
                </a:solidFill>
                <a:latin typeface="メイリオ"/>
                <a:ea typeface="メイリオ"/>
              </a:rPr>
              <a:t>。</a:t>
            </a:r>
          </a:p>
        </p:txBody>
      </p:sp>
      <p:sp>
        <p:nvSpPr>
          <p:cNvPr id="17" name="テキスト ボックス 16">
            <a:extLst>
              <a:ext uri="{FF2B5EF4-FFF2-40B4-BE49-F238E27FC236}">
                <a16:creationId xmlns:a16="http://schemas.microsoft.com/office/drawing/2014/main" id="{0F97C5B7-88F5-D2EA-9D41-BEF210D25909}"/>
              </a:ext>
            </a:extLst>
          </p:cNvPr>
          <p:cNvSpPr txBox="1"/>
          <p:nvPr/>
        </p:nvSpPr>
        <p:spPr>
          <a:xfrm>
            <a:off x="683604" y="5100135"/>
            <a:ext cx="10333148" cy="1061829"/>
          </a:xfrm>
          <a:prstGeom prst="rect">
            <a:avLst/>
          </a:prstGeom>
          <a:noFill/>
        </p:spPr>
        <p:txBody>
          <a:bodyPr wrap="square" lIns="91440" tIns="45720" rIns="91440" bIns="45720" anchor="t">
            <a:spAutoFit/>
          </a:bodyPr>
          <a:lstStyle/>
          <a:p>
            <a:r>
              <a:rPr lang="ja-JP" altLang="en-US" sz="900" b="1">
                <a:solidFill>
                  <a:srgbClr val="0D0D0D"/>
                </a:solidFill>
                <a:latin typeface="メイリオ"/>
                <a:ea typeface="メイリオ"/>
              </a:rPr>
              <a:t>▼</a:t>
            </a:r>
            <a:r>
              <a:rPr lang="en-US" altLang="ja-JP" sz="900" b="1">
                <a:solidFill>
                  <a:srgbClr val="0D0D0D"/>
                </a:solidFill>
                <a:latin typeface="メイリオ"/>
                <a:ea typeface="メイリオ"/>
              </a:rPr>
              <a:t>3/11</a:t>
            </a:r>
            <a:r>
              <a:rPr lang="ja-JP" altLang="en-US" sz="900" b="1">
                <a:solidFill>
                  <a:srgbClr val="0D0D0D"/>
                </a:solidFill>
                <a:latin typeface="メイリオ"/>
                <a:ea typeface="メイリオ"/>
              </a:rPr>
              <a:t>を跨ぐ予約方法</a:t>
            </a:r>
          </a:p>
          <a:p>
            <a:r>
              <a:rPr lang="en-US" altLang="ja-JP" sz="900">
                <a:solidFill>
                  <a:srgbClr val="0D0D0D"/>
                </a:solidFill>
                <a:latin typeface="メイリオ"/>
                <a:ea typeface="メイリオ"/>
              </a:rPr>
              <a:t>3/11</a:t>
            </a:r>
            <a:r>
              <a:rPr lang="ja-JP" altLang="en-US" sz="900">
                <a:solidFill>
                  <a:srgbClr val="0D0D0D"/>
                </a:solidFill>
                <a:latin typeface="メイリオ"/>
                <a:ea typeface="メイリオ"/>
              </a:rPr>
              <a:t>を跨ぐ場合は、</a:t>
            </a:r>
            <a:r>
              <a:rPr lang="en-US" altLang="ja-JP" sz="900">
                <a:solidFill>
                  <a:srgbClr val="0D0D0D"/>
                </a:solidFill>
                <a:latin typeface="メイリオ"/>
                <a:ea typeface="メイリオ"/>
              </a:rPr>
              <a:t>3/10</a:t>
            </a:r>
            <a:r>
              <a:rPr lang="ja-JP" altLang="en-US" sz="900">
                <a:solidFill>
                  <a:srgbClr val="0D0D0D"/>
                </a:solidFill>
                <a:latin typeface="メイリオ"/>
                <a:ea typeface="メイリオ"/>
              </a:rPr>
              <a:t>までと</a:t>
            </a:r>
            <a:r>
              <a:rPr lang="en-US" altLang="ja-JP" sz="900">
                <a:solidFill>
                  <a:srgbClr val="0D0D0D"/>
                </a:solidFill>
                <a:latin typeface="メイリオ"/>
                <a:ea typeface="メイリオ"/>
              </a:rPr>
              <a:t>3/12</a:t>
            </a:r>
            <a:r>
              <a:rPr lang="ja-JP" altLang="en-US" sz="900">
                <a:solidFill>
                  <a:srgbClr val="0D0D0D"/>
                </a:solidFill>
                <a:latin typeface="メイリオ"/>
                <a:ea typeface="メイリオ"/>
              </a:rPr>
              <a:t>から、それぞれキャンペーンを分け、合計２キャンペーンで予約してください。</a:t>
            </a:r>
            <a:endParaRPr lang="en-US" altLang="ja-JP" sz="900">
              <a:solidFill>
                <a:srgbClr val="0D0D0D"/>
              </a:solidFill>
              <a:latin typeface="メイリオ"/>
              <a:ea typeface="メイリオ"/>
            </a:endParaRPr>
          </a:p>
          <a:p>
            <a:r>
              <a:rPr lang="ja-JP" altLang="en-US" sz="900">
                <a:solidFill>
                  <a:srgbClr val="0D0D0D"/>
                </a:solidFill>
                <a:latin typeface="メイリオ"/>
                <a:ea typeface="メイリオ"/>
              </a:rPr>
              <a:t>キャンペーン分割により</a:t>
            </a:r>
            <a:r>
              <a:rPr lang="en-US" altLang="ja-JP" sz="900">
                <a:solidFill>
                  <a:srgbClr val="0D0D0D"/>
                </a:solidFill>
                <a:latin typeface="メイリオ"/>
                <a:ea typeface="メイリオ"/>
              </a:rPr>
              <a:t>1</a:t>
            </a:r>
            <a:r>
              <a:rPr lang="ja-JP" altLang="en-US" sz="900">
                <a:solidFill>
                  <a:srgbClr val="0D0D0D"/>
                </a:solidFill>
                <a:latin typeface="メイリオ"/>
                <a:ea typeface="メイリオ"/>
              </a:rPr>
              <a:t>キャンペーンの最低出稿金額が満たない場合は、弊社営業までお問い合わせください。ただし、通期で最低出稿金額を満たす必要があります。</a:t>
            </a:r>
            <a:endParaRPr lang="en-US" altLang="ja-JP" sz="900">
              <a:solidFill>
                <a:srgbClr val="0D0D0D"/>
              </a:solidFill>
              <a:latin typeface="メイリオ"/>
              <a:ea typeface="メイリオ"/>
            </a:endParaRPr>
          </a:p>
          <a:p>
            <a:endParaRPr lang="en-US" altLang="ja-JP" sz="900">
              <a:solidFill>
                <a:srgbClr val="0D0D0D"/>
              </a:solidFill>
              <a:latin typeface="メイリオ"/>
              <a:ea typeface="メイリオ"/>
            </a:endParaRPr>
          </a:p>
          <a:p>
            <a:r>
              <a:rPr lang="en-US" altLang="ja-JP" sz="900">
                <a:solidFill>
                  <a:srgbClr val="0D0D0D"/>
                </a:solidFill>
                <a:latin typeface="メイリオ"/>
                <a:ea typeface="メイリオ"/>
              </a:rPr>
              <a:t>※</a:t>
            </a:r>
            <a:r>
              <a:rPr lang="ja-JP" altLang="en-US" sz="900">
                <a:solidFill>
                  <a:srgbClr val="0D0D0D"/>
                </a:solidFill>
                <a:latin typeface="メイリオ"/>
                <a:ea typeface="メイリオ"/>
              </a:rPr>
              <a:t>ブランドリフト調査について</a:t>
            </a:r>
          </a:p>
          <a:p>
            <a:r>
              <a:rPr lang="en-US" altLang="ja-JP" sz="900">
                <a:solidFill>
                  <a:srgbClr val="0D0D0D"/>
                </a:solidFill>
                <a:latin typeface="メイリオ"/>
                <a:ea typeface="メイリオ"/>
              </a:rPr>
              <a:t>3/11</a:t>
            </a:r>
            <a:r>
              <a:rPr lang="ja-JP" altLang="en-US" sz="900">
                <a:solidFill>
                  <a:srgbClr val="0D0D0D"/>
                </a:solidFill>
                <a:latin typeface="メイリオ"/>
                <a:ea typeface="メイリオ"/>
              </a:rPr>
              <a:t>跨ぎ案件については、キャンペーンを分けて予約するため通期での実施は出来かねます。また、</a:t>
            </a:r>
            <a:r>
              <a:rPr lang="en-US" altLang="ja-JP" sz="900">
                <a:solidFill>
                  <a:srgbClr val="0D0D0D"/>
                </a:solidFill>
                <a:latin typeface="メイリオ"/>
                <a:ea typeface="メイリオ"/>
              </a:rPr>
              <a:t> MD</a:t>
            </a:r>
            <a:r>
              <a:rPr lang="ja-JP" altLang="en-US" sz="900">
                <a:solidFill>
                  <a:srgbClr val="0D0D0D"/>
                </a:solidFill>
                <a:latin typeface="メイリオ"/>
                <a:ea typeface="メイリオ"/>
              </a:rPr>
              <a:t>については</a:t>
            </a:r>
            <a:r>
              <a:rPr lang="en-US" altLang="ja-JP" sz="900">
                <a:solidFill>
                  <a:srgbClr val="0D0D0D"/>
                </a:solidFill>
                <a:latin typeface="メイリオ"/>
                <a:ea typeface="メイリオ"/>
              </a:rPr>
              <a:t>1</a:t>
            </a:r>
            <a:r>
              <a:rPr lang="ja-JP" altLang="en-US" sz="900">
                <a:solidFill>
                  <a:srgbClr val="0D0D0D"/>
                </a:solidFill>
                <a:latin typeface="メイリオ"/>
                <a:ea typeface="メイリオ"/>
              </a:rPr>
              <a:t>キャンペーン</a:t>
            </a:r>
            <a:r>
              <a:rPr lang="en-US" altLang="ja-JP" sz="900">
                <a:solidFill>
                  <a:srgbClr val="0D0D0D"/>
                </a:solidFill>
                <a:latin typeface="メイリオ"/>
                <a:ea typeface="メイリオ"/>
              </a:rPr>
              <a:t>500</a:t>
            </a:r>
            <a:r>
              <a:rPr lang="ja-JP" altLang="en-US" sz="900">
                <a:solidFill>
                  <a:srgbClr val="0D0D0D"/>
                </a:solidFill>
                <a:latin typeface="メイリオ"/>
                <a:ea typeface="メイリオ"/>
              </a:rPr>
              <a:t>万円以上であれば実施可能です。</a:t>
            </a:r>
            <a:endParaRPr lang="en-US" altLang="ja-JP" sz="900">
              <a:solidFill>
                <a:srgbClr val="0D0D0D"/>
              </a:solidFill>
              <a:latin typeface="メイリオ"/>
              <a:ea typeface="メイリオ"/>
            </a:endParaRPr>
          </a:p>
          <a:p>
            <a:r>
              <a:rPr lang="en-US" altLang="ja-JP" sz="900">
                <a:solidFill>
                  <a:srgbClr val="0D0D0D"/>
                </a:solidFill>
                <a:latin typeface="メイリオ"/>
                <a:ea typeface="メイリオ"/>
              </a:rPr>
              <a:t>PC</a:t>
            </a:r>
            <a:r>
              <a:rPr lang="ja-JP" altLang="en-US" sz="900">
                <a:solidFill>
                  <a:srgbClr val="0D0D0D"/>
                </a:solidFill>
                <a:latin typeface="メイリオ"/>
                <a:ea typeface="メイリオ"/>
              </a:rPr>
              <a:t>については</a:t>
            </a:r>
            <a:r>
              <a:rPr lang="en-US" altLang="ja-JP" sz="900">
                <a:solidFill>
                  <a:srgbClr val="0D0D0D"/>
                </a:solidFill>
                <a:latin typeface="メイリオ"/>
                <a:ea typeface="メイリオ"/>
              </a:rPr>
              <a:t>1</a:t>
            </a:r>
            <a:r>
              <a:rPr lang="ja-JP" altLang="en-US" sz="900">
                <a:solidFill>
                  <a:srgbClr val="0D0D0D"/>
                </a:solidFill>
                <a:latin typeface="メイリオ"/>
                <a:ea typeface="メイリオ"/>
              </a:rPr>
              <a:t>キャンペーン</a:t>
            </a:r>
            <a:r>
              <a:rPr lang="en-US" altLang="ja-JP" sz="900">
                <a:solidFill>
                  <a:srgbClr val="0D0D0D"/>
                </a:solidFill>
                <a:latin typeface="メイリオ"/>
                <a:ea typeface="メイリオ"/>
              </a:rPr>
              <a:t>1000</a:t>
            </a:r>
            <a:r>
              <a:rPr lang="ja-JP" altLang="en-US" sz="900">
                <a:solidFill>
                  <a:srgbClr val="0D0D0D"/>
                </a:solidFill>
                <a:latin typeface="メイリオ"/>
                <a:ea typeface="メイリオ"/>
              </a:rPr>
              <a:t>万円以上であれば実施可能となります。</a:t>
            </a:r>
          </a:p>
        </p:txBody>
      </p:sp>
      <p:cxnSp>
        <p:nvCxnSpPr>
          <p:cNvPr id="18" name="直線矢印コネクタ 17">
            <a:extLst>
              <a:ext uri="{FF2B5EF4-FFF2-40B4-BE49-F238E27FC236}">
                <a16:creationId xmlns:a16="http://schemas.microsoft.com/office/drawing/2014/main" id="{F047F3A6-B89A-EE2F-6346-6344244453B4}"/>
              </a:ext>
            </a:extLst>
          </p:cNvPr>
          <p:cNvCxnSpPr>
            <a:cxnSpLocks/>
          </p:cNvCxnSpPr>
          <p:nvPr/>
        </p:nvCxnSpPr>
        <p:spPr>
          <a:xfrm flipV="1">
            <a:off x="734613" y="2325345"/>
            <a:ext cx="11192946" cy="15923"/>
          </a:xfrm>
          <a:prstGeom prst="straightConnector1">
            <a:avLst/>
          </a:prstGeom>
          <a:ln>
            <a:solidFill>
              <a:srgbClr val="02004A"/>
            </a:solidFill>
            <a:tailEnd type="triangle"/>
          </a:ln>
        </p:spPr>
        <p:style>
          <a:lnRef idx="1">
            <a:schemeClr val="accent1"/>
          </a:lnRef>
          <a:fillRef idx="0">
            <a:schemeClr val="accent1"/>
          </a:fillRef>
          <a:effectRef idx="0">
            <a:schemeClr val="accent1"/>
          </a:effectRef>
          <a:fontRef idx="minor">
            <a:schemeClr val="tx1"/>
          </a:fontRef>
        </p:style>
      </p:cxnSp>
      <p:sp>
        <p:nvSpPr>
          <p:cNvPr id="19" name="テキスト ボックス 18">
            <a:extLst>
              <a:ext uri="{FF2B5EF4-FFF2-40B4-BE49-F238E27FC236}">
                <a16:creationId xmlns:a16="http://schemas.microsoft.com/office/drawing/2014/main" id="{3C4A2751-D75F-7447-4CC7-06021E2C31F4}"/>
              </a:ext>
            </a:extLst>
          </p:cNvPr>
          <p:cNvSpPr txBox="1"/>
          <p:nvPr/>
        </p:nvSpPr>
        <p:spPr>
          <a:xfrm>
            <a:off x="11576252" y="1934347"/>
            <a:ext cx="527709" cy="307777"/>
          </a:xfrm>
          <a:prstGeom prst="rect">
            <a:avLst/>
          </a:prstGeom>
          <a:noFill/>
        </p:spPr>
        <p:txBody>
          <a:bodyPr wrap="none" rtlCol="0">
            <a:spAutoFit/>
          </a:bodyPr>
          <a:lstStyle/>
          <a:p>
            <a:pPr algn="l"/>
            <a:r>
              <a:rPr lang="en-US" altLang="ja-JP" sz="1400"/>
              <a:t>3</a:t>
            </a:r>
            <a:r>
              <a:rPr kumimoji="1" lang="en-US" altLang="ja-JP" sz="1400"/>
              <a:t>/31</a:t>
            </a:r>
            <a:endParaRPr kumimoji="1" lang="ja-JP" altLang="en-US" sz="1400"/>
          </a:p>
        </p:txBody>
      </p:sp>
      <p:sp>
        <p:nvSpPr>
          <p:cNvPr id="20" name="テキスト ボックス 19">
            <a:extLst>
              <a:ext uri="{FF2B5EF4-FFF2-40B4-BE49-F238E27FC236}">
                <a16:creationId xmlns:a16="http://schemas.microsoft.com/office/drawing/2014/main" id="{528F7F10-FDE5-BA90-407E-2DE4885612B5}"/>
              </a:ext>
            </a:extLst>
          </p:cNvPr>
          <p:cNvSpPr txBox="1"/>
          <p:nvPr/>
        </p:nvSpPr>
        <p:spPr>
          <a:xfrm>
            <a:off x="6105064" y="1942600"/>
            <a:ext cx="619989" cy="307777"/>
          </a:xfrm>
          <a:prstGeom prst="rect">
            <a:avLst/>
          </a:prstGeom>
          <a:noFill/>
        </p:spPr>
        <p:txBody>
          <a:bodyPr wrap="square" rtlCol="0">
            <a:spAutoFit/>
          </a:bodyPr>
          <a:lstStyle/>
          <a:p>
            <a:pPr algn="l"/>
            <a:r>
              <a:rPr kumimoji="1" lang="en-US" altLang="ja-JP" sz="1400"/>
              <a:t>3/11</a:t>
            </a:r>
            <a:endParaRPr kumimoji="1" lang="ja-JP" altLang="en-US" sz="1400"/>
          </a:p>
        </p:txBody>
      </p:sp>
      <p:sp>
        <p:nvSpPr>
          <p:cNvPr id="21" name="テキスト ボックス 20">
            <a:extLst>
              <a:ext uri="{FF2B5EF4-FFF2-40B4-BE49-F238E27FC236}">
                <a16:creationId xmlns:a16="http://schemas.microsoft.com/office/drawing/2014/main" id="{34E36CE8-0CCB-C5C6-3D9D-E7158F68AA53}"/>
              </a:ext>
            </a:extLst>
          </p:cNvPr>
          <p:cNvSpPr txBox="1"/>
          <p:nvPr/>
        </p:nvSpPr>
        <p:spPr>
          <a:xfrm>
            <a:off x="5309759" y="1919633"/>
            <a:ext cx="720797" cy="307777"/>
          </a:xfrm>
          <a:prstGeom prst="rect">
            <a:avLst/>
          </a:prstGeom>
          <a:noFill/>
        </p:spPr>
        <p:txBody>
          <a:bodyPr wrap="square" rtlCol="0">
            <a:spAutoFit/>
          </a:bodyPr>
          <a:lstStyle/>
          <a:p>
            <a:pPr algn="l"/>
            <a:r>
              <a:rPr kumimoji="1" lang="en-US" altLang="ja-JP" sz="1400"/>
              <a:t>3/10</a:t>
            </a:r>
            <a:endParaRPr kumimoji="1" lang="ja-JP" altLang="en-US" sz="1400"/>
          </a:p>
        </p:txBody>
      </p:sp>
      <p:sp>
        <p:nvSpPr>
          <p:cNvPr id="22" name="テキスト ボックス 21">
            <a:extLst>
              <a:ext uri="{FF2B5EF4-FFF2-40B4-BE49-F238E27FC236}">
                <a16:creationId xmlns:a16="http://schemas.microsoft.com/office/drawing/2014/main" id="{057DA6E0-AEEB-5AEA-C500-61D39A1C3EA3}"/>
              </a:ext>
            </a:extLst>
          </p:cNvPr>
          <p:cNvSpPr txBox="1"/>
          <p:nvPr/>
        </p:nvSpPr>
        <p:spPr>
          <a:xfrm>
            <a:off x="6848498" y="1924174"/>
            <a:ext cx="812051" cy="307777"/>
          </a:xfrm>
          <a:prstGeom prst="rect">
            <a:avLst/>
          </a:prstGeom>
          <a:noFill/>
        </p:spPr>
        <p:txBody>
          <a:bodyPr wrap="square" rtlCol="0">
            <a:spAutoFit/>
          </a:bodyPr>
          <a:lstStyle/>
          <a:p>
            <a:pPr algn="l"/>
            <a:r>
              <a:rPr kumimoji="1" lang="en-US" altLang="ja-JP" sz="1400"/>
              <a:t>3/12</a:t>
            </a:r>
            <a:endParaRPr kumimoji="1" lang="ja-JP" altLang="en-US" sz="1400"/>
          </a:p>
        </p:txBody>
      </p:sp>
      <p:sp>
        <p:nvSpPr>
          <p:cNvPr id="23" name="テキスト ボックス 22">
            <a:extLst>
              <a:ext uri="{FF2B5EF4-FFF2-40B4-BE49-F238E27FC236}">
                <a16:creationId xmlns:a16="http://schemas.microsoft.com/office/drawing/2014/main" id="{256CD2C9-C54D-505D-B2F1-F4B7EC5F0F72}"/>
              </a:ext>
            </a:extLst>
          </p:cNvPr>
          <p:cNvSpPr txBox="1"/>
          <p:nvPr/>
        </p:nvSpPr>
        <p:spPr>
          <a:xfrm>
            <a:off x="550244" y="2148640"/>
            <a:ext cx="360040" cy="369332"/>
          </a:xfrm>
          <a:prstGeom prst="rect">
            <a:avLst/>
          </a:prstGeom>
          <a:noFill/>
        </p:spPr>
        <p:txBody>
          <a:bodyPr wrap="square" rtlCol="0">
            <a:spAutoFit/>
          </a:bodyPr>
          <a:lstStyle/>
          <a:p>
            <a:pPr algn="l"/>
            <a:r>
              <a:rPr kumimoji="1" lang="ja-JP" altLang="en-US"/>
              <a:t>●</a:t>
            </a:r>
          </a:p>
        </p:txBody>
      </p:sp>
      <p:sp>
        <p:nvSpPr>
          <p:cNvPr id="24" name="正方形/長方形 23">
            <a:extLst>
              <a:ext uri="{FF2B5EF4-FFF2-40B4-BE49-F238E27FC236}">
                <a16:creationId xmlns:a16="http://schemas.microsoft.com/office/drawing/2014/main" id="{A8D35694-8886-34C2-9F25-6ADB2CE68C65}"/>
              </a:ext>
            </a:extLst>
          </p:cNvPr>
          <p:cNvSpPr/>
          <p:nvPr/>
        </p:nvSpPr>
        <p:spPr>
          <a:xfrm>
            <a:off x="6090188" y="2443165"/>
            <a:ext cx="634865" cy="2703368"/>
          </a:xfrm>
          <a:prstGeom prst="rect">
            <a:avLst/>
          </a:prstGeom>
          <a:solidFill>
            <a:srgbClr val="002AFF">
              <a:alpha val="10196"/>
            </a:srgbClr>
          </a:solidFill>
          <a:ln>
            <a:noFill/>
          </a:ln>
        </p:spPr>
        <p:style>
          <a:lnRef idx="2">
            <a:schemeClr val="accent2">
              <a:shade val="50000"/>
            </a:schemeClr>
          </a:lnRef>
          <a:fillRef idx="1">
            <a:schemeClr val="accent2"/>
          </a:fillRef>
          <a:effectRef idx="0">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sz="1200">
                <a:solidFill>
                  <a:schemeClr val="tx1"/>
                </a:solidFill>
              </a:rPr>
              <a:t>掲載不可</a:t>
            </a:r>
          </a:p>
        </p:txBody>
      </p:sp>
      <p:sp>
        <p:nvSpPr>
          <p:cNvPr id="25" name="テキスト ボックス 24">
            <a:extLst>
              <a:ext uri="{FF2B5EF4-FFF2-40B4-BE49-F238E27FC236}">
                <a16:creationId xmlns:a16="http://schemas.microsoft.com/office/drawing/2014/main" id="{6384CC5F-1755-3182-DE7A-48DD4D88F2EA}"/>
              </a:ext>
            </a:extLst>
          </p:cNvPr>
          <p:cNvSpPr txBox="1"/>
          <p:nvPr/>
        </p:nvSpPr>
        <p:spPr>
          <a:xfrm>
            <a:off x="5670158" y="2011102"/>
            <a:ext cx="360040" cy="369332"/>
          </a:xfrm>
          <a:prstGeom prst="rect">
            <a:avLst/>
          </a:prstGeom>
          <a:noFill/>
        </p:spPr>
        <p:txBody>
          <a:bodyPr wrap="square" rtlCol="0">
            <a:spAutoFit/>
          </a:bodyPr>
          <a:lstStyle/>
          <a:p>
            <a:pPr algn="l"/>
            <a:r>
              <a:rPr kumimoji="1" lang="ja-JP" altLang="en-US"/>
              <a:t>●</a:t>
            </a:r>
          </a:p>
        </p:txBody>
      </p:sp>
      <p:sp>
        <p:nvSpPr>
          <p:cNvPr id="26" name="テキスト ボックス 25">
            <a:extLst>
              <a:ext uri="{FF2B5EF4-FFF2-40B4-BE49-F238E27FC236}">
                <a16:creationId xmlns:a16="http://schemas.microsoft.com/office/drawing/2014/main" id="{ECD017F3-04B1-EF6C-FF59-3329C666D6BD}"/>
              </a:ext>
            </a:extLst>
          </p:cNvPr>
          <p:cNvSpPr txBox="1"/>
          <p:nvPr/>
        </p:nvSpPr>
        <p:spPr>
          <a:xfrm flipH="1">
            <a:off x="6657018" y="2018334"/>
            <a:ext cx="359474" cy="369332"/>
          </a:xfrm>
          <a:prstGeom prst="rect">
            <a:avLst/>
          </a:prstGeom>
          <a:noFill/>
        </p:spPr>
        <p:txBody>
          <a:bodyPr wrap="square" rtlCol="0">
            <a:spAutoFit/>
          </a:bodyPr>
          <a:lstStyle/>
          <a:p>
            <a:pPr algn="l"/>
            <a:r>
              <a:rPr kumimoji="1" lang="ja-JP" altLang="en-US"/>
              <a:t>●</a:t>
            </a:r>
          </a:p>
        </p:txBody>
      </p:sp>
      <p:sp>
        <p:nvSpPr>
          <p:cNvPr id="27" name="正方形/長方形 26">
            <a:extLst>
              <a:ext uri="{FF2B5EF4-FFF2-40B4-BE49-F238E27FC236}">
                <a16:creationId xmlns:a16="http://schemas.microsoft.com/office/drawing/2014/main" id="{F03DCACB-4C87-90C7-4765-C5282C6B6886}"/>
              </a:ext>
            </a:extLst>
          </p:cNvPr>
          <p:cNvSpPr/>
          <p:nvPr/>
        </p:nvSpPr>
        <p:spPr>
          <a:xfrm>
            <a:off x="703609" y="2434571"/>
            <a:ext cx="5251668" cy="2665564"/>
          </a:xfrm>
          <a:prstGeom prst="rect">
            <a:avLst/>
          </a:prstGeom>
          <a:solidFill>
            <a:srgbClr val="002AFF">
              <a:alpha val="10196"/>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ja-JP" altLang="en-US" sz="800">
                <a:solidFill>
                  <a:srgbClr val="0D0D0D"/>
                </a:solidFill>
                <a:latin typeface="+mn-ea"/>
              </a:rPr>
              <a:t>＜レギュラー商品＞</a:t>
            </a:r>
          </a:p>
          <a:p>
            <a:pPr marL="171450" indent="-171450">
              <a:buFont typeface="Arial" panose="020B0604020202020204" pitchFamily="34" charset="0"/>
              <a:buChar char="•"/>
            </a:pPr>
            <a:r>
              <a:rPr lang="ja-JP" altLang="en-US" sz="800">
                <a:solidFill>
                  <a:srgbClr val="0D0D0D"/>
                </a:solidFill>
                <a:latin typeface="+mn-ea"/>
              </a:rPr>
              <a:t>ブランドパネル　リッチフォーマット　</a:t>
            </a:r>
            <a:r>
              <a:rPr lang="en-US" altLang="ja-JP" sz="800">
                <a:solidFill>
                  <a:srgbClr val="0D0D0D"/>
                </a:solidFill>
                <a:latin typeface="+mn-ea"/>
              </a:rPr>
              <a:t>MD</a:t>
            </a:r>
            <a:r>
              <a:rPr lang="ja-JP" altLang="en-US" sz="800">
                <a:solidFill>
                  <a:srgbClr val="0D0D0D"/>
                </a:solidFill>
                <a:latin typeface="+mn-ea"/>
              </a:rPr>
              <a:t>（</a:t>
            </a:r>
            <a:r>
              <a:rPr lang="en-US" altLang="ja-JP" sz="800">
                <a:solidFill>
                  <a:srgbClr val="0D0D0D"/>
                </a:solidFill>
                <a:latin typeface="+mn-ea"/>
              </a:rPr>
              <a:t>500</a:t>
            </a:r>
            <a:r>
              <a:rPr lang="ja-JP" altLang="en-US" sz="800">
                <a:solidFill>
                  <a:srgbClr val="0D0D0D"/>
                </a:solidFill>
                <a:latin typeface="+mn-ea"/>
              </a:rPr>
              <a:t>万円～）（</a:t>
            </a:r>
            <a:r>
              <a:rPr lang="en-US" altLang="ja-JP" sz="800">
                <a:solidFill>
                  <a:srgbClr val="0D0D0D"/>
                </a:solidFill>
                <a:latin typeface="+mn-ea"/>
              </a:rPr>
              <a:t>9/1</a:t>
            </a:r>
            <a:r>
              <a:rPr lang="ja-JP" altLang="en-US" sz="800">
                <a:solidFill>
                  <a:srgbClr val="0D0D0D"/>
                </a:solidFill>
                <a:latin typeface="+mn-ea"/>
              </a:rPr>
              <a:t>～</a:t>
            </a:r>
            <a:r>
              <a:rPr lang="en-US" altLang="ja-JP" sz="800">
                <a:solidFill>
                  <a:srgbClr val="0D0D0D"/>
                </a:solidFill>
                <a:latin typeface="+mn-ea"/>
              </a:rPr>
              <a:t>3/10</a:t>
            </a:r>
            <a:r>
              <a:rPr lang="ja-JP" altLang="en-US" sz="800">
                <a:solidFill>
                  <a:srgbClr val="0D0D0D"/>
                </a:solidFill>
                <a:latin typeface="+mn-ea"/>
              </a:rPr>
              <a:t>）</a:t>
            </a:r>
            <a:endParaRPr lang="en-US" altLang="ja-JP" sz="800">
              <a:solidFill>
                <a:srgbClr val="0D0D0D"/>
              </a:solidFill>
              <a:latin typeface="+mn-ea"/>
            </a:endParaRPr>
          </a:p>
          <a:p>
            <a:pPr marL="171450" indent="-171450">
              <a:buFont typeface="Arial" panose="020B0604020202020204" pitchFamily="34" charset="0"/>
              <a:buChar char="•"/>
            </a:pPr>
            <a:r>
              <a:rPr lang="ja-JP" altLang="en-US" sz="800">
                <a:solidFill>
                  <a:srgbClr val="0D0D0D"/>
                </a:solidFill>
                <a:latin typeface="+mn-ea"/>
              </a:rPr>
              <a:t>ブランドパネル　リッチフォーマット　</a:t>
            </a:r>
            <a:r>
              <a:rPr lang="en-US" altLang="ja-JP" sz="800">
                <a:solidFill>
                  <a:srgbClr val="0D0D0D"/>
                </a:solidFill>
                <a:latin typeface="+mn-ea"/>
              </a:rPr>
              <a:t>MD</a:t>
            </a:r>
            <a:r>
              <a:rPr lang="ja-JP" altLang="en-US" sz="800">
                <a:solidFill>
                  <a:srgbClr val="0D0D0D"/>
                </a:solidFill>
                <a:latin typeface="+mn-ea"/>
              </a:rPr>
              <a:t>（</a:t>
            </a:r>
            <a:r>
              <a:rPr lang="en-US" altLang="ja-JP" sz="800">
                <a:solidFill>
                  <a:srgbClr val="0D0D0D"/>
                </a:solidFill>
                <a:latin typeface="+mn-ea"/>
              </a:rPr>
              <a:t>1000</a:t>
            </a:r>
            <a:r>
              <a:rPr lang="ja-JP" altLang="en-US" sz="800">
                <a:solidFill>
                  <a:srgbClr val="0D0D0D"/>
                </a:solidFill>
                <a:latin typeface="+mn-ea"/>
              </a:rPr>
              <a:t>万円～）（</a:t>
            </a:r>
            <a:r>
              <a:rPr lang="en-US" altLang="ja-JP" sz="800">
                <a:solidFill>
                  <a:srgbClr val="0D0D0D"/>
                </a:solidFill>
                <a:latin typeface="+mn-ea"/>
              </a:rPr>
              <a:t>9/1</a:t>
            </a:r>
            <a:r>
              <a:rPr lang="ja-JP" altLang="en-US" sz="800">
                <a:solidFill>
                  <a:srgbClr val="0D0D0D"/>
                </a:solidFill>
                <a:latin typeface="+mn-ea"/>
              </a:rPr>
              <a:t>～</a:t>
            </a:r>
            <a:r>
              <a:rPr lang="en-US" altLang="ja-JP" sz="800">
                <a:solidFill>
                  <a:srgbClr val="0D0D0D"/>
                </a:solidFill>
                <a:latin typeface="+mn-ea"/>
              </a:rPr>
              <a:t>3/10</a:t>
            </a:r>
            <a:r>
              <a:rPr lang="ja-JP" altLang="en-US" sz="800">
                <a:solidFill>
                  <a:srgbClr val="0D0D0D"/>
                </a:solidFill>
                <a:latin typeface="+mn-ea"/>
              </a:rPr>
              <a:t>）</a:t>
            </a:r>
            <a:endParaRPr lang="en-US" altLang="ja-JP" sz="800">
              <a:solidFill>
                <a:srgbClr val="0D0D0D"/>
              </a:solidFill>
              <a:latin typeface="+mn-ea"/>
            </a:endParaRPr>
          </a:p>
          <a:p>
            <a:pPr marL="171450" indent="-171450">
              <a:buFont typeface="Arial" panose="020B0604020202020204" pitchFamily="34" charset="0"/>
              <a:buChar char="•"/>
            </a:pPr>
            <a:r>
              <a:rPr lang="ja-JP" altLang="en-US" sz="800">
                <a:solidFill>
                  <a:srgbClr val="0D0D0D"/>
                </a:solidFill>
                <a:latin typeface="+mn-ea"/>
              </a:rPr>
              <a:t>ブランドパネル　リッチフォーマット　</a:t>
            </a:r>
            <a:r>
              <a:rPr lang="en-US" altLang="ja-JP" sz="800">
                <a:solidFill>
                  <a:srgbClr val="0D0D0D"/>
                </a:solidFill>
                <a:latin typeface="+mn-ea"/>
              </a:rPr>
              <a:t>MD</a:t>
            </a:r>
            <a:r>
              <a:rPr lang="ja-JP" altLang="en-US" sz="800">
                <a:solidFill>
                  <a:srgbClr val="0D0D0D"/>
                </a:solidFill>
                <a:latin typeface="+mn-ea"/>
              </a:rPr>
              <a:t>（</a:t>
            </a:r>
            <a:r>
              <a:rPr lang="en-US" altLang="ja-JP" sz="800">
                <a:solidFill>
                  <a:srgbClr val="0D0D0D"/>
                </a:solidFill>
                <a:latin typeface="+mn-ea"/>
              </a:rPr>
              <a:t>FQ1</a:t>
            </a:r>
            <a:r>
              <a:rPr lang="ja-JP" altLang="en-US" sz="800">
                <a:solidFill>
                  <a:srgbClr val="0D0D0D"/>
                </a:solidFill>
                <a:latin typeface="+mn-ea"/>
              </a:rPr>
              <a:t>）（</a:t>
            </a:r>
            <a:r>
              <a:rPr lang="en-US" altLang="ja-JP" sz="800">
                <a:solidFill>
                  <a:srgbClr val="0D0D0D"/>
                </a:solidFill>
                <a:latin typeface="+mn-ea"/>
              </a:rPr>
              <a:t>1000</a:t>
            </a:r>
            <a:r>
              <a:rPr lang="ja-JP" altLang="en-US" sz="800">
                <a:solidFill>
                  <a:srgbClr val="0D0D0D"/>
                </a:solidFill>
                <a:latin typeface="+mn-ea"/>
              </a:rPr>
              <a:t>万円～）（</a:t>
            </a:r>
            <a:r>
              <a:rPr lang="en-US" altLang="ja-JP" sz="800">
                <a:solidFill>
                  <a:srgbClr val="0D0D0D"/>
                </a:solidFill>
                <a:latin typeface="+mn-ea"/>
              </a:rPr>
              <a:t>9/1</a:t>
            </a:r>
            <a:r>
              <a:rPr lang="ja-JP" altLang="en-US" sz="800">
                <a:solidFill>
                  <a:srgbClr val="0D0D0D"/>
                </a:solidFill>
                <a:latin typeface="+mn-ea"/>
              </a:rPr>
              <a:t>～</a:t>
            </a:r>
            <a:r>
              <a:rPr lang="en-US" altLang="ja-JP" sz="800">
                <a:solidFill>
                  <a:srgbClr val="0D0D0D"/>
                </a:solidFill>
                <a:latin typeface="+mn-ea"/>
              </a:rPr>
              <a:t>3/10</a:t>
            </a:r>
            <a:r>
              <a:rPr lang="ja-JP" altLang="en-US" sz="800">
                <a:solidFill>
                  <a:srgbClr val="0D0D0D"/>
                </a:solidFill>
                <a:latin typeface="+mn-ea"/>
              </a:rPr>
              <a:t>）</a:t>
            </a:r>
            <a:endParaRPr lang="en-US" altLang="ja-JP" sz="800">
              <a:solidFill>
                <a:srgbClr val="0D0D0D"/>
              </a:solidFill>
              <a:latin typeface="+mn-ea"/>
            </a:endParaRPr>
          </a:p>
          <a:p>
            <a:pPr marL="171450" indent="-171450">
              <a:buFont typeface="Arial" panose="020B0604020202020204" pitchFamily="34" charset="0"/>
              <a:buChar char="•"/>
            </a:pPr>
            <a:r>
              <a:rPr lang="ja-JP" altLang="en-US" sz="800">
                <a:solidFill>
                  <a:srgbClr val="0D0D0D"/>
                </a:solidFill>
                <a:latin typeface="+mn-ea"/>
              </a:rPr>
              <a:t>ブランドパネル　リッチフォーマット　</a:t>
            </a:r>
            <a:r>
              <a:rPr lang="en-US" altLang="ja-JP" sz="800">
                <a:solidFill>
                  <a:srgbClr val="0D0D0D"/>
                </a:solidFill>
                <a:latin typeface="+mn-ea"/>
              </a:rPr>
              <a:t>MD</a:t>
            </a:r>
            <a:r>
              <a:rPr lang="ja-JP" altLang="en-US" sz="800">
                <a:solidFill>
                  <a:srgbClr val="0D0D0D"/>
                </a:solidFill>
                <a:latin typeface="+mn-ea"/>
              </a:rPr>
              <a:t>（</a:t>
            </a:r>
            <a:r>
              <a:rPr lang="en-US" altLang="ja-JP" sz="800">
                <a:solidFill>
                  <a:srgbClr val="0D0D0D"/>
                </a:solidFill>
                <a:latin typeface="+mn-ea"/>
              </a:rPr>
              <a:t>FQ1</a:t>
            </a:r>
            <a:r>
              <a:rPr lang="ja-JP" altLang="en-US" sz="800">
                <a:solidFill>
                  <a:srgbClr val="0D0D0D"/>
                </a:solidFill>
                <a:latin typeface="+mn-ea"/>
              </a:rPr>
              <a:t>）（</a:t>
            </a:r>
            <a:r>
              <a:rPr lang="en-US" altLang="ja-JP" sz="800">
                <a:solidFill>
                  <a:srgbClr val="0D0D0D"/>
                </a:solidFill>
                <a:latin typeface="+mn-ea"/>
              </a:rPr>
              <a:t>2000</a:t>
            </a:r>
            <a:r>
              <a:rPr lang="ja-JP" altLang="en-US" sz="800">
                <a:solidFill>
                  <a:srgbClr val="0D0D0D"/>
                </a:solidFill>
                <a:latin typeface="+mn-ea"/>
              </a:rPr>
              <a:t>万円～）（</a:t>
            </a:r>
            <a:r>
              <a:rPr lang="en-US" altLang="ja-JP" sz="800">
                <a:solidFill>
                  <a:srgbClr val="0D0D0D"/>
                </a:solidFill>
                <a:latin typeface="+mn-ea"/>
              </a:rPr>
              <a:t>9/1</a:t>
            </a:r>
            <a:r>
              <a:rPr lang="ja-JP" altLang="en-US" sz="800">
                <a:solidFill>
                  <a:srgbClr val="0D0D0D"/>
                </a:solidFill>
                <a:latin typeface="+mn-ea"/>
              </a:rPr>
              <a:t>～</a:t>
            </a:r>
            <a:r>
              <a:rPr lang="en-US" altLang="ja-JP" sz="800">
                <a:solidFill>
                  <a:srgbClr val="0D0D0D"/>
                </a:solidFill>
                <a:latin typeface="+mn-ea"/>
              </a:rPr>
              <a:t>3/10</a:t>
            </a:r>
            <a:r>
              <a:rPr lang="ja-JP" altLang="en-US" sz="800">
                <a:solidFill>
                  <a:srgbClr val="0D0D0D"/>
                </a:solidFill>
                <a:latin typeface="+mn-ea"/>
              </a:rPr>
              <a:t>）</a:t>
            </a:r>
          </a:p>
          <a:p>
            <a:pPr marL="171450" indent="-171450">
              <a:buFont typeface="Arial" panose="020B0604020202020204" pitchFamily="34" charset="0"/>
              <a:buChar char="•"/>
            </a:pPr>
            <a:r>
              <a:rPr lang="ja-JP" altLang="en-US" sz="800">
                <a:solidFill>
                  <a:srgbClr val="0D0D0D"/>
                </a:solidFill>
                <a:latin typeface="+mn-ea"/>
              </a:rPr>
              <a:t>ブランドパネル　リッチフォーマット　</a:t>
            </a:r>
            <a:r>
              <a:rPr lang="en-US" altLang="ja-JP" sz="800">
                <a:solidFill>
                  <a:srgbClr val="0D0D0D"/>
                </a:solidFill>
                <a:latin typeface="+mn-ea"/>
              </a:rPr>
              <a:t>MD</a:t>
            </a:r>
            <a:r>
              <a:rPr lang="ja-JP" altLang="en-US" sz="800">
                <a:solidFill>
                  <a:srgbClr val="0D0D0D"/>
                </a:solidFill>
                <a:latin typeface="+mn-ea"/>
              </a:rPr>
              <a:t>（都道府県）（</a:t>
            </a:r>
            <a:r>
              <a:rPr lang="en-US" altLang="ja-JP" sz="800">
                <a:solidFill>
                  <a:srgbClr val="0D0D0D"/>
                </a:solidFill>
                <a:latin typeface="+mn-ea"/>
              </a:rPr>
              <a:t>9/1</a:t>
            </a:r>
            <a:r>
              <a:rPr lang="ja-JP" altLang="en-US" sz="800">
                <a:solidFill>
                  <a:srgbClr val="0D0D0D"/>
                </a:solidFill>
                <a:latin typeface="+mn-ea"/>
              </a:rPr>
              <a:t>～</a:t>
            </a:r>
            <a:r>
              <a:rPr lang="en-US" altLang="ja-JP" sz="800">
                <a:solidFill>
                  <a:srgbClr val="0D0D0D"/>
                </a:solidFill>
                <a:latin typeface="+mn-ea"/>
              </a:rPr>
              <a:t>3/10</a:t>
            </a:r>
            <a:r>
              <a:rPr lang="ja-JP" altLang="en-US" sz="800">
                <a:solidFill>
                  <a:srgbClr val="0D0D0D"/>
                </a:solidFill>
                <a:latin typeface="+mn-ea"/>
              </a:rPr>
              <a:t>）</a:t>
            </a:r>
            <a:endParaRPr lang="en-US" altLang="ja-JP" sz="800">
              <a:solidFill>
                <a:srgbClr val="0D0D0D"/>
              </a:solidFill>
              <a:latin typeface="+mn-ea"/>
            </a:endParaRPr>
          </a:p>
          <a:p>
            <a:pPr marL="171450" indent="-171450">
              <a:buFont typeface="Arial" panose="020B0604020202020204" pitchFamily="34" charset="0"/>
              <a:buChar char="•"/>
            </a:pPr>
            <a:r>
              <a:rPr lang="ja-JP" altLang="en-US" sz="800">
                <a:solidFill>
                  <a:srgbClr val="0D0D0D"/>
                </a:solidFill>
                <a:latin typeface="+mn-ea"/>
              </a:rPr>
              <a:t>ブランドパネル　トップインパクト　</a:t>
            </a:r>
            <a:r>
              <a:rPr lang="en-US" altLang="ja-JP" sz="800">
                <a:solidFill>
                  <a:srgbClr val="0D0D0D"/>
                </a:solidFill>
                <a:latin typeface="+mn-ea"/>
              </a:rPr>
              <a:t>PC</a:t>
            </a:r>
            <a:r>
              <a:rPr lang="ja-JP" altLang="en-US" sz="800">
                <a:solidFill>
                  <a:srgbClr val="0D0D0D"/>
                </a:solidFill>
                <a:latin typeface="+mn-ea"/>
              </a:rPr>
              <a:t>（</a:t>
            </a:r>
            <a:r>
              <a:rPr lang="en-US" altLang="ja-JP" sz="800">
                <a:solidFill>
                  <a:srgbClr val="0D0D0D"/>
                </a:solidFill>
                <a:latin typeface="+mn-ea"/>
              </a:rPr>
              <a:t>9/1</a:t>
            </a:r>
            <a:r>
              <a:rPr lang="ja-JP" altLang="en-US" sz="800">
                <a:solidFill>
                  <a:srgbClr val="0D0D0D"/>
                </a:solidFill>
                <a:latin typeface="+mn-ea"/>
              </a:rPr>
              <a:t>～</a:t>
            </a:r>
            <a:r>
              <a:rPr lang="en-US" altLang="ja-JP" sz="800">
                <a:solidFill>
                  <a:srgbClr val="0D0D0D"/>
                </a:solidFill>
                <a:latin typeface="+mn-ea"/>
              </a:rPr>
              <a:t>3/10</a:t>
            </a:r>
            <a:r>
              <a:rPr lang="ja-JP" altLang="en-US" sz="800">
                <a:solidFill>
                  <a:srgbClr val="0D0D0D"/>
                </a:solidFill>
                <a:latin typeface="+mn-ea"/>
              </a:rPr>
              <a:t>）</a:t>
            </a:r>
          </a:p>
          <a:p>
            <a:pPr marL="171450" indent="-171450">
              <a:buFont typeface="Arial" panose="020B0604020202020204" pitchFamily="34" charset="0"/>
              <a:buChar char="•"/>
            </a:pPr>
            <a:r>
              <a:rPr lang="ja-JP" altLang="en-US" sz="800">
                <a:solidFill>
                  <a:srgbClr val="0D0D0D"/>
                </a:solidFill>
                <a:latin typeface="+mn-ea"/>
              </a:rPr>
              <a:t>ブランドパネル　トップインパクト　</a:t>
            </a:r>
            <a:r>
              <a:rPr lang="en-US" altLang="ja-JP" sz="800">
                <a:solidFill>
                  <a:srgbClr val="0D0D0D"/>
                </a:solidFill>
                <a:latin typeface="+mn-ea"/>
              </a:rPr>
              <a:t>PC</a:t>
            </a:r>
            <a:r>
              <a:rPr lang="ja-JP" altLang="en-US" sz="800">
                <a:solidFill>
                  <a:srgbClr val="0D0D0D"/>
                </a:solidFill>
                <a:latin typeface="+mn-ea"/>
              </a:rPr>
              <a:t>（都道府県）（</a:t>
            </a:r>
            <a:r>
              <a:rPr lang="en-US" altLang="ja-JP" sz="800">
                <a:solidFill>
                  <a:srgbClr val="0D0D0D"/>
                </a:solidFill>
                <a:latin typeface="+mn-ea"/>
              </a:rPr>
              <a:t>9/1</a:t>
            </a:r>
            <a:r>
              <a:rPr lang="ja-JP" altLang="en-US" sz="800">
                <a:solidFill>
                  <a:srgbClr val="0D0D0D"/>
                </a:solidFill>
                <a:latin typeface="+mn-ea"/>
              </a:rPr>
              <a:t>～</a:t>
            </a:r>
            <a:r>
              <a:rPr lang="en-US" altLang="ja-JP" sz="800">
                <a:solidFill>
                  <a:srgbClr val="0D0D0D"/>
                </a:solidFill>
                <a:latin typeface="+mn-ea"/>
              </a:rPr>
              <a:t>3/10</a:t>
            </a:r>
            <a:r>
              <a:rPr lang="ja-JP" altLang="en-US" sz="800">
                <a:solidFill>
                  <a:srgbClr val="0D0D0D"/>
                </a:solidFill>
                <a:latin typeface="+mn-ea"/>
              </a:rPr>
              <a:t>）</a:t>
            </a:r>
            <a:endParaRPr lang="en-US" altLang="ja-JP" sz="800">
              <a:solidFill>
                <a:srgbClr val="0D0D0D"/>
              </a:solidFill>
              <a:latin typeface="+mn-ea"/>
            </a:endParaRPr>
          </a:p>
          <a:p>
            <a:pPr marL="171450" indent="-171450">
              <a:buFont typeface="Arial" panose="020B0604020202020204" pitchFamily="34" charset="0"/>
              <a:buChar char="•"/>
            </a:pPr>
            <a:r>
              <a:rPr lang="ja-JP" altLang="en-US" sz="800">
                <a:solidFill>
                  <a:srgbClr val="0D0D0D"/>
                </a:solidFill>
                <a:latin typeface="+mn-ea"/>
              </a:rPr>
              <a:t>ブランドパネル　リッチフォーマット　</a:t>
            </a:r>
            <a:r>
              <a:rPr lang="en-US" altLang="ja-JP" sz="800">
                <a:solidFill>
                  <a:srgbClr val="0D0D0D"/>
                </a:solidFill>
                <a:latin typeface="+mn-ea"/>
              </a:rPr>
              <a:t>MD</a:t>
            </a:r>
            <a:r>
              <a:rPr lang="ja-JP" altLang="en-US" sz="800">
                <a:solidFill>
                  <a:srgbClr val="0D0D0D"/>
                </a:solidFill>
                <a:latin typeface="+mn-ea"/>
              </a:rPr>
              <a:t>　トップカバー（</a:t>
            </a:r>
            <a:r>
              <a:rPr lang="en-US" altLang="ja-JP" sz="800">
                <a:solidFill>
                  <a:srgbClr val="0D0D0D"/>
                </a:solidFill>
                <a:latin typeface="+mn-ea"/>
              </a:rPr>
              <a:t>500</a:t>
            </a:r>
            <a:r>
              <a:rPr lang="ja-JP" altLang="en-US" sz="800">
                <a:solidFill>
                  <a:srgbClr val="0D0D0D"/>
                </a:solidFill>
                <a:latin typeface="+mn-ea"/>
              </a:rPr>
              <a:t>万円～）（</a:t>
            </a:r>
            <a:r>
              <a:rPr lang="en-US" altLang="ja-JP" sz="800">
                <a:solidFill>
                  <a:srgbClr val="0D0D0D"/>
                </a:solidFill>
                <a:latin typeface="+mn-ea"/>
              </a:rPr>
              <a:t>9/1</a:t>
            </a:r>
            <a:r>
              <a:rPr lang="ja-JP" altLang="en-US" sz="800">
                <a:solidFill>
                  <a:srgbClr val="0D0D0D"/>
                </a:solidFill>
                <a:latin typeface="+mn-ea"/>
              </a:rPr>
              <a:t>～</a:t>
            </a:r>
            <a:r>
              <a:rPr lang="en-US" altLang="ja-JP" sz="800">
                <a:solidFill>
                  <a:srgbClr val="0D0D0D"/>
                </a:solidFill>
                <a:latin typeface="+mn-ea"/>
              </a:rPr>
              <a:t>3/10</a:t>
            </a:r>
            <a:r>
              <a:rPr lang="ja-JP" altLang="en-US" sz="800">
                <a:solidFill>
                  <a:srgbClr val="0D0D0D"/>
                </a:solidFill>
                <a:latin typeface="+mn-ea"/>
              </a:rPr>
              <a:t>）</a:t>
            </a:r>
            <a:endParaRPr lang="en-US" altLang="ja-JP" sz="800">
              <a:solidFill>
                <a:srgbClr val="0D0D0D"/>
              </a:solidFill>
              <a:latin typeface="+mn-ea"/>
            </a:endParaRPr>
          </a:p>
          <a:p>
            <a:pPr marL="171450" indent="-171450">
              <a:buFont typeface="Arial" panose="020B0604020202020204" pitchFamily="34" charset="0"/>
              <a:buChar char="•"/>
            </a:pPr>
            <a:r>
              <a:rPr lang="ja-JP" altLang="en-US" sz="800">
                <a:solidFill>
                  <a:srgbClr val="0D0D0D"/>
                </a:solidFill>
                <a:latin typeface="+mn-ea"/>
              </a:rPr>
              <a:t>ブランドパネル　リッチフォーマット　</a:t>
            </a:r>
            <a:r>
              <a:rPr lang="en-US" altLang="ja-JP" sz="800">
                <a:solidFill>
                  <a:srgbClr val="0D0D0D"/>
                </a:solidFill>
                <a:latin typeface="+mn-ea"/>
              </a:rPr>
              <a:t>MD</a:t>
            </a:r>
            <a:r>
              <a:rPr lang="ja-JP" altLang="en-US" sz="800">
                <a:solidFill>
                  <a:srgbClr val="0D0D0D"/>
                </a:solidFill>
                <a:latin typeface="+mn-ea"/>
              </a:rPr>
              <a:t>　トップカバー（</a:t>
            </a:r>
            <a:r>
              <a:rPr lang="en-US" altLang="ja-JP" sz="800">
                <a:solidFill>
                  <a:srgbClr val="0D0D0D"/>
                </a:solidFill>
                <a:latin typeface="+mn-ea"/>
              </a:rPr>
              <a:t>1000</a:t>
            </a:r>
            <a:r>
              <a:rPr lang="ja-JP" altLang="en-US" sz="800">
                <a:solidFill>
                  <a:srgbClr val="0D0D0D"/>
                </a:solidFill>
                <a:latin typeface="+mn-ea"/>
              </a:rPr>
              <a:t>万円～）（</a:t>
            </a:r>
            <a:r>
              <a:rPr lang="en-US" altLang="ja-JP" sz="800">
                <a:solidFill>
                  <a:srgbClr val="0D0D0D"/>
                </a:solidFill>
                <a:latin typeface="+mn-ea"/>
              </a:rPr>
              <a:t>9/1</a:t>
            </a:r>
            <a:r>
              <a:rPr lang="ja-JP" altLang="en-US" sz="800">
                <a:solidFill>
                  <a:srgbClr val="0D0D0D"/>
                </a:solidFill>
                <a:latin typeface="+mn-ea"/>
              </a:rPr>
              <a:t>～</a:t>
            </a:r>
            <a:r>
              <a:rPr lang="en-US" altLang="ja-JP" sz="800">
                <a:solidFill>
                  <a:srgbClr val="0D0D0D"/>
                </a:solidFill>
                <a:latin typeface="+mn-ea"/>
              </a:rPr>
              <a:t>3/10</a:t>
            </a:r>
            <a:r>
              <a:rPr lang="ja-JP" altLang="en-US" sz="800">
                <a:solidFill>
                  <a:srgbClr val="0D0D0D"/>
                </a:solidFill>
                <a:latin typeface="+mn-ea"/>
              </a:rPr>
              <a:t>）</a:t>
            </a:r>
            <a:endParaRPr lang="en-US" altLang="ja-JP" sz="800">
              <a:solidFill>
                <a:srgbClr val="0D0D0D"/>
              </a:solidFill>
              <a:latin typeface="+mn-ea"/>
            </a:endParaRPr>
          </a:p>
          <a:p>
            <a:pPr marL="171450" indent="-171450">
              <a:buFont typeface="Arial" panose="020B0604020202020204" pitchFamily="34" charset="0"/>
              <a:buChar char="•"/>
            </a:pPr>
            <a:r>
              <a:rPr lang="ja-JP" altLang="en-US" sz="800">
                <a:solidFill>
                  <a:srgbClr val="0D0D0D"/>
                </a:solidFill>
                <a:latin typeface="+mn-ea"/>
              </a:rPr>
              <a:t>ブランドパネル　リッチフォーマット　</a:t>
            </a:r>
            <a:r>
              <a:rPr lang="en-US" altLang="ja-JP" sz="800">
                <a:solidFill>
                  <a:srgbClr val="0D0D0D"/>
                </a:solidFill>
                <a:latin typeface="+mn-ea"/>
              </a:rPr>
              <a:t>MD</a:t>
            </a:r>
            <a:r>
              <a:rPr lang="ja-JP" altLang="en-US" sz="800">
                <a:solidFill>
                  <a:srgbClr val="0D0D0D"/>
                </a:solidFill>
                <a:latin typeface="+mn-ea"/>
              </a:rPr>
              <a:t>　トップカバー（</a:t>
            </a:r>
            <a:r>
              <a:rPr lang="en-US" altLang="ja-JP" sz="800">
                <a:solidFill>
                  <a:srgbClr val="0D0D0D"/>
                </a:solidFill>
                <a:latin typeface="+mn-ea"/>
              </a:rPr>
              <a:t>FQ1</a:t>
            </a:r>
            <a:r>
              <a:rPr lang="ja-JP" altLang="en-US" sz="800">
                <a:solidFill>
                  <a:srgbClr val="0D0D0D"/>
                </a:solidFill>
                <a:latin typeface="+mn-ea"/>
              </a:rPr>
              <a:t>）（</a:t>
            </a:r>
            <a:r>
              <a:rPr lang="en-US" altLang="ja-JP" sz="800">
                <a:solidFill>
                  <a:srgbClr val="0D0D0D"/>
                </a:solidFill>
                <a:latin typeface="+mn-ea"/>
              </a:rPr>
              <a:t>1000</a:t>
            </a:r>
            <a:r>
              <a:rPr lang="ja-JP" altLang="en-US" sz="800">
                <a:solidFill>
                  <a:srgbClr val="0D0D0D"/>
                </a:solidFill>
                <a:latin typeface="+mn-ea"/>
              </a:rPr>
              <a:t>万円～）（</a:t>
            </a:r>
            <a:r>
              <a:rPr lang="en-US" altLang="ja-JP" sz="800">
                <a:solidFill>
                  <a:srgbClr val="0D0D0D"/>
                </a:solidFill>
                <a:latin typeface="+mn-ea"/>
              </a:rPr>
              <a:t>9/1</a:t>
            </a:r>
            <a:r>
              <a:rPr lang="ja-JP" altLang="en-US" sz="800">
                <a:solidFill>
                  <a:srgbClr val="0D0D0D"/>
                </a:solidFill>
                <a:latin typeface="+mn-ea"/>
              </a:rPr>
              <a:t>～</a:t>
            </a:r>
            <a:r>
              <a:rPr lang="en-US" altLang="ja-JP" sz="800">
                <a:solidFill>
                  <a:srgbClr val="0D0D0D"/>
                </a:solidFill>
                <a:latin typeface="+mn-ea"/>
              </a:rPr>
              <a:t>3/10</a:t>
            </a:r>
            <a:r>
              <a:rPr lang="ja-JP" altLang="en-US" sz="800">
                <a:solidFill>
                  <a:srgbClr val="0D0D0D"/>
                </a:solidFill>
                <a:latin typeface="+mn-ea"/>
              </a:rPr>
              <a:t>）</a:t>
            </a:r>
            <a:endParaRPr lang="en-US" altLang="ja-JP" sz="800">
              <a:solidFill>
                <a:srgbClr val="0D0D0D"/>
              </a:solidFill>
              <a:latin typeface="+mn-ea"/>
            </a:endParaRPr>
          </a:p>
          <a:p>
            <a:pPr marL="171450" indent="-171450">
              <a:buFont typeface="Arial" panose="020B0604020202020204" pitchFamily="34" charset="0"/>
              <a:buChar char="•"/>
            </a:pPr>
            <a:r>
              <a:rPr lang="ja-JP" altLang="en-US" sz="800">
                <a:solidFill>
                  <a:srgbClr val="0D0D0D"/>
                </a:solidFill>
                <a:latin typeface="+mn-ea"/>
              </a:rPr>
              <a:t>ブランドパネル　リッチフォーマット　</a:t>
            </a:r>
            <a:r>
              <a:rPr lang="en-US" altLang="ja-JP" sz="800">
                <a:solidFill>
                  <a:srgbClr val="0D0D0D"/>
                </a:solidFill>
                <a:latin typeface="+mn-ea"/>
              </a:rPr>
              <a:t>MD</a:t>
            </a:r>
            <a:r>
              <a:rPr lang="ja-JP" altLang="en-US" sz="800">
                <a:solidFill>
                  <a:srgbClr val="0D0D0D"/>
                </a:solidFill>
                <a:latin typeface="+mn-ea"/>
              </a:rPr>
              <a:t>　トップカバー（</a:t>
            </a:r>
            <a:r>
              <a:rPr lang="en-US" altLang="ja-JP" sz="800">
                <a:solidFill>
                  <a:srgbClr val="0D0D0D"/>
                </a:solidFill>
                <a:latin typeface="+mn-ea"/>
              </a:rPr>
              <a:t>FQ1</a:t>
            </a:r>
            <a:r>
              <a:rPr lang="ja-JP" altLang="en-US" sz="800">
                <a:solidFill>
                  <a:srgbClr val="0D0D0D"/>
                </a:solidFill>
                <a:latin typeface="+mn-ea"/>
              </a:rPr>
              <a:t>）（</a:t>
            </a:r>
            <a:r>
              <a:rPr lang="en-US" altLang="ja-JP" sz="800">
                <a:solidFill>
                  <a:srgbClr val="0D0D0D"/>
                </a:solidFill>
                <a:latin typeface="+mn-ea"/>
              </a:rPr>
              <a:t>2000</a:t>
            </a:r>
            <a:r>
              <a:rPr lang="ja-JP" altLang="en-US" sz="800">
                <a:solidFill>
                  <a:srgbClr val="0D0D0D"/>
                </a:solidFill>
                <a:latin typeface="+mn-ea"/>
              </a:rPr>
              <a:t>万円～）（</a:t>
            </a:r>
            <a:r>
              <a:rPr lang="en-US" altLang="ja-JP" sz="800">
                <a:solidFill>
                  <a:srgbClr val="0D0D0D"/>
                </a:solidFill>
                <a:latin typeface="+mn-ea"/>
              </a:rPr>
              <a:t>9/1</a:t>
            </a:r>
            <a:r>
              <a:rPr lang="ja-JP" altLang="en-US" sz="800">
                <a:solidFill>
                  <a:srgbClr val="0D0D0D"/>
                </a:solidFill>
                <a:latin typeface="+mn-ea"/>
              </a:rPr>
              <a:t>～</a:t>
            </a:r>
            <a:r>
              <a:rPr lang="en-US" altLang="ja-JP" sz="800">
                <a:solidFill>
                  <a:srgbClr val="0D0D0D"/>
                </a:solidFill>
                <a:latin typeface="+mn-ea"/>
              </a:rPr>
              <a:t>3/10</a:t>
            </a:r>
            <a:r>
              <a:rPr lang="ja-JP" altLang="en-US" sz="800">
                <a:solidFill>
                  <a:srgbClr val="0D0D0D"/>
                </a:solidFill>
                <a:latin typeface="+mn-ea"/>
              </a:rPr>
              <a:t>）</a:t>
            </a:r>
            <a:endParaRPr lang="en-US" altLang="ja-JP" sz="800">
              <a:solidFill>
                <a:srgbClr val="0D0D0D"/>
              </a:solidFill>
              <a:latin typeface="+mn-ea"/>
            </a:endParaRPr>
          </a:p>
          <a:p>
            <a:pPr marL="171450" indent="-171450">
              <a:buFont typeface="Arial" panose="020B0604020202020204" pitchFamily="34" charset="0"/>
              <a:buChar char="•"/>
            </a:pPr>
            <a:r>
              <a:rPr lang="ja-JP" altLang="en-US" sz="800">
                <a:solidFill>
                  <a:srgbClr val="0D0D0D"/>
                </a:solidFill>
                <a:latin typeface="+mn-ea"/>
              </a:rPr>
              <a:t>ブランドパネル　リッチフォーマット　</a:t>
            </a:r>
            <a:r>
              <a:rPr lang="en-US" altLang="ja-JP" sz="800">
                <a:solidFill>
                  <a:srgbClr val="0D0D0D"/>
                </a:solidFill>
                <a:latin typeface="+mn-ea"/>
              </a:rPr>
              <a:t>MD</a:t>
            </a:r>
            <a:r>
              <a:rPr lang="ja-JP" altLang="en-US" sz="800">
                <a:solidFill>
                  <a:srgbClr val="0D0D0D"/>
                </a:solidFill>
                <a:latin typeface="+mn-ea"/>
              </a:rPr>
              <a:t>　トップカバー（都道府県）（</a:t>
            </a:r>
            <a:r>
              <a:rPr lang="en-US" altLang="ja-JP" sz="800">
                <a:solidFill>
                  <a:srgbClr val="0D0D0D"/>
                </a:solidFill>
                <a:latin typeface="+mn-ea"/>
              </a:rPr>
              <a:t>9/1</a:t>
            </a:r>
            <a:r>
              <a:rPr lang="ja-JP" altLang="en-US" sz="800">
                <a:solidFill>
                  <a:srgbClr val="0D0D0D"/>
                </a:solidFill>
                <a:latin typeface="+mn-ea"/>
              </a:rPr>
              <a:t>～</a:t>
            </a:r>
            <a:r>
              <a:rPr lang="en-US" altLang="ja-JP" sz="800">
                <a:solidFill>
                  <a:srgbClr val="0D0D0D"/>
                </a:solidFill>
                <a:latin typeface="+mn-ea"/>
              </a:rPr>
              <a:t>3/10</a:t>
            </a:r>
            <a:r>
              <a:rPr lang="ja-JP" altLang="en-US" sz="800">
                <a:solidFill>
                  <a:srgbClr val="0D0D0D"/>
                </a:solidFill>
                <a:latin typeface="+mn-ea"/>
              </a:rPr>
              <a:t>）</a:t>
            </a:r>
          </a:p>
          <a:p>
            <a:endParaRPr lang="en-US" altLang="ja-JP" sz="800">
              <a:solidFill>
                <a:srgbClr val="0D0D0D"/>
              </a:solidFill>
              <a:latin typeface="+mn-ea"/>
            </a:endParaRPr>
          </a:p>
          <a:p>
            <a:r>
              <a:rPr lang="ja-JP" altLang="en-US" sz="800">
                <a:solidFill>
                  <a:srgbClr val="0D0D0D"/>
                </a:solidFill>
                <a:latin typeface="+mn-ea"/>
              </a:rPr>
              <a:t>＜スペシャル商品＞</a:t>
            </a:r>
          </a:p>
          <a:p>
            <a:pPr marL="171450" indent="-171450">
              <a:buFont typeface="Arial" panose="020B0604020202020204" pitchFamily="34" charset="0"/>
              <a:buChar char="•"/>
            </a:pPr>
            <a:r>
              <a:rPr lang="ja-JP" altLang="en-US" sz="800">
                <a:solidFill>
                  <a:srgbClr val="0D0D0D"/>
                </a:solidFill>
                <a:latin typeface="+mn-ea"/>
              </a:rPr>
              <a:t>ブランドパネル　トップインパクト　パノラマ　</a:t>
            </a:r>
            <a:r>
              <a:rPr lang="en-US" altLang="ja-JP" sz="800">
                <a:solidFill>
                  <a:srgbClr val="0D0D0D"/>
                </a:solidFill>
                <a:latin typeface="+mn-ea"/>
              </a:rPr>
              <a:t>MD</a:t>
            </a:r>
            <a:r>
              <a:rPr lang="ja-JP" altLang="en-US" sz="800">
                <a:solidFill>
                  <a:srgbClr val="0D0D0D"/>
                </a:solidFill>
                <a:latin typeface="+mn-ea"/>
              </a:rPr>
              <a:t>（</a:t>
            </a:r>
            <a:r>
              <a:rPr lang="en-US" altLang="ja-JP" sz="800">
                <a:solidFill>
                  <a:srgbClr val="0D0D0D"/>
                </a:solidFill>
                <a:latin typeface="+mn-ea"/>
              </a:rPr>
              <a:t>1000</a:t>
            </a:r>
            <a:r>
              <a:rPr lang="ja-JP" altLang="en-US" sz="800">
                <a:solidFill>
                  <a:srgbClr val="0D0D0D"/>
                </a:solidFill>
                <a:latin typeface="+mn-ea"/>
              </a:rPr>
              <a:t>万円～）（</a:t>
            </a:r>
            <a:r>
              <a:rPr lang="en-US" altLang="ja-JP" sz="800">
                <a:solidFill>
                  <a:srgbClr val="0D0D0D"/>
                </a:solidFill>
                <a:latin typeface="+mn-ea"/>
              </a:rPr>
              <a:t>9/1</a:t>
            </a:r>
            <a:r>
              <a:rPr lang="ja-JP" altLang="en-US" sz="800">
                <a:solidFill>
                  <a:srgbClr val="0D0D0D"/>
                </a:solidFill>
                <a:latin typeface="+mn-ea"/>
              </a:rPr>
              <a:t>～</a:t>
            </a:r>
            <a:r>
              <a:rPr lang="en-US" altLang="ja-JP" sz="800">
                <a:solidFill>
                  <a:srgbClr val="0D0D0D"/>
                </a:solidFill>
                <a:latin typeface="+mn-ea"/>
              </a:rPr>
              <a:t>3/10</a:t>
            </a:r>
            <a:r>
              <a:rPr lang="ja-JP" altLang="en-US" sz="800">
                <a:solidFill>
                  <a:srgbClr val="0D0D0D"/>
                </a:solidFill>
                <a:latin typeface="+mn-ea"/>
              </a:rPr>
              <a:t>）</a:t>
            </a:r>
            <a:endParaRPr lang="en-US" altLang="ja-JP" sz="800">
              <a:solidFill>
                <a:srgbClr val="0D0D0D"/>
              </a:solidFill>
              <a:latin typeface="+mn-ea"/>
            </a:endParaRPr>
          </a:p>
          <a:p>
            <a:pPr marL="171450" indent="-171450">
              <a:buFont typeface="Arial" panose="020B0604020202020204" pitchFamily="34" charset="0"/>
              <a:buChar char="•"/>
            </a:pPr>
            <a:r>
              <a:rPr lang="ja-JP" altLang="en-US" sz="800">
                <a:solidFill>
                  <a:srgbClr val="0D0D0D"/>
                </a:solidFill>
                <a:latin typeface="+mn-ea"/>
              </a:rPr>
              <a:t>ブランドパネル　トップインパクト　パノラマ　</a:t>
            </a:r>
            <a:r>
              <a:rPr lang="en-US" altLang="ja-JP" sz="800">
                <a:solidFill>
                  <a:srgbClr val="0D0D0D"/>
                </a:solidFill>
                <a:latin typeface="+mn-ea"/>
              </a:rPr>
              <a:t>MD</a:t>
            </a:r>
            <a:r>
              <a:rPr lang="ja-JP" altLang="en-US" sz="800">
                <a:solidFill>
                  <a:srgbClr val="0D0D0D"/>
                </a:solidFill>
                <a:latin typeface="+mn-ea"/>
              </a:rPr>
              <a:t>（</a:t>
            </a:r>
            <a:r>
              <a:rPr lang="en-US" altLang="ja-JP" sz="800">
                <a:solidFill>
                  <a:srgbClr val="0D0D0D"/>
                </a:solidFill>
                <a:latin typeface="+mn-ea"/>
              </a:rPr>
              <a:t>FQ1</a:t>
            </a:r>
            <a:r>
              <a:rPr lang="ja-JP" altLang="en-US" sz="800">
                <a:solidFill>
                  <a:srgbClr val="0D0D0D"/>
                </a:solidFill>
                <a:latin typeface="+mn-ea"/>
              </a:rPr>
              <a:t>）（</a:t>
            </a:r>
            <a:r>
              <a:rPr lang="en-US" altLang="ja-JP" sz="800">
                <a:solidFill>
                  <a:srgbClr val="0D0D0D"/>
                </a:solidFill>
                <a:latin typeface="+mn-ea"/>
              </a:rPr>
              <a:t>1000</a:t>
            </a:r>
            <a:r>
              <a:rPr lang="ja-JP" altLang="en-US" sz="800">
                <a:solidFill>
                  <a:srgbClr val="0D0D0D"/>
                </a:solidFill>
                <a:latin typeface="+mn-ea"/>
              </a:rPr>
              <a:t>万円～）（</a:t>
            </a:r>
            <a:r>
              <a:rPr lang="en-US" altLang="ja-JP" sz="800">
                <a:solidFill>
                  <a:srgbClr val="0D0D0D"/>
                </a:solidFill>
                <a:latin typeface="+mn-ea"/>
              </a:rPr>
              <a:t>9/1</a:t>
            </a:r>
            <a:r>
              <a:rPr lang="ja-JP" altLang="en-US" sz="800">
                <a:solidFill>
                  <a:srgbClr val="0D0D0D"/>
                </a:solidFill>
                <a:latin typeface="+mn-ea"/>
              </a:rPr>
              <a:t>～</a:t>
            </a:r>
            <a:r>
              <a:rPr lang="en-US" altLang="ja-JP" sz="800">
                <a:solidFill>
                  <a:srgbClr val="0D0D0D"/>
                </a:solidFill>
                <a:latin typeface="+mn-ea"/>
              </a:rPr>
              <a:t>3/10</a:t>
            </a:r>
            <a:r>
              <a:rPr lang="ja-JP" altLang="en-US" sz="800">
                <a:solidFill>
                  <a:srgbClr val="0D0D0D"/>
                </a:solidFill>
                <a:latin typeface="+mn-ea"/>
              </a:rPr>
              <a:t>）</a:t>
            </a:r>
            <a:endParaRPr lang="en-US" altLang="ja-JP" sz="800">
              <a:solidFill>
                <a:srgbClr val="0D0D0D"/>
              </a:solidFill>
              <a:latin typeface="+mn-ea"/>
            </a:endParaRPr>
          </a:p>
          <a:p>
            <a:pPr marL="171450" indent="-171450">
              <a:buFont typeface="Arial" panose="020B0604020202020204" pitchFamily="34" charset="0"/>
              <a:buChar char="•"/>
            </a:pPr>
            <a:r>
              <a:rPr lang="ja-JP" altLang="en-US" sz="800">
                <a:solidFill>
                  <a:srgbClr val="0D0D0D"/>
                </a:solidFill>
                <a:latin typeface="+mn-ea"/>
              </a:rPr>
              <a:t>ブランドパネル　トップインパクト　パノラマ　</a:t>
            </a:r>
            <a:r>
              <a:rPr lang="en-US" altLang="ja-JP" sz="800">
                <a:solidFill>
                  <a:srgbClr val="0D0D0D"/>
                </a:solidFill>
                <a:latin typeface="+mn-ea"/>
              </a:rPr>
              <a:t>MD</a:t>
            </a:r>
            <a:r>
              <a:rPr lang="ja-JP" altLang="en-US" sz="800">
                <a:solidFill>
                  <a:srgbClr val="0D0D0D"/>
                </a:solidFill>
                <a:latin typeface="+mn-ea"/>
              </a:rPr>
              <a:t>（</a:t>
            </a:r>
            <a:r>
              <a:rPr lang="en-US" altLang="ja-JP" sz="800">
                <a:solidFill>
                  <a:srgbClr val="0D0D0D"/>
                </a:solidFill>
                <a:latin typeface="+mn-ea"/>
              </a:rPr>
              <a:t>FQ1</a:t>
            </a:r>
            <a:r>
              <a:rPr lang="ja-JP" altLang="en-US" sz="800">
                <a:solidFill>
                  <a:srgbClr val="0D0D0D"/>
                </a:solidFill>
                <a:latin typeface="+mn-ea"/>
              </a:rPr>
              <a:t>）（</a:t>
            </a:r>
            <a:r>
              <a:rPr lang="en-US" altLang="ja-JP" sz="800">
                <a:solidFill>
                  <a:srgbClr val="0D0D0D"/>
                </a:solidFill>
                <a:latin typeface="+mn-ea"/>
              </a:rPr>
              <a:t>2000</a:t>
            </a:r>
            <a:r>
              <a:rPr lang="ja-JP" altLang="en-US" sz="800">
                <a:solidFill>
                  <a:srgbClr val="0D0D0D"/>
                </a:solidFill>
                <a:latin typeface="+mn-ea"/>
              </a:rPr>
              <a:t>万円～）（</a:t>
            </a:r>
            <a:r>
              <a:rPr lang="en-US" altLang="ja-JP" sz="800">
                <a:solidFill>
                  <a:srgbClr val="0D0D0D"/>
                </a:solidFill>
                <a:latin typeface="+mn-ea"/>
              </a:rPr>
              <a:t>9/1</a:t>
            </a:r>
            <a:r>
              <a:rPr lang="ja-JP" altLang="en-US" sz="800">
                <a:solidFill>
                  <a:srgbClr val="0D0D0D"/>
                </a:solidFill>
                <a:latin typeface="+mn-ea"/>
              </a:rPr>
              <a:t>～</a:t>
            </a:r>
            <a:r>
              <a:rPr lang="en-US" altLang="ja-JP" sz="800">
                <a:solidFill>
                  <a:srgbClr val="0D0D0D"/>
                </a:solidFill>
                <a:latin typeface="+mn-ea"/>
              </a:rPr>
              <a:t>3/10</a:t>
            </a:r>
            <a:r>
              <a:rPr lang="ja-JP" altLang="en-US" sz="800">
                <a:solidFill>
                  <a:srgbClr val="0D0D0D"/>
                </a:solidFill>
                <a:latin typeface="+mn-ea"/>
              </a:rPr>
              <a:t>）</a:t>
            </a:r>
            <a:endParaRPr lang="en-US" altLang="ja-JP" sz="800">
              <a:solidFill>
                <a:srgbClr val="0D0D0D"/>
              </a:solidFill>
              <a:latin typeface="+mn-ea"/>
            </a:endParaRPr>
          </a:p>
          <a:p>
            <a:pPr marL="171450" indent="-171450">
              <a:buFont typeface="Arial" panose="020B0604020202020204" pitchFamily="34" charset="0"/>
              <a:buChar char="•"/>
            </a:pPr>
            <a:r>
              <a:rPr lang="ja-JP" altLang="en-US" sz="800">
                <a:solidFill>
                  <a:srgbClr val="0D0D0D"/>
                </a:solidFill>
                <a:latin typeface="+mn-ea"/>
              </a:rPr>
              <a:t>ブランドパネル　トップインパクト　パノラマ　</a:t>
            </a:r>
            <a:r>
              <a:rPr lang="en-US" altLang="ja-JP" sz="800">
                <a:solidFill>
                  <a:srgbClr val="0D0D0D"/>
                </a:solidFill>
                <a:latin typeface="+mn-ea"/>
              </a:rPr>
              <a:t>MD</a:t>
            </a:r>
            <a:r>
              <a:rPr lang="ja-JP" altLang="en-US" sz="800">
                <a:solidFill>
                  <a:srgbClr val="0D0D0D"/>
                </a:solidFill>
                <a:latin typeface="+mn-ea"/>
              </a:rPr>
              <a:t>（都道府県）（</a:t>
            </a:r>
            <a:r>
              <a:rPr lang="en-US" altLang="ja-JP" sz="800">
                <a:solidFill>
                  <a:srgbClr val="0D0D0D"/>
                </a:solidFill>
                <a:latin typeface="+mn-ea"/>
              </a:rPr>
              <a:t>9/1</a:t>
            </a:r>
            <a:r>
              <a:rPr lang="ja-JP" altLang="en-US" sz="800">
                <a:solidFill>
                  <a:srgbClr val="0D0D0D"/>
                </a:solidFill>
                <a:latin typeface="+mn-ea"/>
              </a:rPr>
              <a:t>～</a:t>
            </a:r>
            <a:r>
              <a:rPr lang="en-US" altLang="ja-JP" sz="800">
                <a:solidFill>
                  <a:srgbClr val="0D0D0D"/>
                </a:solidFill>
                <a:latin typeface="+mn-ea"/>
              </a:rPr>
              <a:t>3/10</a:t>
            </a:r>
            <a:r>
              <a:rPr lang="ja-JP" altLang="en-US" sz="800">
                <a:solidFill>
                  <a:srgbClr val="0D0D0D"/>
                </a:solidFill>
                <a:latin typeface="+mn-ea"/>
              </a:rPr>
              <a:t>）</a:t>
            </a:r>
            <a:endParaRPr lang="en-US" altLang="ja-JP" sz="800">
              <a:solidFill>
                <a:srgbClr val="0D0D0D"/>
              </a:solidFill>
              <a:latin typeface="+mn-ea"/>
            </a:endParaRPr>
          </a:p>
          <a:p>
            <a:pPr marL="171450" indent="-171450">
              <a:buFont typeface="Arial" panose="020B0604020202020204" pitchFamily="34" charset="0"/>
              <a:buChar char="•"/>
            </a:pPr>
            <a:r>
              <a:rPr lang="ja-JP" altLang="en-US" sz="800">
                <a:solidFill>
                  <a:srgbClr val="0D0D0D"/>
                </a:solidFill>
                <a:latin typeface="+mn-ea"/>
              </a:rPr>
              <a:t>ブランドパネル　トップインパクト　パノラマ　</a:t>
            </a:r>
            <a:r>
              <a:rPr lang="en-US" altLang="ja-JP" sz="800">
                <a:solidFill>
                  <a:srgbClr val="0D0D0D"/>
                </a:solidFill>
                <a:latin typeface="+mn-ea"/>
              </a:rPr>
              <a:t>PC</a:t>
            </a:r>
            <a:r>
              <a:rPr lang="ja-JP" altLang="en-US" sz="800">
                <a:solidFill>
                  <a:srgbClr val="0D0D0D"/>
                </a:solidFill>
                <a:latin typeface="+mn-ea"/>
              </a:rPr>
              <a:t>（</a:t>
            </a:r>
            <a:r>
              <a:rPr lang="en-US" altLang="ja-JP" sz="800">
                <a:solidFill>
                  <a:srgbClr val="0D0D0D"/>
                </a:solidFill>
                <a:latin typeface="+mn-ea"/>
              </a:rPr>
              <a:t>1000</a:t>
            </a:r>
            <a:r>
              <a:rPr lang="ja-JP" altLang="en-US" sz="800">
                <a:solidFill>
                  <a:srgbClr val="0D0D0D"/>
                </a:solidFill>
                <a:latin typeface="+mn-ea"/>
              </a:rPr>
              <a:t>万円～）（</a:t>
            </a:r>
            <a:r>
              <a:rPr lang="en-US" altLang="ja-JP" sz="800">
                <a:solidFill>
                  <a:srgbClr val="0D0D0D"/>
                </a:solidFill>
                <a:latin typeface="+mn-ea"/>
              </a:rPr>
              <a:t>9/1</a:t>
            </a:r>
            <a:r>
              <a:rPr lang="ja-JP" altLang="en-US" sz="800">
                <a:solidFill>
                  <a:srgbClr val="0D0D0D"/>
                </a:solidFill>
                <a:latin typeface="+mn-ea"/>
              </a:rPr>
              <a:t>～</a:t>
            </a:r>
            <a:r>
              <a:rPr lang="en-US" altLang="ja-JP" sz="800">
                <a:solidFill>
                  <a:srgbClr val="0D0D0D"/>
                </a:solidFill>
                <a:latin typeface="+mn-ea"/>
              </a:rPr>
              <a:t>3/10</a:t>
            </a:r>
            <a:r>
              <a:rPr lang="ja-JP" altLang="en-US" sz="800">
                <a:solidFill>
                  <a:srgbClr val="0D0D0D"/>
                </a:solidFill>
                <a:latin typeface="+mn-ea"/>
              </a:rPr>
              <a:t>）</a:t>
            </a:r>
            <a:endParaRPr lang="en-US" altLang="ja-JP" sz="800">
              <a:solidFill>
                <a:srgbClr val="0D0D0D"/>
              </a:solidFill>
              <a:latin typeface="+mn-ea"/>
            </a:endParaRPr>
          </a:p>
          <a:p>
            <a:pPr marL="171450" indent="-171450">
              <a:buFont typeface="Arial" panose="020B0604020202020204" pitchFamily="34" charset="0"/>
              <a:buChar char="•"/>
            </a:pPr>
            <a:r>
              <a:rPr lang="ja-JP" altLang="en-US" sz="800">
                <a:solidFill>
                  <a:srgbClr val="0D0D0D"/>
                </a:solidFill>
                <a:latin typeface="+mn-ea"/>
              </a:rPr>
              <a:t>ブランドパネル　トップインパクト　パノラマ　</a:t>
            </a:r>
            <a:r>
              <a:rPr lang="en-US" altLang="ja-JP" sz="800">
                <a:solidFill>
                  <a:srgbClr val="0D0D0D"/>
                </a:solidFill>
                <a:latin typeface="+mn-ea"/>
              </a:rPr>
              <a:t>PC</a:t>
            </a:r>
            <a:r>
              <a:rPr lang="ja-JP" altLang="en-US" sz="800">
                <a:solidFill>
                  <a:srgbClr val="0D0D0D"/>
                </a:solidFill>
                <a:latin typeface="+mn-ea"/>
              </a:rPr>
              <a:t>（</a:t>
            </a:r>
            <a:r>
              <a:rPr lang="en-US" altLang="ja-JP" sz="800">
                <a:solidFill>
                  <a:srgbClr val="0D0D0D"/>
                </a:solidFill>
                <a:latin typeface="+mn-ea"/>
              </a:rPr>
              <a:t>2000</a:t>
            </a:r>
            <a:r>
              <a:rPr lang="ja-JP" altLang="en-US" sz="800">
                <a:solidFill>
                  <a:srgbClr val="0D0D0D"/>
                </a:solidFill>
                <a:latin typeface="+mn-ea"/>
              </a:rPr>
              <a:t>万円～）（</a:t>
            </a:r>
            <a:r>
              <a:rPr lang="en-US" altLang="ja-JP" sz="800">
                <a:solidFill>
                  <a:srgbClr val="0D0D0D"/>
                </a:solidFill>
                <a:latin typeface="+mn-ea"/>
              </a:rPr>
              <a:t>9/1</a:t>
            </a:r>
            <a:r>
              <a:rPr lang="ja-JP" altLang="en-US" sz="800">
                <a:solidFill>
                  <a:srgbClr val="0D0D0D"/>
                </a:solidFill>
                <a:latin typeface="+mn-ea"/>
              </a:rPr>
              <a:t>～</a:t>
            </a:r>
            <a:r>
              <a:rPr lang="en-US" altLang="ja-JP" sz="800">
                <a:solidFill>
                  <a:srgbClr val="0D0D0D"/>
                </a:solidFill>
                <a:latin typeface="+mn-ea"/>
              </a:rPr>
              <a:t>3/10</a:t>
            </a:r>
            <a:r>
              <a:rPr lang="ja-JP" altLang="en-US" sz="800">
                <a:solidFill>
                  <a:srgbClr val="0D0D0D"/>
                </a:solidFill>
                <a:latin typeface="+mn-ea"/>
              </a:rPr>
              <a:t>）</a:t>
            </a:r>
            <a:endParaRPr lang="en-US" altLang="ja-JP" sz="800">
              <a:solidFill>
                <a:srgbClr val="0D0D0D"/>
              </a:solidFill>
              <a:latin typeface="+mn-ea"/>
            </a:endParaRPr>
          </a:p>
        </p:txBody>
      </p:sp>
      <p:sp>
        <p:nvSpPr>
          <p:cNvPr id="28" name="正方形/長方形 27">
            <a:extLst>
              <a:ext uri="{FF2B5EF4-FFF2-40B4-BE49-F238E27FC236}">
                <a16:creationId xmlns:a16="http://schemas.microsoft.com/office/drawing/2014/main" id="{228133A2-D6F5-F562-1BDA-EBA06B343347}"/>
              </a:ext>
            </a:extLst>
          </p:cNvPr>
          <p:cNvSpPr/>
          <p:nvPr/>
        </p:nvSpPr>
        <p:spPr>
          <a:xfrm>
            <a:off x="6859964" y="2493309"/>
            <a:ext cx="5038367" cy="2653224"/>
          </a:xfrm>
          <a:prstGeom prst="rect">
            <a:avLst/>
          </a:prstGeom>
          <a:solidFill>
            <a:srgbClr val="002AFF">
              <a:alpha val="10196"/>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ja-JP" altLang="en-US" sz="800" dirty="0">
                <a:solidFill>
                  <a:srgbClr val="0D0D0D"/>
                </a:solidFill>
                <a:latin typeface="メイリオ" panose="020B0604030504040204" pitchFamily="50" charset="-128"/>
              </a:rPr>
              <a:t>＜レギュラー商品＞</a:t>
            </a:r>
          </a:p>
          <a:p>
            <a:pPr marL="171450" indent="-171450">
              <a:buFont typeface="Arial" panose="020B0604020202020204" pitchFamily="34" charset="0"/>
              <a:buChar char="•"/>
            </a:pPr>
            <a:r>
              <a:rPr lang="ja-JP" altLang="en-US" sz="800" dirty="0">
                <a:solidFill>
                  <a:srgbClr val="0D0D0D"/>
                </a:solidFill>
                <a:latin typeface="メイリオ" panose="020B0604030504040204" pitchFamily="50" charset="-128"/>
              </a:rPr>
              <a:t>ブランドパネル　リッチフォーマット　</a:t>
            </a:r>
            <a:r>
              <a:rPr lang="en-US" altLang="ja-JP" sz="800" dirty="0">
                <a:solidFill>
                  <a:srgbClr val="0D0D0D"/>
                </a:solidFill>
                <a:latin typeface="メイリオ" panose="020B0604030504040204" pitchFamily="50" charset="-128"/>
              </a:rPr>
              <a:t>MD</a:t>
            </a:r>
            <a:r>
              <a:rPr lang="ja-JP" altLang="en-US" sz="800" dirty="0">
                <a:solidFill>
                  <a:srgbClr val="0D0D0D"/>
                </a:solidFill>
                <a:latin typeface="メイリオ" panose="020B0604030504040204" pitchFamily="50" charset="-128"/>
              </a:rPr>
              <a:t>（</a:t>
            </a:r>
            <a:r>
              <a:rPr lang="en-US" altLang="ja-JP" sz="800" dirty="0">
                <a:solidFill>
                  <a:srgbClr val="0D0D0D"/>
                </a:solidFill>
                <a:latin typeface="メイリオ" panose="020B0604030504040204" pitchFamily="50" charset="-128"/>
              </a:rPr>
              <a:t>500</a:t>
            </a:r>
            <a:r>
              <a:rPr lang="ja-JP" altLang="en-US" sz="800" dirty="0">
                <a:solidFill>
                  <a:srgbClr val="0D0D0D"/>
                </a:solidFill>
                <a:latin typeface="メイリオ" panose="020B0604030504040204" pitchFamily="50" charset="-128"/>
              </a:rPr>
              <a:t>万円～）（</a:t>
            </a:r>
            <a:r>
              <a:rPr lang="en-US" altLang="ja-JP" sz="800" dirty="0">
                <a:solidFill>
                  <a:srgbClr val="0D0D0D"/>
                </a:solidFill>
                <a:latin typeface="メイリオ" panose="020B0604030504040204" pitchFamily="50" charset="-128"/>
              </a:rPr>
              <a:t>3/12</a:t>
            </a:r>
            <a:r>
              <a:rPr lang="ja-JP" altLang="en-US" sz="800" dirty="0">
                <a:solidFill>
                  <a:srgbClr val="0D0D0D"/>
                </a:solidFill>
                <a:latin typeface="メイリオ" panose="020B0604030504040204" pitchFamily="50" charset="-128"/>
              </a:rPr>
              <a:t>～</a:t>
            </a:r>
            <a:r>
              <a:rPr lang="en-US" altLang="ja-JP" sz="800" dirty="0">
                <a:solidFill>
                  <a:srgbClr val="0D0D0D"/>
                </a:solidFill>
                <a:latin typeface="メイリオ" panose="020B0604030504040204" pitchFamily="50" charset="-128"/>
              </a:rPr>
              <a:t>3/31</a:t>
            </a:r>
            <a:r>
              <a:rPr lang="ja-JP" altLang="en-US" sz="800" dirty="0">
                <a:solidFill>
                  <a:srgbClr val="0D0D0D"/>
                </a:solidFill>
                <a:latin typeface="メイリオ" panose="020B0604030504040204" pitchFamily="50" charset="-128"/>
              </a:rPr>
              <a:t>）</a:t>
            </a:r>
            <a:endParaRPr lang="en-US" altLang="ja-JP" sz="800" dirty="0">
              <a:solidFill>
                <a:srgbClr val="0D0D0D"/>
              </a:solidFill>
              <a:latin typeface="メイリオ" panose="020B0604030504040204" pitchFamily="50" charset="-128"/>
            </a:endParaRPr>
          </a:p>
          <a:p>
            <a:pPr marL="171450" indent="-171450">
              <a:buFont typeface="Arial" panose="020B0604020202020204" pitchFamily="34" charset="0"/>
              <a:buChar char="•"/>
            </a:pPr>
            <a:r>
              <a:rPr lang="ja-JP" altLang="en-US" sz="800" dirty="0">
                <a:solidFill>
                  <a:srgbClr val="0D0D0D"/>
                </a:solidFill>
                <a:latin typeface="メイリオ" panose="020B0604030504040204" pitchFamily="50" charset="-128"/>
              </a:rPr>
              <a:t>ブランドパネル　リッチフォーマット　</a:t>
            </a:r>
            <a:r>
              <a:rPr lang="en-US" altLang="ja-JP" sz="800" dirty="0">
                <a:solidFill>
                  <a:srgbClr val="0D0D0D"/>
                </a:solidFill>
                <a:latin typeface="メイリオ" panose="020B0604030504040204" pitchFamily="50" charset="-128"/>
              </a:rPr>
              <a:t>MD</a:t>
            </a:r>
            <a:r>
              <a:rPr lang="ja-JP" altLang="en-US" sz="800" dirty="0">
                <a:solidFill>
                  <a:srgbClr val="0D0D0D"/>
                </a:solidFill>
                <a:latin typeface="メイリオ" panose="020B0604030504040204" pitchFamily="50" charset="-128"/>
              </a:rPr>
              <a:t>（</a:t>
            </a:r>
            <a:r>
              <a:rPr lang="en-US" altLang="ja-JP" sz="800" dirty="0">
                <a:solidFill>
                  <a:srgbClr val="0D0D0D"/>
                </a:solidFill>
                <a:latin typeface="メイリオ" panose="020B0604030504040204" pitchFamily="50" charset="-128"/>
              </a:rPr>
              <a:t>1000</a:t>
            </a:r>
            <a:r>
              <a:rPr lang="ja-JP" altLang="en-US" sz="800" dirty="0">
                <a:solidFill>
                  <a:srgbClr val="0D0D0D"/>
                </a:solidFill>
                <a:latin typeface="メイリオ" panose="020B0604030504040204" pitchFamily="50" charset="-128"/>
              </a:rPr>
              <a:t>万円～）（</a:t>
            </a:r>
            <a:r>
              <a:rPr lang="en-US" altLang="ja-JP" sz="800" dirty="0">
                <a:solidFill>
                  <a:srgbClr val="0D0D0D"/>
                </a:solidFill>
                <a:latin typeface="メイリオ" panose="020B0604030504040204" pitchFamily="50" charset="-128"/>
              </a:rPr>
              <a:t>3/12</a:t>
            </a:r>
            <a:r>
              <a:rPr lang="ja-JP" altLang="en-US" sz="800" dirty="0">
                <a:solidFill>
                  <a:srgbClr val="0D0D0D"/>
                </a:solidFill>
                <a:latin typeface="メイリオ" panose="020B0604030504040204" pitchFamily="50" charset="-128"/>
              </a:rPr>
              <a:t>～</a:t>
            </a:r>
            <a:r>
              <a:rPr lang="en-US" altLang="ja-JP" sz="800" dirty="0">
                <a:solidFill>
                  <a:srgbClr val="0D0D0D"/>
                </a:solidFill>
                <a:latin typeface="メイリオ" panose="020B0604030504040204" pitchFamily="50" charset="-128"/>
              </a:rPr>
              <a:t>3/31</a:t>
            </a:r>
            <a:r>
              <a:rPr lang="ja-JP" altLang="en-US" sz="800" dirty="0">
                <a:solidFill>
                  <a:srgbClr val="0D0D0D"/>
                </a:solidFill>
                <a:latin typeface="メイリオ" panose="020B0604030504040204" pitchFamily="50" charset="-128"/>
              </a:rPr>
              <a:t>）</a:t>
            </a:r>
            <a:endParaRPr lang="en-US" altLang="ja-JP" sz="800" dirty="0">
              <a:solidFill>
                <a:srgbClr val="0D0D0D"/>
              </a:solidFill>
              <a:latin typeface="メイリオ" panose="020B0604030504040204" pitchFamily="50" charset="-128"/>
            </a:endParaRPr>
          </a:p>
          <a:p>
            <a:pPr marL="171450" indent="-171450">
              <a:buFont typeface="Arial" panose="020B0604020202020204" pitchFamily="34" charset="0"/>
              <a:buChar char="•"/>
            </a:pPr>
            <a:r>
              <a:rPr lang="ja-JP" altLang="en-US" sz="800" dirty="0">
                <a:solidFill>
                  <a:srgbClr val="0D0D0D"/>
                </a:solidFill>
                <a:latin typeface="メイリオ" panose="020B0604030504040204" pitchFamily="50" charset="-128"/>
              </a:rPr>
              <a:t>ブランドパネル　リッチフォーマット　</a:t>
            </a:r>
            <a:r>
              <a:rPr lang="en-US" altLang="ja-JP" sz="800" dirty="0">
                <a:solidFill>
                  <a:srgbClr val="0D0D0D"/>
                </a:solidFill>
                <a:latin typeface="メイリオ" panose="020B0604030504040204" pitchFamily="50" charset="-128"/>
              </a:rPr>
              <a:t>MD</a:t>
            </a:r>
            <a:r>
              <a:rPr lang="ja-JP" altLang="en-US" sz="800" dirty="0">
                <a:solidFill>
                  <a:srgbClr val="0D0D0D"/>
                </a:solidFill>
                <a:latin typeface="メイリオ" panose="020B0604030504040204" pitchFamily="50" charset="-128"/>
              </a:rPr>
              <a:t>（</a:t>
            </a:r>
            <a:r>
              <a:rPr lang="en-US" altLang="ja-JP" sz="800" dirty="0">
                <a:solidFill>
                  <a:srgbClr val="0D0D0D"/>
                </a:solidFill>
                <a:latin typeface="メイリオ" panose="020B0604030504040204" pitchFamily="50" charset="-128"/>
              </a:rPr>
              <a:t>FQ1</a:t>
            </a:r>
            <a:r>
              <a:rPr lang="ja-JP" altLang="en-US" sz="800" dirty="0">
                <a:solidFill>
                  <a:srgbClr val="0D0D0D"/>
                </a:solidFill>
                <a:latin typeface="メイリオ" panose="020B0604030504040204" pitchFamily="50" charset="-128"/>
              </a:rPr>
              <a:t>）（</a:t>
            </a:r>
            <a:r>
              <a:rPr lang="en-US" altLang="ja-JP" sz="800" dirty="0">
                <a:solidFill>
                  <a:srgbClr val="0D0D0D"/>
                </a:solidFill>
                <a:latin typeface="メイリオ" panose="020B0604030504040204" pitchFamily="50" charset="-128"/>
              </a:rPr>
              <a:t>1000</a:t>
            </a:r>
            <a:r>
              <a:rPr lang="ja-JP" altLang="en-US" sz="800" dirty="0">
                <a:solidFill>
                  <a:srgbClr val="0D0D0D"/>
                </a:solidFill>
                <a:latin typeface="メイリオ" panose="020B0604030504040204" pitchFamily="50" charset="-128"/>
              </a:rPr>
              <a:t>万円～）（</a:t>
            </a:r>
            <a:r>
              <a:rPr lang="en-US" altLang="ja-JP" sz="800" dirty="0">
                <a:solidFill>
                  <a:srgbClr val="0D0D0D"/>
                </a:solidFill>
                <a:latin typeface="メイリオ" panose="020B0604030504040204" pitchFamily="50" charset="-128"/>
              </a:rPr>
              <a:t>3/12</a:t>
            </a:r>
            <a:r>
              <a:rPr lang="ja-JP" altLang="en-US" sz="800" dirty="0">
                <a:solidFill>
                  <a:srgbClr val="0D0D0D"/>
                </a:solidFill>
                <a:latin typeface="メイリオ" panose="020B0604030504040204" pitchFamily="50" charset="-128"/>
              </a:rPr>
              <a:t>～</a:t>
            </a:r>
            <a:r>
              <a:rPr lang="en-US" altLang="ja-JP" sz="800" dirty="0">
                <a:solidFill>
                  <a:srgbClr val="0D0D0D"/>
                </a:solidFill>
                <a:latin typeface="メイリオ" panose="020B0604030504040204" pitchFamily="50" charset="-128"/>
              </a:rPr>
              <a:t>3/31</a:t>
            </a:r>
            <a:r>
              <a:rPr lang="ja-JP" altLang="en-US" sz="800" dirty="0">
                <a:solidFill>
                  <a:srgbClr val="0D0D0D"/>
                </a:solidFill>
                <a:latin typeface="メイリオ" panose="020B0604030504040204" pitchFamily="50" charset="-128"/>
              </a:rPr>
              <a:t>）</a:t>
            </a:r>
            <a:endParaRPr lang="en-US" altLang="ja-JP" sz="800" dirty="0">
              <a:solidFill>
                <a:srgbClr val="0D0D0D"/>
              </a:solidFill>
              <a:latin typeface="メイリオ" panose="020B0604030504040204" pitchFamily="50" charset="-128"/>
            </a:endParaRPr>
          </a:p>
          <a:p>
            <a:pPr marL="171450" indent="-171450">
              <a:buFont typeface="Arial" panose="020B0604020202020204" pitchFamily="34" charset="0"/>
              <a:buChar char="•"/>
            </a:pPr>
            <a:r>
              <a:rPr lang="ja-JP" altLang="en-US" sz="800" dirty="0">
                <a:solidFill>
                  <a:srgbClr val="0D0D0D"/>
                </a:solidFill>
                <a:latin typeface="メイリオ" panose="020B0604030504040204" pitchFamily="50" charset="-128"/>
              </a:rPr>
              <a:t>ブランドパネル　リッチフォーマット　</a:t>
            </a:r>
            <a:r>
              <a:rPr lang="en-US" altLang="ja-JP" sz="800" dirty="0">
                <a:solidFill>
                  <a:srgbClr val="0D0D0D"/>
                </a:solidFill>
                <a:latin typeface="メイリオ" panose="020B0604030504040204" pitchFamily="50" charset="-128"/>
              </a:rPr>
              <a:t>MD</a:t>
            </a:r>
            <a:r>
              <a:rPr lang="ja-JP" altLang="en-US" sz="800" dirty="0">
                <a:solidFill>
                  <a:srgbClr val="0D0D0D"/>
                </a:solidFill>
                <a:latin typeface="メイリオ" panose="020B0604030504040204" pitchFamily="50" charset="-128"/>
              </a:rPr>
              <a:t>（</a:t>
            </a:r>
            <a:r>
              <a:rPr lang="en-US" altLang="ja-JP" sz="800" dirty="0">
                <a:solidFill>
                  <a:srgbClr val="0D0D0D"/>
                </a:solidFill>
                <a:latin typeface="メイリオ" panose="020B0604030504040204" pitchFamily="50" charset="-128"/>
              </a:rPr>
              <a:t>FQ1</a:t>
            </a:r>
            <a:r>
              <a:rPr lang="ja-JP" altLang="en-US" sz="800" dirty="0">
                <a:solidFill>
                  <a:srgbClr val="0D0D0D"/>
                </a:solidFill>
                <a:latin typeface="メイリオ" panose="020B0604030504040204" pitchFamily="50" charset="-128"/>
              </a:rPr>
              <a:t>）（</a:t>
            </a:r>
            <a:r>
              <a:rPr lang="en-US" altLang="ja-JP" sz="800" dirty="0">
                <a:solidFill>
                  <a:srgbClr val="0D0D0D"/>
                </a:solidFill>
                <a:latin typeface="メイリオ" panose="020B0604030504040204" pitchFamily="50" charset="-128"/>
              </a:rPr>
              <a:t>2000</a:t>
            </a:r>
            <a:r>
              <a:rPr lang="ja-JP" altLang="en-US" sz="800" dirty="0">
                <a:solidFill>
                  <a:srgbClr val="0D0D0D"/>
                </a:solidFill>
                <a:latin typeface="メイリオ" panose="020B0604030504040204" pitchFamily="50" charset="-128"/>
              </a:rPr>
              <a:t>万円～）（</a:t>
            </a:r>
            <a:r>
              <a:rPr lang="en-US" altLang="ja-JP" sz="800" dirty="0">
                <a:solidFill>
                  <a:srgbClr val="0D0D0D"/>
                </a:solidFill>
                <a:latin typeface="メイリオ" panose="020B0604030504040204" pitchFamily="50" charset="-128"/>
              </a:rPr>
              <a:t>3/12</a:t>
            </a:r>
            <a:r>
              <a:rPr lang="ja-JP" altLang="en-US" sz="800" dirty="0">
                <a:solidFill>
                  <a:srgbClr val="0D0D0D"/>
                </a:solidFill>
                <a:latin typeface="メイリオ" panose="020B0604030504040204" pitchFamily="50" charset="-128"/>
              </a:rPr>
              <a:t>～</a:t>
            </a:r>
            <a:r>
              <a:rPr lang="en-US" altLang="ja-JP" sz="800" dirty="0">
                <a:solidFill>
                  <a:srgbClr val="0D0D0D"/>
                </a:solidFill>
                <a:latin typeface="メイリオ" panose="020B0604030504040204" pitchFamily="50" charset="-128"/>
              </a:rPr>
              <a:t>3/31</a:t>
            </a:r>
            <a:r>
              <a:rPr lang="ja-JP" altLang="en-US" sz="800" dirty="0">
                <a:solidFill>
                  <a:srgbClr val="0D0D0D"/>
                </a:solidFill>
                <a:latin typeface="メイリオ" panose="020B0604030504040204" pitchFamily="50" charset="-128"/>
              </a:rPr>
              <a:t>）</a:t>
            </a:r>
            <a:endParaRPr lang="en-US" altLang="ja-JP" sz="800" dirty="0">
              <a:solidFill>
                <a:srgbClr val="0D0D0D"/>
              </a:solidFill>
              <a:latin typeface="メイリオ" panose="020B0604030504040204" pitchFamily="50" charset="-128"/>
            </a:endParaRPr>
          </a:p>
          <a:p>
            <a:pPr marL="171450" indent="-171450">
              <a:buFont typeface="Arial" panose="020B0604020202020204" pitchFamily="34" charset="0"/>
              <a:buChar char="•"/>
            </a:pPr>
            <a:r>
              <a:rPr lang="ja-JP" altLang="en-US" sz="800" dirty="0">
                <a:solidFill>
                  <a:srgbClr val="0D0D0D"/>
                </a:solidFill>
                <a:latin typeface="メイリオ" panose="020B0604030504040204" pitchFamily="50" charset="-128"/>
              </a:rPr>
              <a:t>ブランドパネル　リッチフォーマット　</a:t>
            </a:r>
            <a:r>
              <a:rPr lang="en-US" altLang="ja-JP" sz="800" dirty="0">
                <a:solidFill>
                  <a:srgbClr val="0D0D0D"/>
                </a:solidFill>
                <a:latin typeface="メイリオ" panose="020B0604030504040204" pitchFamily="50" charset="-128"/>
              </a:rPr>
              <a:t>MD</a:t>
            </a:r>
            <a:r>
              <a:rPr lang="ja-JP" altLang="en-US" sz="800" dirty="0">
                <a:solidFill>
                  <a:srgbClr val="0D0D0D"/>
                </a:solidFill>
                <a:latin typeface="メイリオ" panose="020B0604030504040204" pitchFamily="50" charset="-128"/>
              </a:rPr>
              <a:t>（都道府県）（</a:t>
            </a:r>
            <a:r>
              <a:rPr lang="en-US" altLang="ja-JP" sz="800" dirty="0">
                <a:solidFill>
                  <a:srgbClr val="0D0D0D"/>
                </a:solidFill>
                <a:latin typeface="メイリオ" panose="020B0604030504040204" pitchFamily="50" charset="-128"/>
              </a:rPr>
              <a:t>3/12</a:t>
            </a:r>
            <a:r>
              <a:rPr lang="ja-JP" altLang="en-US" sz="800" dirty="0">
                <a:solidFill>
                  <a:srgbClr val="0D0D0D"/>
                </a:solidFill>
                <a:latin typeface="メイリオ" panose="020B0604030504040204" pitchFamily="50" charset="-128"/>
              </a:rPr>
              <a:t>～</a:t>
            </a:r>
            <a:r>
              <a:rPr lang="en-US" altLang="ja-JP" sz="800" dirty="0">
                <a:solidFill>
                  <a:srgbClr val="0D0D0D"/>
                </a:solidFill>
                <a:latin typeface="メイリオ" panose="020B0604030504040204" pitchFamily="50" charset="-128"/>
              </a:rPr>
              <a:t>3/31</a:t>
            </a:r>
            <a:r>
              <a:rPr lang="ja-JP" altLang="en-US" sz="800" dirty="0">
                <a:solidFill>
                  <a:srgbClr val="0D0D0D"/>
                </a:solidFill>
                <a:latin typeface="メイリオ" panose="020B0604030504040204" pitchFamily="50" charset="-128"/>
              </a:rPr>
              <a:t>）</a:t>
            </a:r>
            <a:endParaRPr lang="en-US" altLang="ja-JP" sz="800" dirty="0">
              <a:solidFill>
                <a:srgbClr val="0D0D0D"/>
              </a:solidFill>
              <a:latin typeface="メイリオ" panose="020B0604030504040204" pitchFamily="50" charset="-128"/>
            </a:endParaRPr>
          </a:p>
          <a:p>
            <a:pPr marL="171450" indent="-171450">
              <a:buFont typeface="Arial" panose="020B0604020202020204" pitchFamily="34" charset="0"/>
              <a:buChar char="•"/>
            </a:pPr>
            <a:r>
              <a:rPr lang="ja-JP" altLang="en-US" sz="800" dirty="0">
                <a:solidFill>
                  <a:srgbClr val="0D0D0D"/>
                </a:solidFill>
                <a:latin typeface="メイリオ" panose="020B0604030504040204" pitchFamily="50" charset="-128"/>
              </a:rPr>
              <a:t>ブランドパネル　トップインパクト　</a:t>
            </a:r>
            <a:r>
              <a:rPr lang="en-US" altLang="ja-JP" sz="800" dirty="0">
                <a:solidFill>
                  <a:srgbClr val="0D0D0D"/>
                </a:solidFill>
                <a:latin typeface="メイリオ" panose="020B0604030504040204" pitchFamily="50" charset="-128"/>
              </a:rPr>
              <a:t>PC</a:t>
            </a:r>
            <a:r>
              <a:rPr lang="ja-JP" altLang="en-US" sz="800" dirty="0">
                <a:solidFill>
                  <a:srgbClr val="0D0D0D"/>
                </a:solidFill>
                <a:latin typeface="メイリオ" panose="020B0604030504040204" pitchFamily="50" charset="-128"/>
              </a:rPr>
              <a:t>（</a:t>
            </a:r>
            <a:r>
              <a:rPr lang="en-US" altLang="ja-JP" sz="800" dirty="0">
                <a:solidFill>
                  <a:srgbClr val="0D0D0D"/>
                </a:solidFill>
                <a:latin typeface="メイリオ" panose="020B0604030504040204" pitchFamily="50" charset="-128"/>
              </a:rPr>
              <a:t>3/12</a:t>
            </a:r>
            <a:r>
              <a:rPr lang="ja-JP" altLang="en-US" sz="800" dirty="0">
                <a:solidFill>
                  <a:srgbClr val="0D0D0D"/>
                </a:solidFill>
                <a:latin typeface="メイリオ" panose="020B0604030504040204" pitchFamily="50" charset="-128"/>
              </a:rPr>
              <a:t>～</a:t>
            </a:r>
            <a:r>
              <a:rPr lang="en-US" altLang="ja-JP" sz="800" dirty="0">
                <a:solidFill>
                  <a:srgbClr val="0D0D0D"/>
                </a:solidFill>
                <a:latin typeface="メイリオ" panose="020B0604030504040204" pitchFamily="50" charset="-128"/>
              </a:rPr>
              <a:t>3/31</a:t>
            </a:r>
            <a:r>
              <a:rPr lang="ja-JP" altLang="en-US" sz="800" dirty="0">
                <a:solidFill>
                  <a:srgbClr val="0D0D0D"/>
                </a:solidFill>
                <a:latin typeface="メイリオ" panose="020B0604030504040204" pitchFamily="50" charset="-128"/>
              </a:rPr>
              <a:t>）</a:t>
            </a:r>
            <a:endParaRPr lang="en-US" altLang="ja-JP" sz="800" dirty="0">
              <a:solidFill>
                <a:srgbClr val="0D0D0D"/>
              </a:solidFill>
              <a:latin typeface="メイリオ" panose="020B0604030504040204" pitchFamily="50" charset="-128"/>
            </a:endParaRPr>
          </a:p>
          <a:p>
            <a:pPr marL="171450" indent="-171450">
              <a:buFont typeface="Arial" panose="020B0604020202020204" pitchFamily="34" charset="0"/>
              <a:buChar char="•"/>
            </a:pPr>
            <a:r>
              <a:rPr lang="ja-JP" altLang="en-US" sz="800" dirty="0">
                <a:solidFill>
                  <a:srgbClr val="0D0D0D"/>
                </a:solidFill>
                <a:latin typeface="メイリオ" panose="020B0604030504040204" pitchFamily="50" charset="-128"/>
              </a:rPr>
              <a:t>ブランドパネル　トップインパクト　</a:t>
            </a:r>
            <a:r>
              <a:rPr lang="en-US" altLang="ja-JP" sz="800" dirty="0">
                <a:solidFill>
                  <a:srgbClr val="0D0D0D"/>
                </a:solidFill>
                <a:latin typeface="メイリオ" panose="020B0604030504040204" pitchFamily="50" charset="-128"/>
              </a:rPr>
              <a:t>PC</a:t>
            </a:r>
            <a:r>
              <a:rPr lang="ja-JP" altLang="en-US" sz="800" dirty="0">
                <a:solidFill>
                  <a:srgbClr val="0D0D0D"/>
                </a:solidFill>
                <a:latin typeface="メイリオ" panose="020B0604030504040204" pitchFamily="50" charset="-128"/>
              </a:rPr>
              <a:t>（都道府県）（</a:t>
            </a:r>
            <a:r>
              <a:rPr lang="en-US" altLang="ja-JP" sz="800" dirty="0">
                <a:solidFill>
                  <a:srgbClr val="0D0D0D"/>
                </a:solidFill>
                <a:latin typeface="メイリオ" panose="020B0604030504040204" pitchFamily="50" charset="-128"/>
              </a:rPr>
              <a:t>3/12</a:t>
            </a:r>
            <a:r>
              <a:rPr lang="ja-JP" altLang="en-US" sz="800" dirty="0">
                <a:solidFill>
                  <a:srgbClr val="0D0D0D"/>
                </a:solidFill>
                <a:latin typeface="メイリオ" panose="020B0604030504040204" pitchFamily="50" charset="-128"/>
              </a:rPr>
              <a:t>～</a:t>
            </a:r>
            <a:r>
              <a:rPr lang="en-US" altLang="ja-JP" sz="800" dirty="0">
                <a:solidFill>
                  <a:srgbClr val="0D0D0D"/>
                </a:solidFill>
                <a:latin typeface="メイリオ" panose="020B0604030504040204" pitchFamily="50" charset="-128"/>
              </a:rPr>
              <a:t>3/31</a:t>
            </a:r>
            <a:r>
              <a:rPr lang="ja-JP" altLang="en-US" sz="800" dirty="0">
                <a:solidFill>
                  <a:srgbClr val="0D0D0D"/>
                </a:solidFill>
                <a:latin typeface="メイリオ" panose="020B0604030504040204" pitchFamily="50" charset="-128"/>
              </a:rPr>
              <a:t>）</a:t>
            </a:r>
            <a:endParaRPr lang="en-US" altLang="ja-JP" sz="800" dirty="0">
              <a:solidFill>
                <a:srgbClr val="0D0D0D"/>
              </a:solidFill>
              <a:latin typeface="メイリオ" panose="020B0604030504040204" pitchFamily="50" charset="-128"/>
            </a:endParaRPr>
          </a:p>
          <a:p>
            <a:pPr marL="171450" indent="-171450">
              <a:buFont typeface="Arial" panose="020B0604020202020204" pitchFamily="34" charset="0"/>
              <a:buChar char="•"/>
            </a:pPr>
            <a:r>
              <a:rPr lang="ja-JP" altLang="en-US" sz="800" dirty="0">
                <a:solidFill>
                  <a:srgbClr val="0D0D0D"/>
                </a:solidFill>
                <a:latin typeface="メイリオ" panose="020B0604030504040204" pitchFamily="50" charset="-128"/>
              </a:rPr>
              <a:t>ブランドパネル　リッチフォーマット　</a:t>
            </a:r>
            <a:r>
              <a:rPr lang="en-US" altLang="ja-JP" sz="800" dirty="0">
                <a:solidFill>
                  <a:srgbClr val="0D0D0D"/>
                </a:solidFill>
                <a:latin typeface="メイリオ" panose="020B0604030504040204" pitchFamily="50" charset="-128"/>
              </a:rPr>
              <a:t>MD</a:t>
            </a:r>
            <a:r>
              <a:rPr lang="ja-JP" altLang="en-US" sz="800" dirty="0">
                <a:solidFill>
                  <a:srgbClr val="0D0D0D"/>
                </a:solidFill>
                <a:latin typeface="メイリオ" panose="020B0604030504040204" pitchFamily="50" charset="-128"/>
              </a:rPr>
              <a:t>　トップカバー（</a:t>
            </a:r>
            <a:r>
              <a:rPr lang="en-US" altLang="ja-JP" sz="800" dirty="0">
                <a:solidFill>
                  <a:srgbClr val="0D0D0D"/>
                </a:solidFill>
                <a:latin typeface="メイリオ" panose="020B0604030504040204" pitchFamily="50" charset="-128"/>
              </a:rPr>
              <a:t>500</a:t>
            </a:r>
            <a:r>
              <a:rPr lang="ja-JP" altLang="en-US" sz="800" dirty="0">
                <a:solidFill>
                  <a:srgbClr val="0D0D0D"/>
                </a:solidFill>
                <a:latin typeface="メイリオ" panose="020B0604030504040204" pitchFamily="50" charset="-128"/>
              </a:rPr>
              <a:t>万円～）（</a:t>
            </a:r>
            <a:r>
              <a:rPr lang="en-US" altLang="ja-JP" sz="800" dirty="0">
                <a:solidFill>
                  <a:srgbClr val="0D0D0D"/>
                </a:solidFill>
                <a:latin typeface="メイリオ" panose="020B0604030504040204" pitchFamily="50" charset="-128"/>
              </a:rPr>
              <a:t>3/12</a:t>
            </a:r>
            <a:r>
              <a:rPr lang="ja-JP" altLang="en-US" sz="800" dirty="0">
                <a:solidFill>
                  <a:srgbClr val="0D0D0D"/>
                </a:solidFill>
                <a:latin typeface="メイリオ" panose="020B0604030504040204" pitchFamily="50" charset="-128"/>
              </a:rPr>
              <a:t>～</a:t>
            </a:r>
            <a:r>
              <a:rPr lang="en-US" altLang="ja-JP" sz="800" dirty="0">
                <a:solidFill>
                  <a:srgbClr val="0D0D0D"/>
                </a:solidFill>
                <a:latin typeface="メイリオ" panose="020B0604030504040204" pitchFamily="50" charset="-128"/>
              </a:rPr>
              <a:t>3/31</a:t>
            </a:r>
            <a:r>
              <a:rPr lang="ja-JP" altLang="en-US" sz="800" dirty="0">
                <a:solidFill>
                  <a:srgbClr val="0D0D0D"/>
                </a:solidFill>
                <a:latin typeface="メイリオ" panose="020B0604030504040204" pitchFamily="50" charset="-128"/>
              </a:rPr>
              <a:t>）</a:t>
            </a:r>
            <a:endParaRPr lang="en-US" altLang="ja-JP" sz="800" dirty="0">
              <a:solidFill>
                <a:srgbClr val="0D0D0D"/>
              </a:solidFill>
              <a:latin typeface="メイリオ" panose="020B0604030504040204" pitchFamily="50" charset="-128"/>
            </a:endParaRPr>
          </a:p>
          <a:p>
            <a:pPr marL="171450" indent="-171450">
              <a:buFont typeface="Arial" panose="020B0604020202020204" pitchFamily="34" charset="0"/>
              <a:buChar char="•"/>
            </a:pPr>
            <a:r>
              <a:rPr lang="ja-JP" altLang="en-US" sz="800" dirty="0">
                <a:solidFill>
                  <a:srgbClr val="0D0D0D"/>
                </a:solidFill>
                <a:latin typeface="メイリオ" panose="020B0604030504040204" pitchFamily="50" charset="-128"/>
              </a:rPr>
              <a:t>ブランドパネル　リッチフォーマット　</a:t>
            </a:r>
            <a:r>
              <a:rPr lang="en-US" altLang="ja-JP" sz="800" dirty="0">
                <a:solidFill>
                  <a:srgbClr val="0D0D0D"/>
                </a:solidFill>
                <a:latin typeface="メイリオ" panose="020B0604030504040204" pitchFamily="50" charset="-128"/>
              </a:rPr>
              <a:t>MD</a:t>
            </a:r>
            <a:r>
              <a:rPr lang="ja-JP" altLang="en-US" sz="800" dirty="0">
                <a:solidFill>
                  <a:srgbClr val="0D0D0D"/>
                </a:solidFill>
                <a:latin typeface="メイリオ" panose="020B0604030504040204" pitchFamily="50" charset="-128"/>
              </a:rPr>
              <a:t>　トップカバー（</a:t>
            </a:r>
            <a:r>
              <a:rPr lang="en-US" altLang="ja-JP" sz="800" dirty="0">
                <a:solidFill>
                  <a:srgbClr val="0D0D0D"/>
                </a:solidFill>
                <a:latin typeface="メイリオ" panose="020B0604030504040204" pitchFamily="50" charset="-128"/>
              </a:rPr>
              <a:t>1000</a:t>
            </a:r>
            <a:r>
              <a:rPr lang="ja-JP" altLang="en-US" sz="800" dirty="0">
                <a:solidFill>
                  <a:srgbClr val="0D0D0D"/>
                </a:solidFill>
                <a:latin typeface="メイリオ" panose="020B0604030504040204" pitchFamily="50" charset="-128"/>
              </a:rPr>
              <a:t>万円～）（</a:t>
            </a:r>
            <a:r>
              <a:rPr lang="en-US" altLang="ja-JP" sz="800" dirty="0">
                <a:solidFill>
                  <a:srgbClr val="0D0D0D"/>
                </a:solidFill>
                <a:latin typeface="メイリオ" panose="020B0604030504040204" pitchFamily="50" charset="-128"/>
              </a:rPr>
              <a:t>3/12</a:t>
            </a:r>
            <a:r>
              <a:rPr lang="ja-JP" altLang="en-US" sz="800" dirty="0">
                <a:solidFill>
                  <a:srgbClr val="0D0D0D"/>
                </a:solidFill>
                <a:latin typeface="メイリオ" panose="020B0604030504040204" pitchFamily="50" charset="-128"/>
              </a:rPr>
              <a:t>～</a:t>
            </a:r>
            <a:r>
              <a:rPr lang="en-US" altLang="ja-JP" sz="800" dirty="0">
                <a:solidFill>
                  <a:srgbClr val="0D0D0D"/>
                </a:solidFill>
                <a:latin typeface="メイリオ" panose="020B0604030504040204" pitchFamily="50" charset="-128"/>
              </a:rPr>
              <a:t>3/31</a:t>
            </a:r>
            <a:r>
              <a:rPr lang="ja-JP" altLang="en-US" sz="800" dirty="0">
                <a:solidFill>
                  <a:srgbClr val="0D0D0D"/>
                </a:solidFill>
                <a:latin typeface="メイリオ" panose="020B0604030504040204" pitchFamily="50" charset="-128"/>
              </a:rPr>
              <a:t>）</a:t>
            </a:r>
            <a:endParaRPr lang="en-US" altLang="ja-JP" sz="800" dirty="0">
              <a:solidFill>
                <a:srgbClr val="0D0D0D"/>
              </a:solidFill>
              <a:latin typeface="メイリオ" panose="020B0604030504040204" pitchFamily="50" charset="-128"/>
            </a:endParaRPr>
          </a:p>
          <a:p>
            <a:pPr marL="171450" indent="-171450">
              <a:buFont typeface="Arial" panose="020B0604020202020204" pitchFamily="34" charset="0"/>
              <a:buChar char="•"/>
            </a:pPr>
            <a:r>
              <a:rPr lang="ja-JP" altLang="en-US" sz="800" dirty="0">
                <a:solidFill>
                  <a:srgbClr val="0D0D0D"/>
                </a:solidFill>
                <a:latin typeface="メイリオ" panose="020B0604030504040204" pitchFamily="50" charset="-128"/>
              </a:rPr>
              <a:t>ブランドパネル　リッチフォーマット　</a:t>
            </a:r>
            <a:r>
              <a:rPr lang="en-US" altLang="ja-JP" sz="800" dirty="0">
                <a:solidFill>
                  <a:srgbClr val="0D0D0D"/>
                </a:solidFill>
                <a:latin typeface="メイリオ" panose="020B0604030504040204" pitchFamily="50" charset="-128"/>
              </a:rPr>
              <a:t>MD</a:t>
            </a:r>
            <a:r>
              <a:rPr lang="ja-JP" altLang="en-US" sz="800" dirty="0">
                <a:solidFill>
                  <a:srgbClr val="0D0D0D"/>
                </a:solidFill>
                <a:latin typeface="メイリオ" panose="020B0604030504040204" pitchFamily="50" charset="-128"/>
              </a:rPr>
              <a:t>　トップカバー（</a:t>
            </a:r>
            <a:r>
              <a:rPr lang="en-US" altLang="ja-JP" sz="800" dirty="0">
                <a:solidFill>
                  <a:srgbClr val="0D0D0D"/>
                </a:solidFill>
                <a:latin typeface="メイリオ" panose="020B0604030504040204" pitchFamily="50" charset="-128"/>
              </a:rPr>
              <a:t>FQ1</a:t>
            </a:r>
            <a:r>
              <a:rPr lang="ja-JP" altLang="en-US" sz="800" dirty="0">
                <a:solidFill>
                  <a:srgbClr val="0D0D0D"/>
                </a:solidFill>
                <a:latin typeface="メイリオ" panose="020B0604030504040204" pitchFamily="50" charset="-128"/>
              </a:rPr>
              <a:t>）（</a:t>
            </a:r>
            <a:r>
              <a:rPr lang="en-US" altLang="ja-JP" sz="800" dirty="0">
                <a:solidFill>
                  <a:srgbClr val="0D0D0D"/>
                </a:solidFill>
                <a:latin typeface="メイリオ" panose="020B0604030504040204" pitchFamily="50" charset="-128"/>
              </a:rPr>
              <a:t>1000</a:t>
            </a:r>
            <a:r>
              <a:rPr lang="ja-JP" altLang="en-US" sz="800" dirty="0">
                <a:solidFill>
                  <a:srgbClr val="0D0D0D"/>
                </a:solidFill>
                <a:latin typeface="メイリオ" panose="020B0604030504040204" pitchFamily="50" charset="-128"/>
              </a:rPr>
              <a:t>万円～）（</a:t>
            </a:r>
            <a:r>
              <a:rPr lang="en-US" altLang="ja-JP" sz="800" dirty="0">
                <a:solidFill>
                  <a:srgbClr val="0D0D0D"/>
                </a:solidFill>
                <a:latin typeface="メイリオ" panose="020B0604030504040204" pitchFamily="50" charset="-128"/>
              </a:rPr>
              <a:t>3/12</a:t>
            </a:r>
            <a:r>
              <a:rPr lang="ja-JP" altLang="en-US" sz="800" dirty="0">
                <a:solidFill>
                  <a:srgbClr val="0D0D0D"/>
                </a:solidFill>
                <a:latin typeface="メイリオ" panose="020B0604030504040204" pitchFamily="50" charset="-128"/>
              </a:rPr>
              <a:t>～</a:t>
            </a:r>
            <a:r>
              <a:rPr lang="en-US" altLang="ja-JP" sz="800" dirty="0">
                <a:solidFill>
                  <a:srgbClr val="0D0D0D"/>
                </a:solidFill>
                <a:latin typeface="メイリオ" panose="020B0604030504040204" pitchFamily="50" charset="-128"/>
              </a:rPr>
              <a:t>3/31</a:t>
            </a:r>
            <a:r>
              <a:rPr lang="ja-JP" altLang="en-US" sz="800" dirty="0">
                <a:solidFill>
                  <a:srgbClr val="0D0D0D"/>
                </a:solidFill>
                <a:latin typeface="メイリオ" panose="020B0604030504040204" pitchFamily="50" charset="-128"/>
              </a:rPr>
              <a:t>）</a:t>
            </a:r>
            <a:endParaRPr lang="en-US" altLang="ja-JP" sz="800" dirty="0">
              <a:solidFill>
                <a:srgbClr val="0D0D0D"/>
              </a:solidFill>
              <a:latin typeface="メイリオ" panose="020B0604030504040204" pitchFamily="50" charset="-128"/>
            </a:endParaRPr>
          </a:p>
          <a:p>
            <a:pPr marL="171450" indent="-171450">
              <a:buFont typeface="Arial" panose="020B0604020202020204" pitchFamily="34" charset="0"/>
              <a:buChar char="•"/>
            </a:pPr>
            <a:r>
              <a:rPr lang="ja-JP" altLang="en-US" sz="800" dirty="0">
                <a:solidFill>
                  <a:srgbClr val="0D0D0D"/>
                </a:solidFill>
                <a:latin typeface="メイリオ" panose="020B0604030504040204" pitchFamily="50" charset="-128"/>
              </a:rPr>
              <a:t>ブランドパネル　リッチフォーマット　</a:t>
            </a:r>
            <a:r>
              <a:rPr lang="en-US" altLang="ja-JP" sz="800" dirty="0">
                <a:solidFill>
                  <a:srgbClr val="0D0D0D"/>
                </a:solidFill>
                <a:latin typeface="メイリオ" panose="020B0604030504040204" pitchFamily="50" charset="-128"/>
              </a:rPr>
              <a:t>MD</a:t>
            </a:r>
            <a:r>
              <a:rPr lang="ja-JP" altLang="en-US" sz="800" dirty="0">
                <a:solidFill>
                  <a:srgbClr val="0D0D0D"/>
                </a:solidFill>
                <a:latin typeface="メイリオ" panose="020B0604030504040204" pitchFamily="50" charset="-128"/>
              </a:rPr>
              <a:t>　トップカバー（</a:t>
            </a:r>
            <a:r>
              <a:rPr lang="en-US" altLang="ja-JP" sz="800" dirty="0">
                <a:solidFill>
                  <a:srgbClr val="0D0D0D"/>
                </a:solidFill>
                <a:latin typeface="メイリオ" panose="020B0604030504040204" pitchFamily="50" charset="-128"/>
              </a:rPr>
              <a:t>FQ1</a:t>
            </a:r>
            <a:r>
              <a:rPr lang="ja-JP" altLang="en-US" sz="800" dirty="0">
                <a:solidFill>
                  <a:srgbClr val="0D0D0D"/>
                </a:solidFill>
                <a:latin typeface="メイリオ" panose="020B0604030504040204" pitchFamily="50" charset="-128"/>
              </a:rPr>
              <a:t>）（</a:t>
            </a:r>
            <a:r>
              <a:rPr lang="en-US" altLang="ja-JP" sz="800" dirty="0">
                <a:solidFill>
                  <a:srgbClr val="0D0D0D"/>
                </a:solidFill>
                <a:latin typeface="メイリオ" panose="020B0604030504040204" pitchFamily="50" charset="-128"/>
              </a:rPr>
              <a:t>2000</a:t>
            </a:r>
            <a:r>
              <a:rPr lang="ja-JP" altLang="en-US" sz="800" dirty="0">
                <a:solidFill>
                  <a:srgbClr val="0D0D0D"/>
                </a:solidFill>
                <a:latin typeface="メイリオ" panose="020B0604030504040204" pitchFamily="50" charset="-128"/>
              </a:rPr>
              <a:t>万円～）（</a:t>
            </a:r>
            <a:r>
              <a:rPr lang="en-US" altLang="ja-JP" sz="800" dirty="0">
                <a:solidFill>
                  <a:srgbClr val="0D0D0D"/>
                </a:solidFill>
                <a:latin typeface="メイリオ" panose="020B0604030504040204" pitchFamily="50" charset="-128"/>
              </a:rPr>
              <a:t>3/12</a:t>
            </a:r>
            <a:r>
              <a:rPr lang="ja-JP" altLang="en-US" sz="800" dirty="0">
                <a:solidFill>
                  <a:srgbClr val="0D0D0D"/>
                </a:solidFill>
                <a:latin typeface="メイリオ" panose="020B0604030504040204" pitchFamily="50" charset="-128"/>
              </a:rPr>
              <a:t>～</a:t>
            </a:r>
            <a:r>
              <a:rPr lang="en-US" altLang="ja-JP" sz="800" dirty="0">
                <a:solidFill>
                  <a:srgbClr val="0D0D0D"/>
                </a:solidFill>
                <a:latin typeface="メイリオ" panose="020B0604030504040204" pitchFamily="50" charset="-128"/>
              </a:rPr>
              <a:t>3/31</a:t>
            </a:r>
            <a:r>
              <a:rPr lang="ja-JP" altLang="en-US" sz="800" dirty="0">
                <a:solidFill>
                  <a:srgbClr val="0D0D0D"/>
                </a:solidFill>
                <a:latin typeface="メイリオ" panose="020B0604030504040204" pitchFamily="50" charset="-128"/>
              </a:rPr>
              <a:t>）</a:t>
            </a:r>
            <a:endParaRPr lang="en-US" altLang="ja-JP" sz="800" dirty="0">
              <a:solidFill>
                <a:srgbClr val="0D0D0D"/>
              </a:solidFill>
              <a:latin typeface="メイリオ" panose="020B0604030504040204" pitchFamily="50" charset="-128"/>
            </a:endParaRPr>
          </a:p>
          <a:p>
            <a:pPr marL="171450" indent="-171450">
              <a:buFont typeface="Arial" panose="020B0604020202020204" pitchFamily="34" charset="0"/>
              <a:buChar char="•"/>
            </a:pPr>
            <a:r>
              <a:rPr lang="ja-JP" altLang="en-US" sz="800" dirty="0">
                <a:solidFill>
                  <a:srgbClr val="0D0D0D"/>
                </a:solidFill>
                <a:latin typeface="メイリオ" panose="020B0604030504040204" pitchFamily="50" charset="-128"/>
              </a:rPr>
              <a:t>ブランドパネル　リッチフォーマット　</a:t>
            </a:r>
            <a:r>
              <a:rPr lang="en-US" altLang="ja-JP" sz="800" dirty="0">
                <a:solidFill>
                  <a:srgbClr val="0D0D0D"/>
                </a:solidFill>
                <a:latin typeface="メイリオ" panose="020B0604030504040204" pitchFamily="50" charset="-128"/>
              </a:rPr>
              <a:t>MD</a:t>
            </a:r>
            <a:r>
              <a:rPr lang="ja-JP" altLang="en-US" sz="800" dirty="0">
                <a:solidFill>
                  <a:srgbClr val="0D0D0D"/>
                </a:solidFill>
                <a:latin typeface="メイリオ" panose="020B0604030504040204" pitchFamily="50" charset="-128"/>
              </a:rPr>
              <a:t>　トップカバー（都道府県）（</a:t>
            </a:r>
            <a:r>
              <a:rPr lang="en-US" altLang="ja-JP" sz="800" dirty="0">
                <a:solidFill>
                  <a:srgbClr val="0D0D0D"/>
                </a:solidFill>
                <a:latin typeface="メイリオ" panose="020B0604030504040204" pitchFamily="50" charset="-128"/>
              </a:rPr>
              <a:t>3/12</a:t>
            </a:r>
            <a:r>
              <a:rPr lang="ja-JP" altLang="en-US" sz="800" dirty="0">
                <a:solidFill>
                  <a:srgbClr val="0D0D0D"/>
                </a:solidFill>
                <a:latin typeface="メイリオ" panose="020B0604030504040204" pitchFamily="50" charset="-128"/>
              </a:rPr>
              <a:t>～</a:t>
            </a:r>
            <a:r>
              <a:rPr lang="en-US" altLang="ja-JP" sz="800" dirty="0">
                <a:solidFill>
                  <a:srgbClr val="0D0D0D"/>
                </a:solidFill>
                <a:latin typeface="メイリオ" panose="020B0604030504040204" pitchFamily="50" charset="-128"/>
              </a:rPr>
              <a:t>3/31</a:t>
            </a:r>
            <a:r>
              <a:rPr lang="ja-JP" altLang="en-US" sz="800" dirty="0">
                <a:solidFill>
                  <a:srgbClr val="0D0D0D"/>
                </a:solidFill>
                <a:latin typeface="メイリオ" panose="020B0604030504040204" pitchFamily="50" charset="-128"/>
              </a:rPr>
              <a:t>）</a:t>
            </a:r>
            <a:endParaRPr lang="en-US" altLang="ja-JP" sz="800" dirty="0">
              <a:solidFill>
                <a:srgbClr val="0D0D0D"/>
              </a:solidFill>
              <a:latin typeface="メイリオ" panose="020B0604030504040204" pitchFamily="50" charset="-128"/>
            </a:endParaRPr>
          </a:p>
          <a:p>
            <a:endParaRPr lang="en-US" altLang="ja-JP" sz="800" dirty="0">
              <a:solidFill>
                <a:srgbClr val="0D0D0D"/>
              </a:solidFill>
              <a:latin typeface="+mn-ea"/>
            </a:endParaRPr>
          </a:p>
          <a:p>
            <a:r>
              <a:rPr lang="ja-JP" altLang="en-US" sz="800" dirty="0">
                <a:solidFill>
                  <a:srgbClr val="0D0D0D"/>
                </a:solidFill>
                <a:latin typeface="+mn-ea"/>
              </a:rPr>
              <a:t>＜スペシャル商品＞</a:t>
            </a:r>
          </a:p>
          <a:p>
            <a:pPr marL="171450" indent="-171450">
              <a:buFont typeface="Arial" panose="020B0604020202020204" pitchFamily="34" charset="0"/>
              <a:buChar char="•"/>
            </a:pPr>
            <a:r>
              <a:rPr lang="ja-JP" altLang="en-US" sz="800" dirty="0">
                <a:solidFill>
                  <a:srgbClr val="0D0D0D"/>
                </a:solidFill>
                <a:latin typeface="+mn-ea"/>
              </a:rPr>
              <a:t>ブランドパネル　トップインパクト　パノラマ　</a:t>
            </a:r>
            <a:r>
              <a:rPr lang="en-US" altLang="ja-JP" sz="800" dirty="0">
                <a:solidFill>
                  <a:srgbClr val="0D0D0D"/>
                </a:solidFill>
                <a:latin typeface="+mn-ea"/>
              </a:rPr>
              <a:t>MD</a:t>
            </a:r>
            <a:r>
              <a:rPr lang="ja-JP" altLang="en-US" sz="800" dirty="0">
                <a:solidFill>
                  <a:srgbClr val="0D0D0D"/>
                </a:solidFill>
                <a:latin typeface="+mn-ea"/>
              </a:rPr>
              <a:t>（</a:t>
            </a:r>
            <a:r>
              <a:rPr lang="en-US" altLang="ja-JP" sz="800" dirty="0">
                <a:solidFill>
                  <a:srgbClr val="0D0D0D"/>
                </a:solidFill>
                <a:latin typeface="+mn-ea"/>
              </a:rPr>
              <a:t>1000</a:t>
            </a:r>
            <a:r>
              <a:rPr lang="ja-JP" altLang="en-US" sz="800" dirty="0">
                <a:solidFill>
                  <a:srgbClr val="0D0D0D"/>
                </a:solidFill>
                <a:latin typeface="+mn-ea"/>
              </a:rPr>
              <a:t>万円～）（</a:t>
            </a:r>
            <a:r>
              <a:rPr lang="en-US" altLang="ja-JP" sz="800" dirty="0">
                <a:solidFill>
                  <a:srgbClr val="0D0D0D"/>
                </a:solidFill>
                <a:latin typeface="+mn-ea"/>
              </a:rPr>
              <a:t>3/12</a:t>
            </a:r>
            <a:r>
              <a:rPr lang="ja-JP" altLang="en-US" sz="800" dirty="0">
                <a:solidFill>
                  <a:srgbClr val="0D0D0D"/>
                </a:solidFill>
                <a:latin typeface="+mn-ea"/>
              </a:rPr>
              <a:t>～</a:t>
            </a:r>
            <a:r>
              <a:rPr lang="en-US" altLang="ja-JP" sz="800" dirty="0">
                <a:solidFill>
                  <a:srgbClr val="0D0D0D"/>
                </a:solidFill>
                <a:latin typeface="+mn-ea"/>
              </a:rPr>
              <a:t>3/31</a:t>
            </a:r>
            <a:r>
              <a:rPr lang="ja-JP" altLang="en-US" sz="800" dirty="0">
                <a:solidFill>
                  <a:srgbClr val="0D0D0D"/>
                </a:solidFill>
                <a:latin typeface="+mn-ea"/>
              </a:rPr>
              <a:t>）</a:t>
            </a:r>
            <a:endParaRPr lang="en-US" altLang="ja-JP" sz="800" dirty="0">
              <a:solidFill>
                <a:srgbClr val="0D0D0D"/>
              </a:solidFill>
              <a:latin typeface="+mn-ea"/>
            </a:endParaRPr>
          </a:p>
          <a:p>
            <a:pPr marL="171450" indent="-171450">
              <a:buFont typeface="Arial" panose="020B0604020202020204" pitchFamily="34" charset="0"/>
              <a:buChar char="•"/>
            </a:pPr>
            <a:r>
              <a:rPr lang="ja-JP" altLang="en-US" sz="800" dirty="0">
                <a:solidFill>
                  <a:srgbClr val="0D0D0D"/>
                </a:solidFill>
                <a:latin typeface="+mn-ea"/>
              </a:rPr>
              <a:t>ブランドパネル　トップインパクト　パノラマ　</a:t>
            </a:r>
            <a:r>
              <a:rPr lang="en-US" altLang="ja-JP" sz="800" dirty="0">
                <a:solidFill>
                  <a:srgbClr val="0D0D0D"/>
                </a:solidFill>
                <a:latin typeface="+mn-ea"/>
              </a:rPr>
              <a:t>MD</a:t>
            </a:r>
            <a:r>
              <a:rPr lang="ja-JP" altLang="en-US" sz="800" dirty="0">
                <a:solidFill>
                  <a:srgbClr val="0D0D0D"/>
                </a:solidFill>
                <a:latin typeface="+mn-ea"/>
              </a:rPr>
              <a:t>（</a:t>
            </a:r>
            <a:r>
              <a:rPr lang="en-US" altLang="ja-JP" sz="800" dirty="0">
                <a:solidFill>
                  <a:srgbClr val="0D0D0D"/>
                </a:solidFill>
                <a:latin typeface="+mn-ea"/>
              </a:rPr>
              <a:t>FQ1</a:t>
            </a:r>
            <a:r>
              <a:rPr lang="ja-JP" altLang="en-US" sz="800" dirty="0">
                <a:solidFill>
                  <a:srgbClr val="0D0D0D"/>
                </a:solidFill>
                <a:latin typeface="+mn-ea"/>
              </a:rPr>
              <a:t>）（</a:t>
            </a:r>
            <a:r>
              <a:rPr lang="en-US" altLang="ja-JP" sz="800" dirty="0">
                <a:solidFill>
                  <a:srgbClr val="0D0D0D"/>
                </a:solidFill>
                <a:latin typeface="+mn-ea"/>
              </a:rPr>
              <a:t>1000</a:t>
            </a:r>
            <a:r>
              <a:rPr lang="ja-JP" altLang="en-US" sz="800" dirty="0">
                <a:solidFill>
                  <a:srgbClr val="0D0D0D"/>
                </a:solidFill>
                <a:latin typeface="+mn-ea"/>
              </a:rPr>
              <a:t>万円～）（</a:t>
            </a:r>
            <a:r>
              <a:rPr lang="en-US" altLang="ja-JP" sz="800" dirty="0">
                <a:solidFill>
                  <a:srgbClr val="0D0D0D"/>
                </a:solidFill>
                <a:latin typeface="+mn-ea"/>
              </a:rPr>
              <a:t>3/12</a:t>
            </a:r>
            <a:r>
              <a:rPr lang="ja-JP" altLang="en-US" sz="800" dirty="0">
                <a:solidFill>
                  <a:srgbClr val="0D0D0D"/>
                </a:solidFill>
                <a:latin typeface="+mn-ea"/>
              </a:rPr>
              <a:t>～</a:t>
            </a:r>
            <a:r>
              <a:rPr lang="en-US" altLang="ja-JP" sz="800" dirty="0">
                <a:solidFill>
                  <a:srgbClr val="0D0D0D"/>
                </a:solidFill>
                <a:latin typeface="+mn-ea"/>
              </a:rPr>
              <a:t>3/31</a:t>
            </a:r>
            <a:r>
              <a:rPr lang="ja-JP" altLang="en-US" sz="800" dirty="0">
                <a:solidFill>
                  <a:srgbClr val="0D0D0D"/>
                </a:solidFill>
                <a:latin typeface="+mn-ea"/>
              </a:rPr>
              <a:t>）</a:t>
            </a:r>
            <a:endParaRPr lang="en-US" altLang="ja-JP" sz="800" dirty="0">
              <a:solidFill>
                <a:srgbClr val="0D0D0D"/>
              </a:solidFill>
              <a:latin typeface="+mn-ea"/>
            </a:endParaRPr>
          </a:p>
          <a:p>
            <a:pPr marL="171450" indent="-171450">
              <a:buFont typeface="Arial" panose="020B0604020202020204" pitchFamily="34" charset="0"/>
              <a:buChar char="•"/>
            </a:pPr>
            <a:r>
              <a:rPr lang="ja-JP" altLang="en-US" sz="800" dirty="0">
                <a:solidFill>
                  <a:srgbClr val="0D0D0D"/>
                </a:solidFill>
                <a:latin typeface="+mn-ea"/>
              </a:rPr>
              <a:t>ブランドパネル　トップインパクト　パノラマ　</a:t>
            </a:r>
            <a:r>
              <a:rPr lang="en-US" altLang="ja-JP" sz="800" dirty="0">
                <a:solidFill>
                  <a:srgbClr val="0D0D0D"/>
                </a:solidFill>
                <a:latin typeface="+mn-ea"/>
              </a:rPr>
              <a:t>MD</a:t>
            </a:r>
            <a:r>
              <a:rPr lang="ja-JP" altLang="en-US" sz="800" dirty="0">
                <a:solidFill>
                  <a:srgbClr val="0D0D0D"/>
                </a:solidFill>
                <a:latin typeface="+mn-ea"/>
              </a:rPr>
              <a:t>（</a:t>
            </a:r>
            <a:r>
              <a:rPr lang="en-US" altLang="ja-JP" sz="800" dirty="0">
                <a:solidFill>
                  <a:srgbClr val="0D0D0D"/>
                </a:solidFill>
                <a:latin typeface="+mn-ea"/>
              </a:rPr>
              <a:t>FQ1</a:t>
            </a:r>
            <a:r>
              <a:rPr lang="ja-JP" altLang="en-US" sz="800" dirty="0">
                <a:solidFill>
                  <a:srgbClr val="0D0D0D"/>
                </a:solidFill>
                <a:latin typeface="+mn-ea"/>
              </a:rPr>
              <a:t>）（</a:t>
            </a:r>
            <a:r>
              <a:rPr lang="en-US" altLang="ja-JP" sz="800" dirty="0">
                <a:solidFill>
                  <a:srgbClr val="0D0D0D"/>
                </a:solidFill>
                <a:latin typeface="+mn-ea"/>
              </a:rPr>
              <a:t>2000</a:t>
            </a:r>
            <a:r>
              <a:rPr lang="ja-JP" altLang="en-US" sz="800" dirty="0">
                <a:solidFill>
                  <a:srgbClr val="0D0D0D"/>
                </a:solidFill>
                <a:latin typeface="+mn-ea"/>
              </a:rPr>
              <a:t>万円～）（</a:t>
            </a:r>
            <a:r>
              <a:rPr lang="en-US" altLang="ja-JP" sz="800" dirty="0">
                <a:solidFill>
                  <a:srgbClr val="0D0D0D"/>
                </a:solidFill>
                <a:latin typeface="+mn-ea"/>
              </a:rPr>
              <a:t>3/12</a:t>
            </a:r>
            <a:r>
              <a:rPr lang="ja-JP" altLang="en-US" sz="800" dirty="0">
                <a:solidFill>
                  <a:srgbClr val="0D0D0D"/>
                </a:solidFill>
                <a:latin typeface="+mn-ea"/>
              </a:rPr>
              <a:t>～</a:t>
            </a:r>
            <a:r>
              <a:rPr lang="en-US" altLang="ja-JP" sz="800" dirty="0">
                <a:solidFill>
                  <a:srgbClr val="0D0D0D"/>
                </a:solidFill>
                <a:latin typeface="+mn-ea"/>
              </a:rPr>
              <a:t>3/31</a:t>
            </a:r>
            <a:r>
              <a:rPr lang="ja-JP" altLang="en-US" sz="800" dirty="0">
                <a:solidFill>
                  <a:srgbClr val="0D0D0D"/>
                </a:solidFill>
                <a:latin typeface="+mn-ea"/>
              </a:rPr>
              <a:t>）</a:t>
            </a:r>
            <a:endParaRPr lang="en-US" altLang="ja-JP" sz="800" dirty="0">
              <a:solidFill>
                <a:srgbClr val="0D0D0D"/>
              </a:solidFill>
              <a:latin typeface="+mn-ea"/>
            </a:endParaRPr>
          </a:p>
          <a:p>
            <a:pPr marL="171450" indent="-171450">
              <a:buFont typeface="Arial" panose="020B0604020202020204" pitchFamily="34" charset="0"/>
              <a:buChar char="•"/>
            </a:pPr>
            <a:r>
              <a:rPr lang="ja-JP" altLang="en-US" sz="800" dirty="0">
                <a:solidFill>
                  <a:srgbClr val="0D0D0D"/>
                </a:solidFill>
                <a:latin typeface="+mn-ea"/>
              </a:rPr>
              <a:t>ブランドパネル　トップインパクト　パノラマ　</a:t>
            </a:r>
            <a:r>
              <a:rPr lang="en-US" altLang="ja-JP" sz="800" dirty="0">
                <a:solidFill>
                  <a:srgbClr val="0D0D0D"/>
                </a:solidFill>
                <a:latin typeface="+mn-ea"/>
              </a:rPr>
              <a:t>MD</a:t>
            </a:r>
            <a:r>
              <a:rPr lang="ja-JP" altLang="en-US" sz="800" dirty="0">
                <a:solidFill>
                  <a:srgbClr val="0D0D0D"/>
                </a:solidFill>
                <a:latin typeface="+mn-ea"/>
              </a:rPr>
              <a:t>（都道府県）（</a:t>
            </a:r>
            <a:r>
              <a:rPr lang="en-US" altLang="ja-JP" sz="800" dirty="0">
                <a:solidFill>
                  <a:srgbClr val="0D0D0D"/>
                </a:solidFill>
                <a:latin typeface="+mn-ea"/>
              </a:rPr>
              <a:t>3/12</a:t>
            </a:r>
            <a:r>
              <a:rPr lang="ja-JP" altLang="en-US" sz="800" dirty="0">
                <a:solidFill>
                  <a:srgbClr val="0D0D0D"/>
                </a:solidFill>
                <a:latin typeface="+mn-ea"/>
              </a:rPr>
              <a:t>～</a:t>
            </a:r>
            <a:r>
              <a:rPr lang="en-US" altLang="ja-JP" sz="800" dirty="0">
                <a:solidFill>
                  <a:srgbClr val="0D0D0D"/>
                </a:solidFill>
                <a:latin typeface="+mn-ea"/>
              </a:rPr>
              <a:t>3/31</a:t>
            </a:r>
            <a:r>
              <a:rPr lang="ja-JP" altLang="en-US" sz="800" dirty="0">
                <a:solidFill>
                  <a:srgbClr val="0D0D0D"/>
                </a:solidFill>
                <a:latin typeface="+mn-ea"/>
              </a:rPr>
              <a:t>）</a:t>
            </a:r>
            <a:endParaRPr lang="en-US" altLang="ja-JP" sz="800" dirty="0">
              <a:solidFill>
                <a:srgbClr val="0D0D0D"/>
              </a:solidFill>
              <a:latin typeface="+mn-ea"/>
            </a:endParaRPr>
          </a:p>
          <a:p>
            <a:pPr marL="171450" indent="-171450">
              <a:buFont typeface="Arial" panose="020B0604020202020204" pitchFamily="34" charset="0"/>
              <a:buChar char="•"/>
            </a:pPr>
            <a:r>
              <a:rPr lang="ja-JP" altLang="en-US" sz="800" dirty="0">
                <a:solidFill>
                  <a:srgbClr val="0D0D0D"/>
                </a:solidFill>
                <a:latin typeface="+mn-ea"/>
              </a:rPr>
              <a:t>ブランドパネル   トップインパクト   パノラマ </a:t>
            </a:r>
            <a:r>
              <a:rPr lang="en-US" altLang="ja-JP" sz="800" dirty="0">
                <a:solidFill>
                  <a:srgbClr val="0D0D0D"/>
                </a:solidFill>
                <a:latin typeface="+mn-ea"/>
              </a:rPr>
              <a:t>PC</a:t>
            </a:r>
            <a:r>
              <a:rPr lang="ja-JP" altLang="en-US" sz="800" dirty="0">
                <a:solidFill>
                  <a:srgbClr val="0D0D0D"/>
                </a:solidFill>
                <a:latin typeface="+mn-ea"/>
              </a:rPr>
              <a:t>（</a:t>
            </a:r>
            <a:r>
              <a:rPr lang="en-US" altLang="ja-JP" sz="800" dirty="0">
                <a:solidFill>
                  <a:srgbClr val="0D0D0D"/>
                </a:solidFill>
                <a:latin typeface="+mn-ea"/>
              </a:rPr>
              <a:t>1000</a:t>
            </a:r>
            <a:r>
              <a:rPr lang="ja-JP" altLang="en-US" sz="800" dirty="0">
                <a:solidFill>
                  <a:srgbClr val="0D0D0D"/>
                </a:solidFill>
                <a:latin typeface="+mn-ea"/>
              </a:rPr>
              <a:t>万円～）（</a:t>
            </a:r>
            <a:r>
              <a:rPr lang="en-US" altLang="ja-JP" sz="800" dirty="0">
                <a:solidFill>
                  <a:srgbClr val="0D0D0D"/>
                </a:solidFill>
                <a:latin typeface="+mn-ea"/>
              </a:rPr>
              <a:t>3/12</a:t>
            </a:r>
            <a:r>
              <a:rPr lang="ja-JP" altLang="en-US" sz="800" dirty="0">
                <a:solidFill>
                  <a:srgbClr val="0D0D0D"/>
                </a:solidFill>
                <a:latin typeface="+mn-ea"/>
              </a:rPr>
              <a:t>～</a:t>
            </a:r>
            <a:r>
              <a:rPr lang="en-US" altLang="ja-JP" sz="800" dirty="0">
                <a:solidFill>
                  <a:srgbClr val="0D0D0D"/>
                </a:solidFill>
                <a:latin typeface="+mn-ea"/>
              </a:rPr>
              <a:t>3/31</a:t>
            </a:r>
            <a:r>
              <a:rPr lang="ja-JP" altLang="en-US" sz="800" dirty="0">
                <a:solidFill>
                  <a:srgbClr val="0D0D0D"/>
                </a:solidFill>
                <a:latin typeface="+mn-ea"/>
              </a:rPr>
              <a:t>）</a:t>
            </a:r>
            <a:endParaRPr lang="en-US" altLang="ja-JP" sz="800" dirty="0">
              <a:solidFill>
                <a:srgbClr val="0D0D0D"/>
              </a:solidFill>
              <a:latin typeface="+mn-ea"/>
            </a:endParaRPr>
          </a:p>
          <a:p>
            <a:pPr marL="171450" indent="-171450">
              <a:buFont typeface="Arial" panose="020B0604020202020204" pitchFamily="34" charset="0"/>
              <a:buChar char="•"/>
            </a:pPr>
            <a:r>
              <a:rPr lang="ja-JP" altLang="en-US" sz="800" dirty="0">
                <a:solidFill>
                  <a:srgbClr val="0D0D0D"/>
                </a:solidFill>
                <a:latin typeface="+mn-ea"/>
              </a:rPr>
              <a:t>ブランドパネル　トップインパクト　パノラマ　</a:t>
            </a:r>
            <a:r>
              <a:rPr lang="en-US" altLang="ja-JP" sz="800" dirty="0">
                <a:solidFill>
                  <a:srgbClr val="0D0D0D"/>
                </a:solidFill>
                <a:latin typeface="+mn-ea"/>
              </a:rPr>
              <a:t>PC</a:t>
            </a:r>
            <a:r>
              <a:rPr lang="ja-JP" altLang="en-US" sz="800" dirty="0">
                <a:solidFill>
                  <a:srgbClr val="0D0D0D"/>
                </a:solidFill>
                <a:latin typeface="+mn-ea"/>
              </a:rPr>
              <a:t>（</a:t>
            </a:r>
            <a:r>
              <a:rPr lang="en-US" altLang="ja-JP" sz="800" dirty="0">
                <a:solidFill>
                  <a:srgbClr val="0D0D0D"/>
                </a:solidFill>
                <a:latin typeface="+mn-ea"/>
              </a:rPr>
              <a:t>2000</a:t>
            </a:r>
            <a:r>
              <a:rPr lang="ja-JP" altLang="en-US" sz="800" dirty="0">
                <a:solidFill>
                  <a:srgbClr val="0D0D0D"/>
                </a:solidFill>
                <a:latin typeface="+mn-ea"/>
              </a:rPr>
              <a:t>万円～）（</a:t>
            </a:r>
            <a:r>
              <a:rPr lang="en-US" altLang="ja-JP" sz="800" dirty="0">
                <a:solidFill>
                  <a:srgbClr val="0D0D0D"/>
                </a:solidFill>
                <a:latin typeface="+mn-ea"/>
              </a:rPr>
              <a:t>3/12</a:t>
            </a:r>
            <a:r>
              <a:rPr lang="ja-JP" altLang="en-US" sz="800" dirty="0">
                <a:solidFill>
                  <a:srgbClr val="0D0D0D"/>
                </a:solidFill>
                <a:latin typeface="+mn-ea"/>
              </a:rPr>
              <a:t>～</a:t>
            </a:r>
            <a:r>
              <a:rPr lang="en-US" altLang="ja-JP" sz="800" dirty="0">
                <a:solidFill>
                  <a:srgbClr val="0D0D0D"/>
                </a:solidFill>
                <a:latin typeface="+mn-ea"/>
              </a:rPr>
              <a:t>3/31</a:t>
            </a:r>
            <a:r>
              <a:rPr lang="ja-JP" altLang="en-US" sz="800" dirty="0">
                <a:solidFill>
                  <a:srgbClr val="0D0D0D"/>
                </a:solidFill>
                <a:latin typeface="+mn-ea"/>
              </a:rPr>
              <a:t>）</a:t>
            </a:r>
            <a:endParaRPr lang="en-US" altLang="ja-JP" sz="800" dirty="0">
              <a:solidFill>
                <a:srgbClr val="0D0D0D"/>
              </a:solidFill>
              <a:latin typeface="+mn-ea"/>
            </a:endParaRPr>
          </a:p>
        </p:txBody>
      </p:sp>
      <p:sp>
        <p:nvSpPr>
          <p:cNvPr id="29" name="テキスト ボックス 28">
            <a:extLst>
              <a:ext uri="{FF2B5EF4-FFF2-40B4-BE49-F238E27FC236}">
                <a16:creationId xmlns:a16="http://schemas.microsoft.com/office/drawing/2014/main" id="{6F61DC4F-A732-284E-EAD2-EC04E0F9F6B5}"/>
              </a:ext>
            </a:extLst>
          </p:cNvPr>
          <p:cNvSpPr txBox="1"/>
          <p:nvPr/>
        </p:nvSpPr>
        <p:spPr>
          <a:xfrm>
            <a:off x="615748" y="1901930"/>
            <a:ext cx="664420" cy="307777"/>
          </a:xfrm>
          <a:prstGeom prst="rect">
            <a:avLst/>
          </a:prstGeom>
          <a:noFill/>
        </p:spPr>
        <p:txBody>
          <a:bodyPr wrap="square" rtlCol="0">
            <a:spAutoFit/>
          </a:bodyPr>
          <a:lstStyle/>
          <a:p>
            <a:pPr algn="l"/>
            <a:r>
              <a:rPr kumimoji="1" lang="en-US" altLang="ja-JP" sz="1400"/>
              <a:t>9/1</a:t>
            </a:r>
            <a:endParaRPr kumimoji="1" lang="ja-JP" altLang="en-US" sz="1400"/>
          </a:p>
        </p:txBody>
      </p:sp>
      <p:sp>
        <p:nvSpPr>
          <p:cNvPr id="30" name="テキスト ボックス 29">
            <a:extLst>
              <a:ext uri="{FF2B5EF4-FFF2-40B4-BE49-F238E27FC236}">
                <a16:creationId xmlns:a16="http://schemas.microsoft.com/office/drawing/2014/main" id="{32329239-1CCF-58CF-F3C2-4A6534A7D4F3}"/>
              </a:ext>
            </a:extLst>
          </p:cNvPr>
          <p:cNvSpPr txBox="1"/>
          <p:nvPr/>
        </p:nvSpPr>
        <p:spPr>
          <a:xfrm>
            <a:off x="334277" y="2708568"/>
            <a:ext cx="369332" cy="1687194"/>
          </a:xfrm>
          <a:prstGeom prst="rect">
            <a:avLst/>
          </a:prstGeom>
          <a:noFill/>
        </p:spPr>
        <p:txBody>
          <a:bodyPr vert="eaVert" wrap="square" rtlCol="0" anchor="ctr">
            <a:spAutoFit/>
          </a:bodyPr>
          <a:lstStyle/>
          <a:p>
            <a:pPr algn="dist"/>
            <a:r>
              <a:rPr kumimoji="1" lang="ja-JP" altLang="en-US" sz="1200"/>
              <a:t>対象商品</a:t>
            </a:r>
          </a:p>
        </p:txBody>
      </p:sp>
      <p:sp>
        <p:nvSpPr>
          <p:cNvPr id="31" name="テキスト ボックス 30">
            <a:extLst>
              <a:ext uri="{FF2B5EF4-FFF2-40B4-BE49-F238E27FC236}">
                <a16:creationId xmlns:a16="http://schemas.microsoft.com/office/drawing/2014/main" id="{ADD9FE35-8225-E353-4EBC-5B2B6C04EEFD}"/>
              </a:ext>
            </a:extLst>
          </p:cNvPr>
          <p:cNvSpPr txBox="1"/>
          <p:nvPr/>
        </p:nvSpPr>
        <p:spPr>
          <a:xfrm>
            <a:off x="703609" y="6295469"/>
            <a:ext cx="10587651" cy="230832"/>
          </a:xfrm>
          <a:prstGeom prst="rect">
            <a:avLst/>
          </a:prstGeom>
          <a:noFill/>
        </p:spPr>
        <p:txBody>
          <a:bodyPr wrap="square">
            <a:spAutoFit/>
          </a:bodyPr>
          <a:lstStyle/>
          <a:p>
            <a:pPr marL="449263" indent="-449263"/>
            <a:r>
              <a:rPr kumimoji="1" lang="en-US" altLang="ja-JP" sz="900" dirty="0">
                <a:solidFill>
                  <a:srgbClr val="002AFF"/>
                </a:solidFill>
                <a:latin typeface="+mn-ea"/>
              </a:rPr>
              <a:t>※</a:t>
            </a:r>
            <a:r>
              <a:rPr kumimoji="0" lang="en-US" altLang="ja-JP" sz="900" kern="0" dirty="0">
                <a:solidFill>
                  <a:srgbClr val="002AFF"/>
                </a:solidFill>
                <a:latin typeface="+mn-ea"/>
              </a:rPr>
              <a:t>3/11</a:t>
            </a:r>
            <a:r>
              <a:rPr kumimoji="0" lang="ja-JP" altLang="en-US" sz="900" kern="0" dirty="0">
                <a:solidFill>
                  <a:srgbClr val="002AFF"/>
                </a:solidFill>
                <a:latin typeface="+mn-ea"/>
              </a:rPr>
              <a:t>に</a:t>
            </a:r>
            <a:r>
              <a:rPr lang="en-US" altLang="ja-JP" sz="900" dirty="0">
                <a:solidFill>
                  <a:srgbClr val="002AFF"/>
                </a:solidFill>
                <a:latin typeface="+mn-ea"/>
              </a:rPr>
              <a:t>Yahoo! JAPAN</a:t>
            </a:r>
            <a:r>
              <a:rPr lang="ja-JP" altLang="en-US" sz="900" dirty="0">
                <a:solidFill>
                  <a:srgbClr val="002AFF"/>
                </a:solidFill>
                <a:latin typeface="+mn-ea"/>
              </a:rPr>
              <a:t>トップページ</a:t>
            </a:r>
            <a:r>
              <a:rPr kumimoji="0" lang="ja-JP" altLang="en-US" sz="900" kern="0" dirty="0">
                <a:solidFill>
                  <a:srgbClr val="002AFF"/>
                </a:solidFill>
                <a:latin typeface="+mn-ea"/>
              </a:rPr>
              <a:t>にて特別演出が行われる可能性があります。</a:t>
            </a:r>
          </a:p>
        </p:txBody>
      </p:sp>
      <p:sp>
        <p:nvSpPr>
          <p:cNvPr id="6" name="テキスト プレースホルダー 1">
            <a:extLst>
              <a:ext uri="{FF2B5EF4-FFF2-40B4-BE49-F238E27FC236}">
                <a16:creationId xmlns:a16="http://schemas.microsoft.com/office/drawing/2014/main" id="{1232C27B-8D04-E17A-BB41-327D496DB1B4}"/>
              </a:ext>
            </a:extLst>
          </p:cNvPr>
          <p:cNvSpPr txBox="1">
            <a:spLocks/>
          </p:cNvSpPr>
          <p:nvPr/>
        </p:nvSpPr>
        <p:spPr>
          <a:xfrm>
            <a:off x="1766026" y="75258"/>
            <a:ext cx="8137525" cy="555570"/>
          </a:xfrm>
          <a:prstGeom prst="rect">
            <a:avLst/>
          </a:prstGeom>
        </p:spPr>
        <p:txBody>
          <a:bodyPr wrap="none" lIns="0" tIns="0" rIns="0" bIns="0" anchor="ctr">
            <a:noAutofit/>
          </a:bodyPr>
          <a:lstStyle>
            <a:lvl1pPr marL="0" indent="0" algn="l" defTabSz="914423" rtl="0" eaLnBrk="1" latinLnBrk="0" hangingPunct="1">
              <a:lnSpc>
                <a:spcPct val="90000"/>
              </a:lnSpc>
              <a:spcBef>
                <a:spcPct val="20000"/>
              </a:spcBef>
              <a:buFont typeface="Arial" pitchFamily="34" charset="0"/>
              <a:buNone/>
              <a:defRPr kumimoji="1" sz="2000" b="1" i="0" kern="1200">
                <a:solidFill>
                  <a:schemeClr val="accent3"/>
                </a:solidFill>
                <a:latin typeface="Meiryo" panose="020B0604030504040204" pitchFamily="34" charset="-128"/>
                <a:ea typeface="Meiryo" panose="020B0604030504040204" pitchFamily="34" charset="-128"/>
                <a:cs typeface="+mn-cs"/>
              </a:defRPr>
            </a:lvl1pPr>
            <a:lvl2pPr marL="742969" indent="-285757" algn="l" defTabSz="914423" rtl="0" eaLnBrk="1" latinLnBrk="0" hangingPunct="1">
              <a:lnSpc>
                <a:spcPct val="90000"/>
              </a:lnSpc>
              <a:spcBef>
                <a:spcPct val="20000"/>
              </a:spcBef>
              <a:buFont typeface="Arial" pitchFamily="34" charset="0"/>
              <a:buChar char="–"/>
              <a:defRPr kumimoji="1" sz="1600" kern="1200">
                <a:solidFill>
                  <a:schemeClr val="tx1"/>
                </a:solidFill>
                <a:latin typeface="+mn-lt"/>
                <a:ea typeface="+mn-ea"/>
                <a:cs typeface="+mn-cs"/>
              </a:defRPr>
            </a:lvl2pPr>
            <a:lvl3pPr marL="914422" indent="0" algn="l" defTabSz="914423" rtl="0" eaLnBrk="1" latinLnBrk="0" hangingPunct="1">
              <a:lnSpc>
                <a:spcPct val="90000"/>
              </a:lnSpc>
              <a:spcBef>
                <a:spcPct val="20000"/>
              </a:spcBef>
              <a:buFont typeface="Arial" pitchFamily="34" charset="0"/>
              <a:buNone/>
              <a:defRPr kumimoji="1" sz="2400" kern="1200">
                <a:solidFill>
                  <a:schemeClr val="accent2"/>
                </a:solidFill>
                <a:latin typeface="+mn-lt"/>
                <a:ea typeface="+mn-ea"/>
                <a:cs typeface="+mn-cs"/>
              </a:defRPr>
            </a:lvl3pPr>
            <a:lvl4pPr marL="1600240" indent="-228606" algn="l" defTabSz="914423" rtl="0" eaLnBrk="1" latinLnBrk="0" hangingPunct="1">
              <a:lnSpc>
                <a:spcPct val="90000"/>
              </a:lnSpc>
              <a:spcBef>
                <a:spcPct val="20000"/>
              </a:spcBef>
              <a:buFont typeface="Arial" pitchFamily="34" charset="0"/>
              <a:buChar char="–"/>
              <a:defRPr kumimoji="1" sz="2000" kern="1200">
                <a:solidFill>
                  <a:schemeClr val="accent2"/>
                </a:solidFill>
                <a:latin typeface="+mn-lt"/>
                <a:ea typeface="+mn-ea"/>
                <a:cs typeface="+mn-cs"/>
              </a:defRPr>
            </a:lvl4pPr>
            <a:lvl5pPr marL="1828846" indent="0" algn="l" defTabSz="914423" rtl="0" eaLnBrk="1" latinLnBrk="0" hangingPunct="1">
              <a:lnSpc>
                <a:spcPct val="90000"/>
              </a:lnSpc>
              <a:spcBef>
                <a:spcPct val="20000"/>
              </a:spcBef>
              <a:buFont typeface="Arial" pitchFamily="34" charset="0"/>
              <a:buNone/>
              <a:defRPr kumimoji="1" sz="2000" kern="1200">
                <a:solidFill>
                  <a:schemeClr val="accent2"/>
                </a:solidFill>
                <a:latin typeface="+mn-lt"/>
                <a:ea typeface="+mn-ea"/>
                <a:cs typeface="+mn-cs"/>
              </a:defRPr>
            </a:lvl5pPr>
            <a:lvl6pPr marL="2514663" indent="-228606" algn="l" defTabSz="914423" rtl="0" eaLnBrk="1" latinLnBrk="0" hangingPunct="1">
              <a:lnSpc>
                <a:spcPct val="90000"/>
              </a:lnSpc>
              <a:spcBef>
                <a:spcPct val="20000"/>
              </a:spcBef>
              <a:buFont typeface="Arial" pitchFamily="34" charset="0"/>
              <a:buChar char="•"/>
              <a:defRPr kumimoji="1" sz="2000" kern="1200">
                <a:solidFill>
                  <a:schemeClr val="tx1"/>
                </a:solidFill>
                <a:latin typeface="+mn-lt"/>
                <a:ea typeface="+mn-ea"/>
                <a:cs typeface="+mn-cs"/>
              </a:defRPr>
            </a:lvl6pPr>
            <a:lvl7pPr marL="2971874" indent="-228606" algn="l" defTabSz="914423" rtl="0" eaLnBrk="1" latinLnBrk="0" hangingPunct="1">
              <a:lnSpc>
                <a:spcPct val="90000"/>
              </a:lnSpc>
              <a:spcBef>
                <a:spcPct val="20000"/>
              </a:spcBef>
              <a:buFont typeface="Arial" pitchFamily="34" charset="0"/>
              <a:buChar char="•"/>
              <a:defRPr kumimoji="1" sz="2000" kern="1200">
                <a:solidFill>
                  <a:schemeClr val="tx1"/>
                </a:solidFill>
                <a:latin typeface="+mn-lt"/>
                <a:ea typeface="+mn-ea"/>
                <a:cs typeface="+mn-cs"/>
              </a:defRPr>
            </a:lvl7pPr>
            <a:lvl8pPr marL="3429086" indent="-228606" algn="l" defTabSz="914423" rtl="0" eaLnBrk="1" latinLnBrk="0" hangingPunct="1">
              <a:lnSpc>
                <a:spcPct val="90000"/>
              </a:lnSpc>
              <a:spcBef>
                <a:spcPct val="20000"/>
              </a:spcBef>
              <a:buFont typeface="Arial" pitchFamily="34" charset="0"/>
              <a:buChar char="•"/>
              <a:defRPr kumimoji="1" sz="2000" kern="1200">
                <a:solidFill>
                  <a:schemeClr val="tx1"/>
                </a:solidFill>
                <a:latin typeface="+mn-lt"/>
                <a:ea typeface="+mn-ea"/>
                <a:cs typeface="+mn-cs"/>
              </a:defRPr>
            </a:lvl8pPr>
            <a:lvl9pPr marL="3886297" indent="-228606" algn="l" defTabSz="914423" rtl="0" eaLnBrk="1" latinLnBrk="0" hangingPunct="1">
              <a:lnSpc>
                <a:spcPct val="90000"/>
              </a:lnSpc>
              <a:spcBef>
                <a:spcPct val="20000"/>
              </a:spcBef>
              <a:buFont typeface="Arial" pitchFamily="34" charset="0"/>
              <a:buChar char="•"/>
              <a:defRPr kumimoji="1" sz="2000" kern="1200">
                <a:solidFill>
                  <a:schemeClr val="tx1"/>
                </a:solidFill>
                <a:latin typeface="+mn-lt"/>
                <a:ea typeface="+mn-ea"/>
                <a:cs typeface="+mn-cs"/>
              </a:defRPr>
            </a:lvl9pPr>
          </a:lstStyle>
          <a:p>
            <a:pPr defTabSz="914400" eaLnBrk="0" fontAlgn="base" hangingPunct="0">
              <a:spcBef>
                <a:spcPts val="1000"/>
              </a:spcBef>
              <a:spcAft>
                <a:spcPct val="0"/>
              </a:spcAft>
              <a:defRPr/>
            </a:pPr>
            <a:r>
              <a:rPr lang="en-US" altLang="ja-JP" sz="1800" dirty="0">
                <a:solidFill>
                  <a:srgbClr val="00003E"/>
                </a:solidFill>
              </a:rPr>
              <a:t>Yahoo! JAPAN</a:t>
            </a:r>
            <a:r>
              <a:rPr lang="ja-JP" altLang="en-US" sz="1800" dirty="0">
                <a:solidFill>
                  <a:srgbClr val="00003E"/>
                </a:solidFill>
              </a:rPr>
              <a:t>トップページ</a:t>
            </a:r>
            <a:endParaRPr lang="en-US" altLang="ja-JP" sz="1800" dirty="0">
              <a:solidFill>
                <a:srgbClr val="000048"/>
              </a:solidFill>
            </a:endParaRPr>
          </a:p>
          <a:p>
            <a:r>
              <a:rPr lang="ja-JP" altLang="en-US" sz="1800" dirty="0">
                <a:solidFill>
                  <a:srgbClr val="000048"/>
                </a:solidFill>
              </a:rPr>
              <a:t>ブランドパネル</a:t>
            </a:r>
            <a:r>
              <a:rPr lang="en-US" altLang="ja-JP" sz="1800" dirty="0">
                <a:solidFill>
                  <a:srgbClr val="000048"/>
                </a:solidFill>
              </a:rPr>
              <a:t>2026</a:t>
            </a:r>
            <a:r>
              <a:rPr lang="ja-JP" altLang="en-US" sz="1800" dirty="0">
                <a:solidFill>
                  <a:srgbClr val="000048"/>
                </a:solidFill>
              </a:rPr>
              <a:t>年</a:t>
            </a:r>
            <a:r>
              <a:rPr lang="en-US" altLang="ja-JP" sz="1800" dirty="0">
                <a:solidFill>
                  <a:srgbClr val="000048"/>
                </a:solidFill>
              </a:rPr>
              <a:t>9</a:t>
            </a:r>
            <a:r>
              <a:rPr lang="ja-JP" altLang="en-US" sz="1800" dirty="0">
                <a:solidFill>
                  <a:srgbClr val="000048"/>
                </a:solidFill>
              </a:rPr>
              <a:t>月～</a:t>
            </a:r>
            <a:r>
              <a:rPr lang="en-US" altLang="ja-JP" sz="1800" dirty="0">
                <a:solidFill>
                  <a:srgbClr val="000048"/>
                </a:solidFill>
              </a:rPr>
              <a:t>2027</a:t>
            </a:r>
            <a:r>
              <a:rPr lang="ja-JP" altLang="en-US" sz="1800" dirty="0">
                <a:solidFill>
                  <a:srgbClr val="000048"/>
                </a:solidFill>
              </a:rPr>
              <a:t>年</a:t>
            </a:r>
            <a:r>
              <a:rPr lang="en-US" altLang="ja-JP" sz="1800" dirty="0">
                <a:solidFill>
                  <a:srgbClr val="000048"/>
                </a:solidFill>
              </a:rPr>
              <a:t>3</a:t>
            </a:r>
            <a:r>
              <a:rPr lang="ja-JP" altLang="en-US" sz="1800" dirty="0">
                <a:solidFill>
                  <a:srgbClr val="000048"/>
                </a:solidFill>
              </a:rPr>
              <a:t>月商品 変更点</a:t>
            </a:r>
          </a:p>
        </p:txBody>
      </p:sp>
    </p:spTree>
    <p:extLst>
      <p:ext uri="{BB962C8B-B14F-4D97-AF65-F5344CB8AC3E}">
        <p14:creationId xmlns:p14="http://schemas.microsoft.com/office/powerpoint/2010/main" val="422666133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18AC9C-33CE-60A2-F42C-2729FEE3B253}"/>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E38C89CB-E459-5384-163D-DBB4139CCAC0}"/>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92AB374C-44CB-4A60-7120-C48A52276800}"/>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graphicFrame>
        <p:nvGraphicFramePr>
          <p:cNvPr id="3" name="表 2">
            <a:extLst>
              <a:ext uri="{FF2B5EF4-FFF2-40B4-BE49-F238E27FC236}">
                <a16:creationId xmlns:a16="http://schemas.microsoft.com/office/drawing/2014/main" id="{9D1690CF-97F4-748A-1ACE-29F92FCCFFED}"/>
              </a:ext>
            </a:extLst>
          </p:cNvPr>
          <p:cNvGraphicFramePr>
            <a:graphicFrameLocks noGrp="1"/>
          </p:cNvGraphicFramePr>
          <p:nvPr>
            <p:extLst>
              <p:ext uri="{D42A27DB-BD31-4B8C-83A1-F6EECF244321}">
                <p14:modId xmlns:p14="http://schemas.microsoft.com/office/powerpoint/2010/main" val="1026944837"/>
              </p:ext>
            </p:extLst>
          </p:nvPr>
        </p:nvGraphicFramePr>
        <p:xfrm>
          <a:off x="479426" y="1006478"/>
          <a:ext cx="11233151" cy="4866603"/>
        </p:xfrm>
        <a:graphic>
          <a:graphicData uri="http://schemas.openxmlformats.org/drawingml/2006/table">
            <a:tbl>
              <a:tblPr firstCol="1" bandRow="1"/>
              <a:tblGrid>
                <a:gridCol w="2866633">
                  <a:extLst>
                    <a:ext uri="{9D8B030D-6E8A-4147-A177-3AD203B41FA5}">
                      <a16:colId xmlns:a16="http://schemas.microsoft.com/office/drawing/2014/main" val="792911817"/>
                    </a:ext>
                  </a:extLst>
                </a:gridCol>
                <a:gridCol w="1285208">
                  <a:extLst>
                    <a:ext uri="{9D8B030D-6E8A-4147-A177-3AD203B41FA5}">
                      <a16:colId xmlns:a16="http://schemas.microsoft.com/office/drawing/2014/main" val="1525620392"/>
                    </a:ext>
                  </a:extLst>
                </a:gridCol>
                <a:gridCol w="2597306">
                  <a:extLst>
                    <a:ext uri="{9D8B030D-6E8A-4147-A177-3AD203B41FA5}">
                      <a16:colId xmlns:a16="http://schemas.microsoft.com/office/drawing/2014/main" val="3835180974"/>
                    </a:ext>
                  </a:extLst>
                </a:gridCol>
                <a:gridCol w="1432827">
                  <a:extLst>
                    <a:ext uri="{9D8B030D-6E8A-4147-A177-3AD203B41FA5}">
                      <a16:colId xmlns:a16="http://schemas.microsoft.com/office/drawing/2014/main" val="3615895197"/>
                    </a:ext>
                  </a:extLst>
                </a:gridCol>
                <a:gridCol w="3051177">
                  <a:extLst>
                    <a:ext uri="{9D8B030D-6E8A-4147-A177-3AD203B41FA5}">
                      <a16:colId xmlns:a16="http://schemas.microsoft.com/office/drawing/2014/main" val="360912566"/>
                    </a:ext>
                  </a:extLst>
                </a:gridCol>
              </a:tblGrid>
              <a:tr h="48951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50" b="1">
                          <a:solidFill>
                            <a:schemeClr val="bg1"/>
                          </a:solidFill>
                          <a:latin typeface="Meiryo" panose="020B0604030504040204" pitchFamily="34" charset="-128"/>
                          <a:ea typeface="Meiryo" panose="020B0604030504040204" pitchFamily="34" charset="-128"/>
                        </a:rPr>
                        <a:t>商品名</a:t>
                      </a:r>
                    </a:p>
                  </a:txBody>
                  <a:tcPr marT="72000"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b="1" kern="1200" dirty="0">
                          <a:solidFill>
                            <a:schemeClr val="bg1"/>
                          </a:solidFill>
                          <a:latin typeface="Meiryo" panose="020B0604030504040204" pitchFamily="34" charset="-128"/>
                          <a:ea typeface="Meiryo" panose="020B0604030504040204" pitchFamily="34" charset="-128"/>
                          <a:cs typeface="+mn-cs"/>
                        </a:rPr>
                        <a:t>Yahoo! JAPAN</a:t>
                      </a:r>
                      <a:r>
                        <a:rPr kumimoji="1" lang="ja-JP" altLang="en-US" sz="1050" b="1" kern="1200" dirty="0">
                          <a:solidFill>
                            <a:schemeClr val="bg1"/>
                          </a:solidFill>
                          <a:latin typeface="Meiryo" panose="020B0604030504040204" pitchFamily="34" charset="-128"/>
                          <a:ea typeface="Meiryo" panose="020B0604030504040204" pitchFamily="34" charset="-128"/>
                          <a:cs typeface="+mn-cs"/>
                        </a:rPr>
                        <a:t>トップページ　ブランドパネル　トップインパクト　</a:t>
                      </a:r>
                      <a:r>
                        <a:rPr kumimoji="1" lang="en-US" altLang="ja-JP" sz="1050" b="1" kern="1200" dirty="0">
                          <a:solidFill>
                            <a:schemeClr val="bg1"/>
                          </a:solidFill>
                          <a:latin typeface="Meiryo" panose="020B0604030504040204" pitchFamily="34" charset="-128"/>
                          <a:ea typeface="Meiryo" panose="020B0604030504040204" pitchFamily="34" charset="-128"/>
                          <a:cs typeface="+mn-cs"/>
                        </a:rPr>
                        <a:t>PC</a:t>
                      </a:r>
                      <a:r>
                        <a:rPr kumimoji="1" lang="ja-JP" altLang="en-US" sz="1050" b="1" kern="1200" dirty="0">
                          <a:solidFill>
                            <a:schemeClr val="bg1"/>
                          </a:solidFill>
                          <a:latin typeface="Meiryo" panose="020B0604030504040204" pitchFamily="34" charset="-128"/>
                          <a:ea typeface="Meiryo" panose="020B0604030504040204" pitchFamily="34" charset="-128"/>
                          <a:cs typeface="+mn-cs"/>
                        </a:rPr>
                        <a:t>（</a:t>
                      </a:r>
                      <a:r>
                        <a:rPr kumimoji="1" lang="en-US" altLang="ja-JP" sz="1050" b="1" kern="1200" dirty="0">
                          <a:solidFill>
                            <a:schemeClr val="bg1"/>
                          </a:solidFill>
                          <a:latin typeface="Meiryo" panose="020B0604030504040204" pitchFamily="34" charset="-128"/>
                          <a:ea typeface="Meiryo" panose="020B0604030504040204" pitchFamily="34" charset="-128"/>
                          <a:cs typeface="+mn-cs"/>
                        </a:rPr>
                        <a:t>9/1</a:t>
                      </a:r>
                      <a:r>
                        <a:rPr kumimoji="1" lang="ja-JP" altLang="en-US" sz="1050" b="1" kern="1200" dirty="0">
                          <a:solidFill>
                            <a:schemeClr val="bg1"/>
                          </a:solidFill>
                          <a:latin typeface="Meiryo" panose="020B0604030504040204" pitchFamily="34" charset="-128"/>
                          <a:ea typeface="Meiryo" panose="020B0604030504040204" pitchFamily="34" charset="-128"/>
                          <a:cs typeface="+mn-cs"/>
                        </a:rPr>
                        <a:t>～</a:t>
                      </a:r>
                      <a:r>
                        <a:rPr kumimoji="1" lang="en-US" altLang="ja-JP" sz="1050" b="1" kern="1200" dirty="0">
                          <a:solidFill>
                            <a:schemeClr val="bg1"/>
                          </a:solidFill>
                          <a:latin typeface="Meiryo" panose="020B0604030504040204" pitchFamily="34" charset="-128"/>
                          <a:ea typeface="Meiryo" panose="020B0604030504040204" pitchFamily="34" charset="-128"/>
                          <a:cs typeface="+mn-cs"/>
                        </a:rPr>
                        <a:t>3/10</a:t>
                      </a:r>
                      <a:r>
                        <a:rPr kumimoji="1" lang="ja-JP" altLang="en-US" sz="1050" b="1" kern="1200" dirty="0">
                          <a:solidFill>
                            <a:schemeClr val="bg1"/>
                          </a:solidFill>
                          <a:latin typeface="Meiryo" panose="020B0604030504040204" pitchFamily="34" charset="-128"/>
                          <a:ea typeface="Meiryo" panose="020B0604030504040204" pitchFamily="34" charset="-128"/>
                          <a:cs typeface="+mn-cs"/>
                        </a:rPr>
                        <a:t>）</a:t>
                      </a:r>
                      <a:endParaRPr kumimoji="1" lang="en-US" altLang="ja-JP" sz="1050" b="1" kern="1200" dirty="0">
                        <a:solidFill>
                          <a:schemeClr val="bg1"/>
                        </a:solidFill>
                        <a:latin typeface="Meiryo" panose="020B0604030504040204" pitchFamily="34" charset="-128"/>
                        <a:ea typeface="Meiryo" panose="020B0604030504040204" pitchFamily="34" charset="-128"/>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b="1" kern="1200" dirty="0">
                          <a:solidFill>
                            <a:schemeClr val="bg1"/>
                          </a:solidFill>
                          <a:latin typeface="Meiryo" panose="020B0604030504040204" pitchFamily="34" charset="-128"/>
                          <a:ea typeface="Meiryo" panose="020B0604030504040204" pitchFamily="34" charset="-128"/>
                          <a:cs typeface="+mn-cs"/>
                        </a:rPr>
                        <a:t>Yahoo! JAPAN</a:t>
                      </a:r>
                      <a:r>
                        <a:rPr kumimoji="1" lang="ja-JP" altLang="en-US" sz="1050" b="1" kern="1200" dirty="0">
                          <a:solidFill>
                            <a:schemeClr val="bg1"/>
                          </a:solidFill>
                          <a:latin typeface="Meiryo" panose="020B0604030504040204" pitchFamily="34" charset="-128"/>
                          <a:ea typeface="Meiryo" panose="020B0604030504040204" pitchFamily="34" charset="-128"/>
                          <a:cs typeface="+mn-cs"/>
                        </a:rPr>
                        <a:t>トップページ　ブランドパネル　トップインパクト　</a:t>
                      </a:r>
                      <a:r>
                        <a:rPr kumimoji="1" lang="en-US" altLang="ja-JP" sz="1050" b="1" kern="1200" dirty="0">
                          <a:solidFill>
                            <a:schemeClr val="bg1"/>
                          </a:solidFill>
                          <a:latin typeface="Meiryo" panose="020B0604030504040204" pitchFamily="34" charset="-128"/>
                          <a:ea typeface="Meiryo" panose="020B0604030504040204" pitchFamily="34" charset="-128"/>
                          <a:cs typeface="+mn-cs"/>
                        </a:rPr>
                        <a:t>PC</a:t>
                      </a:r>
                      <a:r>
                        <a:rPr kumimoji="1" lang="ja-JP" altLang="en-US" sz="1050" b="1" kern="1200" dirty="0">
                          <a:solidFill>
                            <a:schemeClr val="bg1"/>
                          </a:solidFill>
                          <a:latin typeface="Meiryo" panose="020B0604030504040204" pitchFamily="34" charset="-128"/>
                          <a:ea typeface="Meiryo" panose="020B0604030504040204" pitchFamily="34" charset="-128"/>
                          <a:cs typeface="+mn-cs"/>
                        </a:rPr>
                        <a:t>（都道府県）（</a:t>
                      </a:r>
                      <a:r>
                        <a:rPr kumimoji="1" lang="en-US" altLang="ja-JP" sz="1050" b="1" kern="1200" dirty="0">
                          <a:solidFill>
                            <a:schemeClr val="bg1"/>
                          </a:solidFill>
                          <a:latin typeface="Meiryo" panose="020B0604030504040204" pitchFamily="34" charset="-128"/>
                          <a:ea typeface="Meiryo" panose="020B0604030504040204" pitchFamily="34" charset="-128"/>
                          <a:cs typeface="+mn-cs"/>
                        </a:rPr>
                        <a:t>9/1</a:t>
                      </a:r>
                      <a:r>
                        <a:rPr kumimoji="1" lang="ja-JP" altLang="en-US" sz="1050" b="1" kern="1200" dirty="0">
                          <a:solidFill>
                            <a:schemeClr val="bg1"/>
                          </a:solidFill>
                          <a:latin typeface="Meiryo" panose="020B0604030504040204" pitchFamily="34" charset="-128"/>
                          <a:ea typeface="Meiryo" panose="020B0604030504040204" pitchFamily="34" charset="-128"/>
                          <a:cs typeface="+mn-cs"/>
                        </a:rPr>
                        <a:t>～</a:t>
                      </a:r>
                      <a:r>
                        <a:rPr kumimoji="1" lang="en-US" altLang="ja-JP" sz="1050" b="1" kern="1200" dirty="0">
                          <a:solidFill>
                            <a:schemeClr val="bg1"/>
                          </a:solidFill>
                          <a:latin typeface="Meiryo" panose="020B0604030504040204" pitchFamily="34" charset="-128"/>
                          <a:ea typeface="Meiryo" panose="020B0604030504040204" pitchFamily="34" charset="-128"/>
                          <a:cs typeface="+mn-cs"/>
                        </a:rPr>
                        <a:t>3/10</a:t>
                      </a:r>
                      <a:r>
                        <a:rPr kumimoji="1" lang="ja-JP" altLang="en-US" sz="1050" b="1" kern="1200" dirty="0">
                          <a:solidFill>
                            <a:schemeClr val="bg1"/>
                          </a:solidFill>
                          <a:latin typeface="Meiryo" panose="020B0604030504040204" pitchFamily="34" charset="-128"/>
                          <a:ea typeface="Meiryo" panose="020B0604030504040204" pitchFamily="34" charset="-128"/>
                          <a:cs typeface="+mn-cs"/>
                        </a:rPr>
                        <a:t>）</a:t>
                      </a:r>
                      <a:endParaRPr kumimoji="1" lang="en-US" altLang="ja-JP" sz="1050" b="1" kern="1200" dirty="0">
                        <a:solidFill>
                          <a:schemeClr val="bg1"/>
                        </a:solidFill>
                        <a:latin typeface="Meiryo" panose="020B0604030504040204" pitchFamily="34" charset="-128"/>
                        <a:ea typeface="Meiryo" panose="020B0604030504040204" pitchFamily="34" charset="-128"/>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12700" cmpd="sng">
                      <a:noFill/>
                      <a:prstDash val="solid"/>
                    </a:lnL>
                  </a:tcPr>
                </a:tc>
                <a:extLst>
                  <a:ext uri="{0D108BD9-81ED-4DB2-BD59-A6C34878D82A}">
                    <a16:rowId xmlns:a16="http://schemas.microsoft.com/office/drawing/2014/main" val="2117335041"/>
                  </a:ext>
                </a:extLst>
              </a:tr>
              <a:tr h="28837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リリース種別</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商品</a:t>
                      </a:r>
                      <a:r>
                        <a:rPr kumimoji="1" lang="en-US" altLang="ja-JP" sz="900" b="0" kern="1200">
                          <a:solidFill>
                            <a:schemeClr val="bg1"/>
                          </a:solidFill>
                          <a:latin typeface="Meiryo"/>
                          <a:ea typeface="Meiryo"/>
                          <a:cs typeface="+mn-cs"/>
                        </a:rPr>
                        <a:t>ID</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1050">
                          <a:solidFill>
                            <a:srgbClr val="0D0D0D"/>
                          </a:solidFill>
                          <a:latin typeface="Meiryo" panose="020B0604030504040204" pitchFamily="34" charset="-128"/>
                          <a:ea typeface="Meiryo" panose="020B0604030504040204" pitchFamily="34" charset="-128"/>
                        </a:rPr>
                        <a:t>内容変更</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1050" dirty="0">
                          <a:latin typeface="Meiryo"/>
                        </a:rPr>
                        <a:t>1000014618</a:t>
                      </a:r>
                      <a:endParaRPr kumimoji="1" lang="ja-JP" altLang="en-US" sz="1050" dirty="0">
                        <a:latin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1050">
                          <a:solidFill>
                            <a:srgbClr val="0D0D0D"/>
                          </a:solidFill>
                          <a:latin typeface="Meiryo" panose="020B0604030504040204" pitchFamily="34" charset="-128"/>
                          <a:ea typeface="Meiryo" panose="020B0604030504040204" pitchFamily="34" charset="-128"/>
                        </a:rPr>
                        <a:t>内容変更</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1050" dirty="0">
                          <a:latin typeface="メイリオ" panose="020B0604030504040204" pitchFamily="50" charset="-128"/>
                          <a:ea typeface="+mn-ea"/>
                        </a:rPr>
                        <a:t>1000014619</a:t>
                      </a:r>
                      <a:endParaRPr kumimoji="1" lang="ja-JP" sz="1050" dirty="0">
                        <a:latin typeface="メイリオ" panose="020B0604030504040204" pitchFamily="50" charset="-128"/>
                        <a:ea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355075111"/>
                  </a:ext>
                </a:extLst>
              </a:tr>
              <a:tr h="288375">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予約開始日</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1050" kern="1200">
                          <a:solidFill>
                            <a:srgbClr val="0D0D0D"/>
                          </a:solidFill>
                          <a:latin typeface="メイリオ"/>
                          <a:ea typeface="メイリオ"/>
                          <a:cs typeface="+mn-cs"/>
                        </a:rPr>
                        <a:t>2026</a:t>
                      </a:r>
                      <a:r>
                        <a:rPr kumimoji="1" lang="ja-JP" altLang="en-US" sz="1050" kern="1200">
                          <a:solidFill>
                            <a:srgbClr val="0D0D0D"/>
                          </a:solidFill>
                          <a:latin typeface="メイリオ"/>
                          <a:ea typeface="メイリオ"/>
                          <a:cs typeface="+mn-cs"/>
                        </a:rPr>
                        <a:t>年</a:t>
                      </a:r>
                      <a:r>
                        <a:rPr kumimoji="1" lang="en-US" altLang="ja-JP" sz="1050" kern="1200">
                          <a:solidFill>
                            <a:srgbClr val="0D0D0D"/>
                          </a:solidFill>
                          <a:latin typeface="メイリオ"/>
                          <a:ea typeface="メイリオ"/>
                          <a:cs typeface="+mn-cs"/>
                        </a:rPr>
                        <a:t>7</a:t>
                      </a:r>
                      <a:r>
                        <a:rPr kumimoji="1" lang="ja-JP" altLang="en-US" sz="1050" kern="1200">
                          <a:solidFill>
                            <a:srgbClr val="0D0D0D"/>
                          </a:solidFill>
                          <a:latin typeface="メイリオ"/>
                          <a:ea typeface="メイリオ"/>
                          <a:cs typeface="+mn-cs"/>
                        </a:rPr>
                        <a:t>月</a:t>
                      </a:r>
                      <a:r>
                        <a:rPr kumimoji="1" lang="en-US" altLang="ja-JP" sz="1050" kern="1200">
                          <a:solidFill>
                            <a:srgbClr val="0D0D0D"/>
                          </a:solidFill>
                          <a:latin typeface="メイリオ"/>
                          <a:ea typeface="メイリオ"/>
                          <a:cs typeface="+mn-cs"/>
                        </a:rPr>
                        <a:t>23</a:t>
                      </a:r>
                      <a:r>
                        <a:rPr kumimoji="1" lang="ja-JP" altLang="en-US" sz="1050" kern="1200">
                          <a:solidFill>
                            <a:srgbClr val="0D0D0D"/>
                          </a:solidFill>
                          <a:latin typeface="メイリオ"/>
                          <a:ea typeface="メイリオ"/>
                          <a:cs typeface="+mn-cs"/>
                        </a:rPr>
                        <a:t>日</a:t>
                      </a:r>
                      <a:r>
                        <a:rPr lang="en-US" altLang="ja-JP" sz="1050" kern="1200">
                          <a:solidFill>
                            <a:srgbClr val="0D0D0D"/>
                          </a:solidFill>
                          <a:latin typeface="メイリオ"/>
                          <a:ea typeface="メイリオ"/>
                          <a:cs typeface="+mn-cs"/>
                        </a:rPr>
                        <a:t>(</a:t>
                      </a:r>
                      <a:r>
                        <a:rPr lang="ja-JP" altLang="en-US" sz="1050" kern="1200">
                          <a:solidFill>
                            <a:srgbClr val="0D0D0D"/>
                          </a:solidFill>
                          <a:latin typeface="メイリオ"/>
                          <a:ea typeface="メイリオ"/>
                          <a:cs typeface="+mn-cs"/>
                        </a:rPr>
                        <a:t>木</a:t>
                      </a:r>
                      <a:r>
                        <a:rPr lang="en-US" altLang="ja-JP" sz="1050" kern="1200">
                          <a:solidFill>
                            <a:srgbClr val="0D0D0D"/>
                          </a:solidFill>
                          <a:latin typeface="メイリオ"/>
                          <a:ea typeface="メイリオ"/>
                          <a:cs typeface="+mn-cs"/>
                        </a:rPr>
                        <a:t>)</a:t>
                      </a:r>
                      <a:endParaRPr kumimoji="1" lang="en-US" altLang="ja-JP" sz="1050" kern="1200">
                        <a:solidFill>
                          <a:srgbClr val="0D0D0D"/>
                        </a:solidFill>
                        <a:latin typeface="メイリオ"/>
                        <a:ea typeface="メイリオ"/>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777446988"/>
                  </a:ext>
                </a:extLst>
              </a:tr>
              <a:tr h="28837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入稿前審査対象</a:t>
                      </a:r>
                      <a:endParaRPr kumimoji="1" lang="en-US" altLang="ja-JP" sz="900" b="0" kern="1200">
                        <a:solidFill>
                          <a:schemeClr val="bg1"/>
                        </a:solidFill>
                        <a:latin typeface="Meiryo" panose="020B0604030504040204" pitchFamily="34" charset="-128"/>
                        <a:ea typeface="Meiryo" panose="020B0604030504040204" pitchFamily="34" charset="-128"/>
                        <a:cs typeface="+mn-cs"/>
                      </a:endParaRP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1" kern="1200">
                          <a:solidFill>
                            <a:srgbClr val="0D0D0D"/>
                          </a:solidFill>
                          <a:latin typeface="Meiryo" panose="020B0604030504040204" pitchFamily="34" charset="-128"/>
                          <a:ea typeface="Meiryo" panose="020B0604030504040204" pitchFamily="34" charset="-128"/>
                        </a:rPr>
                        <a:t>●</a:t>
                      </a:r>
                      <a:endParaRPr kumimoji="1" lang="ja-JP" altLang="en-US" sz="900" b="1" i="0" kern="1200">
                        <a:solidFill>
                          <a:srgbClr val="0D0D0D"/>
                        </a:solidFill>
                        <a:latin typeface="Meiryo" panose="020B0604030504040204" pitchFamily="34" charset="-128"/>
                        <a:ea typeface="Meiryo" panose="020B0604030504040204" pitchFamily="34" charset="-128"/>
                        <a:cs typeface="+mn-cs"/>
                      </a:endParaRPr>
                    </a:p>
                  </a:txBody>
                  <a:tcPr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1" kern="1200">
                          <a:solidFill>
                            <a:srgbClr val="0D0D0D"/>
                          </a:solidFill>
                          <a:latin typeface="Meiryo" panose="020B0604030504040204" pitchFamily="34" charset="-128"/>
                          <a:ea typeface="Meiryo" panose="020B0604030504040204" pitchFamily="34" charset="-128"/>
                        </a:rPr>
                        <a:t>●</a:t>
                      </a:r>
                      <a:endParaRPr kumimoji="1" lang="ja-JP" altLang="en-US" sz="900" b="1" i="0" kern="1200">
                        <a:solidFill>
                          <a:srgbClr val="0D0D0D"/>
                        </a:solidFill>
                        <a:latin typeface="Meiryo" panose="020B0604030504040204" pitchFamily="34" charset="-128"/>
                        <a:ea typeface="Meiryo" panose="020B0604030504040204" pitchFamily="34" charset="-128"/>
                        <a:cs typeface="+mn-cs"/>
                      </a:endParaRPr>
                    </a:p>
                  </a:txBody>
                  <a:tcPr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112060797"/>
                  </a:ext>
                </a:extLst>
              </a:tr>
              <a:tr h="552014">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広告タイプ</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メインメディアの形式</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アスペクト比</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ja-JP" altLang="en-US" sz="1050" kern="1200">
                          <a:solidFill>
                            <a:srgbClr val="0D0D0D"/>
                          </a:solidFill>
                          <a:latin typeface="Meiryo"/>
                          <a:ea typeface="Meiryo"/>
                          <a:cs typeface="+mn-cs"/>
                        </a:rPr>
                        <a:t>トップインパクト クインティ</a:t>
                      </a:r>
                      <a:r>
                        <a:rPr kumimoji="1" lang="en-US" altLang="ja-JP" sz="1050" kern="1200">
                          <a:solidFill>
                            <a:srgbClr val="0D0D0D"/>
                          </a:solidFill>
                          <a:latin typeface="Meiryo"/>
                          <a:ea typeface="Meiryo"/>
                          <a:cs typeface="+mn-cs"/>
                        </a:rPr>
                        <a:t>/</a:t>
                      </a:r>
                      <a:r>
                        <a:rPr kumimoji="1" lang="ja-JP" altLang="en-US" sz="1050" kern="1200">
                          <a:solidFill>
                            <a:srgbClr val="0D0D0D"/>
                          </a:solidFill>
                          <a:latin typeface="Meiryo"/>
                          <a:ea typeface="Meiryo"/>
                          <a:cs typeface="+mn-cs"/>
                        </a:rPr>
                        <a:t>画像</a:t>
                      </a:r>
                      <a:r>
                        <a:rPr kumimoji="1" lang="en-US" altLang="ja-JP" sz="1050" kern="1200">
                          <a:solidFill>
                            <a:srgbClr val="0D0D0D"/>
                          </a:solidFill>
                          <a:latin typeface="Meiryo"/>
                          <a:ea typeface="Meiryo"/>
                          <a:cs typeface="+mn-cs"/>
                        </a:rPr>
                        <a:t>/</a:t>
                      </a:r>
                      <a:r>
                        <a:rPr kumimoji="1" lang="ja-JP" altLang="en-US" sz="1050" kern="1200">
                          <a:solidFill>
                            <a:srgbClr val="0D0D0D"/>
                          </a:solidFill>
                          <a:latin typeface="Meiryo"/>
                          <a:ea typeface="Meiryo"/>
                          <a:cs typeface="+mn-cs"/>
                        </a:rPr>
                        <a:t>－　トップインパクト クインティ</a:t>
                      </a:r>
                      <a:r>
                        <a:rPr kumimoji="1" lang="en-US" altLang="ja-JP" sz="1050" kern="1200">
                          <a:solidFill>
                            <a:srgbClr val="0D0D0D"/>
                          </a:solidFill>
                          <a:latin typeface="Meiryo"/>
                          <a:ea typeface="Meiryo"/>
                          <a:cs typeface="+mn-cs"/>
                        </a:rPr>
                        <a:t>/</a:t>
                      </a:r>
                      <a:r>
                        <a:rPr kumimoji="1" lang="ja-JP" altLang="en-US" sz="1050" kern="1200">
                          <a:solidFill>
                            <a:srgbClr val="0D0D0D"/>
                          </a:solidFill>
                          <a:latin typeface="Meiryo"/>
                          <a:ea typeface="Meiryo"/>
                          <a:cs typeface="+mn-cs"/>
                        </a:rPr>
                        <a:t>動画</a:t>
                      </a:r>
                      <a:r>
                        <a:rPr kumimoji="1" lang="en-US" altLang="ja-JP" sz="1050" kern="1200">
                          <a:solidFill>
                            <a:srgbClr val="0D0D0D"/>
                          </a:solidFill>
                          <a:latin typeface="Meiryo"/>
                          <a:ea typeface="Meiryo"/>
                          <a:cs typeface="+mn-cs"/>
                        </a:rPr>
                        <a:t>/</a:t>
                      </a:r>
                      <a:r>
                        <a:rPr kumimoji="1" lang="ja-JP" altLang="en-US" sz="1050" kern="1200">
                          <a:solidFill>
                            <a:srgbClr val="0D0D0D"/>
                          </a:solidFill>
                          <a:latin typeface="Meiryo"/>
                          <a:ea typeface="Meiryo"/>
                          <a:cs typeface="+mn-cs"/>
                        </a:rPr>
                        <a:t>－</a:t>
                      </a:r>
                    </a:p>
                    <a:p>
                      <a:pPr algn="ctr"/>
                      <a:r>
                        <a:rPr kumimoji="1" lang="ja-JP" altLang="en-US" sz="1050" kern="1200">
                          <a:solidFill>
                            <a:srgbClr val="0D0D0D"/>
                          </a:solidFill>
                          <a:latin typeface="Meiryo"/>
                          <a:ea typeface="Meiryo"/>
                          <a:cs typeface="+mn-cs"/>
                        </a:rPr>
                        <a:t>トップインパクト スクエア</a:t>
                      </a:r>
                      <a:r>
                        <a:rPr kumimoji="1" lang="en-US" altLang="ja-JP" sz="1050" kern="1200">
                          <a:solidFill>
                            <a:srgbClr val="0D0D0D"/>
                          </a:solidFill>
                          <a:latin typeface="Meiryo"/>
                          <a:ea typeface="Meiryo"/>
                          <a:cs typeface="+mn-cs"/>
                        </a:rPr>
                        <a:t>/</a:t>
                      </a:r>
                      <a:r>
                        <a:rPr kumimoji="1" lang="ja-JP" altLang="en-US" sz="1050" kern="1200">
                          <a:solidFill>
                            <a:srgbClr val="0D0D0D"/>
                          </a:solidFill>
                          <a:latin typeface="Meiryo"/>
                          <a:ea typeface="Meiryo"/>
                          <a:cs typeface="+mn-cs"/>
                        </a:rPr>
                        <a:t>画像</a:t>
                      </a:r>
                      <a:r>
                        <a:rPr kumimoji="1" lang="en-US" altLang="ja-JP" sz="1050" kern="1200">
                          <a:solidFill>
                            <a:srgbClr val="0D0D0D"/>
                          </a:solidFill>
                          <a:latin typeface="Meiryo"/>
                          <a:ea typeface="Meiryo"/>
                          <a:cs typeface="+mn-cs"/>
                        </a:rPr>
                        <a:t>/</a:t>
                      </a:r>
                      <a:r>
                        <a:rPr kumimoji="1" lang="ja-JP" altLang="en-US" sz="1050" kern="1200">
                          <a:solidFill>
                            <a:srgbClr val="0D0D0D"/>
                          </a:solidFill>
                          <a:latin typeface="Meiryo"/>
                          <a:ea typeface="Meiryo"/>
                          <a:cs typeface="+mn-cs"/>
                        </a:rPr>
                        <a:t>－　トップインパクト スクエア</a:t>
                      </a:r>
                      <a:r>
                        <a:rPr kumimoji="1" lang="en-US" altLang="ja-JP" sz="1050" kern="1200">
                          <a:solidFill>
                            <a:srgbClr val="0D0D0D"/>
                          </a:solidFill>
                          <a:latin typeface="Meiryo"/>
                          <a:ea typeface="Meiryo"/>
                          <a:cs typeface="+mn-cs"/>
                        </a:rPr>
                        <a:t>/</a:t>
                      </a:r>
                      <a:r>
                        <a:rPr kumimoji="1" lang="ja-JP" altLang="en-US" sz="1050" kern="1200">
                          <a:solidFill>
                            <a:srgbClr val="0D0D0D"/>
                          </a:solidFill>
                          <a:latin typeface="Meiryo"/>
                          <a:ea typeface="Meiryo"/>
                          <a:cs typeface="+mn-cs"/>
                        </a:rPr>
                        <a:t>動画</a:t>
                      </a:r>
                      <a:r>
                        <a:rPr kumimoji="1" lang="en-US" altLang="ja-JP" sz="1050" kern="1200">
                          <a:solidFill>
                            <a:srgbClr val="0D0D0D"/>
                          </a:solidFill>
                          <a:latin typeface="Meiryo"/>
                          <a:ea typeface="Meiryo"/>
                          <a:cs typeface="+mn-cs"/>
                        </a:rPr>
                        <a:t>/</a:t>
                      </a:r>
                      <a:r>
                        <a:rPr kumimoji="1" lang="ja-JP" altLang="en-US" sz="1050" kern="1200">
                          <a:solidFill>
                            <a:srgbClr val="0D0D0D"/>
                          </a:solidFill>
                          <a:latin typeface="Meiryo"/>
                          <a:ea typeface="Meiryo"/>
                          <a:cs typeface="+mn-cs"/>
                        </a:rPr>
                        <a:t>－	</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a:solidFill>
                          <a:schemeClr val="tx1">
                            <a:lumMod val="65000"/>
                            <a:lumOff val="35000"/>
                          </a:schemeClr>
                        </a:solidFill>
                        <a:latin typeface="+mj-lt"/>
                        <a:ea typeface="+mj-ea"/>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84434171"/>
                  </a:ext>
                </a:extLst>
              </a:tr>
              <a:tr h="288375">
                <a:tc>
                  <a:txBody>
                    <a:bodyPr/>
                    <a:lstStyle/>
                    <a:p>
                      <a:pPr algn="ctr"/>
                      <a:r>
                        <a:rPr kumimoji="1" lang="ja-JP" altLang="en-US" sz="900" b="0" kern="1200">
                          <a:solidFill>
                            <a:schemeClr val="bg1"/>
                          </a:solidFill>
                          <a:latin typeface="Meiryo"/>
                          <a:ea typeface="Meiryo"/>
                          <a:cs typeface="+mn-cs"/>
                        </a:rPr>
                        <a:t>バナー</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動画</a:t>
                      </a:r>
                      <a:r>
                        <a:rPr kumimoji="1" lang="en-US" altLang="ja-JP" sz="900" b="0" kern="1200">
                          <a:solidFill>
                            <a:schemeClr val="bg1"/>
                          </a:solidFill>
                          <a:latin typeface="Meiryo"/>
                          <a:ea typeface="Meiryo"/>
                          <a:cs typeface="+mn-cs"/>
                        </a:rPr>
                        <a:t>/16</a:t>
                      </a:r>
                      <a:r>
                        <a:rPr kumimoji="1" lang="ja-JP" altLang="en-US" sz="900" b="0" kern="1200">
                          <a:solidFill>
                            <a:schemeClr val="bg1"/>
                          </a:solidFill>
                          <a:latin typeface="Meiryo"/>
                          <a:ea typeface="Meiryo"/>
                          <a:cs typeface="+mn-cs"/>
                        </a:rPr>
                        <a:t>：</a:t>
                      </a:r>
                      <a:r>
                        <a:rPr kumimoji="1" lang="en-US" altLang="ja-JP" sz="900" b="0" kern="1200">
                          <a:solidFill>
                            <a:schemeClr val="bg1"/>
                          </a:solidFill>
                          <a:latin typeface="Meiryo"/>
                          <a:ea typeface="Meiryo"/>
                          <a:cs typeface="+mn-cs"/>
                        </a:rPr>
                        <a:t>9</a:t>
                      </a:r>
                      <a:r>
                        <a:rPr kumimoji="1" lang="ja-JP" altLang="en-US" sz="900" b="0" kern="1200">
                          <a:solidFill>
                            <a:schemeClr val="bg1"/>
                          </a:solidFill>
                          <a:latin typeface="Meiryo"/>
                          <a:ea typeface="Meiryo"/>
                          <a:cs typeface="+mn-cs"/>
                        </a:rPr>
                        <a:t>広告　タップ後の動作</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p>
                      <a:pPr algn="ctr"/>
                      <a:r>
                        <a:rPr lang="en-US" altLang="ja-JP" sz="1050" b="0" i="0" kern="1200">
                          <a:solidFill>
                            <a:srgbClr val="0D0D0D"/>
                          </a:solidFill>
                          <a:latin typeface="Meiryo"/>
                          <a:ea typeface="Meiryo"/>
                          <a:cs typeface="+mn-cs"/>
                        </a:rPr>
                        <a:t>‐</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74522507"/>
                  </a:ext>
                </a:extLst>
              </a:tr>
              <a:tr h="28837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デバイス</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kern="1200">
                          <a:solidFill>
                            <a:srgbClr val="0D0D0D"/>
                          </a:solidFill>
                          <a:latin typeface="Meiryo"/>
                          <a:ea typeface="Meiryo"/>
                          <a:cs typeface="+mn-cs"/>
                        </a:rPr>
                        <a:t>PC</a:t>
                      </a:r>
                      <a:endParaRPr kumimoji="1" lang="ja-JP" altLang="en-US" sz="1050" kern="1200">
                        <a:solidFill>
                          <a:srgbClr val="0D0D0D"/>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931917948"/>
                  </a:ext>
                </a:extLst>
              </a:tr>
              <a:tr h="288375">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掲載面</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ja-JP" sz="1050" b="0" i="0">
                          <a:solidFill>
                            <a:schemeClr val="tx1"/>
                          </a:solidFill>
                          <a:effectLst/>
                          <a:latin typeface="Verdana" panose="020B0604030504040204" pitchFamily="34" charset="0"/>
                        </a:rPr>
                        <a:t>Yahoo! JAPANトップページ</a:t>
                      </a:r>
                      <a:endParaRPr kumimoji="1" lang="ja-JP" altLang="en-US" sz="1050" kern="1200">
                        <a:solidFill>
                          <a:schemeClr val="tx1"/>
                        </a:solidFill>
                        <a:latin typeface="Meiryo" panose="020B0604030504040204" pitchFamily="34" charset="-128"/>
                        <a:ea typeface="Meiryo" panose="020B0604030504040204" pitchFamily="34" charset="-128"/>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10000"/>
                        <a:lumOff val="90000"/>
                      </a:scheme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787314208"/>
                  </a:ext>
                </a:extLst>
              </a:tr>
              <a:tr h="288375">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掲載場所</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rtl="0" eaLnBrk="1" fontAlgn="auto" latinLnBrk="0" hangingPunct="1">
                        <a:lnSpc>
                          <a:spcPct val="100000"/>
                        </a:lnSpc>
                        <a:spcBef>
                          <a:spcPts val="0"/>
                        </a:spcBef>
                        <a:spcAft>
                          <a:spcPts val="0"/>
                        </a:spcAft>
                        <a:buClrTx/>
                        <a:buSzTx/>
                        <a:buFontTx/>
                        <a:buNone/>
                      </a:pPr>
                      <a:r>
                        <a:rPr kumimoji="1" lang="en-US" altLang="ja-JP" sz="1050" kern="1200">
                          <a:solidFill>
                            <a:srgbClr val="0D0D0D"/>
                          </a:solidFill>
                          <a:latin typeface="Meiryo"/>
                          <a:ea typeface="Meiryo"/>
                          <a:cs typeface="+mn-cs"/>
                        </a:rPr>
                        <a:t>Yahoo! JAPAN</a:t>
                      </a:r>
                      <a:r>
                        <a:rPr kumimoji="1" lang="ja-JP" altLang="en-US" sz="1050" kern="1200">
                          <a:solidFill>
                            <a:srgbClr val="0D0D0D"/>
                          </a:solidFill>
                          <a:latin typeface="Meiryo"/>
                          <a:ea typeface="Meiryo"/>
                          <a:cs typeface="+mn-cs"/>
                        </a:rPr>
                        <a:t>トップページのファーストビュー　</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066738162"/>
                  </a:ext>
                </a:extLst>
              </a:tr>
              <a:tr h="288375">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掲載期間</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1050" b="0" i="0" u="none" strike="noStrike" kern="1200" cap="none" spc="0" normalizeH="0" baseline="0" noProof="0">
                          <a:ln>
                            <a:noFill/>
                          </a:ln>
                          <a:solidFill>
                            <a:srgbClr val="0D0D0D"/>
                          </a:solidFill>
                          <a:effectLst/>
                          <a:uLnTx/>
                          <a:uFillTx/>
                          <a:latin typeface="Meiryo"/>
                          <a:ea typeface="Meiryo"/>
                          <a:cs typeface="+mn-cs"/>
                        </a:rPr>
                        <a:t>2026</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9</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1</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日（火）～　</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3</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10</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日（水）</a:t>
                      </a:r>
                      <a:endParaRPr kumimoji="1" lang="ja-JP" altLang="ja-JP" sz="1050">
                        <a:solidFill>
                          <a:srgbClr val="0D0D0D"/>
                        </a:solidFill>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2463668774"/>
                  </a:ext>
                </a:extLst>
              </a:tr>
              <a:tr h="28837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購入期間</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kern="1200">
                          <a:solidFill>
                            <a:srgbClr val="0D0D0D"/>
                          </a:solidFill>
                          <a:latin typeface="Meiryo"/>
                          <a:ea typeface="Meiryo"/>
                          <a:cs typeface="+mn-cs"/>
                        </a:rPr>
                        <a:t>5</a:t>
                      </a:r>
                      <a:r>
                        <a:rPr kumimoji="1" lang="ja-JP" altLang="en-US" sz="1050" kern="1200">
                          <a:solidFill>
                            <a:srgbClr val="0D0D0D"/>
                          </a:solidFill>
                          <a:latin typeface="Meiryo"/>
                          <a:ea typeface="Meiryo"/>
                          <a:cs typeface="+mn-cs"/>
                        </a:rPr>
                        <a:t>日間～</a:t>
                      </a:r>
                      <a:r>
                        <a:rPr lang="ja-JP" altLang="en-US" sz="1050" kern="1200">
                          <a:solidFill>
                            <a:srgbClr val="0D0D0D"/>
                          </a:solidFill>
                          <a:latin typeface="Meiryo"/>
                          <a:ea typeface="Meiryo"/>
                          <a:cs typeface="+mn-cs"/>
                        </a:rPr>
                        <a:t>31</a:t>
                      </a:r>
                      <a:r>
                        <a:rPr kumimoji="1" lang="ja-JP" altLang="en-US" sz="1050" kern="1200">
                          <a:solidFill>
                            <a:srgbClr val="0D0D0D"/>
                          </a:solidFill>
                          <a:latin typeface="Meiryo"/>
                          <a:ea typeface="Meiryo"/>
                          <a:cs typeface="+mn-cs"/>
                        </a:rPr>
                        <a:t>日間 </a:t>
                      </a:r>
                      <a:r>
                        <a:rPr kumimoji="0" lang="en-US" altLang="ja-JP" sz="1050" kern="0">
                          <a:solidFill>
                            <a:srgbClr val="002AFF"/>
                          </a:solidFill>
                          <a:latin typeface="Meiryo"/>
                          <a:ea typeface="Meiryo"/>
                        </a:rPr>
                        <a:t>※1</a:t>
                      </a:r>
                      <a:r>
                        <a:rPr lang="en-US" altLang="ja-JP" sz="1050" kern="0">
                          <a:solidFill>
                            <a:srgbClr val="002AFF"/>
                          </a:solidFill>
                          <a:latin typeface="Meiryo"/>
                          <a:ea typeface="Meiryo"/>
                        </a:rPr>
                        <a:t> </a:t>
                      </a:r>
                      <a:endParaRPr kumimoji="1" lang="ja-JP" altLang="en-US" sz="1050" kern="1200">
                        <a:solidFill>
                          <a:srgbClr val="002AFF"/>
                        </a:solidFill>
                        <a:latin typeface="Meiryo" panose="020B0604030504040204" pitchFamily="34" charset="-128"/>
                        <a:ea typeface="Meiryo" panose="020B0604030504040204" pitchFamily="34" charset="-128"/>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967014782"/>
                  </a:ext>
                </a:extLst>
              </a:tr>
              <a:tr h="28837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料金タイプ</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err="1">
                          <a:solidFill>
                            <a:srgbClr val="0D0D0D"/>
                          </a:solidFill>
                          <a:latin typeface="Meiryo"/>
                          <a:ea typeface="Meiryo"/>
                        </a:rPr>
                        <a:t>vimps</a:t>
                      </a:r>
                      <a:r>
                        <a:rPr kumimoji="1" lang="ja-JP" altLang="en-US" sz="1050">
                          <a:solidFill>
                            <a:srgbClr val="0D0D0D"/>
                          </a:solidFill>
                          <a:latin typeface="Meiryo"/>
                          <a:ea typeface="Meiryo"/>
                        </a:rPr>
                        <a:t>購入型</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750538939"/>
                  </a:ext>
                </a:extLst>
              </a:tr>
              <a:tr h="28837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最低購入価格</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kern="1200">
                          <a:solidFill>
                            <a:srgbClr val="0D0D0D"/>
                          </a:solidFill>
                          <a:latin typeface="Meiryo"/>
                          <a:ea typeface="Meiryo"/>
                          <a:cs typeface="+mn-cs"/>
                        </a:rPr>
                        <a:t>10,000,000</a:t>
                      </a:r>
                      <a:r>
                        <a:rPr kumimoji="1" lang="ja-JP" altLang="en-US" sz="1050" kern="1200">
                          <a:solidFill>
                            <a:srgbClr val="0D0D0D"/>
                          </a:solidFill>
                          <a:latin typeface="Meiryo"/>
                          <a:ea typeface="Meiryo"/>
                          <a:cs typeface="+mn-cs"/>
                        </a:rPr>
                        <a:t>円</a:t>
                      </a:r>
                      <a:endParaRPr kumimoji="1" lang="en-US" altLang="ja-JP" sz="1050" kern="1200">
                        <a:solidFill>
                          <a:srgbClr val="0D0D0D"/>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kern="1200">
                          <a:solidFill>
                            <a:srgbClr val="0D0D0D"/>
                          </a:solidFill>
                          <a:latin typeface="Meiryo"/>
                          <a:ea typeface="Meiryo"/>
                          <a:cs typeface="+mn-cs"/>
                        </a:rPr>
                        <a:t>3,000,000</a:t>
                      </a:r>
                      <a:r>
                        <a:rPr kumimoji="1" lang="ja-JP" altLang="en-US" sz="1050" kern="1200">
                          <a:solidFill>
                            <a:srgbClr val="0D0D0D"/>
                          </a:solidFill>
                          <a:latin typeface="Meiryo"/>
                          <a:ea typeface="Meiryo"/>
                          <a:cs typeface="+mn-cs"/>
                        </a:rPr>
                        <a:t>円</a:t>
                      </a:r>
                      <a:endParaRPr kumimoji="1" lang="en-US" altLang="ja-JP" sz="1050" kern="1200">
                        <a:solidFill>
                          <a:srgbClr val="0D0D0D"/>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381913646"/>
                  </a:ext>
                </a:extLst>
              </a:tr>
              <a:tr h="36457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基本料金（</a:t>
                      </a:r>
                      <a:r>
                        <a:rPr kumimoji="1" lang="en-US" altLang="ja-JP" sz="900" b="0" kern="1200" err="1">
                          <a:solidFill>
                            <a:schemeClr val="bg1"/>
                          </a:solidFill>
                          <a:latin typeface="Meiryo" panose="020B0604030504040204" pitchFamily="34" charset="-128"/>
                          <a:ea typeface="Meiryo" panose="020B0604030504040204" pitchFamily="34" charset="-128"/>
                          <a:cs typeface="+mn-cs"/>
                        </a:rPr>
                        <a:t>vCPM</a:t>
                      </a:r>
                      <a:r>
                        <a:rPr kumimoji="1" lang="ja-JP" altLang="en-US" sz="900" b="0" kern="1200">
                          <a:solidFill>
                            <a:schemeClr val="bg1"/>
                          </a:solidFill>
                          <a:latin typeface="Meiryo" panose="020B0604030504040204" pitchFamily="34" charset="-128"/>
                          <a:ea typeface="Meiryo" panose="020B0604030504040204" pitchFamily="34" charset="-128"/>
                          <a:cs typeface="+mn-cs"/>
                        </a:rPr>
                        <a:t>）</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kern="1200">
                          <a:solidFill>
                            <a:srgbClr val="0D0D0D"/>
                          </a:solidFill>
                          <a:latin typeface="Meiryo"/>
                          <a:ea typeface="Meiryo"/>
                          <a:cs typeface="+mn-cs"/>
                        </a:rPr>
                        <a:t>1,200</a:t>
                      </a:r>
                      <a:r>
                        <a:rPr kumimoji="1" lang="ja-JP" altLang="en-US" sz="1050" b="0" i="0" kern="1200">
                          <a:solidFill>
                            <a:srgbClr val="0D0D0D"/>
                          </a:solidFill>
                          <a:latin typeface="Meiryo"/>
                          <a:ea typeface="Meiryo"/>
                          <a:cs typeface="+mn-cs"/>
                        </a:rPr>
                        <a:t>円</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p>
                      <a:pPr algn="ctr"/>
                      <a:r>
                        <a:rPr kumimoji="1" lang="en-US" altLang="ja-JP" sz="1050" kern="1200">
                          <a:solidFill>
                            <a:srgbClr val="0D0D0D"/>
                          </a:solidFill>
                          <a:latin typeface="Meiryo"/>
                          <a:ea typeface="Meiryo"/>
                          <a:cs typeface="+mn-cs"/>
                        </a:rPr>
                        <a:t>1,440</a:t>
                      </a:r>
                      <a:r>
                        <a:rPr kumimoji="1" lang="ja-JP" altLang="en-US" sz="1050" kern="1200">
                          <a:solidFill>
                            <a:srgbClr val="0D0D0D"/>
                          </a:solidFill>
                          <a:latin typeface="Meiryo"/>
                          <a:ea typeface="Meiryo"/>
                          <a:cs typeface="+mn-cs"/>
                        </a:rPr>
                        <a:t>円★</a:t>
                      </a:r>
                      <a:endParaRPr kumimoji="1" lang="en-US" altLang="ja-JP" sz="1050" kern="1200">
                        <a:solidFill>
                          <a:srgbClr val="0D0D0D"/>
                        </a:solidFill>
                        <a:latin typeface="Meiryo"/>
                        <a:ea typeface="Meiryo"/>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kern="1200">
                          <a:solidFill>
                            <a:srgbClr val="0D0D0D"/>
                          </a:solidFill>
                          <a:latin typeface="Meiryo"/>
                          <a:ea typeface="Meiryo"/>
                          <a:cs typeface="+mn-cs"/>
                        </a:rPr>
                        <a:t>（</a:t>
                      </a:r>
                      <a:r>
                        <a:rPr kumimoji="1" lang="en-US" altLang="ja-JP" sz="1050" kern="1200">
                          <a:solidFill>
                            <a:srgbClr val="0D0D0D"/>
                          </a:solidFill>
                          <a:latin typeface="Meiryo"/>
                          <a:ea typeface="Meiryo"/>
                          <a:cs typeface="+mn-cs"/>
                        </a:rPr>
                        <a:t>1,200</a:t>
                      </a:r>
                      <a:r>
                        <a:rPr kumimoji="1" lang="ja-JP" altLang="en-US" sz="1050" kern="1200">
                          <a:solidFill>
                            <a:srgbClr val="0D0D0D"/>
                          </a:solidFill>
                          <a:latin typeface="Meiryo"/>
                          <a:ea typeface="Meiryo"/>
                          <a:cs typeface="+mn-cs"/>
                        </a:rPr>
                        <a:t>円</a:t>
                      </a:r>
                      <a:r>
                        <a:rPr kumimoji="1" lang="en-US" altLang="ja-JP" sz="1050" kern="1200">
                          <a:solidFill>
                            <a:srgbClr val="0D0D0D"/>
                          </a:solidFill>
                          <a:latin typeface="Meiryo"/>
                          <a:ea typeface="Meiryo"/>
                          <a:cs typeface="+mn-cs"/>
                        </a:rPr>
                        <a:t>×1.2</a:t>
                      </a:r>
                      <a:r>
                        <a:rPr kumimoji="1" lang="ja-JP" altLang="en-US" sz="1050" kern="1200">
                          <a:solidFill>
                            <a:srgbClr val="0D0D0D"/>
                          </a:solidFill>
                          <a:latin typeface="Meiryo"/>
                          <a:ea typeface="Meiryo"/>
                          <a:cs typeface="+mn-cs"/>
                        </a:rPr>
                        <a:t>倍）</a:t>
                      </a:r>
                      <a:r>
                        <a:rPr kumimoji="1" lang="en-US" altLang="ja-JP" sz="1050" kern="1200">
                          <a:solidFill>
                            <a:srgbClr val="002AFF"/>
                          </a:solidFill>
                          <a:latin typeface="Meiryo"/>
                          <a:ea typeface="Meiryo"/>
                          <a:cs typeface="+mn-cs"/>
                        </a:rPr>
                        <a:t>※2</a:t>
                      </a:r>
                      <a:endParaRPr kumimoji="1" lang="ja-JP" altLang="en-US" sz="1050" kern="1200">
                        <a:solidFill>
                          <a:srgbClr val="002AFF"/>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4014462905"/>
                  </a:ext>
                </a:extLst>
              </a:tr>
              <a:tr h="288375">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想定</a:t>
                      </a:r>
                      <a:r>
                        <a:rPr kumimoji="1" lang="en-US" altLang="ja-JP" sz="900" b="0" kern="1200" err="1">
                          <a:solidFill>
                            <a:schemeClr val="bg1"/>
                          </a:solidFill>
                          <a:latin typeface="Meiryo" panose="020B0604030504040204" pitchFamily="34" charset="-128"/>
                          <a:ea typeface="Meiryo" panose="020B0604030504040204" pitchFamily="34" charset="-128"/>
                          <a:cs typeface="+mn-cs"/>
                        </a:rPr>
                        <a:t>vimps</a:t>
                      </a:r>
                      <a:r>
                        <a:rPr kumimoji="1" lang="ja-JP" altLang="en-US" sz="900" b="0" kern="1200">
                          <a:solidFill>
                            <a:schemeClr val="bg1"/>
                          </a:solidFill>
                          <a:latin typeface="Meiryo" panose="020B0604030504040204" pitchFamily="34" charset="-128"/>
                          <a:ea typeface="Meiryo" panose="020B0604030504040204" pitchFamily="34" charset="-128"/>
                          <a:cs typeface="+mn-cs"/>
                        </a:rPr>
                        <a:t>（枠配信のみ）</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50" b="0" i="0" kern="1200">
                          <a:solidFill>
                            <a:srgbClr val="0D0D0D"/>
                          </a:solidFill>
                          <a:latin typeface="Meiryo"/>
                          <a:ea typeface="Meiryo"/>
                          <a:cs typeface="+mn-cs"/>
                        </a:rPr>
                        <a:t>-</a:t>
                      </a:r>
                      <a:endParaRPr kumimoji="1" lang="ja-JP" altLang="en-US" sz="1050" b="0" i="0" kern="1200">
                        <a:solidFill>
                          <a:srgbClr val="0D0D0D"/>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b="0" i="0" dirty="0">
                          <a:solidFill>
                            <a:srgbClr val="0D0D0D"/>
                          </a:solidFill>
                          <a:latin typeface="Meiryo"/>
                          <a:ea typeface="Meiryo"/>
                        </a:rPr>
                        <a:t>-</a:t>
                      </a:r>
                      <a:endParaRPr kumimoji="1" lang="ja-JP" altLang="en-US" sz="1050" b="0" i="0" dirty="0">
                        <a:solidFill>
                          <a:srgbClr val="0D0D0D"/>
                        </a:solidFill>
                        <a:latin typeface="Meiryo"/>
                        <a:ea typeface="Meiryo"/>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788352744"/>
                  </a:ext>
                </a:extLst>
              </a:tr>
            </a:tbl>
          </a:graphicData>
        </a:graphic>
      </p:graphicFrame>
      <p:sp>
        <p:nvSpPr>
          <p:cNvPr id="4" name="正方形/長方形 3">
            <a:extLst>
              <a:ext uri="{FF2B5EF4-FFF2-40B4-BE49-F238E27FC236}">
                <a16:creationId xmlns:a16="http://schemas.microsoft.com/office/drawing/2014/main" id="{BBF9F651-A9CF-F53A-3F19-CD40A6298638}"/>
              </a:ext>
            </a:extLst>
          </p:cNvPr>
          <p:cNvSpPr/>
          <p:nvPr/>
        </p:nvSpPr>
        <p:spPr>
          <a:xfrm>
            <a:off x="479426" y="5934549"/>
            <a:ext cx="4190250" cy="541687"/>
          </a:xfrm>
          <a:prstGeom prst="rect">
            <a:avLst/>
          </a:prstGeom>
        </p:spPr>
        <p:txBody>
          <a:bodyPr wrap="none" lIns="0" tIns="0" rIns="0" bIns="0" anchor="t">
            <a:spAutoFit/>
          </a:bodyPr>
          <a:lstStyle/>
          <a:p>
            <a:pPr>
              <a:lnSpc>
                <a:spcPct val="110000"/>
              </a:lnSpc>
              <a:defRPr/>
            </a:pPr>
            <a:r>
              <a:rPr kumimoji="0" lang="en-US" altLang="ja-JP" sz="800" kern="0">
                <a:solidFill>
                  <a:srgbClr val="0D0D0D"/>
                </a:solidFill>
                <a:latin typeface="Meiryo"/>
                <a:ea typeface="Meiryo"/>
              </a:rPr>
              <a:t>※SP</a:t>
            </a:r>
            <a:r>
              <a:rPr kumimoji="0" lang="ja-JP" altLang="en-US" sz="800" kern="0">
                <a:solidFill>
                  <a:srgbClr val="0D0D0D"/>
                </a:solidFill>
                <a:latin typeface="Meiryo"/>
                <a:ea typeface="Meiryo"/>
              </a:rPr>
              <a:t>はスマートフォン、</a:t>
            </a:r>
            <a:r>
              <a:rPr kumimoji="0" lang="en-US" sz="800" kern="0">
                <a:solidFill>
                  <a:srgbClr val="0D0D0D"/>
                </a:solidFill>
                <a:latin typeface="Meiryo"/>
                <a:ea typeface="+mn-lt"/>
              </a:rPr>
              <a:t>PC</a:t>
            </a:r>
            <a:r>
              <a:rPr kumimoji="0" lang="ja-JP" sz="800" kern="0">
                <a:solidFill>
                  <a:srgbClr val="0D0D0D"/>
                </a:solidFill>
                <a:latin typeface="Meiryo"/>
                <a:ea typeface="Meiryo"/>
              </a:rPr>
              <a:t>はパソコン、</a:t>
            </a:r>
            <a:r>
              <a:rPr kumimoji="0" lang="en-US" altLang="ja-JP" sz="800" kern="0">
                <a:solidFill>
                  <a:srgbClr val="0D0D0D"/>
                </a:solidFill>
                <a:latin typeface="Meiryo"/>
                <a:ea typeface="+mn-lt"/>
              </a:rPr>
              <a:t>MD</a:t>
            </a:r>
            <a:r>
              <a:rPr kumimoji="0" lang="ja-JP" sz="800" kern="0">
                <a:solidFill>
                  <a:srgbClr val="0D0D0D"/>
                </a:solidFill>
                <a:latin typeface="Meiryo"/>
                <a:ea typeface="Meiryo"/>
              </a:rPr>
              <a:t>はマルチデバイスの略称です。</a:t>
            </a:r>
            <a:r>
              <a:rPr kumimoji="0" lang="ja-JP" altLang="en-US" sz="800" kern="0">
                <a:solidFill>
                  <a:srgbClr val="0D0D0D"/>
                </a:solidFill>
                <a:latin typeface="Meiryo"/>
                <a:ea typeface="Meiryo"/>
              </a:rPr>
              <a:t>　</a:t>
            </a:r>
            <a:endParaRPr lang="en-US" altLang="ja-JP" sz="800" kern="0">
              <a:solidFill>
                <a:srgbClr val="0D0D0D"/>
              </a:solidFill>
              <a:latin typeface="Meiryo"/>
              <a:ea typeface="Meiryo"/>
            </a:endParaRPr>
          </a:p>
          <a:p>
            <a:pPr>
              <a:lnSpc>
                <a:spcPct val="110000"/>
              </a:lnSpc>
              <a:defRPr/>
            </a:pPr>
            <a:r>
              <a:rPr kumimoji="0" lang="en-US" altLang="ja-JP" sz="800" kern="0">
                <a:solidFill>
                  <a:srgbClr val="0D0D0D"/>
                </a:solidFill>
                <a:latin typeface="Meiryo"/>
                <a:ea typeface="Meiryo"/>
              </a:rPr>
              <a:t>※</a:t>
            </a:r>
            <a:r>
              <a:rPr kumimoji="0" lang="en-US" altLang="ja-JP" sz="800" kern="0" err="1">
                <a:solidFill>
                  <a:srgbClr val="0D0D0D"/>
                </a:solidFill>
                <a:latin typeface="Meiryo"/>
                <a:ea typeface="Meiryo"/>
              </a:rPr>
              <a:t>vCPM</a:t>
            </a:r>
            <a:r>
              <a:rPr kumimoji="0" lang="ja-JP" altLang="en-US" sz="800" kern="0">
                <a:solidFill>
                  <a:srgbClr val="0D0D0D"/>
                </a:solidFill>
                <a:latin typeface="Meiryo"/>
                <a:ea typeface="Meiryo"/>
              </a:rPr>
              <a:t>はビューアブルインプレッション</a:t>
            </a:r>
            <a:r>
              <a:rPr kumimoji="0" lang="en-US" altLang="ja-JP" sz="800" kern="0">
                <a:solidFill>
                  <a:srgbClr val="0D0D0D"/>
                </a:solidFill>
                <a:latin typeface="Meiryo"/>
                <a:ea typeface="Meiryo"/>
              </a:rPr>
              <a:t>1,000</a:t>
            </a:r>
            <a:r>
              <a:rPr kumimoji="0" lang="ja-JP" altLang="en-US" sz="800" kern="0">
                <a:solidFill>
                  <a:srgbClr val="0D0D0D"/>
                </a:solidFill>
                <a:latin typeface="Meiryo"/>
                <a:ea typeface="Meiryo"/>
              </a:rPr>
              <a:t>回あたりにかかる見込み広告費用です。 </a:t>
            </a:r>
            <a:endParaRPr lang="en-US" altLang="ja-JP" sz="800" kern="0">
              <a:solidFill>
                <a:srgbClr val="0D0D0D"/>
              </a:solidFill>
              <a:latin typeface="Meiryo" panose="020B0604030504040204" pitchFamily="34" charset="-128"/>
              <a:ea typeface="Meiryo" panose="020B0604030504040204" pitchFamily="34" charset="-128"/>
            </a:endParaRPr>
          </a:p>
          <a:p>
            <a:pPr>
              <a:lnSpc>
                <a:spcPct val="110000"/>
              </a:lnSpc>
              <a:defRPr/>
            </a:pPr>
            <a:r>
              <a:rPr kumimoji="0" lang="en-US" altLang="ja-JP" sz="800" kern="0">
                <a:solidFill>
                  <a:srgbClr val="0D0D0D"/>
                </a:solidFill>
                <a:latin typeface="Meiryo"/>
                <a:ea typeface="Meiryo"/>
              </a:rPr>
              <a:t>※</a:t>
            </a:r>
            <a:r>
              <a:rPr kumimoji="0" lang="en-US" altLang="ja-JP" sz="800" kern="0" err="1">
                <a:solidFill>
                  <a:srgbClr val="0D0D0D"/>
                </a:solidFill>
                <a:latin typeface="Meiryo"/>
                <a:ea typeface="Meiryo"/>
              </a:rPr>
              <a:t>vimps</a:t>
            </a:r>
            <a:r>
              <a:rPr kumimoji="0" lang="ja-JP" altLang="en-US" sz="800" kern="0">
                <a:solidFill>
                  <a:srgbClr val="0D0D0D"/>
                </a:solidFill>
                <a:latin typeface="Meiryo"/>
                <a:ea typeface="Meiryo"/>
              </a:rPr>
              <a:t>はビューアブルインプレッションの略称です。</a:t>
            </a:r>
            <a:br>
              <a:rPr lang="en-US" altLang="ja-JP" sz="800" kern="0">
                <a:solidFill>
                  <a:srgbClr val="0D0D0D"/>
                </a:solidFill>
                <a:latin typeface="Meiryo" panose="020B0604030504040204" pitchFamily="34" charset="-128"/>
                <a:ea typeface="Meiryo" panose="020B0604030504040204" pitchFamily="34" charset="-128"/>
              </a:rPr>
            </a:br>
            <a:endParaRPr lang="en-US" altLang="ja-JP" sz="800" kern="0">
              <a:solidFill>
                <a:srgbClr val="0D0D0D"/>
              </a:solidFill>
              <a:latin typeface="Meiryo"/>
              <a:ea typeface="Meiryo"/>
            </a:endParaRPr>
          </a:p>
        </p:txBody>
      </p:sp>
      <p:sp>
        <p:nvSpPr>
          <p:cNvPr id="6" name="正方形/長方形 5">
            <a:extLst>
              <a:ext uri="{FF2B5EF4-FFF2-40B4-BE49-F238E27FC236}">
                <a16:creationId xmlns:a16="http://schemas.microsoft.com/office/drawing/2014/main" id="{4453D80E-E82E-F561-A37A-14A8315A3AD9}"/>
              </a:ext>
            </a:extLst>
          </p:cNvPr>
          <p:cNvSpPr/>
          <p:nvPr/>
        </p:nvSpPr>
        <p:spPr>
          <a:xfrm>
            <a:off x="4662824" y="5934549"/>
            <a:ext cx="7213513" cy="270843"/>
          </a:xfrm>
          <a:prstGeom prst="rect">
            <a:avLst/>
          </a:prstGeom>
        </p:spPr>
        <p:txBody>
          <a:bodyPr wrap="none" lIns="0" tIns="0" rIns="0" bIns="0" anchor="t">
            <a:spAutoFit/>
          </a:bodyPr>
          <a:lstStyle/>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※1  </a:t>
            </a:r>
            <a:r>
              <a:rPr lang="en-US" altLang="ja-JP" sz="800" b="0" i="0">
                <a:solidFill>
                  <a:srgbClr val="002AFF"/>
                </a:solidFill>
                <a:effectLst/>
                <a:latin typeface="NotoSansJP"/>
              </a:rPr>
              <a:t>1</a:t>
            </a:r>
            <a:r>
              <a:rPr lang="ja-JP" altLang="en-US" sz="800" b="0" i="0">
                <a:solidFill>
                  <a:srgbClr val="002AFF"/>
                </a:solidFill>
                <a:effectLst/>
                <a:latin typeface="NotoSansJP"/>
              </a:rPr>
              <a:t>日間～</a:t>
            </a:r>
            <a:r>
              <a:rPr lang="en-US" altLang="ja-JP" sz="800" b="0" i="0">
                <a:solidFill>
                  <a:srgbClr val="002AFF"/>
                </a:solidFill>
                <a:effectLst/>
                <a:latin typeface="NotoSansJP"/>
              </a:rPr>
              <a:t>4</a:t>
            </a:r>
            <a:r>
              <a:rPr lang="ja-JP" altLang="en-US" sz="800" b="0" i="0">
                <a:solidFill>
                  <a:srgbClr val="002AFF"/>
                </a:solidFill>
                <a:effectLst/>
                <a:latin typeface="NotoSansJP"/>
              </a:rPr>
              <a:t>日間での掲載も可能ですが、予約時のシミュレーション</a:t>
            </a:r>
            <a:r>
              <a:rPr lang="en-US" altLang="ja-JP" sz="800" b="0" i="0" err="1">
                <a:solidFill>
                  <a:srgbClr val="002AFF"/>
                </a:solidFill>
                <a:effectLst/>
                <a:latin typeface="NotoSansJP"/>
              </a:rPr>
              <a:t>vimps</a:t>
            </a:r>
            <a:r>
              <a:rPr lang="ja-JP" altLang="en-US" sz="800" b="0" i="0">
                <a:solidFill>
                  <a:srgbClr val="002AFF"/>
                </a:solidFill>
                <a:effectLst/>
                <a:latin typeface="NotoSansJP"/>
              </a:rPr>
              <a:t>を下回る場合がありますので、</a:t>
            </a:r>
            <a:r>
              <a:rPr lang="en-US" altLang="ja-JP" sz="800" b="0" i="0">
                <a:solidFill>
                  <a:srgbClr val="002AFF"/>
                </a:solidFill>
                <a:effectLst/>
                <a:latin typeface="NotoSansJP"/>
              </a:rPr>
              <a:t>5</a:t>
            </a:r>
            <a:r>
              <a:rPr lang="ja-JP" altLang="en-US" sz="800" b="0" i="0">
                <a:solidFill>
                  <a:srgbClr val="002AFF"/>
                </a:solidFill>
                <a:effectLst/>
                <a:latin typeface="NotoSansJP"/>
              </a:rPr>
              <a:t>日間以上の掲載を推奨します。</a:t>
            </a:r>
            <a:endParaRPr lang="en-US" altLang="ja-JP" sz="800" b="0" i="0">
              <a:solidFill>
                <a:srgbClr val="002AFF"/>
              </a:solidFill>
              <a:effectLst/>
              <a:latin typeface="NotoSansJP"/>
            </a:endParaRPr>
          </a:p>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※2   </a:t>
            </a:r>
            <a:r>
              <a:rPr kumimoji="0" lang="ja-JP" altLang="en-US" sz="800" kern="0">
                <a:solidFill>
                  <a:srgbClr val="002AFF"/>
                </a:solidFill>
                <a:latin typeface="Meiryo" panose="020B0604030504040204" pitchFamily="34" charset="-128"/>
                <a:ea typeface="Meiryo" panose="020B0604030504040204" pitchFamily="34" charset="-128"/>
              </a:rPr>
              <a:t>都道府県指定の掛け率含む。さらにターゲティングを掛ける場合は基本料金</a:t>
            </a:r>
            <a:r>
              <a:rPr kumimoji="0" lang="en" altLang="ja-JP" sz="800" kern="0">
                <a:solidFill>
                  <a:srgbClr val="002AFF"/>
                </a:solidFill>
                <a:latin typeface="Meiryo" panose="020B0604030504040204" pitchFamily="34" charset="-128"/>
                <a:ea typeface="Meiryo" panose="020B0604030504040204" pitchFamily="34" charset="-128"/>
              </a:rPr>
              <a:t>vCPM</a:t>
            </a:r>
            <a:r>
              <a:rPr kumimoji="0" lang="ja-JP" altLang="en" sz="800" kern="0">
                <a:solidFill>
                  <a:srgbClr val="002AFF"/>
                </a:solidFill>
                <a:latin typeface="Meiryo" panose="020B0604030504040204" pitchFamily="34" charset="-128"/>
                <a:ea typeface="Meiryo" panose="020B0604030504040204" pitchFamily="34" charset="-128"/>
              </a:rPr>
              <a:t>（★）</a:t>
            </a:r>
            <a:r>
              <a:rPr kumimoji="0" lang="ja-JP" altLang="en-US" sz="800" kern="0">
                <a:solidFill>
                  <a:srgbClr val="002AFF"/>
                </a:solidFill>
                <a:latin typeface="Meiryo" panose="020B0604030504040204" pitchFamily="34" charset="-128"/>
                <a:ea typeface="Meiryo" panose="020B0604030504040204" pitchFamily="34" charset="-128"/>
              </a:rPr>
              <a:t>を元に計算せず、カッコ内の計算式を元に計算してください。</a:t>
            </a:r>
            <a:endParaRPr kumimoji="0" lang="en-US" altLang="ja-JP" sz="800" kern="0">
              <a:solidFill>
                <a:srgbClr val="002AFF"/>
              </a:solidFill>
              <a:latin typeface="Meiryo" panose="020B0604030504040204" pitchFamily="34" charset="-128"/>
              <a:ea typeface="Meiryo" panose="020B0604030504040204" pitchFamily="34" charset="-128"/>
            </a:endParaRPr>
          </a:p>
        </p:txBody>
      </p:sp>
      <p:sp>
        <p:nvSpPr>
          <p:cNvPr id="12" name="円/楕円 7">
            <a:extLst>
              <a:ext uri="{FF2B5EF4-FFF2-40B4-BE49-F238E27FC236}">
                <a16:creationId xmlns:a16="http://schemas.microsoft.com/office/drawing/2014/main" id="{32258751-A67F-0903-66EF-07883353F888}"/>
              </a:ext>
            </a:extLst>
          </p:cNvPr>
          <p:cNvSpPr>
            <a:spLocks noChangeAspect="1"/>
          </p:cNvSpPr>
          <p:nvPr/>
        </p:nvSpPr>
        <p:spPr>
          <a:xfrm>
            <a:off x="10017310" y="2450747"/>
            <a:ext cx="228904" cy="228904"/>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D</a:t>
            </a:r>
            <a:endParaRPr kumimoji="1" lang="ja-JP" altLang="en-US"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13" name="円/楕円 11">
            <a:extLst>
              <a:ext uri="{FF2B5EF4-FFF2-40B4-BE49-F238E27FC236}">
                <a16:creationId xmlns:a16="http://schemas.microsoft.com/office/drawing/2014/main" id="{3F2E5C45-B4F9-DF9D-37D8-CA4C8933FA70}"/>
              </a:ext>
            </a:extLst>
          </p:cNvPr>
          <p:cNvSpPr>
            <a:spLocks noChangeAspect="1"/>
          </p:cNvSpPr>
          <p:nvPr/>
        </p:nvSpPr>
        <p:spPr>
          <a:xfrm>
            <a:off x="9853722" y="2619306"/>
            <a:ext cx="228904" cy="228904"/>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E</a:t>
            </a:r>
            <a:endParaRPr kumimoji="1" lang="ja-JP" altLang="en-US"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14" name="角丸四角形 3">
            <a:extLst>
              <a:ext uri="{FF2B5EF4-FFF2-40B4-BE49-F238E27FC236}">
                <a16:creationId xmlns:a16="http://schemas.microsoft.com/office/drawing/2014/main" id="{59C97DDF-9C68-739B-D081-1A5873129C54}"/>
              </a:ext>
            </a:extLst>
          </p:cNvPr>
          <p:cNvSpPr/>
          <p:nvPr/>
        </p:nvSpPr>
        <p:spPr>
          <a:xfrm>
            <a:off x="1792443" y="186644"/>
            <a:ext cx="1484157"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商品一覧</a:t>
            </a:r>
          </a:p>
        </p:txBody>
      </p:sp>
      <p:sp>
        <p:nvSpPr>
          <p:cNvPr id="10" name="テキスト プレースホルダー 1">
            <a:extLst>
              <a:ext uri="{FF2B5EF4-FFF2-40B4-BE49-F238E27FC236}">
                <a16:creationId xmlns:a16="http://schemas.microsoft.com/office/drawing/2014/main" id="{77F72CCE-F2C9-A8AF-1C60-BD224FDC4BAD}"/>
              </a:ext>
            </a:extLst>
          </p:cNvPr>
          <p:cNvSpPr>
            <a:spLocks noGrp="1"/>
          </p:cNvSpPr>
          <p:nvPr>
            <p:ph type="body" sz="quarter" idx="10"/>
          </p:nvPr>
        </p:nvSpPr>
        <p:spPr>
          <a:xfrm>
            <a:off x="3663895" y="246823"/>
            <a:ext cx="6278292" cy="335028"/>
          </a:xfrm>
        </p:spPr>
        <p:txBody>
          <a:bodyPr/>
          <a:lstStyle/>
          <a:p>
            <a:r>
              <a:rPr kumimoji="1" lang="en-US" altLang="ja-JP" sz="2000" b="1" i="0">
                <a:solidFill>
                  <a:srgbClr val="000048"/>
                </a:solidFill>
                <a:latin typeface="Meiryo" panose="020B0604030504040204" pitchFamily="34" charset="-128"/>
                <a:ea typeface="Meiryo" panose="020B0604030504040204" pitchFamily="34" charset="-128"/>
              </a:rPr>
              <a:t>Yahoo! JAPAN</a:t>
            </a:r>
            <a:r>
              <a:rPr kumimoji="1" lang="ja-JP" altLang="en-US" sz="2000" b="1" i="0">
                <a:solidFill>
                  <a:srgbClr val="000048"/>
                </a:solidFill>
                <a:latin typeface="Meiryo" panose="020B0604030504040204" pitchFamily="34" charset="-128"/>
                <a:ea typeface="Meiryo" panose="020B0604030504040204" pitchFamily="34" charset="-128"/>
              </a:rPr>
              <a:t>トップページ　ブランドパネル　</a:t>
            </a:r>
            <a:endParaRPr kumimoji="1" lang="en-US" altLang="ja-JP" sz="2000" b="1" i="0">
              <a:solidFill>
                <a:srgbClr val="000048"/>
              </a:solidFill>
              <a:latin typeface="Meiryo" panose="020B0604030504040204" pitchFamily="34" charset="-128"/>
              <a:ea typeface="Meiryo" panose="020B0604030504040204" pitchFamily="34" charset="-128"/>
            </a:endParaRPr>
          </a:p>
          <a:p>
            <a:r>
              <a:rPr lang="ja-JP" altLang="en-US">
                <a:solidFill>
                  <a:srgbClr val="000048"/>
                </a:solidFill>
              </a:rPr>
              <a:t>トップインパクト　</a:t>
            </a:r>
            <a:r>
              <a:rPr kumimoji="1" lang="en-US" altLang="ja-JP" sz="2000" b="1" i="0">
                <a:solidFill>
                  <a:srgbClr val="000048"/>
                </a:solidFill>
                <a:latin typeface="Meiryo" panose="020B0604030504040204" pitchFamily="34" charset="-128"/>
                <a:ea typeface="Meiryo" panose="020B0604030504040204" pitchFamily="34" charset="-128"/>
              </a:rPr>
              <a:t>PC</a:t>
            </a:r>
            <a:endParaRPr kumimoji="1" lang="ja-JP" altLang="en-US" sz="2000" b="1" i="0">
              <a:solidFill>
                <a:srgbClr val="000048"/>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103655478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DCF90F-B246-B1ED-E9CD-0E6EF175608C}"/>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A800FB98-D6C6-1A25-A861-E7AA4365FA9E}"/>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3E3569FE-8B28-B125-2D39-45AFF0ABFAF3}"/>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graphicFrame>
        <p:nvGraphicFramePr>
          <p:cNvPr id="3" name="表 2">
            <a:extLst>
              <a:ext uri="{FF2B5EF4-FFF2-40B4-BE49-F238E27FC236}">
                <a16:creationId xmlns:a16="http://schemas.microsoft.com/office/drawing/2014/main" id="{2B97B5FB-8DAC-AE6E-8DAE-D1CBB9A5FF60}"/>
              </a:ext>
            </a:extLst>
          </p:cNvPr>
          <p:cNvGraphicFramePr>
            <a:graphicFrameLocks noGrp="1"/>
          </p:cNvGraphicFramePr>
          <p:nvPr>
            <p:extLst>
              <p:ext uri="{D42A27DB-BD31-4B8C-83A1-F6EECF244321}">
                <p14:modId xmlns:p14="http://schemas.microsoft.com/office/powerpoint/2010/main" val="1748932042"/>
              </p:ext>
            </p:extLst>
          </p:nvPr>
        </p:nvGraphicFramePr>
        <p:xfrm>
          <a:off x="479426" y="1006478"/>
          <a:ext cx="11233151" cy="4866603"/>
        </p:xfrm>
        <a:graphic>
          <a:graphicData uri="http://schemas.openxmlformats.org/drawingml/2006/table">
            <a:tbl>
              <a:tblPr firstCol="1" bandRow="1"/>
              <a:tblGrid>
                <a:gridCol w="2866633">
                  <a:extLst>
                    <a:ext uri="{9D8B030D-6E8A-4147-A177-3AD203B41FA5}">
                      <a16:colId xmlns:a16="http://schemas.microsoft.com/office/drawing/2014/main" val="792911817"/>
                    </a:ext>
                  </a:extLst>
                </a:gridCol>
                <a:gridCol w="1285208">
                  <a:extLst>
                    <a:ext uri="{9D8B030D-6E8A-4147-A177-3AD203B41FA5}">
                      <a16:colId xmlns:a16="http://schemas.microsoft.com/office/drawing/2014/main" val="1525620392"/>
                    </a:ext>
                  </a:extLst>
                </a:gridCol>
                <a:gridCol w="2597306">
                  <a:extLst>
                    <a:ext uri="{9D8B030D-6E8A-4147-A177-3AD203B41FA5}">
                      <a16:colId xmlns:a16="http://schemas.microsoft.com/office/drawing/2014/main" val="3835180974"/>
                    </a:ext>
                  </a:extLst>
                </a:gridCol>
                <a:gridCol w="1432827">
                  <a:extLst>
                    <a:ext uri="{9D8B030D-6E8A-4147-A177-3AD203B41FA5}">
                      <a16:colId xmlns:a16="http://schemas.microsoft.com/office/drawing/2014/main" val="3615895197"/>
                    </a:ext>
                  </a:extLst>
                </a:gridCol>
                <a:gridCol w="3051177">
                  <a:extLst>
                    <a:ext uri="{9D8B030D-6E8A-4147-A177-3AD203B41FA5}">
                      <a16:colId xmlns:a16="http://schemas.microsoft.com/office/drawing/2014/main" val="360912566"/>
                    </a:ext>
                  </a:extLst>
                </a:gridCol>
              </a:tblGrid>
              <a:tr h="48951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50" b="1">
                          <a:solidFill>
                            <a:schemeClr val="bg1"/>
                          </a:solidFill>
                          <a:latin typeface="Meiryo" panose="020B0604030504040204" pitchFamily="34" charset="-128"/>
                          <a:ea typeface="Meiryo" panose="020B0604030504040204" pitchFamily="34" charset="-128"/>
                        </a:rPr>
                        <a:t>商品名</a:t>
                      </a:r>
                    </a:p>
                  </a:txBody>
                  <a:tcPr marT="72000"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b="1" kern="1200" dirty="0">
                          <a:solidFill>
                            <a:schemeClr val="bg1"/>
                          </a:solidFill>
                          <a:latin typeface="Meiryo" panose="020B0604030504040204" pitchFamily="34" charset="-128"/>
                          <a:ea typeface="Meiryo" panose="020B0604030504040204" pitchFamily="34" charset="-128"/>
                          <a:cs typeface="+mn-cs"/>
                        </a:rPr>
                        <a:t>Yahoo! JAPAN</a:t>
                      </a:r>
                      <a:r>
                        <a:rPr kumimoji="1" lang="ja-JP" altLang="en-US" sz="1050" b="1" kern="1200" dirty="0">
                          <a:solidFill>
                            <a:schemeClr val="bg1"/>
                          </a:solidFill>
                          <a:latin typeface="Meiryo" panose="020B0604030504040204" pitchFamily="34" charset="-128"/>
                          <a:ea typeface="Meiryo" panose="020B0604030504040204" pitchFamily="34" charset="-128"/>
                          <a:cs typeface="+mn-cs"/>
                        </a:rPr>
                        <a:t>トップページ　ブランドパネル　トップインパクト　</a:t>
                      </a:r>
                      <a:r>
                        <a:rPr kumimoji="1" lang="en-US" altLang="ja-JP" sz="1050" b="1" kern="1200" dirty="0">
                          <a:solidFill>
                            <a:schemeClr val="bg1"/>
                          </a:solidFill>
                          <a:latin typeface="Meiryo" panose="020B0604030504040204" pitchFamily="34" charset="-128"/>
                          <a:ea typeface="Meiryo" panose="020B0604030504040204" pitchFamily="34" charset="-128"/>
                          <a:cs typeface="+mn-cs"/>
                        </a:rPr>
                        <a:t>PC</a:t>
                      </a:r>
                      <a:r>
                        <a:rPr kumimoji="1" lang="ja-JP" altLang="en-US" sz="1050" b="1" kern="1200" dirty="0">
                          <a:solidFill>
                            <a:schemeClr val="bg1"/>
                          </a:solidFill>
                          <a:latin typeface="Meiryo" panose="020B0604030504040204" pitchFamily="34" charset="-128"/>
                          <a:ea typeface="Meiryo" panose="020B0604030504040204" pitchFamily="34" charset="-128"/>
                          <a:cs typeface="+mn-cs"/>
                        </a:rPr>
                        <a:t>（</a:t>
                      </a:r>
                      <a:r>
                        <a:rPr kumimoji="1" lang="en-US" altLang="ja-JP" sz="1050" b="1" kern="1200" dirty="0">
                          <a:solidFill>
                            <a:schemeClr val="bg1"/>
                          </a:solidFill>
                          <a:latin typeface="Meiryo" panose="020B0604030504040204" pitchFamily="34" charset="-128"/>
                          <a:ea typeface="Meiryo" panose="020B0604030504040204" pitchFamily="34" charset="-128"/>
                          <a:cs typeface="+mn-cs"/>
                        </a:rPr>
                        <a:t>3/12</a:t>
                      </a:r>
                      <a:r>
                        <a:rPr kumimoji="1" lang="ja-JP" altLang="en-US" sz="1050" b="1" kern="1200" dirty="0">
                          <a:solidFill>
                            <a:schemeClr val="bg1"/>
                          </a:solidFill>
                          <a:latin typeface="Meiryo" panose="020B0604030504040204" pitchFamily="34" charset="-128"/>
                          <a:ea typeface="Meiryo" panose="020B0604030504040204" pitchFamily="34" charset="-128"/>
                          <a:cs typeface="+mn-cs"/>
                        </a:rPr>
                        <a:t>～</a:t>
                      </a:r>
                      <a:r>
                        <a:rPr kumimoji="1" lang="en-US" altLang="ja-JP" sz="1050" b="1" kern="1200" dirty="0">
                          <a:solidFill>
                            <a:schemeClr val="bg1"/>
                          </a:solidFill>
                          <a:latin typeface="Meiryo" panose="020B0604030504040204" pitchFamily="34" charset="-128"/>
                          <a:ea typeface="Meiryo" panose="020B0604030504040204" pitchFamily="34" charset="-128"/>
                          <a:cs typeface="+mn-cs"/>
                        </a:rPr>
                        <a:t>3/31</a:t>
                      </a:r>
                      <a:r>
                        <a:rPr kumimoji="1" lang="ja-JP" altLang="en-US" sz="1050" b="1" kern="1200" dirty="0">
                          <a:solidFill>
                            <a:schemeClr val="bg1"/>
                          </a:solidFill>
                          <a:latin typeface="Meiryo" panose="020B0604030504040204" pitchFamily="34" charset="-128"/>
                          <a:ea typeface="Meiryo" panose="020B0604030504040204" pitchFamily="34" charset="-128"/>
                          <a:cs typeface="+mn-cs"/>
                        </a:rPr>
                        <a:t>）</a:t>
                      </a:r>
                      <a:endParaRPr kumimoji="1" lang="en-US" altLang="ja-JP" sz="1050" b="1" kern="1200" dirty="0">
                        <a:solidFill>
                          <a:schemeClr val="bg1"/>
                        </a:solidFill>
                        <a:latin typeface="Meiryo" panose="020B0604030504040204" pitchFamily="34" charset="-128"/>
                        <a:ea typeface="Meiryo" panose="020B0604030504040204" pitchFamily="34" charset="-128"/>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b="1" kern="1200" dirty="0">
                          <a:solidFill>
                            <a:schemeClr val="bg1"/>
                          </a:solidFill>
                          <a:latin typeface="Meiryo" panose="020B0604030504040204" pitchFamily="34" charset="-128"/>
                          <a:ea typeface="Meiryo" panose="020B0604030504040204" pitchFamily="34" charset="-128"/>
                          <a:cs typeface="+mn-cs"/>
                        </a:rPr>
                        <a:t>Yahoo! JAPAN</a:t>
                      </a:r>
                      <a:r>
                        <a:rPr kumimoji="1" lang="ja-JP" altLang="en-US" sz="1050" b="1" kern="1200" dirty="0">
                          <a:solidFill>
                            <a:schemeClr val="bg1"/>
                          </a:solidFill>
                          <a:latin typeface="Meiryo" panose="020B0604030504040204" pitchFamily="34" charset="-128"/>
                          <a:ea typeface="Meiryo" panose="020B0604030504040204" pitchFamily="34" charset="-128"/>
                          <a:cs typeface="+mn-cs"/>
                        </a:rPr>
                        <a:t>トップページ　ブランドパネル　トップインパクト　</a:t>
                      </a:r>
                      <a:r>
                        <a:rPr kumimoji="1" lang="en-US" altLang="ja-JP" sz="1050" b="1" kern="1200" dirty="0">
                          <a:solidFill>
                            <a:schemeClr val="bg1"/>
                          </a:solidFill>
                          <a:latin typeface="Meiryo" panose="020B0604030504040204" pitchFamily="34" charset="-128"/>
                          <a:ea typeface="Meiryo" panose="020B0604030504040204" pitchFamily="34" charset="-128"/>
                          <a:cs typeface="+mn-cs"/>
                        </a:rPr>
                        <a:t>PC</a:t>
                      </a:r>
                      <a:r>
                        <a:rPr kumimoji="1" lang="ja-JP" altLang="en-US" sz="1050" b="1" kern="1200" dirty="0">
                          <a:solidFill>
                            <a:schemeClr val="bg1"/>
                          </a:solidFill>
                          <a:latin typeface="Meiryo" panose="020B0604030504040204" pitchFamily="34" charset="-128"/>
                          <a:ea typeface="Meiryo" panose="020B0604030504040204" pitchFamily="34" charset="-128"/>
                          <a:cs typeface="+mn-cs"/>
                        </a:rPr>
                        <a:t>（都道府県）（</a:t>
                      </a:r>
                      <a:r>
                        <a:rPr kumimoji="1" lang="en-US" altLang="ja-JP" sz="1050" b="1" kern="1200" dirty="0">
                          <a:solidFill>
                            <a:schemeClr val="bg1"/>
                          </a:solidFill>
                          <a:latin typeface="Meiryo" panose="020B0604030504040204" pitchFamily="34" charset="-128"/>
                          <a:ea typeface="Meiryo" panose="020B0604030504040204" pitchFamily="34" charset="-128"/>
                          <a:cs typeface="+mn-cs"/>
                        </a:rPr>
                        <a:t>3/12</a:t>
                      </a:r>
                      <a:r>
                        <a:rPr kumimoji="1" lang="ja-JP" altLang="en-US" sz="1050" b="1" kern="1200" dirty="0">
                          <a:solidFill>
                            <a:schemeClr val="bg1"/>
                          </a:solidFill>
                          <a:latin typeface="Meiryo" panose="020B0604030504040204" pitchFamily="34" charset="-128"/>
                          <a:ea typeface="Meiryo" panose="020B0604030504040204" pitchFamily="34" charset="-128"/>
                          <a:cs typeface="+mn-cs"/>
                        </a:rPr>
                        <a:t>～</a:t>
                      </a:r>
                      <a:r>
                        <a:rPr kumimoji="1" lang="en-US" altLang="ja-JP" sz="1050" b="1" kern="1200" dirty="0">
                          <a:solidFill>
                            <a:schemeClr val="bg1"/>
                          </a:solidFill>
                          <a:latin typeface="Meiryo" panose="020B0604030504040204" pitchFamily="34" charset="-128"/>
                          <a:ea typeface="Meiryo" panose="020B0604030504040204" pitchFamily="34" charset="-128"/>
                          <a:cs typeface="+mn-cs"/>
                        </a:rPr>
                        <a:t>3/31</a:t>
                      </a:r>
                      <a:r>
                        <a:rPr kumimoji="1" lang="ja-JP" altLang="en-US" sz="1050" b="1" kern="1200" dirty="0">
                          <a:solidFill>
                            <a:schemeClr val="bg1"/>
                          </a:solidFill>
                          <a:latin typeface="Meiryo" panose="020B0604030504040204" pitchFamily="34" charset="-128"/>
                          <a:ea typeface="Meiryo" panose="020B0604030504040204" pitchFamily="34" charset="-128"/>
                          <a:cs typeface="+mn-cs"/>
                        </a:rPr>
                        <a:t>）</a:t>
                      </a:r>
                      <a:endParaRPr kumimoji="1" lang="en-US" altLang="ja-JP" sz="1050" b="1" kern="1200" dirty="0">
                        <a:solidFill>
                          <a:schemeClr val="bg1"/>
                        </a:solidFill>
                        <a:latin typeface="Meiryo" panose="020B0604030504040204" pitchFamily="34" charset="-128"/>
                        <a:ea typeface="Meiryo" panose="020B0604030504040204" pitchFamily="34" charset="-128"/>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12700" cmpd="sng">
                      <a:noFill/>
                      <a:prstDash val="solid"/>
                    </a:lnL>
                  </a:tcPr>
                </a:tc>
                <a:extLst>
                  <a:ext uri="{0D108BD9-81ED-4DB2-BD59-A6C34878D82A}">
                    <a16:rowId xmlns:a16="http://schemas.microsoft.com/office/drawing/2014/main" val="2117335041"/>
                  </a:ext>
                </a:extLst>
              </a:tr>
              <a:tr h="28837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リリース種別</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商品</a:t>
                      </a:r>
                      <a:r>
                        <a:rPr kumimoji="1" lang="en-US" altLang="ja-JP" sz="900" b="0" kern="1200">
                          <a:solidFill>
                            <a:schemeClr val="bg1"/>
                          </a:solidFill>
                          <a:latin typeface="Meiryo"/>
                          <a:ea typeface="Meiryo"/>
                          <a:cs typeface="+mn-cs"/>
                        </a:rPr>
                        <a:t>ID</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1050">
                          <a:solidFill>
                            <a:srgbClr val="0D0D0D"/>
                          </a:solidFill>
                          <a:latin typeface="Meiryo" panose="020B0604030504040204" pitchFamily="34" charset="-128"/>
                          <a:ea typeface="Meiryo" panose="020B0604030504040204" pitchFamily="34" charset="-128"/>
                        </a:rPr>
                        <a:t>内容変更</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1050" dirty="0">
                          <a:latin typeface="Meiryo"/>
                        </a:rPr>
                        <a:t>1000014649</a:t>
                      </a:r>
                      <a:endParaRPr kumimoji="1" lang="ja-JP" altLang="en-US" sz="1050" dirty="0">
                        <a:latin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1050">
                          <a:solidFill>
                            <a:srgbClr val="0D0D0D"/>
                          </a:solidFill>
                          <a:latin typeface="Meiryo" panose="020B0604030504040204" pitchFamily="34" charset="-128"/>
                          <a:ea typeface="Meiryo" panose="020B0604030504040204" pitchFamily="34" charset="-128"/>
                        </a:rPr>
                        <a:t>内容変更</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1050" dirty="0">
                          <a:latin typeface="メイリオ" panose="020B0604030504040204" pitchFamily="50" charset="-128"/>
                          <a:ea typeface="+mn-ea"/>
                        </a:rPr>
                        <a:t>1000014635</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355075111"/>
                  </a:ext>
                </a:extLst>
              </a:tr>
              <a:tr h="288375">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予約開始日</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1050" kern="1200">
                          <a:solidFill>
                            <a:srgbClr val="0D0D0D"/>
                          </a:solidFill>
                          <a:latin typeface="メイリオ"/>
                          <a:ea typeface="メイリオ"/>
                          <a:cs typeface="+mn-cs"/>
                        </a:rPr>
                        <a:t>2026</a:t>
                      </a:r>
                      <a:r>
                        <a:rPr kumimoji="1" lang="ja-JP" altLang="en-US" sz="1050" kern="1200">
                          <a:solidFill>
                            <a:srgbClr val="0D0D0D"/>
                          </a:solidFill>
                          <a:latin typeface="メイリオ"/>
                          <a:ea typeface="メイリオ"/>
                          <a:cs typeface="+mn-cs"/>
                        </a:rPr>
                        <a:t>年</a:t>
                      </a:r>
                      <a:r>
                        <a:rPr kumimoji="1" lang="en-US" altLang="ja-JP" sz="1050" kern="1200">
                          <a:solidFill>
                            <a:srgbClr val="0D0D0D"/>
                          </a:solidFill>
                          <a:latin typeface="メイリオ"/>
                          <a:ea typeface="メイリオ"/>
                          <a:cs typeface="+mn-cs"/>
                        </a:rPr>
                        <a:t>9</a:t>
                      </a:r>
                      <a:r>
                        <a:rPr kumimoji="1" lang="ja-JP" altLang="en-US" sz="1050" kern="1200">
                          <a:solidFill>
                            <a:srgbClr val="0D0D0D"/>
                          </a:solidFill>
                          <a:latin typeface="メイリオ"/>
                          <a:ea typeface="メイリオ"/>
                          <a:cs typeface="+mn-cs"/>
                        </a:rPr>
                        <a:t>月</a:t>
                      </a:r>
                      <a:r>
                        <a:rPr kumimoji="1" lang="en-US" altLang="ja-JP" sz="1050" kern="1200">
                          <a:solidFill>
                            <a:srgbClr val="0D0D0D"/>
                          </a:solidFill>
                          <a:latin typeface="メイリオ"/>
                          <a:ea typeface="メイリオ"/>
                          <a:cs typeface="+mn-cs"/>
                        </a:rPr>
                        <a:t>17</a:t>
                      </a:r>
                      <a:r>
                        <a:rPr kumimoji="1" lang="ja-JP" altLang="en-US" sz="1050" kern="1200">
                          <a:solidFill>
                            <a:srgbClr val="0D0D0D"/>
                          </a:solidFill>
                          <a:latin typeface="メイリオ"/>
                          <a:ea typeface="メイリオ"/>
                          <a:cs typeface="+mn-cs"/>
                        </a:rPr>
                        <a:t>日</a:t>
                      </a:r>
                      <a:r>
                        <a:rPr lang="en-US" altLang="ja-JP" sz="1050" kern="1200">
                          <a:solidFill>
                            <a:srgbClr val="0D0D0D"/>
                          </a:solidFill>
                          <a:latin typeface="メイリオ"/>
                          <a:ea typeface="メイリオ"/>
                          <a:cs typeface="+mn-cs"/>
                        </a:rPr>
                        <a:t>(</a:t>
                      </a:r>
                      <a:r>
                        <a:rPr lang="ja-JP" altLang="en-US" sz="1050" kern="1200">
                          <a:solidFill>
                            <a:srgbClr val="0D0D0D"/>
                          </a:solidFill>
                          <a:latin typeface="メイリオ"/>
                          <a:ea typeface="メイリオ"/>
                          <a:cs typeface="+mn-cs"/>
                        </a:rPr>
                        <a:t>木</a:t>
                      </a:r>
                      <a:r>
                        <a:rPr lang="en-US" altLang="ja-JP" sz="1050" kern="1200">
                          <a:solidFill>
                            <a:srgbClr val="0D0D0D"/>
                          </a:solidFill>
                          <a:latin typeface="メイリオ"/>
                          <a:ea typeface="メイリオ"/>
                          <a:cs typeface="+mn-cs"/>
                        </a:rPr>
                        <a:t>)</a:t>
                      </a:r>
                      <a:endParaRPr kumimoji="1" lang="en-US" altLang="ja-JP" sz="1050" kern="1200">
                        <a:solidFill>
                          <a:srgbClr val="0D0D0D"/>
                        </a:solidFill>
                        <a:latin typeface="メイリオ"/>
                        <a:ea typeface="メイリオ"/>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777446988"/>
                  </a:ext>
                </a:extLst>
              </a:tr>
              <a:tr h="28837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入稿前審査対象</a:t>
                      </a:r>
                      <a:endParaRPr kumimoji="1" lang="en-US" altLang="ja-JP" sz="900" b="0" kern="1200">
                        <a:solidFill>
                          <a:schemeClr val="bg1"/>
                        </a:solidFill>
                        <a:latin typeface="Meiryo" panose="020B0604030504040204" pitchFamily="34" charset="-128"/>
                        <a:ea typeface="Meiryo" panose="020B0604030504040204" pitchFamily="34" charset="-128"/>
                        <a:cs typeface="+mn-cs"/>
                      </a:endParaRP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1" kern="1200">
                          <a:solidFill>
                            <a:srgbClr val="0D0D0D"/>
                          </a:solidFill>
                          <a:latin typeface="Meiryo" panose="020B0604030504040204" pitchFamily="34" charset="-128"/>
                          <a:ea typeface="Meiryo" panose="020B0604030504040204" pitchFamily="34" charset="-128"/>
                        </a:rPr>
                        <a:t>●</a:t>
                      </a:r>
                      <a:endParaRPr kumimoji="1" lang="ja-JP" altLang="en-US" sz="900" b="1" i="0" kern="1200">
                        <a:solidFill>
                          <a:srgbClr val="0D0D0D"/>
                        </a:solidFill>
                        <a:latin typeface="Meiryo" panose="020B0604030504040204" pitchFamily="34" charset="-128"/>
                        <a:ea typeface="Meiryo" panose="020B0604030504040204" pitchFamily="34" charset="-128"/>
                        <a:cs typeface="+mn-cs"/>
                      </a:endParaRPr>
                    </a:p>
                  </a:txBody>
                  <a:tcPr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1" kern="1200">
                          <a:solidFill>
                            <a:srgbClr val="0D0D0D"/>
                          </a:solidFill>
                          <a:latin typeface="Meiryo" panose="020B0604030504040204" pitchFamily="34" charset="-128"/>
                          <a:ea typeface="Meiryo" panose="020B0604030504040204" pitchFamily="34" charset="-128"/>
                        </a:rPr>
                        <a:t>●</a:t>
                      </a:r>
                      <a:endParaRPr kumimoji="1" lang="ja-JP" altLang="en-US" sz="900" b="1" i="0" kern="1200">
                        <a:solidFill>
                          <a:srgbClr val="0D0D0D"/>
                        </a:solidFill>
                        <a:latin typeface="Meiryo" panose="020B0604030504040204" pitchFamily="34" charset="-128"/>
                        <a:ea typeface="Meiryo" panose="020B0604030504040204" pitchFamily="34" charset="-128"/>
                        <a:cs typeface="+mn-cs"/>
                      </a:endParaRPr>
                    </a:p>
                  </a:txBody>
                  <a:tcPr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112060797"/>
                  </a:ext>
                </a:extLst>
              </a:tr>
              <a:tr h="552014">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広告タイプ</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メインメディアの形式</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アスペクト比</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ja-JP" altLang="en-US" sz="1050" kern="1200">
                          <a:solidFill>
                            <a:srgbClr val="0D0D0D"/>
                          </a:solidFill>
                          <a:latin typeface="Meiryo"/>
                          <a:ea typeface="Meiryo"/>
                          <a:cs typeface="+mn-cs"/>
                        </a:rPr>
                        <a:t>トップインパクト クインティ</a:t>
                      </a:r>
                      <a:r>
                        <a:rPr kumimoji="1" lang="en-US" altLang="ja-JP" sz="1050" kern="1200">
                          <a:solidFill>
                            <a:srgbClr val="0D0D0D"/>
                          </a:solidFill>
                          <a:latin typeface="Meiryo"/>
                          <a:ea typeface="Meiryo"/>
                          <a:cs typeface="+mn-cs"/>
                        </a:rPr>
                        <a:t>/</a:t>
                      </a:r>
                      <a:r>
                        <a:rPr kumimoji="1" lang="ja-JP" altLang="en-US" sz="1050" kern="1200">
                          <a:solidFill>
                            <a:srgbClr val="0D0D0D"/>
                          </a:solidFill>
                          <a:latin typeface="Meiryo"/>
                          <a:ea typeface="Meiryo"/>
                          <a:cs typeface="+mn-cs"/>
                        </a:rPr>
                        <a:t>画像</a:t>
                      </a:r>
                      <a:r>
                        <a:rPr kumimoji="1" lang="en-US" altLang="ja-JP" sz="1050" kern="1200">
                          <a:solidFill>
                            <a:srgbClr val="0D0D0D"/>
                          </a:solidFill>
                          <a:latin typeface="Meiryo"/>
                          <a:ea typeface="Meiryo"/>
                          <a:cs typeface="+mn-cs"/>
                        </a:rPr>
                        <a:t>/</a:t>
                      </a:r>
                      <a:r>
                        <a:rPr kumimoji="1" lang="ja-JP" altLang="en-US" sz="1050" kern="1200">
                          <a:solidFill>
                            <a:srgbClr val="0D0D0D"/>
                          </a:solidFill>
                          <a:latin typeface="Meiryo"/>
                          <a:ea typeface="Meiryo"/>
                          <a:cs typeface="+mn-cs"/>
                        </a:rPr>
                        <a:t>－　トップインパクト クインティ</a:t>
                      </a:r>
                      <a:r>
                        <a:rPr kumimoji="1" lang="en-US" altLang="ja-JP" sz="1050" kern="1200">
                          <a:solidFill>
                            <a:srgbClr val="0D0D0D"/>
                          </a:solidFill>
                          <a:latin typeface="Meiryo"/>
                          <a:ea typeface="Meiryo"/>
                          <a:cs typeface="+mn-cs"/>
                        </a:rPr>
                        <a:t>/</a:t>
                      </a:r>
                      <a:r>
                        <a:rPr kumimoji="1" lang="ja-JP" altLang="en-US" sz="1050" kern="1200">
                          <a:solidFill>
                            <a:srgbClr val="0D0D0D"/>
                          </a:solidFill>
                          <a:latin typeface="Meiryo"/>
                          <a:ea typeface="Meiryo"/>
                          <a:cs typeface="+mn-cs"/>
                        </a:rPr>
                        <a:t>動画</a:t>
                      </a:r>
                      <a:r>
                        <a:rPr kumimoji="1" lang="en-US" altLang="ja-JP" sz="1050" kern="1200">
                          <a:solidFill>
                            <a:srgbClr val="0D0D0D"/>
                          </a:solidFill>
                          <a:latin typeface="Meiryo"/>
                          <a:ea typeface="Meiryo"/>
                          <a:cs typeface="+mn-cs"/>
                        </a:rPr>
                        <a:t>/</a:t>
                      </a:r>
                      <a:r>
                        <a:rPr kumimoji="1" lang="ja-JP" altLang="en-US" sz="1050" kern="1200">
                          <a:solidFill>
                            <a:srgbClr val="0D0D0D"/>
                          </a:solidFill>
                          <a:latin typeface="Meiryo"/>
                          <a:ea typeface="Meiryo"/>
                          <a:cs typeface="+mn-cs"/>
                        </a:rPr>
                        <a:t>－</a:t>
                      </a:r>
                    </a:p>
                    <a:p>
                      <a:pPr algn="ctr"/>
                      <a:r>
                        <a:rPr kumimoji="1" lang="ja-JP" altLang="en-US" sz="1050" kern="1200">
                          <a:solidFill>
                            <a:srgbClr val="0D0D0D"/>
                          </a:solidFill>
                          <a:latin typeface="Meiryo"/>
                          <a:ea typeface="Meiryo"/>
                          <a:cs typeface="+mn-cs"/>
                        </a:rPr>
                        <a:t>トップインパクト スクエア</a:t>
                      </a:r>
                      <a:r>
                        <a:rPr kumimoji="1" lang="en-US" altLang="ja-JP" sz="1050" kern="1200">
                          <a:solidFill>
                            <a:srgbClr val="0D0D0D"/>
                          </a:solidFill>
                          <a:latin typeface="Meiryo"/>
                          <a:ea typeface="Meiryo"/>
                          <a:cs typeface="+mn-cs"/>
                        </a:rPr>
                        <a:t>/</a:t>
                      </a:r>
                      <a:r>
                        <a:rPr kumimoji="1" lang="ja-JP" altLang="en-US" sz="1050" kern="1200">
                          <a:solidFill>
                            <a:srgbClr val="0D0D0D"/>
                          </a:solidFill>
                          <a:latin typeface="Meiryo"/>
                          <a:ea typeface="Meiryo"/>
                          <a:cs typeface="+mn-cs"/>
                        </a:rPr>
                        <a:t>画像</a:t>
                      </a:r>
                      <a:r>
                        <a:rPr kumimoji="1" lang="en-US" altLang="ja-JP" sz="1050" kern="1200">
                          <a:solidFill>
                            <a:srgbClr val="0D0D0D"/>
                          </a:solidFill>
                          <a:latin typeface="Meiryo"/>
                          <a:ea typeface="Meiryo"/>
                          <a:cs typeface="+mn-cs"/>
                        </a:rPr>
                        <a:t>/</a:t>
                      </a:r>
                      <a:r>
                        <a:rPr kumimoji="1" lang="ja-JP" altLang="en-US" sz="1050" kern="1200">
                          <a:solidFill>
                            <a:srgbClr val="0D0D0D"/>
                          </a:solidFill>
                          <a:latin typeface="Meiryo"/>
                          <a:ea typeface="Meiryo"/>
                          <a:cs typeface="+mn-cs"/>
                        </a:rPr>
                        <a:t>－　トップインパクト スクエア</a:t>
                      </a:r>
                      <a:r>
                        <a:rPr kumimoji="1" lang="en-US" altLang="ja-JP" sz="1050" kern="1200">
                          <a:solidFill>
                            <a:srgbClr val="0D0D0D"/>
                          </a:solidFill>
                          <a:latin typeface="Meiryo"/>
                          <a:ea typeface="Meiryo"/>
                          <a:cs typeface="+mn-cs"/>
                        </a:rPr>
                        <a:t>/</a:t>
                      </a:r>
                      <a:r>
                        <a:rPr kumimoji="1" lang="ja-JP" altLang="en-US" sz="1050" kern="1200">
                          <a:solidFill>
                            <a:srgbClr val="0D0D0D"/>
                          </a:solidFill>
                          <a:latin typeface="Meiryo"/>
                          <a:ea typeface="Meiryo"/>
                          <a:cs typeface="+mn-cs"/>
                        </a:rPr>
                        <a:t>動画</a:t>
                      </a:r>
                      <a:r>
                        <a:rPr kumimoji="1" lang="en-US" altLang="ja-JP" sz="1050" kern="1200">
                          <a:solidFill>
                            <a:srgbClr val="0D0D0D"/>
                          </a:solidFill>
                          <a:latin typeface="Meiryo"/>
                          <a:ea typeface="Meiryo"/>
                          <a:cs typeface="+mn-cs"/>
                        </a:rPr>
                        <a:t>/</a:t>
                      </a:r>
                      <a:r>
                        <a:rPr kumimoji="1" lang="ja-JP" altLang="en-US" sz="1050" kern="1200">
                          <a:solidFill>
                            <a:srgbClr val="0D0D0D"/>
                          </a:solidFill>
                          <a:latin typeface="Meiryo"/>
                          <a:ea typeface="Meiryo"/>
                          <a:cs typeface="+mn-cs"/>
                        </a:rPr>
                        <a:t>－	</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a:solidFill>
                          <a:schemeClr val="tx1">
                            <a:lumMod val="65000"/>
                            <a:lumOff val="35000"/>
                          </a:schemeClr>
                        </a:solidFill>
                        <a:latin typeface="+mj-lt"/>
                        <a:ea typeface="+mj-ea"/>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84434171"/>
                  </a:ext>
                </a:extLst>
              </a:tr>
              <a:tr h="288375">
                <a:tc>
                  <a:txBody>
                    <a:bodyPr/>
                    <a:lstStyle/>
                    <a:p>
                      <a:pPr algn="ctr"/>
                      <a:r>
                        <a:rPr kumimoji="1" lang="ja-JP" altLang="en-US" sz="900" b="0" kern="1200">
                          <a:solidFill>
                            <a:schemeClr val="bg1"/>
                          </a:solidFill>
                          <a:latin typeface="Meiryo"/>
                          <a:ea typeface="Meiryo"/>
                          <a:cs typeface="+mn-cs"/>
                        </a:rPr>
                        <a:t>バナー</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動画</a:t>
                      </a:r>
                      <a:r>
                        <a:rPr kumimoji="1" lang="en-US" altLang="ja-JP" sz="900" b="0" kern="1200">
                          <a:solidFill>
                            <a:schemeClr val="bg1"/>
                          </a:solidFill>
                          <a:latin typeface="Meiryo"/>
                          <a:ea typeface="Meiryo"/>
                          <a:cs typeface="+mn-cs"/>
                        </a:rPr>
                        <a:t>/16</a:t>
                      </a:r>
                      <a:r>
                        <a:rPr kumimoji="1" lang="ja-JP" altLang="en-US" sz="900" b="0" kern="1200">
                          <a:solidFill>
                            <a:schemeClr val="bg1"/>
                          </a:solidFill>
                          <a:latin typeface="Meiryo"/>
                          <a:ea typeface="Meiryo"/>
                          <a:cs typeface="+mn-cs"/>
                        </a:rPr>
                        <a:t>：</a:t>
                      </a:r>
                      <a:r>
                        <a:rPr kumimoji="1" lang="en-US" altLang="ja-JP" sz="900" b="0" kern="1200">
                          <a:solidFill>
                            <a:schemeClr val="bg1"/>
                          </a:solidFill>
                          <a:latin typeface="Meiryo"/>
                          <a:ea typeface="Meiryo"/>
                          <a:cs typeface="+mn-cs"/>
                        </a:rPr>
                        <a:t>9</a:t>
                      </a:r>
                      <a:r>
                        <a:rPr kumimoji="1" lang="ja-JP" altLang="en-US" sz="900" b="0" kern="1200">
                          <a:solidFill>
                            <a:schemeClr val="bg1"/>
                          </a:solidFill>
                          <a:latin typeface="Meiryo"/>
                          <a:ea typeface="Meiryo"/>
                          <a:cs typeface="+mn-cs"/>
                        </a:rPr>
                        <a:t>広告　タップ後の動作</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p>
                      <a:pPr algn="ctr"/>
                      <a:r>
                        <a:rPr lang="en-US" altLang="ja-JP" sz="1050" b="0" i="0" kern="1200">
                          <a:solidFill>
                            <a:srgbClr val="0D0D0D"/>
                          </a:solidFill>
                          <a:latin typeface="Meiryo"/>
                          <a:ea typeface="Meiryo"/>
                          <a:cs typeface="+mn-cs"/>
                        </a:rPr>
                        <a:t>‐</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74522507"/>
                  </a:ext>
                </a:extLst>
              </a:tr>
              <a:tr h="28837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デバイス</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kern="1200">
                          <a:solidFill>
                            <a:srgbClr val="0D0D0D"/>
                          </a:solidFill>
                          <a:latin typeface="Meiryo"/>
                          <a:ea typeface="Meiryo"/>
                          <a:cs typeface="+mn-cs"/>
                        </a:rPr>
                        <a:t>PC</a:t>
                      </a:r>
                      <a:endParaRPr kumimoji="1" lang="ja-JP" altLang="en-US" sz="1050" kern="1200">
                        <a:solidFill>
                          <a:srgbClr val="0D0D0D"/>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931917948"/>
                  </a:ext>
                </a:extLst>
              </a:tr>
              <a:tr h="288375">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掲載面</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ja-JP" sz="1050" b="0" i="0">
                          <a:solidFill>
                            <a:schemeClr val="tx1"/>
                          </a:solidFill>
                          <a:effectLst/>
                          <a:latin typeface="Verdana" panose="020B0604030504040204" pitchFamily="34" charset="0"/>
                        </a:rPr>
                        <a:t>Yahoo! JAPANトップページ</a:t>
                      </a:r>
                      <a:endParaRPr kumimoji="1" lang="ja-JP" altLang="en-US" sz="1050" kern="1200">
                        <a:solidFill>
                          <a:schemeClr val="tx1"/>
                        </a:solidFill>
                        <a:latin typeface="Meiryo" panose="020B0604030504040204" pitchFamily="34" charset="-128"/>
                        <a:ea typeface="Meiryo" panose="020B0604030504040204" pitchFamily="34" charset="-128"/>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10000"/>
                        <a:lumOff val="90000"/>
                      </a:scheme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787314208"/>
                  </a:ext>
                </a:extLst>
              </a:tr>
              <a:tr h="288375">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掲載場所</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rtl="0" eaLnBrk="1" fontAlgn="auto" latinLnBrk="0" hangingPunct="1">
                        <a:lnSpc>
                          <a:spcPct val="100000"/>
                        </a:lnSpc>
                        <a:spcBef>
                          <a:spcPts val="0"/>
                        </a:spcBef>
                        <a:spcAft>
                          <a:spcPts val="0"/>
                        </a:spcAft>
                        <a:buClrTx/>
                        <a:buSzTx/>
                        <a:buFontTx/>
                        <a:buNone/>
                      </a:pPr>
                      <a:r>
                        <a:rPr kumimoji="1" lang="en-US" altLang="ja-JP" sz="1050" kern="1200">
                          <a:solidFill>
                            <a:srgbClr val="0D0D0D"/>
                          </a:solidFill>
                          <a:latin typeface="Meiryo"/>
                          <a:ea typeface="Meiryo"/>
                          <a:cs typeface="+mn-cs"/>
                        </a:rPr>
                        <a:t>Yahoo! JAPAN</a:t>
                      </a:r>
                      <a:r>
                        <a:rPr kumimoji="1" lang="ja-JP" altLang="en-US" sz="1050" kern="1200">
                          <a:solidFill>
                            <a:srgbClr val="0D0D0D"/>
                          </a:solidFill>
                          <a:latin typeface="Meiryo"/>
                          <a:ea typeface="Meiryo"/>
                          <a:cs typeface="+mn-cs"/>
                        </a:rPr>
                        <a:t>トップページのファーストビュー　</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066738162"/>
                  </a:ext>
                </a:extLst>
              </a:tr>
              <a:tr h="288375">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掲載期間</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105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3</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12</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日（金）～　</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3</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1050" b="0" i="0" u="none" strike="noStrike" kern="1200" cap="none" spc="0" normalizeH="0" baseline="0" noProof="0">
                          <a:ln>
                            <a:noFill/>
                          </a:ln>
                          <a:solidFill>
                            <a:srgbClr val="0D0D0D"/>
                          </a:solidFill>
                          <a:effectLst/>
                          <a:uLnTx/>
                          <a:uFillTx/>
                          <a:latin typeface="Meiryo"/>
                          <a:ea typeface="Meiryo"/>
                          <a:cs typeface="+mn-cs"/>
                        </a:rPr>
                        <a:t>31</a:t>
                      </a:r>
                      <a:r>
                        <a:rPr kumimoji="1" lang="ja-JP" altLang="en-US" sz="1050" b="0" i="0" u="none" strike="noStrike" kern="1200" cap="none" spc="0" normalizeH="0" baseline="0" noProof="0">
                          <a:ln>
                            <a:noFill/>
                          </a:ln>
                          <a:solidFill>
                            <a:srgbClr val="0D0D0D"/>
                          </a:solidFill>
                          <a:effectLst/>
                          <a:uLnTx/>
                          <a:uFillTx/>
                          <a:latin typeface="Meiryo"/>
                          <a:ea typeface="Meiryo"/>
                          <a:cs typeface="+mn-cs"/>
                        </a:rPr>
                        <a:t>日（水）</a:t>
                      </a:r>
                      <a:endParaRPr kumimoji="1" lang="ja-JP" altLang="ja-JP" sz="1050">
                        <a:solidFill>
                          <a:srgbClr val="0D0D0D"/>
                        </a:solidFill>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2463668774"/>
                  </a:ext>
                </a:extLst>
              </a:tr>
              <a:tr h="28837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購入期間</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kern="1200">
                          <a:solidFill>
                            <a:srgbClr val="0D0D0D"/>
                          </a:solidFill>
                          <a:latin typeface="Meiryo"/>
                          <a:ea typeface="Meiryo"/>
                          <a:cs typeface="+mn-cs"/>
                        </a:rPr>
                        <a:t>5</a:t>
                      </a:r>
                      <a:r>
                        <a:rPr kumimoji="1" lang="ja-JP" altLang="en-US" sz="1050" kern="1200">
                          <a:solidFill>
                            <a:srgbClr val="0D0D0D"/>
                          </a:solidFill>
                          <a:latin typeface="Meiryo"/>
                          <a:ea typeface="Meiryo"/>
                          <a:cs typeface="+mn-cs"/>
                        </a:rPr>
                        <a:t>日間～</a:t>
                      </a:r>
                      <a:r>
                        <a:rPr kumimoji="1" lang="en-US" altLang="ja-JP" sz="1050" kern="1200">
                          <a:solidFill>
                            <a:srgbClr val="0D0D0D"/>
                          </a:solidFill>
                          <a:latin typeface="Meiryo"/>
                          <a:ea typeface="Meiryo"/>
                          <a:cs typeface="+mn-cs"/>
                        </a:rPr>
                        <a:t>20</a:t>
                      </a:r>
                      <a:r>
                        <a:rPr kumimoji="1" lang="ja-JP" altLang="en-US" sz="1050" kern="1200">
                          <a:solidFill>
                            <a:srgbClr val="0D0D0D"/>
                          </a:solidFill>
                          <a:latin typeface="Meiryo"/>
                          <a:ea typeface="Meiryo"/>
                          <a:cs typeface="+mn-cs"/>
                        </a:rPr>
                        <a:t>日間 </a:t>
                      </a:r>
                      <a:r>
                        <a:rPr kumimoji="0" lang="en-US" altLang="ja-JP" sz="1050" kern="0">
                          <a:solidFill>
                            <a:srgbClr val="002AFF"/>
                          </a:solidFill>
                          <a:latin typeface="Meiryo"/>
                          <a:ea typeface="Meiryo"/>
                        </a:rPr>
                        <a:t>※1</a:t>
                      </a:r>
                      <a:r>
                        <a:rPr lang="en-US" altLang="ja-JP" sz="1050" kern="0">
                          <a:solidFill>
                            <a:srgbClr val="002AFF"/>
                          </a:solidFill>
                          <a:latin typeface="Meiryo"/>
                          <a:ea typeface="Meiryo"/>
                        </a:rPr>
                        <a:t> </a:t>
                      </a:r>
                      <a:endParaRPr kumimoji="1" lang="ja-JP" altLang="en-US" sz="1050" kern="1200">
                        <a:solidFill>
                          <a:srgbClr val="002AFF"/>
                        </a:solidFill>
                        <a:latin typeface="Meiryo" panose="020B0604030504040204" pitchFamily="34" charset="-128"/>
                        <a:ea typeface="Meiryo" panose="020B0604030504040204" pitchFamily="34" charset="-128"/>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967014782"/>
                  </a:ext>
                </a:extLst>
              </a:tr>
              <a:tr h="28837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料金タイプ</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err="1">
                          <a:solidFill>
                            <a:srgbClr val="0D0D0D"/>
                          </a:solidFill>
                          <a:latin typeface="Meiryo"/>
                          <a:ea typeface="Meiryo"/>
                        </a:rPr>
                        <a:t>vimps</a:t>
                      </a:r>
                      <a:r>
                        <a:rPr kumimoji="1" lang="ja-JP" altLang="en-US" sz="1050">
                          <a:solidFill>
                            <a:srgbClr val="0D0D0D"/>
                          </a:solidFill>
                          <a:latin typeface="Meiryo"/>
                          <a:ea typeface="Meiryo"/>
                        </a:rPr>
                        <a:t>購入型</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750538939"/>
                  </a:ext>
                </a:extLst>
              </a:tr>
              <a:tr h="28837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最低購入価格</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kern="1200">
                          <a:solidFill>
                            <a:srgbClr val="0D0D0D"/>
                          </a:solidFill>
                          <a:latin typeface="Meiryo"/>
                          <a:ea typeface="Meiryo"/>
                          <a:cs typeface="+mn-cs"/>
                        </a:rPr>
                        <a:t>10,000,000</a:t>
                      </a:r>
                      <a:r>
                        <a:rPr kumimoji="1" lang="ja-JP" altLang="en-US" sz="1050" kern="1200">
                          <a:solidFill>
                            <a:srgbClr val="0D0D0D"/>
                          </a:solidFill>
                          <a:latin typeface="Meiryo"/>
                          <a:ea typeface="Meiryo"/>
                          <a:cs typeface="+mn-cs"/>
                        </a:rPr>
                        <a:t>円</a:t>
                      </a:r>
                      <a:endParaRPr kumimoji="1" lang="en-US" altLang="ja-JP" sz="1050" kern="1200">
                        <a:solidFill>
                          <a:srgbClr val="0D0D0D"/>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kern="1200">
                          <a:solidFill>
                            <a:srgbClr val="0D0D0D"/>
                          </a:solidFill>
                          <a:latin typeface="Meiryo"/>
                          <a:ea typeface="Meiryo"/>
                          <a:cs typeface="+mn-cs"/>
                        </a:rPr>
                        <a:t>3,000,000</a:t>
                      </a:r>
                      <a:r>
                        <a:rPr kumimoji="1" lang="ja-JP" altLang="en-US" sz="1050" kern="1200">
                          <a:solidFill>
                            <a:srgbClr val="0D0D0D"/>
                          </a:solidFill>
                          <a:latin typeface="Meiryo"/>
                          <a:ea typeface="Meiryo"/>
                          <a:cs typeface="+mn-cs"/>
                        </a:rPr>
                        <a:t>円</a:t>
                      </a:r>
                      <a:endParaRPr kumimoji="1" lang="en-US" altLang="ja-JP" sz="1050" kern="1200">
                        <a:solidFill>
                          <a:srgbClr val="0D0D0D"/>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381913646"/>
                  </a:ext>
                </a:extLst>
              </a:tr>
              <a:tr h="36457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基本料金（</a:t>
                      </a:r>
                      <a:r>
                        <a:rPr kumimoji="1" lang="en-US" altLang="ja-JP" sz="900" b="0" kern="1200" err="1">
                          <a:solidFill>
                            <a:schemeClr val="bg1"/>
                          </a:solidFill>
                          <a:latin typeface="Meiryo" panose="020B0604030504040204" pitchFamily="34" charset="-128"/>
                          <a:ea typeface="Meiryo" panose="020B0604030504040204" pitchFamily="34" charset="-128"/>
                          <a:cs typeface="+mn-cs"/>
                        </a:rPr>
                        <a:t>vCPM</a:t>
                      </a:r>
                      <a:r>
                        <a:rPr kumimoji="1" lang="ja-JP" altLang="en-US" sz="900" b="0" kern="1200">
                          <a:solidFill>
                            <a:schemeClr val="bg1"/>
                          </a:solidFill>
                          <a:latin typeface="Meiryo" panose="020B0604030504040204" pitchFamily="34" charset="-128"/>
                          <a:ea typeface="Meiryo" panose="020B0604030504040204" pitchFamily="34" charset="-128"/>
                          <a:cs typeface="+mn-cs"/>
                        </a:rPr>
                        <a:t>）</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kern="1200">
                          <a:solidFill>
                            <a:srgbClr val="0D0D0D"/>
                          </a:solidFill>
                          <a:latin typeface="Meiryo"/>
                          <a:ea typeface="Meiryo"/>
                          <a:cs typeface="+mn-cs"/>
                        </a:rPr>
                        <a:t>1,200</a:t>
                      </a:r>
                      <a:r>
                        <a:rPr kumimoji="1" lang="ja-JP" altLang="en-US" sz="1050" b="0" i="0" kern="1200">
                          <a:solidFill>
                            <a:srgbClr val="0D0D0D"/>
                          </a:solidFill>
                          <a:latin typeface="Meiryo"/>
                          <a:ea typeface="Meiryo"/>
                          <a:cs typeface="+mn-cs"/>
                        </a:rPr>
                        <a:t>円</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p>
                      <a:pPr algn="ctr"/>
                      <a:r>
                        <a:rPr kumimoji="1" lang="en-US" altLang="ja-JP" sz="1050" kern="1200">
                          <a:solidFill>
                            <a:srgbClr val="0D0D0D"/>
                          </a:solidFill>
                          <a:latin typeface="Meiryo"/>
                          <a:ea typeface="Meiryo"/>
                          <a:cs typeface="+mn-cs"/>
                        </a:rPr>
                        <a:t>1,440</a:t>
                      </a:r>
                      <a:r>
                        <a:rPr kumimoji="1" lang="ja-JP" altLang="en-US" sz="1050" kern="1200">
                          <a:solidFill>
                            <a:srgbClr val="0D0D0D"/>
                          </a:solidFill>
                          <a:latin typeface="Meiryo"/>
                          <a:ea typeface="Meiryo"/>
                          <a:cs typeface="+mn-cs"/>
                        </a:rPr>
                        <a:t>円★</a:t>
                      </a:r>
                      <a:endParaRPr kumimoji="1" lang="en-US" altLang="ja-JP" sz="1050" kern="1200">
                        <a:solidFill>
                          <a:srgbClr val="0D0D0D"/>
                        </a:solidFill>
                        <a:latin typeface="Meiryo"/>
                        <a:ea typeface="Meiryo"/>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kern="1200">
                          <a:solidFill>
                            <a:srgbClr val="0D0D0D"/>
                          </a:solidFill>
                          <a:latin typeface="Meiryo"/>
                          <a:ea typeface="Meiryo"/>
                          <a:cs typeface="+mn-cs"/>
                        </a:rPr>
                        <a:t>（</a:t>
                      </a:r>
                      <a:r>
                        <a:rPr kumimoji="1" lang="en-US" altLang="ja-JP" sz="1050" kern="1200">
                          <a:solidFill>
                            <a:srgbClr val="0D0D0D"/>
                          </a:solidFill>
                          <a:latin typeface="Meiryo"/>
                          <a:ea typeface="Meiryo"/>
                          <a:cs typeface="+mn-cs"/>
                        </a:rPr>
                        <a:t>1,200</a:t>
                      </a:r>
                      <a:r>
                        <a:rPr kumimoji="1" lang="ja-JP" altLang="en-US" sz="1050" kern="1200">
                          <a:solidFill>
                            <a:srgbClr val="0D0D0D"/>
                          </a:solidFill>
                          <a:latin typeface="Meiryo"/>
                          <a:ea typeface="Meiryo"/>
                          <a:cs typeface="+mn-cs"/>
                        </a:rPr>
                        <a:t>円</a:t>
                      </a:r>
                      <a:r>
                        <a:rPr kumimoji="1" lang="en-US" altLang="ja-JP" sz="1050" kern="1200">
                          <a:solidFill>
                            <a:srgbClr val="0D0D0D"/>
                          </a:solidFill>
                          <a:latin typeface="Meiryo"/>
                          <a:ea typeface="Meiryo"/>
                          <a:cs typeface="+mn-cs"/>
                        </a:rPr>
                        <a:t>×1.2</a:t>
                      </a:r>
                      <a:r>
                        <a:rPr kumimoji="1" lang="ja-JP" altLang="en-US" sz="1050" kern="1200">
                          <a:solidFill>
                            <a:srgbClr val="0D0D0D"/>
                          </a:solidFill>
                          <a:latin typeface="Meiryo"/>
                          <a:ea typeface="Meiryo"/>
                          <a:cs typeface="+mn-cs"/>
                        </a:rPr>
                        <a:t>倍）</a:t>
                      </a:r>
                      <a:r>
                        <a:rPr kumimoji="1" lang="en-US" altLang="ja-JP" sz="1050" kern="1200">
                          <a:solidFill>
                            <a:srgbClr val="002AFF"/>
                          </a:solidFill>
                          <a:latin typeface="Meiryo"/>
                          <a:ea typeface="Meiryo"/>
                          <a:cs typeface="+mn-cs"/>
                        </a:rPr>
                        <a:t>※2</a:t>
                      </a:r>
                      <a:endParaRPr kumimoji="1" lang="ja-JP" altLang="en-US" sz="1050" kern="1200">
                        <a:solidFill>
                          <a:srgbClr val="002AFF"/>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4014462905"/>
                  </a:ext>
                </a:extLst>
              </a:tr>
              <a:tr h="288375">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想定</a:t>
                      </a:r>
                      <a:r>
                        <a:rPr kumimoji="1" lang="en-US" altLang="ja-JP" sz="900" b="0" kern="1200" err="1">
                          <a:solidFill>
                            <a:schemeClr val="bg1"/>
                          </a:solidFill>
                          <a:latin typeface="Meiryo" panose="020B0604030504040204" pitchFamily="34" charset="-128"/>
                          <a:ea typeface="Meiryo" panose="020B0604030504040204" pitchFamily="34" charset="-128"/>
                          <a:cs typeface="+mn-cs"/>
                        </a:rPr>
                        <a:t>vimps</a:t>
                      </a:r>
                      <a:r>
                        <a:rPr kumimoji="1" lang="ja-JP" altLang="en-US" sz="900" b="0" kern="1200">
                          <a:solidFill>
                            <a:schemeClr val="bg1"/>
                          </a:solidFill>
                          <a:latin typeface="Meiryo" panose="020B0604030504040204" pitchFamily="34" charset="-128"/>
                          <a:ea typeface="Meiryo" panose="020B0604030504040204" pitchFamily="34" charset="-128"/>
                          <a:cs typeface="+mn-cs"/>
                        </a:rPr>
                        <a:t>（枠配信のみ）</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50" b="0" i="0" kern="1200">
                          <a:solidFill>
                            <a:srgbClr val="0D0D0D"/>
                          </a:solidFill>
                          <a:latin typeface="Meiryo"/>
                          <a:ea typeface="Meiryo"/>
                          <a:cs typeface="+mn-cs"/>
                        </a:rPr>
                        <a:t>-</a:t>
                      </a:r>
                      <a:endParaRPr kumimoji="1" lang="ja-JP" altLang="en-US" sz="1050" b="0" i="0" kern="1200">
                        <a:solidFill>
                          <a:srgbClr val="0D0D0D"/>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50" b="0" i="0" dirty="0">
                          <a:solidFill>
                            <a:srgbClr val="0D0D0D"/>
                          </a:solidFill>
                          <a:latin typeface="Meiryo"/>
                          <a:ea typeface="Meiryo"/>
                        </a:rPr>
                        <a:t>-</a:t>
                      </a:r>
                      <a:endParaRPr kumimoji="1" lang="ja-JP" altLang="en-US" sz="1050" b="0" i="0" dirty="0">
                        <a:solidFill>
                          <a:srgbClr val="0D0D0D"/>
                        </a:solidFill>
                        <a:latin typeface="Meiryo"/>
                        <a:ea typeface="Meiryo"/>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788352744"/>
                  </a:ext>
                </a:extLst>
              </a:tr>
            </a:tbl>
          </a:graphicData>
        </a:graphic>
      </p:graphicFrame>
      <p:sp>
        <p:nvSpPr>
          <p:cNvPr id="4" name="正方形/長方形 3">
            <a:extLst>
              <a:ext uri="{FF2B5EF4-FFF2-40B4-BE49-F238E27FC236}">
                <a16:creationId xmlns:a16="http://schemas.microsoft.com/office/drawing/2014/main" id="{778243B3-1C22-D54D-E13B-3593C70BAEE4}"/>
              </a:ext>
            </a:extLst>
          </p:cNvPr>
          <p:cNvSpPr/>
          <p:nvPr/>
        </p:nvSpPr>
        <p:spPr>
          <a:xfrm>
            <a:off x="479426" y="5934549"/>
            <a:ext cx="4190250" cy="541687"/>
          </a:xfrm>
          <a:prstGeom prst="rect">
            <a:avLst/>
          </a:prstGeom>
        </p:spPr>
        <p:txBody>
          <a:bodyPr wrap="none" lIns="0" tIns="0" rIns="0" bIns="0" anchor="t">
            <a:spAutoFit/>
          </a:bodyPr>
          <a:lstStyle/>
          <a:p>
            <a:pPr>
              <a:lnSpc>
                <a:spcPct val="110000"/>
              </a:lnSpc>
              <a:defRPr/>
            </a:pPr>
            <a:r>
              <a:rPr kumimoji="0" lang="en-US" altLang="ja-JP" sz="800" kern="0">
                <a:solidFill>
                  <a:srgbClr val="0D0D0D"/>
                </a:solidFill>
                <a:latin typeface="Meiryo"/>
                <a:ea typeface="Meiryo"/>
              </a:rPr>
              <a:t>※SP</a:t>
            </a:r>
            <a:r>
              <a:rPr kumimoji="0" lang="ja-JP" altLang="en-US" sz="800" kern="0">
                <a:solidFill>
                  <a:srgbClr val="0D0D0D"/>
                </a:solidFill>
                <a:latin typeface="Meiryo"/>
                <a:ea typeface="Meiryo"/>
              </a:rPr>
              <a:t>はスマートフォン、</a:t>
            </a:r>
            <a:r>
              <a:rPr kumimoji="0" lang="en-US" sz="800" kern="0">
                <a:solidFill>
                  <a:srgbClr val="0D0D0D"/>
                </a:solidFill>
                <a:latin typeface="Meiryo"/>
                <a:ea typeface="+mn-lt"/>
              </a:rPr>
              <a:t>PC</a:t>
            </a:r>
            <a:r>
              <a:rPr kumimoji="0" lang="ja-JP" sz="800" kern="0">
                <a:solidFill>
                  <a:srgbClr val="0D0D0D"/>
                </a:solidFill>
                <a:latin typeface="Meiryo"/>
                <a:ea typeface="Meiryo"/>
              </a:rPr>
              <a:t>はパソコン、</a:t>
            </a:r>
            <a:r>
              <a:rPr kumimoji="0" lang="en-US" altLang="ja-JP" sz="800" kern="0">
                <a:solidFill>
                  <a:srgbClr val="0D0D0D"/>
                </a:solidFill>
                <a:latin typeface="Meiryo"/>
                <a:ea typeface="+mn-lt"/>
              </a:rPr>
              <a:t>MD</a:t>
            </a:r>
            <a:r>
              <a:rPr kumimoji="0" lang="ja-JP" sz="800" kern="0">
                <a:solidFill>
                  <a:srgbClr val="0D0D0D"/>
                </a:solidFill>
                <a:latin typeface="Meiryo"/>
                <a:ea typeface="Meiryo"/>
              </a:rPr>
              <a:t>はマルチデバイスの略称です。</a:t>
            </a:r>
            <a:r>
              <a:rPr kumimoji="0" lang="ja-JP" altLang="en-US" sz="800" kern="0">
                <a:solidFill>
                  <a:srgbClr val="0D0D0D"/>
                </a:solidFill>
                <a:latin typeface="Meiryo"/>
                <a:ea typeface="Meiryo"/>
              </a:rPr>
              <a:t>　</a:t>
            </a:r>
            <a:endParaRPr lang="en-US" altLang="ja-JP" sz="800" kern="0">
              <a:solidFill>
                <a:srgbClr val="0D0D0D"/>
              </a:solidFill>
              <a:latin typeface="Meiryo"/>
              <a:ea typeface="Meiryo"/>
            </a:endParaRPr>
          </a:p>
          <a:p>
            <a:pPr>
              <a:lnSpc>
                <a:spcPct val="110000"/>
              </a:lnSpc>
              <a:defRPr/>
            </a:pPr>
            <a:r>
              <a:rPr kumimoji="0" lang="en-US" altLang="ja-JP" sz="800" kern="0">
                <a:solidFill>
                  <a:srgbClr val="0D0D0D"/>
                </a:solidFill>
                <a:latin typeface="Meiryo"/>
                <a:ea typeface="Meiryo"/>
              </a:rPr>
              <a:t>※</a:t>
            </a:r>
            <a:r>
              <a:rPr kumimoji="0" lang="en-US" altLang="ja-JP" sz="800" kern="0" err="1">
                <a:solidFill>
                  <a:srgbClr val="0D0D0D"/>
                </a:solidFill>
                <a:latin typeface="Meiryo"/>
                <a:ea typeface="Meiryo"/>
              </a:rPr>
              <a:t>vCPM</a:t>
            </a:r>
            <a:r>
              <a:rPr kumimoji="0" lang="ja-JP" altLang="en-US" sz="800" kern="0">
                <a:solidFill>
                  <a:srgbClr val="0D0D0D"/>
                </a:solidFill>
                <a:latin typeface="Meiryo"/>
                <a:ea typeface="Meiryo"/>
              </a:rPr>
              <a:t>はビューアブルインプレッション</a:t>
            </a:r>
            <a:r>
              <a:rPr kumimoji="0" lang="en-US" altLang="ja-JP" sz="800" kern="0">
                <a:solidFill>
                  <a:srgbClr val="0D0D0D"/>
                </a:solidFill>
                <a:latin typeface="Meiryo"/>
                <a:ea typeface="Meiryo"/>
              </a:rPr>
              <a:t>1,000</a:t>
            </a:r>
            <a:r>
              <a:rPr kumimoji="0" lang="ja-JP" altLang="en-US" sz="800" kern="0">
                <a:solidFill>
                  <a:srgbClr val="0D0D0D"/>
                </a:solidFill>
                <a:latin typeface="Meiryo"/>
                <a:ea typeface="Meiryo"/>
              </a:rPr>
              <a:t>回あたりにかかる見込み広告費用です。 </a:t>
            </a:r>
            <a:endParaRPr lang="en-US" altLang="ja-JP" sz="800" kern="0">
              <a:solidFill>
                <a:srgbClr val="0D0D0D"/>
              </a:solidFill>
              <a:latin typeface="Meiryo" panose="020B0604030504040204" pitchFamily="34" charset="-128"/>
              <a:ea typeface="Meiryo" panose="020B0604030504040204" pitchFamily="34" charset="-128"/>
            </a:endParaRPr>
          </a:p>
          <a:p>
            <a:pPr>
              <a:lnSpc>
                <a:spcPct val="110000"/>
              </a:lnSpc>
              <a:defRPr/>
            </a:pPr>
            <a:r>
              <a:rPr kumimoji="0" lang="en-US" altLang="ja-JP" sz="800" kern="0">
                <a:solidFill>
                  <a:srgbClr val="0D0D0D"/>
                </a:solidFill>
                <a:latin typeface="Meiryo"/>
                <a:ea typeface="Meiryo"/>
              </a:rPr>
              <a:t>※</a:t>
            </a:r>
            <a:r>
              <a:rPr kumimoji="0" lang="en-US" altLang="ja-JP" sz="800" kern="0" err="1">
                <a:solidFill>
                  <a:srgbClr val="0D0D0D"/>
                </a:solidFill>
                <a:latin typeface="Meiryo"/>
                <a:ea typeface="Meiryo"/>
              </a:rPr>
              <a:t>vimps</a:t>
            </a:r>
            <a:r>
              <a:rPr kumimoji="0" lang="ja-JP" altLang="en-US" sz="800" kern="0">
                <a:solidFill>
                  <a:srgbClr val="0D0D0D"/>
                </a:solidFill>
                <a:latin typeface="Meiryo"/>
                <a:ea typeface="Meiryo"/>
              </a:rPr>
              <a:t>はビューアブルインプレッションの略称です。</a:t>
            </a:r>
            <a:br>
              <a:rPr lang="en-US" altLang="ja-JP" sz="800" kern="0">
                <a:solidFill>
                  <a:srgbClr val="0D0D0D"/>
                </a:solidFill>
                <a:latin typeface="Meiryo" panose="020B0604030504040204" pitchFamily="34" charset="-128"/>
                <a:ea typeface="Meiryo" panose="020B0604030504040204" pitchFamily="34" charset="-128"/>
              </a:rPr>
            </a:br>
            <a:endParaRPr lang="en-US" altLang="ja-JP" sz="800" kern="0">
              <a:solidFill>
                <a:srgbClr val="0D0D0D"/>
              </a:solidFill>
              <a:latin typeface="Meiryo"/>
              <a:ea typeface="Meiryo"/>
            </a:endParaRPr>
          </a:p>
        </p:txBody>
      </p:sp>
      <p:sp>
        <p:nvSpPr>
          <p:cNvPr id="6" name="正方形/長方形 5">
            <a:extLst>
              <a:ext uri="{FF2B5EF4-FFF2-40B4-BE49-F238E27FC236}">
                <a16:creationId xmlns:a16="http://schemas.microsoft.com/office/drawing/2014/main" id="{C8F17131-9B3C-3D15-EEF1-A0E554C36566}"/>
              </a:ext>
            </a:extLst>
          </p:cNvPr>
          <p:cNvSpPr/>
          <p:nvPr/>
        </p:nvSpPr>
        <p:spPr>
          <a:xfrm>
            <a:off x="4662824" y="5934549"/>
            <a:ext cx="7213513" cy="270843"/>
          </a:xfrm>
          <a:prstGeom prst="rect">
            <a:avLst/>
          </a:prstGeom>
        </p:spPr>
        <p:txBody>
          <a:bodyPr wrap="none" lIns="0" tIns="0" rIns="0" bIns="0" anchor="t">
            <a:spAutoFit/>
          </a:bodyPr>
          <a:lstStyle/>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※1  </a:t>
            </a:r>
            <a:r>
              <a:rPr lang="en-US" altLang="ja-JP" sz="800" b="0" i="0">
                <a:solidFill>
                  <a:srgbClr val="002AFF"/>
                </a:solidFill>
                <a:effectLst/>
                <a:latin typeface="NotoSansJP"/>
              </a:rPr>
              <a:t>1</a:t>
            </a:r>
            <a:r>
              <a:rPr lang="ja-JP" altLang="en-US" sz="800" b="0" i="0">
                <a:solidFill>
                  <a:srgbClr val="002AFF"/>
                </a:solidFill>
                <a:effectLst/>
                <a:latin typeface="NotoSansJP"/>
              </a:rPr>
              <a:t>日間～</a:t>
            </a:r>
            <a:r>
              <a:rPr lang="en-US" altLang="ja-JP" sz="800" b="0" i="0">
                <a:solidFill>
                  <a:srgbClr val="002AFF"/>
                </a:solidFill>
                <a:effectLst/>
                <a:latin typeface="NotoSansJP"/>
              </a:rPr>
              <a:t>4</a:t>
            </a:r>
            <a:r>
              <a:rPr lang="ja-JP" altLang="en-US" sz="800" b="0" i="0">
                <a:solidFill>
                  <a:srgbClr val="002AFF"/>
                </a:solidFill>
                <a:effectLst/>
                <a:latin typeface="NotoSansJP"/>
              </a:rPr>
              <a:t>日間での掲載も可能ですが、予約時のシミュレーション</a:t>
            </a:r>
            <a:r>
              <a:rPr lang="en-US" altLang="ja-JP" sz="800" b="0" i="0" err="1">
                <a:solidFill>
                  <a:srgbClr val="002AFF"/>
                </a:solidFill>
                <a:effectLst/>
                <a:latin typeface="NotoSansJP"/>
              </a:rPr>
              <a:t>vimps</a:t>
            </a:r>
            <a:r>
              <a:rPr lang="ja-JP" altLang="en-US" sz="800" b="0" i="0">
                <a:solidFill>
                  <a:srgbClr val="002AFF"/>
                </a:solidFill>
                <a:effectLst/>
                <a:latin typeface="NotoSansJP"/>
              </a:rPr>
              <a:t>を下回る場合がありますので、</a:t>
            </a:r>
            <a:r>
              <a:rPr lang="en-US" altLang="ja-JP" sz="800" b="0" i="0">
                <a:solidFill>
                  <a:srgbClr val="002AFF"/>
                </a:solidFill>
                <a:effectLst/>
                <a:latin typeface="NotoSansJP"/>
              </a:rPr>
              <a:t>5</a:t>
            </a:r>
            <a:r>
              <a:rPr lang="ja-JP" altLang="en-US" sz="800" b="0" i="0">
                <a:solidFill>
                  <a:srgbClr val="002AFF"/>
                </a:solidFill>
                <a:effectLst/>
                <a:latin typeface="NotoSansJP"/>
              </a:rPr>
              <a:t>日間以上の掲載を推奨します。</a:t>
            </a:r>
            <a:endParaRPr lang="en-US" altLang="ja-JP" sz="800" b="0" i="0">
              <a:solidFill>
                <a:srgbClr val="002AFF"/>
              </a:solidFill>
              <a:effectLst/>
              <a:latin typeface="NotoSansJP"/>
            </a:endParaRPr>
          </a:p>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※2   </a:t>
            </a:r>
            <a:r>
              <a:rPr kumimoji="0" lang="ja-JP" altLang="en-US" sz="800" kern="0">
                <a:solidFill>
                  <a:srgbClr val="002AFF"/>
                </a:solidFill>
                <a:latin typeface="Meiryo" panose="020B0604030504040204" pitchFamily="34" charset="-128"/>
                <a:ea typeface="Meiryo" panose="020B0604030504040204" pitchFamily="34" charset="-128"/>
              </a:rPr>
              <a:t>都道府県指定の掛け率含む。さらにターゲティングを掛ける場合は基本料金</a:t>
            </a:r>
            <a:r>
              <a:rPr kumimoji="0" lang="en" altLang="ja-JP" sz="800" kern="0">
                <a:solidFill>
                  <a:srgbClr val="002AFF"/>
                </a:solidFill>
                <a:latin typeface="Meiryo" panose="020B0604030504040204" pitchFamily="34" charset="-128"/>
                <a:ea typeface="Meiryo" panose="020B0604030504040204" pitchFamily="34" charset="-128"/>
              </a:rPr>
              <a:t>vCPM</a:t>
            </a:r>
            <a:r>
              <a:rPr kumimoji="0" lang="ja-JP" altLang="en" sz="800" kern="0">
                <a:solidFill>
                  <a:srgbClr val="002AFF"/>
                </a:solidFill>
                <a:latin typeface="Meiryo" panose="020B0604030504040204" pitchFamily="34" charset="-128"/>
                <a:ea typeface="Meiryo" panose="020B0604030504040204" pitchFamily="34" charset="-128"/>
              </a:rPr>
              <a:t>（★）</a:t>
            </a:r>
            <a:r>
              <a:rPr kumimoji="0" lang="ja-JP" altLang="en-US" sz="800" kern="0">
                <a:solidFill>
                  <a:srgbClr val="002AFF"/>
                </a:solidFill>
                <a:latin typeface="Meiryo" panose="020B0604030504040204" pitchFamily="34" charset="-128"/>
                <a:ea typeface="Meiryo" panose="020B0604030504040204" pitchFamily="34" charset="-128"/>
              </a:rPr>
              <a:t>を元に計算せず、カッコ内の計算式を元に計算してください。</a:t>
            </a:r>
            <a:endParaRPr kumimoji="0" lang="en-US" altLang="ja-JP" sz="800" kern="0">
              <a:solidFill>
                <a:srgbClr val="002AFF"/>
              </a:solidFill>
              <a:latin typeface="Meiryo" panose="020B0604030504040204" pitchFamily="34" charset="-128"/>
              <a:ea typeface="Meiryo" panose="020B0604030504040204" pitchFamily="34" charset="-128"/>
            </a:endParaRPr>
          </a:p>
        </p:txBody>
      </p:sp>
      <p:sp>
        <p:nvSpPr>
          <p:cNvPr id="12" name="円/楕円 7">
            <a:extLst>
              <a:ext uri="{FF2B5EF4-FFF2-40B4-BE49-F238E27FC236}">
                <a16:creationId xmlns:a16="http://schemas.microsoft.com/office/drawing/2014/main" id="{C5E1401A-C76E-4AB0-942C-68C18ED17436}"/>
              </a:ext>
            </a:extLst>
          </p:cNvPr>
          <p:cNvSpPr>
            <a:spLocks noChangeAspect="1"/>
          </p:cNvSpPr>
          <p:nvPr/>
        </p:nvSpPr>
        <p:spPr>
          <a:xfrm>
            <a:off x="10030651" y="2407202"/>
            <a:ext cx="201217" cy="201217"/>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D</a:t>
            </a:r>
            <a:endParaRPr kumimoji="1" lang="ja-JP" altLang="en-US"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13" name="円/楕円 11">
            <a:extLst>
              <a:ext uri="{FF2B5EF4-FFF2-40B4-BE49-F238E27FC236}">
                <a16:creationId xmlns:a16="http://schemas.microsoft.com/office/drawing/2014/main" id="{AD8B27EA-2636-6260-11CA-AF4F38DA8FCD}"/>
              </a:ext>
            </a:extLst>
          </p:cNvPr>
          <p:cNvSpPr>
            <a:spLocks noChangeAspect="1"/>
          </p:cNvSpPr>
          <p:nvPr/>
        </p:nvSpPr>
        <p:spPr>
          <a:xfrm>
            <a:off x="9779975" y="2608419"/>
            <a:ext cx="201217" cy="201217"/>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E</a:t>
            </a:r>
            <a:endParaRPr kumimoji="1" lang="ja-JP" altLang="en-US"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14" name="角丸四角形 3">
            <a:extLst>
              <a:ext uri="{FF2B5EF4-FFF2-40B4-BE49-F238E27FC236}">
                <a16:creationId xmlns:a16="http://schemas.microsoft.com/office/drawing/2014/main" id="{43E464CF-F009-539C-4105-4B8AAC7F3A26}"/>
              </a:ext>
            </a:extLst>
          </p:cNvPr>
          <p:cNvSpPr/>
          <p:nvPr/>
        </p:nvSpPr>
        <p:spPr>
          <a:xfrm>
            <a:off x="1792443" y="186644"/>
            <a:ext cx="1484157"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商品一覧</a:t>
            </a:r>
          </a:p>
        </p:txBody>
      </p:sp>
      <p:sp>
        <p:nvSpPr>
          <p:cNvPr id="10" name="テキスト プレースホルダー 1">
            <a:extLst>
              <a:ext uri="{FF2B5EF4-FFF2-40B4-BE49-F238E27FC236}">
                <a16:creationId xmlns:a16="http://schemas.microsoft.com/office/drawing/2014/main" id="{06D0250C-D60A-2154-24AE-CF2728B32C53}"/>
              </a:ext>
            </a:extLst>
          </p:cNvPr>
          <p:cNvSpPr>
            <a:spLocks noGrp="1"/>
          </p:cNvSpPr>
          <p:nvPr>
            <p:ph type="body" sz="quarter" idx="10"/>
          </p:nvPr>
        </p:nvSpPr>
        <p:spPr>
          <a:xfrm>
            <a:off x="3663895" y="246823"/>
            <a:ext cx="6278292" cy="335028"/>
          </a:xfrm>
        </p:spPr>
        <p:txBody>
          <a:bodyPr/>
          <a:lstStyle/>
          <a:p>
            <a:r>
              <a:rPr kumimoji="1" lang="en-US" altLang="ja-JP" sz="2000" b="1" i="0">
                <a:solidFill>
                  <a:srgbClr val="000048"/>
                </a:solidFill>
                <a:latin typeface="Meiryo" panose="020B0604030504040204" pitchFamily="34" charset="-128"/>
                <a:ea typeface="Meiryo" panose="020B0604030504040204" pitchFamily="34" charset="-128"/>
              </a:rPr>
              <a:t>Yahoo! JAPAN</a:t>
            </a:r>
            <a:r>
              <a:rPr kumimoji="1" lang="ja-JP" altLang="en-US" sz="2000" b="1" i="0">
                <a:solidFill>
                  <a:srgbClr val="000048"/>
                </a:solidFill>
                <a:latin typeface="Meiryo" panose="020B0604030504040204" pitchFamily="34" charset="-128"/>
                <a:ea typeface="Meiryo" panose="020B0604030504040204" pitchFamily="34" charset="-128"/>
              </a:rPr>
              <a:t>トップページ　ブランドパネル　</a:t>
            </a:r>
            <a:endParaRPr kumimoji="1" lang="en-US" altLang="ja-JP" sz="2000" b="1" i="0">
              <a:solidFill>
                <a:srgbClr val="000048"/>
              </a:solidFill>
              <a:latin typeface="Meiryo" panose="020B0604030504040204" pitchFamily="34" charset="-128"/>
              <a:ea typeface="Meiryo" panose="020B0604030504040204" pitchFamily="34" charset="-128"/>
            </a:endParaRPr>
          </a:p>
          <a:p>
            <a:r>
              <a:rPr lang="ja-JP" altLang="en-US">
                <a:solidFill>
                  <a:srgbClr val="000048"/>
                </a:solidFill>
              </a:rPr>
              <a:t>トップインパクト　</a:t>
            </a:r>
            <a:r>
              <a:rPr kumimoji="1" lang="en-US" altLang="ja-JP" sz="2000" b="1" i="0">
                <a:solidFill>
                  <a:srgbClr val="000048"/>
                </a:solidFill>
                <a:latin typeface="Meiryo" panose="020B0604030504040204" pitchFamily="34" charset="-128"/>
                <a:ea typeface="Meiryo" panose="020B0604030504040204" pitchFamily="34" charset="-128"/>
              </a:rPr>
              <a:t>PC</a:t>
            </a:r>
            <a:endParaRPr kumimoji="1" lang="ja-JP" altLang="en-US" sz="2000" b="1" i="0">
              <a:solidFill>
                <a:srgbClr val="000048"/>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194389402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6CD21D-4643-755A-243C-C95E38D09371}"/>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8C35660B-2F14-7CF9-0FA8-81775415537A}"/>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0850FEE7-8463-D794-80A5-E57B809E1957}"/>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2" name="テキスト プレースホルダー 1">
            <a:extLst>
              <a:ext uri="{FF2B5EF4-FFF2-40B4-BE49-F238E27FC236}">
                <a16:creationId xmlns:a16="http://schemas.microsoft.com/office/drawing/2014/main" id="{DAB8A8B1-D117-B885-2CF4-17807E5A8A02}"/>
              </a:ext>
            </a:extLst>
          </p:cNvPr>
          <p:cNvSpPr>
            <a:spLocks noGrp="1"/>
          </p:cNvSpPr>
          <p:nvPr>
            <p:ph type="body" sz="quarter" idx="10"/>
          </p:nvPr>
        </p:nvSpPr>
        <p:spPr>
          <a:xfrm>
            <a:off x="3663895" y="246823"/>
            <a:ext cx="6278292" cy="335028"/>
          </a:xfrm>
        </p:spPr>
        <p:txBody>
          <a:bodyPr/>
          <a:lstStyle/>
          <a:p>
            <a:r>
              <a:rPr kumimoji="1" lang="en-US" altLang="ja-JP" sz="2000" b="1" i="0">
                <a:solidFill>
                  <a:srgbClr val="000048"/>
                </a:solidFill>
                <a:latin typeface="Meiryo" panose="020B0604030504040204" pitchFamily="34" charset="-128"/>
                <a:ea typeface="Meiryo" panose="020B0604030504040204" pitchFamily="34" charset="-128"/>
              </a:rPr>
              <a:t>Yahoo! JAPAN</a:t>
            </a:r>
            <a:r>
              <a:rPr kumimoji="1" lang="ja-JP" altLang="en-US" sz="2000" b="1" i="0">
                <a:solidFill>
                  <a:srgbClr val="000048"/>
                </a:solidFill>
                <a:latin typeface="Meiryo" panose="020B0604030504040204" pitchFamily="34" charset="-128"/>
                <a:ea typeface="Meiryo" panose="020B0604030504040204" pitchFamily="34" charset="-128"/>
              </a:rPr>
              <a:t>トップページ　ブランドパネル　</a:t>
            </a:r>
            <a:endParaRPr kumimoji="1" lang="en-US" altLang="ja-JP" sz="2000" b="1" i="0">
              <a:solidFill>
                <a:srgbClr val="000048"/>
              </a:solidFill>
              <a:latin typeface="Meiryo" panose="020B0604030504040204" pitchFamily="34" charset="-128"/>
              <a:ea typeface="Meiryo" panose="020B0604030504040204" pitchFamily="34" charset="-128"/>
            </a:endParaRPr>
          </a:p>
          <a:p>
            <a:r>
              <a:rPr lang="ja-JP" altLang="en-US">
                <a:solidFill>
                  <a:srgbClr val="000048"/>
                </a:solidFill>
              </a:rPr>
              <a:t>トップインパクト　</a:t>
            </a:r>
            <a:r>
              <a:rPr kumimoji="1" lang="en-US" altLang="ja-JP" sz="2000" b="1" i="0">
                <a:solidFill>
                  <a:srgbClr val="000048"/>
                </a:solidFill>
                <a:latin typeface="Meiryo" panose="020B0604030504040204" pitchFamily="34" charset="-128"/>
                <a:ea typeface="Meiryo" panose="020B0604030504040204" pitchFamily="34" charset="-128"/>
              </a:rPr>
              <a:t>PC</a:t>
            </a:r>
            <a:endParaRPr kumimoji="1" lang="ja-JP" altLang="en-US" sz="2000" b="1" i="0">
              <a:solidFill>
                <a:srgbClr val="000048"/>
              </a:solidFill>
              <a:latin typeface="Meiryo" panose="020B0604030504040204" pitchFamily="34" charset="-128"/>
              <a:ea typeface="Meiryo" panose="020B0604030504040204" pitchFamily="34" charset="-128"/>
            </a:endParaRPr>
          </a:p>
        </p:txBody>
      </p:sp>
      <p:sp>
        <p:nvSpPr>
          <p:cNvPr id="7" name="角丸四角形 4">
            <a:extLst>
              <a:ext uri="{FF2B5EF4-FFF2-40B4-BE49-F238E27FC236}">
                <a16:creationId xmlns:a16="http://schemas.microsoft.com/office/drawing/2014/main" id="{371C0BF6-180D-63DD-B736-4A6329FCDDEF}"/>
              </a:ext>
            </a:extLst>
          </p:cNvPr>
          <p:cNvSpPr/>
          <p:nvPr/>
        </p:nvSpPr>
        <p:spPr>
          <a:xfrm>
            <a:off x="1717542" y="202787"/>
            <a:ext cx="1724158"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ターゲティング設定</a:t>
            </a:r>
          </a:p>
        </p:txBody>
      </p:sp>
      <p:graphicFrame>
        <p:nvGraphicFramePr>
          <p:cNvPr id="9" name="表 8">
            <a:extLst>
              <a:ext uri="{FF2B5EF4-FFF2-40B4-BE49-F238E27FC236}">
                <a16:creationId xmlns:a16="http://schemas.microsoft.com/office/drawing/2014/main" id="{6E8200DB-9D4B-8AA4-3EE1-D871B9FAC84F}"/>
              </a:ext>
            </a:extLst>
          </p:cNvPr>
          <p:cNvGraphicFramePr>
            <a:graphicFrameLocks noGrp="1"/>
          </p:cNvGraphicFramePr>
          <p:nvPr>
            <p:extLst>
              <p:ext uri="{D42A27DB-BD31-4B8C-83A1-F6EECF244321}">
                <p14:modId xmlns:p14="http://schemas.microsoft.com/office/powerpoint/2010/main" val="4453940"/>
              </p:ext>
            </p:extLst>
          </p:nvPr>
        </p:nvGraphicFramePr>
        <p:xfrm>
          <a:off x="479425" y="864632"/>
          <a:ext cx="11233148" cy="4275898"/>
        </p:xfrm>
        <a:graphic>
          <a:graphicData uri="http://schemas.openxmlformats.org/drawingml/2006/table">
            <a:tbl>
              <a:tblPr firstCol="1" bandRow="1"/>
              <a:tblGrid>
                <a:gridCol w="2188824">
                  <a:extLst>
                    <a:ext uri="{9D8B030D-6E8A-4147-A177-3AD203B41FA5}">
                      <a16:colId xmlns:a16="http://schemas.microsoft.com/office/drawing/2014/main" val="792911817"/>
                    </a:ext>
                  </a:extLst>
                </a:gridCol>
                <a:gridCol w="2711542">
                  <a:extLst>
                    <a:ext uri="{9D8B030D-6E8A-4147-A177-3AD203B41FA5}">
                      <a16:colId xmlns:a16="http://schemas.microsoft.com/office/drawing/2014/main" val="2515137241"/>
                    </a:ext>
                  </a:extLst>
                </a:gridCol>
                <a:gridCol w="3166391">
                  <a:extLst>
                    <a:ext uri="{9D8B030D-6E8A-4147-A177-3AD203B41FA5}">
                      <a16:colId xmlns:a16="http://schemas.microsoft.com/office/drawing/2014/main" val="598637953"/>
                    </a:ext>
                  </a:extLst>
                </a:gridCol>
                <a:gridCol w="3166391">
                  <a:extLst>
                    <a:ext uri="{9D8B030D-6E8A-4147-A177-3AD203B41FA5}">
                      <a16:colId xmlns:a16="http://schemas.microsoft.com/office/drawing/2014/main" val="56015879"/>
                    </a:ext>
                  </a:extLst>
                </a:gridCol>
              </a:tblGrid>
              <a:tr h="551560">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ctr"/>
                      <a:r>
                        <a:rPr kumimoji="1" lang="ja-JP" altLang="en-US" sz="1050" b="1">
                          <a:solidFill>
                            <a:schemeClr val="bg1"/>
                          </a:solidFill>
                          <a:latin typeface="Meiryo" panose="020B0604030504040204" pitchFamily="34" charset="-128"/>
                          <a:ea typeface="Meiryo" panose="020B0604030504040204" pitchFamily="34" charset="-128"/>
                        </a:rPr>
                        <a:t>ターゲティング</a:t>
                      </a:r>
                    </a:p>
                  </a:txBody>
                  <a:tcPr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050" b="1" kern="1200" err="1">
                          <a:solidFill>
                            <a:schemeClr val="bg1"/>
                          </a:solidFill>
                          <a:latin typeface="Meiryo" panose="020B0604030504040204" pitchFamily="34" charset="-128"/>
                          <a:ea typeface="Meiryo" panose="020B0604030504040204" pitchFamily="34" charset="-128"/>
                          <a:cs typeface="+mn-cs"/>
                        </a:rPr>
                        <a:t>vCPM</a:t>
                      </a:r>
                      <a:endParaRPr kumimoji="1" lang="en-US" altLang="ja-JP" sz="1050" b="1" kern="1200">
                        <a:solidFill>
                          <a:schemeClr val="bg1"/>
                        </a:solidFill>
                        <a:latin typeface="Meiryo" panose="020B0604030504040204" pitchFamily="34" charset="-128"/>
                        <a:ea typeface="Meiryo" panose="020B0604030504040204" pitchFamily="34" charset="-128"/>
                        <a:cs typeface="+mn-cs"/>
                      </a:endParaRPr>
                    </a:p>
                    <a:p>
                      <a:pPr algn="ctr"/>
                      <a:r>
                        <a:rPr kumimoji="1" lang="ja-JP" altLang="en-US" sz="1050" b="1" kern="1200">
                          <a:solidFill>
                            <a:schemeClr val="bg1"/>
                          </a:solidFill>
                          <a:latin typeface="Meiryo" panose="020B0604030504040204" pitchFamily="34" charset="-128"/>
                          <a:ea typeface="Meiryo" panose="020B0604030504040204" pitchFamily="34" charset="-128"/>
                          <a:cs typeface="+mn-cs"/>
                        </a:rPr>
                        <a:t>掛け率</a:t>
                      </a:r>
                      <a:endParaRPr kumimoji="1" lang="en-US" altLang="ja-JP" sz="105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1" kern="1200">
                          <a:solidFill>
                            <a:schemeClr val="bg1"/>
                          </a:solidFill>
                          <a:latin typeface="Meiryo" panose="020B0604030504040204" pitchFamily="34" charset="-128"/>
                          <a:ea typeface="Meiryo" panose="020B0604030504040204" pitchFamily="34" charset="-128"/>
                          <a:cs typeface="+mn-cs"/>
                        </a:rPr>
                        <a:t>Yahoo! JAPAN</a:t>
                      </a:r>
                      <a:r>
                        <a:rPr kumimoji="1" lang="ja-JP" altLang="en-US" sz="900" b="1" kern="1200">
                          <a:solidFill>
                            <a:schemeClr val="bg1"/>
                          </a:solidFill>
                          <a:latin typeface="Meiryo" panose="020B0604030504040204" pitchFamily="34" charset="-128"/>
                          <a:ea typeface="Meiryo" panose="020B0604030504040204" pitchFamily="34" charset="-128"/>
                          <a:cs typeface="+mn-cs"/>
                        </a:rPr>
                        <a:t>トップページ　ブランドパネル　トップインパクト　</a:t>
                      </a:r>
                      <a:r>
                        <a:rPr kumimoji="1" lang="en-US" altLang="ja-JP" sz="900" b="1" kern="1200">
                          <a:solidFill>
                            <a:schemeClr val="bg1"/>
                          </a:solidFill>
                          <a:latin typeface="Meiryo" panose="020B0604030504040204" pitchFamily="34" charset="-128"/>
                          <a:ea typeface="Meiryo" panose="020B0604030504040204" pitchFamily="34" charset="-128"/>
                          <a:cs typeface="+mn-cs"/>
                        </a:rPr>
                        <a:t>PC</a:t>
                      </a:r>
                    </a:p>
                  </a:txBody>
                  <a:tcPr marL="45720" marR="4572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1" kern="1200">
                          <a:solidFill>
                            <a:schemeClr val="bg1"/>
                          </a:solidFill>
                          <a:latin typeface="Meiryo" panose="020B0604030504040204" pitchFamily="34" charset="-128"/>
                          <a:ea typeface="Meiryo" panose="020B0604030504040204" pitchFamily="34" charset="-128"/>
                          <a:cs typeface="+mn-cs"/>
                        </a:rPr>
                        <a:t>Yahoo! JAPAN</a:t>
                      </a:r>
                      <a:r>
                        <a:rPr kumimoji="1" lang="ja-JP" altLang="en-US" sz="900" b="1" kern="1200">
                          <a:solidFill>
                            <a:schemeClr val="bg1"/>
                          </a:solidFill>
                          <a:latin typeface="Meiryo" panose="020B0604030504040204" pitchFamily="34" charset="-128"/>
                          <a:ea typeface="Meiryo" panose="020B0604030504040204" pitchFamily="34" charset="-128"/>
                          <a:cs typeface="+mn-cs"/>
                        </a:rPr>
                        <a:t>トップページ　ブランドパネル　トップインパクト　</a:t>
                      </a:r>
                      <a:r>
                        <a:rPr kumimoji="1" lang="en-US" altLang="ja-JP" sz="900" b="1" kern="1200">
                          <a:solidFill>
                            <a:schemeClr val="bg1"/>
                          </a:solidFill>
                          <a:latin typeface="Meiryo" panose="020B0604030504040204" pitchFamily="34" charset="-128"/>
                          <a:ea typeface="Meiryo" panose="020B0604030504040204" pitchFamily="34" charset="-128"/>
                          <a:cs typeface="+mn-cs"/>
                        </a:rPr>
                        <a:t>PC</a:t>
                      </a:r>
                      <a:r>
                        <a:rPr kumimoji="1" lang="ja-JP" altLang="en-US" sz="900" b="1" kern="1200">
                          <a:solidFill>
                            <a:schemeClr val="bg1"/>
                          </a:solidFill>
                          <a:latin typeface="Meiryo" panose="020B0604030504040204" pitchFamily="34" charset="-128"/>
                          <a:ea typeface="Meiryo" panose="020B0604030504040204" pitchFamily="34" charset="-128"/>
                          <a:cs typeface="+mn-cs"/>
                        </a:rPr>
                        <a:t>（都道府県）</a:t>
                      </a:r>
                      <a:endParaRPr kumimoji="1" lang="en-US" altLang="ja-JP" sz="9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370076">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ctr"/>
                      <a:r>
                        <a:rPr kumimoji="1" lang="ja-JP" altLang="en-US" sz="1050" b="0">
                          <a:solidFill>
                            <a:schemeClr val="bg1"/>
                          </a:solidFill>
                          <a:latin typeface="Meiryo" panose="020B0604030504040204" pitchFamily="34" charset="-128"/>
                          <a:ea typeface="Meiryo" panose="020B0604030504040204" pitchFamily="34" charset="-128"/>
                        </a:rPr>
                        <a:t>性別</a:t>
                      </a:r>
                    </a:p>
                  </a:txBody>
                  <a:tcPr marT="46800" marB="46800"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050" b="0">
                          <a:solidFill>
                            <a:schemeClr val="bg1"/>
                          </a:solidFill>
                          <a:latin typeface="Meiryo" panose="020B0604030504040204" pitchFamily="34" charset="-128"/>
                          <a:ea typeface="Meiryo" panose="020B0604030504040204" pitchFamily="34" charset="-128"/>
                        </a:rPr>
                        <a:t>1.2</a:t>
                      </a:r>
                      <a:r>
                        <a:rPr kumimoji="1" lang="ja-JP" altLang="en-US" sz="1050" b="0">
                          <a:solidFill>
                            <a:schemeClr val="bg1"/>
                          </a:solidFill>
                          <a:latin typeface="Meiryo" panose="020B0604030504040204" pitchFamily="34" charset="-128"/>
                          <a:ea typeface="Meiryo" panose="020B0604030504040204" pitchFamily="34" charset="-128"/>
                        </a:rPr>
                        <a:t>倍</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370076">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ctr"/>
                      <a:r>
                        <a:rPr kumimoji="1" lang="ja-JP" altLang="en-US" sz="1050" b="0">
                          <a:solidFill>
                            <a:schemeClr val="bg1"/>
                          </a:solidFill>
                          <a:latin typeface="Meiryo" panose="020B0604030504040204" pitchFamily="34" charset="-128"/>
                          <a:ea typeface="Meiryo" panose="020B0604030504040204" pitchFamily="34" charset="-128"/>
                        </a:rPr>
                        <a:t>年齢</a:t>
                      </a:r>
                    </a:p>
                  </a:txBody>
                  <a:tcPr marT="46800" marB="46800"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kern="1200">
                          <a:solidFill>
                            <a:schemeClr val="bg1"/>
                          </a:solidFill>
                          <a:latin typeface="Meiryo" panose="020B0604030504040204" pitchFamily="34" charset="-128"/>
                          <a:ea typeface="Meiryo" panose="020B0604030504040204" pitchFamily="34" charset="-128"/>
                          <a:cs typeface="+mn-cs"/>
                        </a:rPr>
                        <a:t>1.2</a:t>
                      </a:r>
                      <a:r>
                        <a:rPr kumimoji="1" lang="ja-JP" altLang="en-US" sz="1050" b="0" kern="1200">
                          <a:solidFill>
                            <a:schemeClr val="bg1"/>
                          </a:solidFill>
                          <a:latin typeface="Meiryo" panose="020B0604030504040204" pitchFamily="34" charset="-128"/>
                          <a:ea typeface="Meiryo" panose="020B0604030504040204" pitchFamily="34" charset="-128"/>
                          <a:cs typeface="+mn-cs"/>
                        </a:rPr>
                        <a:t>倍</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403652">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cs typeface="+mn-cs"/>
                        </a:rPr>
                        <a:t>地域</a:t>
                      </a:r>
                      <a:endParaRPr kumimoji="1" lang="en-US" altLang="ja-JP" sz="1050" b="0" kern="1200">
                        <a:solidFill>
                          <a:schemeClr val="bg1"/>
                        </a:solidFill>
                        <a:latin typeface="Meiryo" panose="020B0604030504040204" pitchFamily="34" charset="-128"/>
                        <a:ea typeface="Meiryo" panose="020B0604030504040204"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cs typeface="+mn-cs"/>
                        </a:rPr>
                        <a:t>（都道府県）</a:t>
                      </a:r>
                    </a:p>
                  </a:txBody>
                  <a:tcPr marT="46800" marB="46800"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kern="1200">
                          <a:solidFill>
                            <a:schemeClr val="bg1"/>
                          </a:solidFill>
                          <a:latin typeface="Meiryo" panose="020B0604030504040204" pitchFamily="34" charset="-128"/>
                          <a:ea typeface="Meiryo" panose="020B0604030504040204" pitchFamily="34" charset="-128"/>
                          <a:cs typeface="+mn-cs"/>
                        </a:rPr>
                        <a:t>1.2</a:t>
                      </a:r>
                      <a:r>
                        <a:rPr kumimoji="1" lang="ja-JP" altLang="en-US" sz="1050" b="0" kern="1200">
                          <a:solidFill>
                            <a:schemeClr val="bg1"/>
                          </a:solidFill>
                          <a:latin typeface="Meiryo" panose="020B0604030504040204" pitchFamily="34" charset="-128"/>
                          <a:ea typeface="Meiryo" panose="020B0604030504040204" pitchFamily="34" charset="-128"/>
                          <a:cs typeface="+mn-cs"/>
                        </a:rPr>
                        <a:t>倍</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403652">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ctr"/>
                      <a:r>
                        <a:rPr kumimoji="1" lang="ja-JP" altLang="en-US" sz="1050" b="0">
                          <a:solidFill>
                            <a:schemeClr val="bg1"/>
                          </a:solidFill>
                          <a:latin typeface="Meiryo" panose="020B0604030504040204" pitchFamily="34" charset="-128"/>
                          <a:ea typeface="Meiryo" panose="020B0604030504040204" pitchFamily="34" charset="-128"/>
                        </a:rPr>
                        <a:t>地域</a:t>
                      </a:r>
                      <a:endParaRPr kumimoji="1" lang="en-US" altLang="ja-JP" sz="1050" b="0">
                        <a:solidFill>
                          <a:schemeClr val="bg1"/>
                        </a:solidFill>
                        <a:latin typeface="Meiryo" panose="020B0604030504040204" pitchFamily="34" charset="-128"/>
                        <a:ea typeface="Meiryo" panose="020B0604030504040204" pitchFamily="34" charset="-128"/>
                      </a:endParaRPr>
                    </a:p>
                    <a:p>
                      <a:pPr algn="ctr"/>
                      <a:r>
                        <a:rPr kumimoji="1" lang="ja-JP" altLang="en-US" sz="1050" b="0">
                          <a:solidFill>
                            <a:schemeClr val="bg1"/>
                          </a:solidFill>
                          <a:latin typeface="Meiryo" panose="020B0604030504040204" pitchFamily="34" charset="-128"/>
                          <a:ea typeface="Meiryo" panose="020B0604030504040204" pitchFamily="34" charset="-128"/>
                        </a:rPr>
                        <a:t>（市区郡）</a:t>
                      </a:r>
                    </a:p>
                  </a:txBody>
                  <a:tcPr marT="46800" marB="46800"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050" b="0" kern="1200">
                          <a:solidFill>
                            <a:schemeClr val="bg1"/>
                          </a:solidFill>
                          <a:latin typeface="Meiryo" panose="020B0604030504040204" pitchFamily="34" charset="-128"/>
                          <a:ea typeface="Meiryo" panose="020B0604030504040204" pitchFamily="34" charset="-128"/>
                          <a:cs typeface="+mn-cs"/>
                        </a:rPr>
                        <a:t>1.5</a:t>
                      </a:r>
                      <a:r>
                        <a:rPr kumimoji="1" lang="ja-JP" altLang="en-US" sz="1050" b="0" kern="1200">
                          <a:solidFill>
                            <a:schemeClr val="bg1"/>
                          </a:solidFill>
                          <a:latin typeface="Meiryo" panose="020B0604030504040204" pitchFamily="34" charset="-128"/>
                          <a:ea typeface="Meiryo" panose="020B0604030504040204" pitchFamily="34" charset="-128"/>
                          <a:cs typeface="+mn-cs"/>
                        </a:rPr>
                        <a:t>倍</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70076">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cs typeface="+mn-cs"/>
                        </a:rPr>
                        <a:t>曜日・</a:t>
                      </a:r>
                      <a:r>
                        <a:rPr kumimoji="1" lang="ja-JP" altLang="en-US" sz="1050" b="0">
                          <a:solidFill>
                            <a:schemeClr val="bg1"/>
                          </a:solidFill>
                          <a:latin typeface="Meiryo" panose="020B0604030504040204" pitchFamily="34" charset="-128"/>
                          <a:ea typeface="Meiryo" panose="020B0604030504040204" pitchFamily="34" charset="-128"/>
                        </a:rPr>
                        <a:t>時間帯</a:t>
                      </a:r>
                    </a:p>
                  </a:txBody>
                  <a:tcPr marT="46800" marB="46800"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kern="1200">
                          <a:solidFill>
                            <a:schemeClr val="bg1"/>
                          </a:solidFill>
                          <a:latin typeface="Meiryo" panose="020B0604030504040204" pitchFamily="34" charset="-128"/>
                          <a:ea typeface="Meiryo" panose="020B0604030504040204" pitchFamily="34" charset="-128"/>
                          <a:cs typeface="+mn-cs"/>
                        </a:rPr>
                        <a:t>1.2</a:t>
                      </a:r>
                      <a:r>
                        <a:rPr kumimoji="1" lang="ja-JP" altLang="en-US" sz="1050" b="0" kern="1200">
                          <a:solidFill>
                            <a:schemeClr val="bg1"/>
                          </a:solidFill>
                          <a:latin typeface="Meiryo" panose="020B0604030504040204" pitchFamily="34" charset="-128"/>
                          <a:ea typeface="Meiryo" panose="020B0604030504040204" pitchFamily="34" charset="-128"/>
                          <a:cs typeface="+mn-cs"/>
                        </a:rPr>
                        <a:t>倍</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526559465"/>
                  </a:ext>
                </a:extLst>
              </a:tr>
              <a:tr h="865954">
                <a:tc rowSpan="2">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cs typeface="+mn-cs"/>
                        </a:rPr>
                        <a:t>オーディエンスリスト</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T="46800" marB="46800"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興味関心、購買</a:t>
                      </a:r>
                      <a:endParaRPr kumimoji="1" lang="en-US" altLang="ja-JP" sz="10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意向、属性・ライフ</a:t>
                      </a:r>
                      <a:endParaRPr kumimoji="1" lang="en-US" altLang="ja-JP" sz="10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イベント</a:t>
                      </a:r>
                      <a:r>
                        <a:rPr kumimoji="1" lang="en-US" altLang="ja-JP" sz="1000" b="0" kern="1200">
                          <a:solidFill>
                            <a:schemeClr val="bg1"/>
                          </a:solidFill>
                          <a:latin typeface="Meiryo" panose="020B0604030504040204" pitchFamily="34" charset="-128"/>
                          <a:ea typeface="Meiryo" panose="020B0604030504040204" pitchFamily="34" charset="-128"/>
                        </a:rPr>
                        <a:t>※</a:t>
                      </a:r>
                      <a:r>
                        <a:rPr kumimoji="1" lang="ja-JP" altLang="en-US" sz="1000" b="0" kern="1200">
                          <a:solidFill>
                            <a:schemeClr val="bg1"/>
                          </a:solidFill>
                          <a:latin typeface="Meiryo" panose="020B0604030504040204" pitchFamily="34" charset="-128"/>
                          <a:ea typeface="Meiryo" panose="020B0604030504040204" pitchFamily="34" charset="-128"/>
                        </a:rPr>
                        <a:t>１</a:t>
                      </a:r>
                      <a:endParaRPr kumimoji="1" lang="en-US" altLang="ja-JP" sz="10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配信：</a:t>
                      </a:r>
                      <a:r>
                        <a:rPr kumimoji="1" lang="en-US" altLang="ja-JP" sz="1000" b="0" kern="1200">
                          <a:solidFill>
                            <a:schemeClr val="bg1"/>
                          </a:solidFill>
                          <a:latin typeface="Meiryo" panose="020B0604030504040204" pitchFamily="34" charset="-128"/>
                          <a:ea typeface="Meiryo" panose="020B0604030504040204" pitchFamily="34" charset="-128"/>
                        </a:rPr>
                        <a:t>1.5</a:t>
                      </a:r>
                      <a:r>
                        <a:rPr kumimoji="1" lang="ja-JP" altLang="en-US" sz="1000" b="0" kern="1200">
                          <a:solidFill>
                            <a:schemeClr val="bg1"/>
                          </a:solidFill>
                          <a:latin typeface="Meiryo" panose="020B0604030504040204" pitchFamily="34" charset="-128"/>
                          <a:ea typeface="Meiryo" panose="020B0604030504040204" pitchFamily="34" charset="-128"/>
                        </a:rPr>
                        <a:t>倍</a:t>
                      </a:r>
                      <a:endParaRPr kumimoji="1" lang="en-US" altLang="ja-JP" sz="10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cs typeface="+mn-cs"/>
                        </a:rPr>
                        <a:t>除外：</a:t>
                      </a:r>
                      <a:r>
                        <a:rPr kumimoji="1" lang="en-US" altLang="ja-JP" sz="1000" b="0" kern="1200">
                          <a:solidFill>
                            <a:schemeClr val="bg1"/>
                          </a:solidFill>
                          <a:latin typeface="Meiryo" panose="020B0604030504040204" pitchFamily="34" charset="-128"/>
                          <a:ea typeface="Meiryo" panose="020B0604030504040204" pitchFamily="34" charset="-128"/>
                          <a:cs typeface="+mn-cs"/>
                        </a:rPr>
                        <a:t>1.1</a:t>
                      </a:r>
                      <a:r>
                        <a:rPr kumimoji="1" lang="ja-JP" altLang="en-US" sz="1000" b="0" kern="1200">
                          <a:solidFill>
                            <a:schemeClr val="bg1"/>
                          </a:solidFill>
                          <a:latin typeface="Meiryo" panose="020B0604030504040204" pitchFamily="34" charset="-128"/>
                          <a:ea typeface="Meiryo" panose="020B0604030504040204" pitchFamily="34" charset="-128"/>
                          <a:cs typeface="+mn-cs"/>
                        </a:rPr>
                        <a:t>倍</a:t>
                      </a:r>
                      <a:endParaRPr kumimoji="1" lang="en-US" altLang="ja-JP" sz="1000" b="0" kern="1200">
                        <a:solidFill>
                          <a:schemeClr val="bg1"/>
                        </a:solidFill>
                        <a:latin typeface="Meiryo" panose="020B0604030504040204" pitchFamily="34" charset="-128"/>
                        <a:ea typeface="Meiryo" panose="020B0604030504040204" pitchFamily="34" charset="-128"/>
                        <a:cs typeface="+mn-cs"/>
                      </a:endParaRP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546530">
                <a:tc vMerge="1">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cs typeface="+mn-cs"/>
                        </a:rPr>
                        <a:t>オーディエンスリスト</a:t>
                      </a:r>
                      <a:br>
                        <a:rPr kumimoji="1" lang="en-US" altLang="ja-JP" sz="1050" b="0" kern="1200">
                          <a:solidFill>
                            <a:schemeClr val="bg1"/>
                          </a:solidFill>
                          <a:latin typeface="Meiryo" panose="020B0604030504040204" pitchFamily="34" charset="-128"/>
                          <a:ea typeface="Meiryo" panose="020B0604030504040204" pitchFamily="34" charset="-128"/>
                          <a:cs typeface="+mn-cs"/>
                        </a:rPr>
                      </a:br>
                      <a:r>
                        <a:rPr kumimoji="1" lang="ja-JP" altLang="en-US" sz="1050" b="0" kern="1200">
                          <a:solidFill>
                            <a:schemeClr val="bg1"/>
                          </a:solidFill>
                          <a:latin typeface="Meiryo" panose="020B0604030504040204" pitchFamily="34" charset="-128"/>
                          <a:ea typeface="Meiryo" panose="020B0604030504040204" pitchFamily="34" charset="-128"/>
                          <a:cs typeface="+mn-cs"/>
                        </a:rPr>
                        <a:t>（ヤフー提供）</a:t>
                      </a:r>
                      <a:r>
                        <a:rPr kumimoji="1" lang="en-US" altLang="ja-JP" sz="1000" b="0" kern="1200">
                          <a:solidFill>
                            <a:schemeClr val="bg1"/>
                          </a:solidFill>
                          <a:latin typeface="Meiryo" panose="020B0604030504040204" pitchFamily="34" charset="-128"/>
                          <a:ea typeface="Meiryo" panose="020B0604030504040204" pitchFamily="34" charset="-128"/>
                          <a:cs typeface="+mn-cs"/>
                        </a:rPr>
                        <a:t>※2</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T="46800" marB="46800"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99999"/>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kern="1200">
                          <a:solidFill>
                            <a:schemeClr val="bg1"/>
                          </a:solidFill>
                          <a:latin typeface="Meiryo" panose="020B0604030504040204" pitchFamily="34" charset="-128"/>
                          <a:ea typeface="Meiryo" panose="020B0604030504040204" pitchFamily="34" charset="-128"/>
                          <a:cs typeface="+mn-cs"/>
                        </a:rPr>
                        <a:t>LINE</a:t>
                      </a:r>
                      <a:r>
                        <a:rPr kumimoji="1" lang="ja-JP" altLang="en-US" sz="1000" b="0" kern="1200">
                          <a:solidFill>
                            <a:schemeClr val="bg1"/>
                          </a:solidFill>
                          <a:latin typeface="Meiryo" panose="020B0604030504040204" pitchFamily="34" charset="-128"/>
                          <a:ea typeface="Meiryo" panose="020B0604030504040204" pitchFamily="34" charset="-128"/>
                          <a:cs typeface="+mn-cs"/>
                        </a:rPr>
                        <a:t>ヤフー提供</a:t>
                      </a:r>
                      <a:endParaRPr kumimoji="1" lang="en-US" altLang="ja-JP" sz="1000" b="0" kern="1200">
                        <a:solidFill>
                          <a:schemeClr val="bg1"/>
                        </a:solidFill>
                        <a:latin typeface="Meiryo" panose="020B0604030504040204" pitchFamily="34" charset="-128"/>
                        <a:ea typeface="Meiryo" panose="020B0604030504040204"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cs typeface="+mn-cs"/>
                        </a:rPr>
                        <a:t>（共通オーディエンス）</a:t>
                      </a:r>
                      <a:endParaRPr kumimoji="1" lang="en-US" altLang="ja-JP" sz="1000" b="0" kern="1200">
                        <a:solidFill>
                          <a:schemeClr val="bg1"/>
                        </a:solidFill>
                        <a:latin typeface="Meiryo" panose="020B0604030504040204" pitchFamily="34" charset="-128"/>
                        <a:ea typeface="Meiryo" panose="020B0604030504040204"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kern="1200">
                          <a:solidFill>
                            <a:schemeClr val="bg1"/>
                          </a:solidFill>
                          <a:latin typeface="Meiryo" panose="020B0604030504040204" pitchFamily="34" charset="-128"/>
                          <a:ea typeface="Meiryo" panose="020B0604030504040204" pitchFamily="34" charset="-128"/>
                          <a:cs typeface="+mn-cs"/>
                        </a:rPr>
                        <a:t>※1</a:t>
                      </a:r>
                      <a:r>
                        <a:rPr kumimoji="1" lang="ja-JP" altLang="en-US" sz="1000" b="0" kern="1200">
                          <a:solidFill>
                            <a:schemeClr val="bg1"/>
                          </a:solidFill>
                          <a:latin typeface="Meiryo" panose="020B0604030504040204" pitchFamily="34" charset="-128"/>
                          <a:ea typeface="Meiryo" panose="020B0604030504040204" pitchFamily="34" charset="-128"/>
                          <a:cs typeface="+mn-cs"/>
                        </a:rPr>
                        <a:t>リスト参照</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70076">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bg1"/>
                          </a:solidFill>
                          <a:latin typeface="Meiryo" panose="020B0604030504040204" pitchFamily="34" charset="-128"/>
                          <a:ea typeface="Meiryo" panose="020B0604030504040204" pitchFamily="34" charset="-128"/>
                        </a:rPr>
                        <a:t>フリークエンシー</a:t>
                      </a:r>
                    </a:p>
                  </a:txBody>
                  <a:tcPr marT="46800" marB="46800"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kern="1200">
                          <a:solidFill>
                            <a:schemeClr val="bg1"/>
                          </a:solidFill>
                          <a:latin typeface="Meiryo" panose="020B0604030504040204" pitchFamily="34" charset="-128"/>
                          <a:ea typeface="Meiryo" panose="020B0604030504040204" pitchFamily="34" charset="-128"/>
                          <a:cs typeface="+mn-cs"/>
                        </a:rPr>
                        <a:t>1.0</a:t>
                      </a:r>
                      <a:r>
                        <a:rPr kumimoji="1" lang="ja-JP" altLang="en-US" sz="1050" b="0" kern="1200">
                          <a:solidFill>
                            <a:schemeClr val="bg1"/>
                          </a:solidFill>
                          <a:latin typeface="Meiryo" panose="020B0604030504040204" pitchFamily="34" charset="-128"/>
                          <a:ea typeface="Meiryo" panose="020B0604030504040204" pitchFamily="34" charset="-128"/>
                          <a:cs typeface="+mn-cs"/>
                        </a:rPr>
                        <a:t>倍</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bl>
          </a:graphicData>
        </a:graphic>
      </p:graphicFrame>
      <p:sp>
        <p:nvSpPr>
          <p:cNvPr id="10" name="テキスト ボックス 9">
            <a:extLst>
              <a:ext uri="{FF2B5EF4-FFF2-40B4-BE49-F238E27FC236}">
                <a16:creationId xmlns:a16="http://schemas.microsoft.com/office/drawing/2014/main" id="{8B583913-8F7B-5214-B28B-0244D098CECC}"/>
              </a:ext>
            </a:extLst>
          </p:cNvPr>
          <p:cNvSpPr txBox="1"/>
          <p:nvPr/>
        </p:nvSpPr>
        <p:spPr>
          <a:xfrm>
            <a:off x="479426" y="5140530"/>
            <a:ext cx="11233147" cy="1446550"/>
          </a:xfrm>
          <a:prstGeom prst="rect">
            <a:avLst/>
          </a:prstGeom>
          <a:noFill/>
        </p:spPr>
        <p:txBody>
          <a:bodyPr wrap="square" lIns="0" tIns="45720" rIns="0" bIns="45720" rtlCol="0" anchor="t">
            <a:spAutoFit/>
          </a:bodyPr>
          <a:lstStyle>
            <a:defPPr lvl="0">
              <a:defRPr lang="ja-JP"/>
            </a:defPPr>
            <a:lvl1pPr marL="0" lvl="1" algn="l" defTabSz="914400" rtl="0" eaLnBrk="1" latinLnBrk="0" hangingPunct="1">
              <a:defRPr kumimoji="1" sz="1800" kern="1200">
                <a:solidFill>
                  <a:schemeClr val="tx1"/>
                </a:solidFill>
                <a:latin typeface="+mn-lt"/>
                <a:ea typeface="+mn-ea"/>
                <a:cs typeface="+mn-cs"/>
              </a:defRPr>
            </a:lvl1pPr>
            <a:lvl2pPr marL="457200" lvl="2" algn="l" defTabSz="914400" rtl="0" eaLnBrk="1" latinLnBrk="0" hangingPunct="1">
              <a:defRPr kumimoji="1" sz="1800" kern="1200">
                <a:solidFill>
                  <a:schemeClr val="tx1"/>
                </a:solidFill>
                <a:latin typeface="+mn-lt"/>
                <a:ea typeface="+mn-ea"/>
                <a:cs typeface="+mn-cs"/>
              </a:defRPr>
            </a:lvl2pPr>
            <a:lvl3pPr marL="914400" lvl="3" algn="l" defTabSz="914400" rtl="0" eaLnBrk="1" latinLnBrk="0" hangingPunct="1">
              <a:defRPr kumimoji="1" sz="1800" kern="1200">
                <a:solidFill>
                  <a:schemeClr val="tx1"/>
                </a:solidFill>
                <a:latin typeface="+mn-lt"/>
                <a:ea typeface="+mn-ea"/>
                <a:cs typeface="+mn-cs"/>
              </a:defRPr>
            </a:lvl3pPr>
            <a:lvl4pPr marL="1371600" lvl="4"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上記表の「●」がターゲティング設定可になります。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年齢は以下の区分で指定が可能です。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18</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70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歳以上</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は「基本料金</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ターゲティングごとに設定されている掛け率」（小数点以下切り捨て）によって決定されます。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掛け率の最大値は</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例：性別、年齢、オーディエンスリスト（興味関心、購買意向、属性・ライフイベント）を設定した場合、</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=2.16</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倍となりますが、最大値が</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倍のため、</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倍で設定可能となります。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オーディエンスリストを複数選択した場合、</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掛け率は高い方が選択されます。</a:t>
            </a:r>
            <a:endParaRPr kumimoji="1" lang="en-US" altLang="ja-JP" sz="800" b="0" i="0" u="none" strike="noStrike" kern="1200" cap="none" spc="0" normalizeH="0" baseline="0" noProof="0">
              <a:ln>
                <a:noFill/>
              </a:ln>
              <a:solidFill>
                <a:srgbClr val="FFC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「枠購入型」や「時間帯ジャック購入型」配信商品の場合は、ターゲティング項目ごとの「</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掛け率」を含んだ金額を記載しています。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※SP</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はスマートフォン、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PC</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はパソコン、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MD</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はマルチデバイスの略称です。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オーディエンスリストの詳細は、</a:t>
            </a:r>
            <a:r>
              <a:rPr lang="en-US" altLang="ja-JP" sz="800">
                <a:solidFill>
                  <a:srgbClr val="0D0D0D"/>
                </a:solidFill>
                <a:latin typeface="Meiryo" panose="020B0604030504040204" pitchFamily="34" charset="-128"/>
                <a:ea typeface="Meiryo" panose="020B0604030504040204" pitchFamily="34" charset="-128"/>
              </a:rPr>
              <a:t>LINE</a:t>
            </a:r>
            <a:r>
              <a:rPr lang="ja-JP" altLang="en-US" sz="800">
                <a:solidFill>
                  <a:srgbClr val="0D0D0D"/>
                </a:solidFill>
                <a:latin typeface="Meiryo" panose="020B0604030504040204" pitchFamily="34" charset="-128"/>
                <a:ea typeface="Meiryo" panose="020B0604030504040204" pitchFamily="34" charset="-128"/>
              </a:rPr>
              <a:t>ヤフー広告 ヘルプ</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を参照してください。</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a:t>
            </a:r>
            <a:r>
              <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hlinkClick r:id="rId3"/>
              </a:rPr>
              <a:t>https://ads-help.yahoo-net.jp/s/article/H000044833?language=ja</a:t>
            </a:r>
            <a:endPar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endParaRPr>
          </a:p>
        </p:txBody>
      </p:sp>
    </p:spTree>
    <p:extLst>
      <p:ext uri="{BB962C8B-B14F-4D97-AF65-F5344CB8AC3E}">
        <p14:creationId xmlns:p14="http://schemas.microsoft.com/office/powerpoint/2010/main" val="125471525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27A9F4-9A05-6431-7067-EF52D4A6A43B}"/>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6B7256A4-AA53-66D9-0026-E89A1E214E12}"/>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6616C972-F6BA-A59B-3E21-5474EBADD13B}"/>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2" name="角丸四角形 4">
            <a:extLst>
              <a:ext uri="{FF2B5EF4-FFF2-40B4-BE49-F238E27FC236}">
                <a16:creationId xmlns:a16="http://schemas.microsoft.com/office/drawing/2014/main" id="{B7F6CF41-6BFA-C972-4DAD-34F8BDA5AD3E}"/>
              </a:ext>
            </a:extLst>
          </p:cNvPr>
          <p:cNvSpPr/>
          <p:nvPr/>
        </p:nvSpPr>
        <p:spPr>
          <a:xfrm>
            <a:off x="1717542" y="186644"/>
            <a:ext cx="1556095"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商品イメージ</a:t>
            </a:r>
          </a:p>
        </p:txBody>
      </p:sp>
      <p:pic>
        <p:nvPicPr>
          <p:cNvPr id="11" name="図 10">
            <a:extLst>
              <a:ext uri="{FF2B5EF4-FFF2-40B4-BE49-F238E27FC236}">
                <a16:creationId xmlns:a16="http://schemas.microsoft.com/office/drawing/2014/main" id="{61046D5F-BB4F-18A8-3051-E6944EBD655B}"/>
              </a:ext>
            </a:extLst>
          </p:cNvPr>
          <p:cNvPicPr>
            <a:picLocks noChangeAspect="1"/>
          </p:cNvPicPr>
          <p:nvPr/>
        </p:nvPicPr>
        <p:blipFill rotWithShape="1">
          <a:blip r:embed="rId3">
            <a:extLst>
              <a:ext uri="{28A0092B-C50C-407E-A947-70E740481C1C}">
                <a14:useLocalDpi xmlns:a14="http://schemas.microsoft.com/office/drawing/2010/main"/>
              </a:ext>
            </a:extLst>
          </a:blip>
          <a:srcRect t="-105" b="18249"/>
          <a:stretch/>
        </p:blipFill>
        <p:spPr>
          <a:xfrm>
            <a:off x="1860932" y="2465590"/>
            <a:ext cx="3989664" cy="2239694"/>
          </a:xfrm>
          <a:prstGeom prst="rect">
            <a:avLst/>
          </a:prstGeom>
        </p:spPr>
      </p:pic>
      <p:sp>
        <p:nvSpPr>
          <p:cNvPr id="20" name="角丸四角形 22">
            <a:extLst>
              <a:ext uri="{FF2B5EF4-FFF2-40B4-BE49-F238E27FC236}">
                <a16:creationId xmlns:a16="http://schemas.microsoft.com/office/drawing/2014/main" id="{F63FA116-80EF-4990-B926-3814736E55BF}"/>
              </a:ext>
            </a:extLst>
          </p:cNvPr>
          <p:cNvSpPr/>
          <p:nvPr/>
        </p:nvSpPr>
        <p:spPr>
          <a:xfrm>
            <a:off x="2217534" y="1257998"/>
            <a:ext cx="3585600"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96000" tIns="4680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ブランドパネル クインティ</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画像</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/16</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9</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ブランドパネル クインティ</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動画</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/16</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9</a:t>
            </a:r>
            <a:endPar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21" name="円/楕円 23">
            <a:extLst>
              <a:ext uri="{FF2B5EF4-FFF2-40B4-BE49-F238E27FC236}">
                <a16:creationId xmlns:a16="http://schemas.microsoft.com/office/drawing/2014/main" id="{A30A36AF-46F5-BD17-3241-8BB059387309}"/>
              </a:ext>
            </a:extLst>
          </p:cNvPr>
          <p:cNvSpPr>
            <a:spLocks noChangeAspect="1"/>
          </p:cNvSpPr>
          <p:nvPr/>
        </p:nvSpPr>
        <p:spPr>
          <a:xfrm>
            <a:off x="1969170" y="1352450"/>
            <a:ext cx="504000" cy="504000"/>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B</a:t>
            </a:r>
            <a:endParaRPr kumimoji="1" lang="ja-JP" altLang="en-US"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pic>
        <p:nvPicPr>
          <p:cNvPr id="22" name="図 21">
            <a:extLst>
              <a:ext uri="{FF2B5EF4-FFF2-40B4-BE49-F238E27FC236}">
                <a16:creationId xmlns:a16="http://schemas.microsoft.com/office/drawing/2014/main" id="{6B1C484F-07C1-7AC8-686D-C7A663AF5257}"/>
              </a:ext>
            </a:extLst>
          </p:cNvPr>
          <p:cNvPicPr>
            <a:picLocks noChangeAspect="1"/>
          </p:cNvPicPr>
          <p:nvPr/>
        </p:nvPicPr>
        <p:blipFill rotWithShape="1">
          <a:blip r:embed="rId4">
            <a:extLst>
              <a:ext uri="{28A0092B-C50C-407E-A947-70E740481C1C}">
                <a14:useLocalDpi xmlns:a14="http://schemas.microsoft.com/office/drawing/2010/main"/>
              </a:ext>
            </a:extLst>
          </a:blip>
          <a:srcRect t="15" b="15"/>
          <a:stretch/>
        </p:blipFill>
        <p:spPr>
          <a:xfrm>
            <a:off x="6025244" y="2284447"/>
            <a:ext cx="4659354" cy="2615641"/>
          </a:xfrm>
          <a:prstGeom prst="rect">
            <a:avLst/>
          </a:prstGeom>
        </p:spPr>
      </p:pic>
      <p:sp>
        <p:nvSpPr>
          <p:cNvPr id="23" name="角丸四角形 27">
            <a:extLst>
              <a:ext uri="{FF2B5EF4-FFF2-40B4-BE49-F238E27FC236}">
                <a16:creationId xmlns:a16="http://schemas.microsoft.com/office/drawing/2014/main" id="{D1954471-3F61-0830-FA93-6C0A7F187616}"/>
              </a:ext>
            </a:extLst>
          </p:cNvPr>
          <p:cNvSpPr/>
          <p:nvPr/>
        </p:nvSpPr>
        <p:spPr>
          <a:xfrm>
            <a:off x="6514359" y="1265009"/>
            <a:ext cx="3585600"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4680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ja-JP" altLang="en-US" sz="1200" b="1">
                <a:solidFill>
                  <a:schemeClr val="bg1"/>
                </a:solidFill>
                <a:latin typeface="Meiryo" panose="020B0604030504040204" pitchFamily="34" charset="-128"/>
                <a:ea typeface="Meiryo" panose="020B0604030504040204" pitchFamily="34" charset="-128"/>
              </a:rPr>
              <a:t>バナー</a:t>
            </a:r>
            <a:r>
              <a:rPr lang="en-US" altLang="ja-JP" sz="1200" b="1">
                <a:solidFill>
                  <a:schemeClr val="bg1"/>
                </a:solidFill>
                <a:latin typeface="Meiryo" panose="020B0604030504040204" pitchFamily="34" charset="-128"/>
                <a:ea typeface="Meiryo" panose="020B0604030504040204" pitchFamily="34" charset="-128"/>
              </a:rPr>
              <a:t>/</a:t>
            </a:r>
            <a:r>
              <a:rPr lang="ja-JP" altLang="en-US" sz="1200" b="1">
                <a:solidFill>
                  <a:schemeClr val="bg1"/>
                </a:solidFill>
                <a:latin typeface="Meiryo" panose="020B0604030504040204" pitchFamily="34" charset="-128"/>
                <a:ea typeface="Meiryo" panose="020B0604030504040204" pitchFamily="34" charset="-128"/>
              </a:rPr>
              <a:t>画像</a:t>
            </a:r>
            <a:r>
              <a:rPr lang="en-US" altLang="ja-JP" sz="1200" b="1">
                <a:solidFill>
                  <a:schemeClr val="bg1"/>
                </a:solidFill>
                <a:latin typeface="Meiryo" panose="020B0604030504040204" pitchFamily="34" charset="-128"/>
                <a:ea typeface="Meiryo" panose="020B0604030504040204" pitchFamily="34" charset="-128"/>
              </a:rPr>
              <a:t>/1</a:t>
            </a:r>
            <a:r>
              <a:rPr lang="ja-JP" altLang="en-US" sz="1200" b="1">
                <a:solidFill>
                  <a:schemeClr val="bg1"/>
                </a:solidFill>
                <a:latin typeface="Meiryo" panose="020B0604030504040204" pitchFamily="34" charset="-128"/>
                <a:ea typeface="Meiryo" panose="020B0604030504040204" pitchFamily="34" charset="-128"/>
              </a:rPr>
              <a:t>：</a:t>
            </a:r>
            <a:r>
              <a:rPr lang="en-US" altLang="ja-JP" sz="1200" b="1">
                <a:solidFill>
                  <a:schemeClr val="bg1"/>
                </a:solidFill>
                <a:latin typeface="Meiryo" panose="020B0604030504040204" pitchFamily="34" charset="-128"/>
                <a:ea typeface="Meiryo" panose="020B0604030504040204" pitchFamily="34" charset="-128"/>
              </a:rPr>
              <a:t>1</a:t>
            </a:r>
          </a:p>
          <a:p>
            <a:pPr marL="0" marR="0" lvl="0" indent="0" algn="ctr"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バナー</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動画</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/1</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1</a:t>
            </a:r>
            <a:endPar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24" name="円/楕円 28">
            <a:extLst>
              <a:ext uri="{FF2B5EF4-FFF2-40B4-BE49-F238E27FC236}">
                <a16:creationId xmlns:a16="http://schemas.microsoft.com/office/drawing/2014/main" id="{E514C589-C237-EC5F-72C0-305B82E06C73}"/>
              </a:ext>
            </a:extLst>
          </p:cNvPr>
          <p:cNvSpPr>
            <a:spLocks noChangeAspect="1"/>
          </p:cNvSpPr>
          <p:nvPr/>
        </p:nvSpPr>
        <p:spPr>
          <a:xfrm>
            <a:off x="6240463" y="1359461"/>
            <a:ext cx="504000" cy="504000"/>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G</a:t>
            </a:r>
            <a:endParaRPr kumimoji="1" lang="ja-JP" altLang="en-US"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cxnSp>
        <p:nvCxnSpPr>
          <p:cNvPr id="25" name="コネクタ: カギ線 24">
            <a:extLst>
              <a:ext uri="{FF2B5EF4-FFF2-40B4-BE49-F238E27FC236}">
                <a16:creationId xmlns:a16="http://schemas.microsoft.com/office/drawing/2014/main" id="{10388BA5-3EF5-0643-FB52-D5C40CF13588}"/>
              </a:ext>
            </a:extLst>
          </p:cNvPr>
          <p:cNvCxnSpPr>
            <a:cxnSpLocks/>
          </p:cNvCxnSpPr>
          <p:nvPr/>
        </p:nvCxnSpPr>
        <p:spPr>
          <a:xfrm flipH="1">
            <a:off x="5784846" y="1611461"/>
            <a:ext cx="43467" cy="2038486"/>
          </a:xfrm>
          <a:prstGeom prst="bentConnector3">
            <a:avLst>
              <a:gd name="adj1" fmla="val -525916"/>
            </a:avLst>
          </a:prstGeom>
          <a:ln w="12700">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 name="コネクタ: カギ線 25">
            <a:extLst>
              <a:ext uri="{FF2B5EF4-FFF2-40B4-BE49-F238E27FC236}">
                <a16:creationId xmlns:a16="http://schemas.microsoft.com/office/drawing/2014/main" id="{8CC969B4-FC6B-ACDB-D3EE-E339161DCCCE}"/>
              </a:ext>
            </a:extLst>
          </p:cNvPr>
          <p:cNvCxnSpPr>
            <a:cxnSpLocks/>
          </p:cNvCxnSpPr>
          <p:nvPr/>
        </p:nvCxnSpPr>
        <p:spPr>
          <a:xfrm flipH="1">
            <a:off x="10074465" y="1611461"/>
            <a:ext cx="43467" cy="2038486"/>
          </a:xfrm>
          <a:prstGeom prst="bentConnector3">
            <a:avLst>
              <a:gd name="adj1" fmla="val -525916"/>
            </a:avLst>
          </a:prstGeom>
          <a:ln w="12700">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7" name="正方形/長方形 26">
            <a:extLst>
              <a:ext uri="{FF2B5EF4-FFF2-40B4-BE49-F238E27FC236}">
                <a16:creationId xmlns:a16="http://schemas.microsoft.com/office/drawing/2014/main" id="{BD5297CA-DD95-6A88-B0EC-2F19A9AE5471}"/>
              </a:ext>
            </a:extLst>
          </p:cNvPr>
          <p:cNvSpPr/>
          <p:nvPr/>
        </p:nvSpPr>
        <p:spPr>
          <a:xfrm>
            <a:off x="8519905" y="6298387"/>
            <a:ext cx="3152589" cy="138499"/>
          </a:xfrm>
          <a:prstGeom prst="rect">
            <a:avLst/>
          </a:prstGeom>
        </p:spPr>
        <p:txBody>
          <a:bodyPr wrap="none" lIns="0" tIns="0" rIns="0" b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コンテンツページは予告なく変更されることがあります。</a:t>
            </a:r>
          </a:p>
        </p:txBody>
      </p:sp>
      <p:sp>
        <p:nvSpPr>
          <p:cNvPr id="28" name="テキスト ボックス 27">
            <a:extLst>
              <a:ext uri="{FF2B5EF4-FFF2-40B4-BE49-F238E27FC236}">
                <a16:creationId xmlns:a16="http://schemas.microsoft.com/office/drawing/2014/main" id="{524AFB04-2BC6-6C1A-712D-D2DC8787B826}"/>
              </a:ext>
            </a:extLst>
          </p:cNvPr>
          <p:cNvSpPr txBox="1"/>
          <p:nvPr/>
        </p:nvSpPr>
        <p:spPr>
          <a:xfrm>
            <a:off x="623154" y="5990974"/>
            <a:ext cx="8989036" cy="417807"/>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・フォーマット別ガイド</a:t>
            </a:r>
            <a:r>
              <a:rPr kumimoji="0" lang="en-US" altLang="ja-JP" sz="900" b="0" i="0" u="none" strike="noStrike" kern="0" cap="none" spc="0" normalizeH="0" baseline="0" noProof="0">
                <a:ln>
                  <a:noFill/>
                </a:ln>
                <a:solidFill>
                  <a:srgbClr val="0D0D0D"/>
                </a:solidFill>
                <a:effectLst/>
                <a:uLnTx/>
                <a:uFillTx/>
                <a:latin typeface="Meiryo"/>
                <a:ea typeface="Meiryo"/>
              </a:rPr>
              <a:t>:</a:t>
            </a:r>
            <a:r>
              <a:rPr kumimoji="0" lang="ja-JP" altLang="en-US" sz="900" b="0" i="0" u="none" strike="noStrike" kern="0" cap="none" spc="0" normalizeH="0" baseline="0" noProof="0">
                <a:ln>
                  <a:noFill/>
                </a:ln>
                <a:solidFill>
                  <a:srgbClr val="0D0D0D"/>
                </a:solidFill>
                <a:effectLst/>
                <a:uLnTx/>
                <a:uFillTx/>
                <a:latin typeface="Meiryo"/>
                <a:ea typeface="Meiryo"/>
              </a:rPr>
              <a:t> </a:t>
            </a:r>
            <a:r>
              <a:rPr kumimoji="0" lang="en-US" altLang="ja-JP" sz="900" b="0" i="0" u="none" strike="noStrike" kern="0" cap="none" spc="0" normalizeH="0" baseline="0" noProof="0">
                <a:ln>
                  <a:noFill/>
                </a:ln>
                <a:solidFill>
                  <a:srgbClr val="000000"/>
                </a:solidFill>
                <a:effectLst/>
                <a:uLnTx/>
                <a:uFillTx/>
                <a:latin typeface="Meiryo"/>
                <a:ea typeface="Meiryo"/>
                <a:hlinkClick r:id="rId5">
                  <a:extLst>
                    <a:ext uri="{A12FA001-AC4F-418D-AE19-62706E023703}">
                      <ahyp:hlinkClr xmlns:ahyp="http://schemas.microsoft.com/office/drawing/2018/hyperlinkcolor" val="tx"/>
                    </a:ext>
                  </a:extLst>
                </a:hlinkClick>
              </a:rPr>
              <a:t>https://s.yimg.jp/dl/displayads-guarantee/formatguide.zip</a:t>
            </a:r>
            <a:endParaRPr kumimoji="0" lang="en-US" altLang="ja-JP" sz="900" b="0" i="0" u="none" strike="noStrike" kern="0" cap="none" spc="0" normalizeH="0" baseline="0" noProof="0">
              <a:ln>
                <a:noFill/>
              </a:ln>
              <a:solidFill>
                <a:srgbClr val="000000"/>
              </a:solidFill>
              <a:effectLst/>
              <a:uLnTx/>
              <a:uFillTx/>
              <a:latin typeface="Meiryo"/>
              <a:ea typeface="Meiryo"/>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・入稿規定（</a:t>
            </a:r>
            <a:r>
              <a:rPr kumimoji="0" lang="en-US" altLang="ja-JP" sz="900" b="0" i="0" u="none" strike="noStrike" kern="0" cap="none" spc="0" normalizeH="0" baseline="0" noProof="0">
                <a:ln>
                  <a:noFill/>
                </a:ln>
                <a:solidFill>
                  <a:srgbClr val="0D0D0D"/>
                </a:solidFill>
                <a:effectLst/>
                <a:uLnTx/>
                <a:uFillTx/>
                <a:latin typeface="Meiryo"/>
                <a:ea typeface="Meiryo"/>
              </a:rPr>
              <a:t>web</a:t>
            </a:r>
            <a:r>
              <a:rPr kumimoji="0" lang="ja-JP" altLang="en-US" sz="900" b="0" i="0" u="none" strike="noStrike" kern="0" cap="none" spc="0" normalizeH="0" baseline="0" noProof="0">
                <a:ln>
                  <a:noFill/>
                </a:ln>
                <a:solidFill>
                  <a:srgbClr val="0D0D0D"/>
                </a:solidFill>
                <a:effectLst/>
                <a:uLnTx/>
                <a:uFillTx/>
                <a:latin typeface="Meiryo"/>
                <a:ea typeface="Meiryo"/>
              </a:rPr>
              <a:t>）：</a:t>
            </a:r>
            <a:r>
              <a:rPr kumimoji="0" lang="ja-JP" altLang="en-US" sz="900" kern="0">
                <a:solidFill>
                  <a:srgbClr val="0D0D0D"/>
                </a:solidFill>
                <a:latin typeface="Meiryo"/>
                <a:ea typeface="Meiryo"/>
                <a:hlinkClick r:id="rId6"/>
              </a:rPr>
              <a:t>https://ads-help.yahoo-net.jp/s/article/H000044930?language=ja</a:t>
            </a:r>
            <a:endParaRPr lang="en-US" altLang="ja-JP" sz="900" b="0" i="0" u="none" strike="noStrike" cap="none" spc="0" normalizeH="0" baseline="0" noProof="0">
              <a:ln>
                <a:noFill/>
              </a:ln>
              <a:solidFill>
                <a:srgbClr val="000000"/>
              </a:solidFill>
              <a:effectLst/>
              <a:uLnTx/>
              <a:uFillTx/>
              <a:latin typeface="Meiryo"/>
              <a:ea typeface="Meiryo"/>
            </a:endParaRPr>
          </a:p>
        </p:txBody>
      </p:sp>
      <p:sp>
        <p:nvSpPr>
          <p:cNvPr id="3" name="テキスト プレースホルダー 1">
            <a:extLst>
              <a:ext uri="{FF2B5EF4-FFF2-40B4-BE49-F238E27FC236}">
                <a16:creationId xmlns:a16="http://schemas.microsoft.com/office/drawing/2014/main" id="{7D7A5BED-3E1E-52E1-D579-0A5327E0E3C3}"/>
              </a:ext>
            </a:extLst>
          </p:cNvPr>
          <p:cNvSpPr>
            <a:spLocks noGrp="1"/>
          </p:cNvSpPr>
          <p:nvPr>
            <p:ph type="body" sz="quarter" idx="10"/>
          </p:nvPr>
        </p:nvSpPr>
        <p:spPr>
          <a:xfrm>
            <a:off x="3505621" y="271526"/>
            <a:ext cx="5363892" cy="335028"/>
          </a:xfrm>
        </p:spPr>
        <p:txBody>
          <a:bodyPr/>
          <a:lstStyle/>
          <a:p>
            <a:r>
              <a:rPr kumimoji="1" lang="en-US" altLang="ja-JP" sz="2000" b="1" i="0">
                <a:solidFill>
                  <a:srgbClr val="000048"/>
                </a:solidFill>
                <a:latin typeface="Meiryo" panose="020B0604030504040204" pitchFamily="34" charset="-128"/>
                <a:ea typeface="Meiryo" panose="020B0604030504040204" pitchFamily="34" charset="-128"/>
              </a:rPr>
              <a:t>Yahoo! JAPAN</a:t>
            </a:r>
            <a:r>
              <a:rPr kumimoji="1" lang="ja-JP" altLang="en-US" sz="2000" b="1" i="0">
                <a:solidFill>
                  <a:srgbClr val="000048"/>
                </a:solidFill>
                <a:latin typeface="Meiryo" panose="020B0604030504040204" pitchFamily="34" charset="-128"/>
                <a:ea typeface="Meiryo" panose="020B0604030504040204" pitchFamily="34" charset="-128"/>
              </a:rPr>
              <a:t>トップページ　ブランドパネル　</a:t>
            </a:r>
            <a:r>
              <a:rPr kumimoji="1" lang="en-US" altLang="ja-JP" sz="2000" b="1" i="0">
                <a:solidFill>
                  <a:srgbClr val="000048"/>
                </a:solidFill>
                <a:latin typeface="Meiryo" panose="020B0604030504040204" pitchFamily="34" charset="-128"/>
                <a:ea typeface="Meiryo" panose="020B0604030504040204" pitchFamily="34" charset="-128"/>
              </a:rPr>
              <a:t>PC</a:t>
            </a:r>
            <a:endParaRPr kumimoji="1" lang="ja-JP" altLang="en-US" sz="2000" b="1" i="0">
              <a:solidFill>
                <a:srgbClr val="000048"/>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269064781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A5B855-22D0-4C2F-96CF-635FE377CCA8}"/>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B466E062-BA13-3DF5-7851-8BCBFA776842}"/>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D9CA0C56-F96D-9B6D-F171-5F588CE1E694}"/>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14" name="角丸四角形 3">
            <a:extLst>
              <a:ext uri="{FF2B5EF4-FFF2-40B4-BE49-F238E27FC236}">
                <a16:creationId xmlns:a16="http://schemas.microsoft.com/office/drawing/2014/main" id="{391C0056-4CAE-DBE1-2DF4-5C96F6E8EC64}"/>
              </a:ext>
            </a:extLst>
          </p:cNvPr>
          <p:cNvSpPr/>
          <p:nvPr/>
        </p:nvSpPr>
        <p:spPr>
          <a:xfrm>
            <a:off x="1792443" y="186644"/>
            <a:ext cx="1484157"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3E"/>
                </a:solidFill>
                <a:effectLst/>
                <a:uLnTx/>
                <a:uFillTx/>
                <a:latin typeface="Meiryo" panose="020B0604030504040204" pitchFamily="34" charset="-128"/>
                <a:ea typeface="Meiryo" panose="020B0604030504040204" pitchFamily="34" charset="-128"/>
              </a:rPr>
              <a:t>商品一覧</a:t>
            </a:r>
          </a:p>
        </p:txBody>
      </p:sp>
      <p:graphicFrame>
        <p:nvGraphicFramePr>
          <p:cNvPr id="11" name="表 10">
            <a:extLst>
              <a:ext uri="{FF2B5EF4-FFF2-40B4-BE49-F238E27FC236}">
                <a16:creationId xmlns:a16="http://schemas.microsoft.com/office/drawing/2014/main" id="{DAB86AFF-DF0F-2BB1-528F-AEA718D6A324}"/>
              </a:ext>
            </a:extLst>
          </p:cNvPr>
          <p:cNvGraphicFramePr>
            <a:graphicFrameLocks noGrp="1"/>
          </p:cNvGraphicFramePr>
          <p:nvPr>
            <p:extLst>
              <p:ext uri="{D42A27DB-BD31-4B8C-83A1-F6EECF244321}">
                <p14:modId xmlns:p14="http://schemas.microsoft.com/office/powerpoint/2010/main" val="2742087380"/>
              </p:ext>
            </p:extLst>
          </p:nvPr>
        </p:nvGraphicFramePr>
        <p:xfrm>
          <a:off x="455613" y="936620"/>
          <a:ext cx="11233149" cy="4921641"/>
        </p:xfrm>
        <a:graphic>
          <a:graphicData uri="http://schemas.openxmlformats.org/drawingml/2006/table">
            <a:tbl>
              <a:tblPr firstCol="1" bandRow="1"/>
              <a:tblGrid>
                <a:gridCol w="1430593">
                  <a:extLst>
                    <a:ext uri="{9D8B030D-6E8A-4147-A177-3AD203B41FA5}">
                      <a16:colId xmlns:a16="http://schemas.microsoft.com/office/drawing/2014/main" val="792911817"/>
                    </a:ext>
                  </a:extLst>
                </a:gridCol>
                <a:gridCol w="526854">
                  <a:extLst>
                    <a:ext uri="{9D8B030D-6E8A-4147-A177-3AD203B41FA5}">
                      <a16:colId xmlns:a16="http://schemas.microsoft.com/office/drawing/2014/main" val="1525620392"/>
                    </a:ext>
                  </a:extLst>
                </a:gridCol>
                <a:gridCol w="1466260">
                  <a:extLst>
                    <a:ext uri="{9D8B030D-6E8A-4147-A177-3AD203B41FA5}">
                      <a16:colId xmlns:a16="http://schemas.microsoft.com/office/drawing/2014/main" val="3835180974"/>
                    </a:ext>
                  </a:extLst>
                </a:gridCol>
                <a:gridCol w="688552">
                  <a:extLst>
                    <a:ext uri="{9D8B030D-6E8A-4147-A177-3AD203B41FA5}">
                      <a16:colId xmlns:a16="http://schemas.microsoft.com/office/drawing/2014/main" val="2380498706"/>
                    </a:ext>
                  </a:extLst>
                </a:gridCol>
                <a:gridCol w="1341453">
                  <a:extLst>
                    <a:ext uri="{9D8B030D-6E8A-4147-A177-3AD203B41FA5}">
                      <a16:colId xmlns:a16="http://schemas.microsoft.com/office/drawing/2014/main" val="4269922740"/>
                    </a:ext>
                  </a:extLst>
                </a:gridCol>
                <a:gridCol w="462310">
                  <a:extLst>
                    <a:ext uri="{9D8B030D-6E8A-4147-A177-3AD203B41FA5}">
                      <a16:colId xmlns:a16="http://schemas.microsoft.com/office/drawing/2014/main" val="2427317479"/>
                    </a:ext>
                  </a:extLst>
                </a:gridCol>
                <a:gridCol w="1330118">
                  <a:extLst>
                    <a:ext uri="{9D8B030D-6E8A-4147-A177-3AD203B41FA5}">
                      <a16:colId xmlns:a16="http://schemas.microsoft.com/office/drawing/2014/main" val="1933156410"/>
                    </a:ext>
                  </a:extLst>
                </a:gridCol>
                <a:gridCol w="462310">
                  <a:extLst>
                    <a:ext uri="{9D8B030D-6E8A-4147-A177-3AD203B41FA5}">
                      <a16:colId xmlns:a16="http://schemas.microsoft.com/office/drawing/2014/main" val="3763099035"/>
                    </a:ext>
                  </a:extLst>
                </a:gridCol>
                <a:gridCol w="1410602">
                  <a:extLst>
                    <a:ext uri="{9D8B030D-6E8A-4147-A177-3AD203B41FA5}">
                      <a16:colId xmlns:a16="http://schemas.microsoft.com/office/drawing/2014/main" val="4196219788"/>
                    </a:ext>
                  </a:extLst>
                </a:gridCol>
                <a:gridCol w="217498">
                  <a:extLst>
                    <a:ext uri="{9D8B030D-6E8A-4147-A177-3AD203B41FA5}">
                      <a16:colId xmlns:a16="http://schemas.microsoft.com/office/drawing/2014/main" val="479922504"/>
                    </a:ext>
                  </a:extLst>
                </a:gridCol>
                <a:gridCol w="527307">
                  <a:extLst>
                    <a:ext uri="{9D8B030D-6E8A-4147-A177-3AD203B41FA5}">
                      <a16:colId xmlns:a16="http://schemas.microsoft.com/office/drawing/2014/main" val="2494124302"/>
                    </a:ext>
                  </a:extLst>
                </a:gridCol>
                <a:gridCol w="1369292">
                  <a:extLst>
                    <a:ext uri="{9D8B030D-6E8A-4147-A177-3AD203B41FA5}">
                      <a16:colId xmlns:a16="http://schemas.microsoft.com/office/drawing/2014/main" val="3445193374"/>
                    </a:ext>
                  </a:extLst>
                </a:gridCol>
              </a:tblGrid>
              <a:tr h="38215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50" b="1">
                          <a:solidFill>
                            <a:schemeClr val="bg1"/>
                          </a:solidFill>
                          <a:latin typeface="Meiryo" panose="020B0604030504040204" pitchFamily="34" charset="-128"/>
                          <a:ea typeface="Meiryo" panose="020B0604030504040204" pitchFamily="34" charset="-128"/>
                        </a:rPr>
                        <a:t>商品名</a:t>
                      </a:r>
                    </a:p>
                  </a:txBody>
                  <a:tcPr marT="7200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rtl="0" eaLnBrk="1" fontAlgn="auto" latinLnBrk="0" hangingPunct="1">
                        <a:lnSpc>
                          <a:spcPct val="100000"/>
                        </a:lnSpc>
                        <a:spcBef>
                          <a:spcPts val="0"/>
                        </a:spcBef>
                        <a:spcAft>
                          <a:spcPts val="0"/>
                        </a:spcAft>
                        <a:buClrTx/>
                        <a:buSzTx/>
                        <a:buFontTx/>
                        <a:buNone/>
                      </a:pPr>
                      <a:r>
                        <a:rPr kumimoji="1" lang="en-US" altLang="ja-JP" sz="800" b="1" kern="1200">
                          <a:solidFill>
                            <a:schemeClr val="bg1"/>
                          </a:solidFill>
                          <a:latin typeface="Meiryo"/>
                          <a:ea typeface="Meiryo"/>
                          <a:cs typeface="+mn-cs"/>
                        </a:rPr>
                        <a:t>Yahoo! JAPAN</a:t>
                      </a:r>
                      <a:r>
                        <a:rPr kumimoji="1" lang="ja-JP" altLang="en-US" sz="800" b="1" kern="1200">
                          <a:solidFill>
                            <a:schemeClr val="bg1"/>
                          </a:solidFill>
                          <a:latin typeface="Meiryo"/>
                          <a:ea typeface="Meiryo"/>
                          <a:cs typeface="+mn-cs"/>
                        </a:rPr>
                        <a:t>トップページ　ブランドパネル　</a:t>
                      </a:r>
                      <a:r>
                        <a:rPr kumimoji="1" lang="en-US" altLang="ja-JP" sz="800" b="1" kern="1200">
                          <a:solidFill>
                            <a:schemeClr val="bg1"/>
                          </a:solidFill>
                          <a:latin typeface="Meiryo"/>
                          <a:ea typeface="Meiryo"/>
                          <a:cs typeface="+mn-cs"/>
                        </a:rPr>
                        <a:t>PC</a:t>
                      </a:r>
                      <a:r>
                        <a:rPr kumimoji="1" lang="ja-JP" altLang="en-US" sz="800" b="1" kern="1200">
                          <a:solidFill>
                            <a:schemeClr val="bg1"/>
                          </a:solidFill>
                          <a:latin typeface="Meiryo"/>
                          <a:ea typeface="Meiryo"/>
                          <a:cs typeface="+mn-cs"/>
                        </a:rPr>
                        <a:t>（</a:t>
                      </a:r>
                      <a:r>
                        <a:rPr kumimoji="1" lang="en-US" altLang="ja-JP" sz="800" b="1" kern="1200">
                          <a:solidFill>
                            <a:schemeClr val="bg1"/>
                          </a:solidFill>
                          <a:latin typeface="Meiryo"/>
                          <a:ea typeface="Meiryo"/>
                          <a:cs typeface="+mn-cs"/>
                        </a:rPr>
                        <a:t>500</a:t>
                      </a:r>
                      <a:r>
                        <a:rPr kumimoji="1" lang="ja-JP" altLang="en-US" sz="800" b="1" kern="1200">
                          <a:solidFill>
                            <a:schemeClr val="bg1"/>
                          </a:solidFill>
                          <a:latin typeface="Meiryo"/>
                          <a:ea typeface="Meiryo"/>
                          <a:cs typeface="+mn-cs"/>
                        </a:rPr>
                        <a:t>万円～）</a:t>
                      </a:r>
                      <a:endParaRPr kumimoji="1" lang="en-US" altLang="ja-JP" sz="800" b="1" kern="1200">
                        <a:solidFill>
                          <a:schemeClr val="bg1"/>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p>
                      <a:pPr algn="ctr"/>
                      <a:r>
                        <a:rPr kumimoji="1" lang="en-US" altLang="ja-JP" sz="800" b="1" kern="1200">
                          <a:solidFill>
                            <a:schemeClr val="bg1"/>
                          </a:solidFill>
                          <a:latin typeface="Meiryo"/>
                          <a:ea typeface="Meiryo"/>
                          <a:cs typeface="+mn-cs"/>
                        </a:rPr>
                        <a:t>Yahoo! JAPAN</a:t>
                      </a:r>
                      <a:r>
                        <a:rPr kumimoji="1" lang="ja-JP" altLang="en-US" sz="800" b="1" kern="1200">
                          <a:solidFill>
                            <a:schemeClr val="bg1"/>
                          </a:solidFill>
                          <a:latin typeface="Meiryo"/>
                          <a:ea typeface="Meiryo"/>
                          <a:cs typeface="+mn-cs"/>
                        </a:rPr>
                        <a:t>トップページ　ブランドパネル　</a:t>
                      </a:r>
                      <a:r>
                        <a:rPr kumimoji="1" lang="en-US" altLang="ja-JP" sz="800" b="1" kern="1200">
                          <a:solidFill>
                            <a:schemeClr val="bg1"/>
                          </a:solidFill>
                          <a:latin typeface="Meiryo"/>
                          <a:ea typeface="Meiryo"/>
                          <a:cs typeface="+mn-cs"/>
                        </a:rPr>
                        <a:t>PC</a:t>
                      </a:r>
                      <a:r>
                        <a:rPr kumimoji="1" lang="ja-JP" altLang="en-US" sz="800" b="1" kern="1200">
                          <a:solidFill>
                            <a:schemeClr val="bg1"/>
                          </a:solidFill>
                          <a:latin typeface="Meiryo"/>
                          <a:ea typeface="Meiryo"/>
                          <a:cs typeface="+mn-cs"/>
                        </a:rPr>
                        <a:t>（</a:t>
                      </a:r>
                      <a:r>
                        <a:rPr kumimoji="1" lang="en-US" altLang="ja-JP" sz="800" b="1" kern="1200">
                          <a:solidFill>
                            <a:schemeClr val="bg1"/>
                          </a:solidFill>
                          <a:latin typeface="Meiryo"/>
                          <a:ea typeface="Meiryo"/>
                          <a:cs typeface="+mn-cs"/>
                        </a:rPr>
                        <a:t>1000</a:t>
                      </a:r>
                      <a:r>
                        <a:rPr kumimoji="1" lang="ja-JP" altLang="en-US" sz="800" b="1" kern="1200">
                          <a:solidFill>
                            <a:schemeClr val="bg1"/>
                          </a:solidFill>
                          <a:latin typeface="Meiryo"/>
                          <a:ea typeface="Meiryo"/>
                          <a:cs typeface="+mn-cs"/>
                        </a:rPr>
                        <a:t>万円～）</a:t>
                      </a:r>
                      <a:endParaRPr kumimoji="1" lang="en-US" altLang="ja-JP" sz="800" b="1" kern="1200">
                        <a:solidFill>
                          <a:schemeClr val="bg1"/>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9002C"/>
                    </a:solidFill>
                  </a:tcPr>
                </a:tc>
                <a:tc gridSpan="2">
                  <a:txBody>
                    <a:bodyPr/>
                    <a:lstStyle/>
                    <a:p>
                      <a:pPr algn="ctr"/>
                      <a:r>
                        <a:rPr kumimoji="1" lang="en-US" altLang="ja-JP" sz="800" b="1" kern="1200">
                          <a:solidFill>
                            <a:schemeClr val="bg1"/>
                          </a:solidFill>
                          <a:latin typeface="Meiryo"/>
                          <a:ea typeface="Meiryo"/>
                          <a:cs typeface="+mn-cs"/>
                        </a:rPr>
                        <a:t>Yahoo! JAPAN</a:t>
                      </a:r>
                      <a:r>
                        <a:rPr kumimoji="1" lang="ja-JP" altLang="en-US" sz="800" b="1" kern="1200">
                          <a:solidFill>
                            <a:schemeClr val="bg1"/>
                          </a:solidFill>
                          <a:latin typeface="Meiryo"/>
                          <a:ea typeface="Meiryo"/>
                          <a:cs typeface="+mn-cs"/>
                        </a:rPr>
                        <a:t>トップページ　ブランドパネル　</a:t>
                      </a:r>
                      <a:r>
                        <a:rPr kumimoji="1" lang="en-US" altLang="ja-JP" sz="800" b="1" kern="1200">
                          <a:solidFill>
                            <a:schemeClr val="bg1"/>
                          </a:solidFill>
                          <a:latin typeface="Meiryo"/>
                          <a:ea typeface="Meiryo"/>
                          <a:cs typeface="+mn-cs"/>
                        </a:rPr>
                        <a:t>PC</a:t>
                      </a:r>
                      <a:r>
                        <a:rPr kumimoji="1" lang="ja-JP" altLang="en-US" sz="800" b="1" kern="1200">
                          <a:solidFill>
                            <a:schemeClr val="bg1"/>
                          </a:solidFill>
                          <a:latin typeface="Meiryo"/>
                          <a:ea typeface="Meiryo"/>
                          <a:cs typeface="+mn-cs"/>
                        </a:rPr>
                        <a:t>（都道府県）（</a:t>
                      </a:r>
                      <a:r>
                        <a:rPr kumimoji="1" lang="en-US" altLang="ja-JP" sz="800" b="1" kern="1200">
                          <a:solidFill>
                            <a:schemeClr val="bg1"/>
                          </a:solidFill>
                          <a:latin typeface="Meiryo"/>
                          <a:ea typeface="Meiryo"/>
                          <a:cs typeface="+mn-cs"/>
                        </a:rPr>
                        <a:t>50</a:t>
                      </a:r>
                      <a:r>
                        <a:rPr kumimoji="1" lang="ja-JP" altLang="en-US" sz="800" b="1" kern="1200">
                          <a:solidFill>
                            <a:schemeClr val="bg1"/>
                          </a:solidFill>
                          <a:latin typeface="Meiryo"/>
                          <a:ea typeface="Meiryo"/>
                          <a:cs typeface="+mn-cs"/>
                        </a:rPr>
                        <a:t>万円～）</a:t>
                      </a:r>
                      <a:endParaRPr kumimoji="1" lang="en-US" altLang="ja-JP" sz="800" b="1" kern="1200">
                        <a:solidFill>
                          <a:schemeClr val="bg1"/>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1" kern="1200">
                          <a:solidFill>
                            <a:schemeClr val="bg1"/>
                          </a:solidFill>
                          <a:latin typeface="Meiryo"/>
                          <a:ea typeface="Meiryo"/>
                          <a:cs typeface="+mn-cs"/>
                        </a:rPr>
                        <a:t>ブランドパネル</a:t>
                      </a:r>
                      <a:r>
                        <a:rPr lang="en-US" altLang="ja-JP" sz="900" b="1" kern="1200">
                          <a:solidFill>
                            <a:schemeClr val="bg1"/>
                          </a:solidFill>
                          <a:latin typeface="Meiryo"/>
                          <a:ea typeface="Meiryo"/>
                          <a:cs typeface="+mn-cs"/>
                        </a:rPr>
                        <a:t> </a:t>
                      </a:r>
                      <a:r>
                        <a:rPr kumimoji="1" lang="en-US" altLang="ja-JP" sz="900" b="1" kern="1200">
                          <a:solidFill>
                            <a:schemeClr val="bg1"/>
                          </a:solidFill>
                          <a:latin typeface="Meiryo"/>
                          <a:ea typeface="Meiryo"/>
                          <a:cs typeface="+mn-cs"/>
                        </a:rPr>
                        <a:t> SP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kern="1200">
                          <a:solidFill>
                            <a:schemeClr val="bg1"/>
                          </a:solidFill>
                          <a:latin typeface="Meiryo"/>
                          <a:ea typeface="Meiryo"/>
                          <a:cs typeface="+mn-cs"/>
                        </a:rPr>
                        <a:t>（</a:t>
                      </a:r>
                      <a:r>
                        <a:rPr kumimoji="1" lang="en-US" altLang="ja-JP" sz="900" b="1" kern="1200">
                          <a:solidFill>
                            <a:schemeClr val="bg1"/>
                          </a:solidFill>
                          <a:latin typeface="Meiryo"/>
                          <a:ea typeface="Meiryo"/>
                          <a:cs typeface="+mn-cs"/>
                        </a:rPr>
                        <a:t>FQ1</a:t>
                      </a:r>
                      <a:r>
                        <a:rPr kumimoji="1" lang="ja-JP" altLang="en-US" sz="900" b="1" kern="1200">
                          <a:solidFill>
                            <a:schemeClr val="bg1"/>
                          </a:solidFill>
                          <a:latin typeface="Meiryo"/>
                          <a:ea typeface="Meiryo"/>
                          <a:cs typeface="+mn-cs"/>
                        </a:rPr>
                        <a:t>）</a:t>
                      </a:r>
                      <a:endParaRPr kumimoji="1" lang="ja-JP" altLang="en-US" sz="900" b="1">
                        <a:solidFill>
                          <a:schemeClr val="bg1"/>
                        </a:solidFill>
                        <a:latin typeface="Meiryo"/>
                        <a:ea typeface="Meiryo"/>
                      </a:endParaRPr>
                    </a:p>
                  </a:txBody>
                  <a:tcPr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9002C"/>
                    </a:solidFill>
                  </a:tcPr>
                </a:tc>
                <a:tc gridSpan="3">
                  <a:txBody>
                    <a:bodyPr/>
                    <a:lstStyle/>
                    <a:p>
                      <a:pPr algn="ctr"/>
                      <a:r>
                        <a:rPr kumimoji="1" lang="en-US" altLang="ja-JP" sz="800" b="1" kern="1200">
                          <a:solidFill>
                            <a:schemeClr val="bg1"/>
                          </a:solidFill>
                          <a:latin typeface="Meiryo"/>
                          <a:ea typeface="Meiryo"/>
                          <a:cs typeface="+mn-cs"/>
                        </a:rPr>
                        <a:t>Yahoo! JAPAN</a:t>
                      </a:r>
                      <a:r>
                        <a:rPr kumimoji="1" lang="ja-JP" altLang="en-US" sz="800" b="1" kern="1200">
                          <a:solidFill>
                            <a:schemeClr val="bg1"/>
                          </a:solidFill>
                          <a:latin typeface="Meiryo"/>
                          <a:ea typeface="Meiryo"/>
                          <a:cs typeface="+mn-cs"/>
                        </a:rPr>
                        <a:t>トップページ　ブランドパネル　</a:t>
                      </a:r>
                      <a:r>
                        <a:rPr kumimoji="1" lang="en-US" altLang="ja-JP" sz="800" b="1" kern="1200">
                          <a:solidFill>
                            <a:schemeClr val="bg1"/>
                          </a:solidFill>
                          <a:latin typeface="Meiryo"/>
                          <a:ea typeface="Meiryo"/>
                          <a:cs typeface="+mn-cs"/>
                        </a:rPr>
                        <a:t>PC</a:t>
                      </a:r>
                      <a:r>
                        <a:rPr kumimoji="1" lang="ja-JP" altLang="en-US" sz="800" b="1" kern="1200">
                          <a:solidFill>
                            <a:schemeClr val="bg1"/>
                          </a:solidFill>
                          <a:latin typeface="Meiryo"/>
                          <a:ea typeface="Meiryo"/>
                          <a:cs typeface="+mn-cs"/>
                        </a:rPr>
                        <a:t>（都道府県）（</a:t>
                      </a:r>
                      <a:r>
                        <a:rPr kumimoji="1" lang="en-US" altLang="ja-JP" sz="800" b="1" kern="1200">
                          <a:solidFill>
                            <a:schemeClr val="bg1"/>
                          </a:solidFill>
                          <a:latin typeface="Meiryo"/>
                          <a:ea typeface="Meiryo"/>
                          <a:cs typeface="+mn-cs"/>
                        </a:rPr>
                        <a:t>300</a:t>
                      </a:r>
                      <a:r>
                        <a:rPr kumimoji="1" lang="ja-JP" altLang="en-US" sz="800" b="1" kern="1200">
                          <a:solidFill>
                            <a:schemeClr val="bg1"/>
                          </a:solidFill>
                          <a:latin typeface="Meiryo"/>
                          <a:ea typeface="Meiryo"/>
                          <a:cs typeface="+mn-cs"/>
                        </a:rPr>
                        <a:t>万円～）</a:t>
                      </a:r>
                      <a:endParaRPr kumimoji="1" lang="en-US" altLang="ja-JP" sz="800" b="1" kern="1200">
                        <a:solidFill>
                          <a:schemeClr val="bg1"/>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1" kern="1200">
                          <a:solidFill>
                            <a:schemeClr val="bg1"/>
                          </a:solidFill>
                          <a:latin typeface="Meiryo"/>
                          <a:ea typeface="Meiryo"/>
                          <a:cs typeface="+mn-cs"/>
                        </a:rPr>
                        <a:t>ブランドパネル</a:t>
                      </a:r>
                      <a:r>
                        <a:rPr lang="en-US" altLang="ja-JP" sz="900" b="1" kern="1200">
                          <a:solidFill>
                            <a:schemeClr val="bg1"/>
                          </a:solidFill>
                          <a:latin typeface="Meiryo"/>
                          <a:ea typeface="Meiryo"/>
                          <a:cs typeface="+mn-cs"/>
                        </a:rPr>
                        <a:t> </a:t>
                      </a:r>
                      <a:r>
                        <a:rPr kumimoji="1" lang="en-US" altLang="ja-JP" sz="900" b="1" kern="1200">
                          <a:solidFill>
                            <a:schemeClr val="bg1"/>
                          </a:solidFill>
                          <a:latin typeface="Meiryo"/>
                          <a:ea typeface="Meiryo"/>
                          <a:cs typeface="+mn-cs"/>
                        </a:rPr>
                        <a:t> SP</a:t>
                      </a:r>
                      <a:endParaRPr kumimoji="1" lang="ja-JP" altLang="en-US" sz="900" b="1" kern="1200">
                        <a:solidFill>
                          <a:schemeClr val="bg1"/>
                        </a:solidFill>
                        <a:latin typeface="Meiryo"/>
                        <a:ea typeface="Meiryo"/>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kern="1200">
                          <a:solidFill>
                            <a:schemeClr val="bg1"/>
                          </a:solidFill>
                          <a:latin typeface="Meiryo"/>
                          <a:ea typeface="Meiryo"/>
                          <a:cs typeface="+mn-cs"/>
                        </a:rPr>
                        <a:t>（都道府県）（</a:t>
                      </a:r>
                      <a:r>
                        <a:rPr kumimoji="1" lang="en-US" altLang="ja-JP" sz="900" b="1" kern="1200">
                          <a:solidFill>
                            <a:schemeClr val="bg1"/>
                          </a:solidFill>
                          <a:latin typeface="Meiryo"/>
                          <a:ea typeface="Meiryo"/>
                          <a:cs typeface="+mn-cs"/>
                        </a:rPr>
                        <a:t>50</a:t>
                      </a:r>
                      <a:r>
                        <a:rPr kumimoji="1" lang="ja-JP" altLang="en-US" sz="900" b="1" kern="1200">
                          <a:solidFill>
                            <a:schemeClr val="bg1"/>
                          </a:solidFill>
                          <a:latin typeface="Meiryo"/>
                          <a:ea typeface="Meiryo"/>
                          <a:cs typeface="+mn-cs"/>
                        </a:rPr>
                        <a:t>万円～）</a:t>
                      </a:r>
                    </a:p>
                  </a:txBody>
                  <a:tcPr anchor="ctr">
                    <a:lnL w="19050" cap="flat" cmpd="sng" algn="ctr">
                      <a:solidFill>
                        <a:schemeClr val="bg1"/>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9002C"/>
                    </a:solidFill>
                  </a:tcPr>
                </a:tc>
                <a:tc hMerge="1">
                  <a:txBody>
                    <a:bodyPr/>
                    <a:lstStyle/>
                    <a:p>
                      <a:pPr algn="ctr"/>
                      <a:r>
                        <a:rPr kumimoji="1" lang="ja-JP" altLang="en-US" sz="800" b="1" kern="1200">
                          <a:solidFill>
                            <a:schemeClr val="bg1"/>
                          </a:solidFill>
                          <a:latin typeface="Meiryo"/>
                          <a:ea typeface="Meiryo"/>
                          <a:cs typeface="+mn-cs"/>
                        </a:rPr>
                        <a:t>ブランドパネル  </a:t>
                      </a:r>
                      <a:r>
                        <a:rPr kumimoji="1" lang="en-US" altLang="ja-JP" sz="800" b="1" kern="1200">
                          <a:solidFill>
                            <a:schemeClr val="bg1"/>
                          </a:solidFill>
                          <a:latin typeface="Meiryo"/>
                          <a:ea typeface="Meiryo"/>
                          <a:cs typeface="+mn-cs"/>
                        </a:rPr>
                        <a:t>SP  </a:t>
                      </a:r>
                      <a:r>
                        <a:rPr kumimoji="1" lang="ja-JP" altLang="en-US" sz="800" b="1" kern="1200">
                          <a:solidFill>
                            <a:schemeClr val="bg1"/>
                          </a:solidFill>
                          <a:latin typeface="Meiryo"/>
                          <a:ea typeface="Meiryo"/>
                          <a:cs typeface="+mn-cs"/>
                        </a:rPr>
                        <a:t>カルーセル</a:t>
                      </a:r>
                    </a:p>
                    <a:p>
                      <a:pPr algn="ctr"/>
                      <a:r>
                        <a:rPr kumimoji="1" lang="ja-JP" altLang="en-US" sz="800" b="1" kern="1200">
                          <a:solidFill>
                            <a:schemeClr val="bg1"/>
                          </a:solidFill>
                          <a:latin typeface="Meiryo"/>
                          <a:ea typeface="Meiryo"/>
                          <a:cs typeface="+mn-cs"/>
                        </a:rPr>
                        <a:t>（都道府県）（</a:t>
                      </a:r>
                      <a:r>
                        <a:rPr kumimoji="1" lang="en-US" altLang="ja-JP" sz="800" b="1" kern="1200">
                          <a:solidFill>
                            <a:schemeClr val="bg1"/>
                          </a:solidFill>
                          <a:latin typeface="Meiryo"/>
                          <a:ea typeface="Meiryo"/>
                          <a:cs typeface="+mn-cs"/>
                        </a:rPr>
                        <a:t>300</a:t>
                      </a:r>
                      <a:r>
                        <a:rPr kumimoji="1" lang="ja-JP" altLang="en-US" sz="800" b="1" kern="1200">
                          <a:solidFill>
                            <a:schemeClr val="bg1"/>
                          </a:solidFill>
                          <a:latin typeface="Meiryo"/>
                          <a:ea typeface="Meiryo"/>
                          <a:cs typeface="+mn-cs"/>
                        </a:rPr>
                        <a:t>万円～）</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9002C"/>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800" b="1" kern="1200">
                          <a:solidFill>
                            <a:schemeClr val="bg1"/>
                          </a:solidFill>
                          <a:latin typeface="Meiryo"/>
                          <a:ea typeface="Meiryo"/>
                          <a:cs typeface="+mn-cs"/>
                        </a:rPr>
                        <a:t>Yahoo! JAPAN</a:t>
                      </a:r>
                      <a:r>
                        <a:rPr kumimoji="1" lang="ja-JP" altLang="en-US" sz="800" b="1" kern="1200">
                          <a:solidFill>
                            <a:schemeClr val="bg1"/>
                          </a:solidFill>
                          <a:latin typeface="Meiryo"/>
                          <a:ea typeface="Meiryo"/>
                          <a:cs typeface="+mn-cs"/>
                        </a:rPr>
                        <a:t>トップページ　</a:t>
                      </a:r>
                      <a:endParaRPr kumimoji="1" lang="en-US" altLang="ja-JP" sz="800" b="1" kern="1200">
                        <a:solidFill>
                          <a:schemeClr val="bg1"/>
                        </a:solidFill>
                        <a:latin typeface="Meiryo"/>
                        <a:ea typeface="Meiryo"/>
                        <a:cs typeface="+mn-cs"/>
                      </a:endParaRPr>
                    </a:p>
                    <a:p>
                      <a:pPr algn="ctr"/>
                      <a:r>
                        <a:rPr kumimoji="1" lang="ja-JP" altLang="en-US" sz="800" b="1" kern="1200">
                          <a:solidFill>
                            <a:schemeClr val="bg1"/>
                          </a:solidFill>
                          <a:latin typeface="Meiryo"/>
                          <a:ea typeface="Meiryo"/>
                          <a:cs typeface="+mn-cs"/>
                        </a:rPr>
                        <a:t>ブランドパネル　</a:t>
                      </a:r>
                      <a:r>
                        <a:rPr kumimoji="1" lang="en-US" altLang="ja-JP" sz="800" b="1" kern="1200">
                          <a:solidFill>
                            <a:schemeClr val="bg1"/>
                          </a:solidFill>
                          <a:latin typeface="Meiryo"/>
                          <a:ea typeface="Meiryo"/>
                          <a:cs typeface="+mn-cs"/>
                        </a:rPr>
                        <a:t>PC</a:t>
                      </a:r>
                      <a:r>
                        <a:rPr kumimoji="1" lang="ja-JP" altLang="en-US" sz="800" b="1" kern="1200">
                          <a:solidFill>
                            <a:schemeClr val="bg1"/>
                          </a:solidFill>
                          <a:latin typeface="Meiryo"/>
                          <a:ea typeface="Meiryo"/>
                          <a:cs typeface="+mn-cs"/>
                        </a:rPr>
                        <a:t>（市区郡）</a:t>
                      </a:r>
                      <a:endParaRPr kumimoji="1" lang="en-US" altLang="ja-JP" sz="800" b="1" kern="1200">
                        <a:solidFill>
                          <a:schemeClr val="bg1"/>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extLst>
                  <a:ext uri="{0D108BD9-81ED-4DB2-BD59-A6C34878D82A}">
                    <a16:rowId xmlns:a16="http://schemas.microsoft.com/office/drawing/2014/main" val="2117335041"/>
                  </a:ext>
                </a:extLst>
              </a:tr>
              <a:tr h="27793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リリース種別</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商品</a:t>
                      </a:r>
                      <a:r>
                        <a:rPr kumimoji="1" lang="en-US" altLang="ja-JP" sz="900" b="0" kern="1200">
                          <a:solidFill>
                            <a:schemeClr val="bg1"/>
                          </a:solidFill>
                          <a:latin typeface="Meiryo"/>
                          <a:ea typeface="Meiryo"/>
                          <a:cs typeface="+mn-cs"/>
                        </a:rPr>
                        <a:t>ID</a:t>
                      </a:r>
                    </a:p>
                  </a:txBody>
                  <a:tcPr marL="0" marR="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lvl="0" algn="ctr">
                        <a:buNone/>
                      </a:pPr>
                      <a:r>
                        <a:rPr kumimoji="1" lang="ja-JP" altLang="en-US" sz="900" b="0" i="0" u="none" strike="noStrike" noProof="0">
                          <a:solidFill>
                            <a:srgbClr val="0D0D0D"/>
                          </a:solidFill>
                          <a:latin typeface="Meiryo" panose="020B0604030504040204" pitchFamily="34" charset="-128"/>
                          <a:ea typeface="Meiryo" panose="020B0604030504040204" pitchFamily="34" charset="-128"/>
                        </a:rPr>
                        <a:t>継続</a:t>
                      </a:r>
                      <a:endParaRPr kumimoji="1" lang="en-US" altLang="ja-JP" sz="900" b="0" i="0" u="none" strike="noStrike" noProof="0">
                        <a:solidFill>
                          <a:srgbClr val="0D0D0D"/>
                        </a:solidFill>
                        <a:latin typeface="Meiryo" panose="020B0604030504040204" pitchFamily="34" charset="-128"/>
                        <a:ea typeface="Meiryo" panose="020B0604030504040204" pitchFamily="34" charset="-128"/>
                      </a:endParaRPr>
                    </a:p>
                  </a:txBody>
                  <a:tcPr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a:solidFill>
                            <a:srgbClr val="0D0D0D"/>
                          </a:solidFill>
                          <a:latin typeface="Meiryo"/>
                          <a:ea typeface="Meiryo"/>
                        </a:rPr>
                        <a:t>1000013239</a:t>
                      </a:r>
                      <a:endParaRPr kumimoji="1" lang="ja-JP" altLang="en-US" sz="9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lvl="0" algn="ctr">
                        <a:lnSpc>
                          <a:spcPct val="100000"/>
                        </a:lnSpc>
                        <a:spcBef>
                          <a:spcPts val="0"/>
                        </a:spcBef>
                        <a:spcAft>
                          <a:spcPts val="0"/>
                        </a:spcAft>
                        <a:buNone/>
                      </a:pPr>
                      <a:r>
                        <a:rPr kumimoji="1" lang="ja-JP" altLang="en-US" sz="900" b="0" i="0" u="none" strike="noStrike" noProof="0">
                          <a:solidFill>
                            <a:srgbClr val="0D0D0D"/>
                          </a:solidFill>
                          <a:latin typeface="Meiryo" panose="020B0604030504040204" pitchFamily="34" charset="-128"/>
                          <a:ea typeface="Meiryo" panose="020B0604030504040204" pitchFamily="34" charset="-128"/>
                        </a:rPr>
                        <a:t>継続</a:t>
                      </a:r>
                      <a:endParaRPr lang="en-US" altLang="ja-JP" sz="900" b="0" i="0" u="none" strike="noStrike" noProof="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a:solidFill>
                            <a:srgbClr val="0D0D0D"/>
                          </a:solidFill>
                          <a:latin typeface="Meiryo"/>
                          <a:ea typeface="Meiryo"/>
                        </a:rPr>
                        <a:t>1000013229</a:t>
                      </a:r>
                      <a:endParaRPr kumimoji="1" lang="ja-JP" altLang="en-US" sz="9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u="none" strike="noStrike" noProof="0">
                          <a:solidFill>
                            <a:srgbClr val="0D0D0D"/>
                          </a:solidFill>
                          <a:latin typeface="Meiryo" panose="020B0604030504040204" pitchFamily="34" charset="-128"/>
                          <a:ea typeface="Meiryo" panose="020B0604030504040204" pitchFamily="34" charset="-128"/>
                        </a:rPr>
                        <a:t>継続</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1000013180</a:t>
                      </a:r>
                      <a:endParaRPr kumimoji="1" lang="ja-JP" altLang="en-US"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i="0" u="none" strike="noStrike" noProof="0">
                          <a:solidFill>
                            <a:srgbClr val="0D0D0D"/>
                          </a:solidFill>
                          <a:latin typeface="Meiryo" panose="020B0604030504040204" pitchFamily="34" charset="-128"/>
                          <a:ea typeface="Meiryo" panose="020B0604030504040204" pitchFamily="34" charset="-128"/>
                        </a:rPr>
                        <a:t>継続</a:t>
                      </a:r>
                      <a:endParaRPr kumimoji="1" lang="en-US" altLang="ja-JP" sz="900" kern="1200">
                        <a:solidFill>
                          <a:srgbClr val="0D0D0D"/>
                        </a:solidFill>
                        <a:latin typeface="Meiryo" panose="020B0604030504040204" pitchFamily="34" charset="-128"/>
                        <a:ea typeface="Meiryo" panose="020B0604030504040204" pitchFamily="34" charset="-128"/>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b="0" kern="1200">
                          <a:solidFill>
                            <a:srgbClr val="0D0D0D"/>
                          </a:solidFill>
                          <a:latin typeface="Meiryo"/>
                          <a:ea typeface="Meiryo"/>
                          <a:cs typeface="+mn-cs"/>
                        </a:rPr>
                        <a:t>1000013219</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000">
                          <a:solidFill>
                            <a:schemeClr val="accent3"/>
                          </a:solidFill>
                          <a:latin typeface="Meiryo" panose="020B0604030504040204" pitchFamily="34" charset="-128"/>
                          <a:ea typeface="Meiryo" panose="020B0604030504040204" pitchFamily="34" charset="-128"/>
                        </a:rPr>
                        <a:t>継続</a:t>
                      </a:r>
                      <a:endParaRPr kumimoji="1" lang="ja-JP" altLang="en-US" sz="1000" kern="1200">
                        <a:solidFill>
                          <a:schemeClr val="accent3"/>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i="0" u="none" strike="noStrike" noProof="0">
                          <a:solidFill>
                            <a:srgbClr val="0D0D0D"/>
                          </a:solidFill>
                          <a:latin typeface="Meiryo" panose="020B0604030504040204" pitchFamily="34" charset="-128"/>
                          <a:ea typeface="Meiryo" panose="020B0604030504040204" pitchFamily="34" charset="-128"/>
                        </a:rPr>
                        <a:t>継続</a:t>
                      </a:r>
                      <a:endParaRPr kumimoji="1" lang="en-US" altLang="ja-JP" sz="900">
                        <a:solidFill>
                          <a:srgbClr val="0D0D0D"/>
                        </a:solidFill>
                        <a:latin typeface="Meiryo" panose="020B0604030504040204" pitchFamily="34" charset="-128"/>
                        <a:ea typeface="Meiryo" panose="020B0604030504040204" pitchFamily="34"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1000013244</a:t>
                      </a:r>
                      <a:endParaRPr kumimoji="1" lang="ja-JP" altLang="en-US"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355075111"/>
                  </a:ext>
                </a:extLst>
              </a:tr>
              <a:tr h="277930">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予約開始日</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900" kern="1200">
                          <a:solidFill>
                            <a:srgbClr val="0D0D0D"/>
                          </a:solidFill>
                          <a:latin typeface="メイリオ"/>
                          <a:ea typeface="メイリオ"/>
                          <a:cs typeface="+mn-cs"/>
                        </a:rPr>
                        <a:t>2026</a:t>
                      </a:r>
                      <a:r>
                        <a:rPr kumimoji="1" lang="ja-JP" altLang="en-US" sz="900" kern="1200">
                          <a:solidFill>
                            <a:srgbClr val="0D0D0D"/>
                          </a:solidFill>
                          <a:latin typeface="メイリオ"/>
                          <a:ea typeface="メイリオ"/>
                          <a:cs typeface="+mn-cs"/>
                        </a:rPr>
                        <a:t>年</a:t>
                      </a:r>
                      <a:r>
                        <a:rPr kumimoji="1" lang="en-US" altLang="ja-JP" sz="900" kern="1200">
                          <a:solidFill>
                            <a:srgbClr val="0D0D0D"/>
                          </a:solidFill>
                          <a:latin typeface="メイリオ"/>
                          <a:ea typeface="メイリオ"/>
                          <a:cs typeface="+mn-cs"/>
                        </a:rPr>
                        <a:t>7</a:t>
                      </a:r>
                      <a:r>
                        <a:rPr kumimoji="1" lang="ja-JP" altLang="en-US" sz="900" kern="1200">
                          <a:solidFill>
                            <a:srgbClr val="0D0D0D"/>
                          </a:solidFill>
                          <a:latin typeface="メイリオ"/>
                          <a:ea typeface="メイリオ"/>
                          <a:cs typeface="+mn-cs"/>
                        </a:rPr>
                        <a:t>月</a:t>
                      </a:r>
                      <a:r>
                        <a:rPr kumimoji="1" lang="en-US" altLang="ja-JP" sz="900" kern="1200">
                          <a:solidFill>
                            <a:srgbClr val="0D0D0D"/>
                          </a:solidFill>
                          <a:latin typeface="メイリオ"/>
                          <a:ea typeface="メイリオ"/>
                          <a:cs typeface="+mn-cs"/>
                        </a:rPr>
                        <a:t>23</a:t>
                      </a:r>
                      <a:r>
                        <a:rPr kumimoji="1" lang="ja-JP" altLang="en-US" sz="900" kern="1200">
                          <a:solidFill>
                            <a:srgbClr val="0D0D0D"/>
                          </a:solidFill>
                          <a:latin typeface="メイリオ"/>
                          <a:ea typeface="メイリオ"/>
                          <a:cs typeface="+mn-cs"/>
                        </a:rPr>
                        <a:t>日</a:t>
                      </a:r>
                      <a:r>
                        <a:rPr lang="en-US" altLang="ja-JP" sz="900" kern="1200">
                          <a:solidFill>
                            <a:srgbClr val="0D0D0D"/>
                          </a:solidFill>
                          <a:latin typeface="メイリオ"/>
                          <a:ea typeface="メイリオ"/>
                          <a:cs typeface="+mn-cs"/>
                        </a:rPr>
                        <a:t>(</a:t>
                      </a:r>
                      <a:r>
                        <a:rPr lang="ja-JP" altLang="en-US" sz="900" kern="1200">
                          <a:solidFill>
                            <a:srgbClr val="0D0D0D"/>
                          </a:solidFill>
                          <a:latin typeface="メイリオ"/>
                          <a:ea typeface="メイリオ"/>
                          <a:cs typeface="+mn-cs"/>
                        </a:rPr>
                        <a:t>木</a:t>
                      </a:r>
                      <a:r>
                        <a:rPr lang="en-US" altLang="ja-JP" sz="900" kern="1200">
                          <a:solidFill>
                            <a:srgbClr val="0D0D0D"/>
                          </a:solidFill>
                          <a:latin typeface="メイリオ"/>
                          <a:ea typeface="メイリオ"/>
                          <a:cs typeface="+mn-cs"/>
                        </a:rPr>
                        <a:t>)</a:t>
                      </a:r>
                      <a:endParaRPr kumimoji="1" lang="en-US" altLang="ja-JP" sz="900" kern="1200">
                        <a:solidFill>
                          <a:srgbClr val="0D0D0D"/>
                        </a:solidFill>
                        <a:latin typeface="メイリオ"/>
                        <a:ea typeface="メイリオ"/>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rgbClr val="FFFFFF"/>
                      </a:solidFill>
                      <a:prstDash val="solid"/>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chemeClr val="bg1"/>
                      </a:solidFill>
                      <a:prstDash val="solid"/>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rgbClr val="FFFFFF"/>
                      </a:solidFill>
                      <a:prstDash val="solid"/>
                      <a:round/>
                      <a:headEnd type="none" w="med" len="med"/>
                      <a:tailEnd type="none" w="med" len="med"/>
                    </a:lnL>
                    <a:lnR w="6350" cap="flat" cmpd="sng" algn="ctr">
                      <a:solidFill>
                        <a:schemeClr val="tx1">
                          <a:lumMod val="50000"/>
                          <a:lumOff val="50000"/>
                        </a:schemeClr>
                      </a:solidFill>
                      <a:prstDash val="sysDot"/>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tc>
                <a:extLst>
                  <a:ext uri="{0D108BD9-81ED-4DB2-BD59-A6C34878D82A}">
                    <a16:rowId xmlns:a16="http://schemas.microsoft.com/office/drawing/2014/main" val="777446988"/>
                  </a:ext>
                </a:extLst>
              </a:tr>
              <a:tr h="27793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入稿前審査対象</a:t>
                      </a:r>
                      <a:endParaRPr kumimoji="1" lang="en-US" altLang="ja-JP" sz="900" b="0" kern="1200">
                        <a:solidFill>
                          <a:schemeClr val="bg1"/>
                        </a:solidFill>
                        <a:latin typeface="Meiryo" panose="020B0604030504040204" pitchFamily="34" charset="-128"/>
                        <a:ea typeface="Meiryo" panose="020B0604030504040204" pitchFamily="34" charset="-128"/>
                        <a:cs typeface="+mn-cs"/>
                      </a:endParaRP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00" kern="1200">
                          <a:solidFill>
                            <a:srgbClr val="0D0D0D"/>
                          </a:solidFill>
                          <a:latin typeface="Meiryo"/>
                          <a:ea typeface="Meiryo"/>
                          <a:cs typeface="+mn-cs"/>
                        </a:rPr>
                        <a:t>-</a:t>
                      </a:r>
                      <a:endParaRPr kumimoji="1" lang="ja-JP" altLang="en-US" sz="10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p>
                      <a:pPr algn="ctr"/>
                      <a:r>
                        <a:rPr kumimoji="1" lang="en-US" altLang="ja-JP" sz="1000" kern="1200">
                          <a:solidFill>
                            <a:srgbClr val="0D0D0D"/>
                          </a:solidFill>
                          <a:latin typeface="Meiryo"/>
                          <a:ea typeface="Meiryo"/>
                          <a:cs typeface="+mn-cs"/>
                        </a:rPr>
                        <a:t>-</a:t>
                      </a:r>
                      <a:endParaRPr kumimoji="1" lang="ja-JP" altLang="en-US">
                        <a:solidFill>
                          <a:srgbClr val="0D0D0D"/>
                        </a:solidFill>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1000" kern="1200">
                          <a:solidFill>
                            <a:srgbClr val="0D0D0D"/>
                          </a:solidFill>
                          <a:latin typeface="Meiryo"/>
                          <a:ea typeface="Meiryo"/>
                          <a:cs typeface="+mn-cs"/>
                        </a:rPr>
                        <a:t>-</a:t>
                      </a:r>
                      <a:endParaRPr kumimoji="1" lang="ja-JP" altLang="en-US">
                        <a:solidFill>
                          <a:srgbClr val="0D0D0D"/>
                        </a:solidFill>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kern="1200">
                          <a:solidFill>
                            <a:schemeClr val="accent3"/>
                          </a:solidFill>
                          <a:latin typeface="Meiryo"/>
                          <a:ea typeface="Meiryo"/>
                          <a:cs typeface="+mn-cs"/>
                        </a:rPr>
                        <a:t>-</a:t>
                      </a:r>
                      <a:endParaRPr kumimoji="1" lang="ja-JP" altLang="en-US" sz="1000">
                        <a:solidFill>
                          <a:schemeClr val="accent3"/>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1000" kern="1200">
                          <a:solidFill>
                            <a:srgbClr val="0D0D0D"/>
                          </a:solidFill>
                          <a:latin typeface="Meiryo"/>
                          <a:ea typeface="Meiryo"/>
                          <a:cs typeface="+mn-cs"/>
                        </a:rPr>
                        <a:t>-</a:t>
                      </a:r>
                      <a:endParaRPr kumimoji="1" lang="ja-JP" altLang="en-US">
                        <a:solidFill>
                          <a:srgbClr val="0D0D0D"/>
                        </a:solidFill>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kern="1200">
                          <a:solidFill>
                            <a:schemeClr val="accent3"/>
                          </a:solidFill>
                          <a:latin typeface="Meiryo"/>
                          <a:ea typeface="Meiryo"/>
                          <a:cs typeface="+mn-cs"/>
                        </a:rPr>
                        <a:t>-</a:t>
                      </a:r>
                      <a:endParaRPr kumimoji="1" lang="ja-JP" altLang="en-US" sz="1000">
                        <a:solidFill>
                          <a:schemeClr val="accent3"/>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3">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kern="1200">
                          <a:solidFill>
                            <a:schemeClr val="accent3"/>
                          </a:solidFill>
                          <a:latin typeface="Meiryo"/>
                          <a:ea typeface="Meiryo"/>
                          <a:cs typeface="+mn-cs"/>
                        </a:rPr>
                        <a:t>-</a:t>
                      </a:r>
                      <a:endParaRPr kumimoji="1" lang="ja-JP" altLang="en-US" sz="1000">
                        <a:solidFill>
                          <a:schemeClr val="accent3"/>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hMerge="1">
                  <a:txBody>
                    <a:bodyPr/>
                    <a:lstStyle/>
                    <a:p>
                      <a:endParaRPr kumimoji="1" lang="ja-JP" altLang="en-US"/>
                    </a:p>
                  </a:txBody>
                  <a:tcPr/>
                </a:tc>
                <a:extLst>
                  <a:ext uri="{0D108BD9-81ED-4DB2-BD59-A6C34878D82A}">
                    <a16:rowId xmlns:a16="http://schemas.microsoft.com/office/drawing/2014/main" val="3112060797"/>
                  </a:ext>
                </a:extLst>
              </a:tr>
              <a:tr h="39971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広告タイプ</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メインメディアの形式</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アスペクト比</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kern="1200">
                          <a:solidFill>
                            <a:srgbClr val="0D0D0D"/>
                          </a:solidFill>
                          <a:latin typeface="Meiryo"/>
                          <a:ea typeface="Meiryo"/>
                          <a:cs typeface="+mn-cs"/>
                        </a:rPr>
                        <a:t>ブランドパネル クインティ</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画像</a:t>
                      </a:r>
                      <a:r>
                        <a:rPr kumimoji="1" lang="en-US" altLang="ja-JP" sz="900" kern="1200">
                          <a:solidFill>
                            <a:srgbClr val="0D0D0D"/>
                          </a:solidFill>
                          <a:latin typeface="Meiryo"/>
                          <a:ea typeface="Meiryo"/>
                          <a:cs typeface="+mn-cs"/>
                        </a:rPr>
                        <a:t>/16</a:t>
                      </a: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9</a:t>
                      </a:r>
                      <a:r>
                        <a:rPr kumimoji="1" lang="ja-JP" altLang="en-US" sz="900" kern="1200">
                          <a:solidFill>
                            <a:srgbClr val="0D0D0D"/>
                          </a:solidFill>
                          <a:latin typeface="Meiryo"/>
                          <a:ea typeface="Meiryo"/>
                          <a:cs typeface="+mn-cs"/>
                        </a:rPr>
                        <a:t>　ブランドパネル クインティ</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動画</a:t>
                      </a:r>
                      <a:r>
                        <a:rPr kumimoji="1" lang="en-US" altLang="ja-JP" sz="900" kern="1200">
                          <a:solidFill>
                            <a:srgbClr val="0D0D0D"/>
                          </a:solidFill>
                          <a:latin typeface="Meiryo"/>
                          <a:ea typeface="Meiryo"/>
                          <a:cs typeface="+mn-cs"/>
                        </a:rPr>
                        <a:t>/16</a:t>
                      </a: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9</a:t>
                      </a:r>
                      <a:r>
                        <a:rPr kumimoji="1" lang="ja-JP" altLang="en-US" sz="900" kern="1200">
                          <a:solidFill>
                            <a:srgbClr val="0D0D0D"/>
                          </a:solidFill>
                          <a:latin typeface="Meiryo"/>
                          <a:ea typeface="Meiryo"/>
                          <a:cs typeface="+mn-cs"/>
                        </a:rPr>
                        <a:t>　　</a:t>
                      </a:r>
                      <a:endParaRPr kumimoji="1" lang="en-US" altLang="ja-JP" sz="900" kern="1200">
                        <a:solidFill>
                          <a:srgbClr val="0D0D0D"/>
                        </a:solidFill>
                        <a:latin typeface="Meiryo"/>
                        <a:ea typeface="Meiryo"/>
                        <a:cs typeface="+mn-cs"/>
                      </a:endParaRPr>
                    </a:p>
                    <a:p>
                      <a:pPr algn="ctr"/>
                      <a:r>
                        <a:rPr kumimoji="1" lang="ja-JP" altLang="en-US" sz="900" kern="1200">
                          <a:solidFill>
                            <a:srgbClr val="0D0D0D"/>
                          </a:solidFill>
                          <a:latin typeface="Meiryo"/>
                          <a:ea typeface="Meiryo"/>
                          <a:cs typeface="+mn-cs"/>
                        </a:rPr>
                        <a:t>バナー</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画像</a:t>
                      </a:r>
                      <a:r>
                        <a:rPr kumimoji="1" lang="en-US" altLang="ja-JP" sz="900" kern="1200">
                          <a:solidFill>
                            <a:srgbClr val="0D0D0D"/>
                          </a:solidFill>
                          <a:latin typeface="Meiryo"/>
                          <a:ea typeface="Meiryo"/>
                          <a:cs typeface="+mn-cs"/>
                        </a:rPr>
                        <a:t>/1</a:t>
                      </a: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1</a:t>
                      </a:r>
                      <a:r>
                        <a:rPr kumimoji="1" lang="ja-JP" altLang="en-US" sz="900" kern="1200">
                          <a:solidFill>
                            <a:srgbClr val="0D0D0D"/>
                          </a:solidFill>
                          <a:latin typeface="Meiryo"/>
                          <a:ea typeface="Meiryo"/>
                          <a:cs typeface="+mn-cs"/>
                        </a:rPr>
                        <a:t>　バナー</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動画</a:t>
                      </a:r>
                      <a:r>
                        <a:rPr kumimoji="1" lang="en-US" altLang="ja-JP" sz="900" kern="1200">
                          <a:solidFill>
                            <a:srgbClr val="0D0D0D"/>
                          </a:solidFill>
                          <a:latin typeface="Meiryo"/>
                          <a:ea typeface="Meiryo"/>
                          <a:cs typeface="+mn-cs"/>
                        </a:rPr>
                        <a:t>/1</a:t>
                      </a: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1</a:t>
                      </a:r>
                      <a:endParaRPr kumimoji="1" lang="ja-JP" altLang="en-US"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6350" cap="flat" cmpd="sng" algn="ctr">
                      <a:noFill/>
                      <a:prstDash val="dot"/>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19050" cap="flat" cmpd="sng" algn="ctr">
                      <a:solidFill>
                        <a:srgbClr val="FFFFFF"/>
                      </a:solidFill>
                      <a:prstDash val="solid"/>
                      <a:round/>
                      <a:headEnd type="none" w="med" len="med"/>
                      <a:tailEnd type="none" w="med" len="med"/>
                    </a:lnL>
                    <a:lnR w="6350" cap="flat" cmpd="sng" algn="ctr">
                      <a:noFill/>
                      <a:prstDash val="dot"/>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19050" cap="flat" cmpd="sng" algn="ctr">
                      <a:solidFill>
                        <a:schemeClr val="bg1"/>
                      </a:solidFill>
                      <a:prstDash val="solid"/>
                      <a:round/>
                      <a:headEnd type="none" w="med" len="med"/>
                      <a:tailEnd type="none" w="med" len="med"/>
                    </a:lnL>
                    <a:lnR w="6350" cap="flat" cmpd="sng" algn="ctr">
                      <a:noFill/>
                      <a:prstDash val="dot"/>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T w="19050" cap="flat" cmpd="sng" algn="ctr">
                      <a:solidFill>
                        <a:srgbClr val="FFFFFF"/>
                      </a:solidFill>
                      <a:prstDash val="solid"/>
                      <a:round/>
                      <a:headEnd type="none" w="med" len="med"/>
                      <a:tailEnd type="none" w="med" len="med"/>
                    </a:lnT>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T w="19050" cap="flat" cmpd="sng" algn="ctr">
                      <a:solidFill>
                        <a:srgbClr val="FFFFFF"/>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384434171"/>
                  </a:ext>
                </a:extLst>
              </a:tr>
              <a:tr h="41689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b="0" kern="1200">
                          <a:solidFill>
                            <a:schemeClr val="bg1"/>
                          </a:solidFill>
                          <a:latin typeface="Meiryo"/>
                          <a:ea typeface="Meiryo"/>
                          <a:cs typeface="+mn-cs"/>
                        </a:rPr>
                        <a:t>バナー</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動画</a:t>
                      </a:r>
                      <a:r>
                        <a:rPr kumimoji="1" lang="en-US" altLang="ja-JP" sz="900" b="0" kern="1200">
                          <a:solidFill>
                            <a:schemeClr val="bg1"/>
                          </a:solidFill>
                          <a:latin typeface="Meiryo"/>
                          <a:ea typeface="Meiryo"/>
                          <a:cs typeface="+mn-cs"/>
                        </a:rPr>
                        <a:t>/16</a:t>
                      </a:r>
                      <a:r>
                        <a:rPr kumimoji="1" lang="ja-JP" altLang="en-US" sz="900" b="0" kern="1200">
                          <a:solidFill>
                            <a:schemeClr val="bg1"/>
                          </a:solidFill>
                          <a:latin typeface="Meiryo"/>
                          <a:ea typeface="Meiryo"/>
                          <a:cs typeface="+mn-cs"/>
                        </a:rPr>
                        <a:t>：</a:t>
                      </a:r>
                      <a:r>
                        <a:rPr kumimoji="1" lang="en-US" altLang="ja-JP" sz="900" b="0" kern="1200">
                          <a:solidFill>
                            <a:schemeClr val="bg1"/>
                          </a:solidFill>
                          <a:latin typeface="Meiryo"/>
                          <a:ea typeface="Meiryo"/>
                          <a:cs typeface="+mn-cs"/>
                        </a:rPr>
                        <a:t>9</a:t>
                      </a:r>
                      <a:r>
                        <a:rPr kumimoji="1" lang="ja-JP" altLang="en-US" sz="900" b="0" kern="1200">
                          <a:solidFill>
                            <a:schemeClr val="bg1"/>
                          </a:solidFill>
                          <a:latin typeface="Meiryo"/>
                          <a:ea typeface="Meiryo"/>
                          <a:cs typeface="+mn-cs"/>
                        </a:rPr>
                        <a:t>広告</a:t>
                      </a:r>
                    </a:p>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タップ後の動作</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lang="en-US" altLang="ja-JP" sz="900" b="0" i="0" kern="1200">
                          <a:solidFill>
                            <a:srgbClr val="0D0D0D"/>
                          </a:solidFill>
                          <a:latin typeface="Meiryo"/>
                          <a:ea typeface="Meiryo"/>
                          <a:cs typeface="+mn-cs"/>
                        </a:rPr>
                        <a:t>‐</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T w="12700" cap="flat" cmpd="sng" algn="ctr">
                      <a:solidFill>
                        <a:srgbClr val="FFFFFF"/>
                      </a:solidFill>
                      <a:prstDash val="solid"/>
                      <a:round/>
                      <a:headEnd type="none" w="med" len="med"/>
                      <a:tailEnd type="none" w="med" len="med"/>
                    </a:lnT>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lnT w="12700" cap="flat" cmpd="sng" algn="ctr">
                      <a:solidFill>
                        <a:srgbClr val="FFFFFF"/>
                      </a:solidFill>
                      <a:prstDash val="solid"/>
                      <a:round/>
                      <a:headEnd type="none" w="med" len="med"/>
                      <a:tailEnd type="none" w="med" len="med"/>
                    </a:lnT>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T w="12700" cap="flat" cmpd="sng" algn="ctr">
                      <a:solidFill>
                        <a:srgbClr val="FFFFFF"/>
                      </a:solidFill>
                      <a:prstDash val="solid"/>
                      <a:round/>
                      <a:headEnd type="none" w="med" len="med"/>
                      <a:tailEnd type="none" w="med" len="med"/>
                    </a:lnT>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4222981766"/>
                  </a:ext>
                </a:extLst>
              </a:tr>
              <a:tr h="27793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デバイス</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PC</a:t>
                      </a:r>
                      <a:endParaRPr kumimoji="1" lang="ja-JP" altLang="en-US"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190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931917948"/>
                  </a:ext>
                </a:extLst>
              </a:tr>
              <a:tr h="277930">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掲載面</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ja-JP" sz="900" b="0" i="0">
                          <a:solidFill>
                            <a:schemeClr val="tx1"/>
                          </a:solidFill>
                          <a:effectLst/>
                          <a:latin typeface="Verdana" panose="020B0604030504040204" pitchFamily="34" charset="0"/>
                        </a:rPr>
                        <a:t>Yahoo! JAPANトップページ</a:t>
                      </a:r>
                      <a:endParaRPr kumimoji="1" lang="ja-JP" altLang="en-US" sz="900" kern="1200">
                        <a:solidFill>
                          <a:schemeClr val="tx1"/>
                        </a:solidFill>
                        <a:latin typeface="Meiryo" panose="020B0604030504040204" pitchFamily="34" charset="-128"/>
                        <a:ea typeface="Meiryo" panose="020B0604030504040204" pitchFamily="34" charset="-128"/>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787314208"/>
                  </a:ext>
                </a:extLst>
              </a:tr>
              <a:tr h="277930">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掲載場所</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rtl="0" eaLnBrk="1" fontAlgn="auto" latinLnBrk="0" hangingPunct="1">
                        <a:lnSpc>
                          <a:spcPct val="100000"/>
                        </a:lnSpc>
                        <a:spcBef>
                          <a:spcPts val="0"/>
                        </a:spcBef>
                        <a:spcAft>
                          <a:spcPts val="0"/>
                        </a:spcAft>
                        <a:buClrTx/>
                        <a:buSzTx/>
                        <a:buFontTx/>
                        <a:buNone/>
                      </a:pPr>
                      <a:r>
                        <a:rPr kumimoji="1" lang="en-US" altLang="ja-JP" sz="900" kern="1200">
                          <a:solidFill>
                            <a:srgbClr val="0D0D0D"/>
                          </a:solidFill>
                          <a:latin typeface="Meiryo"/>
                          <a:ea typeface="Meiryo"/>
                          <a:cs typeface="+mn-cs"/>
                        </a:rPr>
                        <a:t>Yahoo! JAPAN</a:t>
                      </a:r>
                      <a:r>
                        <a:rPr kumimoji="1" lang="ja-JP" altLang="en-US" sz="900" kern="1200">
                          <a:solidFill>
                            <a:srgbClr val="0D0D0D"/>
                          </a:solidFill>
                          <a:latin typeface="Meiryo"/>
                          <a:ea typeface="Meiryo"/>
                          <a:cs typeface="+mn-cs"/>
                        </a:rPr>
                        <a:t>トップページのファーストビュー　</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066738162"/>
                  </a:ext>
                </a:extLst>
              </a:tr>
              <a:tr h="277930">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掲載期間</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900" b="0" i="0" u="none" strike="noStrike" kern="1200" cap="none" spc="0" normalizeH="0" baseline="0" noProof="0">
                          <a:ln>
                            <a:noFill/>
                          </a:ln>
                          <a:solidFill>
                            <a:srgbClr val="0D0D0D"/>
                          </a:solidFill>
                          <a:effectLst/>
                          <a:uLnTx/>
                          <a:uFillTx/>
                          <a:latin typeface="Meiryo"/>
                          <a:ea typeface="Meiryo"/>
                          <a:cs typeface="+mn-cs"/>
                        </a:rPr>
                        <a:t>2026</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9</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日（火）～　</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日（水）</a:t>
                      </a:r>
                      <a:endParaRPr kumimoji="1" lang="ja-JP" altLang="ja-JP" sz="900">
                        <a:solidFill>
                          <a:srgbClr val="0D0D0D"/>
                        </a:solidFill>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2463668774"/>
                  </a:ext>
                </a:extLst>
              </a:tr>
              <a:tr h="27793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購入期間</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9">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5</a:t>
                      </a:r>
                      <a:r>
                        <a:rPr kumimoji="1" lang="ja-JP" altLang="en-US" sz="900" kern="1200">
                          <a:solidFill>
                            <a:srgbClr val="0D0D0D"/>
                          </a:solidFill>
                          <a:latin typeface="Meiryo"/>
                          <a:ea typeface="Meiryo"/>
                          <a:cs typeface="+mn-cs"/>
                        </a:rPr>
                        <a:t>日間～</a:t>
                      </a:r>
                      <a:r>
                        <a:rPr kumimoji="1" lang="en-US" altLang="ja-JP" sz="900" kern="1200">
                          <a:solidFill>
                            <a:srgbClr val="0D0D0D"/>
                          </a:solidFill>
                          <a:latin typeface="Meiryo"/>
                          <a:ea typeface="Meiryo"/>
                          <a:cs typeface="+mn-cs"/>
                        </a:rPr>
                        <a:t>31</a:t>
                      </a:r>
                      <a:r>
                        <a:rPr kumimoji="1" lang="ja-JP" altLang="en-US" sz="900" kern="1200">
                          <a:solidFill>
                            <a:srgbClr val="0D0D0D"/>
                          </a:solidFill>
                          <a:latin typeface="Meiryo"/>
                          <a:ea typeface="Meiryo"/>
                          <a:cs typeface="+mn-cs"/>
                        </a:rPr>
                        <a:t>日間</a:t>
                      </a:r>
                      <a:r>
                        <a:rPr kumimoji="1" lang="en-US" altLang="ja-JP" sz="900" kern="1200">
                          <a:solidFill>
                            <a:srgbClr val="002AFF"/>
                          </a:solidFill>
                          <a:latin typeface="Meiryo"/>
                          <a:ea typeface="Meiryo"/>
                          <a:cs typeface="+mn-cs"/>
                        </a:rPr>
                        <a:t> ※1</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6350" cap="flat" cmpd="sng" algn="ctr">
                      <a:noFill/>
                      <a:prstDash val="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2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00" kern="1200">
                          <a:solidFill>
                            <a:schemeClr val="accent3"/>
                          </a:solidFill>
                          <a:latin typeface="Meiryo"/>
                          <a:ea typeface="Meiryo"/>
                          <a:cs typeface="+mn-cs"/>
                        </a:rPr>
                        <a:t>3</a:t>
                      </a:r>
                      <a:r>
                        <a:rPr kumimoji="1" lang="ja-JP" altLang="en-US" sz="1000" kern="1200">
                          <a:solidFill>
                            <a:schemeClr val="accent3"/>
                          </a:solidFill>
                          <a:latin typeface="Meiryo"/>
                          <a:ea typeface="Meiryo"/>
                          <a:cs typeface="+mn-cs"/>
                        </a:rPr>
                        <a:t>日間～</a:t>
                      </a:r>
                      <a:r>
                        <a:rPr kumimoji="1" lang="en-US" altLang="ja-JP" sz="1000" kern="1200">
                          <a:solidFill>
                            <a:schemeClr val="accent3"/>
                          </a:solidFill>
                          <a:latin typeface="Meiryo"/>
                          <a:ea typeface="Meiryo"/>
                          <a:cs typeface="+mn-cs"/>
                        </a:rPr>
                        <a:t>31</a:t>
                      </a:r>
                      <a:r>
                        <a:rPr kumimoji="1" lang="ja-JP" altLang="en-US" sz="1000" kern="1200">
                          <a:solidFill>
                            <a:schemeClr val="accent3"/>
                          </a:solidFill>
                          <a:latin typeface="Meiryo"/>
                          <a:ea typeface="Meiryo"/>
                          <a:cs typeface="+mn-cs"/>
                        </a:rPr>
                        <a:t>日間</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hMerge="1">
                  <a:txBody>
                    <a:bodyPr/>
                    <a:lstStyle/>
                    <a:p>
                      <a:pPr algn="ctr"/>
                      <a:endParaRPr kumimoji="1" lang="ja-JP" altLang="en-US" sz="900" kern="1200">
                        <a:solidFill>
                          <a:schemeClr val="accent6"/>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a:solidFill>
                            <a:schemeClr val="accent3"/>
                          </a:solidFill>
                          <a:latin typeface="Meiryo"/>
                          <a:ea typeface="Meiryo"/>
                        </a:rPr>
                        <a:t>5</a:t>
                      </a:r>
                      <a:r>
                        <a:rPr kumimoji="1" lang="ja-JP" altLang="en-US" sz="1000">
                          <a:solidFill>
                            <a:schemeClr val="accent3"/>
                          </a:solidFill>
                          <a:latin typeface="Meiryo"/>
                          <a:ea typeface="Meiryo"/>
                        </a:rPr>
                        <a:t>日間～</a:t>
                      </a:r>
                      <a:r>
                        <a:rPr kumimoji="1" lang="en-US" altLang="ja-JP" sz="1000">
                          <a:solidFill>
                            <a:schemeClr val="accent3"/>
                          </a:solidFill>
                          <a:latin typeface="Meiryo"/>
                          <a:ea typeface="Meiryo"/>
                        </a:rPr>
                        <a:t>31</a:t>
                      </a:r>
                      <a:r>
                        <a:rPr kumimoji="1" lang="ja-JP" altLang="en-US" sz="1000">
                          <a:solidFill>
                            <a:schemeClr val="accent3"/>
                          </a:solidFill>
                          <a:latin typeface="Meiryo"/>
                          <a:ea typeface="Meiryo"/>
                        </a:rPr>
                        <a:t>日間</a:t>
                      </a:r>
                      <a:r>
                        <a:rPr kumimoji="1" lang="en-US" altLang="ja-JP" sz="1000">
                          <a:solidFill>
                            <a:schemeClr val="accent3"/>
                          </a:solidFill>
                          <a:latin typeface="Meiryo"/>
                          <a:ea typeface="Meiryo"/>
                        </a:rPr>
                        <a:t> </a:t>
                      </a:r>
                      <a:r>
                        <a:rPr kumimoji="1" lang="en-US" altLang="ja-JP" sz="900">
                          <a:solidFill>
                            <a:schemeClr val="accent6"/>
                          </a:solidFill>
                          <a:latin typeface="Meiryo"/>
                          <a:ea typeface="Meiryo"/>
                        </a:rPr>
                        <a:t>※1</a:t>
                      </a:r>
                      <a:endParaRPr kumimoji="1" lang="ja-JP" altLang="en-US" sz="1000">
                        <a:solidFill>
                          <a:schemeClr val="accent6"/>
                        </a:solidFill>
                        <a:latin typeface="Meiryo"/>
                        <a:ea typeface="Meiryo"/>
                      </a:endParaRPr>
                    </a:p>
                  </a:txBody>
                  <a:tcPr anchor="ctr">
                    <a:lnR w="1905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gridSpan="2">
                  <a:txBody>
                    <a:bodyPr/>
                    <a:lstStyle/>
                    <a:p>
                      <a:pPr algn="ctr"/>
                      <a:r>
                        <a:rPr kumimoji="1" lang="en-US" altLang="ja-JP" sz="900" kern="1200">
                          <a:solidFill>
                            <a:srgbClr val="0D0D0D"/>
                          </a:solidFill>
                          <a:latin typeface="Meiryo"/>
                          <a:ea typeface="Meiryo"/>
                          <a:cs typeface="+mn-cs"/>
                        </a:rPr>
                        <a:t>5</a:t>
                      </a:r>
                      <a:r>
                        <a:rPr kumimoji="1" lang="ja-JP" altLang="en-US" sz="900" kern="1200">
                          <a:solidFill>
                            <a:srgbClr val="0D0D0D"/>
                          </a:solidFill>
                          <a:latin typeface="Meiryo"/>
                          <a:ea typeface="Meiryo"/>
                          <a:cs typeface="+mn-cs"/>
                        </a:rPr>
                        <a:t>日間～</a:t>
                      </a:r>
                      <a:r>
                        <a:rPr kumimoji="1" lang="en-US" altLang="ja-JP" sz="900" kern="1200">
                          <a:solidFill>
                            <a:srgbClr val="0D0D0D"/>
                          </a:solidFill>
                          <a:latin typeface="Meiryo"/>
                          <a:ea typeface="Meiryo"/>
                          <a:cs typeface="+mn-cs"/>
                        </a:rPr>
                        <a:t>31</a:t>
                      </a:r>
                      <a:r>
                        <a:rPr kumimoji="1" lang="ja-JP" altLang="en-US" sz="900" kern="1200">
                          <a:solidFill>
                            <a:srgbClr val="0D0D0D"/>
                          </a:solidFill>
                          <a:latin typeface="Meiryo"/>
                          <a:ea typeface="Meiryo"/>
                          <a:cs typeface="+mn-cs"/>
                        </a:rPr>
                        <a:t>日間</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1967014782"/>
                  </a:ext>
                </a:extLst>
              </a:tr>
              <a:tr h="27793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料金タイプ</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1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err="1">
                          <a:solidFill>
                            <a:srgbClr val="0D0D0D"/>
                          </a:solidFill>
                          <a:latin typeface="Meiryo"/>
                          <a:ea typeface="Meiryo"/>
                        </a:rPr>
                        <a:t>vimps</a:t>
                      </a:r>
                      <a:r>
                        <a:rPr kumimoji="1" lang="ja-JP" altLang="en-US" sz="900">
                          <a:solidFill>
                            <a:srgbClr val="0D0D0D"/>
                          </a:solidFill>
                          <a:latin typeface="Meiryo"/>
                          <a:ea typeface="Meiryo"/>
                        </a:rPr>
                        <a:t>購入型</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pPr algn="ctr"/>
                      <a:endParaRPr kumimoji="1" lang="ja-JP" altLang="en-US" sz="800">
                        <a:solidFill>
                          <a:schemeClr val="tx1">
                            <a:lumMod val="65000"/>
                            <a:lumOff val="35000"/>
                          </a:schemeClr>
                        </a:solidFill>
                        <a:latin typeface="+mj-lt"/>
                        <a:ea typeface="+mj-ea"/>
                      </a:endParaRPr>
                    </a:p>
                  </a:txBody>
                  <a:tcPr anchor="ctr">
                    <a:lnL w="190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tcPr>
                </a:tc>
                <a:tc hMerge="1">
                  <a:txBody>
                    <a:bodyPr/>
                    <a:lstStyle/>
                    <a:p>
                      <a:pPr algn="ctr"/>
                      <a:endParaRPr kumimoji="1" lang="ja-JP" altLang="en-US" sz="800" kern="1200">
                        <a:solidFill>
                          <a:schemeClr val="tx1">
                            <a:lumMod val="65000"/>
                            <a:lumOff val="35000"/>
                          </a:schemeClr>
                        </a:solidFill>
                        <a:latin typeface="+mn-lt"/>
                        <a:ea typeface="+mn-ea"/>
                        <a:cs typeface="+mn-cs"/>
                      </a:endParaRPr>
                    </a:p>
                  </a:txBody>
                  <a:tcPr anchor="ctr">
                    <a:lnL w="190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E4EC">
                        <a:tint val="40000"/>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tcPr>
                </a:tc>
                <a:tc hMerge="1">
                  <a:txBody>
                    <a:bodyPr/>
                    <a:lstStyle/>
                    <a:p>
                      <a:endParaRPr kumimoji="1" lang="ja-JP" altLang="en-US"/>
                    </a:p>
                  </a:txBody>
                  <a:tcPr>
                    <a:lnL w="19050" cap="flat" cmpd="sng" algn="ctr">
                      <a:solidFill>
                        <a:srgbClr val="FFFFFF"/>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1750538939"/>
                  </a:ext>
                </a:extLst>
              </a:tr>
              <a:tr h="27793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最低購入価格</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5,000,000</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p>
                      <a:pPr algn="ctr"/>
                      <a:r>
                        <a:rPr kumimoji="1" lang="en-US" altLang="ja-JP" sz="900" kern="1200">
                          <a:solidFill>
                            <a:srgbClr val="0D0D0D"/>
                          </a:solidFill>
                          <a:latin typeface="Meiryo"/>
                          <a:ea typeface="Meiryo"/>
                          <a:cs typeface="+mn-cs"/>
                        </a:rPr>
                        <a:t>10,000,000</a:t>
                      </a:r>
                      <a:r>
                        <a:rPr kumimoji="1" lang="ja-JP" altLang="en-US" sz="900" kern="1200">
                          <a:solidFill>
                            <a:srgbClr val="0D0D0D"/>
                          </a:solidFill>
                          <a:latin typeface="Meiryo"/>
                          <a:ea typeface="Meiryo"/>
                          <a:cs typeface="+mn-cs"/>
                        </a:rPr>
                        <a:t>円</a:t>
                      </a:r>
                      <a:endParaRPr kumimoji="1" lang="en-US" altLang="ja-JP" sz="9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900" kern="1200">
                          <a:solidFill>
                            <a:srgbClr val="0D0D0D"/>
                          </a:solidFill>
                          <a:latin typeface="Meiryo"/>
                          <a:ea typeface="Meiryo"/>
                          <a:cs typeface="+mn-cs"/>
                        </a:rPr>
                        <a:t>500,000</a:t>
                      </a:r>
                      <a:r>
                        <a:rPr kumimoji="1" lang="ja-JP" altLang="en-US" sz="900" kern="1200">
                          <a:solidFill>
                            <a:srgbClr val="0D0D0D"/>
                          </a:solidFill>
                          <a:latin typeface="Meiryo"/>
                          <a:ea typeface="Meiryo"/>
                          <a:cs typeface="+mn-cs"/>
                        </a:rPr>
                        <a:t>円</a:t>
                      </a:r>
                      <a:endParaRPr kumimoji="1" lang="ja-JP" altLang="en-US" sz="9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kern="1200">
                          <a:solidFill>
                            <a:schemeClr val="accent3"/>
                          </a:solidFill>
                          <a:latin typeface="Meiryo"/>
                          <a:ea typeface="Meiryo"/>
                          <a:cs typeface="+mn-cs"/>
                        </a:rPr>
                        <a:t>10,000,000</a:t>
                      </a:r>
                      <a:r>
                        <a:rPr kumimoji="1" lang="ja-JP" altLang="en-US" sz="1000" kern="1200">
                          <a:solidFill>
                            <a:schemeClr val="accent3"/>
                          </a:solidFill>
                          <a:latin typeface="Meiryo"/>
                          <a:ea typeface="Meiryo"/>
                          <a:cs typeface="+mn-cs"/>
                        </a:rPr>
                        <a:t>円</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3,000,000</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kern="1200">
                          <a:solidFill>
                            <a:schemeClr val="accent3"/>
                          </a:solidFill>
                          <a:latin typeface="Meiryo"/>
                          <a:ea typeface="Meiryo"/>
                          <a:cs typeface="+mn-cs"/>
                        </a:rPr>
                        <a:t>500,000</a:t>
                      </a:r>
                      <a:r>
                        <a:rPr kumimoji="1" lang="ja-JP" altLang="en-US" sz="1000" kern="1200">
                          <a:solidFill>
                            <a:schemeClr val="accent3"/>
                          </a:solidFill>
                          <a:latin typeface="Meiryo"/>
                          <a:ea typeface="Meiryo"/>
                          <a:cs typeface="+mn-cs"/>
                        </a:rPr>
                        <a:t>円</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kern="1200">
                        <a:solidFill>
                          <a:schemeClr val="accent3"/>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rgbClr val="FFFFFF"/>
                      </a:solidFill>
                      <a:prstDash val="solid"/>
                      <a:round/>
                      <a:headEnd type="none" w="med" len="med"/>
                      <a:tailEnd type="none" w="med" len="med"/>
                    </a:lnR>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100,000</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3381913646"/>
                  </a:ext>
                </a:extLst>
              </a:tr>
              <a:tr h="451639">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基本料金（</a:t>
                      </a:r>
                      <a:r>
                        <a:rPr kumimoji="1" lang="en-US" altLang="ja-JP" sz="900" b="0" kern="1200" err="1">
                          <a:solidFill>
                            <a:schemeClr val="bg1"/>
                          </a:solidFill>
                          <a:latin typeface="Meiryo"/>
                          <a:ea typeface="Meiryo"/>
                          <a:cs typeface="+mn-cs"/>
                        </a:rPr>
                        <a:t>vCPM</a:t>
                      </a:r>
                      <a:r>
                        <a:rPr kumimoji="1" lang="ja-JP" altLang="en-US" sz="900" b="0" kern="1200">
                          <a:solidFill>
                            <a:schemeClr val="bg1"/>
                          </a:solidFill>
                          <a:latin typeface="Meiryo"/>
                          <a:ea typeface="Meiryo"/>
                          <a:cs typeface="+mn-cs"/>
                        </a:rPr>
                        <a:t>）</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a:solidFill>
                            <a:srgbClr val="0D0D0D"/>
                          </a:solidFill>
                          <a:latin typeface="Meiryo"/>
                          <a:ea typeface="Meiryo"/>
                        </a:rPr>
                        <a:t>600</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p>
                      <a:pPr algn="ctr"/>
                      <a:r>
                        <a:rPr kumimoji="1" lang="en-US" altLang="ja-JP" sz="900">
                          <a:solidFill>
                            <a:srgbClr val="0D0D0D"/>
                          </a:solidFill>
                          <a:latin typeface="Meiryo"/>
                          <a:ea typeface="Meiryo"/>
                        </a:rPr>
                        <a:t>540</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900">
                          <a:solidFill>
                            <a:srgbClr val="0D0D0D"/>
                          </a:solidFill>
                          <a:latin typeface="Meiryo"/>
                          <a:ea typeface="Meiryo"/>
                        </a:rPr>
                        <a:t>720</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600</a:t>
                      </a:r>
                      <a:r>
                        <a:rPr kumimoji="1" lang="ja-JP" altLang="en-US" sz="900" kern="1200">
                          <a:solidFill>
                            <a:srgbClr val="0D0D0D"/>
                          </a:solidFill>
                          <a:latin typeface="Meiryo"/>
                          <a:ea typeface="Meiryo"/>
                          <a:cs typeface="+mn-cs"/>
                        </a:rPr>
                        <a:t>円</a:t>
                      </a:r>
                      <a:r>
                        <a:rPr kumimoji="1" lang="en-US" altLang="ja-JP" sz="900" kern="1200">
                          <a:solidFill>
                            <a:srgbClr val="0D0D0D"/>
                          </a:solidFill>
                          <a:latin typeface="Meiryo"/>
                          <a:ea typeface="Meiryo"/>
                          <a:cs typeface="+mn-cs"/>
                        </a:rPr>
                        <a:t>×1.2</a:t>
                      </a:r>
                      <a:r>
                        <a:rPr kumimoji="1" lang="ja-JP" altLang="en-US" sz="900" kern="1200">
                          <a:solidFill>
                            <a:srgbClr val="0D0D0D"/>
                          </a:solidFill>
                          <a:latin typeface="Meiryo"/>
                          <a:ea typeface="Meiryo"/>
                          <a:cs typeface="+mn-cs"/>
                        </a:rPr>
                        <a:t>倍）</a:t>
                      </a:r>
                      <a:r>
                        <a:rPr kumimoji="1" lang="en-US" altLang="ja-JP" sz="900">
                          <a:solidFill>
                            <a:srgbClr val="002AFF"/>
                          </a:solidFill>
                          <a:latin typeface="Meiryo"/>
                          <a:ea typeface="Meiryo"/>
                        </a:rPr>
                        <a:t>※2</a:t>
                      </a:r>
                      <a:endParaRPr kumimoji="1" lang="ja-JP" altLang="en-US" sz="900">
                        <a:solidFill>
                          <a:srgbClr val="002AFF"/>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a:solidFill>
                            <a:schemeClr val="accent3"/>
                          </a:solidFill>
                          <a:latin typeface="Meiryo"/>
                          <a:ea typeface="Meiryo"/>
                        </a:rPr>
                        <a:t>902</a:t>
                      </a:r>
                      <a:r>
                        <a:rPr kumimoji="1" lang="ja-JP" altLang="en-US" sz="1000">
                          <a:solidFill>
                            <a:schemeClr val="accent3"/>
                          </a:solidFill>
                          <a:latin typeface="Meiryo"/>
                          <a:ea typeface="Meiryo"/>
                        </a:rPr>
                        <a:t>円</a:t>
                      </a:r>
                      <a:endParaRPr kumimoji="1" lang="en-US" altLang="ja-JP" sz="1000">
                        <a:solidFill>
                          <a:schemeClr val="accent3"/>
                        </a:solidFill>
                        <a:latin typeface="Meiryo"/>
                        <a:ea typeface="Meiryo"/>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kern="1200">
                          <a:solidFill>
                            <a:schemeClr val="accent6"/>
                          </a:solidFill>
                          <a:latin typeface="Meiryo"/>
                          <a:ea typeface="Meiryo"/>
                          <a:cs typeface="+mn-cs"/>
                        </a:rPr>
                        <a:t>※2</a:t>
                      </a:r>
                      <a:endParaRPr kumimoji="1" lang="ja-JP" altLang="en-US" sz="800" kern="1200">
                        <a:solidFill>
                          <a:schemeClr val="accent6"/>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3">
                  <a:txBody>
                    <a:bodyPr/>
                    <a:lstStyle/>
                    <a:p>
                      <a:pPr algn="ctr"/>
                      <a:r>
                        <a:rPr kumimoji="1" lang="en-US" altLang="ja-JP" sz="900">
                          <a:solidFill>
                            <a:srgbClr val="0D0D0D"/>
                          </a:solidFill>
                          <a:latin typeface="Meiryo"/>
                          <a:ea typeface="Meiryo"/>
                        </a:rPr>
                        <a:t>648</a:t>
                      </a:r>
                      <a:r>
                        <a:rPr kumimoji="1" lang="ja-JP" altLang="en-US" sz="900">
                          <a:solidFill>
                            <a:srgbClr val="0D0D0D"/>
                          </a:solidFill>
                          <a:latin typeface="Meiryo"/>
                          <a:ea typeface="Meiryo"/>
                        </a:rPr>
                        <a:t>円★</a:t>
                      </a:r>
                      <a:endParaRPr kumimoji="1" lang="en-US" altLang="ja-JP" sz="900">
                        <a:solidFill>
                          <a:srgbClr val="0D0D0D"/>
                        </a:solidFill>
                        <a:latin typeface="Meiryo"/>
                        <a:ea typeface="Meiryo"/>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540</a:t>
                      </a:r>
                      <a:r>
                        <a:rPr kumimoji="1" lang="ja-JP" altLang="en-US" sz="900" kern="1200">
                          <a:solidFill>
                            <a:srgbClr val="0D0D0D"/>
                          </a:solidFill>
                          <a:latin typeface="Meiryo"/>
                          <a:ea typeface="Meiryo"/>
                          <a:cs typeface="+mn-cs"/>
                        </a:rPr>
                        <a:t>円</a:t>
                      </a:r>
                      <a:r>
                        <a:rPr kumimoji="1" lang="en-US" altLang="ja-JP" sz="900" kern="1200">
                          <a:solidFill>
                            <a:srgbClr val="0D0D0D"/>
                          </a:solidFill>
                          <a:latin typeface="Meiryo"/>
                          <a:ea typeface="Meiryo"/>
                          <a:cs typeface="+mn-cs"/>
                        </a:rPr>
                        <a:t>×1.2</a:t>
                      </a:r>
                      <a:r>
                        <a:rPr kumimoji="1" lang="ja-JP" altLang="en-US" sz="900" kern="1200">
                          <a:solidFill>
                            <a:srgbClr val="0D0D0D"/>
                          </a:solidFill>
                          <a:latin typeface="Meiryo"/>
                          <a:ea typeface="Meiryo"/>
                          <a:cs typeface="+mn-cs"/>
                        </a:rPr>
                        <a:t>倍）</a:t>
                      </a:r>
                      <a:r>
                        <a:rPr kumimoji="1" lang="en-US" altLang="ja-JP" sz="900">
                          <a:solidFill>
                            <a:srgbClr val="002AFF"/>
                          </a:solidFill>
                          <a:latin typeface="Meiryo"/>
                          <a:ea typeface="Meiryo"/>
                        </a:rPr>
                        <a:t>※2</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a:solidFill>
                            <a:schemeClr val="accent3"/>
                          </a:solidFill>
                          <a:latin typeface="Meiryo"/>
                          <a:ea typeface="Meiryo"/>
                        </a:rPr>
                        <a:t>1,497</a:t>
                      </a:r>
                      <a:r>
                        <a:rPr kumimoji="1" lang="ja-JP" altLang="en-US" sz="1000">
                          <a:solidFill>
                            <a:schemeClr val="accent3"/>
                          </a:solidFill>
                          <a:latin typeface="Meiryo"/>
                          <a:ea typeface="Meiryo"/>
                        </a:rPr>
                        <a:t>円★</a:t>
                      </a:r>
                      <a:endParaRPr kumimoji="1" lang="en-US" altLang="ja-JP" sz="1000">
                        <a:solidFill>
                          <a:schemeClr val="accent3"/>
                        </a:solidFill>
                        <a:latin typeface="Meiryo"/>
                        <a:ea typeface="Meiryo"/>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kern="1200">
                          <a:solidFill>
                            <a:schemeClr val="accent3"/>
                          </a:solidFill>
                          <a:latin typeface="Meiryo"/>
                          <a:ea typeface="Meiryo"/>
                          <a:cs typeface="+mn-cs"/>
                        </a:rPr>
                        <a:t>（</a:t>
                      </a:r>
                      <a:r>
                        <a:rPr kumimoji="1" lang="en-US" altLang="ja-JP" sz="1000" kern="1200">
                          <a:solidFill>
                            <a:schemeClr val="accent3"/>
                          </a:solidFill>
                          <a:latin typeface="Meiryo"/>
                          <a:ea typeface="Meiryo"/>
                          <a:cs typeface="+mn-cs"/>
                        </a:rPr>
                        <a:t>1,152</a:t>
                      </a:r>
                      <a:r>
                        <a:rPr kumimoji="1" lang="ja-JP" altLang="en-US" sz="1000" kern="1200">
                          <a:solidFill>
                            <a:schemeClr val="accent3"/>
                          </a:solidFill>
                          <a:latin typeface="Meiryo"/>
                          <a:ea typeface="Meiryo"/>
                          <a:cs typeface="+mn-cs"/>
                        </a:rPr>
                        <a:t>円</a:t>
                      </a:r>
                      <a:r>
                        <a:rPr kumimoji="1" lang="en-US" altLang="ja-JP" sz="1000" kern="1200">
                          <a:solidFill>
                            <a:schemeClr val="accent3"/>
                          </a:solidFill>
                          <a:latin typeface="Meiryo"/>
                          <a:ea typeface="Meiryo"/>
                          <a:cs typeface="+mn-cs"/>
                        </a:rPr>
                        <a:t>×1.3</a:t>
                      </a:r>
                      <a:r>
                        <a:rPr kumimoji="1" lang="ja-JP" altLang="en-US" sz="1000" kern="1200">
                          <a:solidFill>
                            <a:schemeClr val="accent3"/>
                          </a:solidFill>
                          <a:latin typeface="Meiryo"/>
                          <a:ea typeface="Meiryo"/>
                          <a:cs typeface="+mn-cs"/>
                        </a:rPr>
                        <a:t>倍）</a:t>
                      </a:r>
                      <a:r>
                        <a:rPr kumimoji="1" lang="en-US" altLang="ja-JP" sz="1000">
                          <a:solidFill>
                            <a:schemeClr val="accent6"/>
                          </a:solidFill>
                          <a:latin typeface="Meiryo"/>
                          <a:ea typeface="Meiryo"/>
                        </a:rPr>
                        <a:t>※4</a:t>
                      </a:r>
                      <a:endParaRPr kumimoji="1" lang="en-US" altLang="ja-JP" sz="1000" kern="1200">
                        <a:solidFill>
                          <a:schemeClr val="tx1">
                            <a:lumMod val="65000"/>
                            <a:lumOff val="35000"/>
                          </a:schemeClr>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accent6"/>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900</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1200">
                          <a:solidFill>
                            <a:srgbClr val="0D0D0D"/>
                          </a:solidFill>
                          <a:latin typeface="Meiryo"/>
                          <a:ea typeface="Meiryo"/>
                          <a:cs typeface="+mn-cs"/>
                        </a:rPr>
                        <a:t>（</a:t>
                      </a:r>
                      <a:r>
                        <a:rPr kumimoji="1" lang="en-US" altLang="ja-JP" sz="900" kern="1200">
                          <a:solidFill>
                            <a:srgbClr val="0D0D0D"/>
                          </a:solidFill>
                          <a:latin typeface="Meiryo"/>
                          <a:ea typeface="Meiryo"/>
                          <a:cs typeface="+mn-cs"/>
                        </a:rPr>
                        <a:t>600</a:t>
                      </a:r>
                      <a:r>
                        <a:rPr kumimoji="1" lang="ja-JP" altLang="en-US" sz="900" kern="1200">
                          <a:solidFill>
                            <a:srgbClr val="0D0D0D"/>
                          </a:solidFill>
                          <a:latin typeface="Meiryo"/>
                          <a:ea typeface="Meiryo"/>
                          <a:cs typeface="+mn-cs"/>
                        </a:rPr>
                        <a:t>円</a:t>
                      </a:r>
                      <a:r>
                        <a:rPr kumimoji="1" lang="en-US" altLang="ja-JP" sz="900" kern="1200">
                          <a:solidFill>
                            <a:srgbClr val="0D0D0D"/>
                          </a:solidFill>
                          <a:latin typeface="Meiryo"/>
                          <a:ea typeface="Meiryo"/>
                          <a:cs typeface="+mn-cs"/>
                        </a:rPr>
                        <a:t>×1.5</a:t>
                      </a:r>
                      <a:r>
                        <a:rPr kumimoji="1" lang="ja-JP" altLang="en-US" sz="900" kern="1200">
                          <a:solidFill>
                            <a:srgbClr val="0D0D0D"/>
                          </a:solidFill>
                          <a:latin typeface="Meiryo"/>
                          <a:ea typeface="Meiryo"/>
                          <a:cs typeface="+mn-cs"/>
                        </a:rPr>
                        <a:t>倍）</a:t>
                      </a:r>
                      <a:r>
                        <a:rPr kumimoji="1" lang="en-US" altLang="ja-JP" sz="900">
                          <a:solidFill>
                            <a:srgbClr val="002AFF"/>
                          </a:solidFill>
                          <a:latin typeface="Meiryo"/>
                          <a:ea typeface="Meiryo"/>
                        </a:rPr>
                        <a:t>※3</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4014462905"/>
                  </a:ext>
                </a:extLst>
              </a:tr>
              <a:tr h="416896">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a:ea typeface="Meiryo"/>
                          <a:cs typeface="+mn-cs"/>
                        </a:rPr>
                        <a:t>想定</a:t>
                      </a:r>
                      <a:r>
                        <a:rPr kumimoji="1" lang="en-US" altLang="ja-JP" sz="900" b="0" kern="1200" err="1">
                          <a:solidFill>
                            <a:schemeClr val="bg1"/>
                          </a:solidFill>
                          <a:latin typeface="Meiryo"/>
                          <a:ea typeface="Meiryo"/>
                          <a:cs typeface="+mn-cs"/>
                        </a:rPr>
                        <a:t>vimps</a:t>
                      </a:r>
                      <a:endParaRPr kumimoji="1" lang="en-US" altLang="ja-JP" sz="900" b="0" kern="1200">
                        <a:solidFill>
                          <a:schemeClr val="bg1"/>
                        </a:solidFill>
                        <a:latin typeface="Meiryo"/>
                        <a:ea typeface="Meiryo"/>
                        <a:cs typeface="+mn-cs"/>
                      </a:endParaRPr>
                    </a:p>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a:ea typeface="Meiryo"/>
                          <a:cs typeface="+mn-cs"/>
                        </a:rPr>
                        <a:t>（枠配信のみ）</a:t>
                      </a:r>
                    </a:p>
                  </a:txBody>
                  <a:tcPr marL="0" marR="0" anchor="ctr">
                    <a:lnL w="19050" cap="flat" cmpd="sng" algn="ctr">
                      <a:solidFill>
                        <a:srgbClr val="FFFFFF"/>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00" kern="1200">
                          <a:solidFill>
                            <a:srgbClr val="0D0D0D"/>
                          </a:solidFill>
                          <a:latin typeface="Meiryo"/>
                          <a:ea typeface="Meiryo"/>
                          <a:cs typeface="+mn-cs"/>
                        </a:rPr>
                        <a:t>-</a:t>
                      </a:r>
                      <a:endParaRPr kumimoji="1" lang="ja-JP" altLang="en-US" sz="10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00" kern="1200">
                          <a:solidFill>
                            <a:srgbClr val="0D0D0D"/>
                          </a:solidFill>
                          <a:latin typeface="Meiryo"/>
                          <a:ea typeface="Meiryo"/>
                          <a:cs typeface="+mn-cs"/>
                        </a:rPr>
                        <a:t>-</a:t>
                      </a:r>
                      <a:endParaRPr kumimoji="1" lang="ja-JP" altLang="en-US" sz="10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19050" cap="flat" cmpd="sng" algn="ctr">
                      <a:solidFill>
                        <a:schemeClr val="bg1"/>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p>
                      <a:pPr algn="ctr"/>
                      <a:r>
                        <a:rPr kumimoji="1" lang="en-US" altLang="ja-JP" sz="1000" kern="1200">
                          <a:solidFill>
                            <a:srgbClr val="0D0D0D"/>
                          </a:solidFill>
                          <a:latin typeface="Meiryo"/>
                          <a:ea typeface="Meiryo"/>
                          <a:cs typeface="+mn-cs"/>
                        </a:rPr>
                        <a:t>-</a:t>
                      </a:r>
                      <a:endParaRPr kumimoji="1" lang="ja-JP" altLang="en-US">
                        <a:solidFill>
                          <a:srgbClr val="0D0D0D"/>
                        </a:solidFill>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kern="1200">
                          <a:solidFill>
                            <a:schemeClr val="tx1">
                              <a:lumMod val="65000"/>
                              <a:lumOff val="35000"/>
                            </a:schemeClr>
                          </a:solidFill>
                          <a:latin typeface="Meiryo"/>
                          <a:ea typeface="Meiryo"/>
                          <a:cs typeface="+mn-cs"/>
                        </a:rPr>
                        <a:t>-</a:t>
                      </a:r>
                      <a:endParaRPr kumimoji="1" lang="ja-JP" altLang="en-US" sz="1000">
                        <a:solidFill>
                          <a:schemeClr val="tx1">
                            <a:lumMod val="65000"/>
                            <a:lumOff val="35000"/>
                          </a:schemeClr>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3">
                  <a:txBody>
                    <a:body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kern="1200">
                          <a:solidFill>
                            <a:schemeClr val="tx1">
                              <a:lumMod val="65000"/>
                              <a:lumOff val="35000"/>
                            </a:schemeClr>
                          </a:solidFill>
                          <a:latin typeface="Meiryo"/>
                          <a:ea typeface="Meiryo"/>
                          <a:cs typeface="+mn-cs"/>
                        </a:rPr>
                        <a:t>-</a:t>
                      </a:r>
                      <a:endParaRPr kumimoji="1" lang="ja-JP" altLang="en-US" sz="1000">
                        <a:solidFill>
                          <a:schemeClr val="tx1">
                            <a:lumMod val="65000"/>
                            <a:lumOff val="35000"/>
                          </a:schemeClr>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hMerge="1">
                  <a:txBody>
                    <a:bodyPr/>
                    <a:lstStyle/>
                    <a:p>
                      <a:pPr algn="ctr"/>
                      <a:endParaRPr kumimoji="1" lang="ja-JP" altLang="en-US" sz="1000">
                        <a:solidFill>
                          <a:schemeClr val="tx1">
                            <a:lumMod val="65000"/>
                            <a:lumOff val="35000"/>
                          </a:schemeClr>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1000" kern="1200">
                          <a:solidFill>
                            <a:srgbClr val="0D0D0D"/>
                          </a:solidFill>
                          <a:latin typeface="Meiryo"/>
                          <a:ea typeface="Meiryo"/>
                          <a:cs typeface="+mn-cs"/>
                        </a:rPr>
                        <a:t>-</a:t>
                      </a:r>
                      <a:endParaRPr kumimoji="1" lang="ja-JP" altLang="en-US" sz="1000">
                        <a:solidFill>
                          <a:srgbClr val="0D0D0D"/>
                        </a:solidFill>
                        <a:latin typeface="Meiryo"/>
                        <a:ea typeface="Meiryo"/>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1788352744"/>
                  </a:ext>
                </a:extLst>
              </a:tr>
            </a:tbl>
          </a:graphicData>
        </a:graphic>
      </p:graphicFrame>
      <p:sp>
        <p:nvSpPr>
          <p:cNvPr id="15" name="正方形/長方形 14">
            <a:extLst>
              <a:ext uri="{FF2B5EF4-FFF2-40B4-BE49-F238E27FC236}">
                <a16:creationId xmlns:a16="http://schemas.microsoft.com/office/drawing/2014/main" id="{8751C5FA-A9BF-3751-1557-82B6CE5A2A1F}"/>
              </a:ext>
            </a:extLst>
          </p:cNvPr>
          <p:cNvSpPr/>
          <p:nvPr/>
        </p:nvSpPr>
        <p:spPr>
          <a:xfrm>
            <a:off x="490692" y="5984194"/>
            <a:ext cx="4087657" cy="406265"/>
          </a:xfrm>
          <a:prstGeom prst="rect">
            <a:avLst/>
          </a:prstGeom>
        </p:spPr>
        <p:txBody>
          <a:bodyPr wrap="none" lIns="0" tIns="0" rIns="0" bIns="0" anchor="t">
            <a:spAutoFit/>
          </a:bodyPr>
          <a:lstStyle/>
          <a:p>
            <a:pPr>
              <a:lnSpc>
                <a:spcPct val="110000"/>
              </a:lnSpc>
              <a:defRPr/>
            </a:pPr>
            <a:r>
              <a:rPr kumimoji="0" lang="en-US" altLang="ja-JP" sz="800" kern="0">
                <a:solidFill>
                  <a:srgbClr val="0D0D0D"/>
                </a:solidFill>
                <a:latin typeface="Meiryo"/>
                <a:ea typeface="Meiryo"/>
              </a:rPr>
              <a:t>※</a:t>
            </a:r>
            <a:r>
              <a:rPr kumimoji="0" lang="en-US" sz="800" kern="0">
                <a:solidFill>
                  <a:srgbClr val="0D0D0D"/>
                </a:solidFill>
                <a:latin typeface="Meiryo"/>
                <a:ea typeface="+mn-lt"/>
              </a:rPr>
              <a:t>SP</a:t>
            </a:r>
            <a:r>
              <a:rPr kumimoji="0" lang="ja-JP" altLang="en-US" sz="800" kern="0">
                <a:solidFill>
                  <a:srgbClr val="0D0D0D"/>
                </a:solidFill>
                <a:latin typeface="Meiryo"/>
                <a:ea typeface="Meiryo"/>
              </a:rPr>
              <a:t>はスマートフォン、</a:t>
            </a:r>
            <a:r>
              <a:rPr kumimoji="0" lang="en-US" sz="800" kern="0">
                <a:solidFill>
                  <a:srgbClr val="0D0D0D"/>
                </a:solidFill>
                <a:latin typeface="Meiryo"/>
                <a:ea typeface="+mn-lt"/>
              </a:rPr>
              <a:t>PC</a:t>
            </a:r>
            <a:r>
              <a:rPr kumimoji="0" lang="ja-JP" sz="800" kern="0">
                <a:solidFill>
                  <a:srgbClr val="0D0D0D"/>
                </a:solidFill>
                <a:latin typeface="Meiryo"/>
                <a:ea typeface="Meiryo"/>
              </a:rPr>
              <a:t>はパソコン、</a:t>
            </a:r>
            <a:r>
              <a:rPr kumimoji="0" lang="en-US" altLang="ja-JP" sz="800" kern="0">
                <a:solidFill>
                  <a:srgbClr val="0D0D0D"/>
                </a:solidFill>
                <a:latin typeface="Meiryo"/>
                <a:ea typeface="+mn-lt"/>
              </a:rPr>
              <a:t>MD</a:t>
            </a:r>
            <a:r>
              <a:rPr kumimoji="0" lang="ja-JP" sz="800" kern="0">
                <a:solidFill>
                  <a:srgbClr val="0D0D0D"/>
                </a:solidFill>
                <a:latin typeface="Meiryo"/>
                <a:ea typeface="Meiryo"/>
              </a:rPr>
              <a:t>はマルチデバイスの略称です。</a:t>
            </a:r>
            <a:endParaRPr lang="ja-JP">
              <a:solidFill>
                <a:srgbClr val="0D0D0D"/>
              </a:solidFill>
              <a:latin typeface="Meiryo"/>
              <a:ea typeface="Meiryo"/>
            </a:endParaRPr>
          </a:p>
          <a:p>
            <a:pPr>
              <a:lnSpc>
                <a:spcPct val="110000"/>
              </a:lnSpc>
              <a:defRPr/>
            </a:pPr>
            <a:r>
              <a:rPr kumimoji="0" lang="en-US" altLang="ja-JP" sz="800" kern="0">
                <a:solidFill>
                  <a:srgbClr val="0D0D0D"/>
                </a:solidFill>
                <a:latin typeface="Meiryo"/>
                <a:ea typeface="Meiryo"/>
              </a:rPr>
              <a:t>※</a:t>
            </a:r>
            <a:r>
              <a:rPr kumimoji="0" lang="en-US" altLang="ja-JP" sz="800" kern="0" err="1">
                <a:solidFill>
                  <a:srgbClr val="0D0D0D"/>
                </a:solidFill>
                <a:latin typeface="Meiryo"/>
                <a:ea typeface="Meiryo"/>
              </a:rPr>
              <a:t>vCPM</a:t>
            </a:r>
            <a:r>
              <a:rPr kumimoji="0" lang="ja-JP" altLang="en-US" sz="800" kern="0">
                <a:solidFill>
                  <a:srgbClr val="0D0D0D"/>
                </a:solidFill>
                <a:latin typeface="Meiryo"/>
                <a:ea typeface="Meiryo"/>
              </a:rPr>
              <a:t>はビューアブルインプレッション</a:t>
            </a:r>
            <a:r>
              <a:rPr kumimoji="0" lang="en-US" altLang="ja-JP" sz="800" kern="0">
                <a:solidFill>
                  <a:srgbClr val="0D0D0D"/>
                </a:solidFill>
                <a:latin typeface="Meiryo"/>
                <a:ea typeface="Meiryo"/>
              </a:rPr>
              <a:t>1,000</a:t>
            </a:r>
            <a:r>
              <a:rPr kumimoji="0" lang="ja-JP" altLang="en-US" sz="800" kern="0">
                <a:solidFill>
                  <a:srgbClr val="0D0D0D"/>
                </a:solidFill>
                <a:latin typeface="Meiryo"/>
                <a:ea typeface="Meiryo"/>
              </a:rPr>
              <a:t>回あたりにかかる見込み広告費用です。 </a:t>
            </a:r>
            <a:endParaRPr lang="en-US" altLang="ja-JP" sz="800" kern="0">
              <a:solidFill>
                <a:srgbClr val="0D0D0D"/>
              </a:solidFill>
              <a:latin typeface="Meiryo" panose="020B0604030504040204" pitchFamily="34" charset="-128"/>
              <a:ea typeface="Meiryo" panose="020B0604030504040204" pitchFamily="34" charset="-128"/>
            </a:endParaRPr>
          </a:p>
          <a:p>
            <a:pPr>
              <a:lnSpc>
                <a:spcPct val="110000"/>
              </a:lnSpc>
              <a:defRPr/>
            </a:pPr>
            <a:r>
              <a:rPr kumimoji="0" lang="en-US" altLang="ja-JP" sz="800" kern="0">
                <a:solidFill>
                  <a:srgbClr val="0D0D0D"/>
                </a:solidFill>
                <a:latin typeface="Meiryo"/>
                <a:ea typeface="Meiryo"/>
              </a:rPr>
              <a:t>※</a:t>
            </a:r>
            <a:r>
              <a:rPr kumimoji="0" lang="en-US" altLang="ja-JP" sz="800" kern="0" err="1">
                <a:solidFill>
                  <a:srgbClr val="0D0D0D"/>
                </a:solidFill>
                <a:latin typeface="Meiryo"/>
                <a:ea typeface="Meiryo"/>
              </a:rPr>
              <a:t>vimps</a:t>
            </a:r>
            <a:r>
              <a:rPr kumimoji="0" lang="ja-JP" altLang="en-US" sz="800" kern="0">
                <a:solidFill>
                  <a:srgbClr val="0D0D0D"/>
                </a:solidFill>
                <a:latin typeface="Meiryo"/>
                <a:ea typeface="Meiryo"/>
              </a:rPr>
              <a:t>はビューアブルインプレッションの略称です。</a:t>
            </a:r>
            <a:endParaRPr lang="en-US" altLang="ja-JP" sz="800" kern="0">
              <a:solidFill>
                <a:srgbClr val="0D0D0D"/>
              </a:solidFill>
              <a:latin typeface="Meiryo"/>
              <a:ea typeface="Meiryo"/>
            </a:endParaRPr>
          </a:p>
        </p:txBody>
      </p:sp>
      <p:sp>
        <p:nvSpPr>
          <p:cNvPr id="16" name="正方形/長方形 15">
            <a:extLst>
              <a:ext uri="{FF2B5EF4-FFF2-40B4-BE49-F238E27FC236}">
                <a16:creationId xmlns:a16="http://schemas.microsoft.com/office/drawing/2014/main" id="{23CB843A-C99C-1D46-6224-64779D32DB6B}"/>
              </a:ext>
            </a:extLst>
          </p:cNvPr>
          <p:cNvSpPr/>
          <p:nvPr/>
        </p:nvSpPr>
        <p:spPr>
          <a:xfrm>
            <a:off x="4768801" y="5959902"/>
            <a:ext cx="7280839" cy="406265"/>
          </a:xfrm>
          <a:prstGeom prst="rect">
            <a:avLst/>
          </a:prstGeom>
        </p:spPr>
        <p:txBody>
          <a:bodyPr wrap="none" lIns="0" tIns="0" rIns="0" bIns="0" anchor="t">
            <a:spAutoFit/>
          </a:bodyPr>
          <a:lstStyle/>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※1  </a:t>
            </a:r>
            <a:r>
              <a:rPr lang="en-US" altLang="ja-JP" sz="800" b="0" i="0">
                <a:solidFill>
                  <a:srgbClr val="002AFF"/>
                </a:solidFill>
                <a:effectLst/>
                <a:latin typeface="NotoSansJP"/>
              </a:rPr>
              <a:t>1</a:t>
            </a:r>
            <a:r>
              <a:rPr lang="ja-JP" altLang="en-US" sz="800" b="0" i="0">
                <a:solidFill>
                  <a:srgbClr val="002AFF"/>
                </a:solidFill>
                <a:effectLst/>
                <a:latin typeface="NotoSansJP"/>
              </a:rPr>
              <a:t>日間～</a:t>
            </a:r>
            <a:r>
              <a:rPr lang="en-US" altLang="ja-JP" sz="800" b="0" i="0">
                <a:solidFill>
                  <a:srgbClr val="002AFF"/>
                </a:solidFill>
                <a:effectLst/>
                <a:latin typeface="NotoSansJP"/>
              </a:rPr>
              <a:t>4</a:t>
            </a:r>
            <a:r>
              <a:rPr lang="ja-JP" altLang="en-US" sz="800" b="0" i="0">
                <a:solidFill>
                  <a:srgbClr val="002AFF"/>
                </a:solidFill>
                <a:effectLst/>
                <a:latin typeface="NotoSansJP"/>
              </a:rPr>
              <a:t>日間での掲載も可能ですが、予約時のシミュレーション</a:t>
            </a:r>
            <a:r>
              <a:rPr lang="en-US" altLang="ja-JP" sz="800" b="0" i="0" err="1">
                <a:solidFill>
                  <a:srgbClr val="002AFF"/>
                </a:solidFill>
                <a:effectLst/>
                <a:latin typeface="NotoSansJP"/>
              </a:rPr>
              <a:t>vimps</a:t>
            </a:r>
            <a:r>
              <a:rPr lang="ja-JP" altLang="en-US" sz="800" b="0" i="0">
                <a:solidFill>
                  <a:srgbClr val="002AFF"/>
                </a:solidFill>
                <a:effectLst/>
                <a:latin typeface="NotoSansJP"/>
              </a:rPr>
              <a:t>を下回る場合がありますので、</a:t>
            </a:r>
            <a:r>
              <a:rPr lang="en-US" altLang="ja-JP" sz="800" b="0" i="0">
                <a:solidFill>
                  <a:srgbClr val="002AFF"/>
                </a:solidFill>
                <a:effectLst/>
                <a:latin typeface="NotoSansJP"/>
              </a:rPr>
              <a:t>5</a:t>
            </a:r>
            <a:r>
              <a:rPr lang="ja-JP" altLang="en-US" sz="800" b="0" i="0">
                <a:solidFill>
                  <a:srgbClr val="002AFF"/>
                </a:solidFill>
                <a:effectLst/>
                <a:latin typeface="NotoSansJP"/>
              </a:rPr>
              <a:t>日間以上の掲載を推奨します。</a:t>
            </a:r>
            <a:endParaRPr lang="en-US" altLang="ja-JP" sz="800" b="0" i="0">
              <a:solidFill>
                <a:srgbClr val="002AFF"/>
              </a:solidFill>
              <a:effectLst/>
              <a:latin typeface="NotoSansJP"/>
            </a:endParaRPr>
          </a:p>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※2  </a:t>
            </a:r>
            <a:r>
              <a:rPr kumimoji="0" lang="ja-JP" altLang="en-US" sz="800" kern="0">
                <a:solidFill>
                  <a:srgbClr val="002AFF"/>
                </a:solidFill>
                <a:latin typeface="Meiryo" panose="020B0604030504040204" pitchFamily="34" charset="-128"/>
                <a:ea typeface="Meiryo" panose="020B0604030504040204" pitchFamily="34" charset="-128"/>
              </a:rPr>
              <a:t>都道府県指定の掛け率含む。さらにターゲティングを掛ける場合は基本料金</a:t>
            </a:r>
            <a:r>
              <a:rPr kumimoji="0" lang="en" altLang="ja-JP" sz="800" kern="0">
                <a:solidFill>
                  <a:srgbClr val="002AFF"/>
                </a:solidFill>
                <a:latin typeface="Meiryo" panose="020B0604030504040204" pitchFamily="34" charset="-128"/>
                <a:ea typeface="Meiryo" panose="020B0604030504040204" pitchFamily="34" charset="-128"/>
              </a:rPr>
              <a:t>vCPM</a:t>
            </a:r>
            <a:r>
              <a:rPr kumimoji="0" lang="ja-JP" altLang="en" sz="800" kern="0">
                <a:solidFill>
                  <a:srgbClr val="002AFF"/>
                </a:solidFill>
                <a:latin typeface="Meiryo" panose="020B0604030504040204" pitchFamily="34" charset="-128"/>
                <a:ea typeface="Meiryo" panose="020B0604030504040204" pitchFamily="34" charset="-128"/>
              </a:rPr>
              <a:t>（★）</a:t>
            </a:r>
            <a:r>
              <a:rPr kumimoji="0" lang="ja-JP" altLang="en-US" sz="800" kern="0">
                <a:solidFill>
                  <a:srgbClr val="002AFF"/>
                </a:solidFill>
                <a:latin typeface="Meiryo" panose="020B0604030504040204" pitchFamily="34" charset="-128"/>
                <a:ea typeface="Meiryo" panose="020B0604030504040204" pitchFamily="34" charset="-128"/>
              </a:rPr>
              <a:t>を元に計算せず、カッコ内の計算式を元に計算してください。</a:t>
            </a:r>
            <a:endParaRPr kumimoji="0" lang="en-US" altLang="ja-JP" sz="800" kern="0">
              <a:solidFill>
                <a:srgbClr val="002AFF"/>
              </a:solidFill>
              <a:latin typeface="Meiryo" panose="020B0604030504040204" pitchFamily="34" charset="-128"/>
              <a:ea typeface="Meiryo" panose="020B0604030504040204" pitchFamily="34" charset="-128"/>
            </a:endParaRPr>
          </a:p>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※3  </a:t>
            </a:r>
            <a:r>
              <a:rPr kumimoji="0" lang="ja-JP" altLang="en-US" sz="800" kern="0">
                <a:solidFill>
                  <a:srgbClr val="002AFF"/>
                </a:solidFill>
                <a:latin typeface="Meiryo" panose="020B0604030504040204" pitchFamily="34" charset="-128"/>
                <a:ea typeface="Meiryo" panose="020B0604030504040204" pitchFamily="34" charset="-128"/>
              </a:rPr>
              <a:t>市区郡指定の掛け率含む。</a:t>
            </a:r>
            <a:endParaRPr kumimoji="0" lang="en-US" altLang="ja-JP" sz="800" kern="0">
              <a:solidFill>
                <a:srgbClr val="002AFF"/>
              </a:solidFill>
              <a:latin typeface="Meiryo" panose="020B0604030504040204" pitchFamily="34" charset="-128"/>
              <a:ea typeface="Meiryo" panose="020B0604030504040204" pitchFamily="34" charset="-128"/>
            </a:endParaRPr>
          </a:p>
        </p:txBody>
      </p:sp>
      <p:sp>
        <p:nvSpPr>
          <p:cNvPr id="17" name="円/楕円 23">
            <a:extLst>
              <a:ext uri="{FF2B5EF4-FFF2-40B4-BE49-F238E27FC236}">
                <a16:creationId xmlns:a16="http://schemas.microsoft.com/office/drawing/2014/main" id="{BD912C49-8A5A-CF8B-07E5-EE4E2753B45E}"/>
              </a:ext>
            </a:extLst>
          </p:cNvPr>
          <p:cNvSpPr>
            <a:spLocks noChangeAspect="1"/>
          </p:cNvSpPr>
          <p:nvPr/>
        </p:nvSpPr>
        <p:spPr>
          <a:xfrm>
            <a:off x="9018629" y="2220480"/>
            <a:ext cx="193323" cy="193323"/>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B</a:t>
            </a:r>
            <a:endParaRPr kumimoji="1" lang="ja-JP" altLang="en-US"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18" name="円/楕円 28">
            <a:extLst>
              <a:ext uri="{FF2B5EF4-FFF2-40B4-BE49-F238E27FC236}">
                <a16:creationId xmlns:a16="http://schemas.microsoft.com/office/drawing/2014/main" id="{870CACCE-9DC9-0B67-CDFE-32688D7E8597}"/>
              </a:ext>
            </a:extLst>
          </p:cNvPr>
          <p:cNvSpPr>
            <a:spLocks noChangeAspect="1"/>
          </p:cNvSpPr>
          <p:nvPr/>
        </p:nvSpPr>
        <p:spPr>
          <a:xfrm>
            <a:off x="7848075" y="2402786"/>
            <a:ext cx="180377" cy="180377"/>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G</a:t>
            </a:r>
            <a:endParaRPr kumimoji="1" lang="ja-JP" altLang="en-US" sz="9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4" name="テキスト プレースホルダー 1">
            <a:extLst>
              <a:ext uri="{FF2B5EF4-FFF2-40B4-BE49-F238E27FC236}">
                <a16:creationId xmlns:a16="http://schemas.microsoft.com/office/drawing/2014/main" id="{62AB9BB1-DB3A-6EC1-9309-E37175106BC2}"/>
              </a:ext>
            </a:extLst>
          </p:cNvPr>
          <p:cNvSpPr>
            <a:spLocks noGrp="1"/>
          </p:cNvSpPr>
          <p:nvPr>
            <p:ph type="body" sz="quarter" idx="10"/>
          </p:nvPr>
        </p:nvSpPr>
        <p:spPr>
          <a:xfrm>
            <a:off x="3551510" y="255928"/>
            <a:ext cx="5363892" cy="335028"/>
          </a:xfrm>
        </p:spPr>
        <p:txBody>
          <a:bodyPr/>
          <a:lstStyle/>
          <a:p>
            <a:r>
              <a:rPr kumimoji="1" lang="en-US" altLang="ja-JP" sz="2000" b="1" i="0">
                <a:solidFill>
                  <a:srgbClr val="000048"/>
                </a:solidFill>
                <a:latin typeface="Meiryo" panose="020B0604030504040204" pitchFamily="34" charset="-128"/>
                <a:ea typeface="Meiryo" panose="020B0604030504040204" pitchFamily="34" charset="-128"/>
              </a:rPr>
              <a:t>Yahoo! JAPAN</a:t>
            </a:r>
            <a:r>
              <a:rPr kumimoji="1" lang="ja-JP" altLang="en-US" sz="2000" b="1" i="0">
                <a:solidFill>
                  <a:srgbClr val="000048"/>
                </a:solidFill>
                <a:latin typeface="Meiryo" panose="020B0604030504040204" pitchFamily="34" charset="-128"/>
                <a:ea typeface="Meiryo" panose="020B0604030504040204" pitchFamily="34" charset="-128"/>
              </a:rPr>
              <a:t>トップページ　ブランドパネル　</a:t>
            </a:r>
            <a:r>
              <a:rPr kumimoji="1" lang="en-US" altLang="ja-JP" sz="2000" b="1" i="0">
                <a:solidFill>
                  <a:srgbClr val="000048"/>
                </a:solidFill>
                <a:latin typeface="Meiryo" panose="020B0604030504040204" pitchFamily="34" charset="-128"/>
                <a:ea typeface="Meiryo" panose="020B0604030504040204" pitchFamily="34" charset="-128"/>
              </a:rPr>
              <a:t>PC</a:t>
            </a:r>
            <a:endParaRPr kumimoji="1" lang="ja-JP" altLang="en-US" sz="2000" b="1" i="0">
              <a:solidFill>
                <a:srgbClr val="000048"/>
              </a:solidFill>
              <a:latin typeface="Meiryo" panose="020B0604030504040204" pitchFamily="34" charset="-128"/>
              <a:ea typeface="Meiryo" panose="020B0604030504040204" pitchFamily="34" charset="-128"/>
            </a:endParaRPr>
          </a:p>
        </p:txBody>
      </p:sp>
      <p:sp>
        <p:nvSpPr>
          <p:cNvPr id="3" name="テキスト ボックス 2">
            <a:extLst>
              <a:ext uri="{FF2B5EF4-FFF2-40B4-BE49-F238E27FC236}">
                <a16:creationId xmlns:a16="http://schemas.microsoft.com/office/drawing/2014/main" id="{408131F2-A639-A83B-0FEC-C59D5C53DECB}"/>
              </a:ext>
            </a:extLst>
          </p:cNvPr>
          <p:cNvSpPr txBox="1"/>
          <p:nvPr/>
        </p:nvSpPr>
        <p:spPr>
          <a:xfrm>
            <a:off x="398345" y="6355150"/>
            <a:ext cx="4272350" cy="215444"/>
          </a:xfrm>
          <a:prstGeom prst="rect">
            <a:avLst/>
          </a:prstGeom>
          <a:noFill/>
        </p:spPr>
        <p:txBody>
          <a:bodyPr wrap="square">
            <a:spAutoFit/>
          </a:bodyPr>
          <a:lstStyle/>
          <a:p>
            <a:pPr marL="449263" indent="-449263"/>
            <a:r>
              <a:rPr kumimoji="1" lang="en-US" altLang="ja-JP" sz="800" dirty="0">
                <a:solidFill>
                  <a:srgbClr val="002AFF"/>
                </a:solidFill>
                <a:latin typeface="+mn-ea"/>
              </a:rPr>
              <a:t>※</a:t>
            </a:r>
            <a:r>
              <a:rPr kumimoji="0" lang="en-US" altLang="ja-JP" sz="800" kern="0" dirty="0">
                <a:solidFill>
                  <a:srgbClr val="002AFF"/>
                </a:solidFill>
                <a:latin typeface="+mn-ea"/>
              </a:rPr>
              <a:t>3/11</a:t>
            </a:r>
            <a:r>
              <a:rPr kumimoji="0" lang="ja-JP" altLang="en-US" sz="800" kern="0" dirty="0">
                <a:solidFill>
                  <a:srgbClr val="002AFF"/>
                </a:solidFill>
                <a:latin typeface="+mn-ea"/>
              </a:rPr>
              <a:t>に</a:t>
            </a:r>
            <a:r>
              <a:rPr lang="en-US" altLang="ja-JP" sz="800" dirty="0">
                <a:solidFill>
                  <a:srgbClr val="002AFF"/>
                </a:solidFill>
                <a:latin typeface="+mn-ea"/>
              </a:rPr>
              <a:t>Yahoo! JAPAN</a:t>
            </a:r>
            <a:r>
              <a:rPr lang="ja-JP" altLang="en-US" sz="800" dirty="0">
                <a:solidFill>
                  <a:srgbClr val="002AFF"/>
                </a:solidFill>
                <a:latin typeface="+mn-ea"/>
              </a:rPr>
              <a:t>トップページ</a:t>
            </a:r>
            <a:r>
              <a:rPr kumimoji="0" lang="ja-JP" altLang="en-US" sz="800" kern="0" dirty="0">
                <a:solidFill>
                  <a:srgbClr val="002AFF"/>
                </a:solidFill>
                <a:latin typeface="+mn-ea"/>
              </a:rPr>
              <a:t>にて特別演出が行われる可能性があります。</a:t>
            </a:r>
          </a:p>
        </p:txBody>
      </p:sp>
    </p:spTree>
    <p:extLst>
      <p:ext uri="{BB962C8B-B14F-4D97-AF65-F5344CB8AC3E}">
        <p14:creationId xmlns:p14="http://schemas.microsoft.com/office/powerpoint/2010/main" val="387822743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AE217A-E68E-0EB4-0521-E74A3B4C65C5}"/>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5D341AFF-4F3C-F52E-62B4-FB3744F6D70F}"/>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1DBE81A6-EE33-DF07-8324-CE90CE3005DA}"/>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7" name="角丸四角形 4">
            <a:extLst>
              <a:ext uri="{FF2B5EF4-FFF2-40B4-BE49-F238E27FC236}">
                <a16:creationId xmlns:a16="http://schemas.microsoft.com/office/drawing/2014/main" id="{22BE6EE5-8D19-B120-3254-5DAACF696B34}"/>
              </a:ext>
            </a:extLst>
          </p:cNvPr>
          <p:cNvSpPr/>
          <p:nvPr/>
        </p:nvSpPr>
        <p:spPr>
          <a:xfrm>
            <a:off x="1717542" y="202787"/>
            <a:ext cx="1724158"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ターゲティング設定</a:t>
            </a:r>
          </a:p>
        </p:txBody>
      </p:sp>
      <p:sp>
        <p:nvSpPr>
          <p:cNvPr id="10" name="テキスト ボックス 9">
            <a:extLst>
              <a:ext uri="{FF2B5EF4-FFF2-40B4-BE49-F238E27FC236}">
                <a16:creationId xmlns:a16="http://schemas.microsoft.com/office/drawing/2014/main" id="{D1A5DAEE-D72A-24AB-9C65-044939C090CE}"/>
              </a:ext>
            </a:extLst>
          </p:cNvPr>
          <p:cNvSpPr txBox="1"/>
          <p:nvPr/>
        </p:nvSpPr>
        <p:spPr>
          <a:xfrm>
            <a:off x="479425" y="5164627"/>
            <a:ext cx="11233147" cy="1446550"/>
          </a:xfrm>
          <a:prstGeom prst="rect">
            <a:avLst/>
          </a:prstGeom>
          <a:noFill/>
        </p:spPr>
        <p:txBody>
          <a:bodyPr wrap="square" lIns="0" tIns="45720" rIns="0" bIns="45720" rtlCol="0" anchor="t">
            <a:spAutoFit/>
          </a:bodyPr>
          <a:lstStyle>
            <a:defPPr lvl="0">
              <a:defRPr lang="ja-JP"/>
            </a:defPPr>
            <a:lvl1pPr marL="0" lvl="1" algn="l" defTabSz="914400" rtl="0" eaLnBrk="1" latinLnBrk="0" hangingPunct="1">
              <a:defRPr kumimoji="1" sz="1800" kern="1200">
                <a:solidFill>
                  <a:schemeClr val="tx1"/>
                </a:solidFill>
                <a:latin typeface="+mn-lt"/>
                <a:ea typeface="+mn-ea"/>
                <a:cs typeface="+mn-cs"/>
              </a:defRPr>
            </a:lvl1pPr>
            <a:lvl2pPr marL="457200" lvl="2" algn="l" defTabSz="914400" rtl="0" eaLnBrk="1" latinLnBrk="0" hangingPunct="1">
              <a:defRPr kumimoji="1" sz="1800" kern="1200">
                <a:solidFill>
                  <a:schemeClr val="tx1"/>
                </a:solidFill>
                <a:latin typeface="+mn-lt"/>
                <a:ea typeface="+mn-ea"/>
                <a:cs typeface="+mn-cs"/>
              </a:defRPr>
            </a:lvl2pPr>
            <a:lvl3pPr marL="914400" lvl="3" algn="l" defTabSz="914400" rtl="0" eaLnBrk="1" latinLnBrk="0" hangingPunct="1">
              <a:defRPr kumimoji="1" sz="1800" kern="1200">
                <a:solidFill>
                  <a:schemeClr val="tx1"/>
                </a:solidFill>
                <a:latin typeface="+mn-lt"/>
                <a:ea typeface="+mn-ea"/>
                <a:cs typeface="+mn-cs"/>
              </a:defRPr>
            </a:lvl3pPr>
            <a:lvl4pPr marL="1371600" lvl="4"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上記表の「●」がターゲティング設定可になります。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年齢は以下の区分で指定が可能です。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18</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70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歳以上</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は「基本料金</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ターゲティングごとに設定されている掛け率」（小数点以下切り捨て）によって決定されます。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掛け率の最大値は</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例：性別、年齢、オーディエンスリスト（興味関心、購買意向、属性・ライフイベント）を設定した場合、</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=2.16</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倍となりますが、最大値が</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倍のため、</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倍で設定可能となります。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オーディエンスリストを複数選択した場合、</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掛け率は高い方が選択されます。</a:t>
            </a:r>
            <a:endParaRPr kumimoji="1" lang="en-US" altLang="ja-JP" sz="800" b="0" i="0" u="none" strike="noStrike" kern="1200" cap="none" spc="0" normalizeH="0" baseline="0" noProof="0">
              <a:ln>
                <a:noFill/>
              </a:ln>
              <a:solidFill>
                <a:srgbClr val="FFC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「枠購入型」や「時間帯ジャック購入型」配信商品の場合は、ターゲティング項目ごとの「</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掛け率」を含んだ金額を記載しています。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※SP</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はスマートフォン、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PC</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はパソコン、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MD</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はマルチデバイスの略称です。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オーディエンスリストの詳細は、</a:t>
            </a:r>
            <a:r>
              <a:rPr lang="en-US" altLang="ja-JP" sz="800">
                <a:solidFill>
                  <a:srgbClr val="0D0D0D"/>
                </a:solidFill>
                <a:latin typeface="Meiryo" panose="020B0604030504040204" pitchFamily="34" charset="-128"/>
                <a:ea typeface="Meiryo" panose="020B0604030504040204" pitchFamily="34" charset="-128"/>
              </a:rPr>
              <a:t>LINE</a:t>
            </a:r>
            <a:r>
              <a:rPr lang="ja-JP" altLang="en-US" sz="800">
                <a:solidFill>
                  <a:srgbClr val="0D0D0D"/>
                </a:solidFill>
                <a:latin typeface="Meiryo" panose="020B0604030504040204" pitchFamily="34" charset="-128"/>
                <a:ea typeface="Meiryo" panose="020B0604030504040204" pitchFamily="34" charset="-128"/>
              </a:rPr>
              <a:t>ヤフー広告 ヘルプ</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を参照してください。</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a:t>
            </a:r>
            <a:r>
              <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hlinkClick r:id="rId3"/>
              </a:rPr>
              <a:t>https://ads-help.yahoo-net.jp/s/article/H000044833?language=ja</a:t>
            </a:r>
            <a:endPar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endParaRPr>
          </a:p>
        </p:txBody>
      </p:sp>
      <p:sp>
        <p:nvSpPr>
          <p:cNvPr id="6" name="テキスト プレースホルダー 1">
            <a:extLst>
              <a:ext uri="{FF2B5EF4-FFF2-40B4-BE49-F238E27FC236}">
                <a16:creationId xmlns:a16="http://schemas.microsoft.com/office/drawing/2014/main" id="{A0C3F042-DF77-88C0-84F3-260ED2E65F3F}"/>
              </a:ext>
            </a:extLst>
          </p:cNvPr>
          <p:cNvSpPr>
            <a:spLocks noGrp="1"/>
          </p:cNvSpPr>
          <p:nvPr>
            <p:ph type="body" sz="quarter" idx="10"/>
          </p:nvPr>
        </p:nvSpPr>
        <p:spPr>
          <a:xfrm>
            <a:off x="3605483" y="272071"/>
            <a:ext cx="5363892" cy="335028"/>
          </a:xfrm>
        </p:spPr>
        <p:txBody>
          <a:bodyPr/>
          <a:lstStyle/>
          <a:p>
            <a:r>
              <a:rPr kumimoji="1" lang="en-US" altLang="ja-JP" sz="2000" b="1" i="0">
                <a:solidFill>
                  <a:srgbClr val="000048"/>
                </a:solidFill>
                <a:latin typeface="Meiryo" panose="020B0604030504040204" pitchFamily="34" charset="-128"/>
                <a:ea typeface="Meiryo" panose="020B0604030504040204" pitchFamily="34" charset="-128"/>
              </a:rPr>
              <a:t>Yahoo! JAPAN</a:t>
            </a:r>
            <a:r>
              <a:rPr kumimoji="1" lang="ja-JP" altLang="en-US" sz="2000" b="1" i="0">
                <a:solidFill>
                  <a:srgbClr val="000048"/>
                </a:solidFill>
                <a:latin typeface="Meiryo" panose="020B0604030504040204" pitchFamily="34" charset="-128"/>
                <a:ea typeface="Meiryo" panose="020B0604030504040204" pitchFamily="34" charset="-128"/>
              </a:rPr>
              <a:t>トップページ　ブランドパネル　</a:t>
            </a:r>
            <a:r>
              <a:rPr kumimoji="1" lang="en-US" altLang="ja-JP" sz="2000" b="1" i="0">
                <a:solidFill>
                  <a:srgbClr val="000048"/>
                </a:solidFill>
                <a:latin typeface="Meiryo" panose="020B0604030504040204" pitchFamily="34" charset="-128"/>
                <a:ea typeface="Meiryo" panose="020B0604030504040204" pitchFamily="34" charset="-128"/>
              </a:rPr>
              <a:t>PC</a:t>
            </a:r>
            <a:endParaRPr kumimoji="1" lang="ja-JP" altLang="en-US" sz="2000" b="1" i="0">
              <a:solidFill>
                <a:srgbClr val="000048"/>
              </a:solidFill>
              <a:latin typeface="Meiryo" panose="020B0604030504040204" pitchFamily="34" charset="-128"/>
              <a:ea typeface="Meiryo" panose="020B0604030504040204" pitchFamily="34" charset="-128"/>
            </a:endParaRPr>
          </a:p>
        </p:txBody>
      </p:sp>
      <p:graphicFrame>
        <p:nvGraphicFramePr>
          <p:cNvPr id="11" name="表 10">
            <a:extLst>
              <a:ext uri="{FF2B5EF4-FFF2-40B4-BE49-F238E27FC236}">
                <a16:creationId xmlns:a16="http://schemas.microsoft.com/office/drawing/2014/main" id="{3CAFB119-0576-F002-84EB-C1074FD8A5BF}"/>
              </a:ext>
            </a:extLst>
          </p:cNvPr>
          <p:cNvGraphicFramePr>
            <a:graphicFrameLocks noGrp="1"/>
          </p:cNvGraphicFramePr>
          <p:nvPr>
            <p:extLst>
              <p:ext uri="{D42A27DB-BD31-4B8C-83A1-F6EECF244321}">
                <p14:modId xmlns:p14="http://schemas.microsoft.com/office/powerpoint/2010/main" val="2895053921"/>
              </p:ext>
            </p:extLst>
          </p:nvPr>
        </p:nvGraphicFramePr>
        <p:xfrm>
          <a:off x="479425" y="981443"/>
          <a:ext cx="11233149" cy="4239870"/>
        </p:xfrm>
        <a:graphic>
          <a:graphicData uri="http://schemas.openxmlformats.org/drawingml/2006/table">
            <a:tbl>
              <a:tblPr firstCol="1" bandRow="1"/>
              <a:tblGrid>
                <a:gridCol w="1626692">
                  <a:extLst>
                    <a:ext uri="{9D8B030D-6E8A-4147-A177-3AD203B41FA5}">
                      <a16:colId xmlns:a16="http://schemas.microsoft.com/office/drawing/2014/main" val="792911817"/>
                    </a:ext>
                  </a:extLst>
                </a:gridCol>
                <a:gridCol w="2196106">
                  <a:extLst>
                    <a:ext uri="{9D8B030D-6E8A-4147-A177-3AD203B41FA5}">
                      <a16:colId xmlns:a16="http://schemas.microsoft.com/office/drawing/2014/main" val="2515137241"/>
                    </a:ext>
                  </a:extLst>
                </a:gridCol>
                <a:gridCol w="2470117">
                  <a:extLst>
                    <a:ext uri="{9D8B030D-6E8A-4147-A177-3AD203B41FA5}">
                      <a16:colId xmlns:a16="http://schemas.microsoft.com/office/drawing/2014/main" val="598637953"/>
                    </a:ext>
                  </a:extLst>
                </a:gridCol>
                <a:gridCol w="2470117">
                  <a:extLst>
                    <a:ext uri="{9D8B030D-6E8A-4147-A177-3AD203B41FA5}">
                      <a16:colId xmlns:a16="http://schemas.microsoft.com/office/drawing/2014/main" val="56015879"/>
                    </a:ext>
                  </a:extLst>
                </a:gridCol>
                <a:gridCol w="2470117">
                  <a:extLst>
                    <a:ext uri="{9D8B030D-6E8A-4147-A177-3AD203B41FA5}">
                      <a16:colId xmlns:a16="http://schemas.microsoft.com/office/drawing/2014/main" val="379781813"/>
                    </a:ext>
                  </a:extLst>
                </a:gridCol>
              </a:tblGrid>
              <a:tr h="585730">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ctr"/>
                      <a:r>
                        <a:rPr kumimoji="1" lang="ja-JP" altLang="en-US" sz="1050" b="1">
                          <a:solidFill>
                            <a:schemeClr val="bg1"/>
                          </a:solidFill>
                          <a:latin typeface="Meiryo" panose="020B0604030504040204" pitchFamily="34" charset="-128"/>
                          <a:ea typeface="Meiryo" panose="020B0604030504040204" pitchFamily="34" charset="-128"/>
                        </a:rPr>
                        <a:t>ターゲティング</a:t>
                      </a:r>
                    </a:p>
                  </a:txBody>
                  <a:tcPr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050" b="1" kern="1200" err="1">
                          <a:solidFill>
                            <a:schemeClr val="bg1"/>
                          </a:solidFill>
                          <a:latin typeface="Meiryo" panose="020B0604030504040204" pitchFamily="34" charset="-128"/>
                          <a:ea typeface="Meiryo" panose="020B0604030504040204" pitchFamily="34" charset="-128"/>
                          <a:cs typeface="+mn-cs"/>
                        </a:rPr>
                        <a:t>vCPM</a:t>
                      </a:r>
                      <a:endParaRPr kumimoji="1" lang="en-US" altLang="ja-JP" sz="1050" b="1" kern="1200">
                        <a:solidFill>
                          <a:schemeClr val="bg1"/>
                        </a:solidFill>
                        <a:latin typeface="Meiryo" panose="020B0604030504040204" pitchFamily="34" charset="-128"/>
                        <a:ea typeface="Meiryo" panose="020B0604030504040204" pitchFamily="34" charset="-128"/>
                        <a:cs typeface="+mn-cs"/>
                      </a:endParaRPr>
                    </a:p>
                    <a:p>
                      <a:pPr algn="ctr"/>
                      <a:r>
                        <a:rPr kumimoji="1" lang="ja-JP" altLang="en-US" sz="1050" b="1" kern="1200">
                          <a:solidFill>
                            <a:schemeClr val="bg1"/>
                          </a:solidFill>
                          <a:latin typeface="Meiryo" panose="020B0604030504040204" pitchFamily="34" charset="-128"/>
                          <a:ea typeface="Meiryo" panose="020B0604030504040204" pitchFamily="34" charset="-128"/>
                          <a:cs typeface="+mn-cs"/>
                        </a:rPr>
                        <a:t>掛け率</a:t>
                      </a:r>
                      <a:endParaRPr kumimoji="1" lang="en-US" altLang="ja-JP" sz="105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kumimoji="1" lang="en-US" altLang="ja-JP" sz="1000" b="1" kern="1200">
                          <a:solidFill>
                            <a:schemeClr val="bg1"/>
                          </a:solidFill>
                          <a:latin typeface="Meiryo"/>
                          <a:ea typeface="Meiryo"/>
                          <a:cs typeface="+mn-cs"/>
                        </a:rPr>
                        <a:t>Yahoo! JAPAN</a:t>
                      </a:r>
                      <a:r>
                        <a:rPr kumimoji="1" lang="ja-JP" altLang="en-US" sz="1000" b="1" kern="1200">
                          <a:solidFill>
                            <a:schemeClr val="bg1"/>
                          </a:solidFill>
                          <a:latin typeface="Meiryo"/>
                          <a:ea typeface="Meiryo"/>
                          <a:cs typeface="+mn-cs"/>
                        </a:rPr>
                        <a:t>トップページ　ブランドパネル　</a:t>
                      </a:r>
                      <a:r>
                        <a:rPr kumimoji="1" lang="en-US" altLang="ja-JP" sz="1000" b="1" kern="1200">
                          <a:solidFill>
                            <a:schemeClr val="bg1"/>
                          </a:solidFill>
                          <a:latin typeface="Meiryo"/>
                          <a:ea typeface="Meiryo"/>
                          <a:cs typeface="+mn-cs"/>
                        </a:rPr>
                        <a:t>PC</a:t>
                      </a:r>
                      <a:endParaRPr kumimoji="1" lang="ja-JP" altLang="en-US" sz="10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000" b="1" kern="1200">
                          <a:solidFill>
                            <a:schemeClr val="bg1"/>
                          </a:solidFill>
                          <a:latin typeface="Meiryo"/>
                          <a:ea typeface="Meiryo"/>
                          <a:cs typeface="+mn-cs"/>
                        </a:rPr>
                        <a:t>Yahoo! JAPAN</a:t>
                      </a:r>
                      <a:r>
                        <a:rPr kumimoji="1" lang="ja-JP" altLang="en-US" sz="1000" b="1" kern="1200">
                          <a:solidFill>
                            <a:schemeClr val="bg1"/>
                          </a:solidFill>
                          <a:latin typeface="Meiryo"/>
                          <a:ea typeface="Meiryo"/>
                          <a:cs typeface="+mn-cs"/>
                        </a:rPr>
                        <a:t>トップページ　ブランドパネル　</a:t>
                      </a:r>
                      <a:r>
                        <a:rPr kumimoji="1" lang="en-US" altLang="ja-JP" sz="1000" b="1" kern="1200">
                          <a:solidFill>
                            <a:schemeClr val="bg1"/>
                          </a:solidFill>
                          <a:latin typeface="Meiryo"/>
                          <a:ea typeface="Meiryo"/>
                          <a:cs typeface="+mn-cs"/>
                        </a:rPr>
                        <a:t>PC</a:t>
                      </a:r>
                      <a:endParaRPr kumimoji="1" lang="en-US" altLang="ja-JP" sz="1000" b="1" kern="1200">
                        <a:solidFill>
                          <a:schemeClr val="bg1"/>
                        </a:solidFill>
                        <a:latin typeface="Meiryo" panose="020B0604030504040204" pitchFamily="34" charset="-128"/>
                        <a:ea typeface="Meiryo" panose="020B0604030504040204"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cs typeface="+mn-cs"/>
                        </a:rPr>
                        <a:t>（都道府県）</a:t>
                      </a:r>
                    </a:p>
                  </a:txBody>
                  <a:tcPr marL="45720" marR="4572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kumimoji="1" lang="en-US" altLang="ja-JP" sz="1000" b="1" kern="1200">
                          <a:solidFill>
                            <a:schemeClr val="bg1"/>
                          </a:solidFill>
                          <a:latin typeface="Meiryo"/>
                          <a:ea typeface="Meiryo"/>
                          <a:cs typeface="+mn-cs"/>
                        </a:rPr>
                        <a:t>Yahoo! JAPAN</a:t>
                      </a:r>
                      <a:r>
                        <a:rPr kumimoji="1" lang="ja-JP" altLang="en-US" sz="1000" b="1" kern="1200">
                          <a:solidFill>
                            <a:schemeClr val="bg1"/>
                          </a:solidFill>
                          <a:latin typeface="Meiryo"/>
                          <a:ea typeface="Meiryo"/>
                          <a:cs typeface="+mn-cs"/>
                        </a:rPr>
                        <a:t>トップページ　ブランドパネル　</a:t>
                      </a:r>
                      <a:r>
                        <a:rPr kumimoji="1" lang="en-US" altLang="ja-JP" sz="1000" b="1" kern="1200">
                          <a:solidFill>
                            <a:schemeClr val="bg1"/>
                          </a:solidFill>
                          <a:latin typeface="Meiryo"/>
                          <a:ea typeface="Meiryo"/>
                          <a:cs typeface="+mn-cs"/>
                        </a:rPr>
                        <a:t>PC</a:t>
                      </a:r>
                      <a:endParaRPr kumimoji="1" lang="en-US" altLang="ja-JP" sz="1000" b="1" i="0" u="none" strike="noStrike" kern="1200">
                        <a:solidFill>
                          <a:schemeClr val="bg1"/>
                        </a:solidFill>
                        <a:effectLst/>
                        <a:latin typeface="Meiryo" panose="020B0604030504040204" pitchFamily="34" charset="-128"/>
                        <a:ea typeface="Meiryo" panose="020B0604030504040204" pitchFamily="34" charset="-128"/>
                        <a:cs typeface="+mn-cs"/>
                      </a:endParaRPr>
                    </a:p>
                    <a:p>
                      <a:pPr marL="0" marR="0" lvl="0" indent="0" algn="ctr" defTabSz="914423" rtl="0" eaLnBrk="1" fontAlgn="ctr" latinLnBrk="0" hangingPunct="1">
                        <a:lnSpc>
                          <a:spcPct val="100000"/>
                        </a:lnSpc>
                        <a:spcBef>
                          <a:spcPts val="0"/>
                        </a:spcBef>
                        <a:spcAft>
                          <a:spcPts val="0"/>
                        </a:spcAft>
                        <a:buClrTx/>
                        <a:buSzTx/>
                        <a:buFontTx/>
                        <a:buNone/>
                        <a:tabLst/>
                        <a:defRPr/>
                      </a:pPr>
                      <a:r>
                        <a:rPr kumimoji="1" lang="ja-JP" altLang="en-US" sz="1000" b="1" i="0" u="none" strike="noStrike" kern="1200">
                          <a:solidFill>
                            <a:schemeClr val="bg1"/>
                          </a:solidFill>
                          <a:effectLst/>
                          <a:latin typeface="Meiryo" panose="020B0604030504040204" pitchFamily="34" charset="-128"/>
                          <a:ea typeface="Meiryo" panose="020B0604030504040204" pitchFamily="34" charset="-128"/>
                          <a:cs typeface="+mn-cs"/>
                        </a:rPr>
                        <a:t>（市区郡）</a:t>
                      </a:r>
                      <a:endParaRPr kumimoji="1" lang="ja-JP" altLang="en-US" sz="10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9050" cap="flat" cmpd="sng" algn="ctr">
                      <a:solidFill>
                        <a:srgbClr val="FFFFFF"/>
                      </a:solidFill>
                      <a:prstDash val="solid"/>
                      <a:round/>
                      <a:headEnd type="none" w="med" len="med"/>
                      <a:tailEnd type="none" w="med" len="med"/>
                    </a:lnL>
                    <a:lnR w="6350" cap="flat" cmpd="sng" algn="ctr">
                      <a:solidFill>
                        <a:srgbClr val="000000">
                          <a:lumMod val="85000"/>
                          <a:lumOff val="15000"/>
                        </a:srgbClr>
                      </a:solidFill>
                      <a:prstDash val="dot"/>
                      <a:round/>
                      <a:headEnd type="none" w="med" len="med"/>
                      <a:tailEnd type="none" w="med" len="med"/>
                    </a:lnR>
                    <a:lnT w="63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357275">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ctr"/>
                      <a:r>
                        <a:rPr kumimoji="1" lang="ja-JP" altLang="en-US" sz="1050" b="0">
                          <a:solidFill>
                            <a:schemeClr val="bg1"/>
                          </a:solidFill>
                          <a:latin typeface="Meiryo" panose="020B0604030504040204" pitchFamily="34" charset="-128"/>
                          <a:ea typeface="Meiryo" panose="020B0604030504040204" pitchFamily="34" charset="-128"/>
                        </a:rPr>
                        <a:t>性別</a:t>
                      </a:r>
                    </a:p>
                  </a:txBody>
                  <a:tcPr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050" b="0">
                          <a:solidFill>
                            <a:schemeClr val="bg1"/>
                          </a:solidFill>
                          <a:latin typeface="Meiryo" panose="020B0604030504040204" pitchFamily="34" charset="-128"/>
                          <a:ea typeface="Meiryo" panose="020B0604030504040204" pitchFamily="34" charset="-128"/>
                        </a:rPr>
                        <a:t>1.2</a:t>
                      </a:r>
                      <a:r>
                        <a:rPr kumimoji="1" lang="ja-JP" altLang="en-US" sz="1050" b="0">
                          <a:solidFill>
                            <a:schemeClr val="bg1"/>
                          </a:solidFill>
                          <a:latin typeface="Meiryo" panose="020B0604030504040204" pitchFamily="34" charset="-128"/>
                          <a:ea typeface="Meiryo" panose="020B0604030504040204" pitchFamily="34" charset="-128"/>
                        </a:rPr>
                        <a:t>倍</a:t>
                      </a: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9050" cap="flat" cmpd="sng" algn="ctr">
                      <a:solidFill>
                        <a:srgbClr val="FFFFFF"/>
                      </a:solidFill>
                      <a:prstDash val="solid"/>
                      <a:round/>
                      <a:headEnd type="none" w="med" len="med"/>
                      <a:tailEnd type="none" w="med" len="med"/>
                    </a:lnL>
                    <a:lnR w="6350" cap="flat" cmpd="sng" algn="ctr">
                      <a:solidFill>
                        <a:srgbClr val="000000">
                          <a:lumMod val="85000"/>
                          <a:lumOff val="15000"/>
                        </a:srgbClr>
                      </a:solidFill>
                      <a:prstDash val="dot"/>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357275">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ctr"/>
                      <a:r>
                        <a:rPr kumimoji="1" lang="ja-JP" altLang="en-US" sz="1050" b="0">
                          <a:solidFill>
                            <a:schemeClr val="bg1"/>
                          </a:solidFill>
                          <a:latin typeface="Meiryo" panose="020B0604030504040204" pitchFamily="34" charset="-128"/>
                          <a:ea typeface="Meiryo" panose="020B0604030504040204" pitchFamily="34" charset="-128"/>
                        </a:rPr>
                        <a:t>年齢</a:t>
                      </a:r>
                    </a:p>
                  </a:txBody>
                  <a:tcPr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kern="1200">
                          <a:solidFill>
                            <a:schemeClr val="bg1"/>
                          </a:solidFill>
                          <a:latin typeface="Meiryo" panose="020B0604030504040204" pitchFamily="34" charset="-128"/>
                          <a:ea typeface="Meiryo" panose="020B0604030504040204" pitchFamily="34" charset="-128"/>
                          <a:cs typeface="+mn-cs"/>
                        </a:rPr>
                        <a:t>1.2</a:t>
                      </a:r>
                      <a:r>
                        <a:rPr kumimoji="1" lang="ja-JP" altLang="en-US" sz="1050" b="0" kern="1200">
                          <a:solidFill>
                            <a:schemeClr val="bg1"/>
                          </a:solidFill>
                          <a:latin typeface="Meiryo" panose="020B0604030504040204" pitchFamily="34" charset="-128"/>
                          <a:ea typeface="Meiryo" panose="020B0604030504040204" pitchFamily="34" charset="-128"/>
                          <a:cs typeface="+mn-cs"/>
                        </a:rPr>
                        <a:t>倍</a:t>
                      </a: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9050" cap="flat" cmpd="sng" algn="ctr">
                      <a:solidFill>
                        <a:srgbClr val="FFFFFF"/>
                      </a:solidFill>
                      <a:prstDash val="solid"/>
                      <a:round/>
                      <a:headEnd type="none" w="med" len="med"/>
                      <a:tailEnd type="none" w="med" len="med"/>
                    </a:lnL>
                    <a:lnR w="6350" cap="flat" cmpd="sng" algn="ctr">
                      <a:solidFill>
                        <a:srgbClr val="000000">
                          <a:lumMod val="85000"/>
                          <a:lumOff val="15000"/>
                        </a:srgbClr>
                      </a:solidFill>
                      <a:prstDash val="dot"/>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408365">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cs typeface="+mn-cs"/>
                        </a:rPr>
                        <a:t>地域</a:t>
                      </a:r>
                      <a:endParaRPr kumimoji="1" lang="en-US" altLang="ja-JP" sz="1050" b="0" kern="1200">
                        <a:solidFill>
                          <a:schemeClr val="bg1"/>
                        </a:solidFill>
                        <a:latin typeface="Meiryo" panose="020B0604030504040204" pitchFamily="34" charset="-128"/>
                        <a:ea typeface="Meiryo" panose="020B0604030504040204"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cs typeface="+mn-cs"/>
                        </a:rPr>
                        <a:t>（都道府県）</a:t>
                      </a:r>
                    </a:p>
                  </a:txBody>
                  <a:tcPr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kern="1200">
                          <a:solidFill>
                            <a:schemeClr val="bg1"/>
                          </a:solidFill>
                          <a:latin typeface="Meiryo" panose="020B0604030504040204" pitchFamily="34" charset="-128"/>
                          <a:ea typeface="Meiryo" panose="020B0604030504040204" pitchFamily="34" charset="-128"/>
                          <a:cs typeface="+mn-cs"/>
                        </a:rPr>
                        <a:t>1.2</a:t>
                      </a:r>
                      <a:r>
                        <a:rPr kumimoji="1" lang="ja-JP" altLang="en-US" sz="1050" b="0" kern="1200">
                          <a:solidFill>
                            <a:schemeClr val="bg1"/>
                          </a:solidFill>
                          <a:latin typeface="Meiryo" panose="020B0604030504040204" pitchFamily="34" charset="-128"/>
                          <a:ea typeface="Meiryo" panose="020B0604030504040204" pitchFamily="34" charset="-128"/>
                          <a:cs typeface="+mn-cs"/>
                        </a:rPr>
                        <a:t>倍</a:t>
                      </a: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9050" cap="flat" cmpd="sng" algn="ctr">
                      <a:solidFill>
                        <a:srgbClr val="FFFFFF"/>
                      </a:solidFill>
                      <a:prstDash val="solid"/>
                      <a:round/>
                      <a:headEnd type="none" w="med" len="med"/>
                      <a:tailEnd type="none" w="med" len="med"/>
                    </a:lnL>
                    <a:lnR w="6350" cap="flat" cmpd="sng" algn="ctr">
                      <a:solidFill>
                        <a:srgbClr val="000000">
                          <a:lumMod val="85000"/>
                          <a:lumOff val="15000"/>
                        </a:srgbClr>
                      </a:solidFill>
                      <a:prstDash val="dot"/>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408365">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ctr"/>
                      <a:r>
                        <a:rPr kumimoji="1" lang="ja-JP" altLang="en-US" sz="1050" b="0">
                          <a:solidFill>
                            <a:schemeClr val="bg1"/>
                          </a:solidFill>
                          <a:latin typeface="Meiryo" panose="020B0604030504040204" pitchFamily="34" charset="-128"/>
                          <a:ea typeface="Meiryo" panose="020B0604030504040204" pitchFamily="34" charset="-128"/>
                        </a:rPr>
                        <a:t>地域</a:t>
                      </a:r>
                      <a:endParaRPr kumimoji="1" lang="en-US" altLang="ja-JP" sz="1050" b="0">
                        <a:solidFill>
                          <a:schemeClr val="bg1"/>
                        </a:solidFill>
                        <a:latin typeface="Meiryo" panose="020B0604030504040204" pitchFamily="34" charset="-128"/>
                        <a:ea typeface="Meiryo" panose="020B0604030504040204" pitchFamily="34" charset="-128"/>
                      </a:endParaRPr>
                    </a:p>
                    <a:p>
                      <a:pPr algn="ctr"/>
                      <a:r>
                        <a:rPr kumimoji="1" lang="ja-JP" altLang="en-US" sz="1050" b="0">
                          <a:solidFill>
                            <a:schemeClr val="bg1"/>
                          </a:solidFill>
                          <a:latin typeface="Meiryo" panose="020B0604030504040204" pitchFamily="34" charset="-128"/>
                          <a:ea typeface="Meiryo" panose="020B0604030504040204" pitchFamily="34" charset="-128"/>
                        </a:rPr>
                        <a:t>（市区郡）</a:t>
                      </a:r>
                    </a:p>
                  </a:txBody>
                  <a:tcPr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050" b="0" kern="1200">
                          <a:solidFill>
                            <a:schemeClr val="bg1"/>
                          </a:solidFill>
                          <a:latin typeface="Meiryo" panose="020B0604030504040204" pitchFamily="34" charset="-128"/>
                          <a:ea typeface="Meiryo" panose="020B0604030504040204" pitchFamily="34" charset="-128"/>
                          <a:cs typeface="+mn-cs"/>
                        </a:rPr>
                        <a:t>1.5</a:t>
                      </a:r>
                      <a:r>
                        <a:rPr kumimoji="1" lang="ja-JP" altLang="en-US" sz="1050" b="0" kern="1200">
                          <a:solidFill>
                            <a:schemeClr val="bg1"/>
                          </a:solidFill>
                          <a:latin typeface="Meiryo" panose="020B0604030504040204" pitchFamily="34" charset="-128"/>
                          <a:ea typeface="Meiryo" panose="020B0604030504040204" pitchFamily="34" charset="-128"/>
                          <a:cs typeface="+mn-cs"/>
                        </a:rPr>
                        <a:t>倍</a:t>
                      </a: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9050" cap="flat" cmpd="sng" algn="ctr">
                      <a:solidFill>
                        <a:srgbClr val="FFFFFF"/>
                      </a:solidFill>
                      <a:prstDash val="solid"/>
                      <a:round/>
                      <a:headEnd type="none" w="med" len="med"/>
                      <a:tailEnd type="none" w="med" len="med"/>
                    </a:lnL>
                    <a:lnR w="6350" cap="flat" cmpd="sng" algn="ctr">
                      <a:solidFill>
                        <a:srgbClr val="000000">
                          <a:lumMod val="85000"/>
                          <a:lumOff val="15000"/>
                        </a:srgbClr>
                      </a:solidFill>
                      <a:prstDash val="dot"/>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57275">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cs typeface="+mn-cs"/>
                        </a:rPr>
                        <a:t>曜日・</a:t>
                      </a:r>
                      <a:r>
                        <a:rPr kumimoji="1" lang="ja-JP" altLang="en-US" sz="1050" b="0">
                          <a:solidFill>
                            <a:schemeClr val="bg1"/>
                          </a:solidFill>
                          <a:latin typeface="Meiryo" panose="020B0604030504040204" pitchFamily="34" charset="-128"/>
                          <a:ea typeface="Meiryo" panose="020B0604030504040204" pitchFamily="34" charset="-128"/>
                        </a:rPr>
                        <a:t>時間帯</a:t>
                      </a:r>
                    </a:p>
                  </a:txBody>
                  <a:tcPr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kern="1200">
                          <a:solidFill>
                            <a:schemeClr val="bg1"/>
                          </a:solidFill>
                          <a:latin typeface="Meiryo" panose="020B0604030504040204" pitchFamily="34" charset="-128"/>
                          <a:ea typeface="Meiryo" panose="020B0604030504040204" pitchFamily="34" charset="-128"/>
                          <a:cs typeface="+mn-cs"/>
                        </a:rPr>
                        <a:t>1.2</a:t>
                      </a:r>
                      <a:r>
                        <a:rPr kumimoji="1" lang="ja-JP" altLang="en-US" sz="1050" b="0" kern="1200">
                          <a:solidFill>
                            <a:schemeClr val="bg1"/>
                          </a:solidFill>
                          <a:latin typeface="Meiryo" panose="020B0604030504040204" pitchFamily="34" charset="-128"/>
                          <a:ea typeface="Meiryo" panose="020B0604030504040204" pitchFamily="34" charset="-128"/>
                          <a:cs typeface="+mn-cs"/>
                        </a:rPr>
                        <a:t>倍</a:t>
                      </a: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9050" cap="flat" cmpd="sng" algn="ctr">
                      <a:solidFill>
                        <a:srgbClr val="FFFFFF"/>
                      </a:solidFill>
                      <a:prstDash val="solid"/>
                      <a:round/>
                      <a:headEnd type="none" w="med" len="med"/>
                      <a:tailEnd type="none" w="med" len="med"/>
                    </a:lnL>
                    <a:lnR w="6350" cap="flat" cmpd="sng" algn="ctr">
                      <a:solidFill>
                        <a:srgbClr val="000000">
                          <a:lumMod val="85000"/>
                          <a:lumOff val="15000"/>
                        </a:srgbClr>
                      </a:solidFill>
                      <a:prstDash val="dot"/>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526559465"/>
                  </a:ext>
                </a:extLst>
              </a:tr>
              <a:tr h="408365">
                <a:tc rowSpan="2">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cs typeface="+mn-cs"/>
                        </a:rPr>
                        <a:t>オーディエンス</a:t>
                      </a:r>
                      <a:endParaRPr kumimoji="1" lang="en-US" altLang="ja-JP" sz="1050" b="0" kern="1200">
                        <a:solidFill>
                          <a:schemeClr val="bg1"/>
                        </a:solidFill>
                        <a:latin typeface="Meiryo" panose="020B0604030504040204" pitchFamily="34" charset="-128"/>
                        <a:ea typeface="Meiryo" panose="020B0604030504040204"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cs typeface="+mn-cs"/>
                        </a:rPr>
                        <a:t>リスト</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興味関心、購買</a:t>
                      </a:r>
                      <a:endParaRPr kumimoji="1" lang="en-US" altLang="ja-JP" sz="10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意向、属性・ライフ</a:t>
                      </a:r>
                      <a:endParaRPr kumimoji="1" lang="en-US" altLang="ja-JP" sz="10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イベント</a:t>
                      </a:r>
                      <a:r>
                        <a:rPr kumimoji="1" lang="en-US" altLang="ja-JP" sz="1000" b="0" kern="1200">
                          <a:solidFill>
                            <a:schemeClr val="bg1"/>
                          </a:solidFill>
                          <a:latin typeface="Meiryo" panose="020B0604030504040204" pitchFamily="34" charset="-128"/>
                          <a:ea typeface="Meiryo" panose="020B0604030504040204" pitchFamily="34" charset="-128"/>
                        </a:rPr>
                        <a:t>※</a:t>
                      </a:r>
                      <a:r>
                        <a:rPr kumimoji="1" lang="ja-JP" altLang="en-US" sz="1000" b="0" kern="1200">
                          <a:solidFill>
                            <a:schemeClr val="bg1"/>
                          </a:solidFill>
                          <a:latin typeface="Meiryo" panose="020B0604030504040204" pitchFamily="34" charset="-128"/>
                          <a:ea typeface="Meiryo" panose="020B0604030504040204" pitchFamily="34" charset="-128"/>
                        </a:rPr>
                        <a:t>１</a:t>
                      </a:r>
                      <a:endParaRPr kumimoji="1" lang="en-US" altLang="ja-JP" sz="10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配信：</a:t>
                      </a:r>
                      <a:r>
                        <a:rPr kumimoji="1" lang="en-US" altLang="ja-JP" sz="1000" b="0" kern="1200">
                          <a:solidFill>
                            <a:schemeClr val="bg1"/>
                          </a:solidFill>
                          <a:latin typeface="Meiryo" panose="020B0604030504040204" pitchFamily="34" charset="-128"/>
                          <a:ea typeface="Meiryo" panose="020B0604030504040204" pitchFamily="34" charset="-128"/>
                        </a:rPr>
                        <a:t>1.5</a:t>
                      </a:r>
                      <a:r>
                        <a:rPr kumimoji="1" lang="ja-JP" altLang="en-US" sz="1000" b="0" kern="1200">
                          <a:solidFill>
                            <a:schemeClr val="bg1"/>
                          </a:solidFill>
                          <a:latin typeface="Meiryo" panose="020B0604030504040204" pitchFamily="34" charset="-128"/>
                          <a:ea typeface="Meiryo" panose="020B0604030504040204" pitchFamily="34" charset="-128"/>
                        </a:rPr>
                        <a:t>倍</a:t>
                      </a:r>
                      <a:endParaRPr kumimoji="1" lang="en-US" altLang="ja-JP" sz="10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cs typeface="+mn-cs"/>
                        </a:rPr>
                        <a:t>除外：</a:t>
                      </a:r>
                      <a:r>
                        <a:rPr kumimoji="1" lang="en-US" altLang="ja-JP" sz="1000" b="0" kern="1200">
                          <a:solidFill>
                            <a:schemeClr val="bg1"/>
                          </a:solidFill>
                          <a:latin typeface="Meiryo" panose="020B0604030504040204" pitchFamily="34" charset="-128"/>
                          <a:ea typeface="Meiryo" panose="020B0604030504040204" pitchFamily="34" charset="-128"/>
                          <a:cs typeface="+mn-cs"/>
                        </a:rPr>
                        <a:t>1.1</a:t>
                      </a:r>
                      <a:r>
                        <a:rPr kumimoji="1" lang="ja-JP" altLang="en-US" sz="1000" b="0" kern="1200">
                          <a:solidFill>
                            <a:schemeClr val="bg1"/>
                          </a:solidFill>
                          <a:latin typeface="Meiryo" panose="020B0604030504040204" pitchFamily="34" charset="-128"/>
                          <a:ea typeface="Meiryo" panose="020B0604030504040204" pitchFamily="34" charset="-128"/>
                          <a:cs typeface="+mn-cs"/>
                        </a:rPr>
                        <a:t>倍</a:t>
                      </a:r>
                      <a:endParaRPr kumimoji="1" lang="en-US" altLang="ja-JP" sz="1000" b="0" kern="1200">
                        <a:solidFill>
                          <a:schemeClr val="bg1"/>
                        </a:solidFill>
                        <a:latin typeface="Meiryo" panose="020B0604030504040204" pitchFamily="34" charset="-128"/>
                        <a:ea typeface="Meiryo" panose="020B0604030504040204" pitchFamily="34" charset="-128"/>
                      </a:endParaRP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9050" cap="flat" cmpd="sng" algn="ctr">
                      <a:solidFill>
                        <a:srgbClr val="FFFFFF"/>
                      </a:solidFill>
                      <a:prstDash val="solid"/>
                      <a:round/>
                      <a:headEnd type="none" w="med" len="med"/>
                      <a:tailEnd type="none" w="med" len="med"/>
                    </a:lnL>
                    <a:lnR w="6350" cap="flat" cmpd="sng" algn="ctr">
                      <a:solidFill>
                        <a:srgbClr val="000000">
                          <a:lumMod val="85000"/>
                          <a:lumOff val="15000"/>
                        </a:srgbClr>
                      </a:solidFill>
                      <a:prstDash val="dot"/>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396947">
                <a:tc vMerge="1">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cs typeface="+mn-cs"/>
                        </a:rPr>
                        <a:t>オーディエンスリスト</a:t>
                      </a:r>
                      <a:br>
                        <a:rPr kumimoji="1" lang="en-US" altLang="ja-JP" sz="1050" b="0" kern="1200">
                          <a:solidFill>
                            <a:schemeClr val="bg1"/>
                          </a:solidFill>
                          <a:latin typeface="Meiryo" panose="020B0604030504040204" pitchFamily="34" charset="-128"/>
                          <a:ea typeface="Meiryo" panose="020B0604030504040204" pitchFamily="34" charset="-128"/>
                          <a:cs typeface="+mn-cs"/>
                        </a:rPr>
                      </a:br>
                      <a:r>
                        <a:rPr kumimoji="1" lang="ja-JP" altLang="en-US" sz="1050" b="0" kern="1200">
                          <a:solidFill>
                            <a:schemeClr val="bg1"/>
                          </a:solidFill>
                          <a:latin typeface="Meiryo" panose="020B0604030504040204" pitchFamily="34" charset="-128"/>
                          <a:ea typeface="Meiryo" panose="020B0604030504040204" pitchFamily="34" charset="-128"/>
                          <a:cs typeface="+mn-cs"/>
                        </a:rPr>
                        <a:t>（ヤフー提供）</a:t>
                      </a:r>
                      <a:r>
                        <a:rPr kumimoji="1" lang="en-US" altLang="ja-JP" sz="1000" b="0" kern="1200">
                          <a:solidFill>
                            <a:schemeClr val="bg1"/>
                          </a:solidFill>
                          <a:latin typeface="Meiryo" panose="020B0604030504040204" pitchFamily="34" charset="-128"/>
                          <a:ea typeface="Meiryo" panose="020B0604030504040204" pitchFamily="34" charset="-128"/>
                          <a:cs typeface="+mn-cs"/>
                        </a:rPr>
                        <a:t>※2</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99999"/>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kern="1200">
                          <a:solidFill>
                            <a:schemeClr val="bg1"/>
                          </a:solidFill>
                          <a:latin typeface="Meiryo" panose="020B0604030504040204" pitchFamily="34" charset="-128"/>
                          <a:ea typeface="Meiryo" panose="020B0604030504040204" pitchFamily="34" charset="-128"/>
                          <a:cs typeface="+mn-cs"/>
                        </a:rPr>
                        <a:t>LINE</a:t>
                      </a:r>
                      <a:r>
                        <a:rPr kumimoji="1" lang="ja-JP" altLang="en-US" sz="1000" b="0" kern="1200">
                          <a:solidFill>
                            <a:schemeClr val="bg1"/>
                          </a:solidFill>
                          <a:latin typeface="Meiryo" panose="020B0604030504040204" pitchFamily="34" charset="-128"/>
                          <a:ea typeface="Meiryo" panose="020B0604030504040204" pitchFamily="34" charset="-128"/>
                          <a:cs typeface="+mn-cs"/>
                        </a:rPr>
                        <a:t>ヤフー提供</a:t>
                      </a:r>
                      <a:endParaRPr kumimoji="1" lang="en-US" altLang="ja-JP" sz="1000" b="0" kern="1200">
                        <a:solidFill>
                          <a:schemeClr val="bg1"/>
                        </a:solidFill>
                        <a:latin typeface="Meiryo" panose="020B0604030504040204" pitchFamily="34" charset="-128"/>
                        <a:ea typeface="Meiryo" panose="020B0604030504040204"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cs typeface="+mn-cs"/>
                        </a:rPr>
                        <a:t>（共通オーディエンス）</a:t>
                      </a:r>
                      <a:endParaRPr kumimoji="1" lang="en-US" altLang="ja-JP" sz="1000" b="0" kern="1200">
                        <a:solidFill>
                          <a:schemeClr val="bg1"/>
                        </a:solidFill>
                        <a:latin typeface="Meiryo" panose="020B0604030504040204" pitchFamily="34" charset="-128"/>
                        <a:ea typeface="Meiryo" panose="020B0604030504040204"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kern="1200">
                          <a:solidFill>
                            <a:schemeClr val="bg1"/>
                          </a:solidFill>
                          <a:latin typeface="Meiryo" panose="020B0604030504040204" pitchFamily="34" charset="-128"/>
                          <a:ea typeface="Meiryo" panose="020B0604030504040204" pitchFamily="34" charset="-128"/>
                          <a:cs typeface="+mn-cs"/>
                        </a:rPr>
                        <a:t>※1</a:t>
                      </a:r>
                      <a:r>
                        <a:rPr kumimoji="1" lang="ja-JP" altLang="en-US" sz="1000" b="0" kern="1200">
                          <a:solidFill>
                            <a:schemeClr val="bg1"/>
                          </a:solidFill>
                          <a:latin typeface="Meiryo" panose="020B0604030504040204" pitchFamily="34" charset="-128"/>
                          <a:ea typeface="Meiryo" panose="020B0604030504040204" pitchFamily="34" charset="-128"/>
                          <a:cs typeface="+mn-cs"/>
                        </a:rPr>
                        <a:t>リスト参照</a:t>
                      </a: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1" kern="1200">
                          <a:solidFill>
                            <a:srgbClr val="0D0D0D"/>
                          </a:solidFill>
                          <a:latin typeface="Meiryo"/>
                          <a:ea typeface="Meiryo"/>
                        </a:rPr>
                        <a:t>-</a:t>
                      </a:r>
                      <a:endParaRPr kumimoji="1" lang="ja-JP" altLang="en-US" sz="1400" b="1" kern="1200">
                        <a:solidFill>
                          <a:srgbClr val="0D0D0D"/>
                        </a:solidFill>
                        <a:latin typeface="Meiryo"/>
                        <a:ea typeface="Meiryo"/>
                        <a:cs typeface="+mn-cs"/>
                      </a:endParaRPr>
                    </a:p>
                  </a:txBody>
                  <a:tcPr marL="163440" marR="163440" anchor="ctr">
                    <a:lnL w="19050" cap="flat" cmpd="sng" algn="ctr">
                      <a:solidFill>
                        <a:srgbClr val="FFFFFF"/>
                      </a:solidFill>
                      <a:prstDash val="solid"/>
                      <a:round/>
                      <a:headEnd type="none" w="med" len="med"/>
                      <a:tailEnd type="none" w="med" len="med"/>
                    </a:lnL>
                    <a:lnR w="6350" cap="flat" cmpd="sng" algn="ctr">
                      <a:solidFill>
                        <a:srgbClr val="000000">
                          <a:lumMod val="85000"/>
                          <a:lumOff val="15000"/>
                        </a:srgbClr>
                      </a:solidFill>
                      <a:prstDash val="dot"/>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57275">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bg1"/>
                          </a:solidFill>
                          <a:latin typeface="Meiryo" panose="020B0604030504040204" pitchFamily="34" charset="-128"/>
                          <a:ea typeface="Meiryo" panose="020B0604030504040204" pitchFamily="34" charset="-128"/>
                        </a:rPr>
                        <a:t>フリークエンシー</a:t>
                      </a:r>
                    </a:p>
                  </a:txBody>
                  <a:tcPr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kern="1200">
                          <a:solidFill>
                            <a:schemeClr val="bg1"/>
                          </a:solidFill>
                          <a:latin typeface="Meiryo" panose="020B0604030504040204" pitchFamily="34" charset="-128"/>
                          <a:ea typeface="Meiryo" panose="020B0604030504040204" pitchFamily="34" charset="-128"/>
                          <a:cs typeface="+mn-cs"/>
                        </a:rPr>
                        <a:t>1.0</a:t>
                      </a:r>
                      <a:r>
                        <a:rPr kumimoji="1" lang="ja-JP" altLang="en-US" sz="1050" b="0" kern="1200">
                          <a:solidFill>
                            <a:schemeClr val="bg1"/>
                          </a:solidFill>
                          <a:latin typeface="Meiryo" panose="020B0604030504040204" pitchFamily="34" charset="-128"/>
                          <a:ea typeface="Meiryo" panose="020B0604030504040204" pitchFamily="34" charset="-128"/>
                          <a:cs typeface="+mn-cs"/>
                        </a:rPr>
                        <a:t>倍</a:t>
                      </a: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9050" cap="flat" cmpd="sng" algn="ctr">
                      <a:solidFill>
                        <a:srgbClr val="FFFFFF"/>
                      </a:solidFill>
                      <a:prstDash val="solid"/>
                      <a:round/>
                      <a:headEnd type="none" w="med" len="med"/>
                      <a:tailEnd type="none" w="med" len="med"/>
                    </a:lnL>
                    <a:lnR w="6350" cap="flat" cmpd="sng" algn="ctr">
                      <a:solidFill>
                        <a:srgbClr val="000000">
                          <a:lumMod val="85000"/>
                          <a:lumOff val="15000"/>
                        </a:srgbClr>
                      </a:solidFill>
                      <a:prstDash val="dot"/>
                      <a:round/>
                      <a:headEnd type="none" w="med" len="med"/>
                      <a:tailEnd type="none" w="med" len="med"/>
                    </a:lnR>
                    <a:lnT w="190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bl>
          </a:graphicData>
        </a:graphic>
      </p:graphicFrame>
    </p:spTree>
    <p:extLst>
      <p:ext uri="{BB962C8B-B14F-4D97-AF65-F5344CB8AC3E}">
        <p14:creationId xmlns:p14="http://schemas.microsoft.com/office/powerpoint/2010/main" val="67633003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874A69-3969-F3A0-B9EC-CF307CD8FDBF}"/>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57D33A1C-D6C6-5073-F442-8B8E5AD77F62}"/>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B9472F80-CA17-EA3F-9464-4C5C187C1B86}"/>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4" name="テキスト プレースホルダー 3">
            <a:extLst>
              <a:ext uri="{FF2B5EF4-FFF2-40B4-BE49-F238E27FC236}">
                <a16:creationId xmlns:a16="http://schemas.microsoft.com/office/drawing/2014/main" id="{CAEA37A6-5FB9-DB2D-4AB7-8FFF86D10919}"/>
              </a:ext>
            </a:extLst>
          </p:cNvPr>
          <p:cNvSpPr>
            <a:spLocks noGrp="1"/>
          </p:cNvSpPr>
          <p:nvPr>
            <p:ph type="body" sz="quarter" idx="10"/>
          </p:nvPr>
        </p:nvSpPr>
        <p:spPr>
          <a:xfrm>
            <a:off x="1887808" y="252000"/>
            <a:ext cx="8136904" cy="335028"/>
          </a:xfrm>
        </p:spPr>
        <p:txBody>
          <a:bodyPr/>
          <a:lstStyle/>
          <a:p>
            <a:r>
              <a:rPr lang="ja-JP" altLang="en-US">
                <a:solidFill>
                  <a:srgbClr val="000048"/>
                </a:solidFill>
                <a:latin typeface="+mn-ea"/>
                <a:cs typeface="メイリオ" panose="020B0604030504040204" pitchFamily="50" charset="-128"/>
              </a:rPr>
              <a:t>スペシャル商品について</a:t>
            </a:r>
            <a:endParaRPr kumimoji="1" lang="ja-JP" altLang="en-US">
              <a:solidFill>
                <a:srgbClr val="000048"/>
              </a:solidFill>
            </a:endParaRPr>
          </a:p>
        </p:txBody>
      </p:sp>
      <p:sp>
        <p:nvSpPr>
          <p:cNvPr id="9" name="正方形/長方形 8">
            <a:extLst>
              <a:ext uri="{FF2B5EF4-FFF2-40B4-BE49-F238E27FC236}">
                <a16:creationId xmlns:a16="http://schemas.microsoft.com/office/drawing/2014/main" id="{046CF809-1A72-9AF0-0CE8-425F74C406A6}"/>
              </a:ext>
            </a:extLst>
          </p:cNvPr>
          <p:cNvSpPr/>
          <p:nvPr/>
        </p:nvSpPr>
        <p:spPr>
          <a:xfrm>
            <a:off x="479424" y="1056184"/>
            <a:ext cx="11269662" cy="2222147"/>
          </a:xfrm>
          <a:prstGeom prst="rect">
            <a:avLst/>
          </a:prstGeom>
        </p:spPr>
        <p:txBody>
          <a:bodyPr wrap="square" lIns="0" tIns="0" rIns="0" bIns="0">
            <a:spAutoFit/>
          </a:bodyPr>
          <a:lstStyle/>
          <a:p>
            <a:pPr>
              <a:lnSpc>
                <a:spcPct val="130000"/>
              </a:lnSpc>
              <a:defRPr/>
            </a:pPr>
            <a:r>
              <a:rPr kumimoji="0" lang="ja-JP" altLang="en-US" sz="1600" kern="0">
                <a:solidFill>
                  <a:srgbClr val="0D0D0D"/>
                </a:solidFill>
                <a:latin typeface="Meiryo" panose="020B0604030504040204" pitchFamily="34" charset="-128"/>
                <a:ea typeface="Meiryo" panose="020B0604030504040204" pitchFamily="34" charset="-128"/>
              </a:rPr>
              <a:t>販売先を限定しないレギュラー商品に対し、スペシャル商品は提案可能な広告主様やプロモーションが限定されています。そのため、事前に本セールスシートに記載の「掲載制限カテゴリー」「販売制限」に基づき弊社による出稿可否判断をさせていただきます。</a:t>
            </a:r>
            <a:endParaRPr kumimoji="0" lang="en-US" altLang="ja-JP" sz="1600" kern="0">
              <a:solidFill>
                <a:srgbClr val="0D0D0D"/>
              </a:solidFill>
              <a:latin typeface="Meiryo" panose="020B0604030504040204" pitchFamily="34" charset="-128"/>
              <a:ea typeface="Meiryo" panose="020B0604030504040204" pitchFamily="34" charset="-128"/>
            </a:endParaRPr>
          </a:p>
          <a:p>
            <a:pPr>
              <a:lnSpc>
                <a:spcPct val="130000"/>
              </a:lnSpc>
              <a:defRPr/>
            </a:pPr>
            <a:endParaRPr kumimoji="0" lang="en-US" altLang="ja-JP" sz="1600" kern="0">
              <a:solidFill>
                <a:srgbClr val="0D0D0D"/>
              </a:solidFill>
              <a:latin typeface="Meiryo" panose="020B0604030504040204" pitchFamily="34" charset="-128"/>
              <a:ea typeface="Meiryo" panose="020B0604030504040204" pitchFamily="34" charset="-128"/>
            </a:endParaRPr>
          </a:p>
          <a:p>
            <a:pPr>
              <a:lnSpc>
                <a:spcPct val="130000"/>
              </a:lnSpc>
              <a:defRPr/>
            </a:pPr>
            <a:r>
              <a:rPr kumimoji="0" lang="ja-JP" altLang="en-US" sz="1600" kern="0">
                <a:solidFill>
                  <a:srgbClr val="0D0D0D"/>
                </a:solidFill>
                <a:latin typeface="Meiryo" panose="020B0604030504040204" pitchFamily="34" charset="-128"/>
                <a:ea typeface="Meiryo" panose="020B0604030504040204" pitchFamily="34" charset="-128"/>
              </a:rPr>
              <a:t>事前提案可否申請で承認されたアカウントに対して、弊社内でシステム対応を行い、広告管理ツールの商品選択画面にて該当商品が予約購入できるようになります。</a:t>
            </a:r>
            <a:endParaRPr kumimoji="0" lang="en-US" altLang="ja-JP" sz="1600" kern="0">
              <a:solidFill>
                <a:srgbClr val="0D0D0D"/>
              </a:solidFill>
              <a:latin typeface="Meiryo" panose="020B0604030504040204" pitchFamily="34" charset="-128"/>
              <a:ea typeface="Meiryo" panose="020B0604030504040204" pitchFamily="34" charset="-128"/>
            </a:endParaRPr>
          </a:p>
          <a:p>
            <a:pPr>
              <a:lnSpc>
                <a:spcPct val="130000"/>
              </a:lnSpc>
              <a:defRPr/>
            </a:pPr>
            <a:r>
              <a:rPr kumimoji="0" lang="ja-JP" altLang="en-US" sz="1600" kern="0">
                <a:solidFill>
                  <a:srgbClr val="0D0D0D"/>
                </a:solidFill>
                <a:latin typeface="Meiryo" panose="020B0604030504040204" pitchFamily="34" charset="-128"/>
                <a:ea typeface="Meiryo" panose="020B0604030504040204" pitchFamily="34" charset="-128"/>
              </a:rPr>
              <a:t>（事前提案可否申請で承認されていないアカウントで予約することはできません。）</a:t>
            </a:r>
            <a:endParaRPr kumimoji="0" lang="en-US" altLang="ja-JP" sz="1600" kern="0">
              <a:solidFill>
                <a:srgbClr val="0D0D0D"/>
              </a:solidFill>
              <a:latin typeface="Meiryo" panose="020B0604030504040204" pitchFamily="34" charset="-128"/>
              <a:ea typeface="Meiryo" panose="020B0604030504040204" pitchFamily="34" charset="-128"/>
            </a:endParaRPr>
          </a:p>
        </p:txBody>
      </p:sp>
      <p:sp>
        <p:nvSpPr>
          <p:cNvPr id="12" name="片側の 2 つの角を丸めた四角形 17">
            <a:extLst>
              <a:ext uri="{FF2B5EF4-FFF2-40B4-BE49-F238E27FC236}">
                <a16:creationId xmlns:a16="http://schemas.microsoft.com/office/drawing/2014/main" id="{E2775140-24D5-CA7A-9AED-B3FA84894EA0}"/>
              </a:ext>
            </a:extLst>
          </p:cNvPr>
          <p:cNvSpPr/>
          <p:nvPr/>
        </p:nvSpPr>
        <p:spPr>
          <a:xfrm>
            <a:off x="479424" y="3379016"/>
            <a:ext cx="5472113" cy="3002734"/>
          </a:xfrm>
          <a:prstGeom prst="round2SameRect">
            <a:avLst>
              <a:gd name="adj1" fmla="val 4527"/>
              <a:gd name="adj2" fmla="val 0"/>
            </a:avLst>
          </a:prstGeom>
          <a:solidFill>
            <a:srgbClr val="F5F5F5"/>
          </a:solidFill>
          <a:ln w="25400" cap="flat" cmpd="sng" algn="ctr">
            <a:noFill/>
            <a:prstDash val="solid"/>
          </a:ln>
          <a:effectLst/>
        </p:spPr>
        <p:txBody>
          <a:bodyPr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altLang="ja-JP" sz="2000" b="1" i="0" u="none" strike="noStrike" kern="0" cap="none" spc="0" normalizeH="0" baseline="0" noProof="0">
              <a:ln>
                <a:noFill/>
              </a:ln>
              <a:solidFill>
                <a:srgbClr val="FFFFFF"/>
              </a:solidFill>
              <a:effectLst/>
              <a:uLnTx/>
              <a:uFillTx/>
              <a:latin typeface="メイリオ"/>
            </a:endParaRPr>
          </a:p>
        </p:txBody>
      </p:sp>
      <p:sp>
        <p:nvSpPr>
          <p:cNvPr id="13" name="片側の 2 つの角を丸めた四角形 19">
            <a:extLst>
              <a:ext uri="{FF2B5EF4-FFF2-40B4-BE49-F238E27FC236}">
                <a16:creationId xmlns:a16="http://schemas.microsoft.com/office/drawing/2014/main" id="{991C58D6-BCFF-F05F-4014-15B53EC05194}"/>
              </a:ext>
            </a:extLst>
          </p:cNvPr>
          <p:cNvSpPr/>
          <p:nvPr/>
        </p:nvSpPr>
        <p:spPr>
          <a:xfrm>
            <a:off x="479424" y="3379015"/>
            <a:ext cx="5472113" cy="504000"/>
          </a:xfrm>
          <a:prstGeom prst="round2SameRect">
            <a:avLst>
              <a:gd name="adj1" fmla="val 20214"/>
              <a:gd name="adj2" fmla="val 0"/>
            </a:avLst>
          </a:prstGeom>
          <a:solidFill>
            <a:srgbClr val="999999"/>
          </a:solidFill>
          <a:ln w="25400" cap="flat" cmpd="sng" algn="ctr">
            <a:noFill/>
            <a:prstDash val="solid"/>
          </a:ln>
          <a:effectLst/>
        </p:spPr>
        <p:txBody>
          <a:bodyPr t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800" b="1" i="0" u="none" strike="noStrike" kern="0" cap="none" spc="0" normalizeH="0" baseline="0" noProof="0">
                <a:ln>
                  <a:noFill/>
                </a:ln>
                <a:solidFill>
                  <a:srgbClr val="FFFFFF"/>
                </a:solidFill>
                <a:effectLst/>
                <a:uLnTx/>
                <a:uFillTx/>
                <a:latin typeface="Meiryo" panose="020B0604030504040204" pitchFamily="34" charset="-128"/>
                <a:ea typeface="Meiryo" panose="020B0604030504040204" pitchFamily="34" charset="-128"/>
              </a:rPr>
              <a:t>レギュラー商品</a:t>
            </a:r>
            <a:endParaRPr kumimoji="0" lang="en-US" altLang="ja-JP" sz="1800" b="1" i="0" u="none" strike="noStrike" kern="0" cap="none" spc="0" normalizeH="0" baseline="0" noProof="0">
              <a:ln>
                <a:noFill/>
              </a:ln>
              <a:solidFill>
                <a:srgbClr val="FFFFFF"/>
              </a:solidFill>
              <a:effectLst/>
              <a:uLnTx/>
              <a:uFillTx/>
              <a:latin typeface="Meiryo" panose="020B0604030504040204" pitchFamily="34" charset="-128"/>
              <a:ea typeface="Meiryo" panose="020B0604030504040204" pitchFamily="34" charset="-128"/>
            </a:endParaRPr>
          </a:p>
        </p:txBody>
      </p:sp>
      <p:sp>
        <p:nvSpPr>
          <p:cNvPr id="14" name="片側の 2 つの角を丸めた四角形 22">
            <a:extLst>
              <a:ext uri="{FF2B5EF4-FFF2-40B4-BE49-F238E27FC236}">
                <a16:creationId xmlns:a16="http://schemas.microsoft.com/office/drawing/2014/main" id="{ECA1F057-7FA0-8A79-10FC-C2D1D8CC452A}"/>
              </a:ext>
            </a:extLst>
          </p:cNvPr>
          <p:cNvSpPr/>
          <p:nvPr/>
        </p:nvSpPr>
        <p:spPr>
          <a:xfrm>
            <a:off x="6240463" y="3379016"/>
            <a:ext cx="5472112" cy="3002734"/>
          </a:xfrm>
          <a:prstGeom prst="round2SameRect">
            <a:avLst>
              <a:gd name="adj1" fmla="val 4115"/>
              <a:gd name="adj2" fmla="val 0"/>
            </a:avLst>
          </a:prstGeom>
          <a:solidFill>
            <a:srgbClr val="00003E">
              <a:alpha val="10196"/>
            </a:srgbClr>
          </a:solidFill>
          <a:ln w="25400" cap="flat" cmpd="sng" algn="ctr">
            <a:noFill/>
            <a:prstDash val="solid"/>
          </a:ln>
          <a:effectLst/>
        </p:spPr>
        <p:txBody>
          <a:bodyPr bIns="0" rtlCol="0" anchor="ctr"/>
          <a:lstStyle/>
          <a:p>
            <a:pPr algn="ctr">
              <a:defRPr/>
            </a:pPr>
            <a:endParaRPr kumimoji="0" lang="en-US" altLang="ja-JP" sz="2000" b="1" kern="0">
              <a:solidFill>
                <a:srgbClr val="FFFFFF"/>
              </a:solidFill>
              <a:latin typeface="メイリオ"/>
            </a:endParaRPr>
          </a:p>
        </p:txBody>
      </p:sp>
      <p:sp>
        <p:nvSpPr>
          <p:cNvPr id="15" name="片側の 2 つの角を丸めた四角形 23">
            <a:extLst>
              <a:ext uri="{FF2B5EF4-FFF2-40B4-BE49-F238E27FC236}">
                <a16:creationId xmlns:a16="http://schemas.microsoft.com/office/drawing/2014/main" id="{188200B1-65E4-43A3-7B12-495749A011BA}"/>
              </a:ext>
            </a:extLst>
          </p:cNvPr>
          <p:cNvSpPr/>
          <p:nvPr/>
        </p:nvSpPr>
        <p:spPr>
          <a:xfrm>
            <a:off x="6240463" y="3379015"/>
            <a:ext cx="5472112" cy="504000"/>
          </a:xfrm>
          <a:prstGeom prst="round2SameRect">
            <a:avLst>
              <a:gd name="adj1" fmla="val 20214"/>
              <a:gd name="adj2" fmla="val 0"/>
            </a:avLst>
          </a:prstGeom>
          <a:solidFill>
            <a:srgbClr val="000048"/>
          </a:solidFill>
          <a:ln w="25400" cap="flat" cmpd="sng" algn="ctr">
            <a:noFill/>
            <a:prstDash val="solid"/>
          </a:ln>
          <a:effectLst/>
        </p:spPr>
        <p:txBody>
          <a:bodyPr t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800" b="1" i="0" u="none" strike="noStrike" kern="0" cap="none" spc="0" normalizeH="0" baseline="0" noProof="0">
                <a:ln>
                  <a:noFill/>
                </a:ln>
                <a:solidFill>
                  <a:srgbClr val="FFFFFF"/>
                </a:solidFill>
                <a:effectLst/>
                <a:uLnTx/>
                <a:uFillTx/>
                <a:latin typeface="Meiryo" panose="020B0604030504040204" pitchFamily="34" charset="-128"/>
                <a:ea typeface="Meiryo" panose="020B0604030504040204" pitchFamily="34" charset="-128"/>
              </a:rPr>
              <a:t>スペシャル商品</a:t>
            </a:r>
          </a:p>
        </p:txBody>
      </p:sp>
      <p:sp>
        <p:nvSpPr>
          <p:cNvPr id="16" name="正方形/長方形 15">
            <a:extLst>
              <a:ext uri="{FF2B5EF4-FFF2-40B4-BE49-F238E27FC236}">
                <a16:creationId xmlns:a16="http://schemas.microsoft.com/office/drawing/2014/main" id="{C8A0330E-0FD8-0C6D-53EA-BAF444C55F19}"/>
              </a:ext>
            </a:extLst>
          </p:cNvPr>
          <p:cNvSpPr/>
          <p:nvPr/>
        </p:nvSpPr>
        <p:spPr>
          <a:xfrm>
            <a:off x="1378913" y="4581568"/>
            <a:ext cx="3600000" cy="504000"/>
          </a:xfrm>
          <a:prstGeom prst="rect">
            <a:avLst/>
          </a:prstGeom>
          <a:solidFill>
            <a:srgbClr val="FFFFFF"/>
          </a:solidFill>
          <a:ln w="9525" cap="flat" cmpd="sng" algn="ctr">
            <a:noFill/>
            <a:prstDash val="solid"/>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a:ln>
                  <a:noFill/>
                </a:ln>
                <a:solidFill>
                  <a:srgbClr val="000000">
                    <a:lumMod val="50000"/>
                    <a:lumOff val="50000"/>
                  </a:srgbClr>
                </a:solidFill>
                <a:effectLst/>
                <a:uLnTx/>
                <a:uFillTx/>
                <a:latin typeface="Meiryo" panose="020B0604030504040204" pitchFamily="34" charset="-128"/>
                <a:ea typeface="Meiryo" panose="020B0604030504040204" pitchFamily="34" charset="-128"/>
              </a:rPr>
              <a:t>通常商品</a:t>
            </a:r>
          </a:p>
        </p:txBody>
      </p:sp>
      <p:sp>
        <p:nvSpPr>
          <p:cNvPr id="17" name="正方形/長方形 16">
            <a:extLst>
              <a:ext uri="{FF2B5EF4-FFF2-40B4-BE49-F238E27FC236}">
                <a16:creationId xmlns:a16="http://schemas.microsoft.com/office/drawing/2014/main" id="{88DA48B6-D28A-B5C8-B9CF-5411BC78CDDA}"/>
              </a:ext>
            </a:extLst>
          </p:cNvPr>
          <p:cNvSpPr/>
          <p:nvPr/>
        </p:nvSpPr>
        <p:spPr>
          <a:xfrm>
            <a:off x="1378913" y="5157651"/>
            <a:ext cx="3600000" cy="504000"/>
          </a:xfrm>
          <a:prstGeom prst="rect">
            <a:avLst/>
          </a:prstGeom>
          <a:solidFill>
            <a:srgbClr val="FFFFFF"/>
          </a:solidFill>
          <a:ln w="9525" cap="flat" cmpd="sng" algn="ctr">
            <a:noFill/>
            <a:prstDash val="solid"/>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a:ln>
                  <a:noFill/>
                </a:ln>
                <a:solidFill>
                  <a:srgbClr val="000000">
                    <a:lumMod val="50000"/>
                    <a:lumOff val="50000"/>
                  </a:srgbClr>
                </a:solidFill>
                <a:effectLst/>
                <a:uLnTx/>
                <a:uFillTx/>
                <a:latin typeface="Meiryo" panose="020B0604030504040204" pitchFamily="34" charset="-128"/>
                <a:ea typeface="Meiryo" panose="020B0604030504040204" pitchFamily="34" charset="-128"/>
              </a:rPr>
              <a:t>特集・企画</a:t>
            </a:r>
          </a:p>
        </p:txBody>
      </p:sp>
      <p:sp>
        <p:nvSpPr>
          <p:cNvPr id="18" name="正方形/長方形 17">
            <a:extLst>
              <a:ext uri="{FF2B5EF4-FFF2-40B4-BE49-F238E27FC236}">
                <a16:creationId xmlns:a16="http://schemas.microsoft.com/office/drawing/2014/main" id="{ABEBDCD4-43EE-155D-C78E-05037DE6904B}"/>
              </a:ext>
            </a:extLst>
          </p:cNvPr>
          <p:cNvSpPr/>
          <p:nvPr/>
        </p:nvSpPr>
        <p:spPr>
          <a:xfrm>
            <a:off x="7176463" y="4005485"/>
            <a:ext cx="3600000" cy="504000"/>
          </a:xfrm>
          <a:prstGeom prst="rect">
            <a:avLst/>
          </a:prstGeom>
          <a:solidFill>
            <a:srgbClr val="FFFFFF"/>
          </a:solidFill>
          <a:ln w="31750" cap="rnd" cmpd="sng" algn="ctr">
            <a:solidFill>
              <a:srgbClr val="000048"/>
            </a:solidFill>
            <a:prstDash val="sysDot"/>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事前提案可否判断必須商品</a:t>
            </a:r>
          </a:p>
        </p:txBody>
      </p:sp>
      <p:sp>
        <p:nvSpPr>
          <p:cNvPr id="19" name="正方形/長方形 18">
            <a:extLst>
              <a:ext uri="{FF2B5EF4-FFF2-40B4-BE49-F238E27FC236}">
                <a16:creationId xmlns:a16="http://schemas.microsoft.com/office/drawing/2014/main" id="{DED18952-F865-81D3-B574-F7FD9F11536E}"/>
              </a:ext>
            </a:extLst>
          </p:cNvPr>
          <p:cNvSpPr/>
          <p:nvPr/>
        </p:nvSpPr>
        <p:spPr>
          <a:xfrm>
            <a:off x="7176463" y="4581568"/>
            <a:ext cx="3600000" cy="504000"/>
          </a:xfrm>
          <a:prstGeom prst="rect">
            <a:avLst/>
          </a:prstGeom>
          <a:solidFill>
            <a:srgbClr val="FFFFFF"/>
          </a:solidFill>
          <a:ln w="9525" cap="flat" cmpd="sng" algn="ctr">
            <a:noFill/>
            <a:prstDash val="solid"/>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a:ln>
                  <a:noFill/>
                </a:ln>
                <a:solidFill>
                  <a:srgbClr val="000000">
                    <a:lumMod val="50000"/>
                    <a:lumOff val="50000"/>
                  </a:srgbClr>
                </a:solidFill>
                <a:effectLst/>
                <a:uLnTx/>
                <a:uFillTx/>
                <a:latin typeface="Meiryo" panose="020B0604030504040204" pitchFamily="34" charset="-128"/>
                <a:ea typeface="Meiryo" panose="020B0604030504040204" pitchFamily="34" charset="-128"/>
              </a:rPr>
              <a:t>期間限定特別商品</a:t>
            </a:r>
          </a:p>
        </p:txBody>
      </p:sp>
      <p:sp>
        <p:nvSpPr>
          <p:cNvPr id="20" name="正方形/長方形 19">
            <a:extLst>
              <a:ext uri="{FF2B5EF4-FFF2-40B4-BE49-F238E27FC236}">
                <a16:creationId xmlns:a16="http://schemas.microsoft.com/office/drawing/2014/main" id="{67A1CE82-1C8B-A016-115F-7BCF4FEF3F6A}"/>
              </a:ext>
            </a:extLst>
          </p:cNvPr>
          <p:cNvSpPr/>
          <p:nvPr/>
        </p:nvSpPr>
        <p:spPr>
          <a:xfrm>
            <a:off x="7176463" y="5157651"/>
            <a:ext cx="3600000" cy="504000"/>
          </a:xfrm>
          <a:prstGeom prst="rect">
            <a:avLst/>
          </a:prstGeom>
          <a:solidFill>
            <a:srgbClr val="FFFFFF"/>
          </a:solidFill>
          <a:ln w="9525" cap="flat" cmpd="sng" algn="ctr">
            <a:noFill/>
            <a:prstDash val="solid"/>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a:ln>
                  <a:noFill/>
                </a:ln>
                <a:solidFill>
                  <a:srgbClr val="000000">
                    <a:lumMod val="50000"/>
                    <a:lumOff val="50000"/>
                  </a:srgbClr>
                </a:solidFill>
                <a:effectLst/>
                <a:uLnTx/>
                <a:uFillTx/>
                <a:latin typeface="Meiryo" panose="020B0604030504040204" pitchFamily="34" charset="-128"/>
                <a:ea typeface="Meiryo" panose="020B0604030504040204" pitchFamily="34" charset="-128"/>
              </a:rPr>
              <a:t>広告主様限定商品</a:t>
            </a:r>
          </a:p>
        </p:txBody>
      </p:sp>
      <p:sp>
        <p:nvSpPr>
          <p:cNvPr id="21" name="正方形/長方形 20">
            <a:extLst>
              <a:ext uri="{FF2B5EF4-FFF2-40B4-BE49-F238E27FC236}">
                <a16:creationId xmlns:a16="http://schemas.microsoft.com/office/drawing/2014/main" id="{AAACD854-2BBE-3777-6907-EAF1C5651040}"/>
              </a:ext>
            </a:extLst>
          </p:cNvPr>
          <p:cNvSpPr/>
          <p:nvPr/>
        </p:nvSpPr>
        <p:spPr>
          <a:xfrm>
            <a:off x="7176463" y="5733733"/>
            <a:ext cx="3600000" cy="504000"/>
          </a:xfrm>
          <a:prstGeom prst="rect">
            <a:avLst/>
          </a:prstGeom>
          <a:solidFill>
            <a:srgbClr val="FFFFFF"/>
          </a:solidFill>
          <a:ln w="9525" cap="flat" cmpd="sng" algn="ctr">
            <a:noFill/>
            <a:prstDash val="solid"/>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a:ln>
                  <a:noFill/>
                </a:ln>
                <a:solidFill>
                  <a:srgbClr val="000000">
                    <a:lumMod val="50000"/>
                    <a:lumOff val="50000"/>
                  </a:srgbClr>
                </a:solidFill>
                <a:effectLst/>
                <a:uLnTx/>
                <a:uFillTx/>
                <a:latin typeface="Meiryo" panose="020B0604030504040204" pitchFamily="34" charset="-128"/>
                <a:ea typeface="Meiryo" panose="020B0604030504040204" pitchFamily="34" charset="-128"/>
              </a:rPr>
              <a:t>その他特別対応商品</a:t>
            </a:r>
          </a:p>
        </p:txBody>
      </p:sp>
    </p:spTree>
    <p:extLst>
      <p:ext uri="{BB962C8B-B14F-4D97-AF65-F5344CB8AC3E}">
        <p14:creationId xmlns:p14="http://schemas.microsoft.com/office/powerpoint/2010/main" val="186819260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A01C0B-20BE-EA46-8979-9AD7B9CE158F}"/>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993C4F61-DCFE-C49D-2B43-D8D049202A06}"/>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1E4AE8BA-B7E5-5E5E-B846-F0BBC48934EC}"/>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6" name="テキスト プレースホルダー 3">
            <a:extLst>
              <a:ext uri="{FF2B5EF4-FFF2-40B4-BE49-F238E27FC236}">
                <a16:creationId xmlns:a16="http://schemas.microsoft.com/office/drawing/2014/main" id="{D3560E7C-C34C-EE33-DE9B-06D0E8139727}"/>
              </a:ext>
            </a:extLst>
          </p:cNvPr>
          <p:cNvSpPr>
            <a:spLocks noGrp="1"/>
          </p:cNvSpPr>
          <p:nvPr>
            <p:ph type="body" sz="quarter" idx="10"/>
          </p:nvPr>
        </p:nvSpPr>
        <p:spPr>
          <a:xfrm>
            <a:off x="1887808" y="252000"/>
            <a:ext cx="8136904" cy="335028"/>
          </a:xfrm>
        </p:spPr>
        <p:txBody>
          <a:bodyPr/>
          <a:lstStyle/>
          <a:p>
            <a:r>
              <a:rPr lang="ja-JP" altLang="en-US">
                <a:solidFill>
                  <a:srgbClr val="000048"/>
                </a:solidFill>
                <a:latin typeface="+mn-ea"/>
                <a:cs typeface="メイリオ" panose="020B0604030504040204" pitchFamily="50" charset="-128"/>
              </a:rPr>
              <a:t>スペシャル商品</a:t>
            </a:r>
            <a:r>
              <a:rPr lang="ja-JP" altLang="en-US" sz="1600">
                <a:solidFill>
                  <a:srgbClr val="000048"/>
                </a:solidFill>
                <a:latin typeface="+mn-ea"/>
                <a:cs typeface="メイリオ" panose="020B0604030504040204" pitchFamily="50" charset="-128"/>
              </a:rPr>
              <a:t>（事前提案可否必須商品）</a:t>
            </a:r>
            <a:r>
              <a:rPr lang="ja-JP" altLang="en-US">
                <a:solidFill>
                  <a:srgbClr val="000048"/>
                </a:solidFill>
                <a:latin typeface="+mn-ea"/>
                <a:cs typeface="メイリオ" panose="020B0604030504040204" pitchFamily="50" charset="-128"/>
              </a:rPr>
              <a:t>について</a:t>
            </a:r>
          </a:p>
        </p:txBody>
      </p:sp>
      <p:sp>
        <p:nvSpPr>
          <p:cNvPr id="7" name="正方形/長方形 6">
            <a:extLst>
              <a:ext uri="{FF2B5EF4-FFF2-40B4-BE49-F238E27FC236}">
                <a16:creationId xmlns:a16="http://schemas.microsoft.com/office/drawing/2014/main" id="{1DCA735C-0FDE-FE19-EE12-22E4158E3932}"/>
              </a:ext>
            </a:extLst>
          </p:cNvPr>
          <p:cNvSpPr/>
          <p:nvPr/>
        </p:nvSpPr>
        <p:spPr>
          <a:xfrm>
            <a:off x="479425" y="1268413"/>
            <a:ext cx="11269662" cy="866391"/>
          </a:xfrm>
          <a:prstGeom prst="rect">
            <a:avLst/>
          </a:prstGeom>
        </p:spPr>
        <p:txBody>
          <a:bodyPr wrap="square" lIns="0" tIns="0" rIns="0" bIns="0">
            <a:spAutoFit/>
          </a:bodyPr>
          <a:lstStyle/>
          <a:p>
            <a:pPr>
              <a:lnSpc>
                <a:spcPct val="130000"/>
              </a:lnSpc>
            </a:pPr>
            <a:r>
              <a:rPr lang="ja-JP" altLang="en-US" sz="1600" b="1" u="sng">
                <a:solidFill>
                  <a:srgbClr val="002AFF"/>
                </a:solidFill>
                <a:latin typeface="Meiryo" panose="020B0604030504040204" pitchFamily="34" charset="-128"/>
                <a:ea typeface="Meiryo" panose="020B0604030504040204" pitchFamily="34" charset="-128"/>
              </a:rPr>
              <a:t>スペシャル商品（事前提案可否必須商品</a:t>
            </a:r>
            <a:r>
              <a:rPr lang="en-US" altLang="ja-JP" sz="1600" b="1" u="sng">
                <a:solidFill>
                  <a:srgbClr val="002AFF"/>
                </a:solidFill>
                <a:latin typeface="Meiryo" panose="020B0604030504040204" pitchFamily="34" charset="-128"/>
                <a:ea typeface="Meiryo" panose="020B0604030504040204" pitchFamily="34" charset="-128"/>
              </a:rPr>
              <a:t>※</a:t>
            </a:r>
            <a:r>
              <a:rPr lang="ja-JP" altLang="en-US" sz="1600" b="1" u="sng">
                <a:solidFill>
                  <a:srgbClr val="002AFF"/>
                </a:solidFill>
                <a:latin typeface="Meiryo" panose="020B0604030504040204" pitchFamily="34" charset="-128"/>
                <a:ea typeface="Meiryo" panose="020B0604030504040204" pitchFamily="34" charset="-128"/>
              </a:rPr>
              <a:t>）</a:t>
            </a:r>
            <a:r>
              <a:rPr lang="ja-JP" altLang="en-US" sz="1600">
                <a:solidFill>
                  <a:srgbClr val="0D0D0D"/>
                </a:solidFill>
                <a:latin typeface="Meiryo" panose="020B0604030504040204" pitchFamily="34" charset="-128"/>
                <a:ea typeface="Meiryo" panose="020B0604030504040204" pitchFamily="34" charset="-128"/>
              </a:rPr>
              <a:t>への掲載をご希望の場合は、弊社担当営業宛に以下の項目をご連絡ください。回答まで最大5営業日いただきます。</a:t>
            </a:r>
            <a:endParaRPr lang="en-US" altLang="ja-JP" sz="1600">
              <a:solidFill>
                <a:srgbClr val="0D0D0D"/>
              </a:solidFill>
              <a:latin typeface="Meiryo" panose="020B0604030504040204" pitchFamily="34" charset="-128"/>
              <a:ea typeface="Meiryo" panose="020B0604030504040204" pitchFamily="34" charset="-128"/>
            </a:endParaRPr>
          </a:p>
          <a:p>
            <a:pPr>
              <a:lnSpc>
                <a:spcPct val="130000"/>
              </a:lnSpc>
            </a:pPr>
            <a:r>
              <a:rPr lang="en-US" altLang="ja-JP" sz="1200">
                <a:solidFill>
                  <a:srgbClr val="0D0D0D"/>
                </a:solidFill>
                <a:latin typeface="Meiryo" panose="020B0604030504040204" pitchFamily="34" charset="-128"/>
                <a:ea typeface="Meiryo" panose="020B0604030504040204" pitchFamily="34" charset="-128"/>
              </a:rPr>
              <a:t>※</a:t>
            </a:r>
            <a:r>
              <a:rPr lang="ja-JP" altLang="en-US" sz="1200">
                <a:solidFill>
                  <a:srgbClr val="0D0D0D"/>
                </a:solidFill>
                <a:latin typeface="Meiryo" panose="020B0604030504040204" pitchFamily="34" charset="-128"/>
                <a:ea typeface="Meiryo" panose="020B0604030504040204" pitchFamily="34" charset="-128"/>
              </a:rPr>
              <a:t>広告商品名一例：</a:t>
            </a:r>
            <a:r>
              <a:rPr lang="en-US" altLang="ja-JP" sz="1200">
                <a:solidFill>
                  <a:srgbClr val="0D0D0D"/>
                </a:solidFill>
                <a:latin typeface="Meiryo" panose="020B0604030504040204" pitchFamily="34" charset="-128"/>
                <a:ea typeface="Meiryo" panose="020B0604030504040204" pitchFamily="34" charset="-128"/>
              </a:rPr>
              <a:t>Yahoo! JAPAN</a:t>
            </a:r>
            <a:r>
              <a:rPr lang="ja-JP" altLang="en-US" sz="1200">
                <a:solidFill>
                  <a:srgbClr val="0D0D0D"/>
                </a:solidFill>
                <a:latin typeface="Meiryo" panose="020B0604030504040204" pitchFamily="34" charset="-128"/>
                <a:ea typeface="Meiryo" panose="020B0604030504040204" pitchFamily="34" charset="-128"/>
              </a:rPr>
              <a:t>トップページ　ブランドパネル　トップインパクト　パノラマ　</a:t>
            </a:r>
            <a:r>
              <a:rPr lang="en-US" altLang="ja-JP" sz="1200">
                <a:solidFill>
                  <a:srgbClr val="0D0D0D"/>
                </a:solidFill>
                <a:latin typeface="Meiryo" panose="020B0604030504040204" pitchFamily="34" charset="-128"/>
                <a:ea typeface="Meiryo" panose="020B0604030504040204" pitchFamily="34" charset="-128"/>
              </a:rPr>
              <a:t>PC</a:t>
            </a:r>
            <a:r>
              <a:rPr lang="ja-JP" altLang="en-US" sz="1200">
                <a:solidFill>
                  <a:srgbClr val="0D0D0D"/>
                </a:solidFill>
                <a:latin typeface="Meiryo" panose="020B0604030504040204" pitchFamily="34" charset="-128"/>
                <a:ea typeface="Meiryo" panose="020B0604030504040204" pitchFamily="34" charset="-128"/>
              </a:rPr>
              <a:t>（</a:t>
            </a:r>
            <a:r>
              <a:rPr lang="en-US" altLang="ja-JP" sz="1200">
                <a:solidFill>
                  <a:srgbClr val="0D0D0D"/>
                </a:solidFill>
                <a:latin typeface="Meiryo" panose="020B0604030504040204" pitchFamily="34" charset="-128"/>
                <a:ea typeface="Meiryo" panose="020B0604030504040204" pitchFamily="34" charset="-128"/>
              </a:rPr>
              <a:t>2000</a:t>
            </a:r>
            <a:r>
              <a:rPr lang="ja-JP" altLang="en-US" sz="1200">
                <a:solidFill>
                  <a:srgbClr val="0D0D0D"/>
                </a:solidFill>
                <a:latin typeface="Meiryo" panose="020B0604030504040204" pitchFamily="34" charset="-128"/>
                <a:ea typeface="Meiryo" panose="020B0604030504040204" pitchFamily="34" charset="-128"/>
              </a:rPr>
              <a:t>万円～）</a:t>
            </a:r>
          </a:p>
        </p:txBody>
      </p:sp>
      <p:sp>
        <p:nvSpPr>
          <p:cNvPr id="10" name="角丸四角形 7">
            <a:extLst>
              <a:ext uri="{FF2B5EF4-FFF2-40B4-BE49-F238E27FC236}">
                <a16:creationId xmlns:a16="http://schemas.microsoft.com/office/drawing/2014/main" id="{BEAC25DC-F6EB-9FED-E53B-3049B84CFE46}"/>
              </a:ext>
            </a:extLst>
          </p:cNvPr>
          <p:cNvSpPr/>
          <p:nvPr/>
        </p:nvSpPr>
        <p:spPr>
          <a:xfrm>
            <a:off x="479425" y="2356434"/>
            <a:ext cx="11233150" cy="432000"/>
          </a:xfrm>
          <a:prstGeom prst="roundRect">
            <a:avLst>
              <a:gd name="adj" fmla="val 50000"/>
            </a:avLst>
          </a:prstGeom>
          <a:solidFill>
            <a:srgbClr val="000048">
              <a:alpha val="60000"/>
            </a:srgbClr>
          </a:solidFill>
          <a:ln w="9525" cap="flat" cmpd="sng" algn="ctr">
            <a:noFill/>
            <a:prstDash val="solid"/>
          </a:ln>
          <a:effectLst/>
        </p:spPr>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600" b="1" i="0" u="none" strike="noStrike" kern="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ご連絡いただきたい項目</a:t>
            </a:r>
          </a:p>
        </p:txBody>
      </p:sp>
      <p:graphicFrame>
        <p:nvGraphicFramePr>
          <p:cNvPr id="11" name="表 5">
            <a:extLst>
              <a:ext uri="{FF2B5EF4-FFF2-40B4-BE49-F238E27FC236}">
                <a16:creationId xmlns:a16="http://schemas.microsoft.com/office/drawing/2014/main" id="{F422FE1B-A395-45A3-6009-4CE1EF62F86E}"/>
              </a:ext>
            </a:extLst>
          </p:cNvPr>
          <p:cNvGraphicFramePr>
            <a:graphicFrameLocks noGrp="1"/>
          </p:cNvGraphicFramePr>
          <p:nvPr>
            <p:extLst>
              <p:ext uri="{D42A27DB-BD31-4B8C-83A1-F6EECF244321}">
                <p14:modId xmlns:p14="http://schemas.microsoft.com/office/powerpoint/2010/main" val="3528456619"/>
              </p:ext>
            </p:extLst>
          </p:nvPr>
        </p:nvGraphicFramePr>
        <p:xfrm>
          <a:off x="479425" y="2896536"/>
          <a:ext cx="11233150" cy="3485214"/>
        </p:xfrm>
        <a:graphic>
          <a:graphicData uri="http://schemas.openxmlformats.org/drawingml/2006/table">
            <a:tbl>
              <a:tblPr/>
              <a:tblGrid>
                <a:gridCol w="4372123">
                  <a:extLst>
                    <a:ext uri="{9D8B030D-6E8A-4147-A177-3AD203B41FA5}">
                      <a16:colId xmlns:a16="http://schemas.microsoft.com/office/drawing/2014/main" val="2102268683"/>
                    </a:ext>
                  </a:extLst>
                </a:gridCol>
                <a:gridCol w="6861027">
                  <a:extLst>
                    <a:ext uri="{9D8B030D-6E8A-4147-A177-3AD203B41FA5}">
                      <a16:colId xmlns:a16="http://schemas.microsoft.com/office/drawing/2014/main" val="2884824288"/>
                    </a:ext>
                  </a:extLst>
                </a:gridCol>
              </a:tblGrid>
              <a:tr h="31721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200" b="0" i="0">
                          <a:solidFill>
                            <a:schemeClr val="bg1"/>
                          </a:solidFill>
                          <a:latin typeface="Meiryo" panose="020B0604030504040204" pitchFamily="34" charset="-128"/>
                          <a:ea typeface="Meiryo" panose="020B0604030504040204" pitchFamily="34" charset="-128"/>
                        </a:rPr>
                        <a:t>広告商品</a:t>
                      </a:r>
                    </a:p>
                  </a:txBody>
                  <a:tcPr marL="0" marR="0" marT="36000" marB="0" anchor="ctr">
                    <a:lnL w="12700" cmpd="sng">
                      <a:solidFill>
                        <a:srgbClr val="FFFFFF"/>
                      </a:solidFill>
                    </a:lnL>
                    <a:lnR w="19050" cap="flat" cmpd="sng" algn="ctr">
                      <a:solidFill>
                        <a:srgbClr val="FFFFFF"/>
                      </a:solidFill>
                      <a:prstDash val="solid"/>
                      <a:round/>
                      <a:headEnd type="none" w="med" len="med"/>
                      <a:tailEnd type="none" w="med" len="med"/>
                    </a:lnR>
                    <a:lnT w="12700" cmpd="sng">
                      <a:solidFill>
                        <a:srgbClr val="FFFFFF"/>
                      </a:solidFill>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endParaRPr kumimoji="1" lang="ja-JP" altLang="en-US" sz="1400" b="0" i="0">
                        <a:solidFill>
                          <a:schemeClr val="accent3"/>
                        </a:solidFill>
                        <a:latin typeface="Yu Gothic Medium" panose="020B0400000000000000" pitchFamily="34" charset="-128"/>
                        <a:ea typeface="Yu Gothic Medium" panose="020B0400000000000000" pitchFamily="34" charset="-128"/>
                      </a:endParaRPr>
                    </a:p>
                  </a:txBody>
                  <a:tcPr marL="288000" marR="0" marT="0" marB="0" anchor="ctr">
                    <a:lnL w="19050" cap="flat" cmpd="sng" algn="ctr">
                      <a:solidFill>
                        <a:srgbClr val="FFFFFF"/>
                      </a:solidFill>
                      <a:prstDash val="solid"/>
                      <a:round/>
                      <a:headEnd type="none" w="med" len="med"/>
                      <a:tailEnd type="none" w="med" len="med"/>
                    </a:lnL>
                    <a:lnR w="12700" cmpd="sng">
                      <a:solidFill>
                        <a:srgbClr val="FFFFFF"/>
                      </a:solidFill>
                    </a:lnR>
                    <a:lnT w="12700" cmpd="sng">
                      <a:solidFill>
                        <a:srgbClr val="FFFFFF"/>
                      </a:solidFill>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127601938"/>
                  </a:ext>
                </a:extLst>
              </a:tr>
              <a:tr h="288000">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200" b="0" i="0">
                          <a:solidFill>
                            <a:schemeClr val="bg1"/>
                          </a:solidFill>
                          <a:latin typeface="Meiryo" panose="020B0604030504040204" pitchFamily="34" charset="-128"/>
                          <a:ea typeface="Meiryo" panose="020B0604030504040204" pitchFamily="34" charset="-128"/>
                        </a:rPr>
                        <a:t>広告主</a:t>
                      </a:r>
                    </a:p>
                  </a:txBody>
                  <a:tcPr marL="0" marR="0" marT="36000" marB="0" anchor="ctr">
                    <a:lnL w="12700" cmpd="sng">
                      <a:solidFill>
                        <a:srgbClr val="FFFFFF"/>
                      </a:solid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endParaRPr kumimoji="1" lang="ja-JP" altLang="en-US" sz="1400" b="0" i="0">
                        <a:solidFill>
                          <a:schemeClr val="accent3"/>
                        </a:solidFill>
                        <a:latin typeface="Yu Gothic Medium" panose="020B0400000000000000" pitchFamily="34" charset="-128"/>
                        <a:ea typeface="Yu Gothic Medium" panose="020B0400000000000000" pitchFamily="34" charset="-128"/>
                      </a:endParaRPr>
                    </a:p>
                  </a:txBody>
                  <a:tcPr marL="288000" marR="0" marT="0" marB="0" anchor="ctr">
                    <a:lnL w="19050" cap="flat" cmpd="sng" algn="ctr">
                      <a:solidFill>
                        <a:srgbClr val="FFFFFF"/>
                      </a:solidFill>
                      <a:prstDash val="solid"/>
                      <a:round/>
                      <a:headEnd type="none" w="med" len="med"/>
                      <a:tailEnd type="none" w="med" len="med"/>
                    </a:lnL>
                    <a:lnR w="12700" cmpd="sng">
                      <a:solidFill>
                        <a:srgbClr val="FFFFFF"/>
                      </a:solidFill>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097935829"/>
                  </a:ext>
                </a:extLst>
              </a:tr>
              <a:tr h="288000">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200" b="0" i="0">
                          <a:solidFill>
                            <a:schemeClr val="bg1"/>
                          </a:solidFill>
                          <a:latin typeface="Meiryo" panose="020B0604030504040204" pitchFamily="34" charset="-128"/>
                          <a:ea typeface="Meiryo" panose="020B0604030504040204" pitchFamily="34" charset="-128"/>
                        </a:rPr>
                        <a:t>プロモーション商品・内容</a:t>
                      </a:r>
                    </a:p>
                  </a:txBody>
                  <a:tcPr marL="0" marR="0" marT="36000" marB="0" anchor="ctr">
                    <a:lnL w="12700" cmpd="sng">
                      <a:solidFill>
                        <a:srgbClr val="FFFFFF"/>
                      </a:solid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endParaRPr kumimoji="1" lang="ja-JP" altLang="en-US" sz="1400" b="0" i="0">
                        <a:solidFill>
                          <a:schemeClr val="accent3"/>
                        </a:solidFill>
                        <a:latin typeface="Yu Gothic Medium" panose="020B0400000000000000" pitchFamily="34" charset="-128"/>
                        <a:ea typeface="Yu Gothic Medium" panose="020B0400000000000000" pitchFamily="34" charset="-128"/>
                      </a:endParaRPr>
                    </a:p>
                  </a:txBody>
                  <a:tcPr marL="288000" marR="0" marT="0" marB="0" anchor="ctr">
                    <a:lnL w="19050" cap="flat" cmpd="sng" algn="ctr">
                      <a:solidFill>
                        <a:srgbClr val="FFFFFF"/>
                      </a:solidFill>
                      <a:prstDash val="solid"/>
                      <a:round/>
                      <a:headEnd type="none" w="med" len="med"/>
                      <a:tailEnd type="none" w="med" len="med"/>
                    </a:lnL>
                    <a:lnR w="12700" cmpd="sng">
                      <a:solidFill>
                        <a:srgbClr val="FFFFFF"/>
                      </a:solidFill>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4129829377"/>
                  </a:ext>
                </a:extLst>
              </a:tr>
              <a:tr h="288000">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200" b="0" i="0">
                          <a:solidFill>
                            <a:schemeClr val="bg1"/>
                          </a:solidFill>
                          <a:latin typeface="Meiryo" panose="020B0604030504040204" pitchFamily="34" charset="-128"/>
                          <a:ea typeface="Meiryo" panose="020B0604030504040204" pitchFamily="34" charset="-128"/>
                        </a:rPr>
                        <a:t>リンク先</a:t>
                      </a:r>
                      <a:r>
                        <a:rPr kumimoji="1" lang="en" altLang="ja-JP" sz="1200" b="0" i="0">
                          <a:solidFill>
                            <a:schemeClr val="bg1"/>
                          </a:solidFill>
                          <a:latin typeface="Meiryo" panose="020B0604030504040204" pitchFamily="34" charset="-128"/>
                          <a:ea typeface="Meiryo" panose="020B0604030504040204" pitchFamily="34" charset="-128"/>
                        </a:rPr>
                        <a:t>URL</a:t>
                      </a:r>
                      <a:endParaRPr kumimoji="1" lang="ja-JP" altLang="en-US" sz="1200" b="0" i="0">
                        <a:solidFill>
                          <a:schemeClr val="bg1"/>
                        </a:solidFill>
                        <a:latin typeface="Meiryo" panose="020B0604030504040204" pitchFamily="34" charset="-128"/>
                        <a:ea typeface="Meiryo" panose="020B0604030504040204" pitchFamily="34" charset="-128"/>
                      </a:endParaRPr>
                    </a:p>
                  </a:txBody>
                  <a:tcPr marL="0" marR="0" marT="36000" marB="0" anchor="ctr">
                    <a:lnL w="12700" cmpd="sng">
                      <a:solidFill>
                        <a:srgbClr val="FFFFFF"/>
                      </a:solid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endParaRPr kumimoji="1" lang="ja-JP" altLang="en-US" sz="1400" b="0" i="0">
                        <a:solidFill>
                          <a:schemeClr val="accent3"/>
                        </a:solidFill>
                        <a:latin typeface="Yu Gothic Medium" panose="020B0400000000000000" pitchFamily="34" charset="-128"/>
                        <a:ea typeface="Yu Gothic Medium" panose="020B0400000000000000" pitchFamily="34" charset="-128"/>
                      </a:endParaRPr>
                    </a:p>
                  </a:txBody>
                  <a:tcPr marL="288000" marR="0" marT="0" marB="0" anchor="ctr">
                    <a:lnL w="19050" cap="flat" cmpd="sng" algn="ctr">
                      <a:solidFill>
                        <a:srgbClr val="FFFFFF"/>
                      </a:solidFill>
                      <a:prstDash val="solid"/>
                      <a:round/>
                      <a:headEnd type="none" w="med" len="med"/>
                      <a:tailEnd type="none" w="med" len="med"/>
                    </a:lnL>
                    <a:lnR w="12700" cmpd="sng">
                      <a:solidFill>
                        <a:srgbClr val="FFFFFF"/>
                      </a:solidFill>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705213913"/>
                  </a:ext>
                </a:extLst>
              </a:tr>
              <a:tr h="288000">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200" b="0" i="0">
                          <a:solidFill>
                            <a:schemeClr val="bg1"/>
                          </a:solidFill>
                          <a:latin typeface="Meiryo" panose="020B0604030504040204" pitchFamily="34" charset="-128"/>
                          <a:ea typeface="Meiryo" panose="020B0604030504040204" pitchFamily="34" charset="-128"/>
                        </a:rPr>
                        <a:t>LINE</a:t>
                      </a:r>
                      <a:r>
                        <a:rPr kumimoji="1" lang="ja-JP" altLang="en-US" sz="1200" b="0" i="0">
                          <a:solidFill>
                            <a:schemeClr val="bg1"/>
                          </a:solidFill>
                          <a:latin typeface="Meiryo" panose="020B0604030504040204" pitchFamily="34" charset="-128"/>
                          <a:ea typeface="Meiryo" panose="020B0604030504040204" pitchFamily="34" charset="-128"/>
                        </a:rPr>
                        <a:t>ヤフー営業担当者</a:t>
                      </a:r>
                    </a:p>
                  </a:txBody>
                  <a:tcPr marL="0" marR="0" marT="36000" marB="0" anchor="ctr">
                    <a:lnL w="12700" cmpd="sng">
                      <a:solidFill>
                        <a:srgbClr val="FFFFFF"/>
                      </a:solid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endParaRPr kumimoji="1" lang="ja-JP" altLang="en-US" sz="1400" b="0" i="0">
                        <a:solidFill>
                          <a:schemeClr val="accent3"/>
                        </a:solidFill>
                        <a:latin typeface="Yu Gothic Medium" panose="020B0400000000000000" pitchFamily="34" charset="-128"/>
                        <a:ea typeface="Yu Gothic Medium" panose="020B0400000000000000" pitchFamily="34" charset="-128"/>
                      </a:endParaRPr>
                    </a:p>
                  </a:txBody>
                  <a:tcPr marL="288000" marR="0" marT="0" marB="0" anchor="ctr">
                    <a:lnL w="19050" cap="flat" cmpd="sng" algn="ctr">
                      <a:solidFill>
                        <a:srgbClr val="FFFFFF"/>
                      </a:solidFill>
                      <a:prstDash val="solid"/>
                      <a:round/>
                      <a:headEnd type="none" w="med" len="med"/>
                      <a:tailEnd type="none" w="med" len="med"/>
                    </a:lnL>
                    <a:lnR w="12700" cmpd="sng">
                      <a:solidFill>
                        <a:srgbClr val="FFFFFF"/>
                      </a:solidFill>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4251573193"/>
                  </a:ext>
                </a:extLst>
              </a:tr>
              <a:tr h="288000">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200" b="0" i="0">
                          <a:solidFill>
                            <a:schemeClr val="bg1"/>
                          </a:solidFill>
                          <a:latin typeface="Meiryo" panose="020B0604030504040204" pitchFamily="34" charset="-128"/>
                          <a:ea typeface="Meiryo" panose="020B0604030504040204" pitchFamily="34" charset="-128"/>
                        </a:rPr>
                        <a:t>代理店</a:t>
                      </a:r>
                    </a:p>
                  </a:txBody>
                  <a:tcPr marL="0" marR="0" marT="36000" marB="0" anchor="ctr">
                    <a:lnL w="12700" cmpd="sng">
                      <a:solidFill>
                        <a:srgbClr val="FFFFFF"/>
                      </a:solid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endParaRPr kumimoji="1" lang="ja-JP" altLang="en-US" sz="1400" b="0" i="0">
                        <a:solidFill>
                          <a:schemeClr val="accent3"/>
                        </a:solidFill>
                        <a:latin typeface="Yu Gothic Medium" panose="020B0400000000000000" pitchFamily="34" charset="-128"/>
                        <a:ea typeface="Yu Gothic Medium" panose="020B0400000000000000" pitchFamily="34" charset="-128"/>
                      </a:endParaRPr>
                    </a:p>
                  </a:txBody>
                  <a:tcPr marL="288000" marR="0" marT="0" marB="0" anchor="ctr">
                    <a:lnL w="19050" cap="flat" cmpd="sng" algn="ctr">
                      <a:solidFill>
                        <a:srgbClr val="FFFFFF"/>
                      </a:solidFill>
                      <a:prstDash val="solid"/>
                      <a:round/>
                      <a:headEnd type="none" w="med" len="med"/>
                      <a:tailEnd type="none" w="med" len="med"/>
                    </a:lnL>
                    <a:lnR w="12700" cmpd="sng">
                      <a:solidFill>
                        <a:srgbClr val="FFFFFF"/>
                      </a:solidFill>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502694705"/>
                  </a:ext>
                </a:extLst>
              </a:tr>
              <a:tr h="288000">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200" b="0" i="0">
                          <a:solidFill>
                            <a:schemeClr val="bg1"/>
                          </a:solidFill>
                          <a:latin typeface="Meiryo" panose="020B0604030504040204" pitchFamily="34" charset="-128"/>
                          <a:ea typeface="Meiryo" panose="020B0604030504040204" pitchFamily="34" charset="-128"/>
                        </a:rPr>
                        <a:t>予約型対応アカウント</a:t>
                      </a:r>
                      <a:r>
                        <a:rPr kumimoji="1" lang="en" altLang="ja-JP" sz="1200" b="0" i="0">
                          <a:solidFill>
                            <a:schemeClr val="bg1"/>
                          </a:solidFill>
                          <a:latin typeface="Meiryo" panose="020B0604030504040204" pitchFamily="34" charset="-128"/>
                          <a:ea typeface="Meiryo" panose="020B0604030504040204" pitchFamily="34" charset="-128"/>
                        </a:rPr>
                        <a:t>ID</a:t>
                      </a:r>
                      <a:r>
                        <a:rPr kumimoji="1" lang="ja-JP" altLang="en" sz="1000" b="0" i="0">
                          <a:solidFill>
                            <a:schemeClr val="bg1"/>
                          </a:solidFill>
                          <a:latin typeface="Meiryo" panose="020B0604030504040204" pitchFamily="34" charset="-128"/>
                          <a:ea typeface="Meiryo" panose="020B0604030504040204" pitchFamily="34" charset="-128"/>
                        </a:rPr>
                        <a:t>（</a:t>
                      </a:r>
                      <a:r>
                        <a:rPr kumimoji="1" lang="ja-JP" altLang="en-US" sz="1000" b="0" i="0">
                          <a:solidFill>
                            <a:schemeClr val="bg1"/>
                          </a:solidFill>
                          <a:latin typeface="Meiryo" panose="020B0604030504040204" pitchFamily="34" charset="-128"/>
                          <a:ea typeface="Meiryo" panose="020B0604030504040204" pitchFamily="34" charset="-128"/>
                        </a:rPr>
                        <a:t>用意があれば）</a:t>
                      </a:r>
                    </a:p>
                  </a:txBody>
                  <a:tcPr marL="0" marR="0" marT="36000" marB="0" anchor="ctr">
                    <a:lnL w="12700" cmpd="sng">
                      <a:solidFill>
                        <a:srgbClr val="FFFFFF"/>
                      </a:solid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endParaRPr kumimoji="1" lang="ja-JP" altLang="en-US" sz="1400" b="0" i="0">
                        <a:solidFill>
                          <a:schemeClr val="accent3"/>
                        </a:solidFill>
                        <a:latin typeface="Yu Gothic Medium" panose="020B0400000000000000" pitchFamily="34" charset="-128"/>
                        <a:ea typeface="Yu Gothic Medium" panose="020B0400000000000000" pitchFamily="34" charset="-128"/>
                      </a:endParaRPr>
                    </a:p>
                  </a:txBody>
                  <a:tcPr marL="288000" marR="0" marT="0" marB="0" anchor="ctr">
                    <a:lnL w="19050" cap="flat" cmpd="sng" algn="ctr">
                      <a:solidFill>
                        <a:srgbClr val="FFFFFF"/>
                      </a:solidFill>
                      <a:prstDash val="solid"/>
                      <a:round/>
                      <a:headEnd type="none" w="med" len="med"/>
                      <a:tailEnd type="none" w="med" len="med"/>
                    </a:lnL>
                    <a:lnR w="12700" cmpd="sng">
                      <a:solidFill>
                        <a:srgbClr val="FFFFFF"/>
                      </a:solidFill>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676607046"/>
                  </a:ext>
                </a:extLst>
              </a:tr>
              <a:tr h="288000">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200" b="0" i="0">
                          <a:solidFill>
                            <a:schemeClr val="bg1"/>
                          </a:solidFill>
                          <a:latin typeface="Meiryo" panose="020B0604030504040204" pitchFamily="34" charset="-128"/>
                          <a:ea typeface="Meiryo" panose="020B0604030504040204" pitchFamily="34" charset="-128"/>
                        </a:rPr>
                        <a:t>掲載期間</a:t>
                      </a:r>
                    </a:p>
                  </a:txBody>
                  <a:tcPr marL="0" marR="0" marT="36000" marB="0" anchor="ctr">
                    <a:lnL w="12700" cmpd="sng">
                      <a:solidFill>
                        <a:srgbClr val="FFFFFF"/>
                      </a:solid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endParaRPr kumimoji="1" lang="ja-JP" altLang="en-US" sz="1400" b="0" i="0">
                        <a:solidFill>
                          <a:schemeClr val="accent3"/>
                        </a:solidFill>
                        <a:latin typeface="Yu Gothic Medium" panose="020B0400000000000000" pitchFamily="34" charset="-128"/>
                        <a:ea typeface="Yu Gothic Medium" panose="020B0400000000000000" pitchFamily="34" charset="-128"/>
                      </a:endParaRPr>
                    </a:p>
                  </a:txBody>
                  <a:tcPr marL="288000" marR="0" marT="0" marB="0" anchor="ctr">
                    <a:lnL w="19050" cap="flat" cmpd="sng" algn="ctr">
                      <a:solidFill>
                        <a:srgbClr val="FFFFFF"/>
                      </a:solidFill>
                      <a:prstDash val="solid"/>
                      <a:round/>
                      <a:headEnd type="none" w="med" len="med"/>
                      <a:tailEnd type="none" w="med" len="med"/>
                    </a:lnL>
                    <a:lnR w="12700" cmpd="sng">
                      <a:solidFill>
                        <a:srgbClr val="FFFFFF"/>
                      </a:solidFill>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787020545"/>
                  </a:ext>
                </a:extLst>
              </a:tr>
              <a:tr h="288000">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200" b="0" i="0">
                          <a:solidFill>
                            <a:schemeClr val="bg1"/>
                          </a:solidFill>
                          <a:latin typeface="Meiryo" panose="020B0604030504040204" pitchFamily="34" charset="-128"/>
                          <a:ea typeface="Meiryo" panose="020B0604030504040204" pitchFamily="34" charset="-128"/>
                        </a:rPr>
                        <a:t>予算</a:t>
                      </a:r>
                    </a:p>
                  </a:txBody>
                  <a:tcPr marL="0" marR="0" marT="36000" marB="0" anchor="ctr">
                    <a:lnL w="12700" cmpd="sng">
                      <a:solidFill>
                        <a:srgbClr val="FFFFFF"/>
                      </a:solid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endParaRPr kumimoji="1" lang="ja-JP" altLang="en-US" sz="1400" b="0" i="0">
                        <a:solidFill>
                          <a:schemeClr val="accent3"/>
                        </a:solidFill>
                        <a:latin typeface="Yu Gothic Medium" panose="020B0400000000000000" pitchFamily="34" charset="-128"/>
                        <a:ea typeface="Yu Gothic Medium" panose="020B0400000000000000" pitchFamily="34" charset="-128"/>
                      </a:endParaRPr>
                    </a:p>
                  </a:txBody>
                  <a:tcPr marL="288000" marR="0" marT="0" marB="0" anchor="ctr">
                    <a:lnL w="19050" cap="flat" cmpd="sng" algn="ctr">
                      <a:solidFill>
                        <a:srgbClr val="FFFFFF"/>
                      </a:solidFill>
                      <a:prstDash val="solid"/>
                      <a:round/>
                      <a:headEnd type="none" w="med" len="med"/>
                      <a:tailEnd type="none" w="med" len="med"/>
                    </a:lnL>
                    <a:lnR w="12700" cmpd="sng">
                      <a:solidFill>
                        <a:srgbClr val="FFFFFF"/>
                      </a:solidFill>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41025398"/>
                  </a:ext>
                </a:extLst>
              </a:tr>
              <a:tr h="288000">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200" b="0" i="0">
                          <a:solidFill>
                            <a:schemeClr val="bg1"/>
                          </a:solidFill>
                          <a:latin typeface="Meiryo" panose="020B0604030504040204" pitchFamily="34" charset="-128"/>
                          <a:ea typeface="Meiryo" panose="020B0604030504040204" pitchFamily="34" charset="-128"/>
                        </a:rPr>
                        <a:t>掲載</a:t>
                      </a:r>
                      <a:r>
                        <a:rPr kumimoji="1" lang="en" altLang="ja-JP" sz="1200" b="0" i="0">
                          <a:solidFill>
                            <a:schemeClr val="bg1"/>
                          </a:solidFill>
                          <a:latin typeface="Meiryo" panose="020B0604030504040204" pitchFamily="34" charset="-128"/>
                          <a:ea typeface="Meiryo" panose="020B0604030504040204" pitchFamily="34" charset="-128"/>
                        </a:rPr>
                        <a:t>vimps</a:t>
                      </a:r>
                      <a:endParaRPr kumimoji="1" lang="ja-JP" altLang="en-US" sz="1200" b="0" i="0">
                        <a:solidFill>
                          <a:schemeClr val="bg1"/>
                        </a:solidFill>
                        <a:latin typeface="Meiryo" panose="020B0604030504040204" pitchFamily="34" charset="-128"/>
                        <a:ea typeface="Meiryo" panose="020B0604030504040204" pitchFamily="34" charset="-128"/>
                      </a:endParaRPr>
                    </a:p>
                  </a:txBody>
                  <a:tcPr marL="0" marR="0" marT="36000" marB="0" anchor="ctr">
                    <a:lnL w="12700" cmpd="sng">
                      <a:solidFill>
                        <a:srgbClr val="FFFFFF"/>
                      </a:solid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endParaRPr kumimoji="1" lang="ja-JP" altLang="en-US" sz="1400" b="0" i="0">
                        <a:solidFill>
                          <a:schemeClr val="accent3"/>
                        </a:solidFill>
                        <a:latin typeface="Yu Gothic Medium" panose="020B0400000000000000" pitchFamily="34" charset="-128"/>
                        <a:ea typeface="Yu Gothic Medium" panose="020B0400000000000000" pitchFamily="34" charset="-128"/>
                      </a:endParaRPr>
                    </a:p>
                  </a:txBody>
                  <a:tcPr marL="288000" marR="0" marT="0" marB="0" anchor="ctr">
                    <a:lnL w="19050" cap="flat" cmpd="sng" algn="ctr">
                      <a:solidFill>
                        <a:srgbClr val="FFFFFF"/>
                      </a:solidFill>
                      <a:prstDash val="solid"/>
                      <a:round/>
                      <a:headEnd type="none" w="med" len="med"/>
                      <a:tailEnd type="none" w="med" len="med"/>
                    </a:lnL>
                    <a:lnR w="12700" cmpd="sng">
                      <a:solidFill>
                        <a:srgbClr val="FFFFFF"/>
                      </a:solidFill>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4251692299"/>
                  </a:ext>
                </a:extLst>
              </a:tr>
              <a:tr h="288000">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200" b="0" i="0">
                          <a:solidFill>
                            <a:schemeClr val="bg1"/>
                          </a:solidFill>
                          <a:latin typeface="Meiryo" panose="020B0604030504040204" pitchFamily="34" charset="-128"/>
                          <a:ea typeface="Meiryo" panose="020B0604030504040204" pitchFamily="34" charset="-128"/>
                        </a:rPr>
                        <a:t>懸念点</a:t>
                      </a:r>
                    </a:p>
                  </a:txBody>
                  <a:tcPr marL="0" marR="0" marT="36000" marB="0" anchor="ctr">
                    <a:lnL w="12700" cmpd="sng">
                      <a:solidFill>
                        <a:srgbClr val="FFFFFF"/>
                      </a:solid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endParaRPr kumimoji="1" lang="ja-JP" altLang="en-US" sz="1400" b="0" i="0">
                        <a:solidFill>
                          <a:schemeClr val="accent3"/>
                        </a:solidFill>
                        <a:latin typeface="Yu Gothic Medium" panose="020B0400000000000000" pitchFamily="34" charset="-128"/>
                        <a:ea typeface="Yu Gothic Medium" panose="020B0400000000000000" pitchFamily="34" charset="-128"/>
                      </a:endParaRPr>
                    </a:p>
                  </a:txBody>
                  <a:tcPr marL="288000" marR="0" marT="0" marB="0" anchor="ctr">
                    <a:lnL w="19050" cap="flat" cmpd="sng" algn="ctr">
                      <a:solidFill>
                        <a:srgbClr val="FFFFFF"/>
                      </a:solidFill>
                      <a:prstDash val="solid"/>
                      <a:round/>
                      <a:headEnd type="none" w="med" len="med"/>
                      <a:tailEnd type="none" w="med" len="med"/>
                    </a:lnL>
                    <a:lnR w="12700" cmpd="sng">
                      <a:solidFill>
                        <a:srgbClr val="FFFFFF"/>
                      </a:solidFill>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220880169"/>
                  </a:ext>
                </a:extLst>
              </a:tr>
              <a:tr h="288000">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200" b="0" i="0">
                          <a:solidFill>
                            <a:schemeClr val="bg1"/>
                          </a:solidFill>
                          <a:latin typeface="Meiryo" panose="020B0604030504040204" pitchFamily="34" charset="-128"/>
                          <a:ea typeface="Meiryo" panose="020B0604030504040204" pitchFamily="34" charset="-128"/>
                        </a:rPr>
                        <a:t>備考</a:t>
                      </a:r>
                    </a:p>
                  </a:txBody>
                  <a:tcPr marL="0" marR="0" marT="36000" marB="0" anchor="ctr">
                    <a:lnL w="12700" cmpd="sng">
                      <a:solidFill>
                        <a:srgbClr val="FFFFFF"/>
                      </a:solid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endParaRPr kumimoji="1" lang="ja-JP" altLang="en-US" sz="1400" b="0" i="0">
                        <a:solidFill>
                          <a:schemeClr val="accent3"/>
                        </a:solidFill>
                        <a:latin typeface="Yu Gothic Medium" panose="020B0400000000000000" pitchFamily="34" charset="-128"/>
                        <a:ea typeface="Yu Gothic Medium" panose="020B0400000000000000" pitchFamily="34" charset="-128"/>
                      </a:endParaRPr>
                    </a:p>
                  </a:txBody>
                  <a:tcPr marL="288000" marR="0" marT="0" marB="0" anchor="ctr">
                    <a:lnL w="19050" cap="flat" cmpd="sng" algn="ctr">
                      <a:solidFill>
                        <a:srgbClr val="FFFFFF"/>
                      </a:solidFill>
                      <a:prstDash val="solid"/>
                      <a:round/>
                      <a:headEnd type="none" w="med" len="med"/>
                      <a:tailEnd type="none" w="med" len="med"/>
                    </a:lnL>
                    <a:lnR w="12700" cmpd="sng">
                      <a:solidFill>
                        <a:srgbClr val="FFFFFF"/>
                      </a:solidFill>
                    </a:lnR>
                    <a:lnT w="1905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924746215"/>
                  </a:ext>
                </a:extLst>
              </a:tr>
            </a:tbl>
          </a:graphicData>
        </a:graphic>
      </p:graphicFrame>
    </p:spTree>
    <p:extLst>
      <p:ext uri="{BB962C8B-B14F-4D97-AF65-F5344CB8AC3E}">
        <p14:creationId xmlns:p14="http://schemas.microsoft.com/office/powerpoint/2010/main" val="116721242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903AB1-99BC-BE73-340B-6228BFD9A57B}"/>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6260175E-2C7B-A936-46E4-389EC049ADD1}"/>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F18FE5DC-E7CE-C193-8302-F996EADD0417}"/>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2" name="角丸四角形 4">
            <a:extLst>
              <a:ext uri="{FF2B5EF4-FFF2-40B4-BE49-F238E27FC236}">
                <a16:creationId xmlns:a16="http://schemas.microsoft.com/office/drawing/2014/main" id="{66015E39-5242-7847-6AE8-D918BCA55F74}"/>
              </a:ext>
            </a:extLst>
          </p:cNvPr>
          <p:cNvSpPr/>
          <p:nvPr/>
        </p:nvSpPr>
        <p:spPr>
          <a:xfrm>
            <a:off x="1717542" y="186644"/>
            <a:ext cx="1556095"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商品イメージ</a:t>
            </a:r>
          </a:p>
        </p:txBody>
      </p:sp>
      <p:sp>
        <p:nvSpPr>
          <p:cNvPr id="6" name="角丸四角形 10">
            <a:extLst>
              <a:ext uri="{FF2B5EF4-FFF2-40B4-BE49-F238E27FC236}">
                <a16:creationId xmlns:a16="http://schemas.microsoft.com/office/drawing/2014/main" id="{CF8BF4D0-BCA0-CD93-5A1D-BFC8B9A7DBD6}"/>
              </a:ext>
            </a:extLst>
          </p:cNvPr>
          <p:cNvSpPr/>
          <p:nvPr/>
        </p:nvSpPr>
        <p:spPr>
          <a:xfrm>
            <a:off x="731425" y="1597174"/>
            <a:ext cx="2471680"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4680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バナー</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画像</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/16</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9</a:t>
            </a:r>
          </a:p>
          <a:p>
            <a:pPr marL="0" marR="0" lvl="0" indent="0" algn="ctr" defTabSz="914400" rtl="0" eaLnBrk="1" fontAlgn="auto" latinLnBrk="0" hangingPunct="1">
              <a:lnSpc>
                <a:spcPct val="120000"/>
              </a:lnSpc>
              <a:spcBef>
                <a:spcPts val="0"/>
              </a:spcBef>
              <a:spcAft>
                <a:spcPts val="0"/>
              </a:spcAft>
              <a:buClrTx/>
              <a:buSzTx/>
              <a:buFontTx/>
              <a:buNone/>
              <a:tabLst/>
              <a:defRPr/>
            </a:pPr>
            <a:r>
              <a:rPr lang="ja-JP" altLang="en-US" sz="1200" b="1">
                <a:solidFill>
                  <a:schemeClr val="bg1"/>
                </a:solidFill>
                <a:latin typeface="Meiryo" panose="020B0604030504040204" pitchFamily="34" charset="-128"/>
                <a:ea typeface="Meiryo" panose="020B0604030504040204" pitchFamily="34" charset="-128"/>
                <a:cs typeface="Segoe UI" panose="020B0502040204020203" pitchFamily="34" charset="0"/>
              </a:rPr>
              <a:t>バナー</a:t>
            </a:r>
            <a:r>
              <a:rPr lang="en-US" altLang="ja-JP" sz="1200" b="1">
                <a:solidFill>
                  <a:schemeClr val="bg1"/>
                </a:solidFill>
                <a:latin typeface="Meiryo" panose="020B0604030504040204" pitchFamily="34" charset="-128"/>
                <a:ea typeface="Meiryo" panose="020B0604030504040204" pitchFamily="34" charset="-128"/>
                <a:cs typeface="Segoe UI" panose="020B0502040204020203" pitchFamily="34" charset="0"/>
              </a:rPr>
              <a:t>/</a:t>
            </a:r>
            <a:r>
              <a:rPr lang="ja-JP" altLang="en-US" sz="1200" b="1">
                <a:solidFill>
                  <a:schemeClr val="bg1"/>
                </a:solidFill>
                <a:latin typeface="Meiryo" panose="020B0604030504040204" pitchFamily="34" charset="-128"/>
                <a:ea typeface="Meiryo" panose="020B0604030504040204" pitchFamily="34" charset="-128"/>
                <a:cs typeface="Segoe UI" panose="020B0502040204020203" pitchFamily="34" charset="0"/>
              </a:rPr>
              <a:t>動画</a:t>
            </a:r>
            <a:r>
              <a:rPr lang="en-US" altLang="ja-JP" sz="1200" b="1">
                <a:solidFill>
                  <a:schemeClr val="bg1"/>
                </a:solidFill>
                <a:latin typeface="Meiryo" panose="020B0604030504040204" pitchFamily="34" charset="-128"/>
                <a:ea typeface="Meiryo" panose="020B0604030504040204" pitchFamily="34" charset="-128"/>
                <a:cs typeface="Segoe UI" panose="020B0502040204020203" pitchFamily="34" charset="0"/>
              </a:rPr>
              <a:t>/16</a:t>
            </a:r>
            <a:r>
              <a:rPr lang="ja-JP" altLang="en-US" sz="1200" b="1">
                <a:solidFill>
                  <a:schemeClr val="bg1"/>
                </a:solidFill>
                <a:latin typeface="Meiryo" panose="020B0604030504040204" pitchFamily="34" charset="-128"/>
                <a:ea typeface="Meiryo" panose="020B0604030504040204" pitchFamily="34" charset="-128"/>
                <a:cs typeface="Segoe UI" panose="020B0502040204020203" pitchFamily="34" charset="0"/>
              </a:rPr>
              <a:t>：</a:t>
            </a:r>
            <a:r>
              <a:rPr lang="en-US" altLang="ja-JP" sz="1200" b="1">
                <a:solidFill>
                  <a:schemeClr val="bg1"/>
                </a:solidFill>
                <a:latin typeface="Meiryo" panose="020B0604030504040204" pitchFamily="34" charset="-128"/>
                <a:ea typeface="Meiryo" panose="020B0604030504040204" pitchFamily="34" charset="-128"/>
                <a:cs typeface="Segoe UI" panose="020B0502040204020203" pitchFamily="34" charset="0"/>
              </a:rPr>
              <a:t>9</a:t>
            </a:r>
            <a:endParaRPr lang="ja-JP" altLang="en-US" sz="1200" b="1">
              <a:solidFill>
                <a:schemeClr val="bg1"/>
              </a:solidFill>
              <a:latin typeface="Meiryo" panose="020B0604030504040204" pitchFamily="34" charset="-128"/>
              <a:ea typeface="Meiryo" panose="020B0604030504040204" pitchFamily="34" charset="-128"/>
              <a:cs typeface="Segoe UI" panose="020B0502040204020203" pitchFamily="34" charset="0"/>
            </a:endParaRPr>
          </a:p>
        </p:txBody>
      </p:sp>
      <p:sp>
        <p:nvSpPr>
          <p:cNvPr id="7" name="円/楕円 11">
            <a:extLst>
              <a:ext uri="{FF2B5EF4-FFF2-40B4-BE49-F238E27FC236}">
                <a16:creationId xmlns:a16="http://schemas.microsoft.com/office/drawing/2014/main" id="{B6820F82-AAEC-32D2-60BD-A345C349EF1A}"/>
              </a:ext>
            </a:extLst>
          </p:cNvPr>
          <p:cNvSpPr>
            <a:spLocks noChangeAspect="1"/>
          </p:cNvSpPr>
          <p:nvPr/>
        </p:nvSpPr>
        <p:spPr>
          <a:xfrm>
            <a:off x="479425" y="1691626"/>
            <a:ext cx="504000" cy="504000"/>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b="1">
                <a:solidFill>
                  <a:srgbClr val="FFFFFF"/>
                </a:solidFill>
                <a:latin typeface="Meiryo" panose="020B0604030504040204" pitchFamily="34" charset="-128"/>
                <a:ea typeface="Meiryo" panose="020B0604030504040204" pitchFamily="34" charset="-128"/>
                <a:cs typeface="Segoe UI" panose="020B0502040204020203" pitchFamily="34" charset="0"/>
              </a:rPr>
              <a:t>C</a:t>
            </a:r>
            <a:endParaRPr kumimoji="1" lang="ja-JP" altLang="en-US"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grpSp>
        <p:nvGrpSpPr>
          <p:cNvPr id="9" name="グループ化 8">
            <a:extLst>
              <a:ext uri="{FF2B5EF4-FFF2-40B4-BE49-F238E27FC236}">
                <a16:creationId xmlns:a16="http://schemas.microsoft.com/office/drawing/2014/main" id="{FBBAB113-DA7A-3B2B-4138-3F9C8E08F71F}"/>
              </a:ext>
            </a:extLst>
          </p:cNvPr>
          <p:cNvGrpSpPr/>
          <p:nvPr/>
        </p:nvGrpSpPr>
        <p:grpSpPr>
          <a:xfrm>
            <a:off x="676342" y="2797098"/>
            <a:ext cx="1322156" cy="2410962"/>
            <a:chOff x="513033" y="432674"/>
            <a:chExt cx="2115990" cy="3618219"/>
          </a:xfrm>
        </p:grpSpPr>
        <p:grpSp>
          <p:nvGrpSpPr>
            <p:cNvPr id="12" name="グループ化 11">
              <a:extLst>
                <a:ext uri="{FF2B5EF4-FFF2-40B4-BE49-F238E27FC236}">
                  <a16:creationId xmlns:a16="http://schemas.microsoft.com/office/drawing/2014/main" id="{2D224C3C-A994-5F59-B7AA-24CB4CBBC8F9}"/>
                </a:ext>
              </a:extLst>
            </p:cNvPr>
            <p:cNvGrpSpPr/>
            <p:nvPr/>
          </p:nvGrpSpPr>
          <p:grpSpPr>
            <a:xfrm>
              <a:off x="513033" y="432674"/>
              <a:ext cx="2115990" cy="3618219"/>
              <a:chOff x="513033" y="446485"/>
              <a:chExt cx="2115990" cy="3618219"/>
            </a:xfrm>
          </p:grpSpPr>
          <p:pic>
            <p:nvPicPr>
              <p:cNvPr id="14" name="図 13">
                <a:extLst>
                  <a:ext uri="{FF2B5EF4-FFF2-40B4-BE49-F238E27FC236}">
                    <a16:creationId xmlns:a16="http://schemas.microsoft.com/office/drawing/2014/main" id="{C8245864-61E1-F5B0-2E3E-04B53D76DFFF}"/>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b="18441"/>
              <a:stretch/>
            </p:blipFill>
            <p:spPr>
              <a:xfrm>
                <a:off x="513033" y="446485"/>
                <a:ext cx="2115990" cy="3618217"/>
              </a:xfrm>
              <a:prstGeom prst="rect">
                <a:avLst/>
              </a:prstGeom>
            </p:spPr>
          </p:pic>
          <p:pic>
            <p:nvPicPr>
              <p:cNvPr id="15" name="図 14">
                <a:extLst>
                  <a:ext uri="{FF2B5EF4-FFF2-40B4-BE49-F238E27FC236}">
                    <a16:creationId xmlns:a16="http://schemas.microsoft.com/office/drawing/2014/main" id="{93EF227F-E980-6521-9969-A57F0D2E0311}"/>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b="12729"/>
              <a:stretch/>
            </p:blipFill>
            <p:spPr>
              <a:xfrm>
                <a:off x="655968" y="568891"/>
                <a:ext cx="1844989" cy="3495813"/>
              </a:xfrm>
              <a:prstGeom prst="rect">
                <a:avLst/>
              </a:prstGeom>
            </p:spPr>
          </p:pic>
          <p:pic>
            <p:nvPicPr>
              <p:cNvPr id="16" name="図 15">
                <a:extLst>
                  <a:ext uri="{FF2B5EF4-FFF2-40B4-BE49-F238E27FC236}">
                    <a16:creationId xmlns:a16="http://schemas.microsoft.com/office/drawing/2014/main" id="{655F8ECE-44DF-9FF5-4A3E-5534822E7B59}"/>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31300" y="567291"/>
                <a:ext cx="1079455" cy="148426"/>
              </a:xfrm>
              <a:prstGeom prst="rect">
                <a:avLst/>
              </a:prstGeom>
            </p:spPr>
          </p:pic>
        </p:grpSp>
        <p:pic>
          <p:nvPicPr>
            <p:cNvPr id="13" name="図 12">
              <a:extLst>
                <a:ext uri="{FF2B5EF4-FFF2-40B4-BE49-F238E27FC236}">
                  <a16:creationId xmlns:a16="http://schemas.microsoft.com/office/drawing/2014/main" id="{4F66528F-20E2-DDCF-A7EC-E0DBF0203108}"/>
                </a:ext>
              </a:extLst>
            </p:cNvPr>
            <p:cNvPicPr>
              <a:picLocks noChangeAspect="1"/>
            </p:cNvPicPr>
            <p:nvPr/>
          </p:nvPicPr>
          <p:blipFill rotWithShape="1">
            <a:blip r:embed="rId6">
              <a:extLst>
                <a:ext uri="{28A0092B-C50C-407E-A947-70E740481C1C}">
                  <a14:useLocalDpi xmlns:a14="http://schemas.microsoft.com/office/drawing/2010/main"/>
                </a:ext>
              </a:extLst>
            </a:blip>
            <a:srcRect l="1704" t="-603" r="3086"/>
            <a:stretch/>
          </p:blipFill>
          <p:spPr>
            <a:xfrm>
              <a:off x="654267" y="1182203"/>
              <a:ext cx="1843200" cy="1050673"/>
            </a:xfrm>
            <a:prstGeom prst="rect">
              <a:avLst/>
            </a:prstGeom>
          </p:spPr>
        </p:pic>
      </p:grpSp>
      <p:grpSp>
        <p:nvGrpSpPr>
          <p:cNvPr id="17" name="グループ化 16">
            <a:extLst>
              <a:ext uri="{FF2B5EF4-FFF2-40B4-BE49-F238E27FC236}">
                <a16:creationId xmlns:a16="http://schemas.microsoft.com/office/drawing/2014/main" id="{E1CA7DBB-9C55-76FF-1137-FAF62B058B6C}"/>
              </a:ext>
            </a:extLst>
          </p:cNvPr>
          <p:cNvGrpSpPr/>
          <p:nvPr/>
        </p:nvGrpSpPr>
        <p:grpSpPr>
          <a:xfrm>
            <a:off x="2058347" y="2841250"/>
            <a:ext cx="1322156" cy="2366809"/>
            <a:chOff x="7241733" y="1270074"/>
            <a:chExt cx="2016626" cy="3609988"/>
          </a:xfrm>
        </p:grpSpPr>
        <p:grpSp>
          <p:nvGrpSpPr>
            <p:cNvPr id="18" name="グループ化 17">
              <a:extLst>
                <a:ext uri="{FF2B5EF4-FFF2-40B4-BE49-F238E27FC236}">
                  <a16:creationId xmlns:a16="http://schemas.microsoft.com/office/drawing/2014/main" id="{AAB11A2E-E7F7-31D7-6ACB-425ABD9CECA0}"/>
                </a:ext>
              </a:extLst>
            </p:cNvPr>
            <p:cNvGrpSpPr/>
            <p:nvPr/>
          </p:nvGrpSpPr>
          <p:grpSpPr>
            <a:xfrm>
              <a:off x="7241733" y="1270074"/>
              <a:ext cx="2016626" cy="3609988"/>
              <a:chOff x="513033" y="432676"/>
              <a:chExt cx="2115990" cy="3551959"/>
            </a:xfrm>
          </p:grpSpPr>
          <p:grpSp>
            <p:nvGrpSpPr>
              <p:cNvPr id="30" name="グループ化 29">
                <a:extLst>
                  <a:ext uri="{FF2B5EF4-FFF2-40B4-BE49-F238E27FC236}">
                    <a16:creationId xmlns:a16="http://schemas.microsoft.com/office/drawing/2014/main" id="{9ADE0172-79B5-A8C2-2815-9072C1B2C303}"/>
                  </a:ext>
                </a:extLst>
              </p:cNvPr>
              <p:cNvGrpSpPr/>
              <p:nvPr/>
            </p:nvGrpSpPr>
            <p:grpSpPr>
              <a:xfrm>
                <a:off x="513033" y="432676"/>
                <a:ext cx="2115990" cy="3551959"/>
                <a:chOff x="513033" y="446487"/>
                <a:chExt cx="2115990" cy="3551959"/>
              </a:xfrm>
            </p:grpSpPr>
            <p:pic>
              <p:nvPicPr>
                <p:cNvPr id="32" name="図 31">
                  <a:extLst>
                    <a:ext uri="{FF2B5EF4-FFF2-40B4-BE49-F238E27FC236}">
                      <a16:creationId xmlns:a16="http://schemas.microsoft.com/office/drawing/2014/main" id="{BEEF496A-E49F-3CF5-1057-EF0A3FE0FEFA}"/>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t="2" b="19933"/>
                <a:stretch/>
              </p:blipFill>
              <p:spPr>
                <a:xfrm>
                  <a:off x="513033" y="446487"/>
                  <a:ext cx="2115990" cy="3551959"/>
                </a:xfrm>
                <a:prstGeom prst="rect">
                  <a:avLst/>
                </a:prstGeom>
              </p:spPr>
            </p:pic>
            <p:pic>
              <p:nvPicPr>
                <p:cNvPr id="33" name="図 32">
                  <a:extLst>
                    <a:ext uri="{FF2B5EF4-FFF2-40B4-BE49-F238E27FC236}">
                      <a16:creationId xmlns:a16="http://schemas.microsoft.com/office/drawing/2014/main" id="{D6BF632C-DA61-496B-ACFB-A779CB934595}"/>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31300" y="567291"/>
                  <a:ext cx="1079455" cy="148426"/>
                </a:xfrm>
                <a:prstGeom prst="rect">
                  <a:avLst/>
                </a:prstGeom>
              </p:spPr>
            </p:pic>
          </p:grpSp>
          <p:pic>
            <p:nvPicPr>
              <p:cNvPr id="31" name="図 30">
                <a:extLst>
                  <a:ext uri="{FF2B5EF4-FFF2-40B4-BE49-F238E27FC236}">
                    <a16:creationId xmlns:a16="http://schemas.microsoft.com/office/drawing/2014/main" id="{376207FF-338F-A035-5431-20DC8F76A37D}"/>
                  </a:ext>
                </a:extLst>
              </p:cNvPr>
              <p:cNvPicPr>
                <a:picLocks noChangeAspect="1"/>
              </p:cNvPicPr>
              <p:nvPr/>
            </p:nvPicPr>
            <p:blipFill rotWithShape="1">
              <a:blip r:embed="rId6">
                <a:extLst>
                  <a:ext uri="{28A0092B-C50C-407E-A947-70E740481C1C}">
                    <a14:useLocalDpi xmlns:a14="http://schemas.microsoft.com/office/drawing/2010/main"/>
                  </a:ext>
                </a:extLst>
              </a:blip>
              <a:srcRect l="1704" t="-603" r="3086"/>
              <a:stretch/>
            </p:blipFill>
            <p:spPr>
              <a:xfrm>
                <a:off x="654267" y="958607"/>
                <a:ext cx="1843200" cy="1050673"/>
              </a:xfrm>
              <a:prstGeom prst="rect">
                <a:avLst/>
              </a:prstGeom>
            </p:spPr>
          </p:pic>
        </p:grpSp>
        <p:pic>
          <p:nvPicPr>
            <p:cNvPr id="19" name="図 18">
              <a:extLst>
                <a:ext uri="{FF2B5EF4-FFF2-40B4-BE49-F238E27FC236}">
                  <a16:creationId xmlns:a16="http://schemas.microsoft.com/office/drawing/2014/main" id="{6CA0F17B-5A18-8550-70AB-4DD308E9F170}"/>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t="3189" b="88679"/>
            <a:stretch/>
          </p:blipFill>
          <p:spPr>
            <a:xfrm>
              <a:off x="7393106" y="1572570"/>
              <a:ext cx="1713877" cy="248191"/>
            </a:xfrm>
            <a:prstGeom prst="rect">
              <a:avLst/>
            </a:prstGeom>
          </p:spPr>
        </p:pic>
        <p:pic>
          <p:nvPicPr>
            <p:cNvPr id="29" name="図 28">
              <a:extLst>
                <a:ext uri="{FF2B5EF4-FFF2-40B4-BE49-F238E27FC236}">
                  <a16:creationId xmlns:a16="http://schemas.microsoft.com/office/drawing/2014/main" id="{06883771-6472-05B9-6130-77E44701674B}"/>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t="11470" b="23258"/>
            <a:stretch/>
          </p:blipFill>
          <p:spPr>
            <a:xfrm>
              <a:off x="7376335" y="2868484"/>
              <a:ext cx="1730647" cy="2011578"/>
            </a:xfrm>
            <a:prstGeom prst="rect">
              <a:avLst/>
            </a:prstGeom>
          </p:spPr>
        </p:pic>
      </p:grpSp>
      <p:sp>
        <p:nvSpPr>
          <p:cNvPr id="34" name="角丸四角形 46">
            <a:extLst>
              <a:ext uri="{FF2B5EF4-FFF2-40B4-BE49-F238E27FC236}">
                <a16:creationId xmlns:a16="http://schemas.microsoft.com/office/drawing/2014/main" id="{CB95890B-BEAC-D127-9FE9-EAEC7F2867D4}"/>
              </a:ext>
            </a:extLst>
          </p:cNvPr>
          <p:cNvSpPr/>
          <p:nvPr/>
        </p:nvSpPr>
        <p:spPr>
          <a:xfrm>
            <a:off x="676342" y="5061127"/>
            <a:ext cx="1309162" cy="293865"/>
          </a:xfrm>
          <a:prstGeom prst="roundRect">
            <a:avLst>
              <a:gd name="adj" fmla="val 50000"/>
            </a:avLst>
          </a:prstGeom>
          <a:solidFill>
            <a:schemeClr val="bg1"/>
          </a:solidFill>
          <a:ln w="12700">
            <a:solidFill>
              <a:srgbClr val="00003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normalizeH="0" baseline="0" noProof="0">
                <a:ln>
                  <a:noFill/>
                </a:ln>
                <a:solidFill>
                  <a:srgbClr val="0D0D0D"/>
                </a:solidFill>
                <a:effectLst/>
                <a:uLnTx/>
                <a:uFillTx/>
                <a:latin typeface="Meiryo" panose="020B0604030504040204" pitchFamily="34" charset="-128"/>
                <a:ea typeface="Meiryo" panose="020B0604030504040204" pitchFamily="34" charset="-128"/>
              </a:rPr>
              <a:t>WEB</a:t>
            </a:r>
            <a:endParaRPr kumimoji="1" lang="ja-JP" altLang="en-US" sz="1400" b="1" i="0" u="none" strike="noStrike" kern="1200" cap="none" normalizeH="0" baseline="0" noProof="0">
              <a:ln>
                <a:noFill/>
              </a:ln>
              <a:solidFill>
                <a:srgbClr val="0D0D0D"/>
              </a:solidFill>
              <a:effectLst/>
              <a:uLnTx/>
              <a:uFillTx/>
              <a:latin typeface="Meiryo" panose="020B0604030504040204" pitchFamily="34" charset="-128"/>
              <a:ea typeface="Meiryo" panose="020B0604030504040204" pitchFamily="34" charset="-128"/>
            </a:endParaRPr>
          </a:p>
        </p:txBody>
      </p:sp>
      <p:sp>
        <p:nvSpPr>
          <p:cNvPr id="35" name="角丸四角形 47">
            <a:extLst>
              <a:ext uri="{FF2B5EF4-FFF2-40B4-BE49-F238E27FC236}">
                <a16:creationId xmlns:a16="http://schemas.microsoft.com/office/drawing/2014/main" id="{C1DA32AC-211F-448A-58D7-6EF8FB4EFB04}"/>
              </a:ext>
            </a:extLst>
          </p:cNvPr>
          <p:cNvSpPr/>
          <p:nvPr/>
        </p:nvSpPr>
        <p:spPr>
          <a:xfrm>
            <a:off x="2062893" y="5061127"/>
            <a:ext cx="1317610" cy="293865"/>
          </a:xfrm>
          <a:prstGeom prst="roundRect">
            <a:avLst>
              <a:gd name="adj" fmla="val 50000"/>
            </a:avLst>
          </a:prstGeom>
          <a:solidFill>
            <a:schemeClr val="bg1"/>
          </a:solidFill>
          <a:ln w="12700">
            <a:solidFill>
              <a:srgbClr val="00003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normalizeH="0" baseline="0" noProof="0">
                <a:ln>
                  <a:noFill/>
                </a:ln>
                <a:solidFill>
                  <a:srgbClr val="0D0D0D"/>
                </a:solidFill>
                <a:effectLst/>
                <a:uLnTx/>
                <a:uFillTx/>
                <a:latin typeface="Meiryo" panose="020B0604030504040204" pitchFamily="34" charset="-128"/>
                <a:ea typeface="Meiryo" panose="020B0604030504040204" pitchFamily="34" charset="-128"/>
              </a:rPr>
              <a:t>APP</a:t>
            </a:r>
            <a:endParaRPr kumimoji="1" lang="ja-JP" altLang="en-US" sz="1400" b="1" i="0" u="none" strike="noStrike" kern="1200" cap="none" normalizeH="0" baseline="0" noProof="0">
              <a:ln>
                <a:noFill/>
              </a:ln>
              <a:solidFill>
                <a:srgbClr val="0D0D0D"/>
              </a:solidFill>
              <a:effectLst/>
              <a:uLnTx/>
              <a:uFillTx/>
              <a:latin typeface="Meiryo" panose="020B0604030504040204" pitchFamily="34" charset="-128"/>
              <a:ea typeface="Meiryo" panose="020B0604030504040204" pitchFamily="34" charset="-128"/>
            </a:endParaRPr>
          </a:p>
        </p:txBody>
      </p:sp>
      <p:sp>
        <p:nvSpPr>
          <p:cNvPr id="36" name="角丸四角形 45">
            <a:extLst>
              <a:ext uri="{FF2B5EF4-FFF2-40B4-BE49-F238E27FC236}">
                <a16:creationId xmlns:a16="http://schemas.microsoft.com/office/drawing/2014/main" id="{CBB246A8-8E44-1E81-1DA8-8BAED5E26693}"/>
              </a:ext>
            </a:extLst>
          </p:cNvPr>
          <p:cNvSpPr/>
          <p:nvPr/>
        </p:nvSpPr>
        <p:spPr>
          <a:xfrm>
            <a:off x="3609513" y="1035344"/>
            <a:ext cx="8102303" cy="396000"/>
          </a:xfrm>
          <a:prstGeom prst="roundRect">
            <a:avLst>
              <a:gd name="adj" fmla="val 50000"/>
            </a:avLst>
          </a:prstGeom>
          <a:solidFill>
            <a:srgbClr val="00004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600" normalizeH="0" baseline="0" noProof="0">
                <a:ln>
                  <a:noFill/>
                </a:ln>
                <a:solidFill>
                  <a:srgbClr val="FFFFFF"/>
                </a:solidFill>
                <a:effectLst/>
                <a:uLnTx/>
                <a:uFillTx/>
                <a:latin typeface="Meiryo" panose="020B0604030504040204" pitchFamily="34" charset="-128"/>
                <a:ea typeface="Meiryo" panose="020B0604030504040204" pitchFamily="34" charset="-128"/>
              </a:rPr>
              <a:t>PC</a:t>
            </a:r>
            <a:endParaRPr kumimoji="1" lang="ja-JP" altLang="en-US" sz="1400" b="1" i="0" u="none" strike="noStrike" kern="1200" cap="none" spc="600" normalizeH="0" baseline="0" noProof="0">
              <a:ln>
                <a:noFill/>
              </a:ln>
              <a:solidFill>
                <a:srgbClr val="FFFFFF"/>
              </a:solidFill>
              <a:effectLst/>
              <a:uLnTx/>
              <a:uFillTx/>
              <a:latin typeface="Meiryo" panose="020B0604030504040204" pitchFamily="34" charset="-128"/>
              <a:ea typeface="Meiryo" panose="020B0604030504040204" pitchFamily="34" charset="-128"/>
            </a:endParaRPr>
          </a:p>
        </p:txBody>
      </p:sp>
      <p:sp>
        <p:nvSpPr>
          <p:cNvPr id="37" name="角丸四角形 47">
            <a:extLst>
              <a:ext uri="{FF2B5EF4-FFF2-40B4-BE49-F238E27FC236}">
                <a16:creationId xmlns:a16="http://schemas.microsoft.com/office/drawing/2014/main" id="{A2F91250-E13B-BCAC-4206-75CB0AA49333}"/>
              </a:ext>
            </a:extLst>
          </p:cNvPr>
          <p:cNvSpPr/>
          <p:nvPr/>
        </p:nvSpPr>
        <p:spPr>
          <a:xfrm>
            <a:off x="497930" y="1035344"/>
            <a:ext cx="2724575" cy="396000"/>
          </a:xfrm>
          <a:prstGeom prst="roundRect">
            <a:avLst>
              <a:gd name="adj" fmla="val 50000"/>
            </a:avLst>
          </a:prstGeom>
          <a:solidFill>
            <a:srgbClr val="00004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rPr>
              <a:t>スマートフォン</a:t>
            </a:r>
          </a:p>
        </p:txBody>
      </p:sp>
      <p:sp>
        <p:nvSpPr>
          <p:cNvPr id="38" name="角丸四角形 16">
            <a:extLst>
              <a:ext uri="{FF2B5EF4-FFF2-40B4-BE49-F238E27FC236}">
                <a16:creationId xmlns:a16="http://schemas.microsoft.com/office/drawing/2014/main" id="{B14D1579-8D9B-E34D-026A-EB90259E911C}"/>
              </a:ext>
            </a:extLst>
          </p:cNvPr>
          <p:cNvSpPr/>
          <p:nvPr/>
        </p:nvSpPr>
        <p:spPr>
          <a:xfrm>
            <a:off x="3673637" y="1614605"/>
            <a:ext cx="3585600"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96000" tIns="4680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トップインパクト パノラマ</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画像</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トップインパクト パノラマ</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動画</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p>
        </p:txBody>
      </p:sp>
      <p:sp>
        <p:nvSpPr>
          <p:cNvPr id="39" name="角丸四角形 20">
            <a:extLst>
              <a:ext uri="{FF2B5EF4-FFF2-40B4-BE49-F238E27FC236}">
                <a16:creationId xmlns:a16="http://schemas.microsoft.com/office/drawing/2014/main" id="{279021A4-65D1-730A-3216-C9492FCEDD21}"/>
              </a:ext>
            </a:extLst>
          </p:cNvPr>
          <p:cNvSpPr/>
          <p:nvPr/>
        </p:nvSpPr>
        <p:spPr>
          <a:xfrm>
            <a:off x="7948176" y="1614605"/>
            <a:ext cx="3815201"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96000" tIns="4680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1" lang="ja-JP" altLang="en-US" sz="11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トップインパクト パノラマ パネルスイッチ</a:t>
            </a:r>
            <a:r>
              <a:rPr kumimoji="1" lang="en-US" altLang="ja-JP" sz="11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1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画像</a:t>
            </a:r>
            <a:r>
              <a:rPr kumimoji="1" lang="en-US" altLang="ja-JP" sz="11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1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   </a:t>
            </a:r>
            <a:endParaRPr kumimoji="1" lang="en-US" altLang="ja-JP" sz="11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endParaRPr>
          </a:p>
        </p:txBody>
      </p:sp>
      <p:sp>
        <p:nvSpPr>
          <p:cNvPr id="40" name="円/楕円 21">
            <a:extLst>
              <a:ext uri="{FF2B5EF4-FFF2-40B4-BE49-F238E27FC236}">
                <a16:creationId xmlns:a16="http://schemas.microsoft.com/office/drawing/2014/main" id="{0D920338-AD4B-00E6-3EB0-5463FDAF5358}"/>
              </a:ext>
            </a:extLst>
          </p:cNvPr>
          <p:cNvSpPr>
            <a:spLocks noChangeAspect="1"/>
          </p:cNvSpPr>
          <p:nvPr/>
        </p:nvSpPr>
        <p:spPr>
          <a:xfrm>
            <a:off x="7699813" y="1709057"/>
            <a:ext cx="504000" cy="504000"/>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I</a:t>
            </a:r>
            <a:endParaRPr kumimoji="1" lang="ja-JP" altLang="en-US"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pic>
        <p:nvPicPr>
          <p:cNvPr id="41" name="図 40" descr="グラフィカル ユーザー インターフェイス, Web サイト&#10;&#10;自動的に生成された説明">
            <a:extLst>
              <a:ext uri="{FF2B5EF4-FFF2-40B4-BE49-F238E27FC236}">
                <a16:creationId xmlns:a16="http://schemas.microsoft.com/office/drawing/2014/main" id="{3876E095-8327-BDE4-9AD1-E38E7E28113E}"/>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671555" y="2582761"/>
            <a:ext cx="3595465" cy="2703160"/>
          </a:xfrm>
          <a:prstGeom prst="rect">
            <a:avLst/>
          </a:prstGeom>
        </p:spPr>
      </p:pic>
      <p:pic>
        <p:nvPicPr>
          <p:cNvPr id="42" name="図 41">
            <a:extLst>
              <a:ext uri="{FF2B5EF4-FFF2-40B4-BE49-F238E27FC236}">
                <a16:creationId xmlns:a16="http://schemas.microsoft.com/office/drawing/2014/main" id="{4D73B6B0-3711-E7AF-3E0C-ABDD49CF9269}"/>
              </a:ext>
            </a:extLst>
          </p:cNvPr>
          <p:cNvPicPr>
            <a:picLocks noChangeAspect="1"/>
          </p:cNvPicPr>
          <p:nvPr/>
        </p:nvPicPr>
        <p:blipFill rotWithShape="1">
          <a:blip r:embed="rId9"/>
          <a:srcRect b="4363"/>
          <a:stretch/>
        </p:blipFill>
        <p:spPr>
          <a:xfrm>
            <a:off x="8030131" y="2582761"/>
            <a:ext cx="3706847" cy="2703160"/>
          </a:xfrm>
          <a:prstGeom prst="rect">
            <a:avLst/>
          </a:prstGeom>
        </p:spPr>
      </p:pic>
      <p:sp>
        <p:nvSpPr>
          <p:cNvPr id="43" name="テキスト ボックス 42">
            <a:extLst>
              <a:ext uri="{FF2B5EF4-FFF2-40B4-BE49-F238E27FC236}">
                <a16:creationId xmlns:a16="http://schemas.microsoft.com/office/drawing/2014/main" id="{1712D11B-7CE8-161C-B844-966EF8409A8E}"/>
              </a:ext>
            </a:extLst>
          </p:cNvPr>
          <p:cNvSpPr txBox="1"/>
          <p:nvPr/>
        </p:nvSpPr>
        <p:spPr>
          <a:xfrm>
            <a:off x="8036480" y="5296251"/>
            <a:ext cx="3706847" cy="570092"/>
          </a:xfrm>
          <a:prstGeom prst="rect">
            <a:avLst/>
          </a:prstGeom>
          <a:noFill/>
        </p:spPr>
        <p:txBody>
          <a:bodyPr wrap="square" lIns="0" tIns="0" rIns="0" bIns="0" rtlCol="0" anchor="t">
            <a:spAutoFit/>
          </a:body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メイン画像とサイドパネルをクリックすると遷移します。</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r>
              <a:rPr kumimoji="1" lang="en-US" altLang="ja-JP" sz="9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rPr>
              <a:t>デモURL</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sz="800" b="0" i="0" u="none" strike="noStrike" kern="1200" cap="none" spc="0" normalizeH="0" baseline="0" noProof="0">
                <a:ln>
                  <a:noFill/>
                </a:ln>
                <a:solidFill>
                  <a:srgbClr val="0070C0"/>
                </a:solidFill>
                <a:effectLst/>
                <a:uLnTx/>
                <a:uFillTx/>
                <a:latin typeface="Meiryo" panose="020B0604030504040204" pitchFamily="34" charset="-128"/>
                <a:ea typeface="Meiryo" panose="020B0604030504040204" pitchFamily="34" charset="-128"/>
                <a:cs typeface="Calibri" panose="020F0502020204030204"/>
                <a:hlinkClick r:id="rId10">
                  <a:extLst>
                    <a:ext uri="{A12FA001-AC4F-418D-AE19-62706E023703}">
                      <ahyp:hlinkClr xmlns:ahyp="http://schemas.microsoft.com/office/drawing/2018/hyperlinkcolor" val="tx"/>
                    </a:ext>
                  </a:extLst>
                </a:hlinkClick>
              </a:rPr>
              <a:t>https://yac.yahoo.co.jp/brandpanel_panorama_topimpact_panelswitch_banner/220310_panorama_topimpact_panelswitch_creativeplan.html</a:t>
            </a:r>
            <a:endParaRPr kumimoji="1" lang="en-US" sz="800" b="0" i="0" u="none" strike="noStrike" kern="1200" cap="none" spc="0" normalizeH="0" baseline="0" noProof="0">
              <a:ln>
                <a:noFill/>
              </a:ln>
              <a:solidFill>
                <a:srgbClr val="0070C0"/>
              </a:solidFill>
              <a:effectLst/>
              <a:uLnTx/>
              <a:uFillTx/>
              <a:latin typeface="Meiryo" panose="020B0604030504040204" pitchFamily="34" charset="-128"/>
              <a:ea typeface="Meiryo" panose="020B0604030504040204" pitchFamily="34" charset="-128"/>
            </a:endParaRPr>
          </a:p>
        </p:txBody>
      </p:sp>
      <p:sp>
        <p:nvSpPr>
          <p:cNvPr id="44" name="テキスト ボックス 43">
            <a:extLst>
              <a:ext uri="{FF2B5EF4-FFF2-40B4-BE49-F238E27FC236}">
                <a16:creationId xmlns:a16="http://schemas.microsoft.com/office/drawing/2014/main" id="{981ACCCD-C0EF-A32A-5E62-BEC9AFF0AAF1}"/>
              </a:ext>
            </a:extLst>
          </p:cNvPr>
          <p:cNvSpPr txBox="1"/>
          <p:nvPr/>
        </p:nvSpPr>
        <p:spPr>
          <a:xfrm>
            <a:off x="623154" y="5990974"/>
            <a:ext cx="8989036" cy="417807"/>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・フォーマット別ガイド</a:t>
            </a:r>
            <a:r>
              <a:rPr kumimoji="0" lang="en-US" altLang="ja-JP" sz="900" b="0" i="0" u="none" strike="noStrike" kern="0" cap="none" spc="0" normalizeH="0" baseline="0" noProof="0">
                <a:ln>
                  <a:noFill/>
                </a:ln>
                <a:solidFill>
                  <a:srgbClr val="0D0D0D"/>
                </a:solidFill>
                <a:effectLst/>
                <a:uLnTx/>
                <a:uFillTx/>
                <a:latin typeface="Meiryo"/>
                <a:ea typeface="Meiryo"/>
              </a:rPr>
              <a:t>:</a:t>
            </a:r>
            <a:r>
              <a:rPr kumimoji="0" lang="ja-JP" altLang="en-US" sz="900" b="0" i="0" u="none" strike="noStrike" kern="0" cap="none" spc="0" normalizeH="0" baseline="0" noProof="0">
                <a:ln>
                  <a:noFill/>
                </a:ln>
                <a:solidFill>
                  <a:srgbClr val="0D0D0D"/>
                </a:solidFill>
                <a:effectLst/>
                <a:uLnTx/>
                <a:uFillTx/>
                <a:latin typeface="Meiryo"/>
                <a:ea typeface="Meiryo"/>
              </a:rPr>
              <a:t> </a:t>
            </a:r>
            <a:r>
              <a:rPr kumimoji="0" lang="en-US" altLang="ja-JP" sz="900" b="0" i="0" u="none" strike="noStrike" kern="0" cap="none" spc="0" normalizeH="0" baseline="0" noProof="0">
                <a:ln>
                  <a:noFill/>
                </a:ln>
                <a:solidFill>
                  <a:srgbClr val="000000"/>
                </a:solidFill>
                <a:effectLst/>
                <a:uLnTx/>
                <a:uFillTx/>
                <a:latin typeface="Meiryo"/>
                <a:ea typeface="Meiryo"/>
                <a:hlinkClick r:id="rId11">
                  <a:extLst>
                    <a:ext uri="{A12FA001-AC4F-418D-AE19-62706E023703}">
                      <ahyp:hlinkClr xmlns:ahyp="http://schemas.microsoft.com/office/drawing/2018/hyperlinkcolor" val="tx"/>
                    </a:ext>
                  </a:extLst>
                </a:hlinkClick>
              </a:rPr>
              <a:t>https://s.yimg.jp/dl/displayads-guarantee/formatguide.zip</a:t>
            </a:r>
            <a:endParaRPr kumimoji="0" lang="en-US" altLang="ja-JP" sz="900" b="0" i="0" u="none" strike="noStrike" kern="0" cap="none" spc="0" normalizeH="0" baseline="0" noProof="0">
              <a:ln>
                <a:noFill/>
              </a:ln>
              <a:solidFill>
                <a:srgbClr val="000000"/>
              </a:solidFill>
              <a:effectLst/>
              <a:uLnTx/>
              <a:uFillTx/>
              <a:latin typeface="Meiryo"/>
              <a:ea typeface="Meiryo"/>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・入稿規定（</a:t>
            </a:r>
            <a:r>
              <a:rPr kumimoji="0" lang="en-US" altLang="ja-JP" sz="900" b="0" i="0" u="none" strike="noStrike" kern="0" cap="none" spc="0" normalizeH="0" baseline="0" noProof="0">
                <a:ln>
                  <a:noFill/>
                </a:ln>
                <a:solidFill>
                  <a:srgbClr val="0D0D0D"/>
                </a:solidFill>
                <a:effectLst/>
                <a:uLnTx/>
                <a:uFillTx/>
                <a:latin typeface="Meiryo"/>
                <a:ea typeface="Meiryo"/>
              </a:rPr>
              <a:t>web</a:t>
            </a:r>
            <a:r>
              <a:rPr kumimoji="0" lang="ja-JP" altLang="en-US" sz="900" b="0" i="0" u="none" strike="noStrike" kern="0" cap="none" spc="0" normalizeH="0" baseline="0" noProof="0">
                <a:ln>
                  <a:noFill/>
                </a:ln>
                <a:solidFill>
                  <a:srgbClr val="0D0D0D"/>
                </a:solidFill>
                <a:effectLst/>
                <a:uLnTx/>
                <a:uFillTx/>
                <a:latin typeface="Meiryo"/>
                <a:ea typeface="Meiryo"/>
              </a:rPr>
              <a:t>）：</a:t>
            </a:r>
            <a:r>
              <a:rPr kumimoji="0" lang="ja-JP" altLang="en-US" sz="900" kern="0">
                <a:solidFill>
                  <a:srgbClr val="0D0D0D"/>
                </a:solidFill>
                <a:latin typeface="Meiryo"/>
                <a:ea typeface="Meiryo"/>
                <a:hlinkClick r:id="rId12"/>
              </a:rPr>
              <a:t>https://ads-help.yahoo-net.jp/s/article/H000044930?language=ja</a:t>
            </a:r>
            <a:endParaRPr lang="en-US" altLang="ja-JP" sz="900" b="0" i="0" u="none" strike="noStrike" cap="none" spc="0" normalizeH="0" baseline="0" noProof="0">
              <a:ln>
                <a:noFill/>
              </a:ln>
              <a:solidFill>
                <a:srgbClr val="000000"/>
              </a:solidFill>
              <a:effectLst/>
              <a:uLnTx/>
              <a:uFillTx/>
              <a:latin typeface="Meiryo"/>
              <a:ea typeface="Meiryo"/>
            </a:endParaRPr>
          </a:p>
        </p:txBody>
      </p:sp>
      <p:sp>
        <p:nvSpPr>
          <p:cNvPr id="45" name="正方形/長方形 44">
            <a:extLst>
              <a:ext uri="{FF2B5EF4-FFF2-40B4-BE49-F238E27FC236}">
                <a16:creationId xmlns:a16="http://schemas.microsoft.com/office/drawing/2014/main" id="{10B439F4-9EE7-33EB-8FCC-8C207BC3DD06}"/>
              </a:ext>
            </a:extLst>
          </p:cNvPr>
          <p:cNvSpPr/>
          <p:nvPr/>
        </p:nvSpPr>
        <p:spPr>
          <a:xfrm>
            <a:off x="8519905" y="6298387"/>
            <a:ext cx="3152589" cy="138499"/>
          </a:xfrm>
          <a:prstGeom prst="rect">
            <a:avLst/>
          </a:prstGeom>
        </p:spPr>
        <p:txBody>
          <a:bodyPr wrap="none" lIns="0" tIns="0" rIns="0" b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コンテンツページは予告なく変更されることがあります。</a:t>
            </a:r>
          </a:p>
        </p:txBody>
      </p:sp>
      <p:cxnSp>
        <p:nvCxnSpPr>
          <p:cNvPr id="47" name="コネクタ: カギ線 46">
            <a:extLst>
              <a:ext uri="{FF2B5EF4-FFF2-40B4-BE49-F238E27FC236}">
                <a16:creationId xmlns:a16="http://schemas.microsoft.com/office/drawing/2014/main" id="{850DAB7A-EBFB-2574-739E-C12F829AA736}"/>
              </a:ext>
            </a:extLst>
          </p:cNvPr>
          <p:cNvCxnSpPr>
            <a:cxnSpLocks/>
          </p:cNvCxnSpPr>
          <p:nvPr/>
        </p:nvCxnSpPr>
        <p:spPr>
          <a:xfrm flipH="1">
            <a:off x="7241170" y="1968802"/>
            <a:ext cx="43467" cy="2038486"/>
          </a:xfrm>
          <a:prstGeom prst="bentConnector3">
            <a:avLst>
              <a:gd name="adj1" fmla="val -525916"/>
            </a:avLst>
          </a:prstGeom>
          <a:ln w="12700">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8" name="コネクタ: カギ線 47">
            <a:extLst>
              <a:ext uri="{FF2B5EF4-FFF2-40B4-BE49-F238E27FC236}">
                <a16:creationId xmlns:a16="http://schemas.microsoft.com/office/drawing/2014/main" id="{03F69F0E-9D31-490E-262E-499DD994AA1F}"/>
              </a:ext>
            </a:extLst>
          </p:cNvPr>
          <p:cNvCxnSpPr>
            <a:cxnSpLocks/>
          </p:cNvCxnSpPr>
          <p:nvPr/>
        </p:nvCxnSpPr>
        <p:spPr>
          <a:xfrm flipH="1">
            <a:off x="11737977" y="1968802"/>
            <a:ext cx="43467" cy="2038486"/>
          </a:xfrm>
          <a:prstGeom prst="bentConnector3">
            <a:avLst>
              <a:gd name="adj1" fmla="val -525916"/>
            </a:avLst>
          </a:prstGeom>
          <a:ln w="12700">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9" name="円/楕円 17">
            <a:extLst>
              <a:ext uri="{FF2B5EF4-FFF2-40B4-BE49-F238E27FC236}">
                <a16:creationId xmlns:a16="http://schemas.microsoft.com/office/drawing/2014/main" id="{150A68D5-82A0-1FD6-E7F6-D3B3E705EAB3}"/>
              </a:ext>
            </a:extLst>
          </p:cNvPr>
          <p:cNvSpPr>
            <a:spLocks noChangeAspect="1"/>
          </p:cNvSpPr>
          <p:nvPr/>
        </p:nvSpPr>
        <p:spPr>
          <a:xfrm>
            <a:off x="3425273" y="1709057"/>
            <a:ext cx="504000" cy="504000"/>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b="1">
                <a:solidFill>
                  <a:srgbClr val="FFFFFF"/>
                </a:solidFill>
                <a:latin typeface="Meiryo" panose="020B0604030504040204" pitchFamily="34" charset="-128"/>
                <a:ea typeface="Meiryo" panose="020B0604030504040204" pitchFamily="34" charset="-128"/>
                <a:cs typeface="Segoe UI" panose="020B0502040204020203" pitchFamily="34" charset="0"/>
              </a:rPr>
              <a:t>H</a:t>
            </a:r>
            <a:endParaRPr kumimoji="1" lang="ja-JP" altLang="en-US"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11" name="テキスト ボックス 10">
            <a:extLst>
              <a:ext uri="{FF2B5EF4-FFF2-40B4-BE49-F238E27FC236}">
                <a16:creationId xmlns:a16="http://schemas.microsoft.com/office/drawing/2014/main" id="{D0DC7015-6C53-E393-642E-CF9EF87E44A2}"/>
              </a:ext>
            </a:extLst>
          </p:cNvPr>
          <p:cNvSpPr txBox="1"/>
          <p:nvPr/>
        </p:nvSpPr>
        <p:spPr>
          <a:xfrm>
            <a:off x="496295" y="2379635"/>
            <a:ext cx="3162837" cy="461665"/>
          </a:xfrm>
          <a:prstGeom prst="rect">
            <a:avLst/>
          </a:prstGeom>
          <a:noFill/>
        </p:spPr>
        <p:txBody>
          <a:bodyPr wrap="square" lIns="0" tIns="0" rIns="0" bIns="0" rtlCol="0" anchor="t">
            <a:spAutoFit/>
          </a:bodyPr>
          <a:lstStyle/>
          <a:p>
            <a:pPr>
              <a:defRPr/>
            </a:pPr>
            <a:r>
              <a:rPr lang="en-US" altLang="ja-JP" sz="1000">
                <a:solidFill>
                  <a:srgbClr val="002AFF"/>
                </a:solidFill>
                <a:latin typeface="Meiryo"/>
                <a:ea typeface="Meiryo"/>
              </a:rPr>
              <a:t>※ </a:t>
            </a:r>
            <a:r>
              <a:rPr lang="ja-JP" altLang="en-US" sz="1000">
                <a:solidFill>
                  <a:srgbClr val="002AFF"/>
                </a:solidFill>
                <a:latin typeface="Meiryo"/>
                <a:ea typeface="Meiryo"/>
              </a:rPr>
              <a:t>タップ後の挙動は「スマートフォン動画広告タップ後の挙動」のページをご参照ください。</a:t>
            </a:r>
          </a:p>
          <a:p>
            <a:pPr lvl="0">
              <a:defRPr/>
            </a:pPr>
            <a:endParaRPr lang="ja-JP" altLang="en-US" sz="1000">
              <a:solidFill>
                <a:srgbClr val="002AFF"/>
              </a:solidFill>
              <a:latin typeface="Meiryo" panose="020B0604030504040204" pitchFamily="34" charset="-128"/>
              <a:ea typeface="Meiryo" panose="020B0604030504040204" pitchFamily="34" charset="-128"/>
            </a:endParaRPr>
          </a:p>
        </p:txBody>
      </p:sp>
      <p:sp>
        <p:nvSpPr>
          <p:cNvPr id="21" name="テキスト プレースホルダー 1">
            <a:extLst>
              <a:ext uri="{FF2B5EF4-FFF2-40B4-BE49-F238E27FC236}">
                <a16:creationId xmlns:a16="http://schemas.microsoft.com/office/drawing/2014/main" id="{BCB88BEB-32C9-B2AF-8FF8-5315AAC70BF7}"/>
              </a:ext>
            </a:extLst>
          </p:cNvPr>
          <p:cNvSpPr>
            <a:spLocks noGrp="1"/>
          </p:cNvSpPr>
          <p:nvPr>
            <p:ph type="body" sz="quarter" idx="10"/>
          </p:nvPr>
        </p:nvSpPr>
        <p:spPr>
          <a:xfrm>
            <a:off x="3533530" y="346771"/>
            <a:ext cx="5877515" cy="335028"/>
          </a:xfrm>
        </p:spPr>
        <p:txBody>
          <a:bodyPr>
            <a:noAutofit/>
          </a:bodyPr>
          <a:lstStyle/>
          <a:p>
            <a:r>
              <a:rPr lang="en-US" altLang="ja-JP" sz="1300">
                <a:solidFill>
                  <a:srgbClr val="000048"/>
                </a:solidFill>
                <a:latin typeface="Meiryo"/>
                <a:ea typeface="Meiryo"/>
              </a:rPr>
              <a:t>Yahoo! JAPAN</a:t>
            </a:r>
            <a:r>
              <a:rPr lang="ja-JP" altLang="en-US" sz="1300">
                <a:solidFill>
                  <a:srgbClr val="000048"/>
                </a:solidFill>
                <a:latin typeface="Meiryo"/>
                <a:ea typeface="Meiryo"/>
              </a:rPr>
              <a:t>トップページ　</a:t>
            </a:r>
            <a:r>
              <a:rPr kumimoji="1" lang="ja-JP" altLang="en-US" sz="1300" b="1" i="0">
                <a:solidFill>
                  <a:srgbClr val="000048"/>
                </a:solidFill>
                <a:latin typeface="Meiryo"/>
                <a:ea typeface="Meiryo"/>
              </a:rPr>
              <a:t>ブランドパネル　トップインパクト</a:t>
            </a:r>
            <a:r>
              <a:rPr kumimoji="1" lang="ja-JP" altLang="en-US" sz="1300" b="1" i="0">
                <a:latin typeface="Meiryo"/>
                <a:ea typeface="Meiryo"/>
              </a:rPr>
              <a:t>　</a:t>
            </a:r>
            <a:r>
              <a:rPr kumimoji="1" lang="ja-JP" altLang="en-US" sz="1300" b="1" i="0">
                <a:solidFill>
                  <a:srgbClr val="000048"/>
                </a:solidFill>
                <a:latin typeface="Meiryo"/>
                <a:ea typeface="Meiryo"/>
              </a:rPr>
              <a:t>パノラマ</a:t>
            </a:r>
            <a:r>
              <a:rPr kumimoji="1" lang="ja-JP" altLang="en-US" sz="1300" b="1" i="0">
                <a:latin typeface="Meiryo"/>
                <a:ea typeface="Meiryo"/>
              </a:rPr>
              <a:t>　</a:t>
            </a:r>
            <a:r>
              <a:rPr kumimoji="1" lang="en-US" altLang="ja-JP" sz="1300" b="1" i="0">
                <a:solidFill>
                  <a:srgbClr val="000048"/>
                </a:solidFill>
                <a:latin typeface="Meiryo"/>
                <a:ea typeface="Meiryo"/>
              </a:rPr>
              <a:t>MD</a:t>
            </a:r>
          </a:p>
        </p:txBody>
      </p:sp>
      <p:sp>
        <p:nvSpPr>
          <p:cNvPr id="22" name="テキスト プレースホルダー 1">
            <a:extLst>
              <a:ext uri="{FF2B5EF4-FFF2-40B4-BE49-F238E27FC236}">
                <a16:creationId xmlns:a16="http://schemas.microsoft.com/office/drawing/2014/main" id="{59CD4D97-3938-4D38-FB2C-52402F6E3D01}"/>
              </a:ext>
            </a:extLst>
          </p:cNvPr>
          <p:cNvSpPr txBox="1">
            <a:spLocks/>
          </p:cNvSpPr>
          <p:nvPr/>
        </p:nvSpPr>
        <p:spPr>
          <a:xfrm>
            <a:off x="3522644" y="69915"/>
            <a:ext cx="6278292" cy="335028"/>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rgbClr val="00003E"/>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sz="1500">
                <a:solidFill>
                  <a:srgbClr val="000048"/>
                </a:solidFill>
                <a:latin typeface="+mn-ea"/>
              </a:rPr>
              <a:t>スペシャル商品</a:t>
            </a:r>
            <a:r>
              <a:rPr lang="ja-JP" altLang="en-US" sz="1400">
                <a:solidFill>
                  <a:srgbClr val="000048"/>
                </a:solidFill>
                <a:latin typeface="+mn-ea"/>
              </a:rPr>
              <a:t>（事前提案可否判断必須商品）</a:t>
            </a:r>
            <a:endParaRPr lang="ja-JP" altLang="en-US" sz="1400">
              <a:solidFill>
                <a:srgbClr val="000048"/>
              </a:solidFill>
            </a:endParaRPr>
          </a:p>
        </p:txBody>
      </p:sp>
    </p:spTree>
    <p:extLst>
      <p:ext uri="{BB962C8B-B14F-4D97-AF65-F5344CB8AC3E}">
        <p14:creationId xmlns:p14="http://schemas.microsoft.com/office/powerpoint/2010/main" val="428889880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CE61FC-78FD-DE1D-78F7-B43515588C6D}"/>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579FDA13-25D3-C92E-E617-77759ADF0FCD}"/>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4734F88D-20D7-A113-1203-1B91266B64C2}"/>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2" name="角丸四角形 4">
            <a:extLst>
              <a:ext uri="{FF2B5EF4-FFF2-40B4-BE49-F238E27FC236}">
                <a16:creationId xmlns:a16="http://schemas.microsoft.com/office/drawing/2014/main" id="{DE046DD4-F900-DA8E-4933-44EED4DEF9CA}"/>
              </a:ext>
            </a:extLst>
          </p:cNvPr>
          <p:cNvSpPr/>
          <p:nvPr/>
        </p:nvSpPr>
        <p:spPr>
          <a:xfrm>
            <a:off x="1717542" y="186644"/>
            <a:ext cx="1556095"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商品イメージ</a:t>
            </a:r>
          </a:p>
        </p:txBody>
      </p:sp>
      <p:pic>
        <p:nvPicPr>
          <p:cNvPr id="22" name="図 21">
            <a:extLst>
              <a:ext uri="{FF2B5EF4-FFF2-40B4-BE49-F238E27FC236}">
                <a16:creationId xmlns:a16="http://schemas.microsoft.com/office/drawing/2014/main" id="{10C28618-C9A2-1F9D-4CFC-4ECD9A1B6D39}"/>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6305068" y="2473750"/>
            <a:ext cx="3431359" cy="2593145"/>
          </a:xfrm>
          <a:prstGeom prst="rect">
            <a:avLst/>
          </a:prstGeom>
        </p:spPr>
      </p:pic>
      <p:sp>
        <p:nvSpPr>
          <p:cNvPr id="23" name="正方形/長方形 22">
            <a:extLst>
              <a:ext uri="{FF2B5EF4-FFF2-40B4-BE49-F238E27FC236}">
                <a16:creationId xmlns:a16="http://schemas.microsoft.com/office/drawing/2014/main" id="{78B0EE4E-412A-8F22-2EA3-EC0CCF9A0978}"/>
              </a:ext>
            </a:extLst>
          </p:cNvPr>
          <p:cNvSpPr/>
          <p:nvPr/>
        </p:nvSpPr>
        <p:spPr>
          <a:xfrm>
            <a:off x="6651567" y="5143271"/>
            <a:ext cx="2539157" cy="304699"/>
          </a:xfrm>
          <a:prstGeom prst="rect">
            <a:avLst/>
          </a:prstGeom>
        </p:spPr>
        <p:txBody>
          <a:bodyPr wrap="none" lIns="0" tIns="0" rIns="0" bIns="0">
            <a:spAutoFit/>
          </a:body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ブランドパネルパノラマ箇所の動画再生終了後</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　サイドパネルが止め画用に切り替わります。</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endParaRPr>
          </a:p>
        </p:txBody>
      </p:sp>
      <p:sp>
        <p:nvSpPr>
          <p:cNvPr id="24" name="テキスト ボックス 23">
            <a:extLst>
              <a:ext uri="{FF2B5EF4-FFF2-40B4-BE49-F238E27FC236}">
                <a16:creationId xmlns:a16="http://schemas.microsoft.com/office/drawing/2014/main" id="{F4E86C29-CD30-ED7F-EA2F-47AC59E5A111}"/>
              </a:ext>
            </a:extLst>
          </p:cNvPr>
          <p:cNvSpPr txBox="1"/>
          <p:nvPr/>
        </p:nvSpPr>
        <p:spPr>
          <a:xfrm>
            <a:off x="2467824" y="5180067"/>
            <a:ext cx="3896901" cy="304699"/>
          </a:xfrm>
          <a:prstGeom prst="rect">
            <a:avLst/>
          </a:prstGeom>
          <a:noFill/>
        </p:spPr>
        <p:txBody>
          <a:bodyPr wrap="none" lIns="0" tIns="0" rIns="0" bIns="0" rtlCol="0">
            <a:spAutoFit/>
          </a:body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ブランドパネルパノラマ箇所　動画再生中</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・デモ</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URL</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r>
              <a:rPr kumimoji="1" lang="en-US" altLang="ja-JP" sz="8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hlinkClick r:id="rId4"/>
              </a:rPr>
              <a:t>https://yac.yahoo.co.jp/LinkedGYJ_car_sample_20191016.html</a:t>
            </a:r>
            <a:endParaRPr kumimoji="1" lang="en-US" altLang="ja-JP" sz="8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sp>
        <p:nvSpPr>
          <p:cNvPr id="25" name="角丸四角形 25">
            <a:extLst>
              <a:ext uri="{FF2B5EF4-FFF2-40B4-BE49-F238E27FC236}">
                <a16:creationId xmlns:a16="http://schemas.microsoft.com/office/drawing/2014/main" id="{80384A76-FF7B-0E41-B54A-A800B073A881}"/>
              </a:ext>
            </a:extLst>
          </p:cNvPr>
          <p:cNvSpPr/>
          <p:nvPr/>
        </p:nvSpPr>
        <p:spPr>
          <a:xfrm>
            <a:off x="2455636" y="1578371"/>
            <a:ext cx="7248595"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96000" tIns="4680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トップインパクト パノラマ サイドスイッチ</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動画</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p>
        </p:txBody>
      </p:sp>
      <p:sp>
        <p:nvSpPr>
          <p:cNvPr id="26" name="円/楕円 26">
            <a:extLst>
              <a:ext uri="{FF2B5EF4-FFF2-40B4-BE49-F238E27FC236}">
                <a16:creationId xmlns:a16="http://schemas.microsoft.com/office/drawing/2014/main" id="{280F821F-645E-6B87-769C-AD4B1DE59717}"/>
              </a:ext>
            </a:extLst>
          </p:cNvPr>
          <p:cNvSpPr>
            <a:spLocks noChangeAspect="1"/>
          </p:cNvSpPr>
          <p:nvPr/>
        </p:nvSpPr>
        <p:spPr>
          <a:xfrm>
            <a:off x="2203637" y="1672823"/>
            <a:ext cx="504000" cy="504000"/>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b="1">
                <a:solidFill>
                  <a:srgbClr val="FFFFFF"/>
                </a:solidFill>
                <a:latin typeface="Meiryo" panose="020B0604030504040204" pitchFamily="34" charset="-128"/>
                <a:ea typeface="Meiryo" panose="020B0604030504040204" pitchFamily="34" charset="-128"/>
                <a:cs typeface="Segoe UI" panose="020B0502040204020203" pitchFamily="34" charset="0"/>
              </a:rPr>
              <a:t>J</a:t>
            </a:r>
            <a:endParaRPr kumimoji="1" lang="ja-JP" altLang="en-US"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pic>
        <p:nvPicPr>
          <p:cNvPr id="27" name="図 26">
            <a:extLst>
              <a:ext uri="{FF2B5EF4-FFF2-40B4-BE49-F238E27FC236}">
                <a16:creationId xmlns:a16="http://schemas.microsoft.com/office/drawing/2014/main" id="{E8FA80E1-89BB-CC02-EC05-EAF00262114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401909" y="2486348"/>
            <a:ext cx="3431359" cy="2593145"/>
          </a:xfrm>
          <a:prstGeom prst="rect">
            <a:avLst/>
          </a:prstGeom>
        </p:spPr>
      </p:pic>
      <p:grpSp>
        <p:nvGrpSpPr>
          <p:cNvPr id="28" name="グループ化 27">
            <a:extLst>
              <a:ext uri="{FF2B5EF4-FFF2-40B4-BE49-F238E27FC236}">
                <a16:creationId xmlns:a16="http://schemas.microsoft.com/office/drawing/2014/main" id="{FBA2D7A7-C0E5-0958-A0B4-6EDD3F844501}"/>
              </a:ext>
            </a:extLst>
          </p:cNvPr>
          <p:cNvGrpSpPr/>
          <p:nvPr/>
        </p:nvGrpSpPr>
        <p:grpSpPr>
          <a:xfrm>
            <a:off x="5988325" y="3517308"/>
            <a:ext cx="183216" cy="191683"/>
            <a:chOff x="4505326" y="2604452"/>
            <a:chExt cx="203132" cy="212519"/>
          </a:xfrm>
        </p:grpSpPr>
        <p:sp>
          <p:nvSpPr>
            <p:cNvPr id="50" name="山形 13">
              <a:extLst>
                <a:ext uri="{FF2B5EF4-FFF2-40B4-BE49-F238E27FC236}">
                  <a16:creationId xmlns:a16="http://schemas.microsoft.com/office/drawing/2014/main" id="{01E0D388-F1D4-5E2D-DDBD-38563A1BFC77}"/>
                </a:ext>
              </a:extLst>
            </p:cNvPr>
            <p:cNvSpPr/>
            <p:nvPr/>
          </p:nvSpPr>
          <p:spPr>
            <a:xfrm>
              <a:off x="4591917" y="2604452"/>
              <a:ext cx="116541" cy="212519"/>
            </a:xfrm>
            <a:prstGeom prst="chevron">
              <a:avLst>
                <a:gd name="adj" fmla="val 62863"/>
              </a:avLst>
            </a:prstGeom>
            <a:solidFill>
              <a:srgbClr val="0000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sp>
          <p:nvSpPr>
            <p:cNvPr id="51" name="山形 14">
              <a:extLst>
                <a:ext uri="{FF2B5EF4-FFF2-40B4-BE49-F238E27FC236}">
                  <a16:creationId xmlns:a16="http://schemas.microsoft.com/office/drawing/2014/main" id="{62C61454-E3F1-386D-B1AC-00DA2E1F2AF5}"/>
                </a:ext>
              </a:extLst>
            </p:cNvPr>
            <p:cNvSpPr/>
            <p:nvPr/>
          </p:nvSpPr>
          <p:spPr>
            <a:xfrm>
              <a:off x="4505326" y="2604452"/>
              <a:ext cx="116541" cy="212519"/>
            </a:xfrm>
            <a:prstGeom prst="chevron">
              <a:avLst>
                <a:gd name="adj" fmla="val 62863"/>
              </a:avLst>
            </a:prstGeom>
            <a:solidFill>
              <a:srgbClr val="00003E">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grpSp>
      <p:sp>
        <p:nvSpPr>
          <p:cNvPr id="52" name="角丸四角形 45">
            <a:extLst>
              <a:ext uri="{FF2B5EF4-FFF2-40B4-BE49-F238E27FC236}">
                <a16:creationId xmlns:a16="http://schemas.microsoft.com/office/drawing/2014/main" id="{E165ABC3-5685-53CE-8354-99FDC3D4C60B}"/>
              </a:ext>
            </a:extLst>
          </p:cNvPr>
          <p:cNvSpPr/>
          <p:nvPr/>
        </p:nvSpPr>
        <p:spPr>
          <a:xfrm>
            <a:off x="2203637" y="1041923"/>
            <a:ext cx="7702363" cy="404312"/>
          </a:xfrm>
          <a:prstGeom prst="roundRect">
            <a:avLst>
              <a:gd name="adj" fmla="val 50000"/>
            </a:avLst>
          </a:prstGeom>
          <a:solidFill>
            <a:srgbClr val="00004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600" normalizeH="0" baseline="0" noProof="0">
                <a:ln>
                  <a:noFill/>
                </a:ln>
                <a:solidFill>
                  <a:srgbClr val="FFFFFF"/>
                </a:solidFill>
                <a:effectLst/>
                <a:uLnTx/>
                <a:uFillTx/>
                <a:latin typeface="Meiryo" panose="020B0604030504040204" pitchFamily="34" charset="-128"/>
                <a:ea typeface="Meiryo" panose="020B0604030504040204" pitchFamily="34" charset="-128"/>
              </a:rPr>
              <a:t>PC</a:t>
            </a:r>
            <a:endParaRPr kumimoji="1" lang="ja-JP" altLang="en-US" sz="1400" b="1" i="0" u="none" strike="noStrike" kern="1200" cap="none" spc="600" normalizeH="0" baseline="0" noProof="0">
              <a:ln>
                <a:noFill/>
              </a:ln>
              <a:solidFill>
                <a:srgbClr val="FFFFFF"/>
              </a:solidFill>
              <a:effectLst/>
              <a:uLnTx/>
              <a:uFillTx/>
              <a:latin typeface="Meiryo" panose="020B0604030504040204" pitchFamily="34" charset="-128"/>
              <a:ea typeface="Meiryo" panose="020B0604030504040204" pitchFamily="34" charset="-128"/>
            </a:endParaRPr>
          </a:p>
        </p:txBody>
      </p:sp>
      <p:sp>
        <p:nvSpPr>
          <p:cNvPr id="53" name="正方形/長方形 52">
            <a:extLst>
              <a:ext uri="{FF2B5EF4-FFF2-40B4-BE49-F238E27FC236}">
                <a16:creationId xmlns:a16="http://schemas.microsoft.com/office/drawing/2014/main" id="{FEAF9B14-ECDF-AD5A-4B3E-82A2F05C0D88}"/>
              </a:ext>
            </a:extLst>
          </p:cNvPr>
          <p:cNvSpPr/>
          <p:nvPr/>
        </p:nvSpPr>
        <p:spPr>
          <a:xfrm>
            <a:off x="8519905" y="6298387"/>
            <a:ext cx="3152589" cy="138499"/>
          </a:xfrm>
          <a:prstGeom prst="rect">
            <a:avLst/>
          </a:prstGeom>
        </p:spPr>
        <p:txBody>
          <a:bodyPr wrap="none" lIns="0" tIns="0" rIns="0" b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コンテンツページは予告なく変更されることがあります。</a:t>
            </a:r>
          </a:p>
        </p:txBody>
      </p:sp>
      <p:sp>
        <p:nvSpPr>
          <p:cNvPr id="54" name="テキスト ボックス 53">
            <a:extLst>
              <a:ext uri="{FF2B5EF4-FFF2-40B4-BE49-F238E27FC236}">
                <a16:creationId xmlns:a16="http://schemas.microsoft.com/office/drawing/2014/main" id="{A5EF10E1-7C2B-9B35-ED20-22C432F63EF2}"/>
              </a:ext>
            </a:extLst>
          </p:cNvPr>
          <p:cNvSpPr txBox="1"/>
          <p:nvPr/>
        </p:nvSpPr>
        <p:spPr>
          <a:xfrm>
            <a:off x="623154" y="5990974"/>
            <a:ext cx="8989036" cy="417807"/>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・フォーマット別ガイド</a:t>
            </a:r>
            <a:r>
              <a:rPr kumimoji="0" lang="en-US" altLang="ja-JP" sz="900" b="0" i="0" u="none" strike="noStrike" kern="0" cap="none" spc="0" normalizeH="0" baseline="0" noProof="0">
                <a:ln>
                  <a:noFill/>
                </a:ln>
                <a:solidFill>
                  <a:srgbClr val="0D0D0D"/>
                </a:solidFill>
                <a:effectLst/>
                <a:uLnTx/>
                <a:uFillTx/>
                <a:latin typeface="Meiryo"/>
                <a:ea typeface="Meiryo"/>
              </a:rPr>
              <a:t>:</a:t>
            </a:r>
            <a:r>
              <a:rPr kumimoji="0" lang="ja-JP" altLang="en-US" sz="900" b="0" i="0" u="none" strike="noStrike" kern="0" cap="none" spc="0" normalizeH="0" baseline="0" noProof="0">
                <a:ln>
                  <a:noFill/>
                </a:ln>
                <a:solidFill>
                  <a:srgbClr val="0D0D0D"/>
                </a:solidFill>
                <a:effectLst/>
                <a:uLnTx/>
                <a:uFillTx/>
                <a:latin typeface="Meiryo"/>
                <a:ea typeface="Meiryo"/>
              </a:rPr>
              <a:t> </a:t>
            </a:r>
            <a:r>
              <a:rPr kumimoji="0" lang="en-US" altLang="ja-JP" sz="900" b="0" i="0" u="none" strike="noStrike" kern="0" cap="none" spc="0" normalizeH="0" baseline="0" noProof="0">
                <a:ln>
                  <a:noFill/>
                </a:ln>
                <a:solidFill>
                  <a:srgbClr val="000000"/>
                </a:solidFill>
                <a:effectLst/>
                <a:uLnTx/>
                <a:uFillTx/>
                <a:latin typeface="Meiryo"/>
                <a:ea typeface="Meiryo"/>
                <a:hlinkClick r:id="rId6">
                  <a:extLst>
                    <a:ext uri="{A12FA001-AC4F-418D-AE19-62706E023703}">
                      <ahyp:hlinkClr xmlns:ahyp="http://schemas.microsoft.com/office/drawing/2018/hyperlinkcolor" val="tx"/>
                    </a:ext>
                  </a:extLst>
                </a:hlinkClick>
              </a:rPr>
              <a:t>https://s.yimg.jp/dl/displayads-guarantee/formatguide.zip</a:t>
            </a:r>
            <a:endParaRPr kumimoji="0" lang="en-US" altLang="ja-JP" sz="900" b="0" i="0" u="none" strike="noStrike" kern="0" cap="none" spc="0" normalizeH="0" baseline="0" noProof="0">
              <a:ln>
                <a:noFill/>
              </a:ln>
              <a:solidFill>
                <a:srgbClr val="000000"/>
              </a:solidFill>
              <a:effectLst/>
              <a:uLnTx/>
              <a:uFillTx/>
              <a:latin typeface="Meiryo"/>
              <a:ea typeface="Meiryo"/>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・入稿規定（</a:t>
            </a:r>
            <a:r>
              <a:rPr kumimoji="0" lang="en-US" altLang="ja-JP" sz="900" b="0" i="0" u="none" strike="noStrike" kern="0" cap="none" spc="0" normalizeH="0" baseline="0" noProof="0">
                <a:ln>
                  <a:noFill/>
                </a:ln>
                <a:solidFill>
                  <a:srgbClr val="0D0D0D"/>
                </a:solidFill>
                <a:effectLst/>
                <a:uLnTx/>
                <a:uFillTx/>
                <a:latin typeface="Meiryo"/>
                <a:ea typeface="Meiryo"/>
              </a:rPr>
              <a:t>web</a:t>
            </a:r>
            <a:r>
              <a:rPr kumimoji="0" lang="ja-JP" altLang="en-US" sz="900" b="0" i="0" u="none" strike="noStrike" kern="0" cap="none" spc="0" normalizeH="0" baseline="0" noProof="0">
                <a:ln>
                  <a:noFill/>
                </a:ln>
                <a:solidFill>
                  <a:srgbClr val="0D0D0D"/>
                </a:solidFill>
                <a:effectLst/>
                <a:uLnTx/>
                <a:uFillTx/>
                <a:latin typeface="Meiryo"/>
                <a:ea typeface="Meiryo"/>
              </a:rPr>
              <a:t>）：</a:t>
            </a:r>
            <a:r>
              <a:rPr kumimoji="0" lang="ja-JP" altLang="en-US" sz="900" kern="0">
                <a:solidFill>
                  <a:srgbClr val="0D0D0D"/>
                </a:solidFill>
                <a:latin typeface="Meiryo"/>
                <a:ea typeface="Meiryo"/>
                <a:hlinkClick r:id="rId7"/>
              </a:rPr>
              <a:t>https://ads-help.yahoo-net.jp/s/article/H000044930?language=ja</a:t>
            </a:r>
            <a:endParaRPr lang="en-US" altLang="ja-JP" sz="900" b="0" i="0" u="none" strike="noStrike" cap="none" spc="0" normalizeH="0" baseline="0" noProof="0">
              <a:ln>
                <a:noFill/>
              </a:ln>
              <a:solidFill>
                <a:srgbClr val="000000"/>
              </a:solidFill>
              <a:effectLst/>
              <a:uLnTx/>
              <a:uFillTx/>
              <a:latin typeface="Meiryo"/>
              <a:ea typeface="Meiryo"/>
            </a:endParaRPr>
          </a:p>
        </p:txBody>
      </p:sp>
      <p:sp>
        <p:nvSpPr>
          <p:cNvPr id="3" name="テキスト プレースホルダー 1">
            <a:extLst>
              <a:ext uri="{FF2B5EF4-FFF2-40B4-BE49-F238E27FC236}">
                <a16:creationId xmlns:a16="http://schemas.microsoft.com/office/drawing/2014/main" id="{7E43258E-26CD-16C6-A57D-B90B7B4E5E8D}"/>
              </a:ext>
            </a:extLst>
          </p:cNvPr>
          <p:cNvSpPr>
            <a:spLocks noGrp="1"/>
          </p:cNvSpPr>
          <p:nvPr>
            <p:ph type="body" sz="quarter" idx="10"/>
          </p:nvPr>
        </p:nvSpPr>
        <p:spPr>
          <a:xfrm>
            <a:off x="3511758" y="346771"/>
            <a:ext cx="5877515" cy="335028"/>
          </a:xfrm>
        </p:spPr>
        <p:txBody>
          <a:bodyPr>
            <a:noAutofit/>
          </a:bodyPr>
          <a:lstStyle/>
          <a:p>
            <a:r>
              <a:rPr lang="en-US" altLang="ja-JP" sz="1300" dirty="0">
                <a:solidFill>
                  <a:srgbClr val="000048"/>
                </a:solidFill>
                <a:latin typeface="Meiryo"/>
                <a:ea typeface="Meiryo"/>
              </a:rPr>
              <a:t>Yahoo! JAPAN</a:t>
            </a:r>
            <a:r>
              <a:rPr lang="ja-JP" altLang="en-US" sz="1300" dirty="0">
                <a:solidFill>
                  <a:srgbClr val="000048"/>
                </a:solidFill>
                <a:latin typeface="Meiryo"/>
                <a:ea typeface="Meiryo"/>
              </a:rPr>
              <a:t>トップページ　</a:t>
            </a:r>
            <a:r>
              <a:rPr kumimoji="1" lang="ja-JP" altLang="en-US" sz="1300" b="1" i="0" dirty="0">
                <a:solidFill>
                  <a:srgbClr val="000048"/>
                </a:solidFill>
                <a:latin typeface="Meiryo"/>
                <a:ea typeface="Meiryo"/>
              </a:rPr>
              <a:t>ブランドパネル　トップインパクト</a:t>
            </a:r>
            <a:r>
              <a:rPr kumimoji="1" lang="ja-JP" altLang="en-US" sz="1300" b="1" i="0" dirty="0">
                <a:latin typeface="Meiryo"/>
                <a:ea typeface="Meiryo"/>
              </a:rPr>
              <a:t>　</a:t>
            </a:r>
            <a:r>
              <a:rPr kumimoji="1" lang="ja-JP" altLang="en-US" sz="1300" b="1" i="0" dirty="0">
                <a:solidFill>
                  <a:srgbClr val="000048"/>
                </a:solidFill>
                <a:latin typeface="Meiryo"/>
                <a:ea typeface="Meiryo"/>
              </a:rPr>
              <a:t>パノラマ</a:t>
            </a:r>
            <a:r>
              <a:rPr kumimoji="1" lang="ja-JP" altLang="en-US" sz="1300" b="1" i="0" dirty="0">
                <a:latin typeface="Meiryo"/>
                <a:ea typeface="Meiryo"/>
              </a:rPr>
              <a:t>　</a:t>
            </a:r>
            <a:r>
              <a:rPr kumimoji="1" lang="en-US" altLang="ja-JP" sz="1300" b="1" i="0" dirty="0">
                <a:solidFill>
                  <a:srgbClr val="000048"/>
                </a:solidFill>
                <a:latin typeface="Meiryo"/>
                <a:ea typeface="Meiryo"/>
              </a:rPr>
              <a:t>MD</a:t>
            </a:r>
          </a:p>
        </p:txBody>
      </p:sp>
      <p:sp>
        <p:nvSpPr>
          <p:cNvPr id="4" name="テキスト プレースホルダー 1">
            <a:extLst>
              <a:ext uri="{FF2B5EF4-FFF2-40B4-BE49-F238E27FC236}">
                <a16:creationId xmlns:a16="http://schemas.microsoft.com/office/drawing/2014/main" id="{D80C0783-4678-AE6F-5865-27FB60A68372}"/>
              </a:ext>
            </a:extLst>
          </p:cNvPr>
          <p:cNvSpPr txBox="1">
            <a:spLocks/>
          </p:cNvSpPr>
          <p:nvPr/>
        </p:nvSpPr>
        <p:spPr>
          <a:xfrm>
            <a:off x="3500872" y="69915"/>
            <a:ext cx="6278292" cy="335028"/>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rgbClr val="00003E"/>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sz="1500" dirty="0">
                <a:solidFill>
                  <a:srgbClr val="000048"/>
                </a:solidFill>
                <a:latin typeface="+mn-ea"/>
              </a:rPr>
              <a:t>スペシャル商品</a:t>
            </a:r>
            <a:r>
              <a:rPr lang="ja-JP" altLang="en-US" sz="1400" dirty="0">
                <a:solidFill>
                  <a:srgbClr val="000048"/>
                </a:solidFill>
                <a:latin typeface="+mn-ea"/>
              </a:rPr>
              <a:t>（事前提案可否判断必須商品）</a:t>
            </a:r>
            <a:endParaRPr lang="ja-JP" altLang="en-US" sz="1400" dirty="0">
              <a:solidFill>
                <a:srgbClr val="000048"/>
              </a:solidFill>
            </a:endParaRPr>
          </a:p>
        </p:txBody>
      </p:sp>
    </p:spTree>
    <p:extLst>
      <p:ext uri="{BB962C8B-B14F-4D97-AF65-F5344CB8AC3E}">
        <p14:creationId xmlns:p14="http://schemas.microsoft.com/office/powerpoint/2010/main" val="186392562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04871123-58EC-38C7-510E-1AE2E9D4739B}"/>
              </a:ext>
            </a:extLst>
          </p:cNvPr>
          <p:cNvSpPr>
            <a:spLocks noGrp="1"/>
          </p:cNvSpPr>
          <p:nvPr>
            <p:ph type="body" sz="quarter" idx="10"/>
          </p:nvPr>
        </p:nvSpPr>
        <p:spPr/>
        <p:txBody>
          <a:bodyPr/>
          <a:lstStyle/>
          <a:p>
            <a:pPr>
              <a:defRPr/>
            </a:pPr>
            <a:r>
              <a:rPr lang="ja-JP" altLang="en-US" dirty="0">
                <a:solidFill>
                  <a:srgbClr val="000048"/>
                </a:solidFill>
              </a:rPr>
              <a:t>この資料について</a:t>
            </a:r>
          </a:p>
        </p:txBody>
      </p:sp>
      <p:sp>
        <p:nvSpPr>
          <p:cNvPr id="6" name="テキスト プレースホルダー 5">
            <a:extLst>
              <a:ext uri="{FF2B5EF4-FFF2-40B4-BE49-F238E27FC236}">
                <a16:creationId xmlns:a16="http://schemas.microsoft.com/office/drawing/2014/main" id="{E42F28FB-EB91-1ECF-3548-F0E5DE789368}"/>
              </a:ext>
            </a:extLst>
          </p:cNvPr>
          <p:cNvSpPr txBox="1">
            <a:spLocks/>
          </p:cNvSpPr>
          <p:nvPr/>
        </p:nvSpPr>
        <p:spPr>
          <a:xfrm>
            <a:off x="595671" y="81412"/>
            <a:ext cx="498782"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概要</a:t>
            </a:r>
          </a:p>
        </p:txBody>
      </p:sp>
      <p:pic>
        <p:nvPicPr>
          <p:cNvPr id="7" name="図プレースホルダー 8" descr="アイコン&#10;&#10;自動的に生成された説明">
            <a:extLst>
              <a:ext uri="{FF2B5EF4-FFF2-40B4-BE49-F238E27FC236}">
                <a16:creationId xmlns:a16="http://schemas.microsoft.com/office/drawing/2014/main" id="{9A74C0EE-3031-5F64-7DD4-9AD8C76FF110}"/>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11" name="テキスト ボックス 10">
            <a:extLst>
              <a:ext uri="{FF2B5EF4-FFF2-40B4-BE49-F238E27FC236}">
                <a16:creationId xmlns:a16="http://schemas.microsoft.com/office/drawing/2014/main" id="{79A1CD67-5D6B-755C-2AAF-C99D7D598077}"/>
              </a:ext>
            </a:extLst>
          </p:cNvPr>
          <p:cNvSpPr txBox="1"/>
          <p:nvPr/>
        </p:nvSpPr>
        <p:spPr>
          <a:xfrm>
            <a:off x="557172" y="1063276"/>
            <a:ext cx="10798175" cy="621709"/>
          </a:xfrm>
          <a:prstGeom prst="rect">
            <a:avLst/>
          </a:prstGeom>
          <a:noFill/>
        </p:spPr>
        <p:txBody>
          <a:bodyPr wrap="square" lIns="0" tIns="0" rIns="0" bIns="0" rtlCol="0">
            <a:spAutoFit/>
          </a:bodyPr>
          <a:lstStyle/>
          <a:p>
            <a:pPr>
              <a:lnSpc>
                <a:spcPct val="130000"/>
              </a:lnSpc>
              <a:defRPr/>
            </a:pPr>
            <a:r>
              <a:rPr lang="ja-JP" altLang="en-US" sz="1600">
                <a:solidFill>
                  <a:srgbClr val="0D0D0D"/>
                </a:solidFill>
                <a:latin typeface="Meiryo" panose="020B0604030504040204" pitchFamily="34" charset="-128"/>
              </a:rPr>
              <a:t>本資料は</a:t>
            </a:r>
            <a:r>
              <a:rPr lang="en-US" altLang="ja-JP" sz="1600">
                <a:solidFill>
                  <a:srgbClr val="0D0D0D"/>
                </a:solidFill>
                <a:latin typeface="Meiryo" panose="020B0604030504040204" pitchFamily="34" charset="-128"/>
              </a:rPr>
              <a:t>Yahoo! JAPAN</a:t>
            </a:r>
            <a:r>
              <a:rPr lang="ja-JP" altLang="en-US" sz="1600">
                <a:solidFill>
                  <a:srgbClr val="0D0D0D"/>
                </a:solidFill>
                <a:latin typeface="Meiryo" panose="020B0604030504040204" pitchFamily="34" charset="-128"/>
              </a:rPr>
              <a:t>トップページ　</a:t>
            </a:r>
            <a:r>
              <a:rPr lang="ja-JP" altLang="en-US" sz="1600"/>
              <a:t>ブランドパネル</a:t>
            </a:r>
            <a:r>
              <a:rPr lang="ja-JP" altLang="en-US" sz="1600">
                <a:solidFill>
                  <a:srgbClr val="0D0D0D"/>
                </a:solidFill>
                <a:latin typeface="Meiryo" panose="020B0604030504040204" pitchFamily="34" charset="-128"/>
              </a:rPr>
              <a:t>のセールスシートです。</a:t>
            </a:r>
            <a:endParaRPr lang="en-US" altLang="ja-JP" sz="1600">
              <a:solidFill>
                <a:srgbClr val="0D0D0D"/>
              </a:solidFill>
              <a:latin typeface="Meiryo" panose="020B0604030504040204" pitchFamily="34" charset="-128"/>
            </a:endParaRPr>
          </a:p>
          <a:p>
            <a:pPr>
              <a:lnSpc>
                <a:spcPct val="130000"/>
              </a:lnSpc>
              <a:defRPr/>
            </a:pPr>
            <a:r>
              <a:rPr lang="ja-JP" altLang="en-US" sz="1600">
                <a:solidFill>
                  <a:srgbClr val="0D0D0D"/>
                </a:solidFill>
                <a:latin typeface="Meiryo" panose="020B0604030504040204" pitchFamily="34" charset="-128"/>
              </a:rPr>
              <a:t>その他商品のセールスシートや販促資料は下記をご覧ください</a:t>
            </a:r>
            <a:endParaRPr lang="en-US" altLang="ja-JP" sz="1600">
              <a:solidFill>
                <a:srgbClr val="0D0D0D"/>
              </a:solidFill>
              <a:latin typeface="Meiryo" panose="020B0604030504040204" pitchFamily="34" charset="-128"/>
            </a:endParaRPr>
          </a:p>
        </p:txBody>
      </p:sp>
      <p:graphicFrame>
        <p:nvGraphicFramePr>
          <p:cNvPr id="12" name="表 4">
            <a:extLst>
              <a:ext uri="{FF2B5EF4-FFF2-40B4-BE49-F238E27FC236}">
                <a16:creationId xmlns:a16="http://schemas.microsoft.com/office/drawing/2014/main" id="{87590230-9C79-E079-1462-616F37DD62D0}"/>
              </a:ext>
            </a:extLst>
          </p:cNvPr>
          <p:cNvGraphicFramePr>
            <a:graphicFrameLocks noGrp="1"/>
          </p:cNvGraphicFramePr>
          <p:nvPr>
            <p:extLst>
              <p:ext uri="{D42A27DB-BD31-4B8C-83A1-F6EECF244321}">
                <p14:modId xmlns:p14="http://schemas.microsoft.com/office/powerpoint/2010/main" val="1581393686"/>
              </p:ext>
            </p:extLst>
          </p:nvPr>
        </p:nvGraphicFramePr>
        <p:xfrm>
          <a:off x="435538" y="1846596"/>
          <a:ext cx="11320923" cy="3520546"/>
        </p:xfrm>
        <a:graphic>
          <a:graphicData uri="http://schemas.openxmlformats.org/drawingml/2006/table">
            <a:tbl>
              <a:tblPr/>
              <a:tblGrid>
                <a:gridCol w="5012444">
                  <a:extLst>
                    <a:ext uri="{9D8B030D-6E8A-4147-A177-3AD203B41FA5}">
                      <a16:colId xmlns:a16="http://schemas.microsoft.com/office/drawing/2014/main" val="606051176"/>
                    </a:ext>
                  </a:extLst>
                </a:gridCol>
                <a:gridCol w="6308479">
                  <a:extLst>
                    <a:ext uri="{9D8B030D-6E8A-4147-A177-3AD203B41FA5}">
                      <a16:colId xmlns:a16="http://schemas.microsoft.com/office/drawing/2014/main" val="687840856"/>
                    </a:ext>
                  </a:extLst>
                </a:gridCol>
              </a:tblGrid>
              <a:tr h="505692">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1000" b="1" i="0">
                          <a:solidFill>
                            <a:schemeClr val="bg1"/>
                          </a:solidFill>
                          <a:latin typeface="Meiryo" panose="020B0604030504040204" pitchFamily="34" charset="-128"/>
                          <a:ea typeface="Meiryo" panose="020B0604030504040204" pitchFamily="34" charset="-128"/>
                        </a:rPr>
                        <a:t>ドキュメント</a:t>
                      </a:r>
                    </a:p>
                  </a:txBody>
                  <a:tcPr marL="144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en-US" altLang="ja-JP" sz="1000" b="1" i="0">
                          <a:solidFill>
                            <a:schemeClr val="bg1"/>
                          </a:solidFill>
                          <a:latin typeface="Meiryo" panose="020B0604030504040204" pitchFamily="34" charset="-128"/>
                          <a:ea typeface="Meiryo" panose="020B0604030504040204" pitchFamily="34" charset="-128"/>
                        </a:rPr>
                        <a:t>URL</a:t>
                      </a:r>
                      <a:endParaRPr kumimoji="1" lang="ja-JP" altLang="en-US" sz="1000" b="1" i="0">
                        <a:solidFill>
                          <a:schemeClr val="bg1"/>
                        </a:solidFill>
                        <a:latin typeface="Meiryo" panose="020B0604030504040204" pitchFamily="34" charset="-128"/>
                        <a:ea typeface="Meiryo" panose="020B0604030504040204" pitchFamily="34" charset="-128"/>
                      </a:endParaRPr>
                    </a:p>
                  </a:txBody>
                  <a:tcPr marL="144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1317350027"/>
                  </a:ext>
                </a:extLst>
              </a:tr>
              <a:tr h="504597">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r>
                        <a:rPr kumimoji="1" lang="en-US" altLang="ja-JP" sz="10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LINE</a:t>
                      </a:r>
                      <a:r>
                        <a:rPr kumimoji="1" lang="ja-JP" altLang="en-US" sz="10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ヤフー広告 ディスプレイ広告（予約型）　</a:t>
                      </a:r>
                      <a:endParaRPr kumimoji="1" lang="en-US" altLang="ja-JP" sz="10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r>
                        <a:rPr kumimoji="1" lang="en-US" altLang="ja-JP" sz="10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Yahoo! JAPAN</a:t>
                      </a:r>
                      <a:r>
                        <a:rPr kumimoji="1" lang="ja-JP" altLang="en-US" sz="10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トップページ　ブランドパネル　</a:t>
                      </a:r>
                      <a:r>
                        <a:rPr kumimoji="1" lang="ja-JP" altLang="en-US" sz="1000" b="1" i="0">
                          <a:solidFill>
                            <a:srgbClr val="0D0D0D"/>
                          </a:solidFill>
                          <a:latin typeface="Meiryo" panose="020B0604030504040204" pitchFamily="34" charset="-128"/>
                          <a:ea typeface="Meiryo" panose="020B0604030504040204" pitchFamily="34" charset="-128"/>
                        </a:rPr>
                        <a:t>セールスシート</a:t>
                      </a:r>
                    </a:p>
                  </a:txBody>
                  <a:tcPr marL="144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9804"/>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r>
                        <a:rPr kumimoji="1" lang="ja-JP" altLang="en-US" sz="1000" b="1" i="0">
                          <a:solidFill>
                            <a:srgbClr val="0D0D0D"/>
                          </a:solidFill>
                          <a:latin typeface="Meiryo" panose="020B0604030504040204" pitchFamily="34" charset="-128"/>
                          <a:ea typeface="Meiryo" panose="020B0604030504040204" pitchFamily="34" charset="-128"/>
                        </a:rPr>
                        <a:t>こちらの資料</a:t>
                      </a:r>
                    </a:p>
                  </a:txBody>
                  <a:tcPr marL="144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9804"/>
                      </a:srgbClr>
                    </a:solidFill>
                  </a:tcPr>
                </a:tc>
                <a:extLst>
                  <a:ext uri="{0D108BD9-81ED-4DB2-BD59-A6C34878D82A}">
                    <a16:rowId xmlns:a16="http://schemas.microsoft.com/office/drawing/2014/main" val="1021320354"/>
                  </a:ext>
                </a:extLst>
              </a:tr>
              <a:tr h="504597">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l" defTabSz="914423"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LINE</a:t>
                      </a:r>
                      <a:r>
                        <a:rPr kumimoji="1" lang="ja-JP" altLang="en-US" sz="10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ヤフー広告 ディスプレイ広告（予約型）　</a:t>
                      </a:r>
                      <a:endParaRPr kumimoji="1" lang="en-US" altLang="ja-JP" sz="10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23" rtl="0" eaLnBrk="1" fontAlgn="auto" latinLnBrk="0" hangingPunct="1">
                        <a:lnSpc>
                          <a:spcPct val="100000"/>
                        </a:lnSpc>
                        <a:spcBef>
                          <a:spcPts val="0"/>
                        </a:spcBef>
                        <a:spcAft>
                          <a:spcPts val="0"/>
                        </a:spcAft>
                        <a:buClrTx/>
                        <a:buSzTx/>
                        <a:buFontTx/>
                        <a:buNone/>
                        <a:tabLst/>
                        <a:defRPr/>
                      </a:pPr>
                      <a:r>
                        <a:rPr kumimoji="1" lang="ja-JP" altLang="en-US" sz="1000" b="1" i="0">
                          <a:solidFill>
                            <a:srgbClr val="0D0D0D"/>
                          </a:solidFill>
                          <a:latin typeface="Meiryo" panose="020B0604030504040204" pitchFamily="34" charset="-128"/>
                          <a:ea typeface="Meiryo" panose="020B0604030504040204" pitchFamily="34" charset="-128"/>
                        </a:rPr>
                        <a:t>その他商品セールスシート一覧</a:t>
                      </a:r>
                      <a:endParaRPr kumimoji="1" lang="en-US" altLang="ja-JP" sz="10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44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9804"/>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r>
                        <a:rPr kumimoji="1" lang="en-US" altLang="ja-JP" sz="1000" b="0" i="0">
                          <a:solidFill>
                            <a:srgbClr val="002AFF"/>
                          </a:solidFill>
                          <a:latin typeface="Meiryo" panose="020B0604030504040204" pitchFamily="34" charset="-128"/>
                          <a:ea typeface="Meiryo" panose="020B0604030504040204" pitchFamily="34" charset="-128"/>
                          <a:hlinkClick r:id="rId3">
                            <a:extLst>
                              <a:ext uri="{A12FA001-AC4F-418D-AE19-62706E023703}">
                                <ahyp:hlinkClr xmlns:ahyp="http://schemas.microsoft.com/office/drawing/2018/hyperlinkcolor" val="tx"/>
                              </a:ext>
                            </a:extLst>
                          </a:hlinkClick>
                        </a:rPr>
                        <a:t>https://portal.yadui.business.yahoo.co.jp/agencyportal/873240/</a:t>
                      </a:r>
                      <a:r>
                        <a:rPr kumimoji="1" lang="en-US" altLang="ja-JP" sz="1000" b="0" i="0">
                          <a:solidFill>
                            <a:srgbClr val="002AFF"/>
                          </a:solidFill>
                          <a:latin typeface="Meiryo" panose="020B0604030504040204" pitchFamily="34" charset="-128"/>
                          <a:ea typeface="Meiryo" panose="020B0604030504040204" pitchFamily="34" charset="-128"/>
                        </a:rPr>
                        <a:t> </a:t>
                      </a:r>
                      <a:r>
                        <a:rPr kumimoji="1" lang="ja-JP" altLang="en-US" sz="1000" b="0" i="0">
                          <a:solidFill>
                            <a:schemeClr val="tx1">
                              <a:lumMod val="95000"/>
                              <a:lumOff val="5000"/>
                            </a:schemeClr>
                          </a:solidFill>
                          <a:latin typeface="Meiryo" panose="020B0604030504040204" pitchFamily="34" charset="-128"/>
                          <a:ea typeface="Meiryo" panose="020B0604030504040204" pitchFamily="34" charset="-128"/>
                        </a:rPr>
                        <a:t>（エージェンシーポータル）</a:t>
                      </a:r>
                    </a:p>
                    <a:p>
                      <a:r>
                        <a:rPr kumimoji="1" lang="en-US" altLang="ja-JP" sz="1000" b="0" i="0" kern="1200">
                          <a:solidFill>
                            <a:srgbClr val="002AFF"/>
                          </a:solidFill>
                          <a:latin typeface="Meiryo" panose="020B0604030504040204" pitchFamily="34" charset="-128"/>
                          <a:ea typeface="Meiryo" panose="020B0604030504040204" pitchFamily="34" charset="-128"/>
                          <a:cs typeface="+mn-cs"/>
                          <a:hlinkClick r:id="rId4">
                            <a:extLst>
                              <a:ext uri="{A12FA001-AC4F-418D-AE19-62706E023703}">
                                <ahyp:hlinkClr xmlns:ahyp="http://schemas.microsoft.com/office/drawing/2018/hyperlinkcolor" val="tx"/>
                              </a:ext>
                            </a:extLst>
                          </a:hlinkClick>
                        </a:rPr>
                        <a:t>https://www.lycbiz.com/jp/download/</a:t>
                      </a:r>
                      <a:r>
                        <a:rPr kumimoji="1" lang="en-US" altLang="ja-JP" sz="1000" b="0" i="0" kern="1200">
                          <a:solidFill>
                            <a:srgbClr val="002AFF"/>
                          </a:solidFill>
                          <a:latin typeface="Meiryo" panose="020B0604030504040204" pitchFamily="34" charset="-128"/>
                          <a:ea typeface="Meiryo" panose="020B0604030504040204" pitchFamily="34" charset="-128"/>
                          <a:cs typeface="+mn-cs"/>
                        </a:rPr>
                        <a:t> </a:t>
                      </a:r>
                      <a:r>
                        <a:rPr kumimoji="1" lang="ja-JP" altLang="en-US" sz="1000" b="0" i="0" kern="1200">
                          <a:solidFill>
                            <a:schemeClr val="tx1"/>
                          </a:solidFill>
                          <a:latin typeface="Meiryo" panose="020B0604030504040204" pitchFamily="34" charset="-128"/>
                          <a:ea typeface="Meiryo" panose="020B0604030504040204" pitchFamily="34" charset="-128"/>
                          <a:cs typeface="+mn-cs"/>
                        </a:rPr>
                        <a:t>（</a:t>
                      </a:r>
                      <a:r>
                        <a:rPr kumimoji="1" lang="en-US" altLang="ja-JP" sz="1000" b="0" i="0" kern="1200">
                          <a:solidFill>
                            <a:schemeClr val="tx1"/>
                          </a:solidFill>
                          <a:latin typeface="Meiryo" panose="020B0604030504040204" pitchFamily="34" charset="-128"/>
                          <a:ea typeface="Meiryo" panose="020B0604030504040204" pitchFamily="34" charset="-128"/>
                          <a:cs typeface="+mn-cs"/>
                        </a:rPr>
                        <a:t>LINE</a:t>
                      </a:r>
                      <a:r>
                        <a:rPr kumimoji="1" lang="ja-JP" altLang="en-US" sz="1000" b="0" i="0" kern="1200">
                          <a:solidFill>
                            <a:schemeClr val="tx1"/>
                          </a:solidFill>
                          <a:latin typeface="Meiryo" panose="020B0604030504040204" pitchFamily="34" charset="-128"/>
                          <a:ea typeface="Meiryo" panose="020B0604030504040204" pitchFamily="34" charset="-128"/>
                          <a:cs typeface="+mn-cs"/>
                        </a:rPr>
                        <a:t>ヤフー </a:t>
                      </a:r>
                      <a:r>
                        <a:rPr kumimoji="1" lang="en-US" altLang="ja-JP" sz="1000" b="0" i="0" kern="1200">
                          <a:solidFill>
                            <a:schemeClr val="tx1"/>
                          </a:solidFill>
                          <a:latin typeface="Meiryo" panose="020B0604030504040204" pitchFamily="34" charset="-128"/>
                          <a:ea typeface="Meiryo" panose="020B0604030504040204" pitchFamily="34" charset="-128"/>
                          <a:cs typeface="+mn-cs"/>
                        </a:rPr>
                        <a:t>for Business</a:t>
                      </a:r>
                      <a:r>
                        <a:rPr kumimoji="1" lang="ja-JP" altLang="en-US" sz="1000" b="0" i="0" kern="1200">
                          <a:solidFill>
                            <a:schemeClr val="tx1"/>
                          </a:solidFill>
                          <a:latin typeface="Meiryo" panose="020B0604030504040204" pitchFamily="34" charset="-128"/>
                          <a:ea typeface="Meiryo" panose="020B0604030504040204" pitchFamily="34" charset="-128"/>
                          <a:cs typeface="+mn-cs"/>
                        </a:rPr>
                        <a:t>）</a:t>
                      </a:r>
                      <a:endParaRPr kumimoji="1" lang="ja-JP" altLang="en-US" sz="1000" b="0" i="0" u="none" strike="noStrike" kern="1200" cap="none" spc="0" normalizeH="0" baseline="0" noProof="0">
                        <a:ln>
                          <a:noFill/>
                        </a:ln>
                        <a:solidFill>
                          <a:schemeClr val="tx1"/>
                        </a:solidFill>
                        <a:effectLst/>
                        <a:uLnTx/>
                        <a:uFillTx/>
                        <a:latin typeface="Meiryo" panose="020B0604030504040204" pitchFamily="34" charset="-128"/>
                        <a:ea typeface="Meiryo" panose="020B0604030504040204" pitchFamily="34" charset="-128"/>
                        <a:cs typeface="+mn-cs"/>
                      </a:endParaRPr>
                    </a:p>
                  </a:txBody>
                  <a:tcPr marL="144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9804"/>
                      </a:srgbClr>
                    </a:solidFill>
                  </a:tcPr>
                </a:tc>
                <a:extLst>
                  <a:ext uri="{0D108BD9-81ED-4DB2-BD59-A6C34878D82A}">
                    <a16:rowId xmlns:a16="http://schemas.microsoft.com/office/drawing/2014/main" val="957711322"/>
                  </a:ext>
                </a:extLst>
              </a:tr>
              <a:tr h="498233">
                <a:tc>
                  <a:txBody>
                    <a:bodyPr/>
                    <a:lstStyle/>
                    <a:p>
                      <a:r>
                        <a:rPr kumimoji="1" lang="en-US" altLang="ja-JP" sz="10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LINE</a:t>
                      </a:r>
                      <a:r>
                        <a:rPr kumimoji="1" lang="ja-JP" altLang="en-US" sz="10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ヤフー広告 ディスプレイ広告（予約型）　フォーマットガイド</a:t>
                      </a:r>
                      <a:endParaRPr kumimoji="1" lang="ja-JP" altLang="en-US"/>
                    </a:p>
                  </a:txBody>
                  <a:tcPr marL="144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9804"/>
                      </a:srgbClr>
                    </a:solidFill>
                  </a:tcPr>
                </a:tc>
                <a:tc rowSpan="2">
                  <a:txBody>
                    <a:bodyPr/>
                    <a:lstStyle/>
                    <a:p>
                      <a:pPr marL="0" marR="0" lvl="0" indent="0" algn="l" defTabSz="91442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02AFF"/>
                          </a:solidFill>
                          <a:effectLst/>
                          <a:uLnTx/>
                          <a:uFillTx/>
                          <a:latin typeface="Meiryo" panose="020B0604030504040204" pitchFamily="34" charset="-128"/>
                          <a:ea typeface="Meiryo" panose="020B0604030504040204" pitchFamily="34" charset="-128"/>
                          <a:cs typeface="+mn-cs"/>
                          <a:hlinkClick r:id="rId5">
                            <a:extLst>
                              <a:ext uri="{A12FA001-AC4F-418D-AE19-62706E023703}">
                                <ahyp:hlinkClr xmlns:ahyp="http://schemas.microsoft.com/office/drawing/2018/hyperlinkcolor" val="tx"/>
                              </a:ext>
                            </a:extLst>
                          </a:hlinkClick>
                        </a:rPr>
                        <a:t>https://portal.yadui.business.yahoo.co.jp/agencyportal/30335704/</a:t>
                      </a:r>
                      <a:r>
                        <a:rPr kumimoji="1" lang="en-US" altLang="ja-JP" sz="1000" b="0" i="0" u="none" strike="noStrike" kern="1200" cap="none" spc="0" normalizeH="0" baseline="0" noProof="0">
                          <a:ln>
                            <a:noFill/>
                          </a:ln>
                          <a:solidFill>
                            <a:schemeClr val="accent4"/>
                          </a:solidFill>
                          <a:effectLst/>
                          <a:uLnTx/>
                          <a:uFillTx/>
                          <a:latin typeface="Meiryo" panose="020B0604030504040204" pitchFamily="34" charset="-128"/>
                          <a:ea typeface="Meiryo" panose="020B0604030504040204" pitchFamily="34" charset="-128"/>
                          <a:cs typeface="+mn-cs"/>
                        </a:rPr>
                        <a:t> </a:t>
                      </a:r>
                      <a:r>
                        <a:rPr kumimoji="1" lang="ja-JP" altLang="en-US" sz="1000" b="0" i="0">
                          <a:solidFill>
                            <a:schemeClr val="tx1">
                              <a:lumMod val="95000"/>
                              <a:lumOff val="5000"/>
                            </a:schemeClr>
                          </a:solidFill>
                          <a:latin typeface="Meiryo" panose="020B0604030504040204" pitchFamily="34" charset="-128"/>
                          <a:ea typeface="Meiryo" panose="020B0604030504040204" pitchFamily="34" charset="-128"/>
                        </a:rPr>
                        <a:t>（エージェンシーポータル）</a:t>
                      </a:r>
                      <a:endPar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44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9804"/>
                      </a:srgbClr>
                    </a:solidFill>
                  </a:tcPr>
                </a:tc>
                <a:extLst>
                  <a:ext uri="{0D108BD9-81ED-4DB2-BD59-A6C34878D82A}">
                    <a16:rowId xmlns:a16="http://schemas.microsoft.com/office/drawing/2014/main" val="630708088"/>
                  </a:ext>
                </a:extLst>
              </a:tr>
              <a:tr h="498233">
                <a:tc>
                  <a:txBody>
                    <a:bodyPr/>
                    <a:lstStyle/>
                    <a:p>
                      <a:r>
                        <a:rPr kumimoji="1" lang="en-US" altLang="ja-JP" sz="10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LINE</a:t>
                      </a:r>
                      <a:r>
                        <a:rPr kumimoji="1" lang="ja-JP" altLang="en-US" sz="10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ヤフー広告 ディスプレイ広告（予約型）　事例カタログ</a:t>
                      </a:r>
                      <a:endParaRPr kumimoji="1" lang="ja-JP" altLang="en-US"/>
                    </a:p>
                  </a:txBody>
                  <a:tcPr marL="144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9804"/>
                      </a:srgbClr>
                    </a:solidFill>
                  </a:tcPr>
                </a:tc>
                <a:tc vMerge="1">
                  <a:txBody>
                    <a:bodyPr/>
                    <a:lstStyle/>
                    <a:p>
                      <a:pPr marL="0" marR="0" lvl="0" indent="0" algn="l" defTabSz="914423"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44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4267975986"/>
                  </a:ext>
                </a:extLst>
              </a:tr>
              <a:tr h="1009194">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l" defTabSz="914423"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LINE</a:t>
                      </a:r>
                      <a:r>
                        <a:rPr kumimoji="1" lang="ja-JP" altLang="en-US" sz="10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ヤフー 媒体資料</a:t>
                      </a:r>
                    </a:p>
                    <a:p>
                      <a:pPr marL="0" marR="0" lvl="0" indent="0" algn="l" defTabSz="914423"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Yahoo! JAPAN </a:t>
                      </a:r>
                      <a:r>
                        <a:rPr kumimoji="1" lang="ja-JP" altLang="en-US" sz="10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サービス媒体資料</a:t>
                      </a:r>
                      <a:endParaRPr kumimoji="1" lang="en-US" altLang="ja-JP" sz="10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44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9804"/>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l" defTabSz="914423" rtl="0" eaLnBrk="1" fontAlgn="auto" latinLnBrk="0" hangingPunct="1">
                        <a:lnSpc>
                          <a:spcPct val="100000"/>
                        </a:lnSpc>
                        <a:spcBef>
                          <a:spcPts val="0"/>
                        </a:spcBef>
                        <a:spcAft>
                          <a:spcPts val="0"/>
                        </a:spcAft>
                        <a:buClrTx/>
                        <a:buSzTx/>
                        <a:buFontTx/>
                        <a:buNone/>
                        <a:tabLst/>
                        <a:defRPr/>
                      </a:pPr>
                      <a:r>
                        <a:rPr kumimoji="1" lang="en-US" altLang="ja-JP" sz="1000" b="0" i="0" kern="1200">
                          <a:solidFill>
                            <a:srgbClr val="002AFF"/>
                          </a:solidFill>
                          <a:latin typeface="Meiryo" panose="020B0604030504040204" pitchFamily="34" charset="-128"/>
                          <a:ea typeface="Meiryo" panose="020B0604030504040204" pitchFamily="34" charset="-128"/>
                          <a:cs typeface="+mn-cs"/>
                          <a:hlinkClick r:id="rId4">
                            <a:extLst>
                              <a:ext uri="{A12FA001-AC4F-418D-AE19-62706E023703}">
                                <ahyp:hlinkClr xmlns:ahyp="http://schemas.microsoft.com/office/drawing/2018/hyperlinkcolor" val="tx"/>
                              </a:ext>
                            </a:extLst>
                          </a:hlinkClick>
                        </a:rPr>
                        <a:t>https://www.lycbiz.com/jp/download/</a:t>
                      </a:r>
                      <a:r>
                        <a:rPr kumimoji="1" lang="en-US" altLang="ja-JP" sz="1000" b="0" i="0" kern="1200">
                          <a:solidFill>
                            <a:srgbClr val="002AFF"/>
                          </a:solidFill>
                          <a:latin typeface="Meiryo" panose="020B0604030504040204" pitchFamily="34" charset="-128"/>
                          <a:ea typeface="Meiryo" panose="020B0604030504040204" pitchFamily="34" charset="-128"/>
                          <a:cs typeface="+mn-cs"/>
                        </a:rPr>
                        <a:t> </a:t>
                      </a:r>
                      <a:r>
                        <a:rPr kumimoji="1" lang="ja-JP" altLang="en-US" sz="1000" b="0" i="0" kern="1200">
                          <a:solidFill>
                            <a:schemeClr val="tx1"/>
                          </a:solidFill>
                          <a:latin typeface="Meiryo" panose="020B0604030504040204" pitchFamily="34" charset="-128"/>
                          <a:ea typeface="Meiryo" panose="020B0604030504040204" pitchFamily="34" charset="-128"/>
                          <a:cs typeface="+mn-cs"/>
                        </a:rPr>
                        <a:t>（</a:t>
                      </a:r>
                      <a:r>
                        <a:rPr kumimoji="1" lang="en-US" altLang="ja-JP" sz="1000" b="0" i="0" kern="1200">
                          <a:solidFill>
                            <a:schemeClr val="tx1"/>
                          </a:solidFill>
                          <a:latin typeface="Meiryo" panose="020B0604030504040204" pitchFamily="34" charset="-128"/>
                          <a:ea typeface="Meiryo" panose="020B0604030504040204" pitchFamily="34" charset="-128"/>
                          <a:cs typeface="+mn-cs"/>
                        </a:rPr>
                        <a:t>LINE</a:t>
                      </a:r>
                      <a:r>
                        <a:rPr kumimoji="1" lang="ja-JP" altLang="en-US" sz="1000" b="0" i="0" kern="1200">
                          <a:solidFill>
                            <a:schemeClr val="tx1"/>
                          </a:solidFill>
                          <a:latin typeface="Meiryo" panose="020B0604030504040204" pitchFamily="34" charset="-128"/>
                          <a:ea typeface="Meiryo" panose="020B0604030504040204" pitchFamily="34" charset="-128"/>
                          <a:cs typeface="+mn-cs"/>
                        </a:rPr>
                        <a:t>ヤフー </a:t>
                      </a:r>
                      <a:r>
                        <a:rPr kumimoji="1" lang="en-US" altLang="ja-JP" sz="1000" b="0" i="0" kern="1200">
                          <a:solidFill>
                            <a:schemeClr val="tx1"/>
                          </a:solidFill>
                          <a:latin typeface="Meiryo" panose="020B0604030504040204" pitchFamily="34" charset="-128"/>
                          <a:ea typeface="Meiryo" panose="020B0604030504040204" pitchFamily="34" charset="-128"/>
                          <a:cs typeface="+mn-cs"/>
                        </a:rPr>
                        <a:t>for Business</a:t>
                      </a:r>
                      <a:r>
                        <a:rPr kumimoji="1" lang="ja-JP" altLang="en-US" sz="1000" b="0" i="0" kern="1200">
                          <a:solidFill>
                            <a:schemeClr val="tx1"/>
                          </a:solidFill>
                          <a:latin typeface="Meiryo" panose="020B0604030504040204" pitchFamily="34" charset="-128"/>
                          <a:ea typeface="Meiryo" panose="020B0604030504040204" pitchFamily="34" charset="-128"/>
                          <a:cs typeface="+mn-cs"/>
                        </a:rPr>
                        <a:t>）</a:t>
                      </a:r>
                      <a:endParaRPr kumimoji="1" lang="ja-JP" altLang="en-US" sz="1000" b="0" i="0" u="none" strike="noStrike" kern="1200" cap="none" spc="0" normalizeH="0" baseline="0" noProof="0">
                        <a:ln>
                          <a:noFill/>
                        </a:ln>
                        <a:solidFill>
                          <a:schemeClr val="tx1"/>
                        </a:solidFill>
                        <a:effectLst/>
                        <a:uLnTx/>
                        <a:uFillTx/>
                        <a:latin typeface="Meiryo" panose="020B0604030504040204" pitchFamily="34" charset="-128"/>
                        <a:ea typeface="Meiryo" panose="020B0604030504040204" pitchFamily="34" charset="-128"/>
                        <a:cs typeface="+mn-cs"/>
                      </a:endParaRPr>
                    </a:p>
                  </a:txBody>
                  <a:tcPr marL="144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9804"/>
                      </a:srgbClr>
                    </a:solidFill>
                  </a:tcPr>
                </a:tc>
                <a:extLst>
                  <a:ext uri="{0D108BD9-81ED-4DB2-BD59-A6C34878D82A}">
                    <a16:rowId xmlns:a16="http://schemas.microsoft.com/office/drawing/2014/main" val="660123167"/>
                  </a:ext>
                </a:extLst>
              </a:tr>
            </a:tbl>
          </a:graphicData>
        </a:graphic>
      </p:graphicFrame>
    </p:spTree>
    <p:extLst>
      <p:ext uri="{BB962C8B-B14F-4D97-AF65-F5344CB8AC3E}">
        <p14:creationId xmlns:p14="http://schemas.microsoft.com/office/powerpoint/2010/main" val="154068796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8ABF4E-C98E-6073-BF78-8ABEFCBA1C3C}"/>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7F9B78CC-00E9-B3B6-69FC-4B27953FAE1C}"/>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E492132F-9544-BF1D-AEDD-B08D61A838F1}"/>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14" name="角丸四角形 3">
            <a:extLst>
              <a:ext uri="{FF2B5EF4-FFF2-40B4-BE49-F238E27FC236}">
                <a16:creationId xmlns:a16="http://schemas.microsoft.com/office/drawing/2014/main" id="{9A3C3625-EDA2-DF3C-65ED-F325CA47A623}"/>
              </a:ext>
            </a:extLst>
          </p:cNvPr>
          <p:cNvSpPr/>
          <p:nvPr/>
        </p:nvSpPr>
        <p:spPr>
          <a:xfrm>
            <a:off x="1792443" y="186644"/>
            <a:ext cx="1484157"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商品一覧</a:t>
            </a:r>
          </a:p>
        </p:txBody>
      </p:sp>
      <p:graphicFrame>
        <p:nvGraphicFramePr>
          <p:cNvPr id="9" name="表 8">
            <a:extLst>
              <a:ext uri="{FF2B5EF4-FFF2-40B4-BE49-F238E27FC236}">
                <a16:creationId xmlns:a16="http://schemas.microsoft.com/office/drawing/2014/main" id="{519EC1CA-DDCC-F822-C37F-7E455C8B2191}"/>
              </a:ext>
            </a:extLst>
          </p:cNvPr>
          <p:cNvGraphicFramePr>
            <a:graphicFrameLocks noGrp="1"/>
          </p:cNvGraphicFramePr>
          <p:nvPr>
            <p:extLst>
              <p:ext uri="{D42A27DB-BD31-4B8C-83A1-F6EECF244321}">
                <p14:modId xmlns:p14="http://schemas.microsoft.com/office/powerpoint/2010/main" val="3082946287"/>
              </p:ext>
            </p:extLst>
          </p:nvPr>
        </p:nvGraphicFramePr>
        <p:xfrm>
          <a:off x="424673" y="900420"/>
          <a:ext cx="11279154" cy="4961273"/>
        </p:xfrm>
        <a:graphic>
          <a:graphicData uri="http://schemas.openxmlformats.org/drawingml/2006/table">
            <a:tbl>
              <a:tblPr/>
              <a:tblGrid>
                <a:gridCol w="1804666">
                  <a:extLst>
                    <a:ext uri="{9D8B030D-6E8A-4147-A177-3AD203B41FA5}">
                      <a16:colId xmlns:a16="http://schemas.microsoft.com/office/drawing/2014/main" val="3279672081"/>
                    </a:ext>
                  </a:extLst>
                </a:gridCol>
                <a:gridCol w="1184311">
                  <a:extLst>
                    <a:ext uri="{9D8B030D-6E8A-4147-A177-3AD203B41FA5}">
                      <a16:colId xmlns:a16="http://schemas.microsoft.com/office/drawing/2014/main" val="570414252"/>
                    </a:ext>
                  </a:extLst>
                </a:gridCol>
                <a:gridCol w="1184311">
                  <a:extLst>
                    <a:ext uri="{9D8B030D-6E8A-4147-A177-3AD203B41FA5}">
                      <a16:colId xmlns:a16="http://schemas.microsoft.com/office/drawing/2014/main" val="2488499146"/>
                    </a:ext>
                  </a:extLst>
                </a:gridCol>
                <a:gridCol w="1184311">
                  <a:extLst>
                    <a:ext uri="{9D8B030D-6E8A-4147-A177-3AD203B41FA5}">
                      <a16:colId xmlns:a16="http://schemas.microsoft.com/office/drawing/2014/main" val="1978399046"/>
                    </a:ext>
                  </a:extLst>
                </a:gridCol>
                <a:gridCol w="1184311">
                  <a:extLst>
                    <a:ext uri="{9D8B030D-6E8A-4147-A177-3AD203B41FA5}">
                      <a16:colId xmlns:a16="http://schemas.microsoft.com/office/drawing/2014/main" val="2280760170"/>
                    </a:ext>
                  </a:extLst>
                </a:gridCol>
                <a:gridCol w="1184311">
                  <a:extLst>
                    <a:ext uri="{9D8B030D-6E8A-4147-A177-3AD203B41FA5}">
                      <a16:colId xmlns:a16="http://schemas.microsoft.com/office/drawing/2014/main" val="1610554890"/>
                    </a:ext>
                  </a:extLst>
                </a:gridCol>
                <a:gridCol w="1184311">
                  <a:extLst>
                    <a:ext uri="{9D8B030D-6E8A-4147-A177-3AD203B41FA5}">
                      <a16:colId xmlns:a16="http://schemas.microsoft.com/office/drawing/2014/main" val="1746725009"/>
                    </a:ext>
                  </a:extLst>
                </a:gridCol>
                <a:gridCol w="1184311">
                  <a:extLst>
                    <a:ext uri="{9D8B030D-6E8A-4147-A177-3AD203B41FA5}">
                      <a16:colId xmlns:a16="http://schemas.microsoft.com/office/drawing/2014/main" val="3044765719"/>
                    </a:ext>
                  </a:extLst>
                </a:gridCol>
                <a:gridCol w="1184311">
                  <a:extLst>
                    <a:ext uri="{9D8B030D-6E8A-4147-A177-3AD203B41FA5}">
                      <a16:colId xmlns:a16="http://schemas.microsoft.com/office/drawing/2014/main" val="395871498"/>
                    </a:ext>
                  </a:extLst>
                </a:gridCol>
              </a:tblGrid>
              <a:tr h="620556">
                <a:tc>
                  <a:txBody>
                    <a:bodyPr/>
                    <a:lstStyle/>
                    <a:p>
                      <a:pPr algn="ctr" rtl="0" fontAlgn="ctr"/>
                      <a:r>
                        <a:rPr lang="ja-JP" altLang="en-US" sz="900" b="1" i="0" u="none" strike="noStrike">
                          <a:solidFill>
                            <a:srgbClr val="FFFFFF"/>
                          </a:solidFill>
                          <a:effectLst/>
                          <a:latin typeface="Meiryo" panose="020B0604030504040204" pitchFamily="50" charset="-128"/>
                          <a:ea typeface="Meiryo" panose="020B0604030504040204" pitchFamily="50" charset="-128"/>
                        </a:rPr>
                        <a:t>商品名</a:t>
                      </a:r>
                    </a:p>
                  </a:txBody>
                  <a:tcPr marL="5250" marR="5250" marT="5250" marB="0" anchor="ctr">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0048"/>
                    </a:solidFill>
                  </a:tcPr>
                </a:tc>
                <a:tc gridSpan="2">
                  <a:txBody>
                    <a:bodyPr/>
                    <a:lstStyle/>
                    <a:p>
                      <a:pPr algn="ctr" rtl="0" fontAlgn="ctr"/>
                      <a:r>
                        <a:rPr lang="en-US" altLang="ja-JP" sz="800" b="1" i="0" u="none" strike="noStrike" dirty="0">
                          <a:solidFill>
                            <a:srgbClr val="FFFFFF"/>
                          </a:solidFill>
                          <a:effectLst/>
                          <a:latin typeface="Meiryo"/>
                          <a:ea typeface="Meiryo"/>
                        </a:rPr>
                        <a:t>Yahoo! JAPAN</a:t>
                      </a:r>
                      <a:r>
                        <a:rPr lang="ja-JP" altLang="en-US" sz="800" b="1" i="0" u="none" strike="noStrike" dirty="0">
                          <a:solidFill>
                            <a:srgbClr val="FFFFFF"/>
                          </a:solidFill>
                          <a:effectLst/>
                          <a:latin typeface="Meiryo"/>
                          <a:ea typeface="Meiryo"/>
                        </a:rPr>
                        <a:t>トップページ　ブランドパネル　トップインパクト　パノラマ　</a:t>
                      </a:r>
                      <a:r>
                        <a:rPr lang="en-US" altLang="ja-JP" sz="800" b="1" i="0" u="none" strike="noStrike" dirty="0">
                          <a:solidFill>
                            <a:srgbClr val="FFFFFF"/>
                          </a:solidFill>
                          <a:effectLst/>
                          <a:latin typeface="Meiryo"/>
                          <a:ea typeface="Meiryo"/>
                        </a:rPr>
                        <a:t>MD</a:t>
                      </a:r>
                      <a:r>
                        <a:rPr lang="ja-JP" altLang="en-US" sz="800" b="1" i="0" u="none" strike="noStrike" dirty="0">
                          <a:solidFill>
                            <a:srgbClr val="FFFFFF"/>
                          </a:solidFill>
                          <a:effectLst/>
                          <a:latin typeface="Meiryo"/>
                          <a:ea typeface="Meiryo"/>
                        </a:rPr>
                        <a:t>（</a:t>
                      </a:r>
                      <a:r>
                        <a:rPr lang="en-US" altLang="ja-JP" sz="800" b="1" i="0" u="none" strike="noStrike" dirty="0">
                          <a:solidFill>
                            <a:srgbClr val="FFFFFF"/>
                          </a:solidFill>
                          <a:effectLst/>
                          <a:latin typeface="Meiryo"/>
                          <a:ea typeface="Meiryo"/>
                        </a:rPr>
                        <a:t>1000</a:t>
                      </a:r>
                      <a:r>
                        <a:rPr lang="ja-JP" altLang="en-US" sz="800" b="1" i="0" u="none" strike="noStrike" dirty="0">
                          <a:solidFill>
                            <a:srgbClr val="FFFFFF"/>
                          </a:solidFill>
                          <a:effectLst/>
                          <a:latin typeface="Meiryo"/>
                          <a:ea typeface="Meiryo"/>
                        </a:rPr>
                        <a:t>万円～）（</a:t>
                      </a:r>
                      <a:r>
                        <a:rPr lang="en-US" altLang="ja-JP" sz="800" b="1" i="0" u="none" strike="noStrike" dirty="0">
                          <a:solidFill>
                            <a:srgbClr val="FFFFFF"/>
                          </a:solidFill>
                          <a:effectLst/>
                          <a:latin typeface="Meiryo"/>
                          <a:ea typeface="Meiryo"/>
                        </a:rPr>
                        <a:t>9/1</a:t>
                      </a:r>
                      <a:r>
                        <a:rPr lang="ja-JP" altLang="en-US" sz="800" b="1" i="0" u="none" strike="noStrike" dirty="0">
                          <a:solidFill>
                            <a:srgbClr val="FFFFFF"/>
                          </a:solidFill>
                          <a:effectLst/>
                          <a:latin typeface="Meiryo"/>
                          <a:ea typeface="Meiryo"/>
                        </a:rPr>
                        <a:t>～</a:t>
                      </a:r>
                      <a:r>
                        <a:rPr lang="en-US" altLang="ja-JP" sz="800" b="1" i="0" u="none" strike="noStrike" dirty="0">
                          <a:solidFill>
                            <a:srgbClr val="FFFFFF"/>
                          </a:solidFill>
                          <a:effectLst/>
                          <a:latin typeface="Meiryo"/>
                          <a:ea typeface="Meiryo"/>
                        </a:rPr>
                        <a:t>3/10</a:t>
                      </a:r>
                      <a:r>
                        <a:rPr lang="ja-JP" altLang="en-US" sz="800" b="1" i="0" u="none" strike="noStrike" dirty="0">
                          <a:solidFill>
                            <a:srgbClr val="FFFFFF"/>
                          </a:solidFill>
                          <a:effectLst/>
                          <a:latin typeface="Meiryo"/>
                          <a:ea typeface="Meiryo"/>
                        </a:rPr>
                        <a:t>）</a:t>
                      </a:r>
                      <a:endParaRPr lang="en-US" altLang="ja-JP" sz="800" b="1" i="0" u="none" strike="noStrike" dirty="0">
                        <a:solidFill>
                          <a:srgbClr val="FFFFFF"/>
                        </a:solidFill>
                        <a:effectLst/>
                        <a:latin typeface="Meiryo"/>
                        <a:ea typeface="Meiryo"/>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w="12700" cap="flat" cmpd="sng" algn="ctr">
                      <a:solidFill>
                        <a:srgbClr val="FFFFFF"/>
                      </a:solidFill>
                      <a:prstDash val="solid"/>
                      <a:round/>
                      <a:headEnd type="none" w="med" len="med"/>
                      <a:tailEnd type="none" w="med" len="med"/>
                    </a:lnB>
                    <a:solidFill>
                      <a:srgbClr val="000048"/>
                    </a:solidFill>
                  </a:tcPr>
                </a:tc>
                <a:tc hMerge="1">
                  <a:txBody>
                    <a:bodyPr/>
                    <a:lstStyle/>
                    <a:p>
                      <a:endParaRPr kumimoji="1" lang="ja-JP" altLang="en-US"/>
                    </a:p>
                  </a:txBody>
                  <a:tcPr/>
                </a:tc>
                <a:tc gridSpan="2">
                  <a:txBody>
                    <a:bodyPr/>
                    <a:lstStyle/>
                    <a:p>
                      <a:pPr algn="ctr" rtl="0" fontAlgn="ctr"/>
                      <a:r>
                        <a:rPr lang="en-US" altLang="ja-JP" sz="800" b="1" i="0" u="none" strike="noStrike" dirty="0">
                          <a:solidFill>
                            <a:srgbClr val="FFFFFF"/>
                          </a:solidFill>
                          <a:effectLst/>
                          <a:latin typeface="Meiryo"/>
                          <a:ea typeface="Meiryo"/>
                        </a:rPr>
                        <a:t>Yahoo! JAPAN</a:t>
                      </a:r>
                      <a:r>
                        <a:rPr lang="ja-JP" altLang="en-US" sz="800" b="1" i="0" u="none" strike="noStrike" dirty="0">
                          <a:solidFill>
                            <a:srgbClr val="FFFFFF"/>
                          </a:solidFill>
                          <a:effectLst/>
                          <a:latin typeface="Meiryo"/>
                          <a:ea typeface="Meiryo"/>
                        </a:rPr>
                        <a:t>トップページ　ブランドパネル　トップインパクト　パノラマ　</a:t>
                      </a:r>
                      <a:r>
                        <a:rPr lang="en-US" altLang="ja-JP" sz="800" b="1" i="0" u="none" strike="noStrike" dirty="0">
                          <a:solidFill>
                            <a:srgbClr val="FFFFFF"/>
                          </a:solidFill>
                          <a:effectLst/>
                          <a:latin typeface="Meiryo"/>
                          <a:ea typeface="Meiryo"/>
                        </a:rPr>
                        <a:t>MD</a:t>
                      </a:r>
                      <a:r>
                        <a:rPr lang="ja-JP" altLang="en-US" sz="800" b="1" i="0" u="none" strike="noStrike" dirty="0">
                          <a:solidFill>
                            <a:srgbClr val="FFFFFF"/>
                          </a:solidFill>
                          <a:effectLst/>
                          <a:latin typeface="Meiryo"/>
                          <a:ea typeface="Meiryo"/>
                        </a:rPr>
                        <a:t>（</a:t>
                      </a:r>
                      <a:r>
                        <a:rPr lang="en-US" altLang="ja-JP" sz="800" b="1" i="0" u="none" strike="noStrike" dirty="0">
                          <a:solidFill>
                            <a:srgbClr val="FFFFFF"/>
                          </a:solidFill>
                          <a:effectLst/>
                          <a:latin typeface="Meiryo"/>
                          <a:ea typeface="Meiryo"/>
                        </a:rPr>
                        <a:t>FQ1</a:t>
                      </a:r>
                      <a:r>
                        <a:rPr lang="ja-JP" altLang="en-US" sz="800" b="1" i="0" u="none" strike="noStrike" dirty="0">
                          <a:solidFill>
                            <a:srgbClr val="FFFFFF"/>
                          </a:solidFill>
                          <a:effectLst/>
                          <a:latin typeface="Meiryo"/>
                          <a:ea typeface="Meiryo"/>
                        </a:rPr>
                        <a:t>）（</a:t>
                      </a:r>
                      <a:r>
                        <a:rPr lang="en-US" altLang="ja-JP" sz="800" b="1" i="0" u="none" strike="noStrike" dirty="0">
                          <a:solidFill>
                            <a:srgbClr val="FFFFFF"/>
                          </a:solidFill>
                          <a:effectLst/>
                          <a:latin typeface="Meiryo"/>
                          <a:ea typeface="Meiryo"/>
                        </a:rPr>
                        <a:t>1000</a:t>
                      </a:r>
                      <a:r>
                        <a:rPr lang="ja-JP" altLang="en-US" sz="800" b="1" i="0" u="none" strike="noStrike" dirty="0">
                          <a:solidFill>
                            <a:srgbClr val="FFFFFF"/>
                          </a:solidFill>
                          <a:effectLst/>
                          <a:latin typeface="Meiryo"/>
                          <a:ea typeface="Meiryo"/>
                        </a:rPr>
                        <a:t>万円～）（</a:t>
                      </a:r>
                      <a:r>
                        <a:rPr lang="en-US" altLang="ja-JP" sz="800" b="1" i="0" u="none" strike="noStrike" dirty="0">
                          <a:solidFill>
                            <a:srgbClr val="FFFFFF"/>
                          </a:solidFill>
                          <a:effectLst/>
                          <a:latin typeface="Meiryo"/>
                          <a:ea typeface="Meiryo"/>
                        </a:rPr>
                        <a:t>9/1</a:t>
                      </a:r>
                      <a:r>
                        <a:rPr lang="ja-JP" altLang="en-US" sz="800" b="1" i="0" u="none" strike="noStrike" dirty="0">
                          <a:solidFill>
                            <a:srgbClr val="FFFFFF"/>
                          </a:solidFill>
                          <a:effectLst/>
                          <a:latin typeface="Meiryo"/>
                          <a:ea typeface="Meiryo"/>
                        </a:rPr>
                        <a:t>～</a:t>
                      </a:r>
                      <a:r>
                        <a:rPr lang="en-US" altLang="ja-JP" sz="800" b="1" i="0" u="none" strike="noStrike" dirty="0">
                          <a:solidFill>
                            <a:srgbClr val="FFFFFF"/>
                          </a:solidFill>
                          <a:effectLst/>
                          <a:latin typeface="Meiryo"/>
                          <a:ea typeface="Meiryo"/>
                        </a:rPr>
                        <a:t>3/10</a:t>
                      </a:r>
                      <a:r>
                        <a:rPr lang="ja-JP" altLang="en-US" sz="800" b="1" i="0" u="none" strike="noStrike" dirty="0">
                          <a:solidFill>
                            <a:srgbClr val="FFFFFF"/>
                          </a:solidFill>
                          <a:effectLst/>
                          <a:latin typeface="Meiryo"/>
                          <a:ea typeface="Meiryo"/>
                        </a:rPr>
                        <a:t>）</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w="12700" cap="flat" cmpd="sng" algn="ctr">
                      <a:solidFill>
                        <a:srgbClr val="FFFFFF"/>
                      </a:solidFill>
                      <a:prstDash val="solid"/>
                      <a:round/>
                      <a:headEnd type="none" w="med" len="med"/>
                      <a:tailEnd type="none" w="med" len="med"/>
                    </a:lnB>
                    <a:solidFill>
                      <a:srgbClr val="000048"/>
                    </a:solidFill>
                  </a:tcPr>
                </a:tc>
                <a:tc hMerge="1">
                  <a:txBody>
                    <a:bodyPr/>
                    <a:lstStyle/>
                    <a:p>
                      <a:endParaRPr kumimoji="1" lang="ja-JP" altLang="en-US"/>
                    </a:p>
                  </a:txBody>
                  <a:tcPr/>
                </a:tc>
                <a:tc gridSpan="2">
                  <a:txBody>
                    <a:bodyPr/>
                    <a:lstStyle/>
                    <a:p>
                      <a:pPr algn="ctr" rtl="0" fontAlgn="ctr"/>
                      <a:r>
                        <a:rPr lang="en-US" altLang="ja-JP" sz="800" b="1" i="0" u="none" strike="noStrike" dirty="0">
                          <a:solidFill>
                            <a:srgbClr val="FFFFFF"/>
                          </a:solidFill>
                          <a:effectLst/>
                          <a:latin typeface="メイリオ"/>
                          <a:ea typeface="メイリオ"/>
                        </a:rPr>
                        <a:t>Yahoo! JAPAN</a:t>
                      </a:r>
                      <a:r>
                        <a:rPr lang="ja-JP" altLang="en-US" sz="800" b="1" i="0" u="none" strike="noStrike" dirty="0">
                          <a:solidFill>
                            <a:srgbClr val="FFFFFF"/>
                          </a:solidFill>
                          <a:effectLst/>
                          <a:latin typeface="メイリオ"/>
                          <a:ea typeface="メイリオ"/>
                        </a:rPr>
                        <a:t>トップページ　ブランドパネル　トップインパクト　パノラマ　</a:t>
                      </a:r>
                      <a:r>
                        <a:rPr lang="en-US" altLang="ja-JP" sz="800" b="1" i="0" u="none" strike="noStrike" dirty="0">
                          <a:solidFill>
                            <a:srgbClr val="FFFFFF"/>
                          </a:solidFill>
                          <a:effectLst/>
                          <a:latin typeface="メイリオ"/>
                          <a:ea typeface="メイリオ"/>
                        </a:rPr>
                        <a:t>MD</a:t>
                      </a:r>
                      <a:r>
                        <a:rPr lang="ja-JP" altLang="en-US" sz="800" b="1" i="0" u="none" strike="noStrike" dirty="0">
                          <a:solidFill>
                            <a:srgbClr val="FFFFFF"/>
                          </a:solidFill>
                          <a:effectLst/>
                          <a:latin typeface="メイリオ"/>
                          <a:ea typeface="メイリオ"/>
                        </a:rPr>
                        <a:t>（</a:t>
                      </a:r>
                      <a:r>
                        <a:rPr lang="en-US" altLang="ja-JP" sz="800" b="1" i="0" u="none" strike="noStrike" dirty="0">
                          <a:solidFill>
                            <a:srgbClr val="FFFFFF"/>
                          </a:solidFill>
                          <a:effectLst/>
                          <a:latin typeface="メイリオ"/>
                          <a:ea typeface="メイリオ"/>
                        </a:rPr>
                        <a:t>FQ1</a:t>
                      </a:r>
                      <a:r>
                        <a:rPr lang="ja-JP" altLang="en-US" sz="800" b="1" i="0" u="none" strike="noStrike" dirty="0">
                          <a:solidFill>
                            <a:srgbClr val="FFFFFF"/>
                          </a:solidFill>
                          <a:effectLst/>
                          <a:latin typeface="メイリオ"/>
                          <a:ea typeface="メイリオ"/>
                        </a:rPr>
                        <a:t>）（</a:t>
                      </a:r>
                      <a:r>
                        <a:rPr lang="en-US" altLang="ja-JP" sz="800" b="1" i="0" u="none" strike="noStrike" dirty="0">
                          <a:solidFill>
                            <a:srgbClr val="FFFFFF"/>
                          </a:solidFill>
                          <a:effectLst/>
                          <a:latin typeface="メイリオ"/>
                          <a:ea typeface="メイリオ"/>
                        </a:rPr>
                        <a:t>2000</a:t>
                      </a:r>
                      <a:r>
                        <a:rPr lang="ja-JP" altLang="en-US" sz="800" b="1" i="0" u="none" strike="noStrike" dirty="0">
                          <a:solidFill>
                            <a:srgbClr val="FFFFFF"/>
                          </a:solidFill>
                          <a:effectLst/>
                          <a:latin typeface="メイリオ"/>
                          <a:ea typeface="メイリオ"/>
                        </a:rPr>
                        <a:t>万円～）（</a:t>
                      </a:r>
                      <a:r>
                        <a:rPr lang="en-US" altLang="ja-JP" sz="800" b="1" i="0" u="none" strike="noStrike" dirty="0">
                          <a:solidFill>
                            <a:srgbClr val="FFFFFF"/>
                          </a:solidFill>
                          <a:effectLst/>
                          <a:latin typeface="メイリオ"/>
                          <a:ea typeface="メイリオ"/>
                        </a:rPr>
                        <a:t>9/1</a:t>
                      </a:r>
                      <a:r>
                        <a:rPr lang="ja-JP" altLang="en-US" sz="800" b="1" i="0" u="none" strike="noStrike" dirty="0">
                          <a:solidFill>
                            <a:srgbClr val="FFFFFF"/>
                          </a:solidFill>
                          <a:effectLst/>
                          <a:latin typeface="メイリオ"/>
                          <a:ea typeface="メイリオ"/>
                        </a:rPr>
                        <a:t>～</a:t>
                      </a:r>
                      <a:r>
                        <a:rPr lang="en-US" altLang="ja-JP" sz="800" b="1" i="0" u="none" strike="noStrike" dirty="0">
                          <a:solidFill>
                            <a:srgbClr val="FFFFFF"/>
                          </a:solidFill>
                          <a:effectLst/>
                          <a:latin typeface="メイリオ"/>
                          <a:ea typeface="メイリオ"/>
                        </a:rPr>
                        <a:t>3/10</a:t>
                      </a:r>
                      <a:r>
                        <a:rPr lang="ja-JP" altLang="en-US" sz="800" b="1" i="0" u="none" strike="noStrike" dirty="0">
                          <a:solidFill>
                            <a:srgbClr val="FFFFFF"/>
                          </a:solidFill>
                          <a:effectLst/>
                          <a:latin typeface="メイリオ"/>
                          <a:ea typeface="メイリオ"/>
                        </a:rPr>
                        <a:t>）</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000048"/>
                    </a:solidFill>
                  </a:tcPr>
                </a:tc>
                <a:tc hMerge="1">
                  <a:txBody>
                    <a:bodyPr/>
                    <a:lstStyle/>
                    <a:p>
                      <a:endParaRPr kumimoji="1" lang="ja-JP" altLang="en-US"/>
                    </a:p>
                  </a:txBody>
                  <a:tcPr/>
                </a:tc>
                <a:tc gridSpan="2">
                  <a:txBody>
                    <a:bodyPr/>
                    <a:lstStyle/>
                    <a:p>
                      <a:pPr algn="ctr" rtl="0" fontAlgn="ctr"/>
                      <a:r>
                        <a:rPr lang="en-US" altLang="ja-JP" sz="800" b="1" i="0" u="none" strike="noStrike" dirty="0">
                          <a:solidFill>
                            <a:srgbClr val="FFFFFF"/>
                          </a:solidFill>
                          <a:effectLst/>
                          <a:latin typeface="Meiryo"/>
                          <a:ea typeface="Meiryo"/>
                        </a:rPr>
                        <a:t>Yahoo! JAPAN</a:t>
                      </a:r>
                      <a:r>
                        <a:rPr lang="ja-JP" altLang="en-US" sz="800" b="1" i="0" u="none" strike="noStrike" dirty="0">
                          <a:solidFill>
                            <a:srgbClr val="FFFFFF"/>
                          </a:solidFill>
                          <a:effectLst/>
                          <a:latin typeface="Meiryo"/>
                          <a:ea typeface="Meiryo"/>
                        </a:rPr>
                        <a:t>トップページ　ブランドパネル　トップインパクト　パノラマ　</a:t>
                      </a:r>
                      <a:r>
                        <a:rPr lang="en-US" altLang="ja-JP" sz="800" b="1" i="0" u="none" strike="noStrike" dirty="0">
                          <a:solidFill>
                            <a:srgbClr val="FFFFFF"/>
                          </a:solidFill>
                          <a:effectLst/>
                          <a:latin typeface="Meiryo"/>
                          <a:ea typeface="Meiryo"/>
                        </a:rPr>
                        <a:t>MD</a:t>
                      </a:r>
                      <a:r>
                        <a:rPr lang="ja-JP" altLang="en-US" sz="800" b="1" i="0" u="none" strike="noStrike" dirty="0">
                          <a:solidFill>
                            <a:srgbClr val="FFFFFF"/>
                          </a:solidFill>
                          <a:effectLst/>
                          <a:latin typeface="Meiryo"/>
                          <a:ea typeface="Meiryo"/>
                        </a:rPr>
                        <a:t>（都道府県）（</a:t>
                      </a:r>
                      <a:r>
                        <a:rPr lang="en-US" altLang="ja-JP" sz="800" b="1" i="0" u="none" strike="noStrike" dirty="0">
                          <a:solidFill>
                            <a:srgbClr val="FFFFFF"/>
                          </a:solidFill>
                          <a:effectLst/>
                          <a:latin typeface="Meiryo"/>
                          <a:ea typeface="Meiryo"/>
                        </a:rPr>
                        <a:t>9/1</a:t>
                      </a:r>
                      <a:r>
                        <a:rPr lang="ja-JP" altLang="en-US" sz="800" b="1" i="0" u="none" strike="noStrike" dirty="0">
                          <a:solidFill>
                            <a:srgbClr val="FFFFFF"/>
                          </a:solidFill>
                          <a:effectLst/>
                          <a:latin typeface="Meiryo"/>
                          <a:ea typeface="Meiryo"/>
                        </a:rPr>
                        <a:t>～</a:t>
                      </a:r>
                      <a:r>
                        <a:rPr lang="en-US" altLang="ja-JP" sz="800" b="1" i="0" u="none" strike="noStrike" dirty="0">
                          <a:solidFill>
                            <a:srgbClr val="FFFFFF"/>
                          </a:solidFill>
                          <a:effectLst/>
                          <a:latin typeface="Meiryo"/>
                          <a:ea typeface="Meiryo"/>
                        </a:rPr>
                        <a:t>3/10</a:t>
                      </a:r>
                      <a:r>
                        <a:rPr lang="ja-JP" altLang="en-US" sz="800" b="1" i="0" u="none" strike="noStrike" dirty="0">
                          <a:solidFill>
                            <a:srgbClr val="FFFFFF"/>
                          </a:solidFill>
                          <a:effectLst/>
                          <a:latin typeface="Meiryo"/>
                          <a:ea typeface="Meiryo"/>
                        </a:rPr>
                        <a:t>）</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w="12700" cap="flat" cmpd="sng" algn="ctr">
                      <a:solidFill>
                        <a:srgbClr val="FFFFFF"/>
                      </a:solidFill>
                      <a:prstDash val="solid"/>
                      <a:round/>
                      <a:headEnd type="none" w="med" len="med"/>
                      <a:tailEnd type="none" w="med" len="med"/>
                    </a:lnB>
                    <a:solidFill>
                      <a:srgbClr val="000048"/>
                    </a:solidFill>
                  </a:tcPr>
                </a:tc>
                <a:tc hMerge="1">
                  <a:txBody>
                    <a:bodyPr/>
                    <a:lstStyle/>
                    <a:p>
                      <a:endParaRPr kumimoji="1" lang="ja-JP" altLang="en-US"/>
                    </a:p>
                  </a:txBody>
                  <a:tcPr/>
                </a:tc>
                <a:extLst>
                  <a:ext uri="{0D108BD9-81ED-4DB2-BD59-A6C34878D82A}">
                    <a16:rowId xmlns:a16="http://schemas.microsoft.com/office/drawing/2014/main" val="2980937106"/>
                  </a:ext>
                </a:extLst>
              </a:tr>
              <a:tr h="255744">
                <a:tc>
                  <a:txBody>
                    <a:bodyPr/>
                    <a:lstStyle/>
                    <a:p>
                      <a:pPr algn="ctr" rtl="0" fontAlgn="ctr"/>
                      <a:r>
                        <a:rPr lang="ja-JP" altLang="en-US" sz="900" b="0" i="0" u="none" strike="noStrike">
                          <a:solidFill>
                            <a:srgbClr val="FFFFFF"/>
                          </a:solidFill>
                          <a:effectLst/>
                          <a:latin typeface="Meiryo"/>
                          <a:ea typeface="Meiryo"/>
                        </a:rPr>
                        <a:t>リリース種別</a:t>
                      </a:r>
                      <a:r>
                        <a:rPr lang="en-US" altLang="ja-JP" sz="900" b="0" i="0" u="none" strike="noStrike">
                          <a:solidFill>
                            <a:srgbClr val="FFFFFF"/>
                          </a:solidFill>
                          <a:effectLst/>
                          <a:latin typeface="Meiryo"/>
                          <a:ea typeface="Meiryo"/>
                        </a:rPr>
                        <a:t>/</a:t>
                      </a:r>
                      <a:r>
                        <a:rPr lang="ja-JP" altLang="en-US" sz="900" b="0" i="0" u="none" strike="noStrike">
                          <a:solidFill>
                            <a:srgbClr val="FFFFFF"/>
                          </a:solidFill>
                          <a:effectLst/>
                          <a:latin typeface="Meiryo"/>
                          <a:ea typeface="Meiryo"/>
                        </a:rPr>
                        <a:t>商品</a:t>
                      </a:r>
                      <a:r>
                        <a:rPr lang="en-US" altLang="ja-JP" sz="900" b="0" i="0" u="none" strike="noStrike">
                          <a:solidFill>
                            <a:srgbClr val="FFFFFF"/>
                          </a:solidFill>
                          <a:effectLst/>
                          <a:latin typeface="Meiryo"/>
                          <a:ea typeface="Meiryo"/>
                        </a:rPr>
                        <a:t>ID</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a:txBody>
                    <a:bodyPr/>
                    <a:lstStyle/>
                    <a:p>
                      <a:pPr algn="ctr" rtl="0" fontAlgn="ctr"/>
                      <a:r>
                        <a:rPr lang="ja-JP" altLang="en-US" sz="900" b="0" i="0" u="none" strike="noStrike">
                          <a:solidFill>
                            <a:srgbClr val="0D0D0D"/>
                          </a:solidFill>
                          <a:effectLst/>
                          <a:latin typeface="メイリオ" panose="020B0604030504040204" pitchFamily="50" charset="-128"/>
                          <a:ea typeface="メイリオ" panose="020B0604030504040204" pitchFamily="50" charset="-128"/>
                        </a:rPr>
                        <a:t>内容変更</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a:txBody>
                    <a:bodyPr/>
                    <a:lstStyle/>
                    <a:p>
                      <a:pPr lvl="0" algn="ctr">
                        <a:buNone/>
                      </a:pPr>
                      <a:r>
                        <a:rPr lang="en-US" altLang="ja-JP" sz="900" b="0" i="0" u="none" strike="noStrike" dirty="0">
                          <a:solidFill>
                            <a:srgbClr val="0D0D0D"/>
                          </a:solidFill>
                          <a:effectLst/>
                          <a:latin typeface="メイリオ" panose="020B0604030504040204" pitchFamily="50" charset="-128"/>
                          <a:ea typeface="+mn-ea"/>
                        </a:rPr>
                        <a:t>1000014636</a:t>
                      </a:r>
                      <a:endParaRPr lang="ja-JP" altLang="en-US" sz="900" b="0" i="0" u="none" strike="noStrike" dirty="0">
                        <a:solidFill>
                          <a:srgbClr val="0D0D0D"/>
                        </a:solidFill>
                        <a:effectLst/>
                        <a:latin typeface="メイリオ" panose="020B0604030504040204" pitchFamily="50" charset="-128"/>
                        <a:ea typeface="メイリオ" panose="020B0604030504040204" pitchFamily="50" charset="-128"/>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a:txBody>
                    <a:bodyPr/>
                    <a:lstStyle/>
                    <a:p>
                      <a:pPr algn="ctr" rtl="0" fontAlgn="ctr"/>
                      <a:r>
                        <a:rPr lang="ja-JP" altLang="en-US" sz="900" b="0" i="0" u="none" strike="noStrike">
                          <a:solidFill>
                            <a:srgbClr val="0D0D0D"/>
                          </a:solidFill>
                          <a:effectLst/>
                          <a:latin typeface="メイリオ" panose="020B0604030504040204" pitchFamily="50" charset="-128"/>
                          <a:ea typeface="メイリオ" panose="020B0604030504040204" pitchFamily="50" charset="-128"/>
                        </a:rPr>
                        <a:t>内容変更</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a:txBody>
                    <a:bodyPr/>
                    <a:lstStyle/>
                    <a:p>
                      <a:pPr lvl="0" algn="ctr">
                        <a:buNone/>
                      </a:pPr>
                      <a:r>
                        <a:rPr lang="en-US" altLang="ja-JP" sz="900" b="0" i="0" u="none" strike="noStrike" dirty="0">
                          <a:solidFill>
                            <a:srgbClr val="0D0D0D"/>
                          </a:solidFill>
                          <a:effectLst/>
                          <a:latin typeface="メイリオ" panose="020B0604030504040204" pitchFamily="50" charset="-128"/>
                          <a:ea typeface="+mn-ea"/>
                        </a:rPr>
                        <a:t>1000014608</a:t>
                      </a:r>
                      <a:endParaRPr lang="ja-JP" altLang="en-US" sz="900" b="0" i="0" u="none" strike="noStrike" dirty="0">
                        <a:solidFill>
                          <a:srgbClr val="0D0D0D"/>
                        </a:solidFill>
                        <a:effectLst/>
                        <a:latin typeface="メイリオ" panose="020B0604030504040204" pitchFamily="50" charset="-128"/>
                        <a:ea typeface="メイリオ" panose="020B0604030504040204" pitchFamily="50" charset="-128"/>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a:txBody>
                    <a:bodyPr/>
                    <a:lstStyle/>
                    <a:p>
                      <a:pPr algn="ctr" rtl="0" fontAlgn="ctr"/>
                      <a:r>
                        <a:rPr lang="ja-JP" altLang="en-US" sz="900" b="0" i="0" u="none" strike="noStrike">
                          <a:solidFill>
                            <a:srgbClr val="0D0D0D"/>
                          </a:solidFill>
                          <a:effectLst/>
                          <a:latin typeface="メイリオ" panose="020B0604030504040204" pitchFamily="50" charset="-128"/>
                          <a:ea typeface="メイリオ" panose="020B0604030504040204" pitchFamily="50" charset="-128"/>
                        </a:rPr>
                        <a:t>内容変更</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003E">
                        <a:alpha val="10196"/>
                      </a:srgbClr>
                    </a:solidFill>
                  </a:tcPr>
                </a:tc>
                <a:tc>
                  <a:txBody>
                    <a:bodyPr/>
                    <a:lstStyle/>
                    <a:p>
                      <a:pPr lvl="0" algn="ctr">
                        <a:buNone/>
                      </a:pPr>
                      <a:r>
                        <a:rPr lang="en-US" altLang="ja-JP" sz="900" b="0" i="0" u="none" strike="noStrike" dirty="0">
                          <a:solidFill>
                            <a:srgbClr val="0D0D0D"/>
                          </a:solidFill>
                          <a:effectLst/>
                          <a:latin typeface="メイリオ" panose="020B0604030504040204" pitchFamily="50" charset="-128"/>
                          <a:ea typeface="+mn-ea"/>
                        </a:rPr>
                        <a:t>1000014647</a:t>
                      </a:r>
                      <a:endParaRPr lang="ja-JP" altLang="en-US" sz="900" b="0" i="0" u="none" strike="noStrike" dirty="0">
                        <a:solidFill>
                          <a:srgbClr val="0D0D0D"/>
                        </a:solidFill>
                        <a:effectLst/>
                        <a:latin typeface="メイリオ" panose="020B0604030504040204" pitchFamily="50" charset="-128"/>
                        <a:ea typeface="メイリオ" panose="020B0604030504040204" pitchFamily="50" charset="-128"/>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003E">
                        <a:alpha val="10196"/>
                      </a:srgbClr>
                    </a:solidFill>
                  </a:tcPr>
                </a:tc>
                <a:tc>
                  <a:txBody>
                    <a:bodyPr/>
                    <a:lstStyle/>
                    <a:p>
                      <a:pPr algn="ctr" rtl="0" fontAlgn="ctr"/>
                      <a:r>
                        <a:rPr lang="ja-JP" altLang="en-US" sz="900" b="0" i="0" u="none" strike="noStrike">
                          <a:solidFill>
                            <a:srgbClr val="0D0D0D"/>
                          </a:solidFill>
                          <a:effectLst/>
                          <a:latin typeface="メイリオ" panose="020B0604030504040204" pitchFamily="50" charset="-128"/>
                          <a:ea typeface="メイリオ" panose="020B0604030504040204" pitchFamily="50" charset="-128"/>
                        </a:rPr>
                        <a:t>内容変更</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a:txBody>
                    <a:bodyPr/>
                    <a:lstStyle/>
                    <a:p>
                      <a:pPr lvl="0" algn="ctr">
                        <a:buNone/>
                      </a:pPr>
                      <a:r>
                        <a:rPr lang="en-US" altLang="ja-JP" sz="900" dirty="0">
                          <a:latin typeface="メイリオ" panose="020B0604030504040204" pitchFamily="50" charset="-128"/>
                          <a:ea typeface="+mn-ea"/>
                        </a:rPr>
                        <a:t>1000014628</a:t>
                      </a:r>
                      <a:endParaRPr lang="ja-JP" sz="900" dirty="0">
                        <a:latin typeface="メイリオ" panose="020B0604030504040204" pitchFamily="50" charset="-128"/>
                        <a:ea typeface="メイリオ" panose="020B0604030504040204" pitchFamily="50" charset="-128"/>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extLst>
                  <a:ext uri="{0D108BD9-81ED-4DB2-BD59-A6C34878D82A}">
                    <a16:rowId xmlns:a16="http://schemas.microsoft.com/office/drawing/2014/main" val="3777053431"/>
                  </a:ext>
                </a:extLst>
              </a:tr>
              <a:tr h="316245">
                <a:tc>
                  <a:txBody>
                    <a:bodyPr/>
                    <a:lstStyle/>
                    <a:p>
                      <a:pPr algn="ctr" rtl="0" fontAlgn="ctr"/>
                      <a:r>
                        <a:rPr lang="ja-JP" altLang="en-US" sz="900" b="0" i="0" u="none" strike="noStrike">
                          <a:solidFill>
                            <a:srgbClr val="FFFFFF"/>
                          </a:solidFill>
                          <a:effectLst/>
                          <a:latin typeface="Meiryo" panose="020B0604030504040204" pitchFamily="50" charset="-128"/>
                          <a:ea typeface="Meiryo" panose="020B0604030504040204" pitchFamily="50" charset="-128"/>
                        </a:rPr>
                        <a:t>予約開始日</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8">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kern="1200">
                          <a:solidFill>
                            <a:srgbClr val="0D0D0D"/>
                          </a:solidFill>
                          <a:latin typeface="メイリオ"/>
                          <a:ea typeface="メイリオ"/>
                          <a:cs typeface="+mn-cs"/>
                        </a:rPr>
                        <a:t>2026</a:t>
                      </a:r>
                      <a:r>
                        <a:rPr kumimoji="1" lang="ja-JP" altLang="en-US" sz="900" kern="1200">
                          <a:solidFill>
                            <a:srgbClr val="0D0D0D"/>
                          </a:solidFill>
                          <a:latin typeface="メイリオ"/>
                          <a:ea typeface="メイリオ"/>
                          <a:cs typeface="+mn-cs"/>
                        </a:rPr>
                        <a:t>年</a:t>
                      </a:r>
                      <a:r>
                        <a:rPr kumimoji="1" lang="en-US" altLang="ja-JP" sz="900" kern="1200">
                          <a:solidFill>
                            <a:srgbClr val="0D0D0D"/>
                          </a:solidFill>
                          <a:latin typeface="メイリオ"/>
                          <a:ea typeface="メイリオ"/>
                          <a:cs typeface="+mn-cs"/>
                        </a:rPr>
                        <a:t>7</a:t>
                      </a:r>
                      <a:r>
                        <a:rPr kumimoji="1" lang="ja-JP" altLang="en-US" sz="900" kern="1200">
                          <a:solidFill>
                            <a:srgbClr val="0D0D0D"/>
                          </a:solidFill>
                          <a:latin typeface="メイリオ"/>
                          <a:ea typeface="メイリオ"/>
                          <a:cs typeface="+mn-cs"/>
                        </a:rPr>
                        <a:t>月</a:t>
                      </a:r>
                      <a:r>
                        <a:rPr kumimoji="1" lang="en-US" altLang="ja-JP" sz="900" kern="1200">
                          <a:solidFill>
                            <a:srgbClr val="0D0D0D"/>
                          </a:solidFill>
                          <a:latin typeface="メイリオ"/>
                          <a:ea typeface="メイリオ"/>
                          <a:cs typeface="+mn-cs"/>
                        </a:rPr>
                        <a:t>23</a:t>
                      </a:r>
                      <a:r>
                        <a:rPr kumimoji="1" lang="ja-JP" altLang="en-US" sz="900" kern="1200">
                          <a:solidFill>
                            <a:srgbClr val="0D0D0D"/>
                          </a:solidFill>
                          <a:latin typeface="メイリオ"/>
                          <a:ea typeface="メイリオ"/>
                          <a:cs typeface="+mn-cs"/>
                        </a:rPr>
                        <a:t>日</a:t>
                      </a:r>
                      <a:r>
                        <a:rPr lang="en-US" altLang="ja-JP" sz="900" kern="1200">
                          <a:solidFill>
                            <a:srgbClr val="0D0D0D"/>
                          </a:solidFill>
                          <a:latin typeface="メイリオ"/>
                          <a:ea typeface="メイリオ"/>
                          <a:cs typeface="+mn-cs"/>
                        </a:rPr>
                        <a:t>(</a:t>
                      </a:r>
                      <a:r>
                        <a:rPr lang="ja-JP" altLang="en-US" sz="900" kern="1200">
                          <a:solidFill>
                            <a:srgbClr val="0D0D0D"/>
                          </a:solidFill>
                          <a:latin typeface="メイリオ"/>
                          <a:ea typeface="メイリオ"/>
                          <a:cs typeface="+mn-cs"/>
                        </a:rPr>
                        <a:t>木</a:t>
                      </a:r>
                      <a:r>
                        <a:rPr lang="en-US" altLang="ja-JP" sz="900" kern="1200">
                          <a:solidFill>
                            <a:srgbClr val="0D0D0D"/>
                          </a:solidFill>
                          <a:latin typeface="メイリオ"/>
                          <a:ea typeface="メイリオ"/>
                          <a:cs typeface="+mn-cs"/>
                        </a:rPr>
                        <a:t>)</a:t>
                      </a:r>
                      <a:endParaRPr kumimoji="1" lang="en-US" altLang="ja-JP" sz="900" kern="1200">
                        <a:solidFill>
                          <a:srgbClr val="0D0D0D"/>
                        </a:solidFill>
                        <a:latin typeface="メイリオ"/>
                        <a:ea typeface="メイリオ"/>
                        <a:cs typeface="+mn-cs"/>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418675676"/>
                  </a:ext>
                </a:extLst>
              </a:tr>
              <a:tr h="222560">
                <a:tc>
                  <a:txBody>
                    <a:bodyPr/>
                    <a:lstStyle/>
                    <a:p>
                      <a:pPr algn="ctr" rtl="0" fontAlgn="ctr"/>
                      <a:r>
                        <a:rPr lang="zh-TW" altLang="en-US" sz="900" b="0" i="0" u="none" strike="noStrike">
                          <a:solidFill>
                            <a:srgbClr val="FFFFFF"/>
                          </a:solidFill>
                          <a:effectLst/>
                          <a:latin typeface="Meiryo" panose="020B0604030504040204" pitchFamily="50" charset="-128"/>
                          <a:ea typeface="Meiryo" panose="020B0604030504040204" pitchFamily="50" charset="-128"/>
                        </a:rPr>
                        <a:t>入稿前審査対象</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8">
                  <a:txBody>
                    <a:bodyPr/>
                    <a:lstStyle/>
                    <a:p>
                      <a:pPr algn="ctr" rtl="0" fontAlgn="ctr"/>
                      <a:r>
                        <a:rPr lang="en-US" sz="900" b="1" i="0" u="none" strike="noStrike">
                          <a:solidFill>
                            <a:srgbClr val="0D0D0D"/>
                          </a:solidFill>
                          <a:effectLst/>
                          <a:latin typeface="Meiryo"/>
                          <a:ea typeface="Meiryo"/>
                        </a:rPr>
                        <a:t>●</a:t>
                      </a:r>
                      <a:r>
                        <a:rPr lang="en-US" sz="900" b="0" i="0" u="none" strike="noStrike">
                          <a:solidFill>
                            <a:srgbClr val="0D0D0D"/>
                          </a:solidFill>
                          <a:effectLst/>
                          <a:latin typeface="Meiryo"/>
                          <a:ea typeface="Meiryo"/>
                        </a:rPr>
                        <a:t>（PC</a:t>
                      </a:r>
                      <a:r>
                        <a:rPr lang="ja-JP" altLang="en-US" sz="900" b="0" i="0" u="none" strike="noStrike">
                          <a:solidFill>
                            <a:srgbClr val="0D0D0D"/>
                          </a:solidFill>
                          <a:effectLst/>
                          <a:latin typeface="Meiryo"/>
                          <a:ea typeface="Meiryo"/>
                        </a:rPr>
                        <a:t>のみ）</a:t>
                      </a:r>
                      <a:endParaRPr lang="ja-JP" altLang="en-US" sz="900" b="1" i="0" u="none" strike="noStrike">
                        <a:solidFill>
                          <a:srgbClr val="0D0D0D"/>
                        </a:solidFill>
                        <a:effectLst/>
                        <a:latin typeface="Meiryo"/>
                        <a:ea typeface="Meiryo"/>
                      </a:endParaRPr>
                    </a:p>
                  </a:txBody>
                  <a:tcPr marL="5250" marR="5250" marT="5250" marB="0" anchor="ctr">
                    <a:lnL w="190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8920613"/>
                  </a:ext>
                </a:extLst>
              </a:tr>
              <a:tr h="236515">
                <a:tc rowSpan="3">
                  <a:txBody>
                    <a:bodyPr/>
                    <a:lstStyle/>
                    <a:p>
                      <a:pPr algn="ctr" rtl="0" fontAlgn="ctr"/>
                      <a:r>
                        <a:rPr lang="ja-JP" altLang="en-US" sz="900" b="0" i="0" u="none" strike="noStrike">
                          <a:solidFill>
                            <a:srgbClr val="FFFFFF"/>
                          </a:solidFill>
                          <a:effectLst/>
                          <a:latin typeface="Meiryo"/>
                          <a:ea typeface="Meiryo"/>
                        </a:rPr>
                        <a:t>広告タイプ</a:t>
                      </a:r>
                      <a:r>
                        <a:rPr lang="en-US" altLang="ja-JP" sz="900" b="0" i="0" u="none" strike="noStrike">
                          <a:solidFill>
                            <a:srgbClr val="FFFFFF"/>
                          </a:solidFill>
                          <a:effectLst/>
                          <a:latin typeface="Meiryo"/>
                          <a:ea typeface="Meiryo"/>
                        </a:rPr>
                        <a:t>/</a:t>
                      </a:r>
                      <a:r>
                        <a:rPr lang="ja-JP" altLang="en-US" sz="900" b="0" i="0" u="none" strike="noStrike">
                          <a:solidFill>
                            <a:srgbClr val="FFFFFF"/>
                          </a:solidFill>
                          <a:effectLst/>
                          <a:latin typeface="Meiryo"/>
                          <a:ea typeface="Meiryo"/>
                        </a:rPr>
                        <a:t>メインメディアの形式</a:t>
                      </a:r>
                      <a:r>
                        <a:rPr lang="en-US" altLang="ja-JP" sz="900" b="0" i="0" u="none" strike="noStrike">
                          <a:solidFill>
                            <a:srgbClr val="FFFFFF"/>
                          </a:solidFill>
                          <a:effectLst/>
                          <a:latin typeface="Meiryo"/>
                          <a:ea typeface="Meiryo"/>
                        </a:rPr>
                        <a:t>/</a:t>
                      </a:r>
                      <a:r>
                        <a:rPr lang="ja-JP" altLang="en-US" sz="900" b="0" i="0" u="none" strike="noStrike">
                          <a:solidFill>
                            <a:srgbClr val="FFFFFF"/>
                          </a:solidFill>
                          <a:effectLst/>
                          <a:latin typeface="Meiryo"/>
                          <a:ea typeface="Meiryo"/>
                        </a:rPr>
                        <a:t>アスペクト比</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8">
                  <a:txBody>
                    <a:bodyPr/>
                    <a:lstStyle/>
                    <a:p>
                      <a:pPr algn="ctr" rtl="0" fontAlgn="ct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スマートフォン</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バナー</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画像</a:t>
                      </a:r>
                      <a:r>
                        <a:rPr lang="en-US" altLang="ja-JP" sz="900" b="0" i="0" u="none" strike="noStrike">
                          <a:solidFill>
                            <a:srgbClr val="0D0D0D"/>
                          </a:solidFill>
                          <a:effectLst/>
                          <a:latin typeface="Meiryo"/>
                          <a:ea typeface="Meiryo"/>
                        </a:rPr>
                        <a:t>/16</a:t>
                      </a:r>
                      <a:r>
                        <a:rPr lang="ja-JP" altLang="en-US" sz="900" b="0" i="0" u="none" strike="noStrike">
                          <a:solidFill>
                            <a:srgbClr val="0D0D0D"/>
                          </a:solidFill>
                          <a:effectLst/>
                          <a:latin typeface="Meiryo"/>
                          <a:ea typeface="Meiryo"/>
                        </a:rPr>
                        <a:t>：</a:t>
                      </a:r>
                      <a:r>
                        <a:rPr lang="en-US" altLang="ja-JP" sz="900" b="0" i="0" u="none" strike="noStrike">
                          <a:solidFill>
                            <a:srgbClr val="0D0D0D"/>
                          </a:solidFill>
                          <a:effectLst/>
                          <a:latin typeface="Meiryo"/>
                          <a:ea typeface="Meiryo"/>
                        </a:rPr>
                        <a:t>9</a:t>
                      </a:r>
                      <a:r>
                        <a:rPr lang="ja-JP" altLang="en-US" sz="900" b="0" i="0" u="none" strike="noStrike">
                          <a:solidFill>
                            <a:srgbClr val="0D0D0D"/>
                          </a:solidFill>
                          <a:effectLst/>
                          <a:latin typeface="Meiryo"/>
                          <a:ea typeface="Meiryo"/>
                        </a:rPr>
                        <a:t>　バナー</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動画</a:t>
                      </a:r>
                      <a:r>
                        <a:rPr lang="en-US" altLang="ja-JP" sz="900" b="0" i="0" u="none" strike="noStrike">
                          <a:solidFill>
                            <a:srgbClr val="0D0D0D"/>
                          </a:solidFill>
                          <a:effectLst/>
                          <a:latin typeface="Meiryo"/>
                          <a:ea typeface="Meiryo"/>
                        </a:rPr>
                        <a:t>/16</a:t>
                      </a:r>
                      <a:r>
                        <a:rPr lang="ja-JP" altLang="en-US" sz="900" b="0" i="0" u="none" strike="noStrike">
                          <a:solidFill>
                            <a:srgbClr val="0D0D0D"/>
                          </a:solidFill>
                          <a:effectLst/>
                          <a:latin typeface="Meiryo"/>
                          <a:ea typeface="Meiryo"/>
                        </a:rPr>
                        <a:t>：</a:t>
                      </a:r>
                      <a:r>
                        <a:rPr lang="en-US" altLang="ja-JP" sz="900" b="0" i="0" u="none" strike="noStrike">
                          <a:solidFill>
                            <a:srgbClr val="0D0D0D"/>
                          </a:solidFill>
                          <a:effectLst/>
                          <a:latin typeface="Meiryo"/>
                          <a:ea typeface="Meiryo"/>
                        </a:rPr>
                        <a:t>9</a:t>
                      </a:r>
                      <a:r>
                        <a:rPr lang="ja-JP" altLang="en-US" sz="900" b="0" i="0" u="none" strike="noStrike">
                          <a:solidFill>
                            <a:srgbClr val="0D0D0D"/>
                          </a:solidFill>
                          <a:effectLst/>
                          <a:latin typeface="Meiryo"/>
                          <a:ea typeface="Meiryo"/>
                        </a:rPr>
                        <a:t>　</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897070473"/>
                  </a:ext>
                </a:extLst>
              </a:tr>
              <a:tr h="189326">
                <a:tc vMerge="1">
                  <a:txBody>
                    <a:bodyPr/>
                    <a:lstStyle/>
                    <a:p>
                      <a:endParaRPr kumimoji="1" lang="ja-JP" altLang="en-US"/>
                    </a:p>
                  </a:txBody>
                  <a:tcPr/>
                </a:tc>
                <a:tc gridSpan="8">
                  <a:txBody>
                    <a:bodyPr/>
                    <a:lstStyle/>
                    <a:p>
                      <a:pPr algn="ctr" rtl="0" fontAlgn="ctr"/>
                      <a:r>
                        <a:rPr lang="en-US" altLang="ja-JP" sz="900" b="0" i="0" u="none" strike="noStrike">
                          <a:solidFill>
                            <a:srgbClr val="0D0D0D"/>
                          </a:solidFill>
                          <a:effectLst/>
                          <a:latin typeface="Meiryo"/>
                          <a:ea typeface="Meiryo"/>
                        </a:rPr>
                        <a:t>【PC】</a:t>
                      </a:r>
                      <a:r>
                        <a:rPr lang="ja-JP" altLang="en-US" sz="900" b="0" i="0" u="none" strike="noStrike">
                          <a:solidFill>
                            <a:srgbClr val="0D0D0D"/>
                          </a:solidFill>
                          <a:effectLst/>
                          <a:latin typeface="Meiryo"/>
                          <a:ea typeface="Meiryo"/>
                        </a:rPr>
                        <a:t>トップインパクト パノラマ</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画像</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　トップインパクト パノラマ</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動画</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　　　トップインパクト パノラマ パネルスイッチ</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画像</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    </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624384625"/>
                  </a:ext>
                </a:extLst>
              </a:tr>
              <a:tr h="211987">
                <a:tc vMerge="1">
                  <a:txBody>
                    <a:bodyPr/>
                    <a:lstStyle/>
                    <a:p>
                      <a:endParaRPr kumimoji="1" lang="ja-JP" altLang="en-US"/>
                    </a:p>
                  </a:txBody>
                  <a:tcPr/>
                </a:tc>
                <a:tc gridSpan="8">
                  <a:txBody>
                    <a:bodyPr/>
                    <a:lstStyle/>
                    <a:p>
                      <a:pPr algn="ctr" rtl="0" fontAlgn="ctr"/>
                      <a:r>
                        <a:rPr lang="ja-JP" altLang="en-US" sz="900" b="0" i="0" u="none" strike="noStrike">
                          <a:solidFill>
                            <a:srgbClr val="0D0D0D"/>
                          </a:solidFill>
                          <a:effectLst/>
                          <a:latin typeface="Meiryo"/>
                          <a:ea typeface="Meiryo"/>
                        </a:rPr>
                        <a:t>トップインパクト パノラマ サイドスイッチ</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動画</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822006341"/>
                  </a:ext>
                </a:extLst>
              </a:tr>
              <a:tr h="387048">
                <a:tc>
                  <a:txBody>
                    <a:bodyPr/>
                    <a:lstStyle/>
                    <a:p>
                      <a:pPr algn="ctr" rtl="0" fontAlgn="ctr"/>
                      <a:r>
                        <a:rPr lang="ja-JP" altLang="en-US" sz="900" b="0" i="0" u="none" strike="noStrike">
                          <a:solidFill>
                            <a:srgbClr val="FFFFFF"/>
                          </a:solidFill>
                          <a:effectLst/>
                          <a:latin typeface="Meiryo"/>
                          <a:ea typeface="Meiryo"/>
                        </a:rPr>
                        <a:t>バナー</a:t>
                      </a:r>
                      <a:r>
                        <a:rPr lang="en-US" altLang="ja-JP" sz="900" b="0" i="0" u="none" strike="noStrike">
                          <a:solidFill>
                            <a:srgbClr val="FFFFFF"/>
                          </a:solidFill>
                          <a:effectLst/>
                          <a:latin typeface="Meiryo"/>
                          <a:ea typeface="Meiryo"/>
                        </a:rPr>
                        <a:t>/</a:t>
                      </a:r>
                      <a:r>
                        <a:rPr lang="ja-JP" altLang="en-US" sz="900" b="0" i="0" u="none" strike="noStrike">
                          <a:solidFill>
                            <a:srgbClr val="FFFFFF"/>
                          </a:solidFill>
                          <a:effectLst/>
                          <a:latin typeface="Meiryo"/>
                          <a:ea typeface="Meiryo"/>
                        </a:rPr>
                        <a:t>動画</a:t>
                      </a:r>
                      <a:r>
                        <a:rPr lang="en-US" altLang="ja-JP" sz="900" b="0" i="0" u="none" strike="noStrike">
                          <a:solidFill>
                            <a:srgbClr val="FFFFFF"/>
                          </a:solidFill>
                          <a:effectLst/>
                          <a:latin typeface="Meiryo"/>
                          <a:ea typeface="Meiryo"/>
                        </a:rPr>
                        <a:t>/16</a:t>
                      </a:r>
                      <a:r>
                        <a:rPr lang="ja-JP" altLang="en-US" sz="900" b="0" i="0" u="none" strike="noStrike">
                          <a:solidFill>
                            <a:srgbClr val="FFFFFF"/>
                          </a:solidFill>
                          <a:effectLst/>
                          <a:latin typeface="Meiryo"/>
                          <a:ea typeface="Meiryo"/>
                        </a:rPr>
                        <a:t>：</a:t>
                      </a:r>
                      <a:r>
                        <a:rPr lang="en-US" altLang="ja-JP" sz="900" b="0" i="0" u="none" strike="noStrike">
                          <a:solidFill>
                            <a:srgbClr val="FFFFFF"/>
                          </a:solidFill>
                          <a:effectLst/>
                          <a:latin typeface="Meiryo"/>
                          <a:ea typeface="Meiryo"/>
                        </a:rPr>
                        <a:t>9</a:t>
                      </a:r>
                      <a:r>
                        <a:rPr lang="ja-JP" altLang="en-US" sz="900" b="0" i="0" u="none" strike="noStrike">
                          <a:solidFill>
                            <a:srgbClr val="FFFFFF"/>
                          </a:solidFill>
                          <a:effectLst/>
                          <a:latin typeface="Meiryo"/>
                          <a:ea typeface="Meiryo"/>
                        </a:rPr>
                        <a:t>広告</a:t>
                      </a:r>
                      <a:br>
                        <a:rPr lang="ja-JP" altLang="en-US" sz="900" b="0" i="0" u="none" strike="noStrike">
                          <a:solidFill>
                            <a:srgbClr val="FFFFFF"/>
                          </a:solidFill>
                          <a:effectLst/>
                          <a:latin typeface="Meiryo"/>
                          <a:ea typeface="Meiryo"/>
                        </a:rPr>
                      </a:br>
                      <a:r>
                        <a:rPr lang="ja-JP" altLang="en-US" sz="900" b="0" i="0" u="none" strike="noStrike">
                          <a:solidFill>
                            <a:srgbClr val="FFFFFF"/>
                          </a:solidFill>
                          <a:effectLst/>
                          <a:latin typeface="Meiryo"/>
                          <a:ea typeface="Meiryo"/>
                        </a:rPr>
                        <a:t>タップ後の動作</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8">
                  <a:txBody>
                    <a:bodyPr/>
                    <a:lstStyle/>
                    <a:p>
                      <a:pPr algn="ctr" rtl="0" fontAlgn="ctr"/>
                      <a:r>
                        <a:rPr lang="ja-JP" altLang="en-US" sz="900" b="0" i="0" u="none" strike="noStrike">
                          <a:solidFill>
                            <a:srgbClr val="0D0D0D"/>
                          </a:solidFill>
                          <a:effectLst/>
                          <a:latin typeface="Meiryo"/>
                          <a:ea typeface="Meiryo"/>
                        </a:rPr>
                        <a:t>動画をフルスクリーンで再生する（</a:t>
                      </a:r>
                      <a:r>
                        <a:rPr lang="en-US" altLang="ja-JP" sz="900" b="0" i="0" u="none" strike="noStrike">
                          <a:solidFill>
                            <a:srgbClr val="0D0D0D"/>
                          </a:solidFill>
                          <a:effectLst/>
                          <a:latin typeface="Meiryo"/>
                          <a:ea typeface="Meiryo"/>
                        </a:rPr>
                        <a:t>for view</a:t>
                      </a:r>
                      <a:r>
                        <a:rPr lang="ja-JP" altLang="en-US" sz="900" b="0" i="0" u="none" strike="noStrike">
                          <a:solidFill>
                            <a:srgbClr val="0D0D0D"/>
                          </a:solidFill>
                          <a:effectLst/>
                          <a:latin typeface="Meiryo"/>
                          <a:ea typeface="Meiryo"/>
                        </a:rPr>
                        <a:t>）　</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　ランディングページを表示する（</a:t>
                      </a:r>
                      <a:r>
                        <a:rPr lang="en-US" altLang="ja-JP" sz="900" b="0" i="0" u="none" strike="noStrike">
                          <a:solidFill>
                            <a:srgbClr val="0D0D0D"/>
                          </a:solidFill>
                          <a:effectLst/>
                          <a:latin typeface="Meiryo"/>
                          <a:ea typeface="Meiryo"/>
                        </a:rPr>
                        <a:t>for click</a:t>
                      </a:r>
                      <a:r>
                        <a:rPr lang="ja-JP" altLang="en-US" sz="900" b="0" i="0" u="none" strike="noStrike">
                          <a:solidFill>
                            <a:srgbClr val="0D0D0D"/>
                          </a:solidFill>
                          <a:effectLst/>
                          <a:latin typeface="Meiryo"/>
                          <a:ea typeface="Meiryo"/>
                        </a:rPr>
                        <a:t>）</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603152753"/>
                  </a:ext>
                </a:extLst>
              </a:tr>
              <a:tr h="316245">
                <a:tc>
                  <a:txBody>
                    <a:bodyPr/>
                    <a:lstStyle/>
                    <a:p>
                      <a:pPr algn="ctr" rtl="0" fontAlgn="ctr"/>
                      <a:r>
                        <a:rPr lang="ja-JP" altLang="en-US" sz="900" b="0" i="0" u="none" strike="noStrike">
                          <a:solidFill>
                            <a:srgbClr val="FFFFFF"/>
                          </a:solidFill>
                          <a:effectLst/>
                          <a:latin typeface="Meiryo" panose="020B0604030504040204" pitchFamily="50" charset="-128"/>
                          <a:ea typeface="Meiryo" panose="020B0604030504040204" pitchFamily="50" charset="-128"/>
                        </a:rPr>
                        <a:t>デバイス</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8">
                  <a:txBody>
                    <a:bodyPr/>
                    <a:lstStyle/>
                    <a:p>
                      <a:pPr algn="ctr" rtl="0" fontAlgn="ctr"/>
                      <a:r>
                        <a:rPr lang="ja-JP" altLang="en-US" sz="900" b="0" i="0" u="none" strike="noStrike">
                          <a:solidFill>
                            <a:srgbClr val="0D0D0D"/>
                          </a:solidFill>
                          <a:effectLst/>
                          <a:latin typeface="Meiryo"/>
                          <a:ea typeface="Meiryo"/>
                        </a:rPr>
                        <a:t>スマートフォン（ウェブ</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アプリ）　</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　</a:t>
                      </a:r>
                      <a:r>
                        <a:rPr lang="en-US" altLang="ja-JP" sz="900" b="0" i="0" u="none" strike="noStrike">
                          <a:solidFill>
                            <a:srgbClr val="0D0D0D"/>
                          </a:solidFill>
                          <a:effectLst/>
                          <a:latin typeface="Meiryo"/>
                          <a:ea typeface="Meiryo"/>
                        </a:rPr>
                        <a:t>PC</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1860010"/>
                  </a:ext>
                </a:extLst>
              </a:tr>
              <a:tr h="211254">
                <a:tc>
                  <a:txBody>
                    <a:bodyPr/>
                    <a:lstStyle/>
                    <a:p>
                      <a:pPr algn="ctr" rtl="0" fontAlgn="ctr"/>
                      <a:r>
                        <a:rPr lang="ja-JP" altLang="en-US" sz="900" b="0" i="0" u="none" strike="noStrike">
                          <a:solidFill>
                            <a:srgbClr val="FFFFFF"/>
                          </a:solidFill>
                          <a:effectLst/>
                          <a:latin typeface="Meiryo" panose="020B0604030504040204" pitchFamily="50" charset="-128"/>
                          <a:ea typeface="Meiryo" panose="020B0604030504040204" pitchFamily="50" charset="-128"/>
                        </a:rPr>
                        <a:t>掲載面</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8">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ja-JP" sz="900" b="0" i="0">
                          <a:solidFill>
                            <a:schemeClr val="tx1"/>
                          </a:solidFill>
                          <a:effectLst/>
                          <a:latin typeface="Verdana" panose="020B0604030504040204" pitchFamily="34" charset="0"/>
                        </a:rPr>
                        <a:t>Yahoo! JAPANトップページ</a:t>
                      </a:r>
                      <a:endParaRPr kumimoji="1" lang="ja-JP" altLang="en-US" sz="900" kern="1200">
                        <a:solidFill>
                          <a:schemeClr val="tx1"/>
                        </a:solidFill>
                        <a:latin typeface="Meiryo" panose="020B0604030504040204" pitchFamily="34" charset="-128"/>
                        <a:ea typeface="Meiryo" panose="020B0604030504040204" pitchFamily="34" charset="-128"/>
                        <a:cs typeface="+mn-cs"/>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261653793"/>
                  </a:ext>
                </a:extLst>
              </a:tr>
              <a:tr h="311150">
                <a:tc>
                  <a:txBody>
                    <a:bodyPr/>
                    <a:lstStyle/>
                    <a:p>
                      <a:pPr algn="ctr" rtl="0" fontAlgn="ctr"/>
                      <a:r>
                        <a:rPr lang="ja-JP" altLang="en-US" sz="900" b="0" i="0" u="none" strike="noStrike">
                          <a:solidFill>
                            <a:srgbClr val="FFFFFF"/>
                          </a:solidFill>
                          <a:effectLst/>
                          <a:latin typeface="Meiryo" panose="020B0604030504040204" pitchFamily="50" charset="-128"/>
                          <a:ea typeface="Meiryo" panose="020B0604030504040204" pitchFamily="50" charset="-128"/>
                        </a:rPr>
                        <a:t>掲載場所</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8">
                  <a:txBody>
                    <a:bodyPr/>
                    <a:lstStyle/>
                    <a:p>
                      <a:pPr algn="ctr" rtl="0" fontAlgn="ctr"/>
                      <a:r>
                        <a:rPr lang="en-US" altLang="ja-JP" sz="900" b="0" i="0" u="none" strike="noStrike">
                          <a:solidFill>
                            <a:srgbClr val="0D0D0D"/>
                          </a:solidFill>
                          <a:effectLst/>
                          <a:latin typeface="Meiryo"/>
                          <a:ea typeface="Meiryo"/>
                        </a:rPr>
                        <a:t>Yahoo! JAPAN</a:t>
                      </a:r>
                      <a:r>
                        <a:rPr lang="ja-JP" altLang="en-US" sz="900" b="0" i="0" u="none" strike="noStrike">
                          <a:solidFill>
                            <a:srgbClr val="0D0D0D"/>
                          </a:solidFill>
                          <a:effectLst/>
                          <a:latin typeface="Meiryo"/>
                          <a:ea typeface="Meiryo"/>
                        </a:rPr>
                        <a:t>トップページ　および　</a:t>
                      </a:r>
                      <a:r>
                        <a:rPr lang="en-US" altLang="ja-JP" sz="900" b="0" i="0" u="none" strike="noStrike">
                          <a:solidFill>
                            <a:srgbClr val="0D0D0D"/>
                          </a:solidFill>
                          <a:effectLst/>
                          <a:latin typeface="Meiryo"/>
                          <a:ea typeface="Meiryo"/>
                        </a:rPr>
                        <a:t>Yahoo! JAPAN</a:t>
                      </a:r>
                      <a:r>
                        <a:rPr lang="ja-JP" altLang="en-US" sz="900" b="0" i="0" u="none" strike="noStrike">
                          <a:solidFill>
                            <a:srgbClr val="0D0D0D"/>
                          </a:solidFill>
                          <a:effectLst/>
                          <a:latin typeface="Meiryo"/>
                          <a:ea typeface="Meiryo"/>
                        </a:rPr>
                        <a:t>アプリのファーストビュー　</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91845947"/>
                  </a:ext>
                </a:extLst>
              </a:tr>
              <a:tr h="316245">
                <a:tc>
                  <a:txBody>
                    <a:bodyPr/>
                    <a:lstStyle/>
                    <a:p>
                      <a:pPr algn="ctr" rtl="0" fontAlgn="ctr"/>
                      <a:r>
                        <a:rPr lang="ja-JP" altLang="en-US" sz="900" b="0" i="0" u="none" strike="noStrike">
                          <a:solidFill>
                            <a:srgbClr val="FFFFFF"/>
                          </a:solidFill>
                          <a:effectLst/>
                          <a:latin typeface="Meiryo" panose="020B0604030504040204" pitchFamily="50" charset="-128"/>
                          <a:ea typeface="Meiryo" panose="020B0604030504040204" pitchFamily="50" charset="-128"/>
                        </a:rPr>
                        <a:t>掲載期間</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8">
                  <a:txBody>
                    <a:bodyPr/>
                    <a:lstStyle/>
                    <a:p>
                      <a:pPr algn="ctr" rtl="0" fontAlgn="ctr"/>
                      <a:r>
                        <a:rPr lang="en-US" altLang="ja-JP" sz="900" b="0" i="0" u="none" strike="noStrike" kern="1200" cap="none" spc="0" normalizeH="0" baseline="0" noProof="0">
                          <a:ln>
                            <a:noFill/>
                          </a:ln>
                          <a:solidFill>
                            <a:srgbClr val="0D0D0D"/>
                          </a:solidFill>
                          <a:effectLst/>
                          <a:uLnTx/>
                          <a:uFillTx/>
                          <a:latin typeface="Meiryo"/>
                          <a:ea typeface="Meiryo"/>
                          <a:cs typeface="+mn-cs"/>
                        </a:rPr>
                        <a:t>2026</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9</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日（火）～　</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10</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日（水）</a:t>
                      </a:r>
                      <a:endParaRPr lang="ja-JP" altLang="en-US" sz="900" b="0" i="0" u="none" strike="noStrike">
                        <a:solidFill>
                          <a:srgbClr val="0D0D0D"/>
                        </a:solidFill>
                        <a:effectLst/>
                        <a:latin typeface="Meiryo"/>
                        <a:ea typeface="Meiryo"/>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989961893"/>
                  </a:ext>
                </a:extLst>
              </a:tr>
              <a:tr h="316245">
                <a:tc>
                  <a:txBody>
                    <a:bodyPr/>
                    <a:lstStyle/>
                    <a:p>
                      <a:pPr algn="ctr" rtl="0" fontAlgn="ctr"/>
                      <a:r>
                        <a:rPr lang="ja-JP" altLang="en-US" sz="900" b="0" i="0" u="none" strike="noStrike">
                          <a:solidFill>
                            <a:srgbClr val="FFFFFF"/>
                          </a:solidFill>
                          <a:effectLst/>
                          <a:latin typeface="Meiryo" panose="020B0604030504040204" pitchFamily="50" charset="-128"/>
                          <a:ea typeface="Meiryo" panose="020B0604030504040204" pitchFamily="50" charset="-128"/>
                        </a:rPr>
                        <a:t>購入期間</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2">
                  <a:txBody>
                    <a:bodyPr/>
                    <a:lstStyle/>
                    <a:p>
                      <a:pPr algn="ctr" rtl="0" fontAlgn="ctr"/>
                      <a:r>
                        <a:rPr lang="en-US" altLang="zh-TW" sz="900" b="0" i="0" u="none" strike="noStrike">
                          <a:solidFill>
                            <a:srgbClr val="0D0D0D"/>
                          </a:solidFill>
                          <a:effectLst/>
                          <a:latin typeface="Meiryo"/>
                          <a:ea typeface="Meiryo"/>
                        </a:rPr>
                        <a:t>5</a:t>
                      </a:r>
                      <a:r>
                        <a:rPr lang="zh-TW" altLang="en-US" sz="900" b="0" i="0" u="none" strike="noStrike">
                          <a:solidFill>
                            <a:srgbClr val="0D0D0D"/>
                          </a:solidFill>
                          <a:effectLst/>
                          <a:latin typeface="Meiryo"/>
                          <a:ea typeface="Meiryo"/>
                        </a:rPr>
                        <a:t>日間～</a:t>
                      </a:r>
                      <a:r>
                        <a:rPr lang="en-US" altLang="zh-TW" sz="900" b="0" i="0" u="none" strike="noStrike">
                          <a:solidFill>
                            <a:srgbClr val="0D0D0D"/>
                          </a:solidFill>
                          <a:effectLst/>
                          <a:latin typeface="Meiryo"/>
                          <a:ea typeface="Meiryo"/>
                        </a:rPr>
                        <a:t>31</a:t>
                      </a:r>
                      <a:r>
                        <a:rPr lang="zh-TW" altLang="en-US" sz="900" b="0" i="0" u="none" strike="noStrike">
                          <a:solidFill>
                            <a:srgbClr val="0D0D0D"/>
                          </a:solidFill>
                          <a:effectLst/>
                          <a:latin typeface="Meiryo"/>
                          <a:ea typeface="Meiryo"/>
                        </a:rPr>
                        <a:t>日間</a:t>
                      </a:r>
                      <a:r>
                        <a:rPr lang="zh-TW" altLang="en-US" sz="900" b="0" i="0" u="none" strike="noStrike">
                          <a:solidFill>
                            <a:srgbClr val="002AFF"/>
                          </a:solidFill>
                          <a:effectLst/>
                          <a:latin typeface="Meiryo"/>
                          <a:ea typeface="Meiryo"/>
                        </a:rPr>
                        <a:t> </a:t>
                      </a:r>
                      <a:r>
                        <a:rPr lang="en-US" altLang="zh-TW" sz="900" b="0" i="0" u="none" strike="noStrike">
                          <a:solidFill>
                            <a:srgbClr val="002AFF"/>
                          </a:solidFill>
                          <a:effectLst/>
                          <a:latin typeface="Meiryo"/>
                          <a:ea typeface="Meiryo"/>
                        </a:rPr>
                        <a:t>※1</a:t>
                      </a:r>
                      <a:endParaRPr lang="zh-TW" altLang="en-US" sz="900" b="0" i="0" u="none" strike="noStrike">
                        <a:solidFill>
                          <a:srgbClr val="002AFF"/>
                        </a:solidFill>
                        <a:effectLst/>
                        <a:latin typeface="Meiryo"/>
                        <a:ea typeface="Meiryo"/>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gridSpan="4">
                  <a:txBody>
                    <a:bodyPr/>
                    <a:lstStyle/>
                    <a:p>
                      <a:pPr algn="ctr" rtl="0" fontAlgn="ctr"/>
                      <a:r>
                        <a:rPr lang="en-US" altLang="ja-JP" sz="900" b="0" i="0" u="none" strike="noStrike">
                          <a:solidFill>
                            <a:srgbClr val="0D0D0D"/>
                          </a:solidFill>
                          <a:effectLst/>
                          <a:latin typeface="Calibri"/>
                          <a:ea typeface="游ゴシック"/>
                        </a:rPr>
                        <a:t>3</a:t>
                      </a:r>
                      <a:r>
                        <a:rPr lang="ja-JP" altLang="en-US" sz="900" b="0" i="0" u="none" strike="noStrike">
                          <a:solidFill>
                            <a:srgbClr val="0D0D0D"/>
                          </a:solidFill>
                          <a:effectLst/>
                          <a:latin typeface="メイリオ"/>
                          <a:ea typeface="メイリオ"/>
                        </a:rPr>
                        <a:t>日間～</a:t>
                      </a:r>
                      <a:r>
                        <a:rPr lang="en-US" altLang="ja-JP" sz="900" b="0" i="0" u="none" strike="noStrike">
                          <a:solidFill>
                            <a:srgbClr val="0D0D0D"/>
                          </a:solidFill>
                          <a:effectLst/>
                          <a:latin typeface="Calibri"/>
                          <a:ea typeface="游ゴシック"/>
                        </a:rPr>
                        <a:t>31</a:t>
                      </a:r>
                      <a:r>
                        <a:rPr lang="ja-JP" altLang="en-US" sz="900" b="0" i="0" u="none" strike="noStrike">
                          <a:solidFill>
                            <a:srgbClr val="0D0D0D"/>
                          </a:solidFill>
                          <a:effectLst/>
                          <a:latin typeface="メイリオ"/>
                          <a:ea typeface="メイリオ"/>
                        </a:rPr>
                        <a:t>日間</a:t>
                      </a:r>
                    </a:p>
                  </a:txBody>
                  <a:tcPr marL="5250" marR="5250" marT="5250" marB="0" anchor="ctr">
                    <a:lnL w="190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p>
                      <a:pPr algn="ctr" rtl="0" fontAlgn="ctr"/>
                      <a:r>
                        <a:rPr lang="en-US" altLang="zh-TW" sz="900" b="0" i="0" u="none" strike="noStrike">
                          <a:solidFill>
                            <a:srgbClr val="0D0D0D"/>
                          </a:solidFill>
                          <a:effectLst/>
                          <a:latin typeface="Meiryo" panose="020B0604030504040204" pitchFamily="50" charset="-128"/>
                          <a:ea typeface="Meiryo" panose="020B0604030504040204" pitchFamily="50" charset="-128"/>
                        </a:rPr>
                        <a:t>5</a:t>
                      </a:r>
                      <a:r>
                        <a:rPr lang="zh-TW" altLang="en-US" sz="900" b="0" i="0" u="none" strike="noStrike">
                          <a:solidFill>
                            <a:srgbClr val="0D0D0D"/>
                          </a:solidFill>
                          <a:effectLst/>
                          <a:latin typeface="Meiryo" panose="020B0604030504040204" pitchFamily="50" charset="-128"/>
                          <a:ea typeface="Meiryo" panose="020B0604030504040204" pitchFamily="50" charset="-128"/>
                        </a:rPr>
                        <a:t>日間～</a:t>
                      </a:r>
                      <a:r>
                        <a:rPr lang="en-US" altLang="zh-TW" sz="900" b="0" i="0" u="none" strike="noStrike">
                          <a:solidFill>
                            <a:srgbClr val="0D0D0D"/>
                          </a:solidFill>
                          <a:effectLst/>
                          <a:latin typeface="Meiryo" panose="020B0604030504040204" pitchFamily="50" charset="-128"/>
                          <a:ea typeface="Meiryo" panose="020B0604030504040204" pitchFamily="50" charset="-128"/>
                        </a:rPr>
                        <a:t>31</a:t>
                      </a:r>
                      <a:r>
                        <a:rPr lang="zh-TW" altLang="en-US" sz="900" b="0" i="0" u="none" strike="noStrike">
                          <a:solidFill>
                            <a:srgbClr val="0D0D0D"/>
                          </a:solidFill>
                          <a:effectLst/>
                          <a:latin typeface="Meiryo" panose="020B0604030504040204" pitchFamily="50" charset="-128"/>
                          <a:ea typeface="Meiryo" panose="020B0604030504040204" pitchFamily="50" charset="-128"/>
                        </a:rPr>
                        <a:t>日間 </a:t>
                      </a:r>
                      <a:r>
                        <a:rPr lang="en-US" altLang="zh-TW" sz="900" b="0" i="0" u="none" strike="noStrike">
                          <a:solidFill>
                            <a:srgbClr val="002AFF"/>
                          </a:solidFill>
                          <a:effectLst/>
                          <a:latin typeface="Meiryo" panose="020B0604030504040204" pitchFamily="50" charset="-128"/>
                          <a:ea typeface="Meiryo" panose="020B0604030504040204" pitchFamily="50" charset="-128"/>
                        </a:rPr>
                        <a:t>※1</a:t>
                      </a:r>
                      <a:endParaRPr lang="zh-TW" altLang="en-US" sz="900" b="0" i="0" u="none" strike="noStrike">
                        <a:solidFill>
                          <a:srgbClr val="002AFF"/>
                        </a:solidFill>
                        <a:effectLst/>
                        <a:latin typeface="Meiryo" panose="020B0604030504040204" pitchFamily="50" charset="-128"/>
                        <a:ea typeface="Meiryo" panose="020B0604030504040204" pitchFamily="50" charset="-128"/>
                      </a:endParaRPr>
                    </a:p>
                  </a:txBody>
                  <a:tcPr marL="5250" marR="5250" marT="52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4016199579"/>
                  </a:ext>
                </a:extLst>
              </a:tr>
              <a:tr h="251399">
                <a:tc>
                  <a:txBody>
                    <a:bodyPr/>
                    <a:lstStyle/>
                    <a:p>
                      <a:pPr algn="ctr" rtl="0" fontAlgn="ctr"/>
                      <a:r>
                        <a:rPr lang="ja-JP" altLang="en-US" sz="900" b="0" i="0" u="none" strike="noStrike">
                          <a:solidFill>
                            <a:srgbClr val="FFFFFF"/>
                          </a:solidFill>
                          <a:effectLst/>
                          <a:latin typeface="Meiryo" panose="020B0604030504040204" pitchFamily="50" charset="-128"/>
                          <a:ea typeface="Meiryo" panose="020B0604030504040204" pitchFamily="50" charset="-128"/>
                        </a:rPr>
                        <a:t>料金タイプ</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8">
                  <a:txBody>
                    <a:bodyPr/>
                    <a:lstStyle/>
                    <a:p>
                      <a:pPr algn="ctr" rtl="0" fontAlgn="ctr"/>
                      <a:r>
                        <a:rPr lang="en-US" sz="900" b="0" i="0" u="none" strike="noStrike" err="1">
                          <a:solidFill>
                            <a:srgbClr val="0D0D0D"/>
                          </a:solidFill>
                          <a:effectLst/>
                          <a:latin typeface="Meiryo"/>
                          <a:ea typeface="Meiryo"/>
                        </a:rPr>
                        <a:t>vimps</a:t>
                      </a:r>
                      <a:r>
                        <a:rPr lang="ja-JP" altLang="en-US" sz="900" b="0" i="0" u="none" strike="noStrike">
                          <a:solidFill>
                            <a:srgbClr val="0D0D0D"/>
                          </a:solidFill>
                          <a:effectLst/>
                          <a:latin typeface="Meiryo"/>
                          <a:ea typeface="Meiryo"/>
                        </a:rPr>
                        <a:t>購入型</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17634494"/>
                  </a:ext>
                </a:extLst>
              </a:tr>
              <a:tr h="316245">
                <a:tc>
                  <a:txBody>
                    <a:bodyPr/>
                    <a:lstStyle/>
                    <a:p>
                      <a:pPr algn="ctr" rtl="0" fontAlgn="ctr"/>
                      <a:r>
                        <a:rPr lang="zh-TW" altLang="en-US" sz="900" b="0" i="0" u="none" strike="noStrike">
                          <a:solidFill>
                            <a:srgbClr val="FFFFFF"/>
                          </a:solidFill>
                          <a:effectLst/>
                          <a:latin typeface="Meiryo" panose="020B0604030504040204" pitchFamily="50" charset="-128"/>
                          <a:ea typeface="Meiryo" panose="020B0604030504040204" pitchFamily="50" charset="-128"/>
                        </a:rPr>
                        <a:t>最低購入価格</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2">
                  <a:txBody>
                    <a:bodyPr/>
                    <a:lstStyle/>
                    <a:p>
                      <a:pPr algn="ctr" rtl="0" fontAlgn="ctr"/>
                      <a:r>
                        <a:rPr lang="en-US" altLang="ja-JP" sz="900" b="0" i="0" u="none" strike="noStrike">
                          <a:solidFill>
                            <a:srgbClr val="0D0D0D"/>
                          </a:solidFill>
                          <a:effectLst/>
                          <a:latin typeface="Meiryo"/>
                          <a:ea typeface="Meiryo"/>
                        </a:rPr>
                        <a:t>10,000,000</a:t>
                      </a:r>
                      <a:r>
                        <a:rPr lang="ja-JP" altLang="en-US" sz="900" b="0" i="0" u="none" strike="noStrike">
                          <a:solidFill>
                            <a:srgbClr val="0D0D0D"/>
                          </a:solidFill>
                          <a:effectLst/>
                          <a:latin typeface="Meiryo"/>
                          <a:ea typeface="Meiryo"/>
                        </a:rPr>
                        <a:t>円</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gridSpan="2">
                  <a:txBody>
                    <a:bodyPr/>
                    <a:lstStyle/>
                    <a:p>
                      <a:pPr algn="ctr" rtl="0" fontAlgn="ctr"/>
                      <a:r>
                        <a:rPr lang="en-US" altLang="ja-JP" sz="900" b="0" i="0" u="none" strike="noStrike">
                          <a:solidFill>
                            <a:srgbClr val="0D0D0D"/>
                          </a:solidFill>
                          <a:effectLst/>
                          <a:latin typeface="Meiryo"/>
                          <a:ea typeface="Meiryo"/>
                        </a:rPr>
                        <a:t>10,000,000</a:t>
                      </a:r>
                      <a:r>
                        <a:rPr lang="ja-JP" altLang="en-US" sz="900" b="0" i="0" u="none" strike="noStrike">
                          <a:solidFill>
                            <a:srgbClr val="0D0D0D"/>
                          </a:solidFill>
                          <a:effectLst/>
                          <a:latin typeface="Meiryo"/>
                          <a:ea typeface="Meiryo"/>
                        </a:rPr>
                        <a:t>円</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gridSpan="2">
                  <a:txBody>
                    <a:bodyPr/>
                    <a:lstStyle/>
                    <a:p>
                      <a:pPr algn="ctr" rtl="0" fontAlgn="ctr"/>
                      <a:r>
                        <a:rPr lang="en-US" altLang="ja-JP" sz="900" b="0" i="0" u="none" strike="noStrike">
                          <a:solidFill>
                            <a:srgbClr val="0D0D0D"/>
                          </a:solidFill>
                          <a:effectLst/>
                          <a:latin typeface="Meiryo"/>
                          <a:ea typeface="Meiryo"/>
                        </a:rPr>
                        <a:t>20,000,000</a:t>
                      </a:r>
                      <a:r>
                        <a:rPr lang="ja-JP" altLang="en-US" sz="900" b="0" i="0" u="none" strike="noStrike">
                          <a:solidFill>
                            <a:srgbClr val="0D0D0D"/>
                          </a:solidFill>
                          <a:effectLst/>
                          <a:latin typeface="Meiryo"/>
                          <a:ea typeface="Meiryo"/>
                        </a:rPr>
                        <a:t>円</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gridSpan="2">
                  <a:txBody>
                    <a:bodyPr/>
                    <a:lstStyle/>
                    <a:p>
                      <a:pPr algn="ctr" rtl="0" fontAlgn="ctr"/>
                      <a:r>
                        <a:rPr lang="en-US" altLang="ja-JP" sz="900" b="0" i="0" u="none" strike="noStrike">
                          <a:solidFill>
                            <a:srgbClr val="0D0D0D"/>
                          </a:solidFill>
                          <a:effectLst/>
                          <a:latin typeface="Meiryo"/>
                          <a:ea typeface="Meiryo"/>
                        </a:rPr>
                        <a:t>3,000,000</a:t>
                      </a:r>
                      <a:r>
                        <a:rPr lang="ja-JP" altLang="en-US" sz="900" b="0" i="0" u="none" strike="noStrike">
                          <a:solidFill>
                            <a:srgbClr val="0D0D0D"/>
                          </a:solidFill>
                          <a:effectLst/>
                          <a:latin typeface="Meiryo"/>
                          <a:ea typeface="Meiryo"/>
                        </a:rPr>
                        <a:t>円</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2997189860"/>
                  </a:ext>
                </a:extLst>
              </a:tr>
              <a:tr h="155139">
                <a:tc rowSpan="2">
                  <a:txBody>
                    <a:bodyPr/>
                    <a:lstStyle/>
                    <a:p>
                      <a:pPr algn="ctr" rtl="0" fontAlgn="ctr"/>
                      <a:r>
                        <a:rPr lang="ja-JP" altLang="en-US" sz="900" b="0" i="0" u="none" strike="noStrike">
                          <a:solidFill>
                            <a:srgbClr val="FFFFFF"/>
                          </a:solidFill>
                          <a:effectLst/>
                          <a:latin typeface="Meiryo"/>
                          <a:ea typeface="Meiryo"/>
                        </a:rPr>
                        <a:t>基本料金（</a:t>
                      </a:r>
                      <a:r>
                        <a:rPr lang="en-US" sz="900" b="0" i="0" u="none" strike="noStrike" err="1">
                          <a:solidFill>
                            <a:srgbClr val="FFFFFF"/>
                          </a:solidFill>
                          <a:effectLst/>
                          <a:latin typeface="Meiryo"/>
                          <a:ea typeface="Meiryo"/>
                        </a:rPr>
                        <a:t>vCPM</a:t>
                      </a:r>
                      <a:r>
                        <a:rPr lang="en-US" sz="900" b="0" i="0" u="none" strike="noStrike">
                          <a:solidFill>
                            <a:srgbClr val="FFFFFF"/>
                          </a:solidFill>
                          <a:effectLst/>
                          <a:latin typeface="Meiryo"/>
                          <a:ea typeface="Meiryo"/>
                        </a:rPr>
                        <a:t>）</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rowSpan="2" gridSpan="2">
                  <a:txBody>
                    <a:bodyPr/>
                    <a:lstStyle/>
                    <a:p>
                      <a:pPr algn="ctr" rtl="0" fontAlgn="ctr"/>
                      <a:r>
                        <a:rPr lang="en-US" altLang="ja-JP" sz="900" b="0" i="0" u="none" strike="noStrike">
                          <a:solidFill>
                            <a:srgbClr val="0D0D0D"/>
                          </a:solidFill>
                          <a:effectLst/>
                          <a:latin typeface="Meiryo"/>
                          <a:ea typeface="Meiryo"/>
                        </a:rPr>
                        <a:t>1,075</a:t>
                      </a:r>
                      <a:r>
                        <a:rPr lang="ja-JP" altLang="en-US" sz="900" b="0" i="0" u="none" strike="noStrike">
                          <a:solidFill>
                            <a:srgbClr val="0D0D0D"/>
                          </a:solidFill>
                          <a:effectLst/>
                          <a:latin typeface="Meiryo"/>
                          <a:ea typeface="Meiryo"/>
                        </a:rPr>
                        <a:t>円 </a:t>
                      </a:r>
                      <a:r>
                        <a:rPr kumimoji="1" lang="en-US" altLang="ja-JP" sz="900" b="0" i="0" u="none" strike="noStrike" kern="1200" cap="none" spc="0" normalizeH="0" baseline="0" noProof="0">
                          <a:ln>
                            <a:noFill/>
                          </a:ln>
                          <a:solidFill>
                            <a:srgbClr val="002AFF"/>
                          </a:solidFill>
                          <a:effectLst/>
                          <a:uLnTx/>
                          <a:uFillTx/>
                          <a:latin typeface="Meiryo"/>
                          <a:ea typeface="Meiryo"/>
                          <a:cs typeface="+mn-cs"/>
                        </a:rPr>
                        <a:t>※2</a:t>
                      </a:r>
                      <a:endParaRPr lang="ja-JP" altLang="en-US" sz="900" b="0" i="0" u="none" strike="noStrike">
                        <a:solidFill>
                          <a:srgbClr val="0D0D0D"/>
                        </a:solidFill>
                        <a:effectLst/>
                        <a:latin typeface="Meiryo"/>
                        <a:ea typeface="Meiryo"/>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rowSpan="2" hMerge="1">
                  <a:txBody>
                    <a:bodyPr/>
                    <a:lstStyle/>
                    <a:p>
                      <a:endParaRPr kumimoji="1" lang="ja-JP" altLang="en-US"/>
                    </a:p>
                  </a:txBody>
                  <a:tcPr/>
                </a:tc>
                <a:tc rowSpan="2" gridSpan="2">
                  <a:txBody>
                    <a:bodyPr/>
                    <a:lstStyle/>
                    <a:p>
                      <a:pPr algn="ctr" rtl="0" fontAlgn="ctr"/>
                      <a:r>
                        <a:rPr lang="en-US" altLang="ja-JP" sz="900" b="0" i="0" u="none" strike="noStrike">
                          <a:solidFill>
                            <a:srgbClr val="0D0D0D"/>
                          </a:solidFill>
                          <a:effectLst/>
                          <a:latin typeface="Meiryo"/>
                          <a:ea typeface="Meiryo"/>
                        </a:rPr>
                        <a:t>1,263</a:t>
                      </a:r>
                      <a:r>
                        <a:rPr lang="ja-JP" altLang="en-US" sz="900" b="0" i="0" u="none" strike="noStrike">
                          <a:solidFill>
                            <a:srgbClr val="0D0D0D"/>
                          </a:solidFill>
                          <a:effectLst/>
                          <a:latin typeface="Meiryo"/>
                          <a:ea typeface="Meiryo"/>
                        </a:rPr>
                        <a:t>円</a:t>
                      </a:r>
                      <a:r>
                        <a:rPr lang="ja-JP" altLang="en-US" sz="900" b="0" i="0" u="none" strike="noStrike">
                          <a:solidFill>
                            <a:srgbClr val="002AFF"/>
                          </a:solidFill>
                          <a:effectLst/>
                          <a:latin typeface="Meiryo"/>
                          <a:ea typeface="Meiryo"/>
                        </a:rPr>
                        <a:t> </a:t>
                      </a:r>
                      <a:r>
                        <a:rPr lang="en-US" altLang="ja-JP" sz="900" b="0" i="0" u="none" strike="noStrike">
                          <a:solidFill>
                            <a:srgbClr val="002AFF"/>
                          </a:solidFill>
                          <a:effectLst/>
                          <a:latin typeface="Meiryo"/>
                          <a:ea typeface="Meiryo"/>
                        </a:rPr>
                        <a:t>※3</a:t>
                      </a:r>
                      <a:endParaRPr lang="ja-JP" altLang="en-US" sz="900" b="0" i="0" u="none" strike="noStrike">
                        <a:solidFill>
                          <a:srgbClr val="002AFF"/>
                        </a:solidFill>
                        <a:effectLst/>
                        <a:latin typeface="Meiryo"/>
                        <a:ea typeface="Meiryo"/>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rowSpan="2" hMerge="1">
                  <a:txBody>
                    <a:bodyPr/>
                    <a:lstStyle/>
                    <a:p>
                      <a:endParaRPr kumimoji="1" lang="ja-JP" altLang="en-US"/>
                    </a:p>
                  </a:txBody>
                  <a:tcPr/>
                </a:tc>
                <a:tc rowSpan="2" gridSpan="2">
                  <a:txBody>
                    <a:bodyPr/>
                    <a:lstStyle/>
                    <a:p>
                      <a:pPr algn="ctr" rtl="0" fontAlgn="ctr"/>
                      <a:r>
                        <a:rPr lang="en-US" altLang="ja-JP" sz="900" b="0" i="0" u="none" strike="noStrike">
                          <a:solidFill>
                            <a:srgbClr val="0D0D0D"/>
                          </a:solidFill>
                          <a:effectLst/>
                          <a:latin typeface="Meiryo" panose="020B0604030504040204" pitchFamily="50" charset="-128"/>
                          <a:ea typeface="Meiryo" panose="020B0604030504040204" pitchFamily="50" charset="-128"/>
                        </a:rPr>
                        <a:t>1,075</a:t>
                      </a:r>
                      <a:r>
                        <a:rPr lang="ja-JP" altLang="en-US" sz="900" b="0" i="0" u="none" strike="noStrike">
                          <a:solidFill>
                            <a:srgbClr val="0D0D0D"/>
                          </a:solidFill>
                          <a:effectLst/>
                          <a:latin typeface="Meiryo" panose="020B0604030504040204" pitchFamily="50" charset="-128"/>
                          <a:ea typeface="Meiryo" panose="020B0604030504040204" pitchFamily="50" charset="-128"/>
                        </a:rPr>
                        <a:t>円</a:t>
                      </a:r>
                      <a:r>
                        <a:rPr lang="en-US" altLang="ja-JP" sz="900" b="0" i="0" u="none" strike="noStrike">
                          <a:solidFill>
                            <a:srgbClr val="002AFF"/>
                          </a:solidFill>
                          <a:effectLst/>
                          <a:latin typeface="Meiryo" panose="020B0604030504040204" pitchFamily="50" charset="-128"/>
                          <a:ea typeface="Meiryo" panose="020B0604030504040204" pitchFamily="50" charset="-128"/>
                        </a:rPr>
                        <a:t>※3</a:t>
                      </a:r>
                      <a:r>
                        <a:rPr lang="ja-JP" altLang="en-US" sz="900" b="0" i="0" u="none" strike="noStrike">
                          <a:solidFill>
                            <a:srgbClr val="002AFF"/>
                          </a:solidFill>
                          <a:effectLst/>
                          <a:latin typeface="Meiryo" panose="020B0604030504040204" pitchFamily="50" charset="-128"/>
                          <a:ea typeface="Meiryo" panose="020B0604030504040204" pitchFamily="50" charset="-128"/>
                        </a:rPr>
                        <a:t>　</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rowSpan="2" hMerge="1">
                  <a:txBody>
                    <a:bodyPr/>
                    <a:lstStyle/>
                    <a:p>
                      <a:endParaRPr kumimoji="1" lang="ja-JP" altLang="en-US"/>
                    </a:p>
                  </a:txBody>
                  <a:tcPr/>
                </a:tc>
                <a:tc gridSpan="2">
                  <a:txBody>
                    <a:bodyPr/>
                    <a:lstStyle/>
                    <a:p>
                      <a:pPr algn="ctr" rtl="0" fontAlgn="ctr"/>
                      <a:r>
                        <a:rPr lang="en-US" altLang="ja-JP" sz="900" b="0" i="0" u="none" strike="noStrike">
                          <a:solidFill>
                            <a:srgbClr val="0D0D0D"/>
                          </a:solidFill>
                          <a:effectLst/>
                          <a:latin typeface="Meiryo"/>
                          <a:ea typeface="Meiryo"/>
                        </a:rPr>
                        <a:t>1,290</a:t>
                      </a:r>
                      <a:r>
                        <a:rPr lang="ja-JP" altLang="en-US" sz="900" b="0" i="0" u="none" strike="noStrike">
                          <a:solidFill>
                            <a:srgbClr val="0D0D0D"/>
                          </a:solidFill>
                          <a:effectLst/>
                          <a:latin typeface="Meiryo"/>
                          <a:ea typeface="Meiryo"/>
                        </a:rPr>
                        <a:t>円★</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3756185011"/>
                  </a:ext>
                </a:extLst>
              </a:tr>
              <a:tr h="143205">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2">
                  <a:txBody>
                    <a:bodyPr/>
                    <a:lstStyle/>
                    <a:p>
                      <a:pPr algn="ctr" rtl="0" fontAlgn="ctr"/>
                      <a:r>
                        <a:rPr lang="ja-JP" altLang="en-US" sz="900" b="0" i="0" u="none" strike="noStrike">
                          <a:solidFill>
                            <a:srgbClr val="0D0D0D"/>
                          </a:solidFill>
                          <a:effectLst/>
                          <a:latin typeface="Meiryo" panose="020B0604030504040204" pitchFamily="50" charset="-128"/>
                          <a:ea typeface="Meiryo" panose="020B0604030504040204" pitchFamily="50" charset="-128"/>
                        </a:rPr>
                        <a:t>（</a:t>
                      </a:r>
                      <a:r>
                        <a:rPr lang="en-US" altLang="ja-JP" sz="900" b="0" i="0" u="none" strike="noStrike">
                          <a:solidFill>
                            <a:srgbClr val="0D0D0D"/>
                          </a:solidFill>
                          <a:effectLst/>
                          <a:latin typeface="Meiryo" panose="020B0604030504040204" pitchFamily="50" charset="-128"/>
                          <a:ea typeface="Meiryo" panose="020B0604030504040204" pitchFamily="50" charset="-128"/>
                        </a:rPr>
                        <a:t>1,075.2</a:t>
                      </a:r>
                      <a:r>
                        <a:rPr lang="ja-JP" altLang="en-US" sz="900" b="0" i="0" u="none" strike="noStrike">
                          <a:solidFill>
                            <a:srgbClr val="0D0D0D"/>
                          </a:solidFill>
                          <a:effectLst/>
                          <a:latin typeface="Meiryo" panose="020B0604030504040204" pitchFamily="50" charset="-128"/>
                          <a:ea typeface="Meiryo" panose="020B0604030504040204" pitchFamily="50" charset="-128"/>
                        </a:rPr>
                        <a:t>円</a:t>
                      </a:r>
                      <a:r>
                        <a:rPr lang="en-US" altLang="ja-JP" sz="900" b="0" i="0" u="none" strike="noStrike">
                          <a:solidFill>
                            <a:srgbClr val="0D0D0D"/>
                          </a:solidFill>
                          <a:effectLst/>
                          <a:latin typeface="Meiryo" panose="020B0604030504040204" pitchFamily="50" charset="-128"/>
                          <a:ea typeface="Meiryo" panose="020B0604030504040204" pitchFamily="50" charset="-128"/>
                        </a:rPr>
                        <a:t>×1.2</a:t>
                      </a:r>
                      <a:r>
                        <a:rPr lang="ja-JP" altLang="en-US" sz="900" b="0" i="0" u="none" strike="noStrike">
                          <a:solidFill>
                            <a:srgbClr val="0D0D0D"/>
                          </a:solidFill>
                          <a:effectLst/>
                          <a:latin typeface="Meiryo" panose="020B0604030504040204" pitchFamily="50" charset="-128"/>
                          <a:ea typeface="Meiryo" panose="020B0604030504040204" pitchFamily="50" charset="-128"/>
                        </a:rPr>
                        <a:t>倍）</a:t>
                      </a:r>
                      <a:r>
                        <a:rPr lang="ja-JP" altLang="en-US" sz="900" b="0" i="0" u="none" strike="noStrike">
                          <a:solidFill>
                            <a:srgbClr val="002AFF"/>
                          </a:solidFill>
                          <a:effectLst/>
                          <a:latin typeface="Meiryo" panose="020B0604030504040204" pitchFamily="50" charset="-128"/>
                          <a:ea typeface="Meiryo" panose="020B0604030504040204" pitchFamily="50" charset="-128"/>
                        </a:rPr>
                        <a:t> </a:t>
                      </a:r>
                      <a:r>
                        <a:rPr lang="en-US" altLang="ja-JP" sz="900" b="0" i="0" u="none" strike="noStrike">
                          <a:solidFill>
                            <a:srgbClr val="002AFF"/>
                          </a:solidFill>
                          <a:effectLst/>
                          <a:latin typeface="Meiryo" panose="020B0604030504040204" pitchFamily="50" charset="-128"/>
                          <a:ea typeface="Meiryo" panose="020B0604030504040204" pitchFamily="50" charset="-128"/>
                        </a:rPr>
                        <a:t>※4</a:t>
                      </a:r>
                      <a:endParaRPr lang="ja-JP" altLang="en-US" sz="900" b="0" i="0" u="none" strike="noStrike">
                        <a:solidFill>
                          <a:srgbClr val="002AFF"/>
                        </a:solidFill>
                        <a:effectLst/>
                        <a:latin typeface="Meiryo" panose="020B0604030504040204" pitchFamily="50" charset="-128"/>
                        <a:ea typeface="Meiryo" panose="020B0604030504040204" pitchFamily="50" charset="-128"/>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816400905"/>
                  </a:ext>
                </a:extLst>
              </a:tr>
              <a:tr h="184165">
                <a:tc>
                  <a:txBody>
                    <a:bodyPr/>
                    <a:lstStyle/>
                    <a:p>
                      <a:pPr algn="ctr" rtl="0" fontAlgn="ctr"/>
                      <a:r>
                        <a:rPr lang="ja-JP" altLang="en-US" sz="900" b="0" i="0" u="none" strike="noStrike">
                          <a:solidFill>
                            <a:srgbClr val="FFFFFF"/>
                          </a:solidFill>
                          <a:effectLst/>
                          <a:latin typeface="Meiryo"/>
                          <a:ea typeface="Meiryo"/>
                        </a:rPr>
                        <a:t>想定</a:t>
                      </a:r>
                      <a:r>
                        <a:rPr lang="en-US" altLang="ja-JP" sz="900" b="0" i="0" u="none" strike="noStrike" err="1">
                          <a:solidFill>
                            <a:srgbClr val="FFFFFF"/>
                          </a:solidFill>
                          <a:effectLst/>
                          <a:latin typeface="Meiryo"/>
                          <a:ea typeface="Meiryo"/>
                        </a:rPr>
                        <a:t>vimps</a:t>
                      </a:r>
                      <a:r>
                        <a:rPr lang="ja-JP" altLang="en-US" sz="900" b="0" i="0" u="none" strike="noStrike">
                          <a:solidFill>
                            <a:srgbClr val="FFFFFF"/>
                          </a:solidFill>
                          <a:effectLst/>
                          <a:latin typeface="Meiryo"/>
                          <a:ea typeface="Meiryo"/>
                        </a:rPr>
                        <a:t>（枠配信のみ）</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2">
                  <a:txBody>
                    <a:bodyPr/>
                    <a:lstStyle/>
                    <a:p>
                      <a:pPr algn="ctr" rtl="0" fontAlgn="ctr"/>
                      <a:r>
                        <a:rPr lang="en-US" altLang="ja-JP" sz="900" b="0" i="0" u="none" strike="noStrike">
                          <a:solidFill>
                            <a:srgbClr val="595959"/>
                          </a:solidFill>
                          <a:effectLst/>
                          <a:latin typeface="Meiryo"/>
                          <a:ea typeface="Meiryo"/>
                        </a:rPr>
                        <a:t>-</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gridSpan="2">
                  <a:txBody>
                    <a:bodyPr/>
                    <a:lstStyle/>
                    <a:p>
                      <a:pPr algn="ctr" rtl="0" fontAlgn="ctr"/>
                      <a:r>
                        <a:rPr lang="en-US" altLang="ja-JP" sz="900" b="0" i="0" u="none" strike="noStrike">
                          <a:solidFill>
                            <a:srgbClr val="595959"/>
                          </a:solidFill>
                          <a:effectLst/>
                          <a:latin typeface="Meiryo"/>
                          <a:ea typeface="Meiryo"/>
                        </a:rPr>
                        <a:t>-</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gridSpan="2">
                  <a:txBody>
                    <a:bodyPr/>
                    <a:lstStyle/>
                    <a:p>
                      <a:pPr algn="ctr" rtl="0" fontAlgn="ctr"/>
                      <a:r>
                        <a:rPr lang="en-US" altLang="ja-JP" sz="900" b="0" i="0" u="none" strike="noStrike">
                          <a:solidFill>
                            <a:srgbClr val="595959"/>
                          </a:solidFill>
                          <a:effectLst/>
                          <a:latin typeface="Meiryo"/>
                          <a:ea typeface="Meiryo"/>
                        </a:rPr>
                        <a:t>-</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gridSpan="2">
                  <a:txBody>
                    <a:bodyPr/>
                    <a:lstStyle/>
                    <a:p>
                      <a:pPr algn="ctr" rtl="0" fontAlgn="ctr"/>
                      <a:r>
                        <a:rPr lang="en-US" altLang="ja-JP" sz="900" b="0" i="0" u="none" strike="noStrike" dirty="0">
                          <a:solidFill>
                            <a:srgbClr val="595959"/>
                          </a:solidFill>
                          <a:effectLst/>
                          <a:latin typeface="Meiryo" panose="020B0604030504040204" pitchFamily="50" charset="-128"/>
                          <a:ea typeface="Meiryo" panose="020B0604030504040204" pitchFamily="50" charset="-128"/>
                        </a:rPr>
                        <a:t>-</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2775626630"/>
                  </a:ext>
                </a:extLst>
              </a:tr>
            </a:tbl>
          </a:graphicData>
        </a:graphic>
      </p:graphicFrame>
      <p:sp>
        <p:nvSpPr>
          <p:cNvPr id="12" name="正方形/長方形 11">
            <a:extLst>
              <a:ext uri="{FF2B5EF4-FFF2-40B4-BE49-F238E27FC236}">
                <a16:creationId xmlns:a16="http://schemas.microsoft.com/office/drawing/2014/main" id="{D9D76325-4393-DEF4-3C0F-6FDCF9598168}"/>
              </a:ext>
            </a:extLst>
          </p:cNvPr>
          <p:cNvSpPr/>
          <p:nvPr/>
        </p:nvSpPr>
        <p:spPr>
          <a:xfrm>
            <a:off x="405623" y="5932031"/>
            <a:ext cx="4087657" cy="406265"/>
          </a:xfrm>
          <a:prstGeom prst="rect">
            <a:avLst/>
          </a:prstGeom>
        </p:spPr>
        <p:txBody>
          <a:bodyPr wrap="none" lIns="0" tIns="0" rIns="0" bIns="0" anchor="t">
            <a:spAutoFit/>
          </a:bodyPr>
          <a:lstStyle/>
          <a:p>
            <a:pPr>
              <a:lnSpc>
                <a:spcPct val="110000"/>
              </a:lnSpc>
              <a:defRPr/>
            </a:pPr>
            <a:r>
              <a:rPr kumimoji="0" lang="en-US" altLang="ja-JP" sz="800" kern="0">
                <a:solidFill>
                  <a:srgbClr val="0D0D0D"/>
                </a:solidFill>
                <a:latin typeface="Meiryo"/>
                <a:ea typeface="Meiryo"/>
              </a:rPr>
              <a:t>※</a:t>
            </a:r>
            <a:r>
              <a:rPr kumimoji="0" lang="en-US" sz="800" kern="0">
                <a:solidFill>
                  <a:srgbClr val="0D0D0D"/>
                </a:solidFill>
                <a:latin typeface="Meiryo"/>
                <a:ea typeface="Meiryo"/>
              </a:rPr>
              <a:t>SP</a:t>
            </a:r>
            <a:r>
              <a:rPr kumimoji="0" lang="ja-JP" altLang="en-US" sz="800" kern="0">
                <a:solidFill>
                  <a:srgbClr val="0D0D0D"/>
                </a:solidFill>
                <a:latin typeface="Meiryo"/>
                <a:ea typeface="Meiryo"/>
              </a:rPr>
              <a:t>はスマートフォン、</a:t>
            </a:r>
            <a:r>
              <a:rPr kumimoji="0" lang="en-US" sz="800" kern="0">
                <a:solidFill>
                  <a:srgbClr val="0D0D0D"/>
                </a:solidFill>
                <a:latin typeface="Meiryo"/>
                <a:ea typeface="Meiryo"/>
              </a:rPr>
              <a:t>PC</a:t>
            </a:r>
            <a:r>
              <a:rPr kumimoji="0" lang="ja-JP" altLang="en-US" sz="800" kern="0">
                <a:solidFill>
                  <a:srgbClr val="0D0D0D"/>
                </a:solidFill>
                <a:latin typeface="Meiryo"/>
                <a:ea typeface="Meiryo"/>
              </a:rPr>
              <a:t>はパソコン、</a:t>
            </a:r>
            <a:r>
              <a:rPr kumimoji="0" lang="en-US" sz="800" kern="0">
                <a:solidFill>
                  <a:srgbClr val="0D0D0D"/>
                </a:solidFill>
                <a:latin typeface="Meiryo"/>
                <a:ea typeface="Meiryo"/>
              </a:rPr>
              <a:t>MD</a:t>
            </a:r>
            <a:r>
              <a:rPr kumimoji="0" lang="ja-JP" sz="800" kern="0">
                <a:solidFill>
                  <a:srgbClr val="0D0D0D"/>
                </a:solidFill>
                <a:latin typeface="Meiryo"/>
                <a:ea typeface="Meiryo"/>
              </a:rPr>
              <a:t>はマルチデバイスの略称です。</a:t>
            </a:r>
            <a:endParaRPr kumimoji="0" lang="en-US" sz="800" kern="0">
              <a:solidFill>
                <a:srgbClr val="0D0D0D"/>
              </a:solidFill>
              <a:latin typeface="Meiryo"/>
              <a:ea typeface="Meiryo"/>
            </a:endParaRPr>
          </a:p>
          <a:p>
            <a:pPr>
              <a:lnSpc>
                <a:spcPct val="110000"/>
              </a:lnSpc>
              <a:defRPr/>
            </a:pPr>
            <a:r>
              <a:rPr kumimoji="0" lang="en-US" altLang="ja-JP" sz="800" kern="0">
                <a:solidFill>
                  <a:srgbClr val="0D0D0D"/>
                </a:solidFill>
                <a:latin typeface="Meiryo"/>
                <a:ea typeface="Meiryo"/>
              </a:rPr>
              <a:t>※</a:t>
            </a:r>
            <a:r>
              <a:rPr kumimoji="0" lang="en-US" altLang="ja-JP" sz="800" kern="0" err="1">
                <a:solidFill>
                  <a:srgbClr val="0D0D0D"/>
                </a:solidFill>
                <a:latin typeface="Meiryo"/>
                <a:ea typeface="Meiryo"/>
              </a:rPr>
              <a:t>vCPM</a:t>
            </a:r>
            <a:r>
              <a:rPr kumimoji="0" lang="ja-JP" altLang="en-US" sz="800" kern="0">
                <a:solidFill>
                  <a:srgbClr val="0D0D0D"/>
                </a:solidFill>
                <a:latin typeface="Meiryo"/>
                <a:ea typeface="Meiryo"/>
              </a:rPr>
              <a:t>はビューアブルインプレッション</a:t>
            </a:r>
            <a:r>
              <a:rPr kumimoji="0" lang="en-US" altLang="ja-JP" sz="800" kern="0">
                <a:solidFill>
                  <a:srgbClr val="0D0D0D"/>
                </a:solidFill>
                <a:latin typeface="Meiryo"/>
                <a:ea typeface="Meiryo"/>
              </a:rPr>
              <a:t>1,000</a:t>
            </a:r>
            <a:r>
              <a:rPr kumimoji="0" lang="ja-JP" altLang="en-US" sz="800" kern="0">
                <a:solidFill>
                  <a:srgbClr val="0D0D0D"/>
                </a:solidFill>
                <a:latin typeface="Meiryo"/>
                <a:ea typeface="Meiryo"/>
              </a:rPr>
              <a:t>回あたりにかかる見込み広告費用です。 </a:t>
            </a:r>
            <a:endParaRPr kumimoji="0" lang="en-US" altLang="ja-JP" sz="800" kern="0">
              <a:solidFill>
                <a:srgbClr val="0D0D0D"/>
              </a:solidFill>
              <a:latin typeface="Meiryo" panose="020B0604030504040204" pitchFamily="34" charset="-128"/>
              <a:ea typeface="Meiryo" panose="020B0604030504040204" pitchFamily="34" charset="-128"/>
            </a:endParaRPr>
          </a:p>
          <a:p>
            <a:pPr>
              <a:lnSpc>
                <a:spcPct val="110000"/>
              </a:lnSpc>
              <a:defRPr/>
            </a:pPr>
            <a:r>
              <a:rPr kumimoji="0" lang="en-US" altLang="ja-JP" sz="800" kern="0">
                <a:solidFill>
                  <a:srgbClr val="0D0D0D"/>
                </a:solidFill>
                <a:latin typeface="Meiryo"/>
                <a:ea typeface="Meiryo"/>
              </a:rPr>
              <a:t>※</a:t>
            </a:r>
            <a:r>
              <a:rPr kumimoji="0" lang="en-US" altLang="ja-JP" sz="800" kern="0" err="1">
                <a:solidFill>
                  <a:srgbClr val="0D0D0D"/>
                </a:solidFill>
                <a:latin typeface="Meiryo"/>
                <a:ea typeface="Meiryo"/>
              </a:rPr>
              <a:t>vimps</a:t>
            </a:r>
            <a:r>
              <a:rPr kumimoji="0" lang="ja-JP" altLang="en-US" sz="800" kern="0">
                <a:solidFill>
                  <a:srgbClr val="0D0D0D"/>
                </a:solidFill>
                <a:latin typeface="Meiryo"/>
                <a:ea typeface="Meiryo"/>
              </a:rPr>
              <a:t>はビューアブルインプレッションの略称です。</a:t>
            </a:r>
            <a:endParaRPr kumimoji="0" lang="en-US" altLang="ja-JP" sz="800" kern="0">
              <a:solidFill>
                <a:srgbClr val="0D0D0D"/>
              </a:solidFill>
              <a:latin typeface="Meiryo"/>
              <a:ea typeface="Meiryo"/>
            </a:endParaRPr>
          </a:p>
        </p:txBody>
      </p:sp>
      <p:sp>
        <p:nvSpPr>
          <p:cNvPr id="13" name="正方形/長方形 12">
            <a:extLst>
              <a:ext uri="{FF2B5EF4-FFF2-40B4-BE49-F238E27FC236}">
                <a16:creationId xmlns:a16="http://schemas.microsoft.com/office/drawing/2014/main" id="{BB2D1693-F58E-4D66-EBE6-238FBB38E4D9}"/>
              </a:ext>
            </a:extLst>
          </p:cNvPr>
          <p:cNvSpPr/>
          <p:nvPr/>
        </p:nvSpPr>
        <p:spPr>
          <a:xfrm>
            <a:off x="4712060" y="5898205"/>
            <a:ext cx="7325969" cy="677108"/>
          </a:xfrm>
          <a:prstGeom prst="rect">
            <a:avLst/>
          </a:prstGeom>
        </p:spPr>
        <p:txBody>
          <a:bodyPr wrap="square" lIns="0" tIns="0" rIns="0" bIns="0" anchor="t">
            <a:spAutoFit/>
          </a:bodyPr>
          <a:lstStyle/>
          <a:p>
            <a:pPr>
              <a:lnSpc>
                <a:spcPct val="110000"/>
              </a:lnSpc>
              <a:defRPr/>
            </a:pPr>
            <a:r>
              <a:rPr kumimoji="0" lang="en-US" altLang="ja-JP" sz="800" kern="0">
                <a:solidFill>
                  <a:srgbClr val="002AFF"/>
                </a:solidFill>
                <a:latin typeface="メイリオ" panose="020B0604030504040204" pitchFamily="50" charset="-128"/>
                <a:ea typeface="メイリオ" panose="020B0604030504040204" pitchFamily="50" charset="-128"/>
              </a:rPr>
              <a:t>※1  </a:t>
            </a:r>
            <a:r>
              <a:rPr lang="en-US" altLang="ja-JP" sz="800" b="0" i="0">
                <a:solidFill>
                  <a:srgbClr val="002AFF"/>
                </a:solidFill>
                <a:effectLst/>
                <a:latin typeface="メイリオ" panose="020B0604030504040204" pitchFamily="50" charset="-128"/>
                <a:ea typeface="メイリオ" panose="020B0604030504040204" pitchFamily="50" charset="-128"/>
              </a:rPr>
              <a:t>1</a:t>
            </a:r>
            <a:r>
              <a:rPr lang="ja-JP" altLang="en-US" sz="800" b="0" i="0">
                <a:solidFill>
                  <a:srgbClr val="002AFF"/>
                </a:solidFill>
                <a:effectLst/>
                <a:latin typeface="メイリオ" panose="020B0604030504040204" pitchFamily="50" charset="-128"/>
                <a:ea typeface="メイリオ" panose="020B0604030504040204" pitchFamily="50" charset="-128"/>
              </a:rPr>
              <a:t>日間～</a:t>
            </a:r>
            <a:r>
              <a:rPr lang="en-US" altLang="ja-JP" sz="800" b="0" i="0">
                <a:solidFill>
                  <a:srgbClr val="002AFF"/>
                </a:solidFill>
                <a:effectLst/>
                <a:latin typeface="メイリオ" panose="020B0604030504040204" pitchFamily="50" charset="-128"/>
                <a:ea typeface="メイリオ" panose="020B0604030504040204" pitchFamily="50" charset="-128"/>
              </a:rPr>
              <a:t>4</a:t>
            </a:r>
            <a:r>
              <a:rPr lang="ja-JP" altLang="en-US" sz="800" b="0" i="0">
                <a:solidFill>
                  <a:srgbClr val="002AFF"/>
                </a:solidFill>
                <a:effectLst/>
                <a:latin typeface="メイリオ" panose="020B0604030504040204" pitchFamily="50" charset="-128"/>
                <a:ea typeface="メイリオ" panose="020B0604030504040204" pitchFamily="50" charset="-128"/>
              </a:rPr>
              <a:t>日間での掲載も可能ですが、予約時のシミュレーション</a:t>
            </a:r>
            <a:r>
              <a:rPr lang="en-US" altLang="ja-JP" sz="800" b="0" i="0" err="1">
                <a:solidFill>
                  <a:srgbClr val="002AFF"/>
                </a:solidFill>
                <a:effectLst/>
                <a:latin typeface="メイリオ" panose="020B0604030504040204" pitchFamily="50" charset="-128"/>
                <a:ea typeface="メイリオ" panose="020B0604030504040204" pitchFamily="50" charset="-128"/>
              </a:rPr>
              <a:t>vimps</a:t>
            </a:r>
            <a:r>
              <a:rPr lang="ja-JP" altLang="en-US" sz="800" b="0" i="0">
                <a:solidFill>
                  <a:srgbClr val="002AFF"/>
                </a:solidFill>
                <a:effectLst/>
                <a:latin typeface="メイリオ" panose="020B0604030504040204" pitchFamily="50" charset="-128"/>
                <a:ea typeface="メイリオ" panose="020B0604030504040204" pitchFamily="50" charset="-128"/>
              </a:rPr>
              <a:t>を下回る場合がありますので、</a:t>
            </a:r>
            <a:r>
              <a:rPr lang="en-US" altLang="ja-JP" sz="800" b="0" i="0">
                <a:solidFill>
                  <a:srgbClr val="002AFF"/>
                </a:solidFill>
                <a:effectLst/>
                <a:latin typeface="メイリオ" panose="020B0604030504040204" pitchFamily="50" charset="-128"/>
                <a:ea typeface="メイリオ" panose="020B0604030504040204" pitchFamily="50" charset="-128"/>
              </a:rPr>
              <a:t>5</a:t>
            </a:r>
            <a:r>
              <a:rPr lang="ja-JP" altLang="en-US" sz="800" b="0" i="0">
                <a:solidFill>
                  <a:srgbClr val="002AFF"/>
                </a:solidFill>
                <a:effectLst/>
                <a:latin typeface="メイリオ" panose="020B0604030504040204" pitchFamily="50" charset="-128"/>
                <a:ea typeface="メイリオ" panose="020B0604030504040204" pitchFamily="50" charset="-128"/>
              </a:rPr>
              <a:t>日間以上の掲載を推奨します。</a:t>
            </a:r>
            <a:endParaRPr lang="en-US" altLang="ja-JP" sz="800" b="0" i="0">
              <a:solidFill>
                <a:srgbClr val="002AFF"/>
              </a:solidFill>
              <a:effectLst/>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0" lang="en-US" altLang="ja-JP" sz="800" b="0" i="0" u="none" strike="noStrike" kern="0" cap="none" spc="0" normalizeH="0" baseline="0" noProof="0">
                <a:ln>
                  <a:noFill/>
                </a:ln>
                <a:solidFill>
                  <a:srgbClr val="002AFF"/>
                </a:solidFill>
                <a:effectLst/>
                <a:uLnTx/>
                <a:uFillTx/>
                <a:latin typeface="メイリオ" panose="020B0604030504040204" pitchFamily="50" charset="-128"/>
                <a:ea typeface="メイリオ" panose="020B0604030504040204" pitchFamily="50" charset="-128"/>
              </a:rPr>
              <a:t>※2</a:t>
            </a:r>
            <a:r>
              <a:rPr kumimoji="0" lang="ja-JP" altLang="en-US" sz="800" b="0" i="0" u="none" strike="noStrike" kern="0" cap="none" spc="0" normalizeH="0" baseline="0" noProof="0">
                <a:ln>
                  <a:noFill/>
                </a:ln>
                <a:solidFill>
                  <a:srgbClr val="002AFF"/>
                </a:solidFill>
                <a:effectLst/>
                <a:uLnTx/>
                <a:uFillTx/>
                <a:latin typeface="メイリオ" panose="020B0604030504040204" pitchFamily="50" charset="-128"/>
                <a:ea typeface="メイリオ" panose="020B0604030504040204" pitchFamily="50" charset="-128"/>
              </a:rPr>
              <a:t>　ターゲティングを掛ける場合は、</a:t>
            </a:r>
            <a:r>
              <a:rPr kumimoji="0" lang="en-US" altLang="ja-JP" sz="800" b="0" i="0" u="none" strike="noStrike" kern="0" cap="none" spc="0" normalizeH="0" baseline="0" noProof="0">
                <a:ln>
                  <a:noFill/>
                </a:ln>
                <a:solidFill>
                  <a:srgbClr val="002AFF"/>
                </a:solidFill>
                <a:effectLst/>
                <a:uLnTx/>
                <a:uFillTx/>
                <a:latin typeface="メイリオ" panose="020B0604030504040204" pitchFamily="50" charset="-128"/>
                <a:ea typeface="メイリオ" panose="020B0604030504040204" pitchFamily="50" charset="-128"/>
              </a:rPr>
              <a:t>1,075.2</a:t>
            </a:r>
            <a:r>
              <a:rPr kumimoji="0" lang="ja-JP" altLang="en-US" sz="800" b="0" i="0" u="none" strike="noStrike" kern="0" cap="none" spc="0" normalizeH="0" baseline="0" noProof="0">
                <a:ln>
                  <a:noFill/>
                </a:ln>
                <a:solidFill>
                  <a:srgbClr val="002AFF"/>
                </a:solidFill>
                <a:effectLst/>
                <a:uLnTx/>
                <a:uFillTx/>
                <a:latin typeface="メイリオ" panose="020B0604030504040204" pitchFamily="50" charset="-128"/>
                <a:ea typeface="メイリオ" panose="020B0604030504040204" pitchFamily="50" charset="-128"/>
              </a:rPr>
              <a:t>円にターゲティング係数をかけ合わせて計算し、最後に小数点以下切り捨てをしてください。</a:t>
            </a:r>
            <a:endParaRPr lang="en-US" altLang="ja-JP" sz="800" b="0" i="0">
              <a:solidFill>
                <a:srgbClr val="002AFF"/>
              </a:solidFill>
              <a:effectLst/>
              <a:latin typeface="メイリオ" panose="020B0604030504040204" pitchFamily="50" charset="-128"/>
              <a:ea typeface="メイリオ" panose="020B0604030504040204" pitchFamily="50" charset="-128"/>
            </a:endParaRPr>
          </a:p>
          <a:p>
            <a:pPr>
              <a:lnSpc>
                <a:spcPct val="110000"/>
              </a:lnSpc>
              <a:defRPr/>
            </a:pPr>
            <a:r>
              <a:rPr kumimoji="0" lang="en-US" altLang="ja-JP" sz="800" kern="0">
                <a:solidFill>
                  <a:srgbClr val="002AFF"/>
                </a:solidFill>
                <a:latin typeface="メイリオ" panose="020B0604030504040204" pitchFamily="50" charset="-128"/>
                <a:ea typeface="メイリオ" panose="020B0604030504040204" pitchFamily="50" charset="-128"/>
              </a:rPr>
              <a:t>※3  </a:t>
            </a:r>
            <a:r>
              <a:rPr kumimoji="0" lang="en" altLang="ja-JP" sz="800" kern="0">
                <a:solidFill>
                  <a:srgbClr val="002AFF"/>
                </a:solidFill>
                <a:latin typeface="メイリオ" panose="020B0604030504040204" pitchFamily="50" charset="-128"/>
                <a:ea typeface="メイリオ" panose="020B0604030504040204" pitchFamily="50" charset="-128"/>
              </a:rPr>
              <a:t>FQ1</a:t>
            </a:r>
            <a:r>
              <a:rPr kumimoji="0" lang="ja-JP" altLang="en-US" sz="800" kern="0">
                <a:solidFill>
                  <a:srgbClr val="002AFF"/>
                </a:solidFill>
                <a:latin typeface="メイリオ" panose="020B0604030504040204" pitchFamily="50" charset="-128"/>
                <a:ea typeface="メイリオ" panose="020B0604030504040204" pitchFamily="50" charset="-128"/>
              </a:rPr>
              <a:t>回指定の掛け率含む。</a:t>
            </a:r>
            <a:endParaRPr kumimoji="0" lang="en-US" altLang="ja-JP" sz="800" kern="0">
              <a:solidFill>
                <a:srgbClr val="002AFF"/>
              </a:solidFill>
              <a:latin typeface="メイリオ" panose="020B0604030504040204" pitchFamily="50" charset="-128"/>
              <a:ea typeface="メイリオ" panose="020B0604030504040204" pitchFamily="50" charset="-128"/>
            </a:endParaRPr>
          </a:p>
          <a:p>
            <a:pPr>
              <a:lnSpc>
                <a:spcPct val="110000"/>
              </a:lnSpc>
              <a:defRPr/>
            </a:pPr>
            <a:r>
              <a:rPr kumimoji="0" lang="en-US" altLang="ja-JP" sz="800" kern="0">
                <a:solidFill>
                  <a:srgbClr val="002AFF"/>
                </a:solidFill>
                <a:latin typeface="メイリオ" panose="020B0604030504040204" pitchFamily="50" charset="-128"/>
                <a:ea typeface="メイリオ" panose="020B0604030504040204" pitchFamily="50" charset="-128"/>
              </a:rPr>
              <a:t>※4  </a:t>
            </a:r>
            <a:r>
              <a:rPr kumimoji="0" lang="ja-JP" altLang="en-US" sz="800" kern="0">
                <a:solidFill>
                  <a:srgbClr val="002AFF"/>
                </a:solidFill>
                <a:latin typeface="メイリオ" panose="020B0604030504040204" pitchFamily="50" charset="-128"/>
                <a:ea typeface="メイリオ" panose="020B0604030504040204" pitchFamily="50" charset="-128"/>
              </a:rPr>
              <a:t>都道府県指定の掛け率含む。さらにターゲティングを掛ける場合は基本料金</a:t>
            </a:r>
            <a:r>
              <a:rPr kumimoji="0" lang="en" altLang="ja-JP" sz="800" kern="0">
                <a:solidFill>
                  <a:srgbClr val="002AFF"/>
                </a:solidFill>
                <a:latin typeface="メイリオ" panose="020B0604030504040204" pitchFamily="50" charset="-128"/>
                <a:ea typeface="メイリオ" panose="020B0604030504040204" pitchFamily="50" charset="-128"/>
              </a:rPr>
              <a:t>vCPM</a:t>
            </a:r>
            <a:r>
              <a:rPr kumimoji="0" lang="en-US" altLang="ja-JP" sz="800" kern="0">
                <a:solidFill>
                  <a:srgbClr val="002AFF"/>
                </a:solidFill>
                <a:latin typeface="メイリオ" panose="020B0604030504040204" pitchFamily="50" charset="-128"/>
                <a:ea typeface="メイリオ" panose="020B0604030504040204" pitchFamily="50" charset="-128"/>
              </a:rPr>
              <a:t>(</a:t>
            </a:r>
            <a:r>
              <a:rPr kumimoji="0" lang="ja-JP" altLang="en-US" sz="800" kern="0">
                <a:solidFill>
                  <a:srgbClr val="002AFF"/>
                </a:solidFill>
                <a:latin typeface="メイリオ" panose="020B0604030504040204" pitchFamily="50" charset="-128"/>
                <a:ea typeface="メイリオ" panose="020B0604030504040204" pitchFamily="50" charset="-128"/>
              </a:rPr>
              <a:t>★</a:t>
            </a:r>
            <a:r>
              <a:rPr kumimoji="0" lang="en-US" altLang="ja-JP" sz="800" kern="0">
                <a:solidFill>
                  <a:srgbClr val="002AFF"/>
                </a:solidFill>
                <a:latin typeface="メイリオ" panose="020B0604030504040204" pitchFamily="50" charset="-128"/>
                <a:ea typeface="メイリオ" panose="020B0604030504040204" pitchFamily="50" charset="-128"/>
              </a:rPr>
              <a:t>)</a:t>
            </a:r>
            <a:r>
              <a:rPr kumimoji="0" lang="ja-JP" altLang="en-US" sz="800" kern="0">
                <a:solidFill>
                  <a:srgbClr val="002AFF"/>
                </a:solidFill>
                <a:latin typeface="メイリオ" panose="020B0604030504040204" pitchFamily="50" charset="-128"/>
                <a:ea typeface="メイリオ" panose="020B0604030504040204" pitchFamily="50" charset="-128"/>
              </a:rPr>
              <a:t>を元に計算せず、カッコ内の計算式を元に計算してください</a:t>
            </a:r>
            <a:endParaRPr kumimoji="0" lang="en-US" altLang="ja-JP" sz="800" kern="0">
              <a:solidFill>
                <a:srgbClr val="002AFF"/>
              </a:solidFill>
              <a:latin typeface="メイリオ" panose="020B0604030504040204" pitchFamily="50" charset="-128"/>
              <a:ea typeface="メイリオ" panose="020B0604030504040204" pitchFamily="50" charset="-128"/>
            </a:endParaRPr>
          </a:p>
          <a:p>
            <a:pPr>
              <a:lnSpc>
                <a:spcPct val="110000"/>
              </a:lnSpc>
              <a:defRPr/>
            </a:pPr>
            <a:r>
              <a:rPr kumimoji="0" lang="ja-JP" altLang="en-US" sz="800" kern="0">
                <a:solidFill>
                  <a:srgbClr val="002AFF"/>
                </a:solidFill>
                <a:latin typeface="メイリオ" panose="020B0604030504040204" pitchFamily="50" charset="-128"/>
                <a:ea typeface="メイリオ" panose="020B0604030504040204" pitchFamily="50" charset="-128"/>
              </a:rPr>
              <a:t>　　最後に小数点以下切り捨てをしてください。</a:t>
            </a:r>
          </a:p>
        </p:txBody>
      </p:sp>
      <p:sp>
        <p:nvSpPr>
          <p:cNvPr id="19" name="円/楕円 19">
            <a:extLst>
              <a:ext uri="{FF2B5EF4-FFF2-40B4-BE49-F238E27FC236}">
                <a16:creationId xmlns:a16="http://schemas.microsoft.com/office/drawing/2014/main" id="{2520B603-DB8D-9779-94D7-CDC694B61606}"/>
              </a:ext>
            </a:extLst>
          </p:cNvPr>
          <p:cNvSpPr>
            <a:spLocks noChangeAspect="1"/>
          </p:cNvSpPr>
          <p:nvPr/>
        </p:nvSpPr>
        <p:spPr>
          <a:xfrm>
            <a:off x="8586535" y="2349962"/>
            <a:ext cx="180000" cy="180000"/>
          </a:xfrm>
          <a:prstGeom prst="ellipse">
            <a:avLst/>
          </a:prstGeom>
          <a:solidFill>
            <a:srgbClr val="000048"/>
          </a:solidFill>
          <a:ln w="9525" cap="flat" cmpd="sng" algn="ctr">
            <a:noFill/>
            <a:prstDash val="solid"/>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kern="0">
                <a:solidFill>
                  <a:srgbClr val="FFFFFF"/>
                </a:solidFill>
                <a:latin typeface="Meiryo" panose="020B0604030504040204" pitchFamily="34" charset="-128"/>
                <a:ea typeface="Meiryo" panose="020B0604030504040204" pitchFamily="34" charset="-128"/>
                <a:cs typeface="Segoe UI" panose="020B0502040204020203" pitchFamily="34" charset="0"/>
              </a:rPr>
              <a:t>C</a:t>
            </a:r>
            <a:endParaRPr kumimoji="0" lang="ja-JP" altLang="en-US" sz="900" b="1" i="0" u="none" strike="noStrike" kern="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20" name="円/楕円 31">
            <a:extLst>
              <a:ext uri="{FF2B5EF4-FFF2-40B4-BE49-F238E27FC236}">
                <a16:creationId xmlns:a16="http://schemas.microsoft.com/office/drawing/2014/main" id="{195CF33D-805E-4EA7-744F-D1FD09CD0E0C}"/>
              </a:ext>
            </a:extLst>
          </p:cNvPr>
          <p:cNvSpPr>
            <a:spLocks noChangeAspect="1"/>
          </p:cNvSpPr>
          <p:nvPr/>
        </p:nvSpPr>
        <p:spPr>
          <a:xfrm>
            <a:off x="7488200" y="2554473"/>
            <a:ext cx="180000" cy="180000"/>
          </a:xfrm>
          <a:prstGeom prst="ellipse">
            <a:avLst/>
          </a:prstGeom>
          <a:solidFill>
            <a:srgbClr val="000048"/>
          </a:solidFill>
          <a:ln w="9525" cap="flat" cmpd="sng" algn="ctr">
            <a:noFill/>
            <a:prstDash val="soli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kern="0">
                <a:solidFill>
                  <a:srgbClr val="FFFFFF"/>
                </a:solidFill>
                <a:latin typeface="Segoe UI" panose="020B0502040204020203" pitchFamily="34" charset="0"/>
                <a:ea typeface="メイリオ" panose="020B0604030504040204" pitchFamily="34" charset="-128"/>
                <a:cs typeface="Segoe UI" panose="020B0502040204020203" pitchFamily="34" charset="0"/>
              </a:rPr>
              <a:t>H</a:t>
            </a:r>
            <a:endParaRPr kumimoji="0" lang="ja-JP" altLang="en-US" sz="900" b="1" i="0" u="none" strike="noStrike" kern="0" cap="none" spc="0" normalizeH="0" baseline="0" noProof="0">
              <a:ln>
                <a:noFill/>
              </a:ln>
              <a:solidFill>
                <a:srgbClr val="FFFFFF"/>
              </a:solidFill>
              <a:effectLst/>
              <a:uLnTx/>
              <a:uFillTx/>
              <a:latin typeface="Segoe UI" panose="020B0502040204020203" pitchFamily="34" charset="0"/>
              <a:ea typeface="メイリオ" panose="020B0604030504040204" pitchFamily="34" charset="-128"/>
              <a:cs typeface="Segoe UI" panose="020B0502040204020203" pitchFamily="34" charset="0"/>
            </a:endParaRPr>
          </a:p>
        </p:txBody>
      </p:sp>
      <p:sp>
        <p:nvSpPr>
          <p:cNvPr id="21" name="円/楕円 33">
            <a:extLst>
              <a:ext uri="{FF2B5EF4-FFF2-40B4-BE49-F238E27FC236}">
                <a16:creationId xmlns:a16="http://schemas.microsoft.com/office/drawing/2014/main" id="{C8EA808E-62EB-FEC0-F8BF-EFA866F518B2}"/>
              </a:ext>
            </a:extLst>
          </p:cNvPr>
          <p:cNvSpPr>
            <a:spLocks noChangeAspect="1"/>
          </p:cNvSpPr>
          <p:nvPr/>
        </p:nvSpPr>
        <p:spPr>
          <a:xfrm>
            <a:off x="10526259" y="2563645"/>
            <a:ext cx="180000" cy="180000"/>
          </a:xfrm>
          <a:prstGeom prst="ellipse">
            <a:avLst/>
          </a:prstGeom>
          <a:solidFill>
            <a:srgbClr val="000048"/>
          </a:solidFill>
          <a:ln w="9525" cap="flat" cmpd="sng" algn="ctr">
            <a:noFill/>
            <a:prstDash val="soli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kern="0">
                <a:solidFill>
                  <a:srgbClr val="FFFFFF"/>
                </a:solidFill>
                <a:latin typeface="Segoe UI" panose="020B0502040204020203" pitchFamily="34" charset="0"/>
                <a:ea typeface="メイリオ" panose="020B0604030504040204" pitchFamily="34" charset="-128"/>
                <a:cs typeface="Segoe UI" panose="020B0502040204020203" pitchFamily="34" charset="0"/>
              </a:rPr>
              <a:t>I</a:t>
            </a:r>
            <a:endParaRPr kumimoji="0" lang="ja-JP" altLang="en-US" sz="900" b="1" i="0" u="none" strike="noStrike" kern="0" cap="none" spc="0" normalizeH="0" baseline="0" noProof="0">
              <a:ln>
                <a:noFill/>
              </a:ln>
              <a:solidFill>
                <a:srgbClr val="FFFFFF"/>
              </a:solidFill>
              <a:effectLst/>
              <a:uLnTx/>
              <a:uFillTx/>
              <a:latin typeface="Segoe UI" panose="020B0502040204020203" pitchFamily="34" charset="0"/>
              <a:ea typeface="メイリオ" panose="020B0604030504040204" pitchFamily="34" charset="-128"/>
              <a:cs typeface="Segoe UI" panose="020B0502040204020203" pitchFamily="34" charset="0"/>
            </a:endParaRPr>
          </a:p>
        </p:txBody>
      </p:sp>
      <p:sp>
        <p:nvSpPr>
          <p:cNvPr id="22" name="円/楕円 34">
            <a:extLst>
              <a:ext uri="{FF2B5EF4-FFF2-40B4-BE49-F238E27FC236}">
                <a16:creationId xmlns:a16="http://schemas.microsoft.com/office/drawing/2014/main" id="{FCDF4484-595B-285E-BA81-1C1F75EFE251}"/>
              </a:ext>
            </a:extLst>
          </p:cNvPr>
          <p:cNvSpPr>
            <a:spLocks noChangeAspect="1"/>
          </p:cNvSpPr>
          <p:nvPr/>
        </p:nvSpPr>
        <p:spPr>
          <a:xfrm>
            <a:off x="8342351" y="2753523"/>
            <a:ext cx="180000" cy="180000"/>
          </a:xfrm>
          <a:prstGeom prst="ellipse">
            <a:avLst/>
          </a:prstGeom>
          <a:solidFill>
            <a:srgbClr val="000048"/>
          </a:solidFill>
          <a:ln w="9525" cap="flat" cmpd="sng" algn="ctr">
            <a:noFill/>
            <a:prstDash val="soli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kern="0">
                <a:solidFill>
                  <a:srgbClr val="FFFFFF"/>
                </a:solidFill>
                <a:latin typeface="Segoe UI" panose="020B0502040204020203" pitchFamily="34" charset="0"/>
                <a:ea typeface="メイリオ" panose="020B0604030504040204" pitchFamily="34" charset="-128"/>
                <a:cs typeface="Segoe UI" panose="020B0502040204020203" pitchFamily="34" charset="0"/>
              </a:rPr>
              <a:t>J</a:t>
            </a:r>
            <a:endParaRPr kumimoji="0" lang="ja-JP" altLang="en-US" sz="900" b="1" i="0" u="none" strike="noStrike" kern="0" cap="none" spc="0" normalizeH="0" baseline="0" noProof="0">
              <a:ln>
                <a:noFill/>
              </a:ln>
              <a:solidFill>
                <a:srgbClr val="FFFFFF"/>
              </a:solidFill>
              <a:effectLst/>
              <a:uLnTx/>
              <a:uFillTx/>
              <a:latin typeface="Segoe UI" panose="020B0502040204020203" pitchFamily="34" charset="0"/>
              <a:ea typeface="メイリオ" panose="020B0604030504040204" pitchFamily="34" charset="-128"/>
              <a:cs typeface="Segoe UI" panose="020B0502040204020203" pitchFamily="34" charset="0"/>
            </a:endParaRPr>
          </a:p>
        </p:txBody>
      </p:sp>
      <p:sp>
        <p:nvSpPr>
          <p:cNvPr id="7" name="テキスト プレースホルダー 1">
            <a:extLst>
              <a:ext uri="{FF2B5EF4-FFF2-40B4-BE49-F238E27FC236}">
                <a16:creationId xmlns:a16="http://schemas.microsoft.com/office/drawing/2014/main" id="{D6795941-856C-1826-595D-9BB0017CF090}"/>
              </a:ext>
            </a:extLst>
          </p:cNvPr>
          <p:cNvSpPr>
            <a:spLocks noGrp="1"/>
          </p:cNvSpPr>
          <p:nvPr>
            <p:ph type="body" sz="quarter" idx="10"/>
          </p:nvPr>
        </p:nvSpPr>
        <p:spPr>
          <a:xfrm>
            <a:off x="3276600" y="352190"/>
            <a:ext cx="5877515" cy="335028"/>
          </a:xfrm>
        </p:spPr>
        <p:txBody>
          <a:bodyPr>
            <a:noAutofit/>
          </a:bodyPr>
          <a:lstStyle/>
          <a:p>
            <a:r>
              <a:rPr lang="en-US" altLang="ja-JP" sz="1300">
                <a:solidFill>
                  <a:srgbClr val="000048"/>
                </a:solidFill>
                <a:latin typeface="Meiryo"/>
                <a:ea typeface="Meiryo"/>
              </a:rPr>
              <a:t>Yahoo! JAPAN</a:t>
            </a:r>
            <a:r>
              <a:rPr lang="ja-JP" altLang="en-US" sz="1300">
                <a:solidFill>
                  <a:srgbClr val="000048"/>
                </a:solidFill>
                <a:latin typeface="Meiryo"/>
                <a:ea typeface="Meiryo"/>
              </a:rPr>
              <a:t>トップページ　</a:t>
            </a:r>
            <a:r>
              <a:rPr kumimoji="1" lang="ja-JP" altLang="en-US" sz="1300" b="1" i="0">
                <a:solidFill>
                  <a:srgbClr val="000048"/>
                </a:solidFill>
                <a:latin typeface="Meiryo"/>
                <a:ea typeface="Meiryo"/>
              </a:rPr>
              <a:t>ブランドパネル　トップインパクト</a:t>
            </a:r>
            <a:r>
              <a:rPr kumimoji="1" lang="ja-JP" altLang="en-US" sz="1300" b="1" i="0">
                <a:latin typeface="Meiryo"/>
                <a:ea typeface="Meiryo"/>
              </a:rPr>
              <a:t>　</a:t>
            </a:r>
            <a:r>
              <a:rPr kumimoji="1" lang="ja-JP" altLang="en-US" sz="1300" b="1" i="0">
                <a:solidFill>
                  <a:srgbClr val="000048"/>
                </a:solidFill>
                <a:latin typeface="Meiryo"/>
                <a:ea typeface="Meiryo"/>
              </a:rPr>
              <a:t>パノラマ</a:t>
            </a:r>
            <a:r>
              <a:rPr kumimoji="1" lang="ja-JP" altLang="en-US" sz="1300" b="1" i="0">
                <a:latin typeface="Meiryo"/>
                <a:ea typeface="Meiryo"/>
              </a:rPr>
              <a:t>　</a:t>
            </a:r>
            <a:r>
              <a:rPr kumimoji="1" lang="en-US" altLang="ja-JP" sz="1300" b="1" i="0">
                <a:solidFill>
                  <a:srgbClr val="000048"/>
                </a:solidFill>
                <a:latin typeface="Meiryo"/>
                <a:ea typeface="Meiryo"/>
              </a:rPr>
              <a:t>MD</a:t>
            </a:r>
          </a:p>
        </p:txBody>
      </p:sp>
      <p:sp>
        <p:nvSpPr>
          <p:cNvPr id="10" name="テキスト プレースホルダー 1">
            <a:extLst>
              <a:ext uri="{FF2B5EF4-FFF2-40B4-BE49-F238E27FC236}">
                <a16:creationId xmlns:a16="http://schemas.microsoft.com/office/drawing/2014/main" id="{FB26C1BB-3B47-01D2-9CBB-DA0935584883}"/>
              </a:ext>
            </a:extLst>
          </p:cNvPr>
          <p:cNvSpPr txBox="1">
            <a:spLocks/>
          </p:cNvSpPr>
          <p:nvPr/>
        </p:nvSpPr>
        <p:spPr>
          <a:xfrm>
            <a:off x="3271800" y="83287"/>
            <a:ext cx="6278292" cy="335028"/>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rgbClr val="00003E"/>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sz="1500">
                <a:solidFill>
                  <a:srgbClr val="000048"/>
                </a:solidFill>
                <a:latin typeface="+mn-ea"/>
              </a:rPr>
              <a:t>スペシャル商品</a:t>
            </a:r>
            <a:r>
              <a:rPr lang="ja-JP" altLang="en-US" sz="1400">
                <a:solidFill>
                  <a:srgbClr val="000048"/>
                </a:solidFill>
                <a:latin typeface="+mn-ea"/>
              </a:rPr>
              <a:t>（事前提案可否判断必須商品）</a:t>
            </a:r>
            <a:endParaRPr lang="ja-JP" altLang="en-US" sz="1400">
              <a:solidFill>
                <a:srgbClr val="000048"/>
              </a:solidFill>
            </a:endParaRPr>
          </a:p>
        </p:txBody>
      </p:sp>
    </p:spTree>
    <p:extLst>
      <p:ext uri="{BB962C8B-B14F-4D97-AF65-F5344CB8AC3E}">
        <p14:creationId xmlns:p14="http://schemas.microsoft.com/office/powerpoint/2010/main" val="411901899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ABD1EE9-F64B-01E6-C574-6114AD52AC37}"/>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8B329E45-8ECE-3CCD-2F54-4AA404C7C715}"/>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51DA2820-28D5-3AB5-0109-25CE8010E4FD}"/>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14" name="角丸四角形 3">
            <a:extLst>
              <a:ext uri="{FF2B5EF4-FFF2-40B4-BE49-F238E27FC236}">
                <a16:creationId xmlns:a16="http://schemas.microsoft.com/office/drawing/2014/main" id="{1FE4A0CE-7822-41C9-774D-B5F3861AF3BA}"/>
              </a:ext>
            </a:extLst>
          </p:cNvPr>
          <p:cNvSpPr/>
          <p:nvPr/>
        </p:nvSpPr>
        <p:spPr>
          <a:xfrm>
            <a:off x="1792443" y="186644"/>
            <a:ext cx="1484157"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商品一覧</a:t>
            </a:r>
          </a:p>
        </p:txBody>
      </p:sp>
      <p:graphicFrame>
        <p:nvGraphicFramePr>
          <p:cNvPr id="9" name="表 8">
            <a:extLst>
              <a:ext uri="{FF2B5EF4-FFF2-40B4-BE49-F238E27FC236}">
                <a16:creationId xmlns:a16="http://schemas.microsoft.com/office/drawing/2014/main" id="{0AECE458-766E-5EEB-790B-311DD0697187}"/>
              </a:ext>
            </a:extLst>
          </p:cNvPr>
          <p:cNvGraphicFramePr>
            <a:graphicFrameLocks noGrp="1"/>
          </p:cNvGraphicFramePr>
          <p:nvPr>
            <p:extLst>
              <p:ext uri="{D42A27DB-BD31-4B8C-83A1-F6EECF244321}">
                <p14:modId xmlns:p14="http://schemas.microsoft.com/office/powerpoint/2010/main" val="1067490215"/>
              </p:ext>
            </p:extLst>
          </p:nvPr>
        </p:nvGraphicFramePr>
        <p:xfrm>
          <a:off x="424673" y="900420"/>
          <a:ext cx="11279154" cy="4961273"/>
        </p:xfrm>
        <a:graphic>
          <a:graphicData uri="http://schemas.openxmlformats.org/drawingml/2006/table">
            <a:tbl>
              <a:tblPr/>
              <a:tblGrid>
                <a:gridCol w="1804666">
                  <a:extLst>
                    <a:ext uri="{9D8B030D-6E8A-4147-A177-3AD203B41FA5}">
                      <a16:colId xmlns:a16="http://schemas.microsoft.com/office/drawing/2014/main" val="3279672081"/>
                    </a:ext>
                  </a:extLst>
                </a:gridCol>
                <a:gridCol w="1184311">
                  <a:extLst>
                    <a:ext uri="{9D8B030D-6E8A-4147-A177-3AD203B41FA5}">
                      <a16:colId xmlns:a16="http://schemas.microsoft.com/office/drawing/2014/main" val="570414252"/>
                    </a:ext>
                  </a:extLst>
                </a:gridCol>
                <a:gridCol w="1184311">
                  <a:extLst>
                    <a:ext uri="{9D8B030D-6E8A-4147-A177-3AD203B41FA5}">
                      <a16:colId xmlns:a16="http://schemas.microsoft.com/office/drawing/2014/main" val="2488499146"/>
                    </a:ext>
                  </a:extLst>
                </a:gridCol>
                <a:gridCol w="1184311">
                  <a:extLst>
                    <a:ext uri="{9D8B030D-6E8A-4147-A177-3AD203B41FA5}">
                      <a16:colId xmlns:a16="http://schemas.microsoft.com/office/drawing/2014/main" val="1978399046"/>
                    </a:ext>
                  </a:extLst>
                </a:gridCol>
                <a:gridCol w="1184311">
                  <a:extLst>
                    <a:ext uri="{9D8B030D-6E8A-4147-A177-3AD203B41FA5}">
                      <a16:colId xmlns:a16="http://schemas.microsoft.com/office/drawing/2014/main" val="2280760170"/>
                    </a:ext>
                  </a:extLst>
                </a:gridCol>
                <a:gridCol w="1184311">
                  <a:extLst>
                    <a:ext uri="{9D8B030D-6E8A-4147-A177-3AD203B41FA5}">
                      <a16:colId xmlns:a16="http://schemas.microsoft.com/office/drawing/2014/main" val="1610554890"/>
                    </a:ext>
                  </a:extLst>
                </a:gridCol>
                <a:gridCol w="1184311">
                  <a:extLst>
                    <a:ext uri="{9D8B030D-6E8A-4147-A177-3AD203B41FA5}">
                      <a16:colId xmlns:a16="http://schemas.microsoft.com/office/drawing/2014/main" val="1746725009"/>
                    </a:ext>
                  </a:extLst>
                </a:gridCol>
                <a:gridCol w="1184311">
                  <a:extLst>
                    <a:ext uri="{9D8B030D-6E8A-4147-A177-3AD203B41FA5}">
                      <a16:colId xmlns:a16="http://schemas.microsoft.com/office/drawing/2014/main" val="3044765719"/>
                    </a:ext>
                  </a:extLst>
                </a:gridCol>
                <a:gridCol w="1184311">
                  <a:extLst>
                    <a:ext uri="{9D8B030D-6E8A-4147-A177-3AD203B41FA5}">
                      <a16:colId xmlns:a16="http://schemas.microsoft.com/office/drawing/2014/main" val="395871498"/>
                    </a:ext>
                  </a:extLst>
                </a:gridCol>
              </a:tblGrid>
              <a:tr h="620556">
                <a:tc>
                  <a:txBody>
                    <a:bodyPr/>
                    <a:lstStyle/>
                    <a:p>
                      <a:pPr algn="ctr" rtl="0" fontAlgn="ctr"/>
                      <a:r>
                        <a:rPr lang="ja-JP" altLang="en-US" sz="900" b="1" i="0" u="none" strike="noStrike">
                          <a:solidFill>
                            <a:srgbClr val="FFFFFF"/>
                          </a:solidFill>
                          <a:effectLst/>
                          <a:latin typeface="Meiryo" panose="020B0604030504040204" pitchFamily="50" charset="-128"/>
                          <a:ea typeface="Meiryo" panose="020B0604030504040204" pitchFamily="50" charset="-128"/>
                        </a:rPr>
                        <a:t>商品名</a:t>
                      </a:r>
                    </a:p>
                  </a:txBody>
                  <a:tcPr marL="5250" marR="5250" marT="5250" marB="0" anchor="ctr">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0048"/>
                    </a:solidFill>
                  </a:tcPr>
                </a:tc>
                <a:tc gridSpan="2">
                  <a:txBody>
                    <a:bodyPr/>
                    <a:lstStyle/>
                    <a:p>
                      <a:pPr algn="ctr" rtl="0" fontAlgn="ctr"/>
                      <a:r>
                        <a:rPr lang="en-US" altLang="ja-JP" sz="800" b="1" i="0" u="none" strike="noStrike" dirty="0">
                          <a:solidFill>
                            <a:srgbClr val="FFFFFF"/>
                          </a:solidFill>
                          <a:effectLst/>
                          <a:latin typeface="Meiryo"/>
                          <a:ea typeface="Meiryo"/>
                        </a:rPr>
                        <a:t>Yahoo! JAPAN</a:t>
                      </a:r>
                      <a:r>
                        <a:rPr lang="ja-JP" altLang="en-US" sz="800" b="1" i="0" u="none" strike="noStrike" dirty="0">
                          <a:solidFill>
                            <a:srgbClr val="FFFFFF"/>
                          </a:solidFill>
                          <a:effectLst/>
                          <a:latin typeface="Meiryo"/>
                          <a:ea typeface="Meiryo"/>
                        </a:rPr>
                        <a:t>トップページ　ブランドパネル　トップインパクト　パノラマ　</a:t>
                      </a:r>
                      <a:r>
                        <a:rPr lang="en-US" altLang="ja-JP" sz="800" b="1" i="0" u="none" strike="noStrike" dirty="0">
                          <a:solidFill>
                            <a:srgbClr val="FFFFFF"/>
                          </a:solidFill>
                          <a:effectLst/>
                          <a:latin typeface="Meiryo"/>
                          <a:ea typeface="Meiryo"/>
                        </a:rPr>
                        <a:t>MD</a:t>
                      </a:r>
                      <a:r>
                        <a:rPr lang="ja-JP" altLang="en-US" sz="800" b="1" i="0" u="none" strike="noStrike" dirty="0">
                          <a:solidFill>
                            <a:srgbClr val="FFFFFF"/>
                          </a:solidFill>
                          <a:effectLst/>
                          <a:latin typeface="Meiryo"/>
                          <a:ea typeface="Meiryo"/>
                        </a:rPr>
                        <a:t>（</a:t>
                      </a:r>
                      <a:r>
                        <a:rPr lang="en-US" altLang="ja-JP" sz="800" b="1" i="0" u="none" strike="noStrike" dirty="0">
                          <a:solidFill>
                            <a:srgbClr val="FFFFFF"/>
                          </a:solidFill>
                          <a:effectLst/>
                          <a:latin typeface="Meiryo"/>
                          <a:ea typeface="Meiryo"/>
                        </a:rPr>
                        <a:t>1000</a:t>
                      </a:r>
                      <a:r>
                        <a:rPr lang="ja-JP" altLang="en-US" sz="800" b="1" i="0" u="none" strike="noStrike" dirty="0">
                          <a:solidFill>
                            <a:srgbClr val="FFFFFF"/>
                          </a:solidFill>
                          <a:effectLst/>
                          <a:latin typeface="Meiryo"/>
                          <a:ea typeface="Meiryo"/>
                        </a:rPr>
                        <a:t>万円～）（</a:t>
                      </a:r>
                      <a:r>
                        <a:rPr lang="en-US" altLang="ja-JP" sz="800" b="1" i="0" u="none" strike="noStrike" dirty="0">
                          <a:solidFill>
                            <a:srgbClr val="FFFFFF"/>
                          </a:solidFill>
                          <a:effectLst/>
                          <a:latin typeface="Meiryo"/>
                          <a:ea typeface="Meiryo"/>
                        </a:rPr>
                        <a:t>3/12</a:t>
                      </a:r>
                      <a:r>
                        <a:rPr lang="ja-JP" altLang="en-US" sz="800" b="1" i="0" u="none" strike="noStrike" dirty="0">
                          <a:solidFill>
                            <a:srgbClr val="FFFFFF"/>
                          </a:solidFill>
                          <a:effectLst/>
                          <a:latin typeface="Meiryo"/>
                          <a:ea typeface="Meiryo"/>
                        </a:rPr>
                        <a:t>～</a:t>
                      </a:r>
                      <a:r>
                        <a:rPr lang="en-US" altLang="ja-JP" sz="800" b="1" i="0" u="none" strike="noStrike" dirty="0">
                          <a:solidFill>
                            <a:srgbClr val="FFFFFF"/>
                          </a:solidFill>
                          <a:effectLst/>
                          <a:latin typeface="Meiryo"/>
                          <a:ea typeface="Meiryo"/>
                        </a:rPr>
                        <a:t>3/31</a:t>
                      </a:r>
                      <a:r>
                        <a:rPr lang="ja-JP" altLang="en-US" sz="800" b="1" i="0" u="none" strike="noStrike" dirty="0">
                          <a:solidFill>
                            <a:srgbClr val="FFFFFF"/>
                          </a:solidFill>
                          <a:effectLst/>
                          <a:latin typeface="Meiryo"/>
                          <a:ea typeface="Meiryo"/>
                        </a:rPr>
                        <a:t>）</a:t>
                      </a:r>
                      <a:endParaRPr lang="en-US" altLang="ja-JP" sz="800" b="1" i="0" u="none" strike="noStrike" dirty="0">
                        <a:solidFill>
                          <a:srgbClr val="FFFFFF"/>
                        </a:solidFill>
                        <a:effectLst/>
                        <a:latin typeface="Meiryo"/>
                        <a:ea typeface="Meiryo"/>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w="12700" cap="flat" cmpd="sng" algn="ctr">
                      <a:solidFill>
                        <a:srgbClr val="FFFFFF"/>
                      </a:solidFill>
                      <a:prstDash val="solid"/>
                      <a:round/>
                      <a:headEnd type="none" w="med" len="med"/>
                      <a:tailEnd type="none" w="med" len="med"/>
                    </a:lnB>
                    <a:solidFill>
                      <a:srgbClr val="000048"/>
                    </a:solidFill>
                  </a:tcPr>
                </a:tc>
                <a:tc hMerge="1">
                  <a:txBody>
                    <a:bodyPr/>
                    <a:lstStyle/>
                    <a:p>
                      <a:endParaRPr kumimoji="1" lang="ja-JP" altLang="en-US"/>
                    </a:p>
                  </a:txBody>
                  <a:tcPr/>
                </a:tc>
                <a:tc gridSpan="2">
                  <a:txBody>
                    <a:bodyPr/>
                    <a:lstStyle/>
                    <a:p>
                      <a:pPr algn="ctr" rtl="0" fontAlgn="ctr"/>
                      <a:r>
                        <a:rPr lang="en-US" altLang="ja-JP" sz="800" b="1" i="0" u="none" strike="noStrike" dirty="0">
                          <a:solidFill>
                            <a:srgbClr val="FFFFFF"/>
                          </a:solidFill>
                          <a:effectLst/>
                          <a:latin typeface="Meiryo"/>
                          <a:ea typeface="Meiryo"/>
                        </a:rPr>
                        <a:t>Yahoo! JAPAN</a:t>
                      </a:r>
                      <a:r>
                        <a:rPr lang="ja-JP" altLang="en-US" sz="800" b="1" i="0" u="none" strike="noStrike" dirty="0">
                          <a:solidFill>
                            <a:srgbClr val="FFFFFF"/>
                          </a:solidFill>
                          <a:effectLst/>
                          <a:latin typeface="Meiryo"/>
                          <a:ea typeface="Meiryo"/>
                        </a:rPr>
                        <a:t>トップページ　ブランドパネル　トップインパクト　パノラマ　</a:t>
                      </a:r>
                      <a:r>
                        <a:rPr lang="en-US" altLang="ja-JP" sz="800" b="1" i="0" u="none" strike="noStrike" dirty="0">
                          <a:solidFill>
                            <a:srgbClr val="FFFFFF"/>
                          </a:solidFill>
                          <a:effectLst/>
                          <a:latin typeface="Meiryo"/>
                          <a:ea typeface="Meiryo"/>
                        </a:rPr>
                        <a:t>MD</a:t>
                      </a:r>
                      <a:r>
                        <a:rPr lang="ja-JP" altLang="en-US" sz="800" b="1" i="0" u="none" strike="noStrike" dirty="0">
                          <a:solidFill>
                            <a:srgbClr val="FFFFFF"/>
                          </a:solidFill>
                          <a:effectLst/>
                          <a:latin typeface="Meiryo"/>
                          <a:ea typeface="Meiryo"/>
                        </a:rPr>
                        <a:t>（</a:t>
                      </a:r>
                      <a:r>
                        <a:rPr lang="en-US" altLang="ja-JP" sz="800" b="1" i="0" u="none" strike="noStrike" dirty="0">
                          <a:solidFill>
                            <a:srgbClr val="FFFFFF"/>
                          </a:solidFill>
                          <a:effectLst/>
                          <a:latin typeface="Meiryo"/>
                          <a:ea typeface="Meiryo"/>
                        </a:rPr>
                        <a:t>FQ1</a:t>
                      </a:r>
                      <a:r>
                        <a:rPr lang="ja-JP" altLang="en-US" sz="800" b="1" i="0" u="none" strike="noStrike" dirty="0">
                          <a:solidFill>
                            <a:srgbClr val="FFFFFF"/>
                          </a:solidFill>
                          <a:effectLst/>
                          <a:latin typeface="Meiryo"/>
                          <a:ea typeface="Meiryo"/>
                        </a:rPr>
                        <a:t>）（</a:t>
                      </a:r>
                      <a:r>
                        <a:rPr lang="en-US" altLang="ja-JP" sz="800" b="1" i="0" u="none" strike="noStrike" dirty="0">
                          <a:solidFill>
                            <a:srgbClr val="FFFFFF"/>
                          </a:solidFill>
                          <a:effectLst/>
                          <a:latin typeface="Meiryo"/>
                          <a:ea typeface="Meiryo"/>
                        </a:rPr>
                        <a:t>1000</a:t>
                      </a:r>
                      <a:r>
                        <a:rPr lang="ja-JP" altLang="en-US" sz="800" b="1" i="0" u="none" strike="noStrike" dirty="0">
                          <a:solidFill>
                            <a:srgbClr val="FFFFFF"/>
                          </a:solidFill>
                          <a:effectLst/>
                          <a:latin typeface="Meiryo"/>
                          <a:ea typeface="Meiryo"/>
                        </a:rPr>
                        <a:t>万円～）（</a:t>
                      </a:r>
                      <a:r>
                        <a:rPr lang="en-US" altLang="ja-JP" sz="800" b="1" i="0" u="none" strike="noStrike" dirty="0">
                          <a:solidFill>
                            <a:srgbClr val="FFFFFF"/>
                          </a:solidFill>
                          <a:effectLst/>
                          <a:latin typeface="Meiryo"/>
                          <a:ea typeface="Meiryo"/>
                        </a:rPr>
                        <a:t>3/12</a:t>
                      </a:r>
                      <a:r>
                        <a:rPr lang="ja-JP" altLang="en-US" sz="800" b="1" i="0" u="none" strike="noStrike" dirty="0">
                          <a:solidFill>
                            <a:srgbClr val="FFFFFF"/>
                          </a:solidFill>
                          <a:effectLst/>
                          <a:latin typeface="Meiryo"/>
                          <a:ea typeface="Meiryo"/>
                        </a:rPr>
                        <a:t>～</a:t>
                      </a:r>
                      <a:r>
                        <a:rPr lang="en-US" altLang="ja-JP" sz="800" b="1" i="0" u="none" strike="noStrike" dirty="0">
                          <a:solidFill>
                            <a:srgbClr val="FFFFFF"/>
                          </a:solidFill>
                          <a:effectLst/>
                          <a:latin typeface="Meiryo"/>
                          <a:ea typeface="Meiryo"/>
                        </a:rPr>
                        <a:t>3/31</a:t>
                      </a:r>
                      <a:r>
                        <a:rPr lang="ja-JP" altLang="en-US" sz="800" b="1" i="0" u="none" strike="noStrike" dirty="0">
                          <a:solidFill>
                            <a:srgbClr val="FFFFFF"/>
                          </a:solidFill>
                          <a:effectLst/>
                          <a:latin typeface="Meiryo"/>
                          <a:ea typeface="Meiryo"/>
                        </a:rPr>
                        <a:t>）</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w="12700" cap="flat" cmpd="sng" algn="ctr">
                      <a:solidFill>
                        <a:srgbClr val="FFFFFF"/>
                      </a:solidFill>
                      <a:prstDash val="solid"/>
                      <a:round/>
                      <a:headEnd type="none" w="med" len="med"/>
                      <a:tailEnd type="none" w="med" len="med"/>
                    </a:lnB>
                    <a:solidFill>
                      <a:srgbClr val="000048"/>
                    </a:solidFill>
                  </a:tcPr>
                </a:tc>
                <a:tc hMerge="1">
                  <a:txBody>
                    <a:bodyPr/>
                    <a:lstStyle/>
                    <a:p>
                      <a:endParaRPr kumimoji="1" lang="ja-JP" altLang="en-US"/>
                    </a:p>
                  </a:txBody>
                  <a:tcPr/>
                </a:tc>
                <a:tc gridSpan="2">
                  <a:txBody>
                    <a:bodyPr/>
                    <a:lstStyle/>
                    <a:p>
                      <a:pPr algn="ctr" rtl="0" fontAlgn="ctr"/>
                      <a:r>
                        <a:rPr lang="en-US" altLang="ja-JP" sz="800" b="1" i="0" u="none" strike="noStrike" dirty="0">
                          <a:solidFill>
                            <a:srgbClr val="FFFFFF"/>
                          </a:solidFill>
                          <a:effectLst/>
                          <a:latin typeface="メイリオ"/>
                          <a:ea typeface="メイリオ"/>
                        </a:rPr>
                        <a:t>Yahoo! JAPAN</a:t>
                      </a:r>
                      <a:r>
                        <a:rPr lang="ja-JP" altLang="en-US" sz="800" b="1" i="0" u="none" strike="noStrike" dirty="0">
                          <a:solidFill>
                            <a:srgbClr val="FFFFFF"/>
                          </a:solidFill>
                          <a:effectLst/>
                          <a:latin typeface="メイリオ"/>
                          <a:ea typeface="メイリオ"/>
                        </a:rPr>
                        <a:t>トップページ　ブランドパネル　トップインパクト　パノラマ　</a:t>
                      </a:r>
                      <a:r>
                        <a:rPr lang="en-US" altLang="ja-JP" sz="800" b="1" i="0" u="none" strike="noStrike" dirty="0">
                          <a:solidFill>
                            <a:srgbClr val="FFFFFF"/>
                          </a:solidFill>
                          <a:effectLst/>
                          <a:latin typeface="メイリオ"/>
                          <a:ea typeface="メイリオ"/>
                        </a:rPr>
                        <a:t>MD</a:t>
                      </a:r>
                      <a:r>
                        <a:rPr lang="ja-JP" altLang="en-US" sz="800" b="1" i="0" u="none" strike="noStrike" dirty="0">
                          <a:solidFill>
                            <a:srgbClr val="FFFFFF"/>
                          </a:solidFill>
                          <a:effectLst/>
                          <a:latin typeface="メイリオ"/>
                          <a:ea typeface="メイリオ"/>
                        </a:rPr>
                        <a:t>（</a:t>
                      </a:r>
                      <a:r>
                        <a:rPr lang="en-US" altLang="ja-JP" sz="800" b="1" i="0" u="none" strike="noStrike" dirty="0">
                          <a:solidFill>
                            <a:srgbClr val="FFFFFF"/>
                          </a:solidFill>
                          <a:effectLst/>
                          <a:latin typeface="メイリオ"/>
                          <a:ea typeface="メイリオ"/>
                        </a:rPr>
                        <a:t>FQ1</a:t>
                      </a:r>
                      <a:r>
                        <a:rPr lang="ja-JP" altLang="en-US" sz="800" b="1" i="0" u="none" strike="noStrike" dirty="0">
                          <a:solidFill>
                            <a:srgbClr val="FFFFFF"/>
                          </a:solidFill>
                          <a:effectLst/>
                          <a:latin typeface="メイリオ"/>
                          <a:ea typeface="メイリオ"/>
                        </a:rPr>
                        <a:t>）（</a:t>
                      </a:r>
                      <a:r>
                        <a:rPr lang="en-US" altLang="ja-JP" sz="800" b="1" i="0" u="none" strike="noStrike" dirty="0">
                          <a:solidFill>
                            <a:srgbClr val="FFFFFF"/>
                          </a:solidFill>
                          <a:effectLst/>
                          <a:latin typeface="メイリオ"/>
                          <a:ea typeface="メイリオ"/>
                        </a:rPr>
                        <a:t>2000</a:t>
                      </a:r>
                      <a:r>
                        <a:rPr lang="ja-JP" altLang="en-US" sz="800" b="1" i="0" u="none" strike="noStrike" dirty="0">
                          <a:solidFill>
                            <a:srgbClr val="FFFFFF"/>
                          </a:solidFill>
                          <a:effectLst/>
                          <a:latin typeface="メイリオ"/>
                          <a:ea typeface="メイリオ"/>
                        </a:rPr>
                        <a:t>万円～）（</a:t>
                      </a:r>
                      <a:r>
                        <a:rPr lang="en-US" altLang="ja-JP" sz="800" b="1" i="0" u="none" strike="noStrike" dirty="0">
                          <a:solidFill>
                            <a:srgbClr val="FFFFFF"/>
                          </a:solidFill>
                          <a:effectLst/>
                          <a:latin typeface="メイリオ"/>
                          <a:ea typeface="メイリオ"/>
                        </a:rPr>
                        <a:t>3/12</a:t>
                      </a:r>
                      <a:r>
                        <a:rPr lang="ja-JP" altLang="en-US" sz="800" b="1" i="0" u="none" strike="noStrike" dirty="0">
                          <a:solidFill>
                            <a:srgbClr val="FFFFFF"/>
                          </a:solidFill>
                          <a:effectLst/>
                          <a:latin typeface="メイリオ"/>
                          <a:ea typeface="メイリオ"/>
                        </a:rPr>
                        <a:t>～</a:t>
                      </a:r>
                      <a:r>
                        <a:rPr lang="en-US" altLang="ja-JP" sz="800" b="1" i="0" u="none" strike="noStrike" dirty="0">
                          <a:solidFill>
                            <a:srgbClr val="FFFFFF"/>
                          </a:solidFill>
                          <a:effectLst/>
                          <a:latin typeface="メイリオ"/>
                          <a:ea typeface="メイリオ"/>
                        </a:rPr>
                        <a:t>3/31</a:t>
                      </a:r>
                      <a:r>
                        <a:rPr lang="ja-JP" altLang="en-US" sz="800" b="1" i="0" u="none" strike="noStrike" dirty="0">
                          <a:solidFill>
                            <a:srgbClr val="FFFFFF"/>
                          </a:solidFill>
                          <a:effectLst/>
                          <a:latin typeface="メイリオ"/>
                          <a:ea typeface="メイリオ"/>
                        </a:rPr>
                        <a:t>）</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000048"/>
                    </a:solidFill>
                  </a:tcPr>
                </a:tc>
                <a:tc hMerge="1">
                  <a:txBody>
                    <a:bodyPr/>
                    <a:lstStyle/>
                    <a:p>
                      <a:endParaRPr kumimoji="1" lang="ja-JP" altLang="en-US"/>
                    </a:p>
                  </a:txBody>
                  <a:tcPr/>
                </a:tc>
                <a:tc gridSpan="2">
                  <a:txBody>
                    <a:bodyPr/>
                    <a:lstStyle/>
                    <a:p>
                      <a:pPr algn="ctr" rtl="0" fontAlgn="ctr"/>
                      <a:r>
                        <a:rPr lang="en-US" altLang="ja-JP" sz="800" b="1" i="0" u="none" strike="noStrike" dirty="0">
                          <a:solidFill>
                            <a:srgbClr val="FFFFFF"/>
                          </a:solidFill>
                          <a:effectLst/>
                          <a:latin typeface="Meiryo"/>
                          <a:ea typeface="Meiryo"/>
                        </a:rPr>
                        <a:t>Yahoo! JAPAN</a:t>
                      </a:r>
                      <a:r>
                        <a:rPr lang="ja-JP" altLang="en-US" sz="800" b="1" i="0" u="none" strike="noStrike" dirty="0">
                          <a:solidFill>
                            <a:srgbClr val="FFFFFF"/>
                          </a:solidFill>
                          <a:effectLst/>
                          <a:latin typeface="Meiryo"/>
                          <a:ea typeface="Meiryo"/>
                        </a:rPr>
                        <a:t>トップページ　ブランドパネル　トップインパクト　パノラマ　</a:t>
                      </a:r>
                      <a:r>
                        <a:rPr lang="en-US" altLang="ja-JP" sz="800" b="1" i="0" u="none" strike="noStrike" dirty="0">
                          <a:solidFill>
                            <a:srgbClr val="FFFFFF"/>
                          </a:solidFill>
                          <a:effectLst/>
                          <a:latin typeface="Meiryo"/>
                          <a:ea typeface="Meiryo"/>
                        </a:rPr>
                        <a:t>MD</a:t>
                      </a:r>
                      <a:r>
                        <a:rPr lang="ja-JP" altLang="en-US" sz="800" b="1" i="0" u="none" strike="noStrike" dirty="0">
                          <a:solidFill>
                            <a:srgbClr val="FFFFFF"/>
                          </a:solidFill>
                          <a:effectLst/>
                          <a:latin typeface="Meiryo"/>
                          <a:ea typeface="Meiryo"/>
                        </a:rPr>
                        <a:t>（都道府県）（</a:t>
                      </a:r>
                      <a:r>
                        <a:rPr lang="en-US" altLang="ja-JP" sz="800" b="1" i="0" u="none" strike="noStrike" dirty="0">
                          <a:solidFill>
                            <a:srgbClr val="FFFFFF"/>
                          </a:solidFill>
                          <a:effectLst/>
                          <a:latin typeface="Meiryo"/>
                          <a:ea typeface="Meiryo"/>
                        </a:rPr>
                        <a:t>3/12</a:t>
                      </a:r>
                      <a:r>
                        <a:rPr lang="ja-JP" altLang="en-US" sz="800" b="1" i="0" u="none" strike="noStrike" dirty="0">
                          <a:solidFill>
                            <a:srgbClr val="FFFFFF"/>
                          </a:solidFill>
                          <a:effectLst/>
                          <a:latin typeface="Meiryo"/>
                          <a:ea typeface="Meiryo"/>
                        </a:rPr>
                        <a:t>～</a:t>
                      </a:r>
                      <a:r>
                        <a:rPr lang="en-US" altLang="ja-JP" sz="800" b="1" i="0" u="none" strike="noStrike" dirty="0">
                          <a:solidFill>
                            <a:srgbClr val="FFFFFF"/>
                          </a:solidFill>
                          <a:effectLst/>
                          <a:latin typeface="Meiryo"/>
                          <a:ea typeface="Meiryo"/>
                        </a:rPr>
                        <a:t>3/31</a:t>
                      </a:r>
                      <a:r>
                        <a:rPr lang="ja-JP" altLang="en-US" sz="800" b="1" i="0" u="none" strike="noStrike" dirty="0">
                          <a:solidFill>
                            <a:srgbClr val="FFFFFF"/>
                          </a:solidFill>
                          <a:effectLst/>
                          <a:latin typeface="Meiryo"/>
                          <a:ea typeface="Meiryo"/>
                        </a:rPr>
                        <a:t>）</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w="12700" cap="flat" cmpd="sng" algn="ctr">
                      <a:solidFill>
                        <a:srgbClr val="FFFFFF"/>
                      </a:solidFill>
                      <a:prstDash val="solid"/>
                      <a:round/>
                      <a:headEnd type="none" w="med" len="med"/>
                      <a:tailEnd type="none" w="med" len="med"/>
                    </a:lnB>
                    <a:solidFill>
                      <a:srgbClr val="000048"/>
                    </a:solidFill>
                  </a:tcPr>
                </a:tc>
                <a:tc hMerge="1">
                  <a:txBody>
                    <a:bodyPr/>
                    <a:lstStyle/>
                    <a:p>
                      <a:endParaRPr kumimoji="1" lang="ja-JP" altLang="en-US"/>
                    </a:p>
                  </a:txBody>
                  <a:tcPr/>
                </a:tc>
                <a:extLst>
                  <a:ext uri="{0D108BD9-81ED-4DB2-BD59-A6C34878D82A}">
                    <a16:rowId xmlns:a16="http://schemas.microsoft.com/office/drawing/2014/main" val="2980937106"/>
                  </a:ext>
                </a:extLst>
              </a:tr>
              <a:tr h="255744">
                <a:tc>
                  <a:txBody>
                    <a:bodyPr/>
                    <a:lstStyle/>
                    <a:p>
                      <a:pPr algn="ctr" rtl="0" fontAlgn="ctr"/>
                      <a:r>
                        <a:rPr lang="ja-JP" altLang="en-US" sz="900" b="0" i="0" u="none" strike="noStrike">
                          <a:solidFill>
                            <a:srgbClr val="FFFFFF"/>
                          </a:solidFill>
                          <a:effectLst/>
                          <a:latin typeface="Meiryo"/>
                          <a:ea typeface="Meiryo"/>
                        </a:rPr>
                        <a:t>リリース種別</a:t>
                      </a:r>
                      <a:r>
                        <a:rPr lang="en-US" altLang="ja-JP" sz="900" b="0" i="0" u="none" strike="noStrike">
                          <a:solidFill>
                            <a:srgbClr val="FFFFFF"/>
                          </a:solidFill>
                          <a:effectLst/>
                          <a:latin typeface="Meiryo"/>
                          <a:ea typeface="Meiryo"/>
                        </a:rPr>
                        <a:t>/</a:t>
                      </a:r>
                      <a:r>
                        <a:rPr lang="ja-JP" altLang="en-US" sz="900" b="0" i="0" u="none" strike="noStrike">
                          <a:solidFill>
                            <a:srgbClr val="FFFFFF"/>
                          </a:solidFill>
                          <a:effectLst/>
                          <a:latin typeface="Meiryo"/>
                          <a:ea typeface="Meiryo"/>
                        </a:rPr>
                        <a:t>商品</a:t>
                      </a:r>
                      <a:r>
                        <a:rPr lang="en-US" altLang="ja-JP" sz="900" b="0" i="0" u="none" strike="noStrike">
                          <a:solidFill>
                            <a:srgbClr val="FFFFFF"/>
                          </a:solidFill>
                          <a:effectLst/>
                          <a:latin typeface="Meiryo"/>
                          <a:ea typeface="Meiryo"/>
                        </a:rPr>
                        <a:t>ID</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a:txBody>
                    <a:bodyPr/>
                    <a:lstStyle/>
                    <a:p>
                      <a:pPr algn="ctr" rtl="0" fontAlgn="ctr"/>
                      <a:r>
                        <a:rPr lang="ja-JP" altLang="en-US" sz="900" b="0" i="0" u="none" strike="noStrike">
                          <a:solidFill>
                            <a:srgbClr val="0D0D0D"/>
                          </a:solidFill>
                          <a:effectLst/>
                          <a:latin typeface="メイリオ" panose="020B0604030504040204" pitchFamily="50" charset="-128"/>
                          <a:ea typeface="メイリオ" panose="020B0604030504040204" pitchFamily="50" charset="-128"/>
                        </a:rPr>
                        <a:t>内容変更</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a:txBody>
                    <a:bodyPr/>
                    <a:lstStyle/>
                    <a:p>
                      <a:pPr lvl="0" algn="ctr">
                        <a:buNone/>
                      </a:pPr>
                      <a:r>
                        <a:rPr lang="en-US" altLang="ja-JP" sz="900" b="0" i="0" u="none" strike="noStrike" dirty="0">
                          <a:solidFill>
                            <a:srgbClr val="0D0D0D"/>
                          </a:solidFill>
                          <a:effectLst/>
                          <a:latin typeface="メイリオ" panose="020B0604030504040204" pitchFamily="50" charset="-128"/>
                          <a:ea typeface="+mn-ea"/>
                        </a:rPr>
                        <a:t>1000014650</a:t>
                      </a:r>
                      <a:endParaRPr lang="ja-JP" altLang="en-US" sz="900" b="0" i="0" u="none" strike="noStrike" dirty="0">
                        <a:solidFill>
                          <a:srgbClr val="0D0D0D"/>
                        </a:solidFill>
                        <a:effectLst/>
                        <a:latin typeface="メイリオ" panose="020B0604030504040204" pitchFamily="50" charset="-128"/>
                        <a:ea typeface="メイリオ" panose="020B0604030504040204" pitchFamily="50" charset="-128"/>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a:txBody>
                    <a:bodyPr/>
                    <a:lstStyle/>
                    <a:p>
                      <a:pPr algn="ctr" rtl="0" fontAlgn="ctr"/>
                      <a:r>
                        <a:rPr lang="ja-JP" altLang="en-US" sz="900" b="0" i="0" u="none" strike="noStrike">
                          <a:solidFill>
                            <a:srgbClr val="0D0D0D"/>
                          </a:solidFill>
                          <a:effectLst/>
                          <a:latin typeface="メイリオ" panose="020B0604030504040204" pitchFamily="50" charset="-128"/>
                          <a:ea typeface="メイリオ" panose="020B0604030504040204" pitchFamily="50" charset="-128"/>
                        </a:rPr>
                        <a:t>内容変更</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a:txBody>
                    <a:bodyPr/>
                    <a:lstStyle/>
                    <a:p>
                      <a:pPr lvl="0" algn="ctr">
                        <a:buNone/>
                      </a:pPr>
                      <a:r>
                        <a:rPr lang="en-US" altLang="ja-JP" sz="900" b="0" i="0" u="none" strike="noStrike" dirty="0">
                          <a:solidFill>
                            <a:srgbClr val="0D0D0D"/>
                          </a:solidFill>
                          <a:effectLst/>
                          <a:latin typeface="メイリオ" panose="020B0604030504040204" pitchFamily="50" charset="-128"/>
                          <a:ea typeface="+mn-ea"/>
                        </a:rPr>
                        <a:t>1000014626</a:t>
                      </a:r>
                      <a:endParaRPr lang="ja-JP" altLang="en-US" sz="900" b="0" i="0" u="none" strike="noStrike" dirty="0">
                        <a:solidFill>
                          <a:srgbClr val="0D0D0D"/>
                        </a:solidFill>
                        <a:effectLst/>
                        <a:latin typeface="メイリオ" panose="020B0604030504040204" pitchFamily="50" charset="-128"/>
                        <a:ea typeface="メイリオ" panose="020B0604030504040204" pitchFamily="50" charset="-128"/>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a:txBody>
                    <a:bodyPr/>
                    <a:lstStyle/>
                    <a:p>
                      <a:pPr algn="ctr" rtl="0" fontAlgn="ctr"/>
                      <a:r>
                        <a:rPr lang="ja-JP" altLang="en-US" sz="900" b="0" i="0" u="none" strike="noStrike">
                          <a:solidFill>
                            <a:srgbClr val="0D0D0D"/>
                          </a:solidFill>
                          <a:effectLst/>
                          <a:latin typeface="メイリオ" panose="020B0604030504040204" pitchFamily="50" charset="-128"/>
                          <a:ea typeface="メイリオ" panose="020B0604030504040204" pitchFamily="50" charset="-128"/>
                        </a:rPr>
                        <a:t>内容変更</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003E">
                        <a:alpha val="10196"/>
                      </a:srgbClr>
                    </a:solidFill>
                  </a:tcPr>
                </a:tc>
                <a:tc>
                  <a:txBody>
                    <a:bodyPr/>
                    <a:lstStyle/>
                    <a:p>
                      <a:pPr lvl="0" algn="ctr">
                        <a:buNone/>
                      </a:pPr>
                      <a:r>
                        <a:rPr lang="en-US" altLang="ja-JP" sz="900" b="0" i="0" u="none" strike="noStrike" dirty="0">
                          <a:solidFill>
                            <a:srgbClr val="0D0D0D"/>
                          </a:solidFill>
                          <a:effectLst/>
                          <a:latin typeface="メイリオ" panose="020B0604030504040204" pitchFamily="50" charset="-128"/>
                          <a:ea typeface="+mn-ea"/>
                        </a:rPr>
                        <a:t>1000014627</a:t>
                      </a:r>
                      <a:endParaRPr lang="ja-JP" altLang="en-US" sz="900" b="0" i="0" u="none" strike="noStrike" dirty="0">
                        <a:solidFill>
                          <a:srgbClr val="0D0D0D"/>
                        </a:solidFill>
                        <a:effectLst/>
                        <a:latin typeface="メイリオ" panose="020B0604030504040204" pitchFamily="50" charset="-128"/>
                        <a:ea typeface="メイリオ" panose="020B0604030504040204" pitchFamily="50" charset="-128"/>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003E">
                        <a:alpha val="10196"/>
                      </a:srgbClr>
                    </a:solidFill>
                  </a:tcPr>
                </a:tc>
                <a:tc>
                  <a:txBody>
                    <a:bodyPr/>
                    <a:lstStyle/>
                    <a:p>
                      <a:pPr algn="ctr" rtl="0" fontAlgn="ctr"/>
                      <a:r>
                        <a:rPr lang="ja-JP" altLang="en-US" sz="900" b="0" i="0" u="none" strike="noStrike">
                          <a:solidFill>
                            <a:srgbClr val="0D0D0D"/>
                          </a:solidFill>
                          <a:effectLst/>
                          <a:latin typeface="メイリオ" panose="020B0604030504040204" pitchFamily="50" charset="-128"/>
                          <a:ea typeface="メイリオ" panose="020B0604030504040204" pitchFamily="50" charset="-128"/>
                        </a:rPr>
                        <a:t>内容変更</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a:txBody>
                    <a:bodyPr/>
                    <a:lstStyle/>
                    <a:p>
                      <a:pPr lvl="0" algn="ctr">
                        <a:buNone/>
                      </a:pPr>
                      <a:r>
                        <a:rPr lang="en-US" altLang="ja-JP" sz="900" dirty="0">
                          <a:latin typeface="メイリオ" panose="020B0604030504040204" pitchFamily="50" charset="-128"/>
                          <a:ea typeface="+mn-ea"/>
                        </a:rPr>
                        <a:t>1000014648</a:t>
                      </a:r>
                      <a:endParaRPr lang="ja-JP" sz="900" dirty="0">
                        <a:latin typeface="メイリオ" panose="020B0604030504040204" pitchFamily="50" charset="-128"/>
                        <a:ea typeface="メイリオ" panose="020B0604030504040204" pitchFamily="50" charset="-128"/>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extLst>
                  <a:ext uri="{0D108BD9-81ED-4DB2-BD59-A6C34878D82A}">
                    <a16:rowId xmlns:a16="http://schemas.microsoft.com/office/drawing/2014/main" val="3777053431"/>
                  </a:ext>
                </a:extLst>
              </a:tr>
              <a:tr h="316245">
                <a:tc>
                  <a:txBody>
                    <a:bodyPr/>
                    <a:lstStyle/>
                    <a:p>
                      <a:pPr algn="ctr" rtl="0" fontAlgn="ctr"/>
                      <a:r>
                        <a:rPr lang="ja-JP" altLang="en-US" sz="900" b="0" i="0" u="none" strike="noStrike">
                          <a:solidFill>
                            <a:srgbClr val="FFFFFF"/>
                          </a:solidFill>
                          <a:effectLst/>
                          <a:latin typeface="Meiryo" panose="020B0604030504040204" pitchFamily="50" charset="-128"/>
                          <a:ea typeface="Meiryo" panose="020B0604030504040204" pitchFamily="50" charset="-128"/>
                        </a:rPr>
                        <a:t>予約開始日</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8">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kern="1200">
                          <a:solidFill>
                            <a:srgbClr val="0D0D0D"/>
                          </a:solidFill>
                          <a:latin typeface="メイリオ"/>
                          <a:ea typeface="メイリオ"/>
                          <a:cs typeface="+mn-cs"/>
                        </a:rPr>
                        <a:t>2026</a:t>
                      </a:r>
                      <a:r>
                        <a:rPr kumimoji="1" lang="ja-JP" altLang="en-US" sz="900" kern="1200">
                          <a:solidFill>
                            <a:srgbClr val="0D0D0D"/>
                          </a:solidFill>
                          <a:latin typeface="メイリオ"/>
                          <a:ea typeface="メイリオ"/>
                          <a:cs typeface="+mn-cs"/>
                        </a:rPr>
                        <a:t>年</a:t>
                      </a:r>
                      <a:r>
                        <a:rPr kumimoji="1" lang="en-US" altLang="ja-JP" sz="900" kern="1200">
                          <a:solidFill>
                            <a:srgbClr val="0D0D0D"/>
                          </a:solidFill>
                          <a:latin typeface="メイリオ"/>
                          <a:ea typeface="メイリオ"/>
                          <a:cs typeface="+mn-cs"/>
                        </a:rPr>
                        <a:t>9</a:t>
                      </a:r>
                      <a:r>
                        <a:rPr kumimoji="1" lang="ja-JP" altLang="en-US" sz="900" kern="1200">
                          <a:solidFill>
                            <a:srgbClr val="0D0D0D"/>
                          </a:solidFill>
                          <a:latin typeface="メイリオ"/>
                          <a:ea typeface="メイリオ"/>
                          <a:cs typeface="+mn-cs"/>
                        </a:rPr>
                        <a:t>月</a:t>
                      </a:r>
                      <a:r>
                        <a:rPr kumimoji="1" lang="en-US" altLang="ja-JP" sz="900" kern="1200">
                          <a:solidFill>
                            <a:srgbClr val="0D0D0D"/>
                          </a:solidFill>
                          <a:latin typeface="メイリオ"/>
                          <a:ea typeface="メイリオ"/>
                          <a:cs typeface="+mn-cs"/>
                        </a:rPr>
                        <a:t>17</a:t>
                      </a:r>
                      <a:r>
                        <a:rPr kumimoji="1" lang="ja-JP" altLang="en-US" sz="900" kern="1200">
                          <a:solidFill>
                            <a:srgbClr val="0D0D0D"/>
                          </a:solidFill>
                          <a:latin typeface="メイリオ"/>
                          <a:ea typeface="メイリオ"/>
                          <a:cs typeface="+mn-cs"/>
                        </a:rPr>
                        <a:t>日</a:t>
                      </a:r>
                      <a:r>
                        <a:rPr lang="en-US" altLang="ja-JP" sz="900" kern="1200">
                          <a:solidFill>
                            <a:srgbClr val="0D0D0D"/>
                          </a:solidFill>
                          <a:latin typeface="メイリオ"/>
                          <a:ea typeface="メイリオ"/>
                          <a:cs typeface="+mn-cs"/>
                        </a:rPr>
                        <a:t>(</a:t>
                      </a:r>
                      <a:r>
                        <a:rPr lang="ja-JP" altLang="en-US" sz="900" kern="1200">
                          <a:solidFill>
                            <a:srgbClr val="0D0D0D"/>
                          </a:solidFill>
                          <a:latin typeface="メイリオ"/>
                          <a:ea typeface="メイリオ"/>
                          <a:cs typeface="+mn-cs"/>
                        </a:rPr>
                        <a:t>木</a:t>
                      </a:r>
                      <a:r>
                        <a:rPr lang="en-US" altLang="ja-JP" sz="900" kern="1200">
                          <a:solidFill>
                            <a:srgbClr val="0D0D0D"/>
                          </a:solidFill>
                          <a:latin typeface="メイリオ"/>
                          <a:ea typeface="メイリオ"/>
                          <a:cs typeface="+mn-cs"/>
                        </a:rPr>
                        <a:t>)</a:t>
                      </a:r>
                      <a:endParaRPr kumimoji="1" lang="en-US" altLang="ja-JP" sz="900" kern="1200">
                        <a:solidFill>
                          <a:srgbClr val="0D0D0D"/>
                        </a:solidFill>
                        <a:latin typeface="メイリオ"/>
                        <a:ea typeface="メイリオ"/>
                        <a:cs typeface="+mn-cs"/>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418675676"/>
                  </a:ext>
                </a:extLst>
              </a:tr>
              <a:tr h="222560">
                <a:tc>
                  <a:txBody>
                    <a:bodyPr/>
                    <a:lstStyle/>
                    <a:p>
                      <a:pPr algn="ctr" rtl="0" fontAlgn="ctr"/>
                      <a:r>
                        <a:rPr lang="zh-TW" altLang="en-US" sz="900" b="0" i="0" u="none" strike="noStrike">
                          <a:solidFill>
                            <a:srgbClr val="FFFFFF"/>
                          </a:solidFill>
                          <a:effectLst/>
                          <a:latin typeface="Meiryo" panose="020B0604030504040204" pitchFamily="50" charset="-128"/>
                          <a:ea typeface="Meiryo" panose="020B0604030504040204" pitchFamily="50" charset="-128"/>
                        </a:rPr>
                        <a:t>入稿前審査対象</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8">
                  <a:txBody>
                    <a:bodyPr/>
                    <a:lstStyle/>
                    <a:p>
                      <a:pPr algn="ctr" rtl="0" fontAlgn="ctr"/>
                      <a:r>
                        <a:rPr lang="en-US" sz="900" b="1" i="0" u="none" strike="noStrike">
                          <a:solidFill>
                            <a:srgbClr val="0D0D0D"/>
                          </a:solidFill>
                          <a:effectLst/>
                          <a:latin typeface="Meiryo"/>
                          <a:ea typeface="Meiryo"/>
                        </a:rPr>
                        <a:t>●</a:t>
                      </a:r>
                      <a:r>
                        <a:rPr lang="en-US" sz="900" b="0" i="0" u="none" strike="noStrike">
                          <a:solidFill>
                            <a:srgbClr val="0D0D0D"/>
                          </a:solidFill>
                          <a:effectLst/>
                          <a:latin typeface="Meiryo"/>
                          <a:ea typeface="Meiryo"/>
                        </a:rPr>
                        <a:t>（PC</a:t>
                      </a:r>
                      <a:r>
                        <a:rPr lang="ja-JP" altLang="en-US" sz="900" b="0" i="0" u="none" strike="noStrike">
                          <a:solidFill>
                            <a:srgbClr val="0D0D0D"/>
                          </a:solidFill>
                          <a:effectLst/>
                          <a:latin typeface="Meiryo"/>
                          <a:ea typeface="Meiryo"/>
                        </a:rPr>
                        <a:t>のみ）</a:t>
                      </a:r>
                      <a:endParaRPr lang="ja-JP" altLang="en-US" sz="900" b="1" i="0" u="none" strike="noStrike">
                        <a:solidFill>
                          <a:srgbClr val="0D0D0D"/>
                        </a:solidFill>
                        <a:effectLst/>
                        <a:latin typeface="Meiryo"/>
                        <a:ea typeface="Meiryo"/>
                      </a:endParaRPr>
                    </a:p>
                  </a:txBody>
                  <a:tcPr marL="5250" marR="5250" marT="5250" marB="0" anchor="ctr">
                    <a:lnL w="190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8920613"/>
                  </a:ext>
                </a:extLst>
              </a:tr>
              <a:tr h="236515">
                <a:tc rowSpan="3">
                  <a:txBody>
                    <a:bodyPr/>
                    <a:lstStyle/>
                    <a:p>
                      <a:pPr algn="ctr" rtl="0" fontAlgn="ctr"/>
                      <a:r>
                        <a:rPr lang="ja-JP" altLang="en-US" sz="900" b="0" i="0" u="none" strike="noStrike">
                          <a:solidFill>
                            <a:srgbClr val="FFFFFF"/>
                          </a:solidFill>
                          <a:effectLst/>
                          <a:latin typeface="Meiryo"/>
                          <a:ea typeface="Meiryo"/>
                        </a:rPr>
                        <a:t>広告タイプ</a:t>
                      </a:r>
                      <a:r>
                        <a:rPr lang="en-US" altLang="ja-JP" sz="900" b="0" i="0" u="none" strike="noStrike">
                          <a:solidFill>
                            <a:srgbClr val="FFFFFF"/>
                          </a:solidFill>
                          <a:effectLst/>
                          <a:latin typeface="Meiryo"/>
                          <a:ea typeface="Meiryo"/>
                        </a:rPr>
                        <a:t>/</a:t>
                      </a:r>
                      <a:r>
                        <a:rPr lang="ja-JP" altLang="en-US" sz="900" b="0" i="0" u="none" strike="noStrike">
                          <a:solidFill>
                            <a:srgbClr val="FFFFFF"/>
                          </a:solidFill>
                          <a:effectLst/>
                          <a:latin typeface="Meiryo"/>
                          <a:ea typeface="Meiryo"/>
                        </a:rPr>
                        <a:t>メインメディアの形式</a:t>
                      </a:r>
                      <a:r>
                        <a:rPr lang="en-US" altLang="ja-JP" sz="900" b="0" i="0" u="none" strike="noStrike">
                          <a:solidFill>
                            <a:srgbClr val="FFFFFF"/>
                          </a:solidFill>
                          <a:effectLst/>
                          <a:latin typeface="Meiryo"/>
                          <a:ea typeface="Meiryo"/>
                        </a:rPr>
                        <a:t>/</a:t>
                      </a:r>
                      <a:r>
                        <a:rPr lang="ja-JP" altLang="en-US" sz="900" b="0" i="0" u="none" strike="noStrike">
                          <a:solidFill>
                            <a:srgbClr val="FFFFFF"/>
                          </a:solidFill>
                          <a:effectLst/>
                          <a:latin typeface="Meiryo"/>
                          <a:ea typeface="Meiryo"/>
                        </a:rPr>
                        <a:t>アスペクト比</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8">
                  <a:txBody>
                    <a:bodyPr/>
                    <a:lstStyle/>
                    <a:p>
                      <a:pPr algn="ctr" rtl="0" fontAlgn="ct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スマートフォン</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バナー</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画像</a:t>
                      </a:r>
                      <a:r>
                        <a:rPr lang="en-US" altLang="ja-JP" sz="900" b="0" i="0" u="none" strike="noStrike">
                          <a:solidFill>
                            <a:srgbClr val="0D0D0D"/>
                          </a:solidFill>
                          <a:effectLst/>
                          <a:latin typeface="Meiryo"/>
                          <a:ea typeface="Meiryo"/>
                        </a:rPr>
                        <a:t>/16</a:t>
                      </a:r>
                      <a:r>
                        <a:rPr lang="ja-JP" altLang="en-US" sz="900" b="0" i="0" u="none" strike="noStrike">
                          <a:solidFill>
                            <a:srgbClr val="0D0D0D"/>
                          </a:solidFill>
                          <a:effectLst/>
                          <a:latin typeface="Meiryo"/>
                          <a:ea typeface="Meiryo"/>
                        </a:rPr>
                        <a:t>：</a:t>
                      </a:r>
                      <a:r>
                        <a:rPr lang="en-US" altLang="ja-JP" sz="900" b="0" i="0" u="none" strike="noStrike">
                          <a:solidFill>
                            <a:srgbClr val="0D0D0D"/>
                          </a:solidFill>
                          <a:effectLst/>
                          <a:latin typeface="Meiryo"/>
                          <a:ea typeface="Meiryo"/>
                        </a:rPr>
                        <a:t>9</a:t>
                      </a:r>
                      <a:r>
                        <a:rPr lang="ja-JP" altLang="en-US" sz="900" b="0" i="0" u="none" strike="noStrike">
                          <a:solidFill>
                            <a:srgbClr val="0D0D0D"/>
                          </a:solidFill>
                          <a:effectLst/>
                          <a:latin typeface="Meiryo"/>
                          <a:ea typeface="Meiryo"/>
                        </a:rPr>
                        <a:t>　バナー</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動画</a:t>
                      </a:r>
                      <a:r>
                        <a:rPr lang="en-US" altLang="ja-JP" sz="900" b="0" i="0" u="none" strike="noStrike">
                          <a:solidFill>
                            <a:srgbClr val="0D0D0D"/>
                          </a:solidFill>
                          <a:effectLst/>
                          <a:latin typeface="Meiryo"/>
                          <a:ea typeface="Meiryo"/>
                        </a:rPr>
                        <a:t>/16</a:t>
                      </a:r>
                      <a:r>
                        <a:rPr lang="ja-JP" altLang="en-US" sz="900" b="0" i="0" u="none" strike="noStrike">
                          <a:solidFill>
                            <a:srgbClr val="0D0D0D"/>
                          </a:solidFill>
                          <a:effectLst/>
                          <a:latin typeface="Meiryo"/>
                          <a:ea typeface="Meiryo"/>
                        </a:rPr>
                        <a:t>：</a:t>
                      </a:r>
                      <a:r>
                        <a:rPr lang="en-US" altLang="ja-JP" sz="900" b="0" i="0" u="none" strike="noStrike">
                          <a:solidFill>
                            <a:srgbClr val="0D0D0D"/>
                          </a:solidFill>
                          <a:effectLst/>
                          <a:latin typeface="Meiryo"/>
                          <a:ea typeface="Meiryo"/>
                        </a:rPr>
                        <a:t>9</a:t>
                      </a:r>
                      <a:r>
                        <a:rPr lang="ja-JP" altLang="en-US" sz="900" b="0" i="0" u="none" strike="noStrike">
                          <a:solidFill>
                            <a:srgbClr val="0D0D0D"/>
                          </a:solidFill>
                          <a:effectLst/>
                          <a:latin typeface="Meiryo"/>
                          <a:ea typeface="Meiryo"/>
                        </a:rPr>
                        <a:t>　</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897070473"/>
                  </a:ext>
                </a:extLst>
              </a:tr>
              <a:tr h="189326">
                <a:tc vMerge="1">
                  <a:txBody>
                    <a:bodyPr/>
                    <a:lstStyle/>
                    <a:p>
                      <a:endParaRPr kumimoji="1" lang="ja-JP" altLang="en-US"/>
                    </a:p>
                  </a:txBody>
                  <a:tcPr/>
                </a:tc>
                <a:tc gridSpan="8">
                  <a:txBody>
                    <a:bodyPr/>
                    <a:lstStyle/>
                    <a:p>
                      <a:pPr algn="ctr" rtl="0" fontAlgn="ctr"/>
                      <a:r>
                        <a:rPr lang="en-US" altLang="ja-JP" sz="900" b="0" i="0" u="none" strike="noStrike">
                          <a:solidFill>
                            <a:srgbClr val="0D0D0D"/>
                          </a:solidFill>
                          <a:effectLst/>
                          <a:latin typeface="Meiryo"/>
                          <a:ea typeface="Meiryo"/>
                        </a:rPr>
                        <a:t>【PC】</a:t>
                      </a:r>
                      <a:r>
                        <a:rPr lang="ja-JP" altLang="en-US" sz="900" b="0" i="0" u="none" strike="noStrike">
                          <a:solidFill>
                            <a:srgbClr val="0D0D0D"/>
                          </a:solidFill>
                          <a:effectLst/>
                          <a:latin typeface="Meiryo"/>
                          <a:ea typeface="Meiryo"/>
                        </a:rPr>
                        <a:t>トップインパクト パノラマ</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画像</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　トップインパクト パノラマ</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動画</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　　　トップインパクト パノラマ パネルスイッチ</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画像</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    </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624384625"/>
                  </a:ext>
                </a:extLst>
              </a:tr>
              <a:tr h="211987">
                <a:tc vMerge="1">
                  <a:txBody>
                    <a:bodyPr/>
                    <a:lstStyle/>
                    <a:p>
                      <a:endParaRPr kumimoji="1" lang="ja-JP" altLang="en-US"/>
                    </a:p>
                  </a:txBody>
                  <a:tcPr/>
                </a:tc>
                <a:tc gridSpan="8">
                  <a:txBody>
                    <a:bodyPr/>
                    <a:lstStyle/>
                    <a:p>
                      <a:pPr algn="ctr" rtl="0" fontAlgn="ctr"/>
                      <a:r>
                        <a:rPr lang="ja-JP" altLang="en-US" sz="900" b="0" i="0" u="none" strike="noStrike">
                          <a:solidFill>
                            <a:srgbClr val="0D0D0D"/>
                          </a:solidFill>
                          <a:effectLst/>
                          <a:latin typeface="Meiryo"/>
                          <a:ea typeface="Meiryo"/>
                        </a:rPr>
                        <a:t>トップインパクト パノラマ サイドスイッチ</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動画</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822006341"/>
                  </a:ext>
                </a:extLst>
              </a:tr>
              <a:tr h="387048">
                <a:tc>
                  <a:txBody>
                    <a:bodyPr/>
                    <a:lstStyle/>
                    <a:p>
                      <a:pPr algn="ctr" rtl="0" fontAlgn="ctr"/>
                      <a:r>
                        <a:rPr lang="ja-JP" altLang="en-US" sz="900" b="0" i="0" u="none" strike="noStrike">
                          <a:solidFill>
                            <a:srgbClr val="FFFFFF"/>
                          </a:solidFill>
                          <a:effectLst/>
                          <a:latin typeface="Meiryo"/>
                          <a:ea typeface="Meiryo"/>
                        </a:rPr>
                        <a:t>バナー</a:t>
                      </a:r>
                      <a:r>
                        <a:rPr lang="en-US" altLang="ja-JP" sz="900" b="0" i="0" u="none" strike="noStrike">
                          <a:solidFill>
                            <a:srgbClr val="FFFFFF"/>
                          </a:solidFill>
                          <a:effectLst/>
                          <a:latin typeface="Meiryo"/>
                          <a:ea typeface="Meiryo"/>
                        </a:rPr>
                        <a:t>/</a:t>
                      </a:r>
                      <a:r>
                        <a:rPr lang="ja-JP" altLang="en-US" sz="900" b="0" i="0" u="none" strike="noStrike">
                          <a:solidFill>
                            <a:srgbClr val="FFFFFF"/>
                          </a:solidFill>
                          <a:effectLst/>
                          <a:latin typeface="Meiryo"/>
                          <a:ea typeface="Meiryo"/>
                        </a:rPr>
                        <a:t>動画</a:t>
                      </a:r>
                      <a:r>
                        <a:rPr lang="en-US" altLang="ja-JP" sz="900" b="0" i="0" u="none" strike="noStrike">
                          <a:solidFill>
                            <a:srgbClr val="FFFFFF"/>
                          </a:solidFill>
                          <a:effectLst/>
                          <a:latin typeface="Meiryo"/>
                          <a:ea typeface="Meiryo"/>
                        </a:rPr>
                        <a:t>/16</a:t>
                      </a:r>
                      <a:r>
                        <a:rPr lang="ja-JP" altLang="en-US" sz="900" b="0" i="0" u="none" strike="noStrike">
                          <a:solidFill>
                            <a:srgbClr val="FFFFFF"/>
                          </a:solidFill>
                          <a:effectLst/>
                          <a:latin typeface="Meiryo"/>
                          <a:ea typeface="Meiryo"/>
                        </a:rPr>
                        <a:t>：</a:t>
                      </a:r>
                      <a:r>
                        <a:rPr lang="en-US" altLang="ja-JP" sz="900" b="0" i="0" u="none" strike="noStrike">
                          <a:solidFill>
                            <a:srgbClr val="FFFFFF"/>
                          </a:solidFill>
                          <a:effectLst/>
                          <a:latin typeface="Meiryo"/>
                          <a:ea typeface="Meiryo"/>
                        </a:rPr>
                        <a:t>9</a:t>
                      </a:r>
                      <a:r>
                        <a:rPr lang="ja-JP" altLang="en-US" sz="900" b="0" i="0" u="none" strike="noStrike">
                          <a:solidFill>
                            <a:srgbClr val="FFFFFF"/>
                          </a:solidFill>
                          <a:effectLst/>
                          <a:latin typeface="Meiryo"/>
                          <a:ea typeface="Meiryo"/>
                        </a:rPr>
                        <a:t>広告</a:t>
                      </a:r>
                      <a:br>
                        <a:rPr lang="ja-JP" altLang="en-US" sz="900" b="0" i="0" u="none" strike="noStrike">
                          <a:solidFill>
                            <a:srgbClr val="FFFFFF"/>
                          </a:solidFill>
                          <a:effectLst/>
                          <a:latin typeface="Meiryo"/>
                          <a:ea typeface="Meiryo"/>
                        </a:rPr>
                      </a:br>
                      <a:r>
                        <a:rPr lang="ja-JP" altLang="en-US" sz="900" b="0" i="0" u="none" strike="noStrike">
                          <a:solidFill>
                            <a:srgbClr val="FFFFFF"/>
                          </a:solidFill>
                          <a:effectLst/>
                          <a:latin typeface="Meiryo"/>
                          <a:ea typeface="Meiryo"/>
                        </a:rPr>
                        <a:t>タップ後の動作</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8">
                  <a:txBody>
                    <a:bodyPr/>
                    <a:lstStyle/>
                    <a:p>
                      <a:pPr algn="ctr" rtl="0" fontAlgn="ctr"/>
                      <a:r>
                        <a:rPr lang="ja-JP" altLang="en-US" sz="900" b="0" i="0" u="none" strike="noStrike">
                          <a:solidFill>
                            <a:srgbClr val="0D0D0D"/>
                          </a:solidFill>
                          <a:effectLst/>
                          <a:latin typeface="Meiryo"/>
                          <a:ea typeface="Meiryo"/>
                        </a:rPr>
                        <a:t>動画をフルスクリーンで再生する（</a:t>
                      </a:r>
                      <a:r>
                        <a:rPr lang="en-US" altLang="ja-JP" sz="900" b="0" i="0" u="none" strike="noStrike">
                          <a:solidFill>
                            <a:srgbClr val="0D0D0D"/>
                          </a:solidFill>
                          <a:effectLst/>
                          <a:latin typeface="Meiryo"/>
                          <a:ea typeface="Meiryo"/>
                        </a:rPr>
                        <a:t>for view</a:t>
                      </a:r>
                      <a:r>
                        <a:rPr lang="ja-JP" altLang="en-US" sz="900" b="0" i="0" u="none" strike="noStrike">
                          <a:solidFill>
                            <a:srgbClr val="0D0D0D"/>
                          </a:solidFill>
                          <a:effectLst/>
                          <a:latin typeface="Meiryo"/>
                          <a:ea typeface="Meiryo"/>
                        </a:rPr>
                        <a:t>）　</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　ランディングページを表示する（</a:t>
                      </a:r>
                      <a:r>
                        <a:rPr lang="en-US" altLang="ja-JP" sz="900" b="0" i="0" u="none" strike="noStrike">
                          <a:solidFill>
                            <a:srgbClr val="0D0D0D"/>
                          </a:solidFill>
                          <a:effectLst/>
                          <a:latin typeface="Meiryo"/>
                          <a:ea typeface="Meiryo"/>
                        </a:rPr>
                        <a:t>for click</a:t>
                      </a:r>
                      <a:r>
                        <a:rPr lang="ja-JP" altLang="en-US" sz="900" b="0" i="0" u="none" strike="noStrike">
                          <a:solidFill>
                            <a:srgbClr val="0D0D0D"/>
                          </a:solidFill>
                          <a:effectLst/>
                          <a:latin typeface="Meiryo"/>
                          <a:ea typeface="Meiryo"/>
                        </a:rPr>
                        <a:t>）</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603152753"/>
                  </a:ext>
                </a:extLst>
              </a:tr>
              <a:tr h="316245">
                <a:tc>
                  <a:txBody>
                    <a:bodyPr/>
                    <a:lstStyle/>
                    <a:p>
                      <a:pPr algn="ctr" rtl="0" fontAlgn="ctr"/>
                      <a:r>
                        <a:rPr lang="ja-JP" altLang="en-US" sz="900" b="0" i="0" u="none" strike="noStrike">
                          <a:solidFill>
                            <a:srgbClr val="FFFFFF"/>
                          </a:solidFill>
                          <a:effectLst/>
                          <a:latin typeface="Meiryo" panose="020B0604030504040204" pitchFamily="50" charset="-128"/>
                          <a:ea typeface="Meiryo" panose="020B0604030504040204" pitchFamily="50" charset="-128"/>
                        </a:rPr>
                        <a:t>デバイス</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8">
                  <a:txBody>
                    <a:bodyPr/>
                    <a:lstStyle/>
                    <a:p>
                      <a:pPr algn="ctr" rtl="0" fontAlgn="ctr"/>
                      <a:r>
                        <a:rPr lang="ja-JP" altLang="en-US" sz="900" b="0" i="0" u="none" strike="noStrike">
                          <a:solidFill>
                            <a:srgbClr val="0D0D0D"/>
                          </a:solidFill>
                          <a:effectLst/>
                          <a:latin typeface="Meiryo"/>
                          <a:ea typeface="Meiryo"/>
                        </a:rPr>
                        <a:t>スマートフォン（ウェブ</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アプリ）　</a:t>
                      </a:r>
                      <a:r>
                        <a:rPr lang="en-US" altLang="ja-JP" sz="900" b="0" i="0" u="none" strike="noStrike">
                          <a:solidFill>
                            <a:srgbClr val="0D0D0D"/>
                          </a:solidFill>
                          <a:effectLst/>
                          <a:latin typeface="Meiryo"/>
                          <a:ea typeface="Meiryo"/>
                        </a:rPr>
                        <a:t>/</a:t>
                      </a:r>
                      <a:r>
                        <a:rPr lang="ja-JP" altLang="en-US" sz="900" b="0" i="0" u="none" strike="noStrike">
                          <a:solidFill>
                            <a:srgbClr val="0D0D0D"/>
                          </a:solidFill>
                          <a:effectLst/>
                          <a:latin typeface="Meiryo"/>
                          <a:ea typeface="Meiryo"/>
                        </a:rPr>
                        <a:t>　</a:t>
                      </a:r>
                      <a:r>
                        <a:rPr lang="en-US" altLang="ja-JP" sz="900" b="0" i="0" u="none" strike="noStrike">
                          <a:solidFill>
                            <a:srgbClr val="0D0D0D"/>
                          </a:solidFill>
                          <a:effectLst/>
                          <a:latin typeface="Meiryo"/>
                          <a:ea typeface="Meiryo"/>
                        </a:rPr>
                        <a:t>PC</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1860010"/>
                  </a:ext>
                </a:extLst>
              </a:tr>
              <a:tr h="211254">
                <a:tc>
                  <a:txBody>
                    <a:bodyPr/>
                    <a:lstStyle/>
                    <a:p>
                      <a:pPr algn="ctr" rtl="0" fontAlgn="ctr"/>
                      <a:r>
                        <a:rPr lang="ja-JP" altLang="en-US" sz="900" b="0" i="0" u="none" strike="noStrike">
                          <a:solidFill>
                            <a:srgbClr val="FFFFFF"/>
                          </a:solidFill>
                          <a:effectLst/>
                          <a:latin typeface="Meiryo" panose="020B0604030504040204" pitchFamily="50" charset="-128"/>
                          <a:ea typeface="Meiryo" panose="020B0604030504040204" pitchFamily="50" charset="-128"/>
                        </a:rPr>
                        <a:t>掲載面</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8">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ja-JP" sz="900" b="0" i="0">
                          <a:solidFill>
                            <a:schemeClr val="tx1"/>
                          </a:solidFill>
                          <a:effectLst/>
                          <a:latin typeface="Verdana" panose="020B0604030504040204" pitchFamily="34" charset="0"/>
                        </a:rPr>
                        <a:t>Yahoo! JAPANトップページ</a:t>
                      </a:r>
                      <a:endParaRPr kumimoji="1" lang="ja-JP" altLang="en-US" sz="900" kern="1200">
                        <a:solidFill>
                          <a:schemeClr val="tx1"/>
                        </a:solidFill>
                        <a:latin typeface="Meiryo" panose="020B0604030504040204" pitchFamily="34" charset="-128"/>
                        <a:ea typeface="Meiryo" panose="020B0604030504040204" pitchFamily="34" charset="-128"/>
                        <a:cs typeface="+mn-cs"/>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261653793"/>
                  </a:ext>
                </a:extLst>
              </a:tr>
              <a:tr h="311150">
                <a:tc>
                  <a:txBody>
                    <a:bodyPr/>
                    <a:lstStyle/>
                    <a:p>
                      <a:pPr algn="ctr" rtl="0" fontAlgn="ctr"/>
                      <a:r>
                        <a:rPr lang="ja-JP" altLang="en-US" sz="900" b="0" i="0" u="none" strike="noStrike">
                          <a:solidFill>
                            <a:srgbClr val="FFFFFF"/>
                          </a:solidFill>
                          <a:effectLst/>
                          <a:latin typeface="Meiryo" panose="020B0604030504040204" pitchFamily="50" charset="-128"/>
                          <a:ea typeface="Meiryo" panose="020B0604030504040204" pitchFamily="50" charset="-128"/>
                        </a:rPr>
                        <a:t>掲載場所</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8">
                  <a:txBody>
                    <a:bodyPr/>
                    <a:lstStyle/>
                    <a:p>
                      <a:pPr algn="ctr" rtl="0" fontAlgn="ctr"/>
                      <a:r>
                        <a:rPr lang="en-US" altLang="ja-JP" sz="900" b="0" i="0" u="none" strike="noStrike">
                          <a:solidFill>
                            <a:srgbClr val="0D0D0D"/>
                          </a:solidFill>
                          <a:effectLst/>
                          <a:latin typeface="Meiryo"/>
                          <a:ea typeface="Meiryo"/>
                        </a:rPr>
                        <a:t>Yahoo! JAPAN</a:t>
                      </a:r>
                      <a:r>
                        <a:rPr lang="ja-JP" altLang="en-US" sz="900" b="0" i="0" u="none" strike="noStrike">
                          <a:solidFill>
                            <a:srgbClr val="0D0D0D"/>
                          </a:solidFill>
                          <a:effectLst/>
                          <a:latin typeface="Meiryo"/>
                          <a:ea typeface="Meiryo"/>
                        </a:rPr>
                        <a:t>トップページ　および　</a:t>
                      </a:r>
                      <a:r>
                        <a:rPr lang="en-US" altLang="ja-JP" sz="900" b="0" i="0" u="none" strike="noStrike">
                          <a:solidFill>
                            <a:srgbClr val="0D0D0D"/>
                          </a:solidFill>
                          <a:effectLst/>
                          <a:latin typeface="Meiryo"/>
                          <a:ea typeface="Meiryo"/>
                        </a:rPr>
                        <a:t>Yahoo! JAPAN</a:t>
                      </a:r>
                      <a:r>
                        <a:rPr lang="ja-JP" altLang="en-US" sz="900" b="0" i="0" u="none" strike="noStrike">
                          <a:solidFill>
                            <a:srgbClr val="0D0D0D"/>
                          </a:solidFill>
                          <a:effectLst/>
                          <a:latin typeface="Meiryo"/>
                          <a:ea typeface="Meiryo"/>
                        </a:rPr>
                        <a:t>アプリのファーストビュー　</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91845947"/>
                  </a:ext>
                </a:extLst>
              </a:tr>
              <a:tr h="316245">
                <a:tc>
                  <a:txBody>
                    <a:bodyPr/>
                    <a:lstStyle/>
                    <a:p>
                      <a:pPr algn="ctr" rtl="0" fontAlgn="ctr"/>
                      <a:r>
                        <a:rPr lang="ja-JP" altLang="en-US" sz="900" b="0" i="0" u="none" strike="noStrike">
                          <a:solidFill>
                            <a:srgbClr val="FFFFFF"/>
                          </a:solidFill>
                          <a:effectLst/>
                          <a:latin typeface="Meiryo" panose="020B0604030504040204" pitchFamily="50" charset="-128"/>
                          <a:ea typeface="Meiryo" panose="020B0604030504040204" pitchFamily="50" charset="-128"/>
                        </a:rPr>
                        <a:t>掲載期間</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8">
                  <a:txBody>
                    <a:bodyPr/>
                    <a:lstStyle/>
                    <a:p>
                      <a:pPr algn="ctr" rtl="0" fontAlgn="ctr"/>
                      <a:r>
                        <a:rPr lang="en-US" altLang="ja-JP" sz="90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12</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日（金）～　</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日（水）</a:t>
                      </a:r>
                      <a:endParaRPr lang="ja-JP" altLang="en-US" sz="900" b="0" i="0" u="none" strike="noStrike">
                        <a:solidFill>
                          <a:srgbClr val="0D0D0D"/>
                        </a:solidFill>
                        <a:effectLst/>
                        <a:latin typeface="Meiryo"/>
                        <a:ea typeface="Meiryo"/>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989961893"/>
                  </a:ext>
                </a:extLst>
              </a:tr>
              <a:tr h="316245">
                <a:tc>
                  <a:txBody>
                    <a:bodyPr/>
                    <a:lstStyle/>
                    <a:p>
                      <a:pPr algn="ctr" rtl="0" fontAlgn="ctr"/>
                      <a:r>
                        <a:rPr lang="ja-JP" altLang="en-US" sz="900" b="0" i="0" u="none" strike="noStrike">
                          <a:solidFill>
                            <a:srgbClr val="FFFFFF"/>
                          </a:solidFill>
                          <a:effectLst/>
                          <a:latin typeface="Meiryo" panose="020B0604030504040204" pitchFamily="50" charset="-128"/>
                          <a:ea typeface="Meiryo" panose="020B0604030504040204" pitchFamily="50" charset="-128"/>
                        </a:rPr>
                        <a:t>購入期間</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2">
                  <a:txBody>
                    <a:bodyPr/>
                    <a:lstStyle/>
                    <a:p>
                      <a:pPr algn="ctr" rtl="0" fontAlgn="ctr"/>
                      <a:r>
                        <a:rPr lang="en-US" altLang="zh-TW" sz="900" b="0" i="0" u="none" strike="noStrike">
                          <a:solidFill>
                            <a:srgbClr val="0D0D0D"/>
                          </a:solidFill>
                          <a:effectLst/>
                          <a:latin typeface="Meiryo"/>
                          <a:ea typeface="Meiryo"/>
                        </a:rPr>
                        <a:t>5</a:t>
                      </a:r>
                      <a:r>
                        <a:rPr lang="zh-TW" altLang="en-US" sz="900" b="0" i="0" u="none" strike="noStrike">
                          <a:solidFill>
                            <a:srgbClr val="0D0D0D"/>
                          </a:solidFill>
                          <a:effectLst/>
                          <a:latin typeface="Meiryo"/>
                          <a:ea typeface="Meiryo"/>
                        </a:rPr>
                        <a:t>日間～</a:t>
                      </a:r>
                      <a:r>
                        <a:rPr lang="en-US" altLang="zh-TW" sz="900" b="0" i="0" u="none" strike="noStrike">
                          <a:solidFill>
                            <a:srgbClr val="0D0D0D"/>
                          </a:solidFill>
                          <a:effectLst/>
                          <a:latin typeface="Meiryo"/>
                          <a:ea typeface="Meiryo"/>
                        </a:rPr>
                        <a:t>20</a:t>
                      </a:r>
                      <a:r>
                        <a:rPr lang="zh-TW" altLang="en-US" sz="900" b="0" i="0" u="none" strike="noStrike">
                          <a:solidFill>
                            <a:srgbClr val="0D0D0D"/>
                          </a:solidFill>
                          <a:effectLst/>
                          <a:latin typeface="Meiryo"/>
                          <a:ea typeface="Meiryo"/>
                        </a:rPr>
                        <a:t>日間</a:t>
                      </a:r>
                      <a:r>
                        <a:rPr lang="zh-TW" altLang="en-US" sz="900" b="0" i="0" u="none" strike="noStrike">
                          <a:solidFill>
                            <a:srgbClr val="002AFF"/>
                          </a:solidFill>
                          <a:effectLst/>
                          <a:latin typeface="Meiryo"/>
                          <a:ea typeface="Meiryo"/>
                        </a:rPr>
                        <a:t> </a:t>
                      </a:r>
                      <a:r>
                        <a:rPr lang="en-US" altLang="zh-TW" sz="900" b="0" i="0" u="none" strike="noStrike">
                          <a:solidFill>
                            <a:srgbClr val="002AFF"/>
                          </a:solidFill>
                          <a:effectLst/>
                          <a:latin typeface="Meiryo"/>
                          <a:ea typeface="Meiryo"/>
                        </a:rPr>
                        <a:t>※1</a:t>
                      </a:r>
                      <a:endParaRPr lang="zh-TW" altLang="en-US" sz="900" b="0" i="0" u="none" strike="noStrike">
                        <a:solidFill>
                          <a:srgbClr val="002AFF"/>
                        </a:solidFill>
                        <a:effectLst/>
                        <a:latin typeface="Meiryo"/>
                        <a:ea typeface="Meiryo"/>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gridSpan="4">
                  <a:txBody>
                    <a:bodyPr/>
                    <a:lstStyle/>
                    <a:p>
                      <a:pPr algn="ctr" rtl="0" fontAlgn="ctr"/>
                      <a:r>
                        <a:rPr lang="en-US" altLang="ja-JP" sz="900" b="0" i="0" u="none" strike="noStrike">
                          <a:solidFill>
                            <a:srgbClr val="0D0D0D"/>
                          </a:solidFill>
                          <a:effectLst/>
                          <a:latin typeface="Calibri"/>
                          <a:ea typeface="游ゴシック"/>
                        </a:rPr>
                        <a:t>3</a:t>
                      </a:r>
                      <a:r>
                        <a:rPr lang="ja-JP" altLang="en-US" sz="900" b="0" i="0" u="none" strike="noStrike">
                          <a:solidFill>
                            <a:srgbClr val="0D0D0D"/>
                          </a:solidFill>
                          <a:effectLst/>
                          <a:latin typeface="メイリオ"/>
                          <a:ea typeface="メイリオ"/>
                        </a:rPr>
                        <a:t>日間～</a:t>
                      </a:r>
                      <a:r>
                        <a:rPr lang="en-US" altLang="ja-JP" sz="900" b="0" i="0" u="none" strike="noStrike">
                          <a:solidFill>
                            <a:srgbClr val="0D0D0D"/>
                          </a:solidFill>
                          <a:effectLst/>
                          <a:latin typeface="Calibri"/>
                          <a:ea typeface="游ゴシック"/>
                        </a:rPr>
                        <a:t>20</a:t>
                      </a:r>
                      <a:r>
                        <a:rPr lang="ja-JP" altLang="en-US" sz="900" b="0" i="0" u="none" strike="noStrike">
                          <a:solidFill>
                            <a:srgbClr val="0D0D0D"/>
                          </a:solidFill>
                          <a:effectLst/>
                          <a:latin typeface="メイリオ"/>
                          <a:ea typeface="メイリオ"/>
                        </a:rPr>
                        <a:t>日間</a:t>
                      </a:r>
                    </a:p>
                  </a:txBody>
                  <a:tcPr marL="5250" marR="5250" marT="5250" marB="0" anchor="ctr">
                    <a:lnL w="190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p>
                      <a:pPr algn="ctr" rtl="0" fontAlgn="ctr"/>
                      <a:r>
                        <a:rPr lang="en-US" altLang="zh-TW" sz="900" b="0" i="0" u="none" strike="noStrike">
                          <a:solidFill>
                            <a:srgbClr val="0D0D0D"/>
                          </a:solidFill>
                          <a:effectLst/>
                          <a:latin typeface="Meiryo" panose="020B0604030504040204" pitchFamily="50" charset="-128"/>
                          <a:ea typeface="Meiryo" panose="020B0604030504040204" pitchFamily="50" charset="-128"/>
                        </a:rPr>
                        <a:t>5</a:t>
                      </a:r>
                      <a:r>
                        <a:rPr lang="zh-TW" altLang="en-US" sz="900" b="0" i="0" u="none" strike="noStrike">
                          <a:solidFill>
                            <a:srgbClr val="0D0D0D"/>
                          </a:solidFill>
                          <a:effectLst/>
                          <a:latin typeface="Meiryo" panose="020B0604030504040204" pitchFamily="50" charset="-128"/>
                          <a:ea typeface="Meiryo" panose="020B0604030504040204" pitchFamily="50" charset="-128"/>
                        </a:rPr>
                        <a:t>日間～</a:t>
                      </a:r>
                      <a:r>
                        <a:rPr lang="en-US" altLang="zh-TW" sz="900" b="0" i="0" u="none" strike="noStrike">
                          <a:solidFill>
                            <a:srgbClr val="0D0D0D"/>
                          </a:solidFill>
                          <a:effectLst/>
                          <a:latin typeface="Meiryo" panose="020B0604030504040204" pitchFamily="50" charset="-128"/>
                          <a:ea typeface="Meiryo" panose="020B0604030504040204" pitchFamily="50" charset="-128"/>
                        </a:rPr>
                        <a:t>20</a:t>
                      </a:r>
                      <a:r>
                        <a:rPr lang="zh-TW" altLang="en-US" sz="900" b="0" i="0" u="none" strike="noStrike">
                          <a:solidFill>
                            <a:srgbClr val="0D0D0D"/>
                          </a:solidFill>
                          <a:effectLst/>
                          <a:latin typeface="Meiryo" panose="020B0604030504040204" pitchFamily="50" charset="-128"/>
                          <a:ea typeface="Meiryo" panose="020B0604030504040204" pitchFamily="50" charset="-128"/>
                        </a:rPr>
                        <a:t>日間 </a:t>
                      </a:r>
                      <a:r>
                        <a:rPr lang="en-US" altLang="zh-TW" sz="900" b="0" i="0" u="none" strike="noStrike">
                          <a:solidFill>
                            <a:srgbClr val="002AFF"/>
                          </a:solidFill>
                          <a:effectLst/>
                          <a:latin typeface="Meiryo" panose="020B0604030504040204" pitchFamily="50" charset="-128"/>
                          <a:ea typeface="Meiryo" panose="020B0604030504040204" pitchFamily="50" charset="-128"/>
                        </a:rPr>
                        <a:t>※1</a:t>
                      </a:r>
                      <a:endParaRPr lang="zh-TW" altLang="en-US" sz="900" b="0" i="0" u="none" strike="noStrike">
                        <a:solidFill>
                          <a:srgbClr val="002AFF"/>
                        </a:solidFill>
                        <a:effectLst/>
                        <a:latin typeface="Meiryo" panose="020B0604030504040204" pitchFamily="50" charset="-128"/>
                        <a:ea typeface="Meiryo" panose="020B0604030504040204" pitchFamily="50" charset="-128"/>
                      </a:endParaRPr>
                    </a:p>
                  </a:txBody>
                  <a:tcPr marL="5250" marR="5250" marT="52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4016199579"/>
                  </a:ext>
                </a:extLst>
              </a:tr>
              <a:tr h="251399">
                <a:tc>
                  <a:txBody>
                    <a:bodyPr/>
                    <a:lstStyle/>
                    <a:p>
                      <a:pPr algn="ctr" rtl="0" fontAlgn="ctr"/>
                      <a:r>
                        <a:rPr lang="ja-JP" altLang="en-US" sz="900" b="0" i="0" u="none" strike="noStrike">
                          <a:solidFill>
                            <a:srgbClr val="FFFFFF"/>
                          </a:solidFill>
                          <a:effectLst/>
                          <a:latin typeface="Meiryo" panose="020B0604030504040204" pitchFamily="50" charset="-128"/>
                          <a:ea typeface="Meiryo" panose="020B0604030504040204" pitchFamily="50" charset="-128"/>
                        </a:rPr>
                        <a:t>料金タイプ</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8">
                  <a:txBody>
                    <a:bodyPr/>
                    <a:lstStyle/>
                    <a:p>
                      <a:pPr algn="ctr" rtl="0" fontAlgn="ctr"/>
                      <a:r>
                        <a:rPr lang="en-US" sz="900" b="0" i="0" u="none" strike="noStrike" err="1">
                          <a:solidFill>
                            <a:srgbClr val="0D0D0D"/>
                          </a:solidFill>
                          <a:effectLst/>
                          <a:latin typeface="Meiryo"/>
                          <a:ea typeface="Meiryo"/>
                        </a:rPr>
                        <a:t>vimps</a:t>
                      </a:r>
                      <a:r>
                        <a:rPr lang="ja-JP" altLang="en-US" sz="900" b="0" i="0" u="none" strike="noStrike">
                          <a:solidFill>
                            <a:srgbClr val="0D0D0D"/>
                          </a:solidFill>
                          <a:effectLst/>
                          <a:latin typeface="Meiryo"/>
                          <a:ea typeface="Meiryo"/>
                        </a:rPr>
                        <a:t>購入型</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17634494"/>
                  </a:ext>
                </a:extLst>
              </a:tr>
              <a:tr h="316245">
                <a:tc>
                  <a:txBody>
                    <a:bodyPr/>
                    <a:lstStyle/>
                    <a:p>
                      <a:pPr algn="ctr" rtl="0" fontAlgn="ctr"/>
                      <a:r>
                        <a:rPr lang="zh-TW" altLang="en-US" sz="900" b="0" i="0" u="none" strike="noStrike">
                          <a:solidFill>
                            <a:srgbClr val="FFFFFF"/>
                          </a:solidFill>
                          <a:effectLst/>
                          <a:latin typeface="Meiryo" panose="020B0604030504040204" pitchFamily="50" charset="-128"/>
                          <a:ea typeface="Meiryo" panose="020B0604030504040204" pitchFamily="50" charset="-128"/>
                        </a:rPr>
                        <a:t>最低購入価格</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2">
                  <a:txBody>
                    <a:bodyPr/>
                    <a:lstStyle/>
                    <a:p>
                      <a:pPr algn="ctr" rtl="0" fontAlgn="ctr"/>
                      <a:r>
                        <a:rPr lang="en-US" altLang="ja-JP" sz="900" b="0" i="0" u="none" strike="noStrike">
                          <a:solidFill>
                            <a:srgbClr val="0D0D0D"/>
                          </a:solidFill>
                          <a:effectLst/>
                          <a:latin typeface="Meiryo"/>
                          <a:ea typeface="Meiryo"/>
                        </a:rPr>
                        <a:t>10,000,000</a:t>
                      </a:r>
                      <a:r>
                        <a:rPr lang="ja-JP" altLang="en-US" sz="900" b="0" i="0" u="none" strike="noStrike">
                          <a:solidFill>
                            <a:srgbClr val="0D0D0D"/>
                          </a:solidFill>
                          <a:effectLst/>
                          <a:latin typeface="Meiryo"/>
                          <a:ea typeface="Meiryo"/>
                        </a:rPr>
                        <a:t>円</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gridSpan="2">
                  <a:txBody>
                    <a:bodyPr/>
                    <a:lstStyle/>
                    <a:p>
                      <a:pPr algn="ctr" rtl="0" fontAlgn="ctr"/>
                      <a:r>
                        <a:rPr lang="en-US" altLang="ja-JP" sz="900" b="0" i="0" u="none" strike="noStrike">
                          <a:solidFill>
                            <a:srgbClr val="0D0D0D"/>
                          </a:solidFill>
                          <a:effectLst/>
                          <a:latin typeface="Meiryo"/>
                          <a:ea typeface="Meiryo"/>
                        </a:rPr>
                        <a:t>10,000,000</a:t>
                      </a:r>
                      <a:r>
                        <a:rPr lang="ja-JP" altLang="en-US" sz="900" b="0" i="0" u="none" strike="noStrike">
                          <a:solidFill>
                            <a:srgbClr val="0D0D0D"/>
                          </a:solidFill>
                          <a:effectLst/>
                          <a:latin typeface="Meiryo"/>
                          <a:ea typeface="Meiryo"/>
                        </a:rPr>
                        <a:t>円</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gridSpan="2">
                  <a:txBody>
                    <a:bodyPr/>
                    <a:lstStyle/>
                    <a:p>
                      <a:pPr algn="ctr" rtl="0" fontAlgn="ctr"/>
                      <a:r>
                        <a:rPr lang="en-US" altLang="ja-JP" sz="900" b="0" i="0" u="none" strike="noStrike">
                          <a:solidFill>
                            <a:srgbClr val="0D0D0D"/>
                          </a:solidFill>
                          <a:effectLst/>
                          <a:latin typeface="Meiryo"/>
                          <a:ea typeface="Meiryo"/>
                        </a:rPr>
                        <a:t>20,000,000</a:t>
                      </a:r>
                      <a:r>
                        <a:rPr lang="ja-JP" altLang="en-US" sz="900" b="0" i="0" u="none" strike="noStrike">
                          <a:solidFill>
                            <a:srgbClr val="0D0D0D"/>
                          </a:solidFill>
                          <a:effectLst/>
                          <a:latin typeface="Meiryo"/>
                          <a:ea typeface="Meiryo"/>
                        </a:rPr>
                        <a:t>円</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gridSpan="2">
                  <a:txBody>
                    <a:bodyPr/>
                    <a:lstStyle/>
                    <a:p>
                      <a:pPr algn="ctr" rtl="0" fontAlgn="ctr"/>
                      <a:r>
                        <a:rPr lang="en-US" altLang="ja-JP" sz="900" b="0" i="0" u="none" strike="noStrike">
                          <a:solidFill>
                            <a:srgbClr val="0D0D0D"/>
                          </a:solidFill>
                          <a:effectLst/>
                          <a:latin typeface="Meiryo"/>
                          <a:ea typeface="Meiryo"/>
                        </a:rPr>
                        <a:t>3,000,000</a:t>
                      </a:r>
                      <a:r>
                        <a:rPr lang="ja-JP" altLang="en-US" sz="900" b="0" i="0" u="none" strike="noStrike">
                          <a:solidFill>
                            <a:srgbClr val="0D0D0D"/>
                          </a:solidFill>
                          <a:effectLst/>
                          <a:latin typeface="Meiryo"/>
                          <a:ea typeface="Meiryo"/>
                        </a:rPr>
                        <a:t>円</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2997189860"/>
                  </a:ext>
                </a:extLst>
              </a:tr>
              <a:tr h="155139">
                <a:tc rowSpan="2">
                  <a:txBody>
                    <a:bodyPr/>
                    <a:lstStyle/>
                    <a:p>
                      <a:pPr algn="ctr" rtl="0" fontAlgn="ctr"/>
                      <a:r>
                        <a:rPr lang="ja-JP" altLang="en-US" sz="900" b="0" i="0" u="none" strike="noStrike">
                          <a:solidFill>
                            <a:srgbClr val="FFFFFF"/>
                          </a:solidFill>
                          <a:effectLst/>
                          <a:latin typeface="Meiryo"/>
                          <a:ea typeface="Meiryo"/>
                        </a:rPr>
                        <a:t>基本料金（</a:t>
                      </a:r>
                      <a:r>
                        <a:rPr lang="en-US" sz="900" b="0" i="0" u="none" strike="noStrike" err="1">
                          <a:solidFill>
                            <a:srgbClr val="FFFFFF"/>
                          </a:solidFill>
                          <a:effectLst/>
                          <a:latin typeface="Meiryo"/>
                          <a:ea typeface="Meiryo"/>
                        </a:rPr>
                        <a:t>vCPM</a:t>
                      </a:r>
                      <a:r>
                        <a:rPr lang="en-US" sz="900" b="0" i="0" u="none" strike="noStrike">
                          <a:solidFill>
                            <a:srgbClr val="FFFFFF"/>
                          </a:solidFill>
                          <a:effectLst/>
                          <a:latin typeface="Meiryo"/>
                          <a:ea typeface="Meiryo"/>
                        </a:rPr>
                        <a:t>）</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rowSpan="2" gridSpan="2">
                  <a:txBody>
                    <a:bodyPr/>
                    <a:lstStyle/>
                    <a:p>
                      <a:pPr algn="ctr" rtl="0" fontAlgn="ctr"/>
                      <a:r>
                        <a:rPr lang="en-US" altLang="ja-JP" sz="900" b="0" i="0" u="none" strike="noStrike">
                          <a:solidFill>
                            <a:srgbClr val="0D0D0D"/>
                          </a:solidFill>
                          <a:effectLst/>
                          <a:latin typeface="Meiryo"/>
                          <a:ea typeface="Meiryo"/>
                        </a:rPr>
                        <a:t>1,075</a:t>
                      </a:r>
                      <a:r>
                        <a:rPr lang="ja-JP" altLang="en-US" sz="900" b="0" i="0" u="none" strike="noStrike">
                          <a:solidFill>
                            <a:srgbClr val="0D0D0D"/>
                          </a:solidFill>
                          <a:effectLst/>
                          <a:latin typeface="Meiryo"/>
                          <a:ea typeface="Meiryo"/>
                        </a:rPr>
                        <a:t>円 </a:t>
                      </a:r>
                      <a:r>
                        <a:rPr kumimoji="1" lang="en-US" altLang="ja-JP" sz="900" b="0" i="0" u="none" strike="noStrike" kern="1200" cap="none" spc="0" normalizeH="0" baseline="0" noProof="0">
                          <a:ln>
                            <a:noFill/>
                          </a:ln>
                          <a:solidFill>
                            <a:srgbClr val="002AFF"/>
                          </a:solidFill>
                          <a:effectLst/>
                          <a:uLnTx/>
                          <a:uFillTx/>
                          <a:latin typeface="Meiryo"/>
                          <a:ea typeface="Meiryo"/>
                          <a:cs typeface="+mn-cs"/>
                        </a:rPr>
                        <a:t>※2</a:t>
                      </a:r>
                      <a:endParaRPr lang="ja-JP" altLang="en-US" sz="900" b="0" i="0" u="none" strike="noStrike">
                        <a:solidFill>
                          <a:srgbClr val="0D0D0D"/>
                        </a:solidFill>
                        <a:effectLst/>
                        <a:latin typeface="Meiryo"/>
                        <a:ea typeface="Meiryo"/>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rowSpan="2" hMerge="1">
                  <a:txBody>
                    <a:bodyPr/>
                    <a:lstStyle/>
                    <a:p>
                      <a:endParaRPr kumimoji="1" lang="ja-JP" altLang="en-US"/>
                    </a:p>
                  </a:txBody>
                  <a:tcPr/>
                </a:tc>
                <a:tc rowSpan="2" gridSpan="2">
                  <a:txBody>
                    <a:bodyPr/>
                    <a:lstStyle/>
                    <a:p>
                      <a:pPr algn="ctr" rtl="0" fontAlgn="ctr"/>
                      <a:r>
                        <a:rPr lang="en-US" altLang="ja-JP" sz="900" b="0" i="0" u="none" strike="noStrike">
                          <a:solidFill>
                            <a:srgbClr val="0D0D0D"/>
                          </a:solidFill>
                          <a:effectLst/>
                          <a:latin typeface="Meiryo"/>
                          <a:ea typeface="Meiryo"/>
                        </a:rPr>
                        <a:t>1,263</a:t>
                      </a:r>
                      <a:r>
                        <a:rPr lang="ja-JP" altLang="en-US" sz="900" b="0" i="0" u="none" strike="noStrike">
                          <a:solidFill>
                            <a:srgbClr val="0D0D0D"/>
                          </a:solidFill>
                          <a:effectLst/>
                          <a:latin typeface="Meiryo"/>
                          <a:ea typeface="Meiryo"/>
                        </a:rPr>
                        <a:t>円</a:t>
                      </a:r>
                      <a:r>
                        <a:rPr lang="ja-JP" altLang="en-US" sz="900" b="0" i="0" u="none" strike="noStrike">
                          <a:solidFill>
                            <a:srgbClr val="002AFF"/>
                          </a:solidFill>
                          <a:effectLst/>
                          <a:latin typeface="Meiryo"/>
                          <a:ea typeface="Meiryo"/>
                        </a:rPr>
                        <a:t> </a:t>
                      </a:r>
                      <a:r>
                        <a:rPr lang="en-US" altLang="ja-JP" sz="900" b="0" i="0" u="none" strike="noStrike">
                          <a:solidFill>
                            <a:srgbClr val="002AFF"/>
                          </a:solidFill>
                          <a:effectLst/>
                          <a:latin typeface="Meiryo"/>
                          <a:ea typeface="Meiryo"/>
                        </a:rPr>
                        <a:t>※3</a:t>
                      </a:r>
                      <a:endParaRPr lang="ja-JP" altLang="en-US" sz="900" b="0" i="0" u="none" strike="noStrike">
                        <a:solidFill>
                          <a:srgbClr val="002AFF"/>
                        </a:solidFill>
                        <a:effectLst/>
                        <a:latin typeface="Meiryo"/>
                        <a:ea typeface="Meiryo"/>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rowSpan="2" hMerge="1">
                  <a:txBody>
                    <a:bodyPr/>
                    <a:lstStyle/>
                    <a:p>
                      <a:endParaRPr kumimoji="1" lang="ja-JP" altLang="en-US"/>
                    </a:p>
                  </a:txBody>
                  <a:tcPr/>
                </a:tc>
                <a:tc rowSpan="2" gridSpan="2">
                  <a:txBody>
                    <a:bodyPr/>
                    <a:lstStyle/>
                    <a:p>
                      <a:pPr algn="ctr" rtl="0" fontAlgn="ctr"/>
                      <a:r>
                        <a:rPr lang="en-US" altLang="ja-JP" sz="900" b="0" i="0" u="none" strike="noStrike">
                          <a:solidFill>
                            <a:srgbClr val="0D0D0D"/>
                          </a:solidFill>
                          <a:effectLst/>
                          <a:latin typeface="Meiryo" panose="020B0604030504040204" pitchFamily="50" charset="-128"/>
                          <a:ea typeface="Meiryo" panose="020B0604030504040204" pitchFamily="50" charset="-128"/>
                        </a:rPr>
                        <a:t>1,075</a:t>
                      </a:r>
                      <a:r>
                        <a:rPr lang="ja-JP" altLang="en-US" sz="900" b="0" i="0" u="none" strike="noStrike">
                          <a:solidFill>
                            <a:srgbClr val="0D0D0D"/>
                          </a:solidFill>
                          <a:effectLst/>
                          <a:latin typeface="Meiryo" panose="020B0604030504040204" pitchFamily="50" charset="-128"/>
                          <a:ea typeface="Meiryo" panose="020B0604030504040204" pitchFamily="50" charset="-128"/>
                        </a:rPr>
                        <a:t>円</a:t>
                      </a:r>
                      <a:r>
                        <a:rPr lang="en-US" altLang="ja-JP" sz="900" b="0" i="0" u="none" strike="noStrike">
                          <a:solidFill>
                            <a:srgbClr val="002AFF"/>
                          </a:solidFill>
                          <a:effectLst/>
                          <a:latin typeface="Meiryo" panose="020B0604030504040204" pitchFamily="50" charset="-128"/>
                          <a:ea typeface="Meiryo" panose="020B0604030504040204" pitchFamily="50" charset="-128"/>
                        </a:rPr>
                        <a:t>※3</a:t>
                      </a:r>
                      <a:r>
                        <a:rPr lang="ja-JP" altLang="en-US" sz="900" b="0" i="0" u="none" strike="noStrike">
                          <a:solidFill>
                            <a:srgbClr val="002AFF"/>
                          </a:solidFill>
                          <a:effectLst/>
                          <a:latin typeface="Meiryo" panose="020B0604030504040204" pitchFamily="50" charset="-128"/>
                          <a:ea typeface="Meiryo" panose="020B0604030504040204" pitchFamily="50" charset="-128"/>
                        </a:rPr>
                        <a:t>　</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rowSpan="2" hMerge="1">
                  <a:txBody>
                    <a:bodyPr/>
                    <a:lstStyle/>
                    <a:p>
                      <a:endParaRPr kumimoji="1" lang="ja-JP" altLang="en-US"/>
                    </a:p>
                  </a:txBody>
                  <a:tcPr/>
                </a:tc>
                <a:tc gridSpan="2">
                  <a:txBody>
                    <a:bodyPr/>
                    <a:lstStyle/>
                    <a:p>
                      <a:pPr algn="ctr" rtl="0" fontAlgn="ctr"/>
                      <a:r>
                        <a:rPr lang="en-US" altLang="ja-JP" sz="900" b="0" i="0" u="none" strike="noStrike">
                          <a:solidFill>
                            <a:srgbClr val="0D0D0D"/>
                          </a:solidFill>
                          <a:effectLst/>
                          <a:latin typeface="Meiryo"/>
                          <a:ea typeface="Meiryo"/>
                        </a:rPr>
                        <a:t>1,290</a:t>
                      </a:r>
                      <a:r>
                        <a:rPr lang="ja-JP" altLang="en-US" sz="900" b="0" i="0" u="none" strike="noStrike">
                          <a:solidFill>
                            <a:srgbClr val="0D0D0D"/>
                          </a:solidFill>
                          <a:effectLst/>
                          <a:latin typeface="Meiryo"/>
                          <a:ea typeface="Meiryo"/>
                        </a:rPr>
                        <a:t>円★</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3756185011"/>
                  </a:ext>
                </a:extLst>
              </a:tr>
              <a:tr h="143205">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2">
                  <a:txBody>
                    <a:bodyPr/>
                    <a:lstStyle/>
                    <a:p>
                      <a:pPr algn="ctr" rtl="0" fontAlgn="ctr"/>
                      <a:r>
                        <a:rPr lang="ja-JP" altLang="en-US" sz="900" b="0" i="0" u="none" strike="noStrike">
                          <a:solidFill>
                            <a:srgbClr val="0D0D0D"/>
                          </a:solidFill>
                          <a:effectLst/>
                          <a:latin typeface="Meiryo" panose="020B0604030504040204" pitchFamily="50" charset="-128"/>
                          <a:ea typeface="Meiryo" panose="020B0604030504040204" pitchFamily="50" charset="-128"/>
                        </a:rPr>
                        <a:t>（</a:t>
                      </a:r>
                      <a:r>
                        <a:rPr lang="en-US" altLang="ja-JP" sz="900" b="0" i="0" u="none" strike="noStrike">
                          <a:solidFill>
                            <a:srgbClr val="0D0D0D"/>
                          </a:solidFill>
                          <a:effectLst/>
                          <a:latin typeface="Meiryo" panose="020B0604030504040204" pitchFamily="50" charset="-128"/>
                          <a:ea typeface="Meiryo" panose="020B0604030504040204" pitchFamily="50" charset="-128"/>
                        </a:rPr>
                        <a:t>1,075.2</a:t>
                      </a:r>
                      <a:r>
                        <a:rPr lang="ja-JP" altLang="en-US" sz="900" b="0" i="0" u="none" strike="noStrike">
                          <a:solidFill>
                            <a:srgbClr val="0D0D0D"/>
                          </a:solidFill>
                          <a:effectLst/>
                          <a:latin typeface="Meiryo" panose="020B0604030504040204" pitchFamily="50" charset="-128"/>
                          <a:ea typeface="Meiryo" panose="020B0604030504040204" pitchFamily="50" charset="-128"/>
                        </a:rPr>
                        <a:t>円</a:t>
                      </a:r>
                      <a:r>
                        <a:rPr lang="en-US" altLang="ja-JP" sz="900" b="0" i="0" u="none" strike="noStrike">
                          <a:solidFill>
                            <a:srgbClr val="0D0D0D"/>
                          </a:solidFill>
                          <a:effectLst/>
                          <a:latin typeface="Meiryo" panose="020B0604030504040204" pitchFamily="50" charset="-128"/>
                          <a:ea typeface="Meiryo" panose="020B0604030504040204" pitchFamily="50" charset="-128"/>
                        </a:rPr>
                        <a:t>×1.2</a:t>
                      </a:r>
                      <a:r>
                        <a:rPr lang="ja-JP" altLang="en-US" sz="900" b="0" i="0" u="none" strike="noStrike">
                          <a:solidFill>
                            <a:srgbClr val="0D0D0D"/>
                          </a:solidFill>
                          <a:effectLst/>
                          <a:latin typeface="Meiryo" panose="020B0604030504040204" pitchFamily="50" charset="-128"/>
                          <a:ea typeface="Meiryo" panose="020B0604030504040204" pitchFamily="50" charset="-128"/>
                        </a:rPr>
                        <a:t>倍）</a:t>
                      </a:r>
                      <a:r>
                        <a:rPr lang="ja-JP" altLang="en-US" sz="900" b="0" i="0" u="none" strike="noStrike">
                          <a:solidFill>
                            <a:srgbClr val="002AFF"/>
                          </a:solidFill>
                          <a:effectLst/>
                          <a:latin typeface="Meiryo" panose="020B0604030504040204" pitchFamily="50" charset="-128"/>
                          <a:ea typeface="Meiryo" panose="020B0604030504040204" pitchFamily="50" charset="-128"/>
                        </a:rPr>
                        <a:t> </a:t>
                      </a:r>
                      <a:r>
                        <a:rPr lang="en-US" altLang="ja-JP" sz="900" b="0" i="0" u="none" strike="noStrike">
                          <a:solidFill>
                            <a:srgbClr val="002AFF"/>
                          </a:solidFill>
                          <a:effectLst/>
                          <a:latin typeface="Meiryo" panose="020B0604030504040204" pitchFamily="50" charset="-128"/>
                          <a:ea typeface="Meiryo" panose="020B0604030504040204" pitchFamily="50" charset="-128"/>
                        </a:rPr>
                        <a:t>※4</a:t>
                      </a:r>
                      <a:endParaRPr lang="ja-JP" altLang="en-US" sz="900" b="0" i="0" u="none" strike="noStrike">
                        <a:solidFill>
                          <a:srgbClr val="002AFF"/>
                        </a:solidFill>
                        <a:effectLst/>
                        <a:latin typeface="Meiryo" panose="020B0604030504040204" pitchFamily="50" charset="-128"/>
                        <a:ea typeface="Meiryo" panose="020B0604030504040204" pitchFamily="50" charset="-128"/>
                      </a:endParaRP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816400905"/>
                  </a:ext>
                </a:extLst>
              </a:tr>
              <a:tr h="184165">
                <a:tc>
                  <a:txBody>
                    <a:bodyPr/>
                    <a:lstStyle/>
                    <a:p>
                      <a:pPr algn="ctr" rtl="0" fontAlgn="ctr"/>
                      <a:r>
                        <a:rPr lang="ja-JP" altLang="en-US" sz="900" b="0" i="0" u="none" strike="noStrike">
                          <a:solidFill>
                            <a:srgbClr val="FFFFFF"/>
                          </a:solidFill>
                          <a:effectLst/>
                          <a:latin typeface="Meiryo"/>
                          <a:ea typeface="Meiryo"/>
                        </a:rPr>
                        <a:t>想定</a:t>
                      </a:r>
                      <a:r>
                        <a:rPr lang="en-US" altLang="ja-JP" sz="900" b="0" i="0" u="none" strike="noStrike" err="1">
                          <a:solidFill>
                            <a:srgbClr val="FFFFFF"/>
                          </a:solidFill>
                          <a:effectLst/>
                          <a:latin typeface="Meiryo"/>
                          <a:ea typeface="Meiryo"/>
                        </a:rPr>
                        <a:t>vimps</a:t>
                      </a:r>
                      <a:r>
                        <a:rPr lang="ja-JP" altLang="en-US" sz="900" b="0" i="0" u="none" strike="noStrike">
                          <a:solidFill>
                            <a:srgbClr val="FFFFFF"/>
                          </a:solidFill>
                          <a:effectLst/>
                          <a:latin typeface="Meiryo"/>
                          <a:ea typeface="Meiryo"/>
                        </a:rPr>
                        <a:t>（枠配信のみ）</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gridSpan="2">
                  <a:txBody>
                    <a:bodyPr/>
                    <a:lstStyle/>
                    <a:p>
                      <a:pPr algn="ctr" rtl="0" fontAlgn="ctr"/>
                      <a:r>
                        <a:rPr lang="en-US" altLang="ja-JP" sz="900" b="0" i="0" u="none" strike="noStrike">
                          <a:solidFill>
                            <a:srgbClr val="595959"/>
                          </a:solidFill>
                          <a:effectLst/>
                          <a:latin typeface="Meiryo"/>
                          <a:ea typeface="Meiryo"/>
                        </a:rPr>
                        <a:t>-</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gridSpan="2">
                  <a:txBody>
                    <a:bodyPr/>
                    <a:lstStyle/>
                    <a:p>
                      <a:pPr algn="ctr" rtl="0" fontAlgn="ctr"/>
                      <a:r>
                        <a:rPr lang="en-US" altLang="ja-JP" sz="900" b="0" i="0" u="none" strike="noStrike">
                          <a:solidFill>
                            <a:srgbClr val="595959"/>
                          </a:solidFill>
                          <a:effectLst/>
                          <a:latin typeface="Meiryo"/>
                          <a:ea typeface="Meiryo"/>
                        </a:rPr>
                        <a:t>-</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gridSpan="2">
                  <a:txBody>
                    <a:bodyPr/>
                    <a:lstStyle/>
                    <a:p>
                      <a:pPr algn="ctr" rtl="0" fontAlgn="ctr"/>
                      <a:r>
                        <a:rPr lang="en-US" altLang="ja-JP" sz="900" b="0" i="0" u="none" strike="noStrike">
                          <a:solidFill>
                            <a:srgbClr val="595959"/>
                          </a:solidFill>
                          <a:effectLst/>
                          <a:latin typeface="Meiryo"/>
                          <a:ea typeface="Meiryo"/>
                        </a:rPr>
                        <a:t>-</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tc gridSpan="2">
                  <a:txBody>
                    <a:bodyPr/>
                    <a:lstStyle/>
                    <a:p>
                      <a:pPr algn="ctr" rtl="0" fontAlgn="ctr"/>
                      <a:r>
                        <a:rPr lang="en-US" altLang="ja-JP" sz="900" b="0" i="0" u="none" strike="noStrike" dirty="0">
                          <a:solidFill>
                            <a:srgbClr val="595959"/>
                          </a:solidFill>
                          <a:effectLst/>
                          <a:latin typeface="Meiryo" panose="020B0604030504040204" pitchFamily="50" charset="-128"/>
                          <a:ea typeface="Meiryo" panose="020B0604030504040204" pitchFamily="50" charset="-128"/>
                        </a:rPr>
                        <a:t>-</a:t>
                      </a:r>
                    </a:p>
                  </a:txBody>
                  <a:tcPr marL="5250" marR="5250" marT="5250"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10196"/>
                      </a:srgbClr>
                    </a:solidFill>
                  </a:tcPr>
                </a:tc>
                <a:tc hMerge="1">
                  <a:txBody>
                    <a:bodyPr/>
                    <a:lstStyle/>
                    <a:p>
                      <a:endParaRPr kumimoji="1" lang="ja-JP" altLang="en-US"/>
                    </a:p>
                  </a:txBody>
                  <a:tcPr/>
                </a:tc>
                <a:extLst>
                  <a:ext uri="{0D108BD9-81ED-4DB2-BD59-A6C34878D82A}">
                    <a16:rowId xmlns:a16="http://schemas.microsoft.com/office/drawing/2014/main" val="2775626630"/>
                  </a:ext>
                </a:extLst>
              </a:tr>
            </a:tbl>
          </a:graphicData>
        </a:graphic>
      </p:graphicFrame>
      <p:sp>
        <p:nvSpPr>
          <p:cNvPr id="12" name="正方形/長方形 11">
            <a:extLst>
              <a:ext uri="{FF2B5EF4-FFF2-40B4-BE49-F238E27FC236}">
                <a16:creationId xmlns:a16="http://schemas.microsoft.com/office/drawing/2014/main" id="{5E3BA531-E9B2-7C41-7AB5-47F20DB9E4A0}"/>
              </a:ext>
            </a:extLst>
          </p:cNvPr>
          <p:cNvSpPr/>
          <p:nvPr/>
        </p:nvSpPr>
        <p:spPr>
          <a:xfrm>
            <a:off x="405623" y="5932031"/>
            <a:ext cx="4087657" cy="406265"/>
          </a:xfrm>
          <a:prstGeom prst="rect">
            <a:avLst/>
          </a:prstGeom>
        </p:spPr>
        <p:txBody>
          <a:bodyPr wrap="none" lIns="0" tIns="0" rIns="0" bIns="0" anchor="t">
            <a:spAutoFit/>
          </a:bodyPr>
          <a:lstStyle/>
          <a:p>
            <a:pPr>
              <a:lnSpc>
                <a:spcPct val="110000"/>
              </a:lnSpc>
              <a:defRPr/>
            </a:pPr>
            <a:r>
              <a:rPr kumimoji="0" lang="en-US" altLang="ja-JP" sz="800" kern="0">
                <a:solidFill>
                  <a:srgbClr val="0D0D0D"/>
                </a:solidFill>
                <a:latin typeface="Meiryo"/>
                <a:ea typeface="Meiryo"/>
              </a:rPr>
              <a:t>※</a:t>
            </a:r>
            <a:r>
              <a:rPr kumimoji="0" lang="en-US" sz="800" kern="0">
                <a:solidFill>
                  <a:srgbClr val="0D0D0D"/>
                </a:solidFill>
                <a:latin typeface="Meiryo"/>
                <a:ea typeface="Meiryo"/>
              </a:rPr>
              <a:t>SP</a:t>
            </a:r>
            <a:r>
              <a:rPr kumimoji="0" lang="ja-JP" altLang="en-US" sz="800" kern="0">
                <a:solidFill>
                  <a:srgbClr val="0D0D0D"/>
                </a:solidFill>
                <a:latin typeface="Meiryo"/>
                <a:ea typeface="Meiryo"/>
              </a:rPr>
              <a:t>はスマートフォン、</a:t>
            </a:r>
            <a:r>
              <a:rPr kumimoji="0" lang="en-US" sz="800" kern="0">
                <a:solidFill>
                  <a:srgbClr val="0D0D0D"/>
                </a:solidFill>
                <a:latin typeface="Meiryo"/>
                <a:ea typeface="Meiryo"/>
              </a:rPr>
              <a:t>PC</a:t>
            </a:r>
            <a:r>
              <a:rPr kumimoji="0" lang="ja-JP" altLang="en-US" sz="800" kern="0">
                <a:solidFill>
                  <a:srgbClr val="0D0D0D"/>
                </a:solidFill>
                <a:latin typeface="Meiryo"/>
                <a:ea typeface="Meiryo"/>
              </a:rPr>
              <a:t>はパソコン、</a:t>
            </a:r>
            <a:r>
              <a:rPr kumimoji="0" lang="en-US" sz="800" kern="0">
                <a:solidFill>
                  <a:srgbClr val="0D0D0D"/>
                </a:solidFill>
                <a:latin typeface="Meiryo"/>
                <a:ea typeface="Meiryo"/>
              </a:rPr>
              <a:t>MD</a:t>
            </a:r>
            <a:r>
              <a:rPr kumimoji="0" lang="ja-JP" sz="800" kern="0">
                <a:solidFill>
                  <a:srgbClr val="0D0D0D"/>
                </a:solidFill>
                <a:latin typeface="Meiryo"/>
                <a:ea typeface="Meiryo"/>
              </a:rPr>
              <a:t>はマルチデバイスの略称です。</a:t>
            </a:r>
            <a:endParaRPr kumimoji="0" lang="en-US" sz="800" kern="0">
              <a:solidFill>
                <a:srgbClr val="0D0D0D"/>
              </a:solidFill>
              <a:latin typeface="Meiryo"/>
              <a:ea typeface="Meiryo"/>
            </a:endParaRPr>
          </a:p>
          <a:p>
            <a:pPr>
              <a:lnSpc>
                <a:spcPct val="110000"/>
              </a:lnSpc>
              <a:defRPr/>
            </a:pPr>
            <a:r>
              <a:rPr kumimoji="0" lang="en-US" altLang="ja-JP" sz="800" kern="0">
                <a:solidFill>
                  <a:srgbClr val="0D0D0D"/>
                </a:solidFill>
                <a:latin typeface="Meiryo"/>
                <a:ea typeface="Meiryo"/>
              </a:rPr>
              <a:t>※</a:t>
            </a:r>
            <a:r>
              <a:rPr kumimoji="0" lang="en-US" altLang="ja-JP" sz="800" kern="0" err="1">
                <a:solidFill>
                  <a:srgbClr val="0D0D0D"/>
                </a:solidFill>
                <a:latin typeface="Meiryo"/>
                <a:ea typeface="Meiryo"/>
              </a:rPr>
              <a:t>vCPM</a:t>
            </a:r>
            <a:r>
              <a:rPr kumimoji="0" lang="ja-JP" altLang="en-US" sz="800" kern="0">
                <a:solidFill>
                  <a:srgbClr val="0D0D0D"/>
                </a:solidFill>
                <a:latin typeface="Meiryo"/>
                <a:ea typeface="Meiryo"/>
              </a:rPr>
              <a:t>はビューアブルインプレッション</a:t>
            </a:r>
            <a:r>
              <a:rPr kumimoji="0" lang="en-US" altLang="ja-JP" sz="800" kern="0">
                <a:solidFill>
                  <a:srgbClr val="0D0D0D"/>
                </a:solidFill>
                <a:latin typeface="Meiryo"/>
                <a:ea typeface="Meiryo"/>
              </a:rPr>
              <a:t>1,000</a:t>
            </a:r>
            <a:r>
              <a:rPr kumimoji="0" lang="ja-JP" altLang="en-US" sz="800" kern="0">
                <a:solidFill>
                  <a:srgbClr val="0D0D0D"/>
                </a:solidFill>
                <a:latin typeface="Meiryo"/>
                <a:ea typeface="Meiryo"/>
              </a:rPr>
              <a:t>回あたりにかかる見込み広告費用です。 </a:t>
            </a:r>
            <a:endParaRPr kumimoji="0" lang="en-US" altLang="ja-JP" sz="800" kern="0">
              <a:solidFill>
                <a:srgbClr val="0D0D0D"/>
              </a:solidFill>
              <a:latin typeface="Meiryo" panose="020B0604030504040204" pitchFamily="34" charset="-128"/>
              <a:ea typeface="Meiryo" panose="020B0604030504040204" pitchFamily="34" charset="-128"/>
            </a:endParaRPr>
          </a:p>
          <a:p>
            <a:pPr>
              <a:lnSpc>
                <a:spcPct val="110000"/>
              </a:lnSpc>
              <a:defRPr/>
            </a:pPr>
            <a:r>
              <a:rPr kumimoji="0" lang="en-US" altLang="ja-JP" sz="800" kern="0">
                <a:solidFill>
                  <a:srgbClr val="0D0D0D"/>
                </a:solidFill>
                <a:latin typeface="Meiryo"/>
                <a:ea typeface="Meiryo"/>
              </a:rPr>
              <a:t>※</a:t>
            </a:r>
            <a:r>
              <a:rPr kumimoji="0" lang="en-US" altLang="ja-JP" sz="800" kern="0" err="1">
                <a:solidFill>
                  <a:srgbClr val="0D0D0D"/>
                </a:solidFill>
                <a:latin typeface="Meiryo"/>
                <a:ea typeface="Meiryo"/>
              </a:rPr>
              <a:t>vimps</a:t>
            </a:r>
            <a:r>
              <a:rPr kumimoji="0" lang="ja-JP" altLang="en-US" sz="800" kern="0">
                <a:solidFill>
                  <a:srgbClr val="0D0D0D"/>
                </a:solidFill>
                <a:latin typeface="Meiryo"/>
                <a:ea typeface="Meiryo"/>
              </a:rPr>
              <a:t>はビューアブルインプレッションの略称です。</a:t>
            </a:r>
            <a:endParaRPr kumimoji="0" lang="en-US" altLang="ja-JP" sz="800" kern="0">
              <a:solidFill>
                <a:srgbClr val="0D0D0D"/>
              </a:solidFill>
              <a:latin typeface="Meiryo"/>
              <a:ea typeface="Meiryo"/>
            </a:endParaRPr>
          </a:p>
        </p:txBody>
      </p:sp>
      <p:sp>
        <p:nvSpPr>
          <p:cNvPr id="13" name="正方形/長方形 12">
            <a:extLst>
              <a:ext uri="{FF2B5EF4-FFF2-40B4-BE49-F238E27FC236}">
                <a16:creationId xmlns:a16="http://schemas.microsoft.com/office/drawing/2014/main" id="{F87C4CE7-EE3E-417D-751C-8358D3F7755E}"/>
              </a:ext>
            </a:extLst>
          </p:cNvPr>
          <p:cNvSpPr/>
          <p:nvPr/>
        </p:nvSpPr>
        <p:spPr>
          <a:xfrm>
            <a:off x="4712060" y="5898205"/>
            <a:ext cx="7325969" cy="677108"/>
          </a:xfrm>
          <a:prstGeom prst="rect">
            <a:avLst/>
          </a:prstGeom>
        </p:spPr>
        <p:txBody>
          <a:bodyPr wrap="square" lIns="0" tIns="0" rIns="0" bIns="0" anchor="t">
            <a:spAutoFit/>
          </a:bodyPr>
          <a:lstStyle/>
          <a:p>
            <a:pPr>
              <a:lnSpc>
                <a:spcPct val="110000"/>
              </a:lnSpc>
              <a:defRPr/>
            </a:pPr>
            <a:r>
              <a:rPr kumimoji="0" lang="en-US" altLang="ja-JP" sz="800" kern="0">
                <a:solidFill>
                  <a:srgbClr val="002AFF"/>
                </a:solidFill>
                <a:latin typeface="メイリオ" panose="020B0604030504040204" pitchFamily="50" charset="-128"/>
                <a:ea typeface="メイリオ" panose="020B0604030504040204" pitchFamily="50" charset="-128"/>
              </a:rPr>
              <a:t>※1  </a:t>
            </a:r>
            <a:r>
              <a:rPr lang="en-US" altLang="ja-JP" sz="800" b="0" i="0">
                <a:solidFill>
                  <a:srgbClr val="002AFF"/>
                </a:solidFill>
                <a:effectLst/>
                <a:latin typeface="メイリオ" panose="020B0604030504040204" pitchFamily="50" charset="-128"/>
                <a:ea typeface="メイリオ" panose="020B0604030504040204" pitchFamily="50" charset="-128"/>
              </a:rPr>
              <a:t>1</a:t>
            </a:r>
            <a:r>
              <a:rPr lang="ja-JP" altLang="en-US" sz="800" b="0" i="0">
                <a:solidFill>
                  <a:srgbClr val="002AFF"/>
                </a:solidFill>
                <a:effectLst/>
                <a:latin typeface="メイリオ" panose="020B0604030504040204" pitchFamily="50" charset="-128"/>
                <a:ea typeface="メイリオ" panose="020B0604030504040204" pitchFamily="50" charset="-128"/>
              </a:rPr>
              <a:t>日間～</a:t>
            </a:r>
            <a:r>
              <a:rPr lang="en-US" altLang="ja-JP" sz="800" b="0" i="0">
                <a:solidFill>
                  <a:srgbClr val="002AFF"/>
                </a:solidFill>
                <a:effectLst/>
                <a:latin typeface="メイリオ" panose="020B0604030504040204" pitchFamily="50" charset="-128"/>
                <a:ea typeface="メイリオ" panose="020B0604030504040204" pitchFamily="50" charset="-128"/>
              </a:rPr>
              <a:t>4</a:t>
            </a:r>
            <a:r>
              <a:rPr lang="ja-JP" altLang="en-US" sz="800" b="0" i="0">
                <a:solidFill>
                  <a:srgbClr val="002AFF"/>
                </a:solidFill>
                <a:effectLst/>
                <a:latin typeface="メイリオ" panose="020B0604030504040204" pitchFamily="50" charset="-128"/>
                <a:ea typeface="メイリオ" panose="020B0604030504040204" pitchFamily="50" charset="-128"/>
              </a:rPr>
              <a:t>日間での掲載も可能ですが、予約時のシミュレーション</a:t>
            </a:r>
            <a:r>
              <a:rPr lang="en-US" altLang="ja-JP" sz="800" b="0" i="0" err="1">
                <a:solidFill>
                  <a:srgbClr val="002AFF"/>
                </a:solidFill>
                <a:effectLst/>
                <a:latin typeface="メイリオ" panose="020B0604030504040204" pitchFamily="50" charset="-128"/>
                <a:ea typeface="メイリオ" panose="020B0604030504040204" pitchFamily="50" charset="-128"/>
              </a:rPr>
              <a:t>vimps</a:t>
            </a:r>
            <a:r>
              <a:rPr lang="ja-JP" altLang="en-US" sz="800" b="0" i="0">
                <a:solidFill>
                  <a:srgbClr val="002AFF"/>
                </a:solidFill>
                <a:effectLst/>
                <a:latin typeface="メイリオ" panose="020B0604030504040204" pitchFamily="50" charset="-128"/>
                <a:ea typeface="メイリオ" panose="020B0604030504040204" pitchFamily="50" charset="-128"/>
              </a:rPr>
              <a:t>を下回る場合がありますので、</a:t>
            </a:r>
            <a:r>
              <a:rPr lang="en-US" altLang="ja-JP" sz="800" b="0" i="0">
                <a:solidFill>
                  <a:srgbClr val="002AFF"/>
                </a:solidFill>
                <a:effectLst/>
                <a:latin typeface="メイリオ" panose="020B0604030504040204" pitchFamily="50" charset="-128"/>
                <a:ea typeface="メイリオ" panose="020B0604030504040204" pitchFamily="50" charset="-128"/>
              </a:rPr>
              <a:t>5</a:t>
            </a:r>
            <a:r>
              <a:rPr lang="ja-JP" altLang="en-US" sz="800" b="0" i="0">
                <a:solidFill>
                  <a:srgbClr val="002AFF"/>
                </a:solidFill>
                <a:effectLst/>
                <a:latin typeface="メイリオ" panose="020B0604030504040204" pitchFamily="50" charset="-128"/>
                <a:ea typeface="メイリオ" panose="020B0604030504040204" pitchFamily="50" charset="-128"/>
              </a:rPr>
              <a:t>日間以上の掲載を推奨します。</a:t>
            </a:r>
            <a:endParaRPr lang="en-US" altLang="ja-JP" sz="800" b="0" i="0">
              <a:solidFill>
                <a:srgbClr val="002AFF"/>
              </a:solidFill>
              <a:effectLst/>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0" lang="en-US" altLang="ja-JP" sz="800" b="0" i="0" u="none" strike="noStrike" kern="0" cap="none" spc="0" normalizeH="0" baseline="0" noProof="0">
                <a:ln>
                  <a:noFill/>
                </a:ln>
                <a:solidFill>
                  <a:srgbClr val="002AFF"/>
                </a:solidFill>
                <a:effectLst/>
                <a:uLnTx/>
                <a:uFillTx/>
                <a:latin typeface="メイリオ" panose="020B0604030504040204" pitchFamily="50" charset="-128"/>
                <a:ea typeface="メイリオ" panose="020B0604030504040204" pitchFamily="50" charset="-128"/>
              </a:rPr>
              <a:t>※2</a:t>
            </a:r>
            <a:r>
              <a:rPr kumimoji="0" lang="ja-JP" altLang="en-US" sz="800" b="0" i="0" u="none" strike="noStrike" kern="0" cap="none" spc="0" normalizeH="0" baseline="0" noProof="0">
                <a:ln>
                  <a:noFill/>
                </a:ln>
                <a:solidFill>
                  <a:srgbClr val="002AFF"/>
                </a:solidFill>
                <a:effectLst/>
                <a:uLnTx/>
                <a:uFillTx/>
                <a:latin typeface="メイリオ" panose="020B0604030504040204" pitchFamily="50" charset="-128"/>
                <a:ea typeface="メイリオ" panose="020B0604030504040204" pitchFamily="50" charset="-128"/>
              </a:rPr>
              <a:t>　ターゲティングを掛ける場合は、</a:t>
            </a:r>
            <a:r>
              <a:rPr kumimoji="0" lang="en-US" altLang="ja-JP" sz="800" b="0" i="0" u="none" strike="noStrike" kern="0" cap="none" spc="0" normalizeH="0" baseline="0" noProof="0">
                <a:ln>
                  <a:noFill/>
                </a:ln>
                <a:solidFill>
                  <a:srgbClr val="002AFF"/>
                </a:solidFill>
                <a:effectLst/>
                <a:uLnTx/>
                <a:uFillTx/>
                <a:latin typeface="メイリオ" panose="020B0604030504040204" pitchFamily="50" charset="-128"/>
                <a:ea typeface="メイリオ" panose="020B0604030504040204" pitchFamily="50" charset="-128"/>
              </a:rPr>
              <a:t>1,075.2</a:t>
            </a:r>
            <a:r>
              <a:rPr kumimoji="0" lang="ja-JP" altLang="en-US" sz="800" b="0" i="0" u="none" strike="noStrike" kern="0" cap="none" spc="0" normalizeH="0" baseline="0" noProof="0">
                <a:ln>
                  <a:noFill/>
                </a:ln>
                <a:solidFill>
                  <a:srgbClr val="002AFF"/>
                </a:solidFill>
                <a:effectLst/>
                <a:uLnTx/>
                <a:uFillTx/>
                <a:latin typeface="メイリオ" panose="020B0604030504040204" pitchFamily="50" charset="-128"/>
                <a:ea typeface="メイリオ" panose="020B0604030504040204" pitchFamily="50" charset="-128"/>
              </a:rPr>
              <a:t>円にターゲティング係数をかけ合わせて計算し、最後に小数点以下切り捨てをしてください。</a:t>
            </a:r>
            <a:endParaRPr lang="en-US" altLang="ja-JP" sz="800" b="0" i="0">
              <a:solidFill>
                <a:srgbClr val="002AFF"/>
              </a:solidFill>
              <a:effectLst/>
              <a:latin typeface="メイリオ" panose="020B0604030504040204" pitchFamily="50" charset="-128"/>
              <a:ea typeface="メイリオ" panose="020B0604030504040204" pitchFamily="50" charset="-128"/>
            </a:endParaRPr>
          </a:p>
          <a:p>
            <a:pPr>
              <a:lnSpc>
                <a:spcPct val="110000"/>
              </a:lnSpc>
              <a:defRPr/>
            </a:pPr>
            <a:r>
              <a:rPr kumimoji="0" lang="en-US" altLang="ja-JP" sz="800" kern="0">
                <a:solidFill>
                  <a:srgbClr val="002AFF"/>
                </a:solidFill>
                <a:latin typeface="メイリオ" panose="020B0604030504040204" pitchFamily="50" charset="-128"/>
                <a:ea typeface="メイリオ" panose="020B0604030504040204" pitchFamily="50" charset="-128"/>
              </a:rPr>
              <a:t>※3  </a:t>
            </a:r>
            <a:r>
              <a:rPr kumimoji="0" lang="en" altLang="ja-JP" sz="800" kern="0">
                <a:solidFill>
                  <a:srgbClr val="002AFF"/>
                </a:solidFill>
                <a:latin typeface="メイリオ" panose="020B0604030504040204" pitchFamily="50" charset="-128"/>
                <a:ea typeface="メイリオ" panose="020B0604030504040204" pitchFamily="50" charset="-128"/>
              </a:rPr>
              <a:t>FQ1</a:t>
            </a:r>
            <a:r>
              <a:rPr kumimoji="0" lang="ja-JP" altLang="en-US" sz="800" kern="0">
                <a:solidFill>
                  <a:srgbClr val="002AFF"/>
                </a:solidFill>
                <a:latin typeface="メイリオ" panose="020B0604030504040204" pitchFamily="50" charset="-128"/>
                <a:ea typeface="メイリオ" panose="020B0604030504040204" pitchFamily="50" charset="-128"/>
              </a:rPr>
              <a:t>回指定の掛け率含む。</a:t>
            </a:r>
            <a:endParaRPr kumimoji="0" lang="en-US" altLang="ja-JP" sz="800" kern="0">
              <a:solidFill>
                <a:srgbClr val="002AFF"/>
              </a:solidFill>
              <a:latin typeface="メイリオ" panose="020B0604030504040204" pitchFamily="50" charset="-128"/>
              <a:ea typeface="メイリオ" panose="020B0604030504040204" pitchFamily="50" charset="-128"/>
            </a:endParaRPr>
          </a:p>
          <a:p>
            <a:pPr>
              <a:lnSpc>
                <a:spcPct val="110000"/>
              </a:lnSpc>
              <a:defRPr/>
            </a:pPr>
            <a:r>
              <a:rPr kumimoji="0" lang="en-US" altLang="ja-JP" sz="800" kern="0">
                <a:solidFill>
                  <a:srgbClr val="002AFF"/>
                </a:solidFill>
                <a:latin typeface="メイリオ" panose="020B0604030504040204" pitchFamily="50" charset="-128"/>
                <a:ea typeface="メイリオ" panose="020B0604030504040204" pitchFamily="50" charset="-128"/>
              </a:rPr>
              <a:t>※4  </a:t>
            </a:r>
            <a:r>
              <a:rPr kumimoji="0" lang="ja-JP" altLang="en-US" sz="800" kern="0">
                <a:solidFill>
                  <a:srgbClr val="002AFF"/>
                </a:solidFill>
                <a:latin typeface="メイリオ" panose="020B0604030504040204" pitchFamily="50" charset="-128"/>
                <a:ea typeface="メイリオ" panose="020B0604030504040204" pitchFamily="50" charset="-128"/>
              </a:rPr>
              <a:t>都道府県指定の掛け率含む。さらにターゲティングを掛ける場合は基本料金</a:t>
            </a:r>
            <a:r>
              <a:rPr kumimoji="0" lang="en" altLang="ja-JP" sz="800" kern="0">
                <a:solidFill>
                  <a:srgbClr val="002AFF"/>
                </a:solidFill>
                <a:latin typeface="メイリオ" panose="020B0604030504040204" pitchFamily="50" charset="-128"/>
                <a:ea typeface="メイリオ" panose="020B0604030504040204" pitchFamily="50" charset="-128"/>
              </a:rPr>
              <a:t>vCPM</a:t>
            </a:r>
            <a:r>
              <a:rPr kumimoji="0" lang="en-US" altLang="ja-JP" sz="800" kern="0">
                <a:solidFill>
                  <a:srgbClr val="002AFF"/>
                </a:solidFill>
                <a:latin typeface="メイリオ" panose="020B0604030504040204" pitchFamily="50" charset="-128"/>
                <a:ea typeface="メイリオ" panose="020B0604030504040204" pitchFamily="50" charset="-128"/>
              </a:rPr>
              <a:t>(</a:t>
            </a:r>
            <a:r>
              <a:rPr kumimoji="0" lang="ja-JP" altLang="en-US" sz="800" kern="0">
                <a:solidFill>
                  <a:srgbClr val="002AFF"/>
                </a:solidFill>
                <a:latin typeface="メイリオ" panose="020B0604030504040204" pitchFamily="50" charset="-128"/>
                <a:ea typeface="メイリオ" panose="020B0604030504040204" pitchFamily="50" charset="-128"/>
              </a:rPr>
              <a:t>★</a:t>
            </a:r>
            <a:r>
              <a:rPr kumimoji="0" lang="en-US" altLang="ja-JP" sz="800" kern="0">
                <a:solidFill>
                  <a:srgbClr val="002AFF"/>
                </a:solidFill>
                <a:latin typeface="メイリオ" panose="020B0604030504040204" pitchFamily="50" charset="-128"/>
                <a:ea typeface="メイリオ" panose="020B0604030504040204" pitchFamily="50" charset="-128"/>
              </a:rPr>
              <a:t>)</a:t>
            </a:r>
            <a:r>
              <a:rPr kumimoji="0" lang="ja-JP" altLang="en-US" sz="800" kern="0">
                <a:solidFill>
                  <a:srgbClr val="002AFF"/>
                </a:solidFill>
                <a:latin typeface="メイリオ" panose="020B0604030504040204" pitchFamily="50" charset="-128"/>
                <a:ea typeface="メイリオ" panose="020B0604030504040204" pitchFamily="50" charset="-128"/>
              </a:rPr>
              <a:t>を元に計算せず、カッコ内の計算式を元に計算してください</a:t>
            </a:r>
            <a:endParaRPr kumimoji="0" lang="en-US" altLang="ja-JP" sz="800" kern="0">
              <a:solidFill>
                <a:srgbClr val="002AFF"/>
              </a:solidFill>
              <a:latin typeface="メイリオ" panose="020B0604030504040204" pitchFamily="50" charset="-128"/>
              <a:ea typeface="メイリオ" panose="020B0604030504040204" pitchFamily="50" charset="-128"/>
            </a:endParaRPr>
          </a:p>
          <a:p>
            <a:pPr>
              <a:lnSpc>
                <a:spcPct val="110000"/>
              </a:lnSpc>
              <a:defRPr/>
            </a:pPr>
            <a:r>
              <a:rPr kumimoji="0" lang="ja-JP" altLang="en-US" sz="800" kern="0">
                <a:solidFill>
                  <a:srgbClr val="002AFF"/>
                </a:solidFill>
                <a:latin typeface="メイリオ" panose="020B0604030504040204" pitchFamily="50" charset="-128"/>
                <a:ea typeface="メイリオ" panose="020B0604030504040204" pitchFamily="50" charset="-128"/>
              </a:rPr>
              <a:t>　　最後に小数点以下切り捨てをしてください。</a:t>
            </a:r>
          </a:p>
        </p:txBody>
      </p:sp>
      <p:sp>
        <p:nvSpPr>
          <p:cNvPr id="19" name="円/楕円 19">
            <a:extLst>
              <a:ext uri="{FF2B5EF4-FFF2-40B4-BE49-F238E27FC236}">
                <a16:creationId xmlns:a16="http://schemas.microsoft.com/office/drawing/2014/main" id="{A6A94B85-6F4F-BFC8-91CC-55F305941AB4}"/>
              </a:ext>
            </a:extLst>
          </p:cNvPr>
          <p:cNvSpPr>
            <a:spLocks noChangeAspect="1"/>
          </p:cNvSpPr>
          <p:nvPr/>
        </p:nvSpPr>
        <p:spPr>
          <a:xfrm>
            <a:off x="8586535" y="2349962"/>
            <a:ext cx="180000" cy="180000"/>
          </a:xfrm>
          <a:prstGeom prst="ellipse">
            <a:avLst/>
          </a:prstGeom>
          <a:solidFill>
            <a:srgbClr val="000048"/>
          </a:solidFill>
          <a:ln w="9525" cap="flat" cmpd="sng" algn="ctr">
            <a:noFill/>
            <a:prstDash val="solid"/>
          </a:ln>
          <a:effectLst/>
        </p:spPr>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kern="0">
                <a:solidFill>
                  <a:srgbClr val="FFFFFF"/>
                </a:solidFill>
                <a:latin typeface="Meiryo" panose="020B0604030504040204" pitchFamily="34" charset="-128"/>
                <a:ea typeface="Meiryo" panose="020B0604030504040204" pitchFamily="34" charset="-128"/>
                <a:cs typeface="Segoe UI" panose="020B0502040204020203" pitchFamily="34" charset="0"/>
              </a:rPr>
              <a:t>C</a:t>
            </a:r>
            <a:endParaRPr kumimoji="0" lang="ja-JP" altLang="en-US" sz="900" b="1" i="0" u="none" strike="noStrike" kern="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20" name="円/楕円 31">
            <a:extLst>
              <a:ext uri="{FF2B5EF4-FFF2-40B4-BE49-F238E27FC236}">
                <a16:creationId xmlns:a16="http://schemas.microsoft.com/office/drawing/2014/main" id="{09495814-8667-ABE8-5FB9-F905E6ED4479}"/>
              </a:ext>
            </a:extLst>
          </p:cNvPr>
          <p:cNvSpPr>
            <a:spLocks noChangeAspect="1"/>
          </p:cNvSpPr>
          <p:nvPr/>
        </p:nvSpPr>
        <p:spPr>
          <a:xfrm>
            <a:off x="7488200" y="2554473"/>
            <a:ext cx="180000" cy="180000"/>
          </a:xfrm>
          <a:prstGeom prst="ellipse">
            <a:avLst/>
          </a:prstGeom>
          <a:solidFill>
            <a:srgbClr val="000048"/>
          </a:solidFill>
          <a:ln w="9525" cap="flat" cmpd="sng" algn="ctr">
            <a:noFill/>
            <a:prstDash val="soli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kern="0">
                <a:solidFill>
                  <a:srgbClr val="FFFFFF"/>
                </a:solidFill>
                <a:latin typeface="Segoe UI" panose="020B0502040204020203" pitchFamily="34" charset="0"/>
                <a:ea typeface="メイリオ" panose="020B0604030504040204" pitchFamily="34" charset="-128"/>
                <a:cs typeface="Segoe UI" panose="020B0502040204020203" pitchFamily="34" charset="0"/>
              </a:rPr>
              <a:t>H</a:t>
            </a:r>
            <a:endParaRPr kumimoji="0" lang="ja-JP" altLang="en-US" sz="900" b="1" i="0" u="none" strike="noStrike" kern="0" cap="none" spc="0" normalizeH="0" baseline="0" noProof="0">
              <a:ln>
                <a:noFill/>
              </a:ln>
              <a:solidFill>
                <a:srgbClr val="FFFFFF"/>
              </a:solidFill>
              <a:effectLst/>
              <a:uLnTx/>
              <a:uFillTx/>
              <a:latin typeface="Segoe UI" panose="020B0502040204020203" pitchFamily="34" charset="0"/>
              <a:ea typeface="メイリオ" panose="020B0604030504040204" pitchFamily="34" charset="-128"/>
              <a:cs typeface="Segoe UI" panose="020B0502040204020203" pitchFamily="34" charset="0"/>
            </a:endParaRPr>
          </a:p>
        </p:txBody>
      </p:sp>
      <p:sp>
        <p:nvSpPr>
          <p:cNvPr id="21" name="円/楕円 33">
            <a:extLst>
              <a:ext uri="{FF2B5EF4-FFF2-40B4-BE49-F238E27FC236}">
                <a16:creationId xmlns:a16="http://schemas.microsoft.com/office/drawing/2014/main" id="{EC4C904D-699C-A2DE-50C5-7FBCE0BA755D}"/>
              </a:ext>
            </a:extLst>
          </p:cNvPr>
          <p:cNvSpPr>
            <a:spLocks noChangeAspect="1"/>
          </p:cNvSpPr>
          <p:nvPr/>
        </p:nvSpPr>
        <p:spPr>
          <a:xfrm>
            <a:off x="10526259" y="2563645"/>
            <a:ext cx="180000" cy="180000"/>
          </a:xfrm>
          <a:prstGeom prst="ellipse">
            <a:avLst/>
          </a:prstGeom>
          <a:solidFill>
            <a:srgbClr val="000048"/>
          </a:solidFill>
          <a:ln w="9525" cap="flat" cmpd="sng" algn="ctr">
            <a:noFill/>
            <a:prstDash val="soli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kern="0">
                <a:solidFill>
                  <a:srgbClr val="FFFFFF"/>
                </a:solidFill>
                <a:latin typeface="Segoe UI" panose="020B0502040204020203" pitchFamily="34" charset="0"/>
                <a:ea typeface="メイリオ" panose="020B0604030504040204" pitchFamily="34" charset="-128"/>
                <a:cs typeface="Segoe UI" panose="020B0502040204020203" pitchFamily="34" charset="0"/>
              </a:rPr>
              <a:t>I</a:t>
            </a:r>
            <a:endParaRPr kumimoji="0" lang="ja-JP" altLang="en-US" sz="900" b="1" i="0" u="none" strike="noStrike" kern="0" cap="none" spc="0" normalizeH="0" baseline="0" noProof="0">
              <a:ln>
                <a:noFill/>
              </a:ln>
              <a:solidFill>
                <a:srgbClr val="FFFFFF"/>
              </a:solidFill>
              <a:effectLst/>
              <a:uLnTx/>
              <a:uFillTx/>
              <a:latin typeface="Segoe UI" panose="020B0502040204020203" pitchFamily="34" charset="0"/>
              <a:ea typeface="メイリオ" panose="020B0604030504040204" pitchFamily="34" charset="-128"/>
              <a:cs typeface="Segoe UI" panose="020B0502040204020203" pitchFamily="34" charset="0"/>
            </a:endParaRPr>
          </a:p>
        </p:txBody>
      </p:sp>
      <p:sp>
        <p:nvSpPr>
          <p:cNvPr id="22" name="円/楕円 34">
            <a:extLst>
              <a:ext uri="{FF2B5EF4-FFF2-40B4-BE49-F238E27FC236}">
                <a16:creationId xmlns:a16="http://schemas.microsoft.com/office/drawing/2014/main" id="{7A5500F9-293F-B745-D517-4D036877DDE1}"/>
              </a:ext>
            </a:extLst>
          </p:cNvPr>
          <p:cNvSpPr>
            <a:spLocks noChangeAspect="1"/>
          </p:cNvSpPr>
          <p:nvPr/>
        </p:nvSpPr>
        <p:spPr>
          <a:xfrm>
            <a:off x="8342351" y="2753523"/>
            <a:ext cx="180000" cy="180000"/>
          </a:xfrm>
          <a:prstGeom prst="ellipse">
            <a:avLst/>
          </a:prstGeom>
          <a:solidFill>
            <a:srgbClr val="000048"/>
          </a:solidFill>
          <a:ln w="9525" cap="flat" cmpd="sng" algn="ctr">
            <a:noFill/>
            <a:prstDash val="soli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kern="0">
                <a:solidFill>
                  <a:srgbClr val="FFFFFF"/>
                </a:solidFill>
                <a:latin typeface="Segoe UI" panose="020B0502040204020203" pitchFamily="34" charset="0"/>
                <a:ea typeface="メイリオ" panose="020B0604030504040204" pitchFamily="34" charset="-128"/>
                <a:cs typeface="Segoe UI" panose="020B0502040204020203" pitchFamily="34" charset="0"/>
              </a:rPr>
              <a:t>J</a:t>
            </a:r>
            <a:endParaRPr kumimoji="0" lang="ja-JP" altLang="en-US" sz="900" b="1" i="0" u="none" strike="noStrike" kern="0" cap="none" spc="0" normalizeH="0" baseline="0" noProof="0">
              <a:ln>
                <a:noFill/>
              </a:ln>
              <a:solidFill>
                <a:srgbClr val="FFFFFF"/>
              </a:solidFill>
              <a:effectLst/>
              <a:uLnTx/>
              <a:uFillTx/>
              <a:latin typeface="Segoe UI" panose="020B0502040204020203" pitchFamily="34" charset="0"/>
              <a:ea typeface="メイリオ" panose="020B0604030504040204" pitchFamily="34" charset="-128"/>
              <a:cs typeface="Segoe UI" panose="020B0502040204020203" pitchFamily="34" charset="0"/>
            </a:endParaRPr>
          </a:p>
        </p:txBody>
      </p:sp>
      <p:sp>
        <p:nvSpPr>
          <p:cNvPr id="7" name="テキスト プレースホルダー 1">
            <a:extLst>
              <a:ext uri="{FF2B5EF4-FFF2-40B4-BE49-F238E27FC236}">
                <a16:creationId xmlns:a16="http://schemas.microsoft.com/office/drawing/2014/main" id="{01D38A83-60E3-A444-1B92-F6D8A9FA77CB}"/>
              </a:ext>
            </a:extLst>
          </p:cNvPr>
          <p:cNvSpPr>
            <a:spLocks noGrp="1"/>
          </p:cNvSpPr>
          <p:nvPr>
            <p:ph type="body" sz="quarter" idx="10"/>
          </p:nvPr>
        </p:nvSpPr>
        <p:spPr>
          <a:xfrm>
            <a:off x="3276600" y="352190"/>
            <a:ext cx="5877515" cy="335028"/>
          </a:xfrm>
        </p:spPr>
        <p:txBody>
          <a:bodyPr>
            <a:noAutofit/>
          </a:bodyPr>
          <a:lstStyle/>
          <a:p>
            <a:r>
              <a:rPr lang="en-US" altLang="ja-JP" sz="1300">
                <a:solidFill>
                  <a:srgbClr val="000048"/>
                </a:solidFill>
                <a:latin typeface="Meiryo"/>
                <a:ea typeface="Meiryo"/>
              </a:rPr>
              <a:t>Yahoo! JAPAN</a:t>
            </a:r>
            <a:r>
              <a:rPr lang="ja-JP" altLang="en-US" sz="1300">
                <a:solidFill>
                  <a:srgbClr val="000048"/>
                </a:solidFill>
                <a:latin typeface="Meiryo"/>
                <a:ea typeface="Meiryo"/>
              </a:rPr>
              <a:t>トップページ　</a:t>
            </a:r>
            <a:r>
              <a:rPr kumimoji="1" lang="ja-JP" altLang="en-US" sz="1300" b="1" i="0">
                <a:solidFill>
                  <a:srgbClr val="000048"/>
                </a:solidFill>
                <a:latin typeface="Meiryo"/>
                <a:ea typeface="Meiryo"/>
              </a:rPr>
              <a:t>ブランドパネル　トップインパクト</a:t>
            </a:r>
            <a:r>
              <a:rPr kumimoji="1" lang="ja-JP" altLang="en-US" sz="1300" b="1" i="0">
                <a:latin typeface="Meiryo"/>
                <a:ea typeface="Meiryo"/>
              </a:rPr>
              <a:t>　</a:t>
            </a:r>
            <a:r>
              <a:rPr kumimoji="1" lang="ja-JP" altLang="en-US" sz="1300" b="1" i="0">
                <a:solidFill>
                  <a:srgbClr val="000048"/>
                </a:solidFill>
                <a:latin typeface="Meiryo"/>
                <a:ea typeface="Meiryo"/>
              </a:rPr>
              <a:t>パノラマ</a:t>
            </a:r>
            <a:r>
              <a:rPr kumimoji="1" lang="ja-JP" altLang="en-US" sz="1300" b="1" i="0">
                <a:latin typeface="Meiryo"/>
                <a:ea typeface="Meiryo"/>
              </a:rPr>
              <a:t>　</a:t>
            </a:r>
            <a:r>
              <a:rPr kumimoji="1" lang="en-US" altLang="ja-JP" sz="1300" b="1" i="0">
                <a:solidFill>
                  <a:srgbClr val="000048"/>
                </a:solidFill>
                <a:latin typeface="Meiryo"/>
                <a:ea typeface="Meiryo"/>
              </a:rPr>
              <a:t>MD</a:t>
            </a:r>
          </a:p>
        </p:txBody>
      </p:sp>
      <p:sp>
        <p:nvSpPr>
          <p:cNvPr id="10" name="テキスト プレースホルダー 1">
            <a:extLst>
              <a:ext uri="{FF2B5EF4-FFF2-40B4-BE49-F238E27FC236}">
                <a16:creationId xmlns:a16="http://schemas.microsoft.com/office/drawing/2014/main" id="{F4F58EDD-ECA7-35CF-092C-7DA11DA92023}"/>
              </a:ext>
            </a:extLst>
          </p:cNvPr>
          <p:cNvSpPr txBox="1">
            <a:spLocks/>
          </p:cNvSpPr>
          <p:nvPr/>
        </p:nvSpPr>
        <p:spPr>
          <a:xfrm>
            <a:off x="3271800" y="83287"/>
            <a:ext cx="6278292" cy="335028"/>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rgbClr val="00003E"/>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sz="1500">
                <a:solidFill>
                  <a:srgbClr val="000048"/>
                </a:solidFill>
                <a:latin typeface="+mn-ea"/>
              </a:rPr>
              <a:t>スペシャル商品</a:t>
            </a:r>
            <a:r>
              <a:rPr lang="ja-JP" altLang="en-US" sz="1400">
                <a:solidFill>
                  <a:srgbClr val="000048"/>
                </a:solidFill>
                <a:latin typeface="+mn-ea"/>
              </a:rPr>
              <a:t>（事前提案可否判断必須商品）</a:t>
            </a:r>
            <a:endParaRPr lang="ja-JP" altLang="en-US" sz="1400">
              <a:solidFill>
                <a:srgbClr val="000048"/>
              </a:solidFill>
            </a:endParaRPr>
          </a:p>
        </p:txBody>
      </p:sp>
    </p:spTree>
    <p:extLst>
      <p:ext uri="{BB962C8B-B14F-4D97-AF65-F5344CB8AC3E}">
        <p14:creationId xmlns:p14="http://schemas.microsoft.com/office/powerpoint/2010/main" val="386991578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5">
            <a:extLst>
              <a:ext uri="{FF2B5EF4-FFF2-40B4-BE49-F238E27FC236}">
                <a16:creationId xmlns:a16="http://schemas.microsoft.com/office/drawing/2014/main" id="{D030F671-8DFA-870D-597F-FFA7AC692215}"/>
              </a:ext>
            </a:extLst>
          </p:cNvPr>
          <p:cNvSpPr>
            <a:spLocks noGrp="1"/>
          </p:cNvSpPr>
          <p:nvPr>
            <p:ph type="body" sz="quarter" idx="12"/>
          </p:nvPr>
        </p:nvSpPr>
        <p:spPr/>
        <p:txBody>
          <a:bodyPr/>
          <a:lstStyle/>
          <a:p>
            <a:pPr marL="0" indent="0">
              <a:buNone/>
            </a:pPr>
            <a:r>
              <a:rPr kumimoji="1" lang="ja-JP" altLang="en-US" i="0">
                <a:latin typeface="Meiryo" panose="020B0604030504040204" pitchFamily="34" charset="-128"/>
                <a:ea typeface="Meiryo" panose="020B0604030504040204" pitchFamily="34" charset="-128"/>
              </a:rPr>
              <a:t>商品スペック</a:t>
            </a:r>
          </a:p>
        </p:txBody>
      </p:sp>
      <p:pic>
        <p:nvPicPr>
          <p:cNvPr id="10" name="図プレースホルダー 9" descr="アイコン&#10;&#10;自動的に生成された説明">
            <a:extLst>
              <a:ext uri="{FF2B5EF4-FFF2-40B4-BE49-F238E27FC236}">
                <a16:creationId xmlns:a16="http://schemas.microsoft.com/office/drawing/2014/main" id="{34A4FDA2-7534-76BA-A9CB-D155CC40FEC2}"/>
              </a:ext>
            </a:extLst>
          </p:cNvPr>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a:stretch/>
        </p:blipFill>
        <p:spPr/>
      </p:pic>
      <p:sp>
        <p:nvSpPr>
          <p:cNvPr id="5" name="角丸四角形 4">
            <a:extLst>
              <a:ext uri="{FF2B5EF4-FFF2-40B4-BE49-F238E27FC236}">
                <a16:creationId xmlns:a16="http://schemas.microsoft.com/office/drawing/2014/main" id="{3EEE774C-01F1-C4F0-B967-EECA0B958B2C}"/>
              </a:ext>
            </a:extLst>
          </p:cNvPr>
          <p:cNvSpPr/>
          <p:nvPr/>
        </p:nvSpPr>
        <p:spPr>
          <a:xfrm>
            <a:off x="1717542" y="202787"/>
            <a:ext cx="1724158"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ターゲティング設定</a:t>
            </a:r>
          </a:p>
        </p:txBody>
      </p:sp>
      <p:graphicFrame>
        <p:nvGraphicFramePr>
          <p:cNvPr id="9" name="表 8">
            <a:extLst>
              <a:ext uri="{FF2B5EF4-FFF2-40B4-BE49-F238E27FC236}">
                <a16:creationId xmlns:a16="http://schemas.microsoft.com/office/drawing/2014/main" id="{839B0D28-1A0D-AA56-A3C9-8C83B1C494AA}"/>
              </a:ext>
            </a:extLst>
          </p:cNvPr>
          <p:cNvGraphicFramePr>
            <a:graphicFrameLocks noGrp="1"/>
          </p:cNvGraphicFramePr>
          <p:nvPr>
            <p:extLst>
              <p:ext uri="{D42A27DB-BD31-4B8C-83A1-F6EECF244321}">
                <p14:modId xmlns:p14="http://schemas.microsoft.com/office/powerpoint/2010/main" val="109971371"/>
              </p:ext>
            </p:extLst>
          </p:nvPr>
        </p:nvGraphicFramePr>
        <p:xfrm>
          <a:off x="479422" y="871345"/>
          <a:ext cx="11418664" cy="4280606"/>
        </p:xfrm>
        <a:graphic>
          <a:graphicData uri="http://schemas.openxmlformats.org/drawingml/2006/table">
            <a:tbl>
              <a:tblPr bandRow="1"/>
              <a:tblGrid>
                <a:gridCol w="1809493">
                  <a:extLst>
                    <a:ext uri="{9D8B030D-6E8A-4147-A177-3AD203B41FA5}">
                      <a16:colId xmlns:a16="http://schemas.microsoft.com/office/drawing/2014/main" val="792911817"/>
                    </a:ext>
                  </a:extLst>
                </a:gridCol>
                <a:gridCol w="1956514">
                  <a:extLst>
                    <a:ext uri="{9D8B030D-6E8A-4147-A177-3AD203B41FA5}">
                      <a16:colId xmlns:a16="http://schemas.microsoft.com/office/drawing/2014/main" val="2515137241"/>
                    </a:ext>
                  </a:extLst>
                </a:gridCol>
                <a:gridCol w="2677885">
                  <a:extLst>
                    <a:ext uri="{9D8B030D-6E8A-4147-A177-3AD203B41FA5}">
                      <a16:colId xmlns:a16="http://schemas.microsoft.com/office/drawing/2014/main" val="3608287535"/>
                    </a:ext>
                  </a:extLst>
                </a:gridCol>
                <a:gridCol w="2514600">
                  <a:extLst>
                    <a:ext uri="{9D8B030D-6E8A-4147-A177-3AD203B41FA5}">
                      <a16:colId xmlns:a16="http://schemas.microsoft.com/office/drawing/2014/main" val="135909385"/>
                    </a:ext>
                  </a:extLst>
                </a:gridCol>
                <a:gridCol w="2460172">
                  <a:extLst>
                    <a:ext uri="{9D8B030D-6E8A-4147-A177-3AD203B41FA5}">
                      <a16:colId xmlns:a16="http://schemas.microsoft.com/office/drawing/2014/main" val="2591893762"/>
                    </a:ext>
                  </a:extLst>
                </a:gridCol>
              </a:tblGrid>
              <a:tr h="541707">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1">
                          <a:solidFill>
                            <a:schemeClr val="bg1"/>
                          </a:solidFill>
                          <a:latin typeface="Meiryo" panose="020B0604030504040204" pitchFamily="34" charset="-128"/>
                          <a:ea typeface="Meiryo" panose="020B0604030504040204" pitchFamily="34" charset="-128"/>
                        </a:rPr>
                        <a:t>ターゲティング</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1" kern="1200" err="1">
                          <a:solidFill>
                            <a:schemeClr val="bg1"/>
                          </a:solidFill>
                          <a:latin typeface="Meiryo" panose="020B0604030504040204" pitchFamily="34" charset="-128"/>
                          <a:ea typeface="Meiryo" panose="020B0604030504040204" pitchFamily="34" charset="-128"/>
                        </a:rPr>
                        <a:t>vCPM</a:t>
                      </a:r>
                      <a:endParaRPr kumimoji="1" lang="en-US" altLang="ja-JP" sz="1100" b="1" kern="1200">
                        <a:solidFill>
                          <a:schemeClr val="bg1"/>
                        </a:solidFill>
                        <a:latin typeface="Meiryo" panose="020B0604030504040204" pitchFamily="34" charset="-128"/>
                        <a:ea typeface="Meiryo" panose="020B0604030504040204" pitchFamily="34" charset="-128"/>
                      </a:endParaRPr>
                    </a:p>
                    <a:p>
                      <a:pPr algn="ctr"/>
                      <a:r>
                        <a:rPr kumimoji="1" lang="ja-JP" altLang="en-US" sz="1100" b="1" kern="1200">
                          <a:solidFill>
                            <a:schemeClr val="bg1"/>
                          </a:solidFill>
                          <a:latin typeface="Meiryo" panose="020B0604030504040204" pitchFamily="34" charset="-128"/>
                          <a:ea typeface="Meiryo" panose="020B0604030504040204" pitchFamily="34" charset="-128"/>
                        </a:rPr>
                        <a:t>掛け率</a:t>
                      </a:r>
                      <a:endParaRPr kumimoji="1" lang="en-US" altLang="ja-JP" sz="11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lang="en-US" altLang="ja-JP" sz="1000" b="1" i="0" u="none" strike="noStrike">
                          <a:solidFill>
                            <a:srgbClr val="FFFFFF"/>
                          </a:solidFill>
                          <a:effectLst/>
                          <a:latin typeface="Meiryo"/>
                          <a:ea typeface="Meiryo"/>
                        </a:rPr>
                        <a:t>Yahoo! JAPAN</a:t>
                      </a:r>
                      <a:r>
                        <a:rPr lang="ja-JP" altLang="en-US" sz="1000" b="1" i="0" u="none" strike="noStrike">
                          <a:solidFill>
                            <a:srgbClr val="FFFFFF"/>
                          </a:solidFill>
                          <a:effectLst/>
                          <a:latin typeface="Meiryo"/>
                          <a:ea typeface="Meiryo"/>
                        </a:rPr>
                        <a:t>トップページ　ブランドパネル　トップインパクト　パノラマ　</a:t>
                      </a:r>
                      <a:r>
                        <a:rPr lang="en-US" altLang="ja-JP" sz="1000" b="1" i="0" u="none" strike="noStrike">
                          <a:solidFill>
                            <a:srgbClr val="FFFFFF"/>
                          </a:solidFill>
                          <a:effectLst/>
                          <a:latin typeface="Meiryo"/>
                          <a:ea typeface="Meiryo"/>
                        </a:rPr>
                        <a:t>MD</a:t>
                      </a:r>
                      <a:endParaRPr kumimoji="1" lang="en-US" altLang="ja-JP" sz="10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1000" b="1" i="0" u="none" strike="noStrike">
                          <a:solidFill>
                            <a:srgbClr val="FFFFFF"/>
                          </a:solidFill>
                          <a:effectLst/>
                          <a:latin typeface="Meiryo"/>
                          <a:ea typeface="Meiryo"/>
                        </a:rPr>
                        <a:t>Yahoo! JAPAN</a:t>
                      </a:r>
                      <a:r>
                        <a:rPr lang="ja-JP" altLang="en-US" sz="1000" b="1" i="0" u="none" strike="noStrike">
                          <a:solidFill>
                            <a:srgbClr val="FFFFFF"/>
                          </a:solidFill>
                          <a:effectLst/>
                          <a:latin typeface="Meiryo"/>
                          <a:ea typeface="Meiryo"/>
                        </a:rPr>
                        <a:t>トップページ　ブランドパネル　トップインパクト　</a:t>
                      </a:r>
                      <a:endParaRPr lang="en-US" altLang="ja-JP" sz="1000" b="1" i="0" u="none" strike="noStrike">
                        <a:solidFill>
                          <a:srgbClr val="FFFFFF"/>
                        </a:solidFill>
                        <a:effectLst/>
                        <a:latin typeface="Meiryo"/>
                        <a:ea typeface="Meiryo"/>
                      </a:endParaRPr>
                    </a:p>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en-US" sz="1000" b="1" i="0" u="none" strike="noStrike">
                          <a:solidFill>
                            <a:srgbClr val="FFFFFF"/>
                          </a:solidFill>
                          <a:effectLst/>
                          <a:latin typeface="Meiryo"/>
                          <a:ea typeface="Meiryo"/>
                        </a:rPr>
                        <a:t>パノラマ　</a:t>
                      </a:r>
                      <a:r>
                        <a:rPr lang="en-US" altLang="ja-JP" sz="1000" b="1" i="0" u="none" strike="noStrike">
                          <a:solidFill>
                            <a:srgbClr val="FFFFFF"/>
                          </a:solidFill>
                          <a:effectLst/>
                          <a:latin typeface="Meiryo"/>
                          <a:ea typeface="Meiryo"/>
                        </a:rPr>
                        <a:t>MD</a:t>
                      </a:r>
                      <a:r>
                        <a:rPr lang="ja-JP" altLang="en-US" sz="1000" b="1" i="0" u="none" strike="noStrike">
                          <a:solidFill>
                            <a:srgbClr val="FFFFFF"/>
                          </a:solidFill>
                          <a:effectLst/>
                          <a:latin typeface="Meiryo"/>
                          <a:ea typeface="Meiryo"/>
                        </a:rPr>
                        <a:t>（</a:t>
                      </a:r>
                      <a:r>
                        <a:rPr lang="en-US" altLang="ja-JP" sz="1000" b="1" i="0" u="none" strike="noStrike">
                          <a:solidFill>
                            <a:srgbClr val="FFFFFF"/>
                          </a:solidFill>
                          <a:effectLst/>
                          <a:latin typeface="Meiryo"/>
                          <a:ea typeface="Meiryo"/>
                        </a:rPr>
                        <a:t>FQ1</a:t>
                      </a:r>
                      <a:r>
                        <a:rPr lang="ja-JP" altLang="en-US" sz="1000" b="1" i="0" u="none" strike="noStrike">
                          <a:solidFill>
                            <a:srgbClr val="FFFFFF"/>
                          </a:solidFill>
                          <a:effectLst/>
                          <a:latin typeface="Meiryo"/>
                          <a:ea typeface="Meiryo"/>
                        </a:rPr>
                        <a:t>）（</a:t>
                      </a:r>
                      <a:r>
                        <a:rPr lang="en-US" altLang="ja-JP" sz="1000" b="1" i="0" u="none" strike="noStrike">
                          <a:solidFill>
                            <a:srgbClr val="FFFFFF"/>
                          </a:solidFill>
                          <a:effectLst/>
                          <a:latin typeface="Meiryo"/>
                          <a:ea typeface="Meiryo"/>
                        </a:rPr>
                        <a:t>1000</a:t>
                      </a:r>
                      <a:r>
                        <a:rPr lang="ja-JP" altLang="en-US" sz="1000" b="1" i="0" u="none" strike="noStrike">
                          <a:solidFill>
                            <a:srgbClr val="FFFFFF"/>
                          </a:solidFill>
                          <a:effectLst/>
                          <a:latin typeface="Meiryo"/>
                          <a:ea typeface="Meiryo"/>
                        </a:rPr>
                        <a:t>万円～）</a:t>
                      </a:r>
                    </a:p>
                  </a:txBody>
                  <a:tcPr marL="45720" marR="4572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000" b="1" i="0" u="none" strike="noStrike">
                          <a:solidFill>
                            <a:srgbClr val="FFFFFF"/>
                          </a:solidFill>
                          <a:effectLst/>
                          <a:latin typeface="Meiryo"/>
                          <a:ea typeface="Meiryo"/>
                        </a:rPr>
                        <a:t>Yahoo! JAPAN</a:t>
                      </a:r>
                      <a:r>
                        <a:rPr lang="ja-JP" altLang="en-US" sz="1000" b="1" i="0" u="none" strike="noStrike">
                          <a:solidFill>
                            <a:srgbClr val="FFFFFF"/>
                          </a:solidFill>
                          <a:effectLst/>
                          <a:latin typeface="Meiryo"/>
                          <a:ea typeface="Meiryo"/>
                        </a:rPr>
                        <a:t>トップページ　ブランドパネル　トップインパクト　パノラマ　</a:t>
                      </a:r>
                      <a:r>
                        <a:rPr lang="en-US" altLang="ja-JP" sz="1000" b="1" i="0" u="none" strike="noStrike">
                          <a:solidFill>
                            <a:srgbClr val="FFFFFF"/>
                          </a:solidFill>
                          <a:effectLst/>
                          <a:latin typeface="Meiryo"/>
                          <a:ea typeface="Meiryo"/>
                        </a:rPr>
                        <a:t>MD</a:t>
                      </a:r>
                      <a:r>
                        <a:rPr lang="ja-JP" altLang="en-US" sz="1000" b="1" i="0" u="none" strike="noStrike">
                          <a:solidFill>
                            <a:srgbClr val="FFFFFF"/>
                          </a:solidFill>
                          <a:effectLst/>
                          <a:latin typeface="Meiryo"/>
                          <a:ea typeface="Meiryo"/>
                        </a:rPr>
                        <a:t>（都道府県）</a:t>
                      </a:r>
                      <a:endParaRPr kumimoji="1" lang="en-US" altLang="ja-JP" sz="10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390995">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lumMod val="95000"/>
                            </a:schemeClr>
                          </a:solidFill>
                          <a:latin typeface="Meiryo" panose="020B0604030504040204" pitchFamily="34" charset="-128"/>
                          <a:ea typeface="Meiryo" panose="020B0604030504040204" pitchFamily="34" charset="-128"/>
                        </a:rPr>
                        <a:t>性別</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100" b="0">
                          <a:solidFill>
                            <a:schemeClr val="bg1">
                              <a:lumMod val="95000"/>
                            </a:schemeClr>
                          </a:solidFill>
                          <a:latin typeface="Meiryo" panose="020B0604030504040204" pitchFamily="34" charset="-128"/>
                          <a:ea typeface="Meiryo" panose="020B0604030504040204" pitchFamily="34" charset="-128"/>
                        </a:rPr>
                        <a:t>1.2</a:t>
                      </a:r>
                      <a:r>
                        <a:rPr kumimoji="1" lang="ja-JP" altLang="en-US" sz="1100" b="0">
                          <a:solidFill>
                            <a:schemeClr val="bg1">
                              <a:lumMod val="95000"/>
                            </a:schemeClr>
                          </a:solidFill>
                          <a:latin typeface="Meiryo" panose="020B0604030504040204" pitchFamily="34" charset="-128"/>
                          <a:ea typeface="Meiryo" panose="020B0604030504040204" pitchFamily="34" charset="-128"/>
                        </a:rPr>
                        <a:t>倍</a:t>
                      </a: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a:solidFill>
                          <a:srgbClr val="0D0D0D"/>
                        </a:solidFill>
                        <a:latin typeface="Meiryo" panose="020B0604030504040204" pitchFamily="34" charset="-128"/>
                        <a:ea typeface="Meiryo" panose="020B0604030504040204" pitchFamily="34" charset="-128"/>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390995">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lumMod val="95000"/>
                            </a:schemeClr>
                          </a:solidFill>
                          <a:latin typeface="Meiryo" panose="020B0604030504040204" pitchFamily="34" charset="-128"/>
                          <a:ea typeface="Meiryo" panose="020B0604030504040204" pitchFamily="34" charset="-128"/>
                        </a:rPr>
                        <a:t>年齢</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lumMod val="95000"/>
                            </a:schemeClr>
                          </a:solidFill>
                          <a:latin typeface="Meiryo" panose="020B0604030504040204" pitchFamily="34" charset="-128"/>
                          <a:ea typeface="Meiryo" panose="020B0604030504040204" pitchFamily="34" charset="-128"/>
                        </a:rPr>
                        <a:t>1.2</a:t>
                      </a: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倍</a:t>
                      </a:r>
                      <a:endParaRPr kumimoji="1" lang="ja-JP" altLang="en-US" sz="1100" b="0" kern="1200">
                        <a:solidFill>
                          <a:schemeClr val="bg1">
                            <a:lumMod val="95000"/>
                          </a:schemeClr>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kern="1200">
                          <a:solidFill>
                            <a:srgbClr val="0D0D0D"/>
                          </a:solidFill>
                          <a:latin typeface="Meiryo" panose="020B0604030504040204" pitchFamily="34" charset="-128"/>
                          <a:ea typeface="Meiryo" panose="020B0604030504040204" pitchFamily="34" charset="-128"/>
                        </a:rPr>
                        <a:t>●</a:t>
                      </a:r>
                      <a:endParaRPr kumimoji="1" lang="ja-JP" altLang="en-US" sz="1400" b="1" i="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36705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地域（都道府県）</a:t>
                      </a:r>
                      <a:endParaRPr kumimoji="1" lang="ja-JP" altLang="en-US" sz="1100" b="0" kern="1200">
                        <a:solidFill>
                          <a:schemeClr val="bg1">
                            <a:lumMod val="95000"/>
                          </a:schemeClr>
                        </a:solidFill>
                        <a:latin typeface="Meiryo" panose="020B0604030504040204" pitchFamily="34" charset="-128"/>
                        <a:ea typeface="Meiryo" panose="020B0604030504040204" pitchFamily="34" charset="-128"/>
                        <a:cs typeface="+mn-cs"/>
                      </a:endParaRP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lumMod val="95000"/>
                            </a:schemeClr>
                          </a:solidFill>
                          <a:latin typeface="Meiryo" panose="020B0604030504040204" pitchFamily="34" charset="-128"/>
                          <a:ea typeface="Meiryo" panose="020B0604030504040204" pitchFamily="34" charset="-128"/>
                        </a:rPr>
                        <a:t>1.2</a:t>
                      </a: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倍</a:t>
                      </a:r>
                      <a:endParaRPr kumimoji="1" lang="ja-JP" altLang="en-US" sz="1100" b="0" kern="1200">
                        <a:solidFill>
                          <a:schemeClr val="bg1">
                            <a:lumMod val="95000"/>
                          </a:schemeClr>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kern="1200">
                          <a:solidFill>
                            <a:srgbClr val="0D0D0D"/>
                          </a:solidFill>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378830">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100" b="0">
                          <a:solidFill>
                            <a:schemeClr val="bg1">
                              <a:lumMod val="95000"/>
                            </a:schemeClr>
                          </a:solidFill>
                          <a:latin typeface="Meiryo" panose="020B0604030504040204" pitchFamily="34" charset="-128"/>
                          <a:ea typeface="Meiryo" panose="020B0604030504040204" pitchFamily="34" charset="-128"/>
                        </a:rPr>
                        <a:t>地域（市区郡）</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100" b="0" kern="1200">
                          <a:solidFill>
                            <a:schemeClr val="bg1">
                              <a:lumMod val="95000"/>
                            </a:schemeClr>
                          </a:solidFill>
                          <a:latin typeface="Meiryo" panose="020B0604030504040204" pitchFamily="34" charset="-128"/>
                          <a:ea typeface="Meiryo" panose="020B0604030504040204" pitchFamily="34" charset="-128"/>
                        </a:rPr>
                        <a:t>1.5</a:t>
                      </a: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倍</a:t>
                      </a:r>
                      <a:endParaRPr kumimoji="1" lang="ja-JP" altLang="en-US" sz="1100" b="0" kern="1200">
                        <a:solidFill>
                          <a:schemeClr val="bg1">
                            <a:lumMod val="95000"/>
                          </a:schemeClr>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kern="1200">
                          <a:solidFill>
                            <a:srgbClr val="0D0D0D"/>
                          </a:solidFill>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68835">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曜日・</a:t>
                      </a:r>
                      <a:r>
                        <a:rPr kumimoji="1" lang="ja-JP" altLang="en-US" sz="1100" b="0">
                          <a:solidFill>
                            <a:schemeClr val="bg1">
                              <a:lumMod val="95000"/>
                            </a:schemeClr>
                          </a:solidFill>
                          <a:latin typeface="Meiryo" panose="020B0604030504040204" pitchFamily="34" charset="-128"/>
                          <a:ea typeface="Meiryo" panose="020B0604030504040204" pitchFamily="34" charset="-128"/>
                        </a:rPr>
                        <a:t>時間帯</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lumMod val="95000"/>
                            </a:schemeClr>
                          </a:solidFill>
                          <a:latin typeface="Meiryo" panose="020B0604030504040204" pitchFamily="34" charset="-128"/>
                          <a:ea typeface="Meiryo" panose="020B0604030504040204" pitchFamily="34" charset="-128"/>
                        </a:rPr>
                        <a:t>1.2</a:t>
                      </a: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倍</a:t>
                      </a:r>
                      <a:endParaRPr kumimoji="1" lang="ja-JP" altLang="en-US" sz="1100" b="0" kern="1200">
                        <a:solidFill>
                          <a:schemeClr val="bg1">
                            <a:lumMod val="95000"/>
                          </a:schemeClr>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kern="1200">
                          <a:solidFill>
                            <a:srgbClr val="0D0D0D"/>
                          </a:solidFill>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kern="1200">
                          <a:solidFill>
                            <a:srgbClr val="0D0D0D"/>
                          </a:solidFill>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57742112"/>
                  </a:ext>
                </a:extLst>
              </a:tr>
              <a:tr h="941840">
                <a:tc rowSpan="2">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オーディエンスリスト</a:t>
                      </a:r>
                      <a:endParaRPr kumimoji="1" lang="ja-JP" altLang="en-US" sz="1100" b="0" kern="1200">
                        <a:solidFill>
                          <a:schemeClr val="bg1">
                            <a:lumMod val="95000"/>
                          </a:schemeClr>
                        </a:solidFill>
                        <a:latin typeface="Meiryo" panose="020B0604030504040204" pitchFamily="34" charset="-128"/>
                        <a:ea typeface="Meiryo" panose="020B0604030504040204" pitchFamily="34" charset="-128"/>
                        <a:cs typeface="+mn-cs"/>
                      </a:endParaRP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興味関心、購買</a:t>
                      </a:r>
                      <a:endParaRPr kumimoji="1" lang="en-US" altLang="ja-JP" sz="10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意向、属性・ライフ</a:t>
                      </a:r>
                      <a:endParaRPr kumimoji="1" lang="en-US" altLang="ja-JP" sz="10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イベント</a:t>
                      </a:r>
                      <a:r>
                        <a:rPr kumimoji="1" lang="en-US" altLang="ja-JP" sz="1000" b="0" kern="1200">
                          <a:solidFill>
                            <a:schemeClr val="bg1"/>
                          </a:solidFill>
                          <a:latin typeface="Meiryo" panose="020B0604030504040204" pitchFamily="34" charset="-128"/>
                          <a:ea typeface="Meiryo" panose="020B0604030504040204" pitchFamily="34" charset="-128"/>
                        </a:rPr>
                        <a:t>※</a:t>
                      </a:r>
                      <a:r>
                        <a:rPr kumimoji="1" lang="ja-JP" altLang="en-US" sz="1000" b="0" kern="1200">
                          <a:solidFill>
                            <a:schemeClr val="bg1"/>
                          </a:solidFill>
                          <a:latin typeface="Meiryo" panose="020B0604030504040204" pitchFamily="34" charset="-128"/>
                          <a:ea typeface="Meiryo" panose="020B0604030504040204" pitchFamily="34" charset="-128"/>
                        </a:rPr>
                        <a:t>１</a:t>
                      </a:r>
                      <a:endParaRPr kumimoji="1" lang="en-US" altLang="ja-JP" sz="10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rPr>
                        <a:t>配信：</a:t>
                      </a:r>
                      <a:r>
                        <a:rPr kumimoji="1" lang="en-US" altLang="ja-JP" sz="1000" b="0" kern="1200">
                          <a:solidFill>
                            <a:schemeClr val="bg1"/>
                          </a:solidFill>
                          <a:latin typeface="Meiryo" panose="020B0604030504040204" pitchFamily="34" charset="-128"/>
                          <a:ea typeface="Meiryo" panose="020B0604030504040204" pitchFamily="34" charset="-128"/>
                        </a:rPr>
                        <a:t>1.5</a:t>
                      </a:r>
                      <a:r>
                        <a:rPr kumimoji="1" lang="ja-JP" altLang="en-US" sz="1000" b="0" kern="1200">
                          <a:solidFill>
                            <a:schemeClr val="bg1"/>
                          </a:solidFill>
                          <a:latin typeface="Meiryo" panose="020B0604030504040204" pitchFamily="34" charset="-128"/>
                          <a:ea typeface="Meiryo" panose="020B0604030504040204" pitchFamily="34" charset="-128"/>
                        </a:rPr>
                        <a:t>倍</a:t>
                      </a:r>
                      <a:endParaRPr kumimoji="1" lang="en-US" altLang="ja-JP" sz="10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solidFill>
                          <a:latin typeface="Meiryo" panose="020B0604030504040204" pitchFamily="34" charset="-128"/>
                          <a:ea typeface="Meiryo" panose="020B0604030504040204" pitchFamily="34" charset="-128"/>
                          <a:cs typeface="+mn-cs"/>
                        </a:rPr>
                        <a:t>除外：</a:t>
                      </a:r>
                      <a:r>
                        <a:rPr kumimoji="1" lang="en-US" altLang="ja-JP" sz="1000" b="0" kern="1200">
                          <a:solidFill>
                            <a:schemeClr val="bg1"/>
                          </a:solidFill>
                          <a:latin typeface="Meiryo" panose="020B0604030504040204" pitchFamily="34" charset="-128"/>
                          <a:ea typeface="Meiryo" panose="020B0604030504040204" pitchFamily="34" charset="-128"/>
                          <a:cs typeface="+mn-cs"/>
                        </a:rPr>
                        <a:t>1.1</a:t>
                      </a:r>
                      <a:r>
                        <a:rPr kumimoji="1" lang="ja-JP" altLang="en-US" sz="1000" b="0" kern="1200">
                          <a:solidFill>
                            <a:schemeClr val="bg1"/>
                          </a:solidFill>
                          <a:latin typeface="Meiryo" panose="020B0604030504040204" pitchFamily="34" charset="-128"/>
                          <a:ea typeface="Meiryo" panose="020B0604030504040204" pitchFamily="34" charset="-128"/>
                          <a:cs typeface="+mn-cs"/>
                        </a:rPr>
                        <a:t>倍</a:t>
                      </a:r>
                      <a:endParaRPr kumimoji="1" lang="en-US" altLang="ja-JP" sz="1000" b="0" kern="1200">
                        <a:solidFill>
                          <a:schemeClr val="bg1">
                            <a:lumMod val="95000"/>
                          </a:schemeClr>
                        </a:solidFill>
                        <a:latin typeface="Meiryo" panose="020B0604030504040204" pitchFamily="34" charset="-128"/>
                        <a:ea typeface="Meiryo" panose="020B0604030504040204" pitchFamily="34" charset="-128"/>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en-US" altLang="ja-JP"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418596">
                <a:tc vMerge="1">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オーディエンスリスト（ヤフー提供）</a:t>
                      </a:r>
                      <a:r>
                        <a:rPr kumimoji="1" lang="ja-JP" altLang="en-US" sz="1050" b="0" kern="1200">
                          <a:solidFill>
                            <a:schemeClr val="bg1"/>
                          </a:solidFill>
                          <a:latin typeface="Meiryo" panose="020B0604030504040204" pitchFamily="34" charset="-128"/>
                          <a:ea typeface="Meiryo" panose="020B0604030504040204" pitchFamily="34" charset="-128"/>
                        </a:rPr>
                        <a:t>　</a:t>
                      </a:r>
                      <a:r>
                        <a:rPr kumimoji="1" lang="en-US" altLang="ja-JP" sz="1050" b="0" kern="1200">
                          <a:solidFill>
                            <a:schemeClr val="bg1"/>
                          </a:solidFill>
                          <a:latin typeface="Meiryo" panose="020B0604030504040204" pitchFamily="34" charset="-128"/>
                          <a:ea typeface="Meiryo" panose="020B0604030504040204" pitchFamily="34" charset="-128"/>
                        </a:rPr>
                        <a:t>※2</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99999"/>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kern="1200">
                          <a:solidFill>
                            <a:schemeClr val="bg1">
                              <a:lumMod val="95000"/>
                            </a:schemeClr>
                          </a:solidFill>
                          <a:latin typeface="Meiryo" panose="020B0604030504040204" pitchFamily="34" charset="-128"/>
                          <a:ea typeface="Meiryo" panose="020B0604030504040204" pitchFamily="34" charset="-128"/>
                        </a:rPr>
                        <a:t>LINE</a:t>
                      </a:r>
                      <a:r>
                        <a:rPr kumimoji="1" lang="ja-JP" altLang="en-US" sz="1000" b="0" kern="1200">
                          <a:solidFill>
                            <a:schemeClr val="bg1">
                              <a:lumMod val="95000"/>
                            </a:schemeClr>
                          </a:solidFill>
                          <a:latin typeface="Meiryo" panose="020B0604030504040204" pitchFamily="34" charset="-128"/>
                          <a:ea typeface="Meiryo" panose="020B0604030504040204" pitchFamily="34" charset="-128"/>
                        </a:rPr>
                        <a:t>ヤフー提供</a:t>
                      </a:r>
                      <a:endParaRPr kumimoji="1" lang="en-US" altLang="ja-JP" sz="1000" b="0" kern="1200">
                        <a:solidFill>
                          <a:schemeClr val="bg1">
                            <a:lumMod val="95000"/>
                          </a:schemeClr>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kern="1200">
                          <a:solidFill>
                            <a:schemeClr val="bg1">
                              <a:lumMod val="95000"/>
                            </a:schemeClr>
                          </a:solidFill>
                          <a:latin typeface="Meiryo" panose="020B0604030504040204" pitchFamily="34" charset="-128"/>
                          <a:ea typeface="Meiryo" panose="020B0604030504040204" pitchFamily="34" charset="-128"/>
                        </a:rPr>
                        <a:t>（共通オーディエンス）</a:t>
                      </a:r>
                      <a:endParaRPr kumimoji="1" lang="en-US" altLang="ja-JP" sz="1000" b="0" kern="1200">
                        <a:solidFill>
                          <a:schemeClr val="bg1">
                            <a:lumMod val="95000"/>
                          </a:schemeClr>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kern="1200">
                          <a:solidFill>
                            <a:schemeClr val="bg1">
                              <a:lumMod val="95000"/>
                            </a:schemeClr>
                          </a:solidFill>
                          <a:latin typeface="Meiryo" panose="020B0604030504040204" pitchFamily="34" charset="-128"/>
                          <a:ea typeface="Meiryo" panose="020B0604030504040204" pitchFamily="34" charset="-128"/>
                        </a:rPr>
                        <a:t>※1</a:t>
                      </a:r>
                      <a:r>
                        <a:rPr kumimoji="1" lang="ja-JP" altLang="en-US" sz="1000" b="0" kern="1200">
                          <a:solidFill>
                            <a:schemeClr val="bg1">
                              <a:lumMod val="95000"/>
                            </a:schemeClr>
                          </a:solidFill>
                          <a:latin typeface="Meiryo" panose="020B0604030504040204" pitchFamily="34" charset="-128"/>
                          <a:ea typeface="Meiryo" panose="020B0604030504040204" pitchFamily="34" charset="-128"/>
                        </a:rPr>
                        <a:t>リスト参照</a:t>
                      </a:r>
                      <a:endParaRPr kumimoji="1" lang="ja-JP" altLang="en-US" sz="1000" b="0" kern="1200">
                        <a:solidFill>
                          <a:schemeClr val="bg1">
                            <a:lumMod val="95000"/>
                          </a:schemeClr>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endPar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44777">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a:solidFill>
                            <a:schemeClr val="bg1">
                              <a:lumMod val="95000"/>
                            </a:schemeClr>
                          </a:solidFill>
                          <a:latin typeface="Meiryo" panose="020B0604030504040204" pitchFamily="34" charset="-128"/>
                          <a:ea typeface="Meiryo" panose="020B0604030504040204" pitchFamily="34" charset="-128"/>
                        </a:rPr>
                        <a:t>フリークエンシー</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chemeClr val="bg1">
                              <a:lumMod val="95000"/>
                            </a:schemeClr>
                          </a:solidFill>
                          <a:latin typeface="Meiryo" panose="020B0604030504040204" pitchFamily="34" charset="-128"/>
                          <a:ea typeface="Meiryo" panose="020B0604030504040204" pitchFamily="34" charset="-128"/>
                        </a:rPr>
                        <a:t>1.0</a:t>
                      </a:r>
                      <a:r>
                        <a:rPr kumimoji="1" lang="ja-JP" altLang="en-US" sz="1100" b="0" kern="1200">
                          <a:solidFill>
                            <a:schemeClr val="bg1">
                              <a:lumMod val="95000"/>
                            </a:schemeClr>
                          </a:solidFill>
                          <a:latin typeface="Meiryo" panose="020B0604030504040204" pitchFamily="34" charset="-128"/>
                          <a:ea typeface="Meiryo" panose="020B0604030504040204" pitchFamily="34" charset="-128"/>
                        </a:rPr>
                        <a:t>倍</a:t>
                      </a:r>
                      <a:endParaRPr kumimoji="1" lang="ja-JP" altLang="en-US" sz="1100" b="0" kern="1200">
                        <a:solidFill>
                          <a:schemeClr val="bg1">
                            <a:lumMod val="95000"/>
                          </a:schemeClr>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kern="1200">
                          <a:solidFill>
                            <a:srgbClr val="0D0D0D"/>
                          </a:solidFill>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kern="1200">
                          <a:solidFill>
                            <a:srgbClr val="0D0D0D"/>
                          </a:solidFill>
                          <a:latin typeface="Meiryo" panose="020B0604030504040204" pitchFamily="34" charset="-128"/>
                          <a:ea typeface="Meiryo" panose="020B0604030504040204" pitchFamily="34" charset="-128"/>
                        </a:rPr>
                        <a:t>1</a:t>
                      </a:r>
                      <a:r>
                        <a:rPr kumimoji="1" lang="ja-JP" altLang="en-US" sz="1100" b="0" kern="1200">
                          <a:solidFill>
                            <a:srgbClr val="0D0D0D"/>
                          </a:solidFill>
                          <a:latin typeface="Meiryo" panose="020B0604030504040204" pitchFamily="34" charset="-128"/>
                          <a:ea typeface="Meiryo" panose="020B0604030504040204" pitchFamily="34" charset="-128"/>
                        </a:rPr>
                        <a:t>回</a:t>
                      </a:r>
                      <a:r>
                        <a:rPr kumimoji="1" lang="en-US" altLang="ja-JP" sz="1100" b="0" kern="1200">
                          <a:solidFill>
                            <a:srgbClr val="0D0D0D"/>
                          </a:solidFill>
                          <a:latin typeface="Meiryo" panose="020B0604030504040204" pitchFamily="34" charset="-128"/>
                          <a:ea typeface="Meiryo" panose="020B0604030504040204" pitchFamily="34" charset="-128"/>
                        </a:rPr>
                        <a:t>/</a:t>
                      </a:r>
                      <a:r>
                        <a:rPr kumimoji="1" lang="ja-JP" altLang="en-US" sz="1100" b="0" kern="1200">
                          <a:solidFill>
                            <a:srgbClr val="0D0D0D"/>
                          </a:solidFill>
                          <a:latin typeface="Meiryo" panose="020B0604030504040204" pitchFamily="34" charset="-128"/>
                          <a:ea typeface="Meiryo" panose="020B0604030504040204" pitchFamily="34" charset="-128"/>
                        </a:rPr>
                        <a:t>通期</a:t>
                      </a:r>
                      <a:r>
                        <a:rPr lang="ja-JP" altLang="en-US" sz="1100" b="0" kern="1200">
                          <a:solidFill>
                            <a:srgbClr val="0D0D0D"/>
                          </a:solidFill>
                          <a:latin typeface="Meiryo"/>
                          <a:ea typeface="Meiryo"/>
                        </a:rPr>
                        <a:t>(固定)</a:t>
                      </a:r>
                      <a:endParaRPr kumimoji="1" lang="ja-JP" altLang="en-US" sz="11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0" kern="1200">
                          <a:solidFill>
                            <a:srgbClr val="0D0D0D"/>
                          </a:solidFill>
                          <a:latin typeface="Meiryo" panose="020B0604030504040204" pitchFamily="34" charset="-128"/>
                          <a:ea typeface="Meiryo" panose="020B0604030504040204" pitchFamily="34" charset="-128"/>
                        </a:rPr>
                        <a:t>-</a:t>
                      </a:r>
                      <a:endParaRPr kumimoji="1" lang="ja-JP" altLang="en-US" sz="1400" b="0" kern="1200">
                        <a:solidFill>
                          <a:srgbClr val="0D0D0D"/>
                        </a:solidFill>
                        <a:latin typeface="Meiryo" panose="020B0604030504040204" pitchFamily="34" charset="-128"/>
                        <a:ea typeface="Meiryo" panose="020B0604030504040204" pitchFamily="34" charset="-128"/>
                        <a:cs typeface="+mn-cs"/>
                      </a:endParaRPr>
                    </a:p>
                  </a:txBody>
                  <a:tcPr marL="163440" marR="16344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bl>
          </a:graphicData>
        </a:graphic>
      </p:graphicFrame>
      <p:sp>
        <p:nvSpPr>
          <p:cNvPr id="8" name="テキスト プレースホルダー 1">
            <a:extLst>
              <a:ext uri="{FF2B5EF4-FFF2-40B4-BE49-F238E27FC236}">
                <a16:creationId xmlns:a16="http://schemas.microsoft.com/office/drawing/2014/main" id="{5F29D623-C3C0-1F99-4FAF-701563917D48}"/>
              </a:ext>
            </a:extLst>
          </p:cNvPr>
          <p:cNvSpPr>
            <a:spLocks noGrp="1"/>
          </p:cNvSpPr>
          <p:nvPr>
            <p:ph type="body" sz="quarter" idx="10"/>
          </p:nvPr>
        </p:nvSpPr>
        <p:spPr>
          <a:xfrm>
            <a:off x="3533530" y="346771"/>
            <a:ext cx="5877515" cy="335028"/>
          </a:xfrm>
        </p:spPr>
        <p:txBody>
          <a:bodyPr>
            <a:noAutofit/>
          </a:bodyPr>
          <a:lstStyle/>
          <a:p>
            <a:r>
              <a:rPr lang="en-US" altLang="ja-JP" sz="1300">
                <a:solidFill>
                  <a:srgbClr val="000048"/>
                </a:solidFill>
                <a:latin typeface="Meiryo"/>
                <a:ea typeface="Meiryo"/>
              </a:rPr>
              <a:t>Yahoo! JAPAN</a:t>
            </a:r>
            <a:r>
              <a:rPr lang="ja-JP" altLang="en-US" sz="1300">
                <a:solidFill>
                  <a:srgbClr val="000048"/>
                </a:solidFill>
                <a:latin typeface="Meiryo"/>
                <a:ea typeface="Meiryo"/>
              </a:rPr>
              <a:t>トップページ　</a:t>
            </a:r>
            <a:r>
              <a:rPr kumimoji="1" lang="ja-JP" altLang="en-US" sz="1300" b="1" i="0">
                <a:solidFill>
                  <a:srgbClr val="000048"/>
                </a:solidFill>
                <a:latin typeface="Meiryo"/>
                <a:ea typeface="Meiryo"/>
              </a:rPr>
              <a:t>ブランドパネル　トップインパクト</a:t>
            </a:r>
            <a:r>
              <a:rPr kumimoji="1" lang="ja-JP" altLang="en-US" sz="1300" b="1" i="0">
                <a:latin typeface="Meiryo"/>
                <a:ea typeface="Meiryo"/>
              </a:rPr>
              <a:t>　</a:t>
            </a:r>
            <a:r>
              <a:rPr kumimoji="1" lang="ja-JP" altLang="en-US" sz="1300" b="1" i="0">
                <a:solidFill>
                  <a:srgbClr val="000048"/>
                </a:solidFill>
                <a:latin typeface="Meiryo"/>
                <a:ea typeface="Meiryo"/>
              </a:rPr>
              <a:t>パノラマ</a:t>
            </a:r>
            <a:r>
              <a:rPr kumimoji="1" lang="ja-JP" altLang="en-US" sz="1300" b="1" i="0">
                <a:latin typeface="Meiryo"/>
                <a:ea typeface="Meiryo"/>
              </a:rPr>
              <a:t>　</a:t>
            </a:r>
            <a:r>
              <a:rPr kumimoji="1" lang="en-US" altLang="ja-JP" sz="1300" b="1" i="0">
                <a:solidFill>
                  <a:srgbClr val="000048"/>
                </a:solidFill>
                <a:latin typeface="Meiryo"/>
                <a:ea typeface="Meiryo"/>
              </a:rPr>
              <a:t>MD</a:t>
            </a:r>
          </a:p>
        </p:txBody>
      </p:sp>
      <p:sp>
        <p:nvSpPr>
          <p:cNvPr id="11" name="テキスト プレースホルダー 1">
            <a:extLst>
              <a:ext uri="{FF2B5EF4-FFF2-40B4-BE49-F238E27FC236}">
                <a16:creationId xmlns:a16="http://schemas.microsoft.com/office/drawing/2014/main" id="{2AB87EAD-062E-7FD2-7746-79020A020923}"/>
              </a:ext>
            </a:extLst>
          </p:cNvPr>
          <p:cNvSpPr txBox="1">
            <a:spLocks/>
          </p:cNvSpPr>
          <p:nvPr/>
        </p:nvSpPr>
        <p:spPr>
          <a:xfrm>
            <a:off x="3522644" y="69915"/>
            <a:ext cx="6278292" cy="335028"/>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rgbClr val="00003E"/>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sz="1500">
                <a:solidFill>
                  <a:srgbClr val="000048"/>
                </a:solidFill>
                <a:latin typeface="+mn-ea"/>
              </a:rPr>
              <a:t>スペシャル商品</a:t>
            </a:r>
            <a:r>
              <a:rPr lang="ja-JP" altLang="en-US" sz="1400">
                <a:solidFill>
                  <a:srgbClr val="000048"/>
                </a:solidFill>
                <a:latin typeface="+mn-ea"/>
              </a:rPr>
              <a:t>（事前提案可否判断必須商品）</a:t>
            </a:r>
            <a:endParaRPr lang="ja-JP" altLang="en-US" sz="1400">
              <a:solidFill>
                <a:srgbClr val="000048"/>
              </a:solidFill>
            </a:endParaRPr>
          </a:p>
        </p:txBody>
      </p:sp>
      <p:sp>
        <p:nvSpPr>
          <p:cNvPr id="2" name="テキスト ボックス 1">
            <a:extLst>
              <a:ext uri="{FF2B5EF4-FFF2-40B4-BE49-F238E27FC236}">
                <a16:creationId xmlns:a16="http://schemas.microsoft.com/office/drawing/2014/main" id="{D0029A20-0FE4-EA1E-F54F-A94D32B456BE}"/>
              </a:ext>
            </a:extLst>
          </p:cNvPr>
          <p:cNvSpPr txBox="1"/>
          <p:nvPr/>
        </p:nvSpPr>
        <p:spPr>
          <a:xfrm>
            <a:off x="479422" y="5151951"/>
            <a:ext cx="11233147" cy="1446550"/>
          </a:xfrm>
          <a:prstGeom prst="rect">
            <a:avLst/>
          </a:prstGeom>
          <a:noFill/>
        </p:spPr>
        <p:txBody>
          <a:bodyPr wrap="square" lIns="0" tIns="45720" rIns="0" bIns="45720" rtlCol="0" anchor="t">
            <a:spAutoFit/>
          </a:bodyPr>
          <a:lstStyle>
            <a:defPPr lvl="0">
              <a:defRPr lang="ja-JP"/>
            </a:defPPr>
            <a:lvl1pPr marL="0" lvl="1" algn="l" defTabSz="914400" rtl="0" eaLnBrk="1" latinLnBrk="0" hangingPunct="1">
              <a:defRPr kumimoji="1" sz="1800" kern="1200">
                <a:solidFill>
                  <a:schemeClr val="tx1"/>
                </a:solidFill>
                <a:latin typeface="+mn-lt"/>
                <a:ea typeface="+mn-ea"/>
                <a:cs typeface="+mn-cs"/>
              </a:defRPr>
            </a:lvl1pPr>
            <a:lvl2pPr marL="457200" lvl="2" algn="l" defTabSz="914400" rtl="0" eaLnBrk="1" latinLnBrk="0" hangingPunct="1">
              <a:defRPr kumimoji="1" sz="1800" kern="1200">
                <a:solidFill>
                  <a:schemeClr val="tx1"/>
                </a:solidFill>
                <a:latin typeface="+mn-lt"/>
                <a:ea typeface="+mn-ea"/>
                <a:cs typeface="+mn-cs"/>
              </a:defRPr>
            </a:lvl2pPr>
            <a:lvl3pPr marL="914400" lvl="3" algn="l" defTabSz="914400" rtl="0" eaLnBrk="1" latinLnBrk="0" hangingPunct="1">
              <a:defRPr kumimoji="1" sz="1800" kern="1200">
                <a:solidFill>
                  <a:schemeClr val="tx1"/>
                </a:solidFill>
                <a:latin typeface="+mn-lt"/>
                <a:ea typeface="+mn-ea"/>
                <a:cs typeface="+mn-cs"/>
              </a:defRPr>
            </a:lvl3pPr>
            <a:lvl4pPr marL="1371600" lvl="4"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上記表の「●」がターゲティング設定可になります。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年齢は以下の区分で指定が可能です。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18</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70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歳以上</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は「基本料金</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ターゲティングごとに設定されている掛け率」（小数点以下切り捨て）によって決定されます。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掛け率の最大値は</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例：性別、年齢、オーディエンスリスト（興味関心、購買意向、属性・ライフイベント）を設定した場合、</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=2.16</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倍となりますが、最大値が</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倍のため、</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倍で設定可能となります。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オーディエンスリストを複数選択した場合、</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掛け率は高い方が選択されます。</a:t>
            </a:r>
            <a:endParaRPr kumimoji="1" lang="en-US" altLang="ja-JP" sz="800" b="0" i="0" u="none" strike="noStrike" kern="1200" cap="none" spc="0" normalizeH="0" baseline="0" noProof="0">
              <a:ln>
                <a:noFill/>
              </a:ln>
              <a:solidFill>
                <a:srgbClr val="FFC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「枠購入型」や「時間帯ジャック購入型」配信商品の場合は、ターゲティング項目ごとの「</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掛け率」を含んだ金額を記載しています。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※SP</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はスマートフォン、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PC</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はパソコン、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MD</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はマルチデバイスの略称です。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オーディエンスリストの詳細は、</a:t>
            </a:r>
            <a:r>
              <a:rPr lang="en-US" altLang="ja-JP" sz="800">
                <a:solidFill>
                  <a:srgbClr val="0D0D0D"/>
                </a:solidFill>
                <a:latin typeface="Meiryo" panose="020B0604030504040204" pitchFamily="34" charset="-128"/>
                <a:ea typeface="Meiryo" panose="020B0604030504040204" pitchFamily="34" charset="-128"/>
              </a:rPr>
              <a:t>LINE</a:t>
            </a:r>
            <a:r>
              <a:rPr lang="ja-JP" altLang="en-US" sz="800">
                <a:solidFill>
                  <a:srgbClr val="0D0D0D"/>
                </a:solidFill>
                <a:latin typeface="Meiryo" panose="020B0604030504040204" pitchFamily="34" charset="-128"/>
                <a:ea typeface="Meiryo" panose="020B0604030504040204" pitchFamily="34" charset="-128"/>
              </a:rPr>
              <a:t>ヤフー広告 ヘルプを参</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照してください。</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a:t>
            </a:r>
            <a:r>
              <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hlinkClick r:id="rId3"/>
              </a:rPr>
              <a:t>https://ads-help.yahoo-net.jp/s/article/H000044833?language=ja</a:t>
            </a:r>
            <a:endPar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endParaRPr>
          </a:p>
        </p:txBody>
      </p:sp>
    </p:spTree>
    <p:extLst>
      <p:ext uri="{BB962C8B-B14F-4D97-AF65-F5344CB8AC3E}">
        <p14:creationId xmlns:p14="http://schemas.microsoft.com/office/powerpoint/2010/main" val="2330817499"/>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0661BC-66D8-34E3-6742-12585508FEE4}"/>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DE10D2BA-7776-070A-A20F-0ABEAAD5FC51}"/>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C1EBF0FB-2464-006D-3797-B7AE2B793542}"/>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2" name="角丸四角形 4">
            <a:extLst>
              <a:ext uri="{FF2B5EF4-FFF2-40B4-BE49-F238E27FC236}">
                <a16:creationId xmlns:a16="http://schemas.microsoft.com/office/drawing/2014/main" id="{31CBD730-B0A1-7321-DC79-0711A74AD2C1}"/>
              </a:ext>
            </a:extLst>
          </p:cNvPr>
          <p:cNvSpPr/>
          <p:nvPr/>
        </p:nvSpPr>
        <p:spPr>
          <a:xfrm>
            <a:off x="1717542" y="186644"/>
            <a:ext cx="1556095"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商品イメージ</a:t>
            </a:r>
          </a:p>
        </p:txBody>
      </p:sp>
      <p:sp>
        <p:nvSpPr>
          <p:cNvPr id="6" name="角丸四角形 16">
            <a:extLst>
              <a:ext uri="{FF2B5EF4-FFF2-40B4-BE49-F238E27FC236}">
                <a16:creationId xmlns:a16="http://schemas.microsoft.com/office/drawing/2014/main" id="{8EBF7CD8-047F-21CC-981B-DB42A9FD325C}"/>
              </a:ext>
            </a:extLst>
          </p:cNvPr>
          <p:cNvSpPr/>
          <p:nvPr/>
        </p:nvSpPr>
        <p:spPr>
          <a:xfrm>
            <a:off x="2200437" y="1290755"/>
            <a:ext cx="3585600"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96000" tIns="4680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トップインパクト パノラマ</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画像</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トップインパクト パノラマ</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動画</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p>
        </p:txBody>
      </p:sp>
      <p:sp>
        <p:nvSpPr>
          <p:cNvPr id="7" name="円/楕円 17">
            <a:extLst>
              <a:ext uri="{FF2B5EF4-FFF2-40B4-BE49-F238E27FC236}">
                <a16:creationId xmlns:a16="http://schemas.microsoft.com/office/drawing/2014/main" id="{E8378765-321D-6993-4005-F94FC7B65383}"/>
              </a:ext>
            </a:extLst>
          </p:cNvPr>
          <p:cNvSpPr>
            <a:spLocks noChangeAspect="1"/>
          </p:cNvSpPr>
          <p:nvPr/>
        </p:nvSpPr>
        <p:spPr>
          <a:xfrm>
            <a:off x="1952073" y="1385207"/>
            <a:ext cx="504000" cy="504000"/>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b="1">
                <a:solidFill>
                  <a:srgbClr val="FFFFFF"/>
                </a:solidFill>
                <a:latin typeface="Meiryo" panose="020B0604030504040204" pitchFamily="34" charset="-128"/>
                <a:ea typeface="Meiryo" panose="020B0604030504040204" pitchFamily="34" charset="-128"/>
                <a:cs typeface="Segoe UI" panose="020B0502040204020203" pitchFamily="34" charset="0"/>
              </a:rPr>
              <a:t>H</a:t>
            </a:r>
            <a:endParaRPr kumimoji="1" lang="ja-JP" altLang="en-US"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9" name="角丸四角形 20">
            <a:extLst>
              <a:ext uri="{FF2B5EF4-FFF2-40B4-BE49-F238E27FC236}">
                <a16:creationId xmlns:a16="http://schemas.microsoft.com/office/drawing/2014/main" id="{97EAA859-11E0-E06C-1303-7C93AEFDAD51}"/>
              </a:ext>
            </a:extLst>
          </p:cNvPr>
          <p:cNvSpPr/>
          <p:nvPr/>
        </p:nvSpPr>
        <p:spPr>
          <a:xfrm>
            <a:off x="6474976" y="1290755"/>
            <a:ext cx="3815201"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96000" tIns="4680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1" lang="ja-JP" altLang="en-US" sz="11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トップインパクト パノラマ パネルスイッチ</a:t>
            </a:r>
            <a:r>
              <a:rPr kumimoji="1" lang="en-US" altLang="ja-JP" sz="11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1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画像</a:t>
            </a:r>
            <a:r>
              <a:rPr kumimoji="1" lang="en-US" altLang="ja-JP" sz="11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1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   </a:t>
            </a:r>
            <a:endParaRPr kumimoji="1" lang="en-US" altLang="ja-JP" sz="11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endParaRPr>
          </a:p>
        </p:txBody>
      </p:sp>
      <p:sp>
        <p:nvSpPr>
          <p:cNvPr id="11" name="円/楕円 21">
            <a:extLst>
              <a:ext uri="{FF2B5EF4-FFF2-40B4-BE49-F238E27FC236}">
                <a16:creationId xmlns:a16="http://schemas.microsoft.com/office/drawing/2014/main" id="{24A81D83-5988-1A77-5EF0-691D3960B881}"/>
              </a:ext>
            </a:extLst>
          </p:cNvPr>
          <p:cNvSpPr>
            <a:spLocks noChangeAspect="1"/>
          </p:cNvSpPr>
          <p:nvPr/>
        </p:nvSpPr>
        <p:spPr>
          <a:xfrm>
            <a:off x="6226613" y="1385207"/>
            <a:ext cx="504000" cy="504000"/>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b="1">
                <a:solidFill>
                  <a:srgbClr val="FFFFFF"/>
                </a:solidFill>
                <a:latin typeface="Meiryo" panose="020B0604030504040204" pitchFamily="34" charset="-128"/>
                <a:ea typeface="Meiryo" panose="020B0604030504040204" pitchFamily="34" charset="-128"/>
                <a:cs typeface="Segoe UI" panose="020B0502040204020203" pitchFamily="34" charset="0"/>
              </a:rPr>
              <a:t>I</a:t>
            </a:r>
            <a:endParaRPr kumimoji="1" lang="ja-JP" altLang="en-US"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pic>
        <p:nvPicPr>
          <p:cNvPr id="12" name="図 11" descr="グラフィカル ユーザー インターフェイス, Web サイト&#10;&#10;自動的に生成された説明">
            <a:extLst>
              <a:ext uri="{FF2B5EF4-FFF2-40B4-BE49-F238E27FC236}">
                <a16:creationId xmlns:a16="http://schemas.microsoft.com/office/drawing/2014/main" id="{42824408-8131-5789-7E8F-E2F3E75B66C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198355" y="2366861"/>
            <a:ext cx="3595465" cy="2703160"/>
          </a:xfrm>
          <a:prstGeom prst="rect">
            <a:avLst/>
          </a:prstGeom>
        </p:spPr>
      </p:pic>
      <p:pic>
        <p:nvPicPr>
          <p:cNvPr id="13" name="図 12">
            <a:extLst>
              <a:ext uri="{FF2B5EF4-FFF2-40B4-BE49-F238E27FC236}">
                <a16:creationId xmlns:a16="http://schemas.microsoft.com/office/drawing/2014/main" id="{9165A801-7E52-89AF-DC62-5DFCA35390D9}"/>
              </a:ext>
            </a:extLst>
          </p:cNvPr>
          <p:cNvPicPr>
            <a:picLocks noChangeAspect="1"/>
          </p:cNvPicPr>
          <p:nvPr/>
        </p:nvPicPr>
        <p:blipFill rotWithShape="1">
          <a:blip r:embed="rId4"/>
          <a:srcRect b="4363"/>
          <a:stretch/>
        </p:blipFill>
        <p:spPr>
          <a:xfrm>
            <a:off x="6556931" y="2366861"/>
            <a:ext cx="3706847" cy="2703160"/>
          </a:xfrm>
          <a:prstGeom prst="rect">
            <a:avLst/>
          </a:prstGeom>
        </p:spPr>
      </p:pic>
      <p:cxnSp>
        <p:nvCxnSpPr>
          <p:cNvPr id="14" name="コネクタ: カギ線 13">
            <a:extLst>
              <a:ext uri="{FF2B5EF4-FFF2-40B4-BE49-F238E27FC236}">
                <a16:creationId xmlns:a16="http://schemas.microsoft.com/office/drawing/2014/main" id="{CCAA09E1-4C56-04D1-C14E-EE9E11CF5EFA}"/>
              </a:ext>
            </a:extLst>
          </p:cNvPr>
          <p:cNvCxnSpPr>
            <a:cxnSpLocks/>
          </p:cNvCxnSpPr>
          <p:nvPr/>
        </p:nvCxnSpPr>
        <p:spPr>
          <a:xfrm flipH="1">
            <a:off x="5767970" y="1644952"/>
            <a:ext cx="43467" cy="2038486"/>
          </a:xfrm>
          <a:prstGeom prst="bentConnector3">
            <a:avLst>
              <a:gd name="adj1" fmla="val -525916"/>
            </a:avLst>
          </a:prstGeom>
          <a:ln w="12700">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 name="コネクタ: カギ線 14">
            <a:extLst>
              <a:ext uri="{FF2B5EF4-FFF2-40B4-BE49-F238E27FC236}">
                <a16:creationId xmlns:a16="http://schemas.microsoft.com/office/drawing/2014/main" id="{C560CA2E-E61D-B179-A849-C83B4FABC5BA}"/>
              </a:ext>
            </a:extLst>
          </p:cNvPr>
          <p:cNvCxnSpPr>
            <a:cxnSpLocks/>
          </p:cNvCxnSpPr>
          <p:nvPr/>
        </p:nvCxnSpPr>
        <p:spPr>
          <a:xfrm flipH="1">
            <a:off x="10264777" y="1644952"/>
            <a:ext cx="43467" cy="2038486"/>
          </a:xfrm>
          <a:prstGeom prst="bentConnector3">
            <a:avLst>
              <a:gd name="adj1" fmla="val -525916"/>
            </a:avLst>
          </a:prstGeom>
          <a:ln w="12700">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6" name="正方形/長方形 15">
            <a:extLst>
              <a:ext uri="{FF2B5EF4-FFF2-40B4-BE49-F238E27FC236}">
                <a16:creationId xmlns:a16="http://schemas.microsoft.com/office/drawing/2014/main" id="{13780C6B-F6B7-D201-895F-B00B968A1E31}"/>
              </a:ext>
            </a:extLst>
          </p:cNvPr>
          <p:cNvSpPr/>
          <p:nvPr/>
        </p:nvSpPr>
        <p:spPr>
          <a:xfrm>
            <a:off x="8519905" y="6298387"/>
            <a:ext cx="3152589" cy="138499"/>
          </a:xfrm>
          <a:prstGeom prst="rect">
            <a:avLst/>
          </a:prstGeom>
        </p:spPr>
        <p:txBody>
          <a:bodyPr wrap="none" lIns="0" tIns="0" rIns="0" b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コンテンツページは予告なく変更されることがあります。</a:t>
            </a:r>
          </a:p>
        </p:txBody>
      </p:sp>
      <p:sp>
        <p:nvSpPr>
          <p:cNvPr id="17" name="テキスト ボックス 16">
            <a:extLst>
              <a:ext uri="{FF2B5EF4-FFF2-40B4-BE49-F238E27FC236}">
                <a16:creationId xmlns:a16="http://schemas.microsoft.com/office/drawing/2014/main" id="{2A90AE8D-FC00-F24A-C989-9B951D672663}"/>
              </a:ext>
            </a:extLst>
          </p:cNvPr>
          <p:cNvSpPr txBox="1"/>
          <p:nvPr/>
        </p:nvSpPr>
        <p:spPr>
          <a:xfrm>
            <a:off x="623154" y="5990974"/>
            <a:ext cx="8989036" cy="417807"/>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・フォーマット別ガイド</a:t>
            </a:r>
            <a:r>
              <a:rPr kumimoji="0" lang="en-US" altLang="ja-JP" sz="900" b="0" i="0" u="none" strike="noStrike" kern="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r>
              <a:rPr kumimoji="0" lang="ja-JP" altLang="en-US" sz="900" b="0" i="0" u="none" strike="noStrike" kern="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 </a:t>
            </a:r>
            <a:r>
              <a:rPr kumimoji="0" lang="en-US" altLang="ja-JP" sz="900" b="0" i="0" u="none" strike="noStrike" kern="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hlinkClick r:id="rId5">
                  <a:extLst>
                    <a:ext uri="{A12FA001-AC4F-418D-AE19-62706E023703}">
                      <ahyp:hlinkClr xmlns:ahyp="http://schemas.microsoft.com/office/drawing/2018/hyperlinkcolor" val="tx"/>
                    </a:ext>
                  </a:extLst>
                </a:hlinkClick>
              </a:rPr>
              <a:t>https://s.yimg.jp/dl/displayads-guarantee/formatguide.zip</a:t>
            </a:r>
            <a:endParaRPr kumimoji="0" lang="en-US" altLang="ja-JP" sz="900" b="0" i="0" u="none" strike="noStrike" kern="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・入稿規定（</a:t>
            </a:r>
            <a:r>
              <a:rPr kumimoji="0" lang="en-US" altLang="ja-JP" sz="900" b="0" i="0" u="none" strike="noStrike" kern="0" cap="none" spc="0" normalizeH="0" baseline="0" noProof="0">
                <a:ln>
                  <a:noFill/>
                </a:ln>
                <a:solidFill>
                  <a:srgbClr val="0D0D0D"/>
                </a:solidFill>
                <a:effectLst/>
                <a:uLnTx/>
                <a:uFillTx/>
                <a:latin typeface="Meiryo"/>
                <a:ea typeface="Meiryo"/>
              </a:rPr>
              <a:t>web</a:t>
            </a:r>
            <a:r>
              <a:rPr kumimoji="0" lang="ja-JP" altLang="en-US" sz="900" b="0" i="0" u="none" strike="noStrike" kern="0" cap="none" spc="0" normalizeH="0" baseline="0" noProof="0">
                <a:ln>
                  <a:noFill/>
                </a:ln>
                <a:solidFill>
                  <a:srgbClr val="0D0D0D"/>
                </a:solidFill>
                <a:effectLst/>
                <a:uLnTx/>
                <a:uFillTx/>
                <a:latin typeface="Meiryo"/>
                <a:ea typeface="Meiryo"/>
              </a:rPr>
              <a:t>）：</a:t>
            </a:r>
            <a:r>
              <a:rPr kumimoji="0" lang="ja-JP" altLang="en-US" sz="900" kern="0">
                <a:solidFill>
                  <a:srgbClr val="0D0D0D"/>
                </a:solidFill>
                <a:latin typeface="Meiryo"/>
                <a:ea typeface="Meiryo"/>
                <a:hlinkClick r:id="rId6"/>
              </a:rPr>
              <a:t>https://ads-help.yahoo-net.jp/s/article/H000044930?language=ja</a:t>
            </a:r>
            <a:endParaRPr lang="en-US" altLang="ja-JP" sz="900" b="0" i="0" u="none" strike="noStrike" cap="none" spc="0" normalizeH="0" baseline="0" noProof="0">
              <a:ln>
                <a:noFill/>
              </a:ln>
              <a:solidFill>
                <a:srgbClr val="000000"/>
              </a:solidFill>
              <a:effectLst/>
              <a:uLnTx/>
              <a:uFillTx/>
              <a:latin typeface="Meiryo"/>
              <a:ea typeface="Meiryo"/>
            </a:endParaRPr>
          </a:p>
        </p:txBody>
      </p:sp>
      <p:sp>
        <p:nvSpPr>
          <p:cNvPr id="18" name="テキスト ボックス 17">
            <a:extLst>
              <a:ext uri="{FF2B5EF4-FFF2-40B4-BE49-F238E27FC236}">
                <a16:creationId xmlns:a16="http://schemas.microsoft.com/office/drawing/2014/main" id="{CB46CCDC-A57A-4DEE-EF7F-22AE5C9CF74C}"/>
              </a:ext>
            </a:extLst>
          </p:cNvPr>
          <p:cNvSpPr txBox="1"/>
          <p:nvPr/>
        </p:nvSpPr>
        <p:spPr>
          <a:xfrm>
            <a:off x="6678176" y="5172475"/>
            <a:ext cx="3585602" cy="570092"/>
          </a:xfrm>
          <a:prstGeom prst="rect">
            <a:avLst/>
          </a:prstGeom>
          <a:noFill/>
        </p:spPr>
        <p:txBody>
          <a:bodyPr wrap="square" lIns="0" tIns="0" rIns="0" bIns="0" rtlCol="0" anchor="t">
            <a:spAutoFit/>
          </a:body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メイン画像とサイドパネルをクリックすると遷移します。</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r>
              <a:rPr kumimoji="1" lang="en-US" altLang="ja-JP" sz="9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rPr>
              <a:t>デモURL</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sz="800" b="0" i="0" u="none" strike="noStrike" kern="1200" cap="none" spc="0" normalizeH="0" baseline="0" noProof="0">
                <a:ln>
                  <a:noFill/>
                </a:ln>
                <a:solidFill>
                  <a:srgbClr val="F2F2F5"/>
                </a:solidFill>
                <a:effectLst/>
                <a:uLnTx/>
                <a:uFillTx/>
                <a:latin typeface="Meiryo" panose="020B0604030504040204" pitchFamily="34" charset="-128"/>
                <a:ea typeface="Meiryo" panose="020B0604030504040204" pitchFamily="34" charset="-128"/>
                <a:cs typeface="Calibri" panose="020F0502020204030204"/>
                <a:hlinkClick r:id="rId7"/>
              </a:rPr>
              <a:t>https://yac.yahoo.co.jp/brandpanel_panorama_topimpact_panelswitch_banner/220310_panorama_topimpact_panelswitch_creativeplan.html</a:t>
            </a:r>
            <a:endParaRPr kumimoji="1" lang="en-US" sz="800" b="0" i="0" u="none" strike="noStrike" kern="1200" cap="none" spc="0" normalizeH="0" baseline="0" noProof="0">
              <a:ln>
                <a:noFill/>
              </a:ln>
              <a:solidFill>
                <a:srgbClr val="F2F2F5"/>
              </a:solidFill>
              <a:effectLst/>
              <a:uLnTx/>
              <a:uFillTx/>
              <a:latin typeface="Meiryo" panose="020B0604030504040204" pitchFamily="34" charset="-128"/>
              <a:ea typeface="Meiryo" panose="020B0604030504040204" pitchFamily="34" charset="-128"/>
            </a:endParaRPr>
          </a:p>
        </p:txBody>
      </p:sp>
      <p:sp>
        <p:nvSpPr>
          <p:cNvPr id="20" name="テキスト プレースホルダー 1">
            <a:extLst>
              <a:ext uri="{FF2B5EF4-FFF2-40B4-BE49-F238E27FC236}">
                <a16:creationId xmlns:a16="http://schemas.microsoft.com/office/drawing/2014/main" id="{9F23B18C-306F-0B0F-4A54-5B1E8681E6FF}"/>
              </a:ext>
            </a:extLst>
          </p:cNvPr>
          <p:cNvSpPr>
            <a:spLocks noGrp="1"/>
          </p:cNvSpPr>
          <p:nvPr>
            <p:ph type="body" sz="quarter" idx="10"/>
          </p:nvPr>
        </p:nvSpPr>
        <p:spPr>
          <a:xfrm>
            <a:off x="3539671" y="361971"/>
            <a:ext cx="5877515" cy="335028"/>
          </a:xfrm>
        </p:spPr>
        <p:txBody>
          <a:bodyPr>
            <a:noAutofit/>
          </a:bodyPr>
          <a:lstStyle/>
          <a:p>
            <a:r>
              <a:rPr lang="en-US" altLang="ja-JP" sz="1300">
                <a:solidFill>
                  <a:srgbClr val="000048"/>
                </a:solidFill>
                <a:latin typeface="Meiryo"/>
                <a:ea typeface="Meiryo"/>
              </a:rPr>
              <a:t>Yahoo! JAPAN</a:t>
            </a:r>
            <a:r>
              <a:rPr lang="ja-JP" altLang="en-US" sz="1300">
                <a:solidFill>
                  <a:srgbClr val="000048"/>
                </a:solidFill>
                <a:latin typeface="Meiryo"/>
                <a:ea typeface="Meiryo"/>
              </a:rPr>
              <a:t>トップページ　</a:t>
            </a:r>
            <a:r>
              <a:rPr kumimoji="1" lang="ja-JP" altLang="en-US" sz="1300" b="1" i="0">
                <a:solidFill>
                  <a:srgbClr val="000048"/>
                </a:solidFill>
                <a:latin typeface="Meiryo"/>
                <a:ea typeface="Meiryo"/>
              </a:rPr>
              <a:t>ブランドパネル</a:t>
            </a:r>
            <a:r>
              <a:rPr kumimoji="1" lang="ja-JP" altLang="en-US" sz="1300" b="1" i="0">
                <a:latin typeface="Meiryo"/>
                <a:ea typeface="Meiryo"/>
              </a:rPr>
              <a:t>　</a:t>
            </a:r>
            <a:r>
              <a:rPr kumimoji="1" lang="ja-JP" altLang="en-US" sz="1300" b="1" i="0">
                <a:solidFill>
                  <a:srgbClr val="000048"/>
                </a:solidFill>
                <a:latin typeface="Meiryo"/>
                <a:ea typeface="Meiryo"/>
              </a:rPr>
              <a:t>トップインパクト</a:t>
            </a:r>
            <a:r>
              <a:rPr kumimoji="1" lang="ja-JP" altLang="en-US" sz="1300" b="1" i="0">
                <a:latin typeface="Meiryo"/>
                <a:ea typeface="Meiryo"/>
              </a:rPr>
              <a:t>　</a:t>
            </a:r>
            <a:r>
              <a:rPr kumimoji="1" lang="ja-JP" altLang="en-US" sz="1300" b="1" i="0">
                <a:solidFill>
                  <a:srgbClr val="000048"/>
                </a:solidFill>
                <a:latin typeface="Meiryo"/>
                <a:ea typeface="Meiryo"/>
              </a:rPr>
              <a:t>パノラマ</a:t>
            </a:r>
            <a:r>
              <a:rPr kumimoji="1" lang="ja-JP" altLang="en-US" sz="1300" b="1" i="0">
                <a:latin typeface="Meiryo"/>
                <a:ea typeface="Meiryo"/>
              </a:rPr>
              <a:t>　</a:t>
            </a:r>
            <a:r>
              <a:rPr kumimoji="1" lang="en-US" altLang="ja-JP" sz="1300" b="1" i="0">
                <a:solidFill>
                  <a:srgbClr val="000048"/>
                </a:solidFill>
                <a:latin typeface="Meiryo"/>
                <a:ea typeface="Meiryo"/>
              </a:rPr>
              <a:t>PC</a:t>
            </a:r>
            <a:endParaRPr kumimoji="1" lang="ja-JP" altLang="en-US" sz="1300" b="1" i="0">
              <a:solidFill>
                <a:srgbClr val="000048"/>
              </a:solidFill>
              <a:latin typeface="Meiryo"/>
              <a:ea typeface="Meiryo"/>
            </a:endParaRPr>
          </a:p>
        </p:txBody>
      </p:sp>
      <p:sp>
        <p:nvSpPr>
          <p:cNvPr id="21" name="テキスト プレースホルダー 1">
            <a:extLst>
              <a:ext uri="{FF2B5EF4-FFF2-40B4-BE49-F238E27FC236}">
                <a16:creationId xmlns:a16="http://schemas.microsoft.com/office/drawing/2014/main" id="{C1BB43FF-EEB3-F4D1-07EB-477CCE7E0F02}"/>
              </a:ext>
            </a:extLst>
          </p:cNvPr>
          <p:cNvSpPr txBox="1">
            <a:spLocks/>
          </p:cNvSpPr>
          <p:nvPr/>
        </p:nvSpPr>
        <p:spPr>
          <a:xfrm>
            <a:off x="3522644" y="69915"/>
            <a:ext cx="6278292" cy="335028"/>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rgbClr val="00003E"/>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sz="1500">
                <a:solidFill>
                  <a:srgbClr val="000048"/>
                </a:solidFill>
                <a:latin typeface="+mn-ea"/>
              </a:rPr>
              <a:t>スペシャル商品</a:t>
            </a:r>
            <a:r>
              <a:rPr lang="ja-JP" altLang="en-US" sz="1400">
                <a:solidFill>
                  <a:srgbClr val="000048"/>
                </a:solidFill>
                <a:latin typeface="+mn-ea"/>
              </a:rPr>
              <a:t>（事前提案可否判断必須商品）</a:t>
            </a:r>
            <a:endParaRPr lang="ja-JP" altLang="en-US" sz="1400">
              <a:solidFill>
                <a:srgbClr val="000048"/>
              </a:solidFill>
            </a:endParaRPr>
          </a:p>
        </p:txBody>
      </p:sp>
    </p:spTree>
    <p:extLst>
      <p:ext uri="{BB962C8B-B14F-4D97-AF65-F5344CB8AC3E}">
        <p14:creationId xmlns:p14="http://schemas.microsoft.com/office/powerpoint/2010/main" val="385463675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32F250-66EF-3CB7-DA6B-84126AC29494}"/>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91EBC793-371F-84A1-6C3B-8679C8A97DCA}"/>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48DACFC0-FE07-2BFA-206E-C0C1F3C820DB}"/>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2" name="角丸四角形 4">
            <a:extLst>
              <a:ext uri="{FF2B5EF4-FFF2-40B4-BE49-F238E27FC236}">
                <a16:creationId xmlns:a16="http://schemas.microsoft.com/office/drawing/2014/main" id="{EBC92E42-2E5D-126C-33B8-B7DF375C6CF6}"/>
              </a:ext>
            </a:extLst>
          </p:cNvPr>
          <p:cNvSpPr/>
          <p:nvPr/>
        </p:nvSpPr>
        <p:spPr>
          <a:xfrm>
            <a:off x="1717542" y="186644"/>
            <a:ext cx="1556095"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商品イメージ</a:t>
            </a:r>
          </a:p>
        </p:txBody>
      </p:sp>
      <p:pic>
        <p:nvPicPr>
          <p:cNvPr id="10" name="図 9">
            <a:extLst>
              <a:ext uri="{FF2B5EF4-FFF2-40B4-BE49-F238E27FC236}">
                <a16:creationId xmlns:a16="http://schemas.microsoft.com/office/drawing/2014/main" id="{1C4908CC-50C1-2D78-8809-0052FBEA4B94}"/>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6305068" y="2289600"/>
            <a:ext cx="3431359" cy="2593145"/>
          </a:xfrm>
          <a:prstGeom prst="rect">
            <a:avLst/>
          </a:prstGeom>
        </p:spPr>
      </p:pic>
      <p:sp>
        <p:nvSpPr>
          <p:cNvPr id="19" name="正方形/長方形 18">
            <a:extLst>
              <a:ext uri="{FF2B5EF4-FFF2-40B4-BE49-F238E27FC236}">
                <a16:creationId xmlns:a16="http://schemas.microsoft.com/office/drawing/2014/main" id="{2552BB14-8057-326A-9EB4-2E6C05F9144A}"/>
              </a:ext>
            </a:extLst>
          </p:cNvPr>
          <p:cNvSpPr/>
          <p:nvPr/>
        </p:nvSpPr>
        <p:spPr>
          <a:xfrm>
            <a:off x="6651567" y="5117871"/>
            <a:ext cx="2539157" cy="304699"/>
          </a:xfrm>
          <a:prstGeom prst="rect">
            <a:avLst/>
          </a:prstGeom>
        </p:spPr>
        <p:txBody>
          <a:bodyPr wrap="none" lIns="0" tIns="0" rIns="0" bIns="0">
            <a:spAutoFit/>
          </a:body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ブランドパネルパノラマ箇所の動画再生終了後</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　サイドパネルが止め画用に切り替わります。</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endParaRPr>
          </a:p>
        </p:txBody>
      </p:sp>
      <p:sp>
        <p:nvSpPr>
          <p:cNvPr id="20" name="テキスト ボックス 19">
            <a:extLst>
              <a:ext uri="{FF2B5EF4-FFF2-40B4-BE49-F238E27FC236}">
                <a16:creationId xmlns:a16="http://schemas.microsoft.com/office/drawing/2014/main" id="{9722832A-334E-FF9F-31D1-6A180A97B708}"/>
              </a:ext>
            </a:extLst>
          </p:cNvPr>
          <p:cNvSpPr txBox="1"/>
          <p:nvPr/>
        </p:nvSpPr>
        <p:spPr>
          <a:xfrm>
            <a:off x="2467824" y="5154667"/>
            <a:ext cx="3896901" cy="304699"/>
          </a:xfrm>
          <a:prstGeom prst="rect">
            <a:avLst/>
          </a:prstGeom>
          <a:noFill/>
        </p:spPr>
        <p:txBody>
          <a:bodyPr wrap="none" lIns="0" tIns="0" rIns="0" bIns="0" rtlCol="0">
            <a:spAutoFit/>
          </a:body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ブランドパネルパノラマ箇所　動画再生中</a:t>
            </a:r>
            <a:endPar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・デモ</a:t>
            </a: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URL</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r>
              <a:rPr kumimoji="1" lang="en-US" altLang="ja-JP" sz="8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hlinkClick r:id="rId4"/>
              </a:rPr>
              <a:t>https://yac.yahoo.co.jp/LinkedGYJ_car_sample_20191016.html</a:t>
            </a:r>
            <a:endParaRPr kumimoji="1" lang="en-US" altLang="ja-JP" sz="8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sp>
        <p:nvSpPr>
          <p:cNvPr id="21" name="角丸四角形 25">
            <a:extLst>
              <a:ext uri="{FF2B5EF4-FFF2-40B4-BE49-F238E27FC236}">
                <a16:creationId xmlns:a16="http://schemas.microsoft.com/office/drawing/2014/main" id="{69B54AE8-D173-89D6-C444-297C0C1F9F94}"/>
              </a:ext>
            </a:extLst>
          </p:cNvPr>
          <p:cNvSpPr/>
          <p:nvPr/>
        </p:nvSpPr>
        <p:spPr>
          <a:xfrm>
            <a:off x="2455636" y="1279921"/>
            <a:ext cx="7248595"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96000" tIns="4680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トップインパクト パノラマ サイドスイッチ</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動画</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p>
        </p:txBody>
      </p:sp>
      <p:sp>
        <p:nvSpPr>
          <p:cNvPr id="22" name="円/楕円 26">
            <a:extLst>
              <a:ext uri="{FF2B5EF4-FFF2-40B4-BE49-F238E27FC236}">
                <a16:creationId xmlns:a16="http://schemas.microsoft.com/office/drawing/2014/main" id="{D4A4170A-F797-BB61-A6F1-3B14DF4A7C77}"/>
              </a:ext>
            </a:extLst>
          </p:cNvPr>
          <p:cNvSpPr>
            <a:spLocks noChangeAspect="1"/>
          </p:cNvSpPr>
          <p:nvPr/>
        </p:nvSpPr>
        <p:spPr>
          <a:xfrm>
            <a:off x="2203637" y="1374373"/>
            <a:ext cx="504000" cy="504000"/>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b="1">
                <a:solidFill>
                  <a:srgbClr val="FFFFFF"/>
                </a:solidFill>
                <a:latin typeface="Meiryo" panose="020B0604030504040204" pitchFamily="34" charset="-128"/>
                <a:ea typeface="Meiryo" panose="020B0604030504040204" pitchFamily="34" charset="-128"/>
                <a:cs typeface="Segoe UI" panose="020B0502040204020203" pitchFamily="34" charset="0"/>
              </a:rPr>
              <a:t>J</a:t>
            </a:r>
            <a:endParaRPr kumimoji="1" lang="ja-JP" altLang="en-US"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pic>
        <p:nvPicPr>
          <p:cNvPr id="23" name="図 22">
            <a:extLst>
              <a:ext uri="{FF2B5EF4-FFF2-40B4-BE49-F238E27FC236}">
                <a16:creationId xmlns:a16="http://schemas.microsoft.com/office/drawing/2014/main" id="{795A5C0F-1032-2532-568B-4D6699A08A3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401909" y="2302198"/>
            <a:ext cx="3431359" cy="2593145"/>
          </a:xfrm>
          <a:prstGeom prst="rect">
            <a:avLst/>
          </a:prstGeom>
        </p:spPr>
      </p:pic>
      <p:grpSp>
        <p:nvGrpSpPr>
          <p:cNvPr id="24" name="グループ化 23">
            <a:extLst>
              <a:ext uri="{FF2B5EF4-FFF2-40B4-BE49-F238E27FC236}">
                <a16:creationId xmlns:a16="http://schemas.microsoft.com/office/drawing/2014/main" id="{11B575C3-300C-DBAA-DBEE-FE9FFB0020F1}"/>
              </a:ext>
            </a:extLst>
          </p:cNvPr>
          <p:cNvGrpSpPr/>
          <p:nvPr/>
        </p:nvGrpSpPr>
        <p:grpSpPr>
          <a:xfrm>
            <a:off x="5988325" y="3333158"/>
            <a:ext cx="183216" cy="191683"/>
            <a:chOff x="4505326" y="2604452"/>
            <a:chExt cx="203132" cy="212519"/>
          </a:xfrm>
        </p:grpSpPr>
        <p:sp>
          <p:nvSpPr>
            <p:cNvPr id="25" name="山形 13">
              <a:extLst>
                <a:ext uri="{FF2B5EF4-FFF2-40B4-BE49-F238E27FC236}">
                  <a16:creationId xmlns:a16="http://schemas.microsoft.com/office/drawing/2014/main" id="{EBE534BB-675F-0917-ADD0-0D13C6570DB5}"/>
                </a:ext>
              </a:extLst>
            </p:cNvPr>
            <p:cNvSpPr/>
            <p:nvPr/>
          </p:nvSpPr>
          <p:spPr>
            <a:xfrm>
              <a:off x="4591917" y="2604452"/>
              <a:ext cx="116541" cy="212519"/>
            </a:xfrm>
            <a:prstGeom prst="chevron">
              <a:avLst>
                <a:gd name="adj" fmla="val 62863"/>
              </a:avLst>
            </a:prstGeom>
            <a:solidFill>
              <a:srgbClr val="0000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sp>
          <p:nvSpPr>
            <p:cNvPr id="26" name="山形 14">
              <a:extLst>
                <a:ext uri="{FF2B5EF4-FFF2-40B4-BE49-F238E27FC236}">
                  <a16:creationId xmlns:a16="http://schemas.microsoft.com/office/drawing/2014/main" id="{47A22D36-41AB-2920-F776-2382D8CEEC83}"/>
                </a:ext>
              </a:extLst>
            </p:cNvPr>
            <p:cNvSpPr/>
            <p:nvPr/>
          </p:nvSpPr>
          <p:spPr>
            <a:xfrm>
              <a:off x="4505326" y="2604452"/>
              <a:ext cx="116541" cy="212519"/>
            </a:xfrm>
            <a:prstGeom prst="chevron">
              <a:avLst>
                <a:gd name="adj" fmla="val 62863"/>
              </a:avLst>
            </a:prstGeom>
            <a:solidFill>
              <a:srgbClr val="00003E">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grpSp>
      <p:sp>
        <p:nvSpPr>
          <p:cNvPr id="27" name="正方形/長方形 26">
            <a:extLst>
              <a:ext uri="{FF2B5EF4-FFF2-40B4-BE49-F238E27FC236}">
                <a16:creationId xmlns:a16="http://schemas.microsoft.com/office/drawing/2014/main" id="{6C27F90A-2081-9592-C859-6057A03A3433}"/>
              </a:ext>
            </a:extLst>
          </p:cNvPr>
          <p:cNvSpPr/>
          <p:nvPr/>
        </p:nvSpPr>
        <p:spPr>
          <a:xfrm>
            <a:off x="8519905" y="6298387"/>
            <a:ext cx="3152589" cy="138499"/>
          </a:xfrm>
          <a:prstGeom prst="rect">
            <a:avLst/>
          </a:prstGeom>
        </p:spPr>
        <p:txBody>
          <a:bodyPr wrap="none" lIns="0" tIns="0" rIns="0" b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コンテンツページは予告なく変更されることがあります。</a:t>
            </a:r>
          </a:p>
        </p:txBody>
      </p:sp>
      <p:sp>
        <p:nvSpPr>
          <p:cNvPr id="28" name="テキスト ボックス 27">
            <a:extLst>
              <a:ext uri="{FF2B5EF4-FFF2-40B4-BE49-F238E27FC236}">
                <a16:creationId xmlns:a16="http://schemas.microsoft.com/office/drawing/2014/main" id="{207B8715-4D71-A791-E2D2-B854116C19F4}"/>
              </a:ext>
            </a:extLst>
          </p:cNvPr>
          <p:cNvSpPr txBox="1"/>
          <p:nvPr/>
        </p:nvSpPr>
        <p:spPr>
          <a:xfrm>
            <a:off x="623154" y="5990974"/>
            <a:ext cx="8989036" cy="417807"/>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・フォーマット別ガイド</a:t>
            </a:r>
            <a:r>
              <a:rPr kumimoji="0" lang="en-US" altLang="ja-JP" sz="900" b="0" i="0" u="none" strike="noStrike" kern="0" cap="none" spc="0" normalizeH="0" baseline="0" noProof="0">
                <a:ln>
                  <a:noFill/>
                </a:ln>
                <a:solidFill>
                  <a:srgbClr val="0D0D0D"/>
                </a:solidFill>
                <a:effectLst/>
                <a:uLnTx/>
                <a:uFillTx/>
                <a:latin typeface="Meiryo"/>
                <a:ea typeface="Meiryo"/>
              </a:rPr>
              <a:t>:</a:t>
            </a:r>
            <a:r>
              <a:rPr kumimoji="0" lang="ja-JP" altLang="en-US" sz="900" b="0" i="0" u="none" strike="noStrike" kern="0" cap="none" spc="0" normalizeH="0" baseline="0" noProof="0">
                <a:ln>
                  <a:noFill/>
                </a:ln>
                <a:solidFill>
                  <a:srgbClr val="0D0D0D"/>
                </a:solidFill>
                <a:effectLst/>
                <a:uLnTx/>
                <a:uFillTx/>
                <a:latin typeface="Meiryo"/>
                <a:ea typeface="Meiryo"/>
              </a:rPr>
              <a:t> </a:t>
            </a:r>
            <a:r>
              <a:rPr kumimoji="0" lang="en-US" altLang="ja-JP" sz="900" b="0" i="0" u="none" strike="noStrike" kern="0" cap="none" spc="0" normalizeH="0" baseline="0" noProof="0">
                <a:ln>
                  <a:noFill/>
                </a:ln>
                <a:solidFill>
                  <a:srgbClr val="000000"/>
                </a:solidFill>
                <a:effectLst/>
                <a:uLnTx/>
                <a:uFillTx/>
                <a:latin typeface="Meiryo"/>
                <a:ea typeface="Meiryo"/>
                <a:hlinkClick r:id="rId6">
                  <a:extLst>
                    <a:ext uri="{A12FA001-AC4F-418D-AE19-62706E023703}">
                      <ahyp:hlinkClr xmlns:ahyp="http://schemas.microsoft.com/office/drawing/2018/hyperlinkcolor" val="tx"/>
                    </a:ext>
                  </a:extLst>
                </a:hlinkClick>
              </a:rPr>
              <a:t>https://s.yimg.jp/dl/displayads-guarantee/formatguide.zip</a:t>
            </a:r>
            <a:endParaRPr kumimoji="0" lang="en-US" altLang="ja-JP" sz="900" b="0" i="0" u="none" strike="noStrike" kern="0" cap="none" spc="0" normalizeH="0" baseline="0" noProof="0">
              <a:ln>
                <a:noFill/>
              </a:ln>
              <a:solidFill>
                <a:srgbClr val="000000"/>
              </a:solidFill>
              <a:effectLst/>
              <a:uLnTx/>
              <a:uFillTx/>
              <a:latin typeface="Meiryo"/>
              <a:ea typeface="Meiryo"/>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D0D0D"/>
                </a:solidFill>
                <a:effectLst/>
                <a:uLnTx/>
                <a:uFillTx/>
                <a:latin typeface="Meiryo"/>
                <a:ea typeface="Meiryo"/>
              </a:rPr>
              <a:t>・入稿規定（</a:t>
            </a:r>
            <a:r>
              <a:rPr kumimoji="0" lang="en-US" altLang="ja-JP" sz="900" b="0" i="0" u="none" strike="noStrike" kern="0" cap="none" spc="0" normalizeH="0" baseline="0" noProof="0">
                <a:ln>
                  <a:noFill/>
                </a:ln>
                <a:solidFill>
                  <a:srgbClr val="0D0D0D"/>
                </a:solidFill>
                <a:effectLst/>
                <a:uLnTx/>
                <a:uFillTx/>
                <a:latin typeface="Meiryo"/>
                <a:ea typeface="Meiryo"/>
              </a:rPr>
              <a:t>web</a:t>
            </a:r>
            <a:r>
              <a:rPr kumimoji="0" lang="ja-JP" altLang="en-US" sz="900" b="0" i="0" u="none" strike="noStrike" kern="0" cap="none" spc="0" normalizeH="0" baseline="0" noProof="0">
                <a:ln>
                  <a:noFill/>
                </a:ln>
                <a:solidFill>
                  <a:srgbClr val="0D0D0D"/>
                </a:solidFill>
                <a:effectLst/>
                <a:uLnTx/>
                <a:uFillTx/>
                <a:latin typeface="Meiryo"/>
                <a:ea typeface="Meiryo"/>
              </a:rPr>
              <a:t>）：</a:t>
            </a:r>
            <a:r>
              <a:rPr kumimoji="0" lang="ja-JP" altLang="en-US" sz="900" kern="0">
                <a:solidFill>
                  <a:srgbClr val="0D0D0D"/>
                </a:solidFill>
                <a:latin typeface="Meiryo"/>
                <a:ea typeface="Meiryo"/>
                <a:cs typeface="+mn-lt"/>
                <a:hlinkClick r:id="rId7"/>
              </a:rPr>
              <a:t>https://ads-help.yahoo-net.jp/s/article/H000044930?language=ja</a:t>
            </a:r>
            <a:endParaRPr lang="en-US" altLang="en-US" sz="900" b="0" i="0" u="none" strike="noStrike" cap="none" spc="0" normalizeH="0" baseline="0" noProof="0">
              <a:ln>
                <a:noFill/>
              </a:ln>
              <a:solidFill>
                <a:srgbClr val="000000"/>
              </a:solidFill>
              <a:effectLst/>
              <a:uLnTx/>
              <a:uFillTx/>
              <a:latin typeface="Meiryo"/>
              <a:ea typeface="Meiryo"/>
            </a:endParaRPr>
          </a:p>
        </p:txBody>
      </p:sp>
      <p:sp>
        <p:nvSpPr>
          <p:cNvPr id="9" name="テキスト プレースホルダー 1">
            <a:extLst>
              <a:ext uri="{FF2B5EF4-FFF2-40B4-BE49-F238E27FC236}">
                <a16:creationId xmlns:a16="http://schemas.microsoft.com/office/drawing/2014/main" id="{A7CDDEFE-23BF-8E90-01D9-DD69B69AC334}"/>
              </a:ext>
            </a:extLst>
          </p:cNvPr>
          <p:cNvSpPr>
            <a:spLocks noGrp="1"/>
          </p:cNvSpPr>
          <p:nvPr>
            <p:ph type="body" sz="quarter" idx="10"/>
          </p:nvPr>
        </p:nvSpPr>
        <p:spPr>
          <a:xfrm>
            <a:off x="3539671" y="361971"/>
            <a:ext cx="5877515" cy="335028"/>
          </a:xfrm>
        </p:spPr>
        <p:txBody>
          <a:bodyPr>
            <a:noAutofit/>
          </a:bodyPr>
          <a:lstStyle/>
          <a:p>
            <a:r>
              <a:rPr lang="en-US" altLang="ja-JP" sz="1300">
                <a:solidFill>
                  <a:srgbClr val="000048"/>
                </a:solidFill>
                <a:latin typeface="Meiryo"/>
                <a:ea typeface="Meiryo"/>
              </a:rPr>
              <a:t>Yahoo! JAPAN</a:t>
            </a:r>
            <a:r>
              <a:rPr lang="ja-JP" altLang="en-US" sz="1300">
                <a:solidFill>
                  <a:srgbClr val="000048"/>
                </a:solidFill>
                <a:latin typeface="Meiryo"/>
                <a:ea typeface="Meiryo"/>
              </a:rPr>
              <a:t>トップページ　</a:t>
            </a:r>
            <a:r>
              <a:rPr kumimoji="1" lang="ja-JP" altLang="en-US" sz="1300" b="1" i="0">
                <a:solidFill>
                  <a:srgbClr val="000048"/>
                </a:solidFill>
                <a:latin typeface="Meiryo"/>
                <a:ea typeface="Meiryo"/>
              </a:rPr>
              <a:t>ブランドパネル</a:t>
            </a:r>
            <a:r>
              <a:rPr kumimoji="1" lang="ja-JP" altLang="en-US" sz="1300" b="1" i="0">
                <a:latin typeface="Meiryo"/>
                <a:ea typeface="Meiryo"/>
              </a:rPr>
              <a:t>　</a:t>
            </a:r>
            <a:r>
              <a:rPr kumimoji="1" lang="ja-JP" altLang="en-US" sz="1300" b="1" i="0">
                <a:solidFill>
                  <a:srgbClr val="000048"/>
                </a:solidFill>
                <a:latin typeface="Meiryo"/>
                <a:ea typeface="Meiryo"/>
              </a:rPr>
              <a:t>トップインパクト</a:t>
            </a:r>
            <a:r>
              <a:rPr kumimoji="1" lang="ja-JP" altLang="en-US" sz="1300" b="1" i="0">
                <a:latin typeface="Meiryo"/>
                <a:ea typeface="Meiryo"/>
              </a:rPr>
              <a:t>　</a:t>
            </a:r>
            <a:r>
              <a:rPr kumimoji="1" lang="ja-JP" altLang="en-US" sz="1300" b="1" i="0">
                <a:solidFill>
                  <a:srgbClr val="000048"/>
                </a:solidFill>
                <a:latin typeface="Meiryo"/>
                <a:ea typeface="Meiryo"/>
              </a:rPr>
              <a:t>パノラマ</a:t>
            </a:r>
            <a:r>
              <a:rPr kumimoji="1" lang="ja-JP" altLang="en-US" sz="1300" b="1" i="0">
                <a:latin typeface="Meiryo"/>
                <a:ea typeface="Meiryo"/>
              </a:rPr>
              <a:t>　</a:t>
            </a:r>
            <a:r>
              <a:rPr kumimoji="1" lang="en-US" altLang="ja-JP" sz="1300" b="1" i="0">
                <a:solidFill>
                  <a:srgbClr val="000048"/>
                </a:solidFill>
                <a:latin typeface="Meiryo"/>
                <a:ea typeface="Meiryo"/>
              </a:rPr>
              <a:t>PC</a:t>
            </a:r>
            <a:endParaRPr kumimoji="1" lang="ja-JP" altLang="en-US" sz="1300" b="1" i="0">
              <a:solidFill>
                <a:srgbClr val="000048"/>
              </a:solidFill>
              <a:latin typeface="Meiryo"/>
              <a:ea typeface="Meiryo"/>
            </a:endParaRPr>
          </a:p>
        </p:txBody>
      </p:sp>
      <p:sp>
        <p:nvSpPr>
          <p:cNvPr id="11" name="テキスト プレースホルダー 1">
            <a:extLst>
              <a:ext uri="{FF2B5EF4-FFF2-40B4-BE49-F238E27FC236}">
                <a16:creationId xmlns:a16="http://schemas.microsoft.com/office/drawing/2014/main" id="{A5BC5D09-67C7-E2D1-1D44-72C50BDAEEBF}"/>
              </a:ext>
            </a:extLst>
          </p:cNvPr>
          <p:cNvSpPr txBox="1">
            <a:spLocks/>
          </p:cNvSpPr>
          <p:nvPr/>
        </p:nvSpPr>
        <p:spPr>
          <a:xfrm>
            <a:off x="3522644" y="69915"/>
            <a:ext cx="6278292" cy="335028"/>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rgbClr val="00003E"/>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sz="1500">
                <a:solidFill>
                  <a:srgbClr val="000048"/>
                </a:solidFill>
                <a:latin typeface="+mn-ea"/>
              </a:rPr>
              <a:t>スペシャル商品</a:t>
            </a:r>
            <a:r>
              <a:rPr lang="ja-JP" altLang="en-US" sz="1400">
                <a:solidFill>
                  <a:srgbClr val="000048"/>
                </a:solidFill>
                <a:latin typeface="+mn-ea"/>
              </a:rPr>
              <a:t>（事前提案可否判断必須商品）</a:t>
            </a:r>
            <a:endParaRPr lang="ja-JP" altLang="en-US" sz="1400">
              <a:solidFill>
                <a:srgbClr val="000048"/>
              </a:solidFill>
            </a:endParaRPr>
          </a:p>
        </p:txBody>
      </p:sp>
    </p:spTree>
    <p:extLst>
      <p:ext uri="{BB962C8B-B14F-4D97-AF65-F5344CB8AC3E}">
        <p14:creationId xmlns:p14="http://schemas.microsoft.com/office/powerpoint/2010/main" val="5985663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DF259-DE86-2C73-23B5-5E5288495775}"/>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F0466FB0-5C31-E909-4790-122669BC2FAE}"/>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6DDF8FEC-BA56-D446-4FB6-3265F9B3661A}"/>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14" name="角丸四角形 3">
            <a:extLst>
              <a:ext uri="{FF2B5EF4-FFF2-40B4-BE49-F238E27FC236}">
                <a16:creationId xmlns:a16="http://schemas.microsoft.com/office/drawing/2014/main" id="{59DF7402-F3C7-3444-0FB6-E5D5A5E1AF1E}"/>
              </a:ext>
            </a:extLst>
          </p:cNvPr>
          <p:cNvSpPr/>
          <p:nvPr/>
        </p:nvSpPr>
        <p:spPr>
          <a:xfrm>
            <a:off x="1792443" y="186644"/>
            <a:ext cx="1484157"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商品一覧</a:t>
            </a:r>
          </a:p>
        </p:txBody>
      </p:sp>
      <p:graphicFrame>
        <p:nvGraphicFramePr>
          <p:cNvPr id="10" name="表 9">
            <a:extLst>
              <a:ext uri="{FF2B5EF4-FFF2-40B4-BE49-F238E27FC236}">
                <a16:creationId xmlns:a16="http://schemas.microsoft.com/office/drawing/2014/main" id="{1B5F9471-504F-8CEE-CAE7-DEDCAD2312B9}"/>
              </a:ext>
            </a:extLst>
          </p:cNvPr>
          <p:cNvGraphicFramePr>
            <a:graphicFrameLocks noGrp="1"/>
          </p:cNvGraphicFramePr>
          <p:nvPr>
            <p:extLst>
              <p:ext uri="{D42A27DB-BD31-4B8C-83A1-F6EECF244321}">
                <p14:modId xmlns:p14="http://schemas.microsoft.com/office/powerpoint/2010/main" val="4144699138"/>
              </p:ext>
            </p:extLst>
          </p:nvPr>
        </p:nvGraphicFramePr>
        <p:xfrm>
          <a:off x="479426" y="987427"/>
          <a:ext cx="11233151" cy="4852009"/>
        </p:xfrm>
        <a:graphic>
          <a:graphicData uri="http://schemas.openxmlformats.org/drawingml/2006/table">
            <a:tbl>
              <a:tblPr firstCol="1" bandRow="1"/>
              <a:tblGrid>
                <a:gridCol w="2866633">
                  <a:extLst>
                    <a:ext uri="{9D8B030D-6E8A-4147-A177-3AD203B41FA5}">
                      <a16:colId xmlns:a16="http://schemas.microsoft.com/office/drawing/2014/main" val="792911817"/>
                    </a:ext>
                  </a:extLst>
                </a:gridCol>
                <a:gridCol w="1285208">
                  <a:extLst>
                    <a:ext uri="{9D8B030D-6E8A-4147-A177-3AD203B41FA5}">
                      <a16:colId xmlns:a16="http://schemas.microsoft.com/office/drawing/2014/main" val="1525620392"/>
                    </a:ext>
                  </a:extLst>
                </a:gridCol>
                <a:gridCol w="2597306">
                  <a:extLst>
                    <a:ext uri="{9D8B030D-6E8A-4147-A177-3AD203B41FA5}">
                      <a16:colId xmlns:a16="http://schemas.microsoft.com/office/drawing/2014/main" val="3835180974"/>
                    </a:ext>
                  </a:extLst>
                </a:gridCol>
                <a:gridCol w="1432827">
                  <a:extLst>
                    <a:ext uri="{9D8B030D-6E8A-4147-A177-3AD203B41FA5}">
                      <a16:colId xmlns:a16="http://schemas.microsoft.com/office/drawing/2014/main" val="3615895197"/>
                    </a:ext>
                  </a:extLst>
                </a:gridCol>
                <a:gridCol w="3051177">
                  <a:extLst>
                    <a:ext uri="{9D8B030D-6E8A-4147-A177-3AD203B41FA5}">
                      <a16:colId xmlns:a16="http://schemas.microsoft.com/office/drawing/2014/main" val="360912566"/>
                    </a:ext>
                  </a:extLst>
                </a:gridCol>
              </a:tblGrid>
              <a:tr h="49659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50" b="1">
                          <a:solidFill>
                            <a:schemeClr val="bg1"/>
                          </a:solidFill>
                          <a:latin typeface="Meiryo" panose="020B0604030504040204" pitchFamily="34" charset="-128"/>
                          <a:ea typeface="Meiryo" panose="020B0604030504040204" pitchFamily="34" charset="-128"/>
                        </a:rPr>
                        <a:t>商品名</a:t>
                      </a:r>
                    </a:p>
                  </a:txBody>
                  <a:tcPr marT="72000"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1" i="0" kern="1200" dirty="0">
                          <a:solidFill>
                            <a:schemeClr val="bg1"/>
                          </a:solidFill>
                          <a:latin typeface="Meiryo" panose="020B0604030504040204" pitchFamily="34" charset="-128"/>
                          <a:ea typeface="Meiryo" panose="020B0604030504040204" pitchFamily="34" charset="-128"/>
                          <a:cs typeface="+mn-cs"/>
                        </a:rPr>
                        <a:t>Yahoo! JAPAN</a:t>
                      </a:r>
                      <a:r>
                        <a:rPr kumimoji="1" lang="ja-JP" altLang="en-US" sz="900" b="1" i="0" kern="1200" dirty="0">
                          <a:solidFill>
                            <a:schemeClr val="bg1"/>
                          </a:solidFill>
                          <a:latin typeface="Meiryo" panose="020B0604030504040204" pitchFamily="34" charset="-128"/>
                          <a:ea typeface="Meiryo" panose="020B0604030504040204" pitchFamily="34" charset="-128"/>
                          <a:cs typeface="+mn-cs"/>
                        </a:rPr>
                        <a:t>トップページ　ブランドパネル　トップインパクト　パノラマ　</a:t>
                      </a:r>
                      <a:r>
                        <a:rPr kumimoji="1" lang="en-US" altLang="ja-JP" sz="900" b="1" i="0" kern="1200" dirty="0">
                          <a:solidFill>
                            <a:schemeClr val="bg1"/>
                          </a:solidFill>
                          <a:latin typeface="Meiryo" panose="020B0604030504040204" pitchFamily="34" charset="-128"/>
                          <a:ea typeface="Meiryo" panose="020B0604030504040204" pitchFamily="34" charset="-128"/>
                          <a:cs typeface="+mn-cs"/>
                        </a:rPr>
                        <a:t>PC</a:t>
                      </a:r>
                      <a:r>
                        <a:rPr kumimoji="1" lang="ja-JP" altLang="en-US" sz="900" b="1" i="0" kern="1200" dirty="0">
                          <a:solidFill>
                            <a:schemeClr val="bg1"/>
                          </a:solidFill>
                          <a:latin typeface="Meiryo" panose="020B0604030504040204" pitchFamily="34" charset="-128"/>
                          <a:ea typeface="Meiryo" panose="020B0604030504040204" pitchFamily="34" charset="-128"/>
                          <a:cs typeface="+mn-cs"/>
                        </a:rPr>
                        <a:t>（</a:t>
                      </a:r>
                      <a:r>
                        <a:rPr kumimoji="1" lang="en-US" altLang="ja-JP" sz="900" b="1" i="0" kern="1200" dirty="0">
                          <a:solidFill>
                            <a:schemeClr val="bg1"/>
                          </a:solidFill>
                          <a:latin typeface="Meiryo" panose="020B0604030504040204" pitchFamily="34" charset="-128"/>
                          <a:ea typeface="Meiryo" panose="020B0604030504040204" pitchFamily="34" charset="-128"/>
                          <a:cs typeface="+mn-cs"/>
                        </a:rPr>
                        <a:t>1000</a:t>
                      </a:r>
                      <a:r>
                        <a:rPr kumimoji="1" lang="ja-JP" altLang="en-US" sz="900" b="1" i="0" kern="1200" dirty="0">
                          <a:solidFill>
                            <a:schemeClr val="bg1"/>
                          </a:solidFill>
                          <a:latin typeface="Meiryo" panose="020B0604030504040204" pitchFamily="34" charset="-128"/>
                          <a:ea typeface="Meiryo" panose="020B0604030504040204" pitchFamily="34" charset="-128"/>
                          <a:cs typeface="+mn-cs"/>
                        </a:rPr>
                        <a:t>万円～）（</a:t>
                      </a:r>
                      <a:r>
                        <a:rPr kumimoji="1" lang="en-US" altLang="ja-JP" sz="900" b="1" i="0" kern="1200" dirty="0">
                          <a:solidFill>
                            <a:schemeClr val="bg1"/>
                          </a:solidFill>
                          <a:latin typeface="Meiryo" panose="020B0604030504040204" pitchFamily="34" charset="-128"/>
                          <a:ea typeface="Meiryo" panose="020B0604030504040204" pitchFamily="34" charset="-128"/>
                          <a:cs typeface="+mn-cs"/>
                        </a:rPr>
                        <a:t>9/1</a:t>
                      </a:r>
                      <a:r>
                        <a:rPr kumimoji="1" lang="ja-JP" altLang="en-US" sz="900" b="1" i="0" kern="1200" dirty="0">
                          <a:solidFill>
                            <a:schemeClr val="bg1"/>
                          </a:solidFill>
                          <a:latin typeface="Meiryo" panose="020B0604030504040204" pitchFamily="34" charset="-128"/>
                          <a:ea typeface="Meiryo" panose="020B0604030504040204" pitchFamily="34" charset="-128"/>
                          <a:cs typeface="+mn-cs"/>
                        </a:rPr>
                        <a:t>～</a:t>
                      </a:r>
                      <a:r>
                        <a:rPr kumimoji="1" lang="en-US" altLang="ja-JP" sz="900" b="1" i="0" kern="1200" dirty="0">
                          <a:solidFill>
                            <a:schemeClr val="bg1"/>
                          </a:solidFill>
                          <a:latin typeface="Meiryo" panose="020B0604030504040204" pitchFamily="34" charset="-128"/>
                          <a:ea typeface="Meiryo" panose="020B0604030504040204" pitchFamily="34" charset="-128"/>
                          <a:cs typeface="+mn-cs"/>
                        </a:rPr>
                        <a:t>3/10</a:t>
                      </a:r>
                      <a:r>
                        <a:rPr kumimoji="1" lang="ja-JP" altLang="en-US" sz="900" b="1" i="0" kern="1200" dirty="0">
                          <a:solidFill>
                            <a:schemeClr val="bg1"/>
                          </a:solidFill>
                          <a:latin typeface="Meiryo" panose="020B0604030504040204" pitchFamily="34" charset="-128"/>
                          <a:ea typeface="Meiryo" panose="020B0604030504040204" pitchFamily="34" charset="-128"/>
                          <a:cs typeface="+mn-cs"/>
                        </a:rPr>
                        <a:t>）</a:t>
                      </a:r>
                      <a:endParaRPr kumimoji="1" lang="en-US" altLang="ja-JP" sz="900" b="1" i="0" kern="1200" dirty="0">
                        <a:solidFill>
                          <a:schemeClr val="bg1"/>
                        </a:solidFill>
                        <a:latin typeface="Meiryo" panose="020B0604030504040204" pitchFamily="34" charset="-128"/>
                        <a:ea typeface="Meiryo" panose="020B0604030504040204" pitchFamily="34" charset="-128"/>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1" i="0" kern="1200" dirty="0">
                          <a:solidFill>
                            <a:schemeClr val="bg1"/>
                          </a:solidFill>
                          <a:latin typeface="Meiryo" panose="020B0604030504040204" pitchFamily="34" charset="-128"/>
                          <a:ea typeface="Meiryo" panose="020B0604030504040204" pitchFamily="34" charset="-128"/>
                          <a:cs typeface="+mn-cs"/>
                        </a:rPr>
                        <a:t>Yahoo! JAPAN</a:t>
                      </a:r>
                      <a:r>
                        <a:rPr kumimoji="1" lang="ja-JP" altLang="en-US" sz="900" b="1" i="0" kern="1200" dirty="0">
                          <a:solidFill>
                            <a:schemeClr val="bg1"/>
                          </a:solidFill>
                          <a:latin typeface="Meiryo" panose="020B0604030504040204" pitchFamily="34" charset="-128"/>
                          <a:ea typeface="Meiryo" panose="020B0604030504040204" pitchFamily="34" charset="-128"/>
                          <a:cs typeface="+mn-cs"/>
                        </a:rPr>
                        <a:t>トップページ　ブランドパネル　トップインパクト　パノラマ　</a:t>
                      </a:r>
                      <a:r>
                        <a:rPr kumimoji="1" lang="en-US" altLang="ja-JP" sz="900" b="1" i="0" kern="1200" dirty="0">
                          <a:solidFill>
                            <a:schemeClr val="bg1"/>
                          </a:solidFill>
                          <a:latin typeface="Meiryo" panose="020B0604030504040204" pitchFamily="34" charset="-128"/>
                          <a:ea typeface="Meiryo" panose="020B0604030504040204" pitchFamily="34" charset="-128"/>
                          <a:cs typeface="+mn-cs"/>
                        </a:rPr>
                        <a:t>PC</a:t>
                      </a:r>
                      <a:r>
                        <a:rPr kumimoji="1" lang="ja-JP" altLang="en-US" sz="900" b="1" i="0" kern="1200" dirty="0">
                          <a:solidFill>
                            <a:schemeClr val="bg1"/>
                          </a:solidFill>
                          <a:latin typeface="Meiryo" panose="020B0604030504040204" pitchFamily="34" charset="-128"/>
                          <a:ea typeface="Meiryo" panose="020B0604030504040204" pitchFamily="34" charset="-128"/>
                          <a:cs typeface="+mn-cs"/>
                        </a:rPr>
                        <a:t>（</a:t>
                      </a:r>
                      <a:r>
                        <a:rPr kumimoji="1" lang="en-US" altLang="ja-JP" sz="900" b="1" i="0" kern="1200" dirty="0">
                          <a:solidFill>
                            <a:schemeClr val="bg1"/>
                          </a:solidFill>
                          <a:latin typeface="Meiryo" panose="020B0604030504040204" pitchFamily="34" charset="-128"/>
                          <a:ea typeface="Meiryo" panose="020B0604030504040204" pitchFamily="34" charset="-128"/>
                          <a:cs typeface="+mn-cs"/>
                        </a:rPr>
                        <a:t>2000</a:t>
                      </a:r>
                      <a:r>
                        <a:rPr kumimoji="1" lang="ja-JP" altLang="en-US" sz="900" b="1" i="0" kern="1200" dirty="0">
                          <a:solidFill>
                            <a:schemeClr val="bg1"/>
                          </a:solidFill>
                          <a:latin typeface="Meiryo" panose="020B0604030504040204" pitchFamily="34" charset="-128"/>
                          <a:ea typeface="Meiryo" panose="020B0604030504040204" pitchFamily="34" charset="-128"/>
                          <a:cs typeface="+mn-cs"/>
                        </a:rPr>
                        <a:t>万円～）（</a:t>
                      </a:r>
                      <a:r>
                        <a:rPr kumimoji="1" lang="en-US" altLang="ja-JP" sz="900" b="1" i="0" kern="1200" dirty="0">
                          <a:solidFill>
                            <a:schemeClr val="bg1"/>
                          </a:solidFill>
                          <a:latin typeface="Meiryo" panose="020B0604030504040204" pitchFamily="34" charset="-128"/>
                          <a:ea typeface="Meiryo" panose="020B0604030504040204" pitchFamily="34" charset="-128"/>
                          <a:cs typeface="+mn-cs"/>
                        </a:rPr>
                        <a:t>9/1</a:t>
                      </a:r>
                      <a:r>
                        <a:rPr kumimoji="1" lang="ja-JP" altLang="en-US" sz="900" b="1" i="0" kern="1200" dirty="0">
                          <a:solidFill>
                            <a:schemeClr val="bg1"/>
                          </a:solidFill>
                          <a:latin typeface="Meiryo" panose="020B0604030504040204" pitchFamily="34" charset="-128"/>
                          <a:ea typeface="Meiryo" panose="020B0604030504040204" pitchFamily="34" charset="-128"/>
                          <a:cs typeface="+mn-cs"/>
                        </a:rPr>
                        <a:t>～</a:t>
                      </a:r>
                      <a:r>
                        <a:rPr kumimoji="1" lang="en-US" altLang="ja-JP" sz="900" b="1" i="0" kern="1200" dirty="0">
                          <a:solidFill>
                            <a:schemeClr val="bg1"/>
                          </a:solidFill>
                          <a:latin typeface="Meiryo" panose="020B0604030504040204" pitchFamily="34" charset="-128"/>
                          <a:ea typeface="Meiryo" panose="020B0604030504040204" pitchFamily="34" charset="-128"/>
                          <a:cs typeface="+mn-cs"/>
                        </a:rPr>
                        <a:t>3/10</a:t>
                      </a:r>
                      <a:r>
                        <a:rPr kumimoji="1" lang="ja-JP" altLang="en-US" sz="900" b="1" i="0" kern="1200" dirty="0">
                          <a:solidFill>
                            <a:schemeClr val="bg1"/>
                          </a:solidFill>
                          <a:latin typeface="Meiryo" panose="020B0604030504040204" pitchFamily="34" charset="-128"/>
                          <a:ea typeface="Meiryo" panose="020B0604030504040204" pitchFamily="34" charset="-128"/>
                          <a:cs typeface="+mn-cs"/>
                        </a:rPr>
                        <a:t>）</a:t>
                      </a:r>
                      <a:endParaRPr kumimoji="1" lang="en-US" altLang="ja-JP" sz="900" b="1" i="0" kern="1200" dirty="0">
                        <a:solidFill>
                          <a:schemeClr val="bg1"/>
                        </a:solidFill>
                        <a:latin typeface="Meiryo" panose="020B0604030504040204" pitchFamily="34" charset="-128"/>
                        <a:ea typeface="Meiryo" panose="020B0604030504040204" pitchFamily="34" charset="-128"/>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12700" cmpd="sng">
                      <a:noFill/>
                      <a:prstDash val="solid"/>
                    </a:lnL>
                  </a:tcPr>
                </a:tc>
                <a:extLst>
                  <a:ext uri="{0D108BD9-81ED-4DB2-BD59-A6C34878D82A}">
                    <a16:rowId xmlns:a16="http://schemas.microsoft.com/office/drawing/2014/main" val="2117335041"/>
                  </a:ext>
                </a:extLst>
              </a:tr>
              <a:tr h="292544">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リリース種別</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商品</a:t>
                      </a:r>
                      <a:r>
                        <a:rPr kumimoji="1" lang="en-US" altLang="ja-JP" sz="900" b="0" kern="1200">
                          <a:solidFill>
                            <a:schemeClr val="bg1"/>
                          </a:solidFill>
                          <a:latin typeface="Meiryo"/>
                          <a:ea typeface="Meiryo"/>
                          <a:cs typeface="+mn-cs"/>
                        </a:rPr>
                        <a:t>ID</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a:solidFill>
                            <a:srgbClr val="0D0D0D"/>
                          </a:solidFill>
                          <a:latin typeface="メイリオ" panose="020B0604030504040204" pitchFamily="50" charset="-128"/>
                          <a:ea typeface="メイリオ" panose="020B0604030504040204" pitchFamily="50" charset="-128"/>
                        </a:rPr>
                        <a:t>内容変更</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dirty="0">
                          <a:latin typeface="メイリオ" panose="020B0604030504040204" pitchFamily="50" charset="-128"/>
                          <a:ea typeface="+mn-ea"/>
                        </a:rPr>
                        <a:t>1000014631</a:t>
                      </a:r>
                      <a:endParaRPr kumimoji="1" lang="ja-JP" altLang="en-US" sz="900" dirty="0">
                        <a:latin typeface="メイリオ" panose="020B0604030504040204" pitchFamily="50" charset="-128"/>
                        <a:ea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a:solidFill>
                            <a:srgbClr val="0D0D0D"/>
                          </a:solidFill>
                          <a:latin typeface="メイリオ" panose="020B0604030504040204" pitchFamily="50" charset="-128"/>
                          <a:ea typeface="メイリオ" panose="020B0604030504040204" pitchFamily="50" charset="-128"/>
                        </a:rPr>
                        <a:t>内容変更</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dirty="0">
                          <a:latin typeface="メイリオ" panose="020B0604030504040204" pitchFamily="50" charset="-128"/>
                          <a:ea typeface="+mn-ea"/>
                        </a:rPr>
                        <a:t>1000014633</a:t>
                      </a:r>
                      <a:endParaRPr kumimoji="1" lang="ja-JP" altLang="en-US" sz="900" dirty="0">
                        <a:latin typeface="メイリオ" panose="020B0604030504040204" pitchFamily="50" charset="-128"/>
                        <a:ea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355075111"/>
                  </a:ext>
                </a:extLst>
              </a:tr>
              <a:tr h="292544">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予約開始日</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900" kern="1200">
                          <a:solidFill>
                            <a:srgbClr val="0D0D0D"/>
                          </a:solidFill>
                          <a:latin typeface="メイリオ"/>
                          <a:ea typeface="メイリオ"/>
                          <a:cs typeface="+mn-cs"/>
                        </a:rPr>
                        <a:t>2026</a:t>
                      </a:r>
                      <a:r>
                        <a:rPr kumimoji="1" lang="ja-JP" altLang="en-US" sz="900" kern="1200">
                          <a:solidFill>
                            <a:srgbClr val="0D0D0D"/>
                          </a:solidFill>
                          <a:latin typeface="メイリオ"/>
                          <a:ea typeface="メイリオ"/>
                          <a:cs typeface="+mn-cs"/>
                        </a:rPr>
                        <a:t>年</a:t>
                      </a:r>
                      <a:r>
                        <a:rPr kumimoji="1" lang="en-US" altLang="ja-JP" sz="900" kern="1200">
                          <a:solidFill>
                            <a:srgbClr val="0D0D0D"/>
                          </a:solidFill>
                          <a:latin typeface="メイリオ"/>
                          <a:ea typeface="メイリオ"/>
                          <a:cs typeface="+mn-cs"/>
                        </a:rPr>
                        <a:t>7</a:t>
                      </a:r>
                      <a:r>
                        <a:rPr kumimoji="1" lang="ja-JP" altLang="en-US" sz="900" kern="1200">
                          <a:solidFill>
                            <a:srgbClr val="0D0D0D"/>
                          </a:solidFill>
                          <a:latin typeface="メイリオ"/>
                          <a:ea typeface="メイリオ"/>
                          <a:cs typeface="+mn-cs"/>
                        </a:rPr>
                        <a:t>月</a:t>
                      </a:r>
                      <a:r>
                        <a:rPr kumimoji="1" lang="en-US" altLang="ja-JP" sz="900" kern="1200">
                          <a:solidFill>
                            <a:srgbClr val="0D0D0D"/>
                          </a:solidFill>
                          <a:latin typeface="メイリオ"/>
                          <a:ea typeface="メイリオ"/>
                          <a:cs typeface="+mn-cs"/>
                        </a:rPr>
                        <a:t>23</a:t>
                      </a:r>
                      <a:r>
                        <a:rPr kumimoji="1" lang="ja-JP" altLang="en-US" sz="900" kern="1200">
                          <a:solidFill>
                            <a:srgbClr val="0D0D0D"/>
                          </a:solidFill>
                          <a:latin typeface="メイリオ"/>
                          <a:ea typeface="メイリオ"/>
                          <a:cs typeface="+mn-cs"/>
                        </a:rPr>
                        <a:t>日</a:t>
                      </a:r>
                      <a:r>
                        <a:rPr lang="en-US" altLang="ja-JP" sz="900" kern="1200">
                          <a:solidFill>
                            <a:srgbClr val="0D0D0D"/>
                          </a:solidFill>
                          <a:latin typeface="メイリオ"/>
                          <a:ea typeface="メイリオ"/>
                          <a:cs typeface="+mn-cs"/>
                        </a:rPr>
                        <a:t>(</a:t>
                      </a:r>
                      <a:r>
                        <a:rPr lang="ja-JP" altLang="en-US" sz="900" kern="1200">
                          <a:solidFill>
                            <a:srgbClr val="0D0D0D"/>
                          </a:solidFill>
                          <a:latin typeface="メイリオ"/>
                          <a:ea typeface="メイリオ"/>
                          <a:cs typeface="+mn-cs"/>
                        </a:rPr>
                        <a:t>木</a:t>
                      </a:r>
                      <a:r>
                        <a:rPr lang="en-US" altLang="ja-JP" sz="900" kern="1200">
                          <a:solidFill>
                            <a:srgbClr val="0D0D0D"/>
                          </a:solidFill>
                          <a:latin typeface="メイリオ"/>
                          <a:ea typeface="メイリオ"/>
                          <a:cs typeface="+mn-cs"/>
                        </a:rPr>
                        <a:t>)</a:t>
                      </a:r>
                      <a:endParaRPr kumimoji="1" lang="en-US" altLang="ja-JP" sz="900" kern="1200">
                        <a:solidFill>
                          <a:srgbClr val="0D0D0D"/>
                        </a:solidFill>
                        <a:latin typeface="メイリオ"/>
                        <a:ea typeface="メイリオ"/>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777446988"/>
                  </a:ext>
                </a:extLst>
              </a:tr>
              <a:tr h="292544">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入稿前審査対象</a:t>
                      </a:r>
                      <a:endParaRPr kumimoji="1" lang="en-US" altLang="ja-JP" sz="900" b="0" kern="1200">
                        <a:solidFill>
                          <a:schemeClr val="bg1"/>
                        </a:solidFill>
                        <a:latin typeface="Meiryo" panose="020B0604030504040204" pitchFamily="34" charset="-128"/>
                        <a:ea typeface="Meiryo" panose="020B0604030504040204" pitchFamily="34" charset="-128"/>
                        <a:cs typeface="+mn-cs"/>
                      </a:endParaRP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1" kern="1200">
                          <a:solidFill>
                            <a:srgbClr val="0D0D0D"/>
                          </a:solidFill>
                          <a:latin typeface="Meiryo" panose="020B0604030504040204" pitchFamily="34" charset="-128"/>
                          <a:ea typeface="Meiryo" panose="020B0604030504040204" pitchFamily="34" charset="-128"/>
                        </a:rPr>
                        <a:t>●</a:t>
                      </a:r>
                      <a:endParaRPr kumimoji="1" lang="ja-JP" altLang="en-US" sz="900" b="1" i="0" kern="1200">
                        <a:solidFill>
                          <a:srgbClr val="0D0D0D"/>
                        </a:solidFill>
                        <a:latin typeface="Meiryo" panose="020B0604030504040204" pitchFamily="34" charset="-128"/>
                        <a:ea typeface="Meiryo" panose="020B0604030504040204" pitchFamily="34" charset="-128"/>
                        <a:cs typeface="+mn-cs"/>
                      </a:endParaRPr>
                    </a:p>
                  </a:txBody>
                  <a:tcPr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1" kern="1200">
                          <a:solidFill>
                            <a:srgbClr val="0D0D0D"/>
                          </a:solidFill>
                          <a:latin typeface="Meiryo" panose="020B0604030504040204" pitchFamily="34" charset="-128"/>
                          <a:ea typeface="Meiryo" panose="020B0604030504040204" pitchFamily="34" charset="-128"/>
                        </a:rPr>
                        <a:t>●</a:t>
                      </a:r>
                      <a:endParaRPr kumimoji="1" lang="ja-JP" altLang="en-US" sz="900" b="1" i="0" kern="1200">
                        <a:solidFill>
                          <a:srgbClr val="0D0D0D"/>
                        </a:solidFill>
                        <a:latin typeface="Meiryo" panose="020B0604030504040204" pitchFamily="34" charset="-128"/>
                        <a:ea typeface="Meiryo" panose="020B0604030504040204" pitchFamily="34" charset="-128"/>
                        <a:cs typeface="+mn-cs"/>
                      </a:endParaRPr>
                    </a:p>
                  </a:txBody>
                  <a:tcPr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112060797"/>
                  </a:ext>
                </a:extLst>
              </a:tr>
              <a:tr h="47504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広告タイプ</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メインメディアの形式</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アスペクト比</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ja-JP" altLang="en-US" sz="900" kern="1200">
                          <a:solidFill>
                            <a:srgbClr val="0D0D0D"/>
                          </a:solidFill>
                          <a:latin typeface="Meiryo"/>
                          <a:ea typeface="Meiryo"/>
                          <a:cs typeface="+mn-cs"/>
                        </a:rPr>
                        <a:t>トップインパクト パノラマ</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画像</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　トップインパクト パノラマ</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動画</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　　　トップインパクト パノラマ パネルスイッチ</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画像</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a:t>
                      </a:r>
                      <a:endParaRPr kumimoji="1" lang="en-US" altLang="ja-JP" sz="900" kern="1200">
                        <a:solidFill>
                          <a:srgbClr val="0D0D0D"/>
                        </a:solidFill>
                        <a:latin typeface="Meiryo"/>
                        <a:ea typeface="Meiryo"/>
                        <a:cs typeface="+mn-cs"/>
                      </a:endParaRPr>
                    </a:p>
                    <a:p>
                      <a:pPr algn="ctr"/>
                      <a:r>
                        <a:rPr kumimoji="1" lang="ja-JP" altLang="en-US" sz="900" kern="1200">
                          <a:solidFill>
                            <a:srgbClr val="0D0D0D"/>
                          </a:solidFill>
                          <a:latin typeface="Meiryo"/>
                          <a:ea typeface="Meiryo"/>
                          <a:cs typeface="+mn-cs"/>
                        </a:rPr>
                        <a:t>トップインパクト パノラマ サイドスイッチ</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動画</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a:solidFill>
                          <a:schemeClr val="tx1">
                            <a:lumMod val="65000"/>
                            <a:lumOff val="35000"/>
                          </a:schemeClr>
                        </a:solidFill>
                        <a:latin typeface="+mj-lt"/>
                        <a:ea typeface="+mj-ea"/>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84434171"/>
                  </a:ext>
                </a:extLst>
              </a:tr>
              <a:tr h="292544">
                <a:tc>
                  <a:txBody>
                    <a:bodyPr/>
                    <a:lstStyle/>
                    <a:p>
                      <a:pPr algn="ctr"/>
                      <a:r>
                        <a:rPr kumimoji="1" lang="ja-JP" altLang="en-US" sz="900" b="0" kern="1200">
                          <a:solidFill>
                            <a:schemeClr val="bg1"/>
                          </a:solidFill>
                          <a:latin typeface="Meiryo"/>
                          <a:ea typeface="Meiryo"/>
                          <a:cs typeface="+mn-cs"/>
                        </a:rPr>
                        <a:t>バナー</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動画</a:t>
                      </a:r>
                      <a:r>
                        <a:rPr kumimoji="1" lang="en-US" altLang="ja-JP" sz="900" b="0" kern="1200">
                          <a:solidFill>
                            <a:schemeClr val="bg1"/>
                          </a:solidFill>
                          <a:latin typeface="Meiryo"/>
                          <a:ea typeface="Meiryo"/>
                          <a:cs typeface="+mn-cs"/>
                        </a:rPr>
                        <a:t>/16</a:t>
                      </a:r>
                      <a:r>
                        <a:rPr kumimoji="1" lang="ja-JP" altLang="en-US" sz="900" b="0" kern="1200">
                          <a:solidFill>
                            <a:schemeClr val="bg1"/>
                          </a:solidFill>
                          <a:latin typeface="Meiryo"/>
                          <a:ea typeface="Meiryo"/>
                          <a:cs typeface="+mn-cs"/>
                        </a:rPr>
                        <a:t>：</a:t>
                      </a:r>
                      <a:r>
                        <a:rPr kumimoji="1" lang="en-US" altLang="ja-JP" sz="900" b="0" kern="1200">
                          <a:solidFill>
                            <a:schemeClr val="bg1"/>
                          </a:solidFill>
                          <a:latin typeface="Meiryo"/>
                          <a:ea typeface="Meiryo"/>
                          <a:cs typeface="+mn-cs"/>
                        </a:rPr>
                        <a:t>9</a:t>
                      </a:r>
                      <a:r>
                        <a:rPr kumimoji="1" lang="ja-JP" altLang="en-US" sz="900" b="0" kern="1200">
                          <a:solidFill>
                            <a:schemeClr val="bg1"/>
                          </a:solidFill>
                          <a:latin typeface="Meiryo"/>
                          <a:ea typeface="Meiryo"/>
                          <a:cs typeface="+mn-cs"/>
                        </a:rPr>
                        <a:t>広告　タップ後の動作</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p>
                      <a:pPr algn="ctr"/>
                      <a:r>
                        <a:rPr lang="en-US" altLang="ja-JP" sz="900" b="0" i="0" kern="1200">
                          <a:solidFill>
                            <a:srgbClr val="0D0D0D"/>
                          </a:solidFill>
                          <a:latin typeface="Meiryo"/>
                          <a:ea typeface="Meiryo"/>
                          <a:cs typeface="+mn-cs"/>
                        </a:rPr>
                        <a:t>‐</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74522507"/>
                  </a:ext>
                </a:extLst>
              </a:tr>
              <a:tr h="292544">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デバイス</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900" kern="1200">
                          <a:solidFill>
                            <a:srgbClr val="0D0D0D"/>
                          </a:solidFill>
                          <a:latin typeface="Meiryo"/>
                          <a:ea typeface="Meiryo"/>
                          <a:cs typeface="+mn-cs"/>
                        </a:rPr>
                        <a:t>PC</a:t>
                      </a:r>
                      <a:endParaRPr kumimoji="1" lang="ja-JP" altLang="en-US" sz="900" kern="1200">
                        <a:solidFill>
                          <a:srgbClr val="0D0D0D"/>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931917948"/>
                  </a:ext>
                </a:extLst>
              </a:tr>
              <a:tr h="292544">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掲載面</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ja-JP" sz="900" b="0" i="0">
                          <a:solidFill>
                            <a:schemeClr val="tx1"/>
                          </a:solidFill>
                          <a:effectLst/>
                          <a:latin typeface="Verdana" panose="020B0604030504040204" pitchFamily="34" charset="0"/>
                        </a:rPr>
                        <a:t>Yahoo! JAPANトップページ</a:t>
                      </a:r>
                      <a:endParaRPr kumimoji="1" lang="ja-JP" altLang="en-US" sz="900" kern="1200">
                        <a:solidFill>
                          <a:schemeClr val="tx1"/>
                        </a:solidFill>
                        <a:latin typeface="Meiryo" panose="020B0604030504040204" pitchFamily="34" charset="-128"/>
                        <a:ea typeface="Meiryo" panose="020B0604030504040204" pitchFamily="34" charset="-128"/>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10000"/>
                        <a:lumOff val="90000"/>
                      </a:scheme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787314208"/>
                  </a:ext>
                </a:extLst>
              </a:tr>
              <a:tr h="292544">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掲載場所</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rtl="0" eaLnBrk="1" fontAlgn="auto" latinLnBrk="0" hangingPunct="1">
                        <a:lnSpc>
                          <a:spcPct val="100000"/>
                        </a:lnSpc>
                        <a:spcBef>
                          <a:spcPts val="0"/>
                        </a:spcBef>
                        <a:spcAft>
                          <a:spcPts val="0"/>
                        </a:spcAft>
                        <a:buClrTx/>
                        <a:buSzTx/>
                        <a:buFontTx/>
                        <a:buNone/>
                      </a:pPr>
                      <a:r>
                        <a:rPr kumimoji="1" lang="en-US" altLang="ja-JP" sz="900" kern="1200">
                          <a:solidFill>
                            <a:srgbClr val="0D0D0D"/>
                          </a:solidFill>
                          <a:latin typeface="Meiryo"/>
                          <a:ea typeface="Meiryo"/>
                          <a:cs typeface="+mn-cs"/>
                        </a:rPr>
                        <a:t>Yahoo! JAPAN</a:t>
                      </a:r>
                      <a:r>
                        <a:rPr kumimoji="1" lang="ja-JP" altLang="en-US" sz="900" kern="1200">
                          <a:solidFill>
                            <a:srgbClr val="0D0D0D"/>
                          </a:solidFill>
                          <a:latin typeface="Meiryo"/>
                          <a:ea typeface="Meiryo"/>
                          <a:cs typeface="+mn-cs"/>
                        </a:rPr>
                        <a:t>トップページのファーストビュー　</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066738162"/>
                  </a:ext>
                </a:extLst>
              </a:tr>
              <a:tr h="292544">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掲載期間</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rtl="0" fontAlgn="ctr"/>
                      <a:r>
                        <a:rPr lang="en-US" altLang="ja-JP" sz="900" b="0" i="0" u="none" strike="noStrike" kern="1200" cap="none" spc="0" normalizeH="0" baseline="0" noProof="0">
                          <a:ln>
                            <a:noFill/>
                          </a:ln>
                          <a:solidFill>
                            <a:srgbClr val="0D0D0D"/>
                          </a:solidFill>
                          <a:effectLst/>
                          <a:uLnTx/>
                          <a:uFillTx/>
                          <a:latin typeface="Meiryo"/>
                          <a:ea typeface="Meiryo"/>
                          <a:cs typeface="+mn-cs"/>
                        </a:rPr>
                        <a:t>2026</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9</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日（火）～　</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10</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日（水）</a:t>
                      </a:r>
                      <a:endParaRPr lang="ja-JP" altLang="en-US" sz="900" b="0" i="0" u="none" strike="noStrike">
                        <a:solidFill>
                          <a:srgbClr val="0D0D0D"/>
                        </a:solidFill>
                        <a:effectLst/>
                        <a:latin typeface="Meiryo"/>
                        <a:ea typeface="Meiryo"/>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2463668774"/>
                  </a:ext>
                </a:extLst>
              </a:tr>
              <a:tr h="292544">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購入期間</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900" kern="1200">
                          <a:solidFill>
                            <a:srgbClr val="0D0D0D"/>
                          </a:solidFill>
                          <a:latin typeface="Meiryo"/>
                          <a:ea typeface="Meiryo"/>
                          <a:cs typeface="+mn-cs"/>
                        </a:rPr>
                        <a:t>5</a:t>
                      </a:r>
                      <a:r>
                        <a:rPr kumimoji="1" lang="ja-JP" altLang="en-US" sz="900" kern="1200">
                          <a:solidFill>
                            <a:srgbClr val="0D0D0D"/>
                          </a:solidFill>
                          <a:latin typeface="Meiryo"/>
                          <a:ea typeface="Meiryo"/>
                          <a:cs typeface="+mn-cs"/>
                        </a:rPr>
                        <a:t>日間～</a:t>
                      </a:r>
                      <a:r>
                        <a:rPr lang="ja-JP" altLang="en-US" sz="900" kern="1200">
                          <a:solidFill>
                            <a:srgbClr val="0D0D0D"/>
                          </a:solidFill>
                          <a:latin typeface="Meiryo"/>
                          <a:ea typeface="Meiryo"/>
                          <a:cs typeface="+mn-cs"/>
                        </a:rPr>
                        <a:t>31</a:t>
                      </a:r>
                      <a:r>
                        <a:rPr kumimoji="1" lang="ja-JP" altLang="en-US" sz="900" kern="1200">
                          <a:solidFill>
                            <a:srgbClr val="0D0D0D"/>
                          </a:solidFill>
                          <a:latin typeface="Meiryo"/>
                          <a:ea typeface="Meiryo"/>
                          <a:cs typeface="+mn-cs"/>
                        </a:rPr>
                        <a:t>日間 </a:t>
                      </a:r>
                      <a:r>
                        <a:rPr kumimoji="0" lang="en-US" altLang="ja-JP" sz="900" kern="0">
                          <a:solidFill>
                            <a:srgbClr val="002AFF"/>
                          </a:solidFill>
                          <a:latin typeface="Meiryo"/>
                          <a:ea typeface="Meiryo"/>
                        </a:rPr>
                        <a:t>※1</a:t>
                      </a:r>
                      <a:r>
                        <a:rPr lang="en-US" altLang="ja-JP" sz="900" kern="0">
                          <a:solidFill>
                            <a:srgbClr val="002AFF"/>
                          </a:solidFill>
                          <a:latin typeface="Meiryo"/>
                          <a:ea typeface="Meiryo"/>
                        </a:rPr>
                        <a:t> </a:t>
                      </a:r>
                      <a:endParaRPr kumimoji="1" lang="ja-JP" altLang="en-US" sz="900" kern="1200">
                        <a:solidFill>
                          <a:srgbClr val="002AFF"/>
                        </a:solidFill>
                        <a:latin typeface="Meiryo" panose="020B0604030504040204" pitchFamily="34" charset="-128"/>
                        <a:ea typeface="Meiryo" panose="020B0604030504040204" pitchFamily="34" charset="-128"/>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967014782"/>
                  </a:ext>
                </a:extLst>
              </a:tr>
              <a:tr h="292544">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料金タイプ</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900" err="1">
                          <a:solidFill>
                            <a:srgbClr val="0D0D0D"/>
                          </a:solidFill>
                          <a:latin typeface="Meiryo"/>
                          <a:ea typeface="Meiryo"/>
                        </a:rPr>
                        <a:t>vimps</a:t>
                      </a:r>
                      <a:r>
                        <a:rPr kumimoji="1" lang="ja-JP" altLang="en-US" sz="900">
                          <a:solidFill>
                            <a:srgbClr val="0D0D0D"/>
                          </a:solidFill>
                          <a:latin typeface="Meiryo"/>
                          <a:ea typeface="Meiryo"/>
                        </a:rPr>
                        <a:t>購入型</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750538939"/>
                  </a:ext>
                </a:extLst>
              </a:tr>
              <a:tr h="292544">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最低購入価格</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10,000,000</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20,000,000</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381913646"/>
                  </a:ext>
                </a:extLst>
              </a:tr>
              <a:tr h="36985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基本料金（</a:t>
                      </a:r>
                      <a:r>
                        <a:rPr kumimoji="1" lang="en-US" altLang="ja-JP" sz="900" b="0" kern="1200" err="1">
                          <a:solidFill>
                            <a:schemeClr val="bg1"/>
                          </a:solidFill>
                          <a:latin typeface="Meiryo" panose="020B0604030504040204" pitchFamily="34" charset="-128"/>
                          <a:ea typeface="Meiryo" panose="020B0604030504040204" pitchFamily="34" charset="-128"/>
                          <a:cs typeface="+mn-cs"/>
                        </a:rPr>
                        <a:t>vCPM</a:t>
                      </a:r>
                      <a:r>
                        <a:rPr kumimoji="1" lang="ja-JP" altLang="en-US" sz="900" b="0" kern="1200">
                          <a:solidFill>
                            <a:schemeClr val="bg1"/>
                          </a:solidFill>
                          <a:latin typeface="Meiryo" panose="020B0604030504040204" pitchFamily="34" charset="-128"/>
                          <a:ea typeface="Meiryo" panose="020B0604030504040204" pitchFamily="34" charset="-128"/>
                          <a:cs typeface="+mn-cs"/>
                        </a:rPr>
                        <a:t>）</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1,680</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1,596</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4014462905"/>
                  </a:ext>
                </a:extLst>
              </a:tr>
              <a:tr h="292544">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想定</a:t>
                      </a:r>
                      <a:r>
                        <a:rPr kumimoji="1" lang="en-US" altLang="ja-JP" sz="900" b="0" kern="1200" err="1">
                          <a:solidFill>
                            <a:schemeClr val="bg1"/>
                          </a:solidFill>
                          <a:latin typeface="Meiryo" panose="020B0604030504040204" pitchFamily="34" charset="-128"/>
                          <a:ea typeface="Meiryo" panose="020B0604030504040204" pitchFamily="34" charset="-128"/>
                          <a:cs typeface="+mn-cs"/>
                        </a:rPr>
                        <a:t>vimps</a:t>
                      </a:r>
                      <a:r>
                        <a:rPr kumimoji="1" lang="ja-JP" altLang="en-US" sz="900" b="0" kern="1200">
                          <a:solidFill>
                            <a:schemeClr val="bg1"/>
                          </a:solidFill>
                          <a:latin typeface="Meiryo" panose="020B0604030504040204" pitchFamily="34" charset="-128"/>
                          <a:ea typeface="Meiryo" panose="020B0604030504040204" pitchFamily="34" charset="-128"/>
                          <a:cs typeface="+mn-cs"/>
                        </a:rPr>
                        <a:t>（枠配信のみ）</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00" b="0" i="0" kern="1200">
                          <a:solidFill>
                            <a:srgbClr val="0D0D0D"/>
                          </a:solidFill>
                          <a:latin typeface="Meiryo"/>
                          <a:ea typeface="Meiryo"/>
                          <a:cs typeface="+mn-cs"/>
                        </a:rPr>
                        <a:t>-</a:t>
                      </a:r>
                      <a:endParaRPr kumimoji="1" lang="ja-JP" altLang="en-US" sz="1000" b="0" i="0" kern="1200">
                        <a:solidFill>
                          <a:srgbClr val="0D0D0D"/>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00" b="0" i="0" dirty="0">
                          <a:solidFill>
                            <a:srgbClr val="0D0D0D"/>
                          </a:solidFill>
                          <a:latin typeface="Meiryo"/>
                          <a:ea typeface="Meiryo"/>
                        </a:rPr>
                        <a:t>-</a:t>
                      </a:r>
                      <a:endParaRPr kumimoji="1" lang="ja-JP" altLang="en-US" sz="1000" b="0" i="0" dirty="0">
                        <a:solidFill>
                          <a:srgbClr val="0D0D0D"/>
                        </a:solidFill>
                        <a:latin typeface="Meiryo"/>
                        <a:ea typeface="Meiryo"/>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788352744"/>
                  </a:ext>
                </a:extLst>
              </a:tr>
            </a:tbl>
          </a:graphicData>
        </a:graphic>
      </p:graphicFrame>
      <p:sp>
        <p:nvSpPr>
          <p:cNvPr id="11" name="正方形/長方形 10">
            <a:extLst>
              <a:ext uri="{FF2B5EF4-FFF2-40B4-BE49-F238E27FC236}">
                <a16:creationId xmlns:a16="http://schemas.microsoft.com/office/drawing/2014/main" id="{408B2A84-7A55-E964-8028-9BA14535DB69}"/>
              </a:ext>
            </a:extLst>
          </p:cNvPr>
          <p:cNvSpPr/>
          <p:nvPr/>
        </p:nvSpPr>
        <p:spPr>
          <a:xfrm>
            <a:off x="479426" y="5876674"/>
            <a:ext cx="4190250" cy="406265"/>
          </a:xfrm>
          <a:prstGeom prst="rect">
            <a:avLst/>
          </a:prstGeom>
        </p:spPr>
        <p:txBody>
          <a:bodyPr wrap="none" lIns="0" tIns="0" rIns="0" bIns="0" anchor="t">
            <a:spAutoFit/>
          </a:bodyPr>
          <a:lstStyle/>
          <a:p>
            <a:pPr>
              <a:lnSpc>
                <a:spcPct val="110000"/>
              </a:lnSpc>
              <a:defRPr/>
            </a:pPr>
            <a:r>
              <a:rPr kumimoji="0" lang="en-US" altLang="ja-JP" sz="800" kern="0">
                <a:solidFill>
                  <a:srgbClr val="595959"/>
                </a:solidFill>
                <a:latin typeface="Meiryo"/>
                <a:ea typeface="Meiryo"/>
              </a:rPr>
              <a:t>※</a:t>
            </a:r>
            <a:r>
              <a:rPr kumimoji="0" lang="en-US" sz="800" kern="0">
                <a:solidFill>
                  <a:srgbClr val="595959"/>
                </a:solidFill>
                <a:latin typeface="Meiryo"/>
                <a:ea typeface="+mn-lt"/>
              </a:rPr>
              <a:t>SP</a:t>
            </a:r>
            <a:r>
              <a:rPr kumimoji="0" lang="ja-JP" altLang="en-US" sz="800" kern="0">
                <a:solidFill>
                  <a:srgbClr val="595959"/>
                </a:solidFill>
                <a:latin typeface="Meiryo"/>
                <a:ea typeface="Meiryo"/>
              </a:rPr>
              <a:t>はスマートフォン、</a:t>
            </a:r>
            <a:r>
              <a:rPr kumimoji="0" lang="en-US" sz="800" kern="0">
                <a:solidFill>
                  <a:srgbClr val="595959"/>
                </a:solidFill>
                <a:latin typeface="Meiryo"/>
                <a:ea typeface="+mn-lt"/>
              </a:rPr>
              <a:t>PC</a:t>
            </a:r>
            <a:r>
              <a:rPr kumimoji="0" lang="ja-JP" sz="800" kern="0">
                <a:solidFill>
                  <a:srgbClr val="595959"/>
                </a:solidFill>
                <a:latin typeface="Meiryo"/>
                <a:ea typeface="Meiryo"/>
              </a:rPr>
              <a:t>はパソコン、</a:t>
            </a:r>
            <a:r>
              <a:rPr kumimoji="0" lang="en-US" altLang="ja-JP" sz="800" kern="0">
                <a:solidFill>
                  <a:srgbClr val="595959"/>
                </a:solidFill>
                <a:latin typeface="Meiryo"/>
                <a:ea typeface="+mn-lt"/>
              </a:rPr>
              <a:t>MD</a:t>
            </a:r>
            <a:r>
              <a:rPr kumimoji="0" lang="ja-JP" sz="800" kern="0">
                <a:solidFill>
                  <a:srgbClr val="595959"/>
                </a:solidFill>
                <a:latin typeface="Meiryo"/>
                <a:ea typeface="Meiryo"/>
              </a:rPr>
              <a:t>はマルチデバイスの略称です。</a:t>
            </a:r>
            <a:endParaRPr lang="ja-JP" sz="800">
              <a:solidFill>
                <a:srgbClr val="595959"/>
              </a:solidFill>
              <a:latin typeface="Meiryo"/>
              <a:ea typeface="Meiryo"/>
            </a:endParaRPr>
          </a:p>
          <a:p>
            <a:pPr>
              <a:lnSpc>
                <a:spcPct val="110000"/>
              </a:lnSpc>
              <a:defRPr/>
            </a:pPr>
            <a:r>
              <a:rPr kumimoji="0" lang="en-US" altLang="ja-JP" sz="800" kern="0">
                <a:solidFill>
                  <a:srgbClr val="595959"/>
                </a:solidFill>
                <a:latin typeface="Meiryo"/>
                <a:ea typeface="Meiryo"/>
              </a:rPr>
              <a:t>※</a:t>
            </a:r>
            <a:r>
              <a:rPr kumimoji="0" lang="en-US" altLang="ja-JP" sz="800" kern="0" err="1">
                <a:solidFill>
                  <a:srgbClr val="595959"/>
                </a:solidFill>
                <a:latin typeface="Meiryo"/>
                <a:ea typeface="Meiryo"/>
              </a:rPr>
              <a:t>vCPM</a:t>
            </a:r>
            <a:r>
              <a:rPr kumimoji="0" lang="ja-JP" altLang="en-US" sz="800" kern="0">
                <a:solidFill>
                  <a:srgbClr val="595959"/>
                </a:solidFill>
                <a:latin typeface="Meiryo"/>
                <a:ea typeface="Meiryo"/>
              </a:rPr>
              <a:t>はビューアブルインプレッション</a:t>
            </a:r>
            <a:r>
              <a:rPr kumimoji="0" lang="en-US" altLang="ja-JP" sz="800" kern="0">
                <a:solidFill>
                  <a:srgbClr val="595959"/>
                </a:solidFill>
                <a:latin typeface="Meiryo"/>
                <a:ea typeface="Meiryo"/>
              </a:rPr>
              <a:t>1,000</a:t>
            </a:r>
            <a:r>
              <a:rPr kumimoji="0" lang="ja-JP" altLang="en-US" sz="800" kern="0">
                <a:solidFill>
                  <a:srgbClr val="595959"/>
                </a:solidFill>
                <a:latin typeface="Meiryo"/>
                <a:ea typeface="Meiryo"/>
              </a:rPr>
              <a:t>回あたりにかかる見込み広告費用です。 </a:t>
            </a:r>
            <a:endParaRPr lang="en-US" altLang="ja-JP" sz="800" kern="0">
              <a:solidFill>
                <a:srgbClr val="595959"/>
              </a:solidFill>
              <a:latin typeface="Meiryo" panose="020B0604030504040204" pitchFamily="34" charset="-128"/>
              <a:ea typeface="Meiryo" panose="020B0604030504040204" pitchFamily="34" charset="-128"/>
            </a:endParaRPr>
          </a:p>
          <a:p>
            <a:pPr>
              <a:lnSpc>
                <a:spcPct val="110000"/>
              </a:lnSpc>
              <a:defRPr/>
            </a:pPr>
            <a:r>
              <a:rPr kumimoji="0" lang="en-US" altLang="ja-JP" sz="800" kern="0">
                <a:solidFill>
                  <a:srgbClr val="595959"/>
                </a:solidFill>
                <a:latin typeface="Meiryo"/>
                <a:ea typeface="Meiryo"/>
              </a:rPr>
              <a:t>※</a:t>
            </a:r>
            <a:r>
              <a:rPr kumimoji="0" lang="en-US" altLang="ja-JP" sz="800" kern="0" err="1">
                <a:solidFill>
                  <a:srgbClr val="595959"/>
                </a:solidFill>
                <a:latin typeface="Meiryo"/>
                <a:ea typeface="Meiryo"/>
              </a:rPr>
              <a:t>vimps</a:t>
            </a:r>
            <a:r>
              <a:rPr kumimoji="0" lang="ja-JP" altLang="en-US" sz="800" kern="0">
                <a:solidFill>
                  <a:srgbClr val="595959"/>
                </a:solidFill>
                <a:latin typeface="Meiryo"/>
                <a:ea typeface="Meiryo"/>
              </a:rPr>
              <a:t>はビューアブルインプレッションの略称です。</a:t>
            </a:r>
            <a:endParaRPr lang="en-US" altLang="ja-JP" sz="800" kern="0">
              <a:solidFill>
                <a:srgbClr val="595959"/>
              </a:solidFill>
              <a:latin typeface="Meiryo"/>
              <a:ea typeface="Meiryo"/>
            </a:endParaRPr>
          </a:p>
        </p:txBody>
      </p:sp>
      <p:sp>
        <p:nvSpPr>
          <p:cNvPr id="15" name="正方形/長方形 14">
            <a:extLst>
              <a:ext uri="{FF2B5EF4-FFF2-40B4-BE49-F238E27FC236}">
                <a16:creationId xmlns:a16="http://schemas.microsoft.com/office/drawing/2014/main" id="{9D5FC98A-E400-F4C7-8EE5-E3762118A050}"/>
              </a:ext>
            </a:extLst>
          </p:cNvPr>
          <p:cNvSpPr/>
          <p:nvPr/>
        </p:nvSpPr>
        <p:spPr>
          <a:xfrm>
            <a:off x="5432009" y="5892479"/>
            <a:ext cx="6280565" cy="132344"/>
          </a:xfrm>
          <a:prstGeom prst="rect">
            <a:avLst/>
          </a:prstGeom>
        </p:spPr>
        <p:txBody>
          <a:bodyPr wrap="none" lIns="0" tIns="0" rIns="0" bIns="0" anchor="t">
            <a:spAutoFit/>
          </a:bodyPr>
          <a:lstStyle/>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※1  </a:t>
            </a:r>
            <a:r>
              <a:rPr lang="en-US" altLang="ja-JP" sz="800" b="0" i="0">
                <a:solidFill>
                  <a:srgbClr val="002AFF"/>
                </a:solidFill>
                <a:effectLst/>
                <a:latin typeface="NotoSansJP"/>
              </a:rPr>
              <a:t>1</a:t>
            </a:r>
            <a:r>
              <a:rPr lang="ja-JP" altLang="en-US" sz="800" b="0" i="0">
                <a:solidFill>
                  <a:srgbClr val="002AFF"/>
                </a:solidFill>
                <a:effectLst/>
                <a:latin typeface="NotoSansJP"/>
              </a:rPr>
              <a:t>日間～</a:t>
            </a:r>
            <a:r>
              <a:rPr lang="en-US" altLang="ja-JP" sz="800" b="0" i="0">
                <a:solidFill>
                  <a:srgbClr val="002AFF"/>
                </a:solidFill>
                <a:effectLst/>
                <a:latin typeface="NotoSansJP"/>
              </a:rPr>
              <a:t>4</a:t>
            </a:r>
            <a:r>
              <a:rPr lang="ja-JP" altLang="en-US" sz="800" b="0" i="0">
                <a:solidFill>
                  <a:srgbClr val="002AFF"/>
                </a:solidFill>
                <a:effectLst/>
                <a:latin typeface="NotoSansJP"/>
              </a:rPr>
              <a:t>日間での掲載も可能ですが、予約時のシミュレーション</a:t>
            </a:r>
            <a:r>
              <a:rPr lang="en-US" altLang="ja-JP" sz="800" b="0" i="0" err="1">
                <a:solidFill>
                  <a:srgbClr val="002AFF"/>
                </a:solidFill>
                <a:effectLst/>
                <a:latin typeface="NotoSansJP"/>
              </a:rPr>
              <a:t>vimps</a:t>
            </a:r>
            <a:r>
              <a:rPr lang="ja-JP" altLang="en-US" sz="800" b="0" i="0">
                <a:solidFill>
                  <a:srgbClr val="002AFF"/>
                </a:solidFill>
                <a:effectLst/>
                <a:latin typeface="NotoSansJP"/>
              </a:rPr>
              <a:t>を下回る場合がありますので、</a:t>
            </a:r>
            <a:r>
              <a:rPr lang="en-US" altLang="ja-JP" sz="800" b="0" i="0">
                <a:solidFill>
                  <a:srgbClr val="002AFF"/>
                </a:solidFill>
                <a:effectLst/>
                <a:latin typeface="NotoSansJP"/>
              </a:rPr>
              <a:t>5</a:t>
            </a:r>
            <a:r>
              <a:rPr lang="ja-JP" altLang="en-US" sz="800" b="0" i="0">
                <a:solidFill>
                  <a:srgbClr val="002AFF"/>
                </a:solidFill>
                <a:effectLst/>
                <a:latin typeface="NotoSansJP"/>
              </a:rPr>
              <a:t>日間以上の掲載を推奨します</a:t>
            </a:r>
            <a:endParaRPr lang="en-US" altLang="ja-JP" sz="800" b="0" i="0">
              <a:solidFill>
                <a:srgbClr val="002AFF"/>
              </a:solidFill>
              <a:effectLst/>
              <a:latin typeface="NotoSansJP"/>
            </a:endParaRPr>
          </a:p>
        </p:txBody>
      </p:sp>
      <p:sp>
        <p:nvSpPr>
          <p:cNvPr id="16" name="円/楕円 31">
            <a:extLst>
              <a:ext uri="{FF2B5EF4-FFF2-40B4-BE49-F238E27FC236}">
                <a16:creationId xmlns:a16="http://schemas.microsoft.com/office/drawing/2014/main" id="{E6AD4668-CEE8-107F-FD6B-81C5E5360B29}"/>
              </a:ext>
            </a:extLst>
          </p:cNvPr>
          <p:cNvSpPr>
            <a:spLocks noChangeAspect="1"/>
          </p:cNvSpPr>
          <p:nvPr/>
        </p:nvSpPr>
        <p:spPr>
          <a:xfrm>
            <a:off x="7989850" y="2421123"/>
            <a:ext cx="180000" cy="180000"/>
          </a:xfrm>
          <a:prstGeom prst="ellipse">
            <a:avLst/>
          </a:prstGeom>
          <a:solidFill>
            <a:srgbClr val="000048"/>
          </a:solidFill>
          <a:ln w="9525" cap="flat" cmpd="sng" algn="ctr">
            <a:noFill/>
            <a:prstDash val="soli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kern="0">
                <a:solidFill>
                  <a:srgbClr val="FFFFFF"/>
                </a:solidFill>
                <a:latin typeface="Segoe UI" panose="020B0502040204020203" pitchFamily="34" charset="0"/>
                <a:ea typeface="メイリオ" panose="020B0604030504040204" pitchFamily="34" charset="-128"/>
                <a:cs typeface="Segoe UI" panose="020B0502040204020203" pitchFamily="34" charset="0"/>
              </a:rPr>
              <a:t>H</a:t>
            </a:r>
            <a:endParaRPr kumimoji="0" lang="ja-JP" altLang="en-US" sz="900" b="1" i="0" u="none" strike="noStrike" kern="0" cap="none" spc="0" normalizeH="0" baseline="0" noProof="0">
              <a:ln>
                <a:noFill/>
              </a:ln>
              <a:solidFill>
                <a:srgbClr val="FFFFFF"/>
              </a:solidFill>
              <a:effectLst/>
              <a:uLnTx/>
              <a:uFillTx/>
              <a:latin typeface="Segoe UI" panose="020B0502040204020203" pitchFamily="34" charset="0"/>
              <a:ea typeface="メイリオ" panose="020B0604030504040204" pitchFamily="34" charset="-128"/>
              <a:cs typeface="Segoe UI" panose="020B0502040204020203" pitchFamily="34" charset="0"/>
            </a:endParaRPr>
          </a:p>
        </p:txBody>
      </p:sp>
      <p:sp>
        <p:nvSpPr>
          <p:cNvPr id="17" name="円/楕円 33">
            <a:extLst>
              <a:ext uri="{FF2B5EF4-FFF2-40B4-BE49-F238E27FC236}">
                <a16:creationId xmlns:a16="http://schemas.microsoft.com/office/drawing/2014/main" id="{EE65FCA0-7845-54B7-FCD0-C2088E45569B}"/>
              </a:ext>
            </a:extLst>
          </p:cNvPr>
          <p:cNvSpPr>
            <a:spLocks noChangeAspect="1"/>
          </p:cNvSpPr>
          <p:nvPr/>
        </p:nvSpPr>
        <p:spPr>
          <a:xfrm>
            <a:off x="11021559" y="2449345"/>
            <a:ext cx="180000" cy="180000"/>
          </a:xfrm>
          <a:prstGeom prst="ellipse">
            <a:avLst/>
          </a:prstGeom>
          <a:solidFill>
            <a:srgbClr val="000048"/>
          </a:solidFill>
          <a:ln w="9525" cap="flat" cmpd="sng" algn="ctr">
            <a:noFill/>
            <a:prstDash val="soli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kern="0">
                <a:solidFill>
                  <a:srgbClr val="FFFFFF"/>
                </a:solidFill>
                <a:latin typeface="Segoe UI" panose="020B0502040204020203" pitchFamily="34" charset="0"/>
                <a:ea typeface="メイリオ" panose="020B0604030504040204" pitchFamily="34" charset="-128"/>
                <a:cs typeface="Segoe UI" panose="020B0502040204020203" pitchFamily="34" charset="0"/>
              </a:rPr>
              <a:t>I</a:t>
            </a:r>
            <a:endParaRPr kumimoji="0" lang="ja-JP" altLang="en-US" sz="900" b="1" i="0" u="none" strike="noStrike" kern="0" cap="none" spc="0" normalizeH="0" baseline="0" noProof="0">
              <a:ln>
                <a:noFill/>
              </a:ln>
              <a:solidFill>
                <a:srgbClr val="FFFFFF"/>
              </a:solidFill>
              <a:effectLst/>
              <a:uLnTx/>
              <a:uFillTx/>
              <a:latin typeface="Segoe UI" panose="020B0502040204020203" pitchFamily="34" charset="0"/>
              <a:ea typeface="メイリオ" panose="020B0604030504040204" pitchFamily="34" charset="-128"/>
              <a:cs typeface="Segoe UI" panose="020B0502040204020203" pitchFamily="34" charset="0"/>
            </a:endParaRPr>
          </a:p>
        </p:txBody>
      </p:sp>
      <p:sp>
        <p:nvSpPr>
          <p:cNvPr id="18" name="円/楕円 34">
            <a:extLst>
              <a:ext uri="{FF2B5EF4-FFF2-40B4-BE49-F238E27FC236}">
                <a16:creationId xmlns:a16="http://schemas.microsoft.com/office/drawing/2014/main" id="{9958C50D-7A49-296E-0933-EA8CAB552465}"/>
              </a:ext>
            </a:extLst>
          </p:cNvPr>
          <p:cNvSpPr>
            <a:spLocks noChangeAspect="1"/>
          </p:cNvSpPr>
          <p:nvPr/>
        </p:nvSpPr>
        <p:spPr>
          <a:xfrm>
            <a:off x="8971001" y="2601123"/>
            <a:ext cx="180000" cy="180000"/>
          </a:xfrm>
          <a:prstGeom prst="ellipse">
            <a:avLst/>
          </a:prstGeom>
          <a:solidFill>
            <a:srgbClr val="000048"/>
          </a:solidFill>
          <a:ln w="9525" cap="flat" cmpd="sng" algn="ctr">
            <a:noFill/>
            <a:prstDash val="soli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kern="0">
                <a:solidFill>
                  <a:srgbClr val="FFFFFF"/>
                </a:solidFill>
                <a:latin typeface="Segoe UI" panose="020B0502040204020203" pitchFamily="34" charset="0"/>
                <a:ea typeface="メイリオ" panose="020B0604030504040204" pitchFamily="34" charset="-128"/>
                <a:cs typeface="Segoe UI" panose="020B0502040204020203" pitchFamily="34" charset="0"/>
              </a:rPr>
              <a:t>J</a:t>
            </a:r>
            <a:endParaRPr kumimoji="0" lang="ja-JP" altLang="en-US" sz="900" b="1" i="0" u="none" strike="noStrike" kern="0" cap="none" spc="0" normalizeH="0" baseline="0" noProof="0">
              <a:ln>
                <a:noFill/>
              </a:ln>
              <a:solidFill>
                <a:srgbClr val="FFFFFF"/>
              </a:solidFill>
              <a:effectLst/>
              <a:uLnTx/>
              <a:uFillTx/>
              <a:latin typeface="Segoe UI" panose="020B0502040204020203" pitchFamily="34" charset="0"/>
              <a:ea typeface="メイリオ" panose="020B0604030504040204" pitchFamily="34" charset="-128"/>
              <a:cs typeface="Segoe UI" panose="020B0502040204020203" pitchFamily="34" charset="0"/>
            </a:endParaRPr>
          </a:p>
        </p:txBody>
      </p:sp>
      <p:sp>
        <p:nvSpPr>
          <p:cNvPr id="2" name="テキスト プレースホルダー 1">
            <a:extLst>
              <a:ext uri="{FF2B5EF4-FFF2-40B4-BE49-F238E27FC236}">
                <a16:creationId xmlns:a16="http://schemas.microsoft.com/office/drawing/2014/main" id="{A10AB258-61CC-F0D7-8A92-3805F220E039}"/>
              </a:ext>
            </a:extLst>
          </p:cNvPr>
          <p:cNvSpPr>
            <a:spLocks noGrp="1"/>
          </p:cNvSpPr>
          <p:nvPr>
            <p:ph type="body" sz="quarter" idx="10"/>
          </p:nvPr>
        </p:nvSpPr>
        <p:spPr>
          <a:xfrm>
            <a:off x="3539671" y="361971"/>
            <a:ext cx="5877515" cy="335028"/>
          </a:xfrm>
        </p:spPr>
        <p:txBody>
          <a:bodyPr>
            <a:noAutofit/>
          </a:bodyPr>
          <a:lstStyle/>
          <a:p>
            <a:r>
              <a:rPr lang="en-US" altLang="ja-JP" sz="1300">
                <a:solidFill>
                  <a:srgbClr val="000048"/>
                </a:solidFill>
                <a:latin typeface="Meiryo"/>
                <a:ea typeface="Meiryo"/>
              </a:rPr>
              <a:t>Yahoo! JAPAN</a:t>
            </a:r>
            <a:r>
              <a:rPr lang="ja-JP" altLang="en-US" sz="1300">
                <a:solidFill>
                  <a:srgbClr val="000048"/>
                </a:solidFill>
                <a:latin typeface="Meiryo"/>
                <a:ea typeface="Meiryo"/>
              </a:rPr>
              <a:t>トップページ　</a:t>
            </a:r>
            <a:r>
              <a:rPr kumimoji="1" lang="ja-JP" altLang="en-US" sz="1300" b="1" i="0">
                <a:solidFill>
                  <a:srgbClr val="000048"/>
                </a:solidFill>
                <a:latin typeface="Meiryo"/>
                <a:ea typeface="Meiryo"/>
              </a:rPr>
              <a:t>ブランドパネル</a:t>
            </a:r>
            <a:r>
              <a:rPr kumimoji="1" lang="ja-JP" altLang="en-US" sz="1300" b="1" i="0">
                <a:latin typeface="Meiryo"/>
                <a:ea typeface="Meiryo"/>
              </a:rPr>
              <a:t>　</a:t>
            </a:r>
            <a:r>
              <a:rPr kumimoji="1" lang="ja-JP" altLang="en-US" sz="1300" b="1" i="0">
                <a:solidFill>
                  <a:srgbClr val="000048"/>
                </a:solidFill>
                <a:latin typeface="Meiryo"/>
                <a:ea typeface="Meiryo"/>
              </a:rPr>
              <a:t>トップインパクト</a:t>
            </a:r>
            <a:r>
              <a:rPr kumimoji="1" lang="ja-JP" altLang="en-US" sz="1300" b="1" i="0">
                <a:latin typeface="Meiryo"/>
                <a:ea typeface="Meiryo"/>
              </a:rPr>
              <a:t>　</a:t>
            </a:r>
            <a:r>
              <a:rPr kumimoji="1" lang="ja-JP" altLang="en-US" sz="1300" b="1" i="0">
                <a:solidFill>
                  <a:srgbClr val="000048"/>
                </a:solidFill>
                <a:latin typeface="Meiryo"/>
                <a:ea typeface="Meiryo"/>
              </a:rPr>
              <a:t>パノラマ</a:t>
            </a:r>
            <a:r>
              <a:rPr kumimoji="1" lang="ja-JP" altLang="en-US" sz="1300" b="1" i="0">
                <a:latin typeface="Meiryo"/>
                <a:ea typeface="Meiryo"/>
              </a:rPr>
              <a:t>　</a:t>
            </a:r>
            <a:r>
              <a:rPr kumimoji="1" lang="en-US" altLang="ja-JP" sz="1300" b="1" i="0">
                <a:solidFill>
                  <a:srgbClr val="000048"/>
                </a:solidFill>
                <a:latin typeface="Meiryo"/>
                <a:ea typeface="Meiryo"/>
              </a:rPr>
              <a:t>PC</a:t>
            </a:r>
            <a:endParaRPr kumimoji="1" lang="ja-JP" altLang="en-US" sz="1300" b="1" i="0">
              <a:solidFill>
                <a:srgbClr val="000048"/>
              </a:solidFill>
              <a:latin typeface="Meiryo"/>
              <a:ea typeface="Meiryo"/>
            </a:endParaRPr>
          </a:p>
        </p:txBody>
      </p:sp>
      <p:sp>
        <p:nvSpPr>
          <p:cNvPr id="3" name="テキスト プレースホルダー 1">
            <a:extLst>
              <a:ext uri="{FF2B5EF4-FFF2-40B4-BE49-F238E27FC236}">
                <a16:creationId xmlns:a16="http://schemas.microsoft.com/office/drawing/2014/main" id="{763E6908-6ADC-6955-D786-EC2591BAC349}"/>
              </a:ext>
            </a:extLst>
          </p:cNvPr>
          <p:cNvSpPr txBox="1">
            <a:spLocks/>
          </p:cNvSpPr>
          <p:nvPr/>
        </p:nvSpPr>
        <p:spPr>
          <a:xfrm>
            <a:off x="3522644" y="69915"/>
            <a:ext cx="6278292" cy="335028"/>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rgbClr val="00003E"/>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sz="1500">
                <a:solidFill>
                  <a:srgbClr val="000048"/>
                </a:solidFill>
                <a:latin typeface="+mn-ea"/>
              </a:rPr>
              <a:t>スペシャル商品</a:t>
            </a:r>
            <a:r>
              <a:rPr lang="ja-JP" altLang="en-US" sz="1400">
                <a:solidFill>
                  <a:srgbClr val="000048"/>
                </a:solidFill>
                <a:latin typeface="+mn-ea"/>
              </a:rPr>
              <a:t>（事前提案可否判断必須商品）</a:t>
            </a:r>
            <a:endParaRPr lang="ja-JP" altLang="en-US" sz="1400">
              <a:solidFill>
                <a:srgbClr val="000048"/>
              </a:solidFill>
            </a:endParaRPr>
          </a:p>
        </p:txBody>
      </p:sp>
    </p:spTree>
    <p:extLst>
      <p:ext uri="{BB962C8B-B14F-4D97-AF65-F5344CB8AC3E}">
        <p14:creationId xmlns:p14="http://schemas.microsoft.com/office/powerpoint/2010/main" val="630767801"/>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C600AF-1C94-5768-E5D5-4E0F6B3E431A}"/>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5466B4E5-E2DD-CEC9-48CF-9CB76972D0E9}"/>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2819A451-73F2-B838-9E7D-6C3FF293F112}"/>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14" name="角丸四角形 3">
            <a:extLst>
              <a:ext uri="{FF2B5EF4-FFF2-40B4-BE49-F238E27FC236}">
                <a16:creationId xmlns:a16="http://schemas.microsoft.com/office/drawing/2014/main" id="{38D487DF-7DD9-D821-530F-4F7D68F7E196}"/>
              </a:ext>
            </a:extLst>
          </p:cNvPr>
          <p:cNvSpPr/>
          <p:nvPr/>
        </p:nvSpPr>
        <p:spPr>
          <a:xfrm>
            <a:off x="1792443" y="186644"/>
            <a:ext cx="1484157"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商品一覧</a:t>
            </a:r>
          </a:p>
        </p:txBody>
      </p:sp>
      <p:graphicFrame>
        <p:nvGraphicFramePr>
          <p:cNvPr id="10" name="表 9">
            <a:extLst>
              <a:ext uri="{FF2B5EF4-FFF2-40B4-BE49-F238E27FC236}">
                <a16:creationId xmlns:a16="http://schemas.microsoft.com/office/drawing/2014/main" id="{66981780-B7C5-6C1D-378F-D32E6C346C51}"/>
              </a:ext>
            </a:extLst>
          </p:cNvPr>
          <p:cNvGraphicFramePr>
            <a:graphicFrameLocks noGrp="1"/>
          </p:cNvGraphicFramePr>
          <p:nvPr>
            <p:extLst>
              <p:ext uri="{D42A27DB-BD31-4B8C-83A1-F6EECF244321}">
                <p14:modId xmlns:p14="http://schemas.microsoft.com/office/powerpoint/2010/main" val="688629476"/>
              </p:ext>
            </p:extLst>
          </p:nvPr>
        </p:nvGraphicFramePr>
        <p:xfrm>
          <a:off x="479426" y="987427"/>
          <a:ext cx="11233151" cy="4852009"/>
        </p:xfrm>
        <a:graphic>
          <a:graphicData uri="http://schemas.openxmlformats.org/drawingml/2006/table">
            <a:tbl>
              <a:tblPr firstCol="1" bandRow="1"/>
              <a:tblGrid>
                <a:gridCol w="2866633">
                  <a:extLst>
                    <a:ext uri="{9D8B030D-6E8A-4147-A177-3AD203B41FA5}">
                      <a16:colId xmlns:a16="http://schemas.microsoft.com/office/drawing/2014/main" val="792911817"/>
                    </a:ext>
                  </a:extLst>
                </a:gridCol>
                <a:gridCol w="1285208">
                  <a:extLst>
                    <a:ext uri="{9D8B030D-6E8A-4147-A177-3AD203B41FA5}">
                      <a16:colId xmlns:a16="http://schemas.microsoft.com/office/drawing/2014/main" val="1525620392"/>
                    </a:ext>
                  </a:extLst>
                </a:gridCol>
                <a:gridCol w="2597306">
                  <a:extLst>
                    <a:ext uri="{9D8B030D-6E8A-4147-A177-3AD203B41FA5}">
                      <a16:colId xmlns:a16="http://schemas.microsoft.com/office/drawing/2014/main" val="3835180974"/>
                    </a:ext>
                  </a:extLst>
                </a:gridCol>
                <a:gridCol w="1432827">
                  <a:extLst>
                    <a:ext uri="{9D8B030D-6E8A-4147-A177-3AD203B41FA5}">
                      <a16:colId xmlns:a16="http://schemas.microsoft.com/office/drawing/2014/main" val="3615895197"/>
                    </a:ext>
                  </a:extLst>
                </a:gridCol>
                <a:gridCol w="3051177">
                  <a:extLst>
                    <a:ext uri="{9D8B030D-6E8A-4147-A177-3AD203B41FA5}">
                      <a16:colId xmlns:a16="http://schemas.microsoft.com/office/drawing/2014/main" val="360912566"/>
                    </a:ext>
                  </a:extLst>
                </a:gridCol>
              </a:tblGrid>
              <a:tr h="49659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50" b="1">
                          <a:solidFill>
                            <a:schemeClr val="bg1"/>
                          </a:solidFill>
                          <a:latin typeface="Meiryo" panose="020B0604030504040204" pitchFamily="34" charset="-128"/>
                          <a:ea typeface="Meiryo" panose="020B0604030504040204" pitchFamily="34" charset="-128"/>
                        </a:rPr>
                        <a:t>商品名</a:t>
                      </a:r>
                    </a:p>
                  </a:txBody>
                  <a:tcPr marT="72000"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1" i="0" kern="1200" dirty="0">
                          <a:solidFill>
                            <a:schemeClr val="bg1"/>
                          </a:solidFill>
                          <a:latin typeface="Meiryo" panose="020B0604030504040204" pitchFamily="34" charset="-128"/>
                          <a:ea typeface="Meiryo" panose="020B0604030504040204" pitchFamily="34" charset="-128"/>
                          <a:cs typeface="+mn-cs"/>
                        </a:rPr>
                        <a:t>Yahoo! JAPAN</a:t>
                      </a:r>
                      <a:r>
                        <a:rPr kumimoji="1" lang="ja-JP" altLang="en-US" sz="900" b="1" i="0" kern="1200" dirty="0">
                          <a:solidFill>
                            <a:schemeClr val="bg1"/>
                          </a:solidFill>
                          <a:latin typeface="Meiryo" panose="020B0604030504040204" pitchFamily="34" charset="-128"/>
                          <a:ea typeface="Meiryo" panose="020B0604030504040204" pitchFamily="34" charset="-128"/>
                          <a:cs typeface="+mn-cs"/>
                        </a:rPr>
                        <a:t>トップページ　ブランドパネル　トップインパクト　パノラマ　</a:t>
                      </a:r>
                      <a:r>
                        <a:rPr kumimoji="1" lang="en-US" altLang="ja-JP" sz="900" b="1" i="0" kern="1200" dirty="0">
                          <a:solidFill>
                            <a:schemeClr val="bg1"/>
                          </a:solidFill>
                          <a:latin typeface="Meiryo" panose="020B0604030504040204" pitchFamily="34" charset="-128"/>
                          <a:ea typeface="Meiryo" panose="020B0604030504040204" pitchFamily="34" charset="-128"/>
                          <a:cs typeface="+mn-cs"/>
                        </a:rPr>
                        <a:t>PC</a:t>
                      </a:r>
                      <a:r>
                        <a:rPr kumimoji="1" lang="ja-JP" altLang="en-US" sz="900" b="1" i="0" kern="1200" dirty="0">
                          <a:solidFill>
                            <a:schemeClr val="bg1"/>
                          </a:solidFill>
                          <a:latin typeface="Meiryo" panose="020B0604030504040204" pitchFamily="34" charset="-128"/>
                          <a:ea typeface="Meiryo" panose="020B0604030504040204" pitchFamily="34" charset="-128"/>
                          <a:cs typeface="+mn-cs"/>
                        </a:rPr>
                        <a:t>（</a:t>
                      </a:r>
                      <a:r>
                        <a:rPr kumimoji="1" lang="en-US" altLang="ja-JP" sz="900" b="1" i="0" kern="1200" dirty="0">
                          <a:solidFill>
                            <a:schemeClr val="bg1"/>
                          </a:solidFill>
                          <a:latin typeface="Meiryo" panose="020B0604030504040204" pitchFamily="34" charset="-128"/>
                          <a:ea typeface="Meiryo" panose="020B0604030504040204" pitchFamily="34" charset="-128"/>
                          <a:cs typeface="+mn-cs"/>
                        </a:rPr>
                        <a:t>1000</a:t>
                      </a:r>
                      <a:r>
                        <a:rPr kumimoji="1" lang="ja-JP" altLang="en-US" sz="900" b="1" i="0" kern="1200" dirty="0">
                          <a:solidFill>
                            <a:schemeClr val="bg1"/>
                          </a:solidFill>
                          <a:latin typeface="Meiryo" panose="020B0604030504040204" pitchFamily="34" charset="-128"/>
                          <a:ea typeface="Meiryo" panose="020B0604030504040204" pitchFamily="34" charset="-128"/>
                          <a:cs typeface="+mn-cs"/>
                        </a:rPr>
                        <a:t>万円～）（</a:t>
                      </a:r>
                      <a:r>
                        <a:rPr kumimoji="1" lang="en-US" altLang="ja-JP" sz="900" b="1" i="0" kern="1200" dirty="0">
                          <a:solidFill>
                            <a:schemeClr val="bg1"/>
                          </a:solidFill>
                          <a:latin typeface="Meiryo" panose="020B0604030504040204" pitchFamily="34" charset="-128"/>
                          <a:ea typeface="Meiryo" panose="020B0604030504040204" pitchFamily="34" charset="-128"/>
                          <a:cs typeface="+mn-cs"/>
                        </a:rPr>
                        <a:t>3/12</a:t>
                      </a:r>
                      <a:r>
                        <a:rPr kumimoji="1" lang="ja-JP" altLang="en-US" sz="900" b="1" i="0" kern="1200" dirty="0">
                          <a:solidFill>
                            <a:schemeClr val="bg1"/>
                          </a:solidFill>
                          <a:latin typeface="Meiryo" panose="020B0604030504040204" pitchFamily="34" charset="-128"/>
                          <a:ea typeface="Meiryo" panose="020B0604030504040204" pitchFamily="34" charset="-128"/>
                          <a:cs typeface="+mn-cs"/>
                        </a:rPr>
                        <a:t>～</a:t>
                      </a:r>
                      <a:r>
                        <a:rPr kumimoji="1" lang="en-US" altLang="ja-JP" sz="900" b="1" i="0" kern="1200" dirty="0">
                          <a:solidFill>
                            <a:schemeClr val="bg1"/>
                          </a:solidFill>
                          <a:latin typeface="Meiryo" panose="020B0604030504040204" pitchFamily="34" charset="-128"/>
                          <a:ea typeface="Meiryo" panose="020B0604030504040204" pitchFamily="34" charset="-128"/>
                          <a:cs typeface="+mn-cs"/>
                        </a:rPr>
                        <a:t>3/31</a:t>
                      </a:r>
                      <a:r>
                        <a:rPr kumimoji="1" lang="ja-JP" altLang="en-US" sz="900" b="1" i="0" kern="1200" dirty="0">
                          <a:solidFill>
                            <a:schemeClr val="bg1"/>
                          </a:solidFill>
                          <a:latin typeface="Meiryo" panose="020B0604030504040204" pitchFamily="34" charset="-128"/>
                          <a:ea typeface="Meiryo" panose="020B0604030504040204" pitchFamily="34" charset="-128"/>
                          <a:cs typeface="+mn-cs"/>
                        </a:rPr>
                        <a:t>）</a:t>
                      </a:r>
                      <a:endParaRPr kumimoji="1" lang="en-US" altLang="ja-JP" sz="900" b="1" i="0" kern="1200" dirty="0">
                        <a:solidFill>
                          <a:schemeClr val="bg1"/>
                        </a:solidFill>
                        <a:latin typeface="Meiryo" panose="020B0604030504040204" pitchFamily="34" charset="-128"/>
                        <a:ea typeface="Meiryo" panose="020B0604030504040204" pitchFamily="34" charset="-128"/>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b="1" i="0" kern="1200" dirty="0">
                          <a:solidFill>
                            <a:schemeClr val="bg1"/>
                          </a:solidFill>
                          <a:latin typeface="Meiryo" panose="020B0604030504040204" pitchFamily="34" charset="-128"/>
                          <a:ea typeface="Meiryo" panose="020B0604030504040204" pitchFamily="34" charset="-128"/>
                          <a:cs typeface="+mn-cs"/>
                        </a:rPr>
                        <a:t>Yahoo! JAPAN</a:t>
                      </a:r>
                      <a:r>
                        <a:rPr kumimoji="1" lang="ja-JP" altLang="en-US" sz="900" b="1" i="0" kern="1200" dirty="0">
                          <a:solidFill>
                            <a:schemeClr val="bg1"/>
                          </a:solidFill>
                          <a:latin typeface="Meiryo" panose="020B0604030504040204" pitchFamily="34" charset="-128"/>
                          <a:ea typeface="Meiryo" panose="020B0604030504040204" pitchFamily="34" charset="-128"/>
                          <a:cs typeface="+mn-cs"/>
                        </a:rPr>
                        <a:t>トップページ　ブランドパネル　トップインパクト　パノラマ　</a:t>
                      </a:r>
                      <a:r>
                        <a:rPr kumimoji="1" lang="en-US" altLang="ja-JP" sz="900" b="1" i="0" kern="1200" dirty="0">
                          <a:solidFill>
                            <a:schemeClr val="bg1"/>
                          </a:solidFill>
                          <a:latin typeface="Meiryo" panose="020B0604030504040204" pitchFamily="34" charset="-128"/>
                          <a:ea typeface="Meiryo" panose="020B0604030504040204" pitchFamily="34" charset="-128"/>
                          <a:cs typeface="+mn-cs"/>
                        </a:rPr>
                        <a:t>PC</a:t>
                      </a:r>
                      <a:r>
                        <a:rPr kumimoji="1" lang="ja-JP" altLang="en-US" sz="900" b="1" i="0" kern="1200" dirty="0">
                          <a:solidFill>
                            <a:schemeClr val="bg1"/>
                          </a:solidFill>
                          <a:latin typeface="Meiryo" panose="020B0604030504040204" pitchFamily="34" charset="-128"/>
                          <a:ea typeface="Meiryo" panose="020B0604030504040204" pitchFamily="34" charset="-128"/>
                          <a:cs typeface="+mn-cs"/>
                        </a:rPr>
                        <a:t>（</a:t>
                      </a:r>
                      <a:r>
                        <a:rPr kumimoji="1" lang="en-US" altLang="ja-JP" sz="900" b="1" i="0" kern="1200" dirty="0">
                          <a:solidFill>
                            <a:schemeClr val="bg1"/>
                          </a:solidFill>
                          <a:latin typeface="Meiryo" panose="020B0604030504040204" pitchFamily="34" charset="-128"/>
                          <a:ea typeface="Meiryo" panose="020B0604030504040204" pitchFamily="34" charset="-128"/>
                          <a:cs typeface="+mn-cs"/>
                        </a:rPr>
                        <a:t>2000</a:t>
                      </a:r>
                      <a:r>
                        <a:rPr kumimoji="1" lang="ja-JP" altLang="en-US" sz="900" b="1" i="0" kern="1200" dirty="0">
                          <a:solidFill>
                            <a:schemeClr val="bg1"/>
                          </a:solidFill>
                          <a:latin typeface="Meiryo" panose="020B0604030504040204" pitchFamily="34" charset="-128"/>
                          <a:ea typeface="Meiryo" panose="020B0604030504040204" pitchFamily="34" charset="-128"/>
                          <a:cs typeface="+mn-cs"/>
                        </a:rPr>
                        <a:t>万円～）（</a:t>
                      </a:r>
                      <a:r>
                        <a:rPr kumimoji="1" lang="en-US" altLang="ja-JP" sz="900" b="1" i="0" kern="1200" dirty="0">
                          <a:solidFill>
                            <a:schemeClr val="bg1"/>
                          </a:solidFill>
                          <a:latin typeface="Meiryo" panose="020B0604030504040204" pitchFamily="34" charset="-128"/>
                          <a:ea typeface="Meiryo" panose="020B0604030504040204" pitchFamily="34" charset="-128"/>
                          <a:cs typeface="+mn-cs"/>
                        </a:rPr>
                        <a:t>3/12</a:t>
                      </a:r>
                      <a:r>
                        <a:rPr kumimoji="1" lang="ja-JP" altLang="en-US" sz="900" b="1" i="0" kern="1200" dirty="0">
                          <a:solidFill>
                            <a:schemeClr val="bg1"/>
                          </a:solidFill>
                          <a:latin typeface="Meiryo" panose="020B0604030504040204" pitchFamily="34" charset="-128"/>
                          <a:ea typeface="Meiryo" panose="020B0604030504040204" pitchFamily="34" charset="-128"/>
                          <a:cs typeface="+mn-cs"/>
                        </a:rPr>
                        <a:t>～</a:t>
                      </a:r>
                      <a:r>
                        <a:rPr kumimoji="1" lang="en-US" altLang="ja-JP" sz="900" b="1" i="0" kern="1200" dirty="0">
                          <a:solidFill>
                            <a:schemeClr val="bg1"/>
                          </a:solidFill>
                          <a:latin typeface="Meiryo" panose="020B0604030504040204" pitchFamily="34" charset="-128"/>
                          <a:ea typeface="Meiryo" panose="020B0604030504040204" pitchFamily="34" charset="-128"/>
                          <a:cs typeface="+mn-cs"/>
                        </a:rPr>
                        <a:t>3/31</a:t>
                      </a:r>
                      <a:r>
                        <a:rPr kumimoji="1" lang="ja-JP" altLang="en-US" sz="900" b="1" i="0" kern="1200" dirty="0">
                          <a:solidFill>
                            <a:schemeClr val="bg1"/>
                          </a:solidFill>
                          <a:latin typeface="Meiryo" panose="020B0604030504040204" pitchFamily="34" charset="-128"/>
                          <a:ea typeface="Meiryo" panose="020B0604030504040204" pitchFamily="34" charset="-128"/>
                          <a:cs typeface="+mn-cs"/>
                        </a:rPr>
                        <a:t>）</a:t>
                      </a:r>
                      <a:endParaRPr kumimoji="1" lang="en-US" altLang="ja-JP" sz="900" b="1" i="0" kern="1200" dirty="0">
                        <a:solidFill>
                          <a:schemeClr val="bg1"/>
                        </a:solidFill>
                        <a:latin typeface="Meiryo" panose="020B0604030504040204" pitchFamily="34" charset="-128"/>
                        <a:ea typeface="Meiryo" panose="020B0604030504040204" pitchFamily="34" charset="-128"/>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hMerge="1">
                  <a:txBody>
                    <a:bodyPr/>
                    <a:lstStyle/>
                    <a:p>
                      <a:endParaRPr kumimoji="1" lang="ja-JP" altLang="en-US"/>
                    </a:p>
                  </a:txBody>
                  <a:tcPr>
                    <a:lnL w="12700" cmpd="sng">
                      <a:noFill/>
                      <a:prstDash val="solid"/>
                    </a:lnL>
                  </a:tcPr>
                </a:tc>
                <a:extLst>
                  <a:ext uri="{0D108BD9-81ED-4DB2-BD59-A6C34878D82A}">
                    <a16:rowId xmlns:a16="http://schemas.microsoft.com/office/drawing/2014/main" val="2117335041"/>
                  </a:ext>
                </a:extLst>
              </a:tr>
              <a:tr h="292544">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リリース種別</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商品</a:t>
                      </a:r>
                      <a:r>
                        <a:rPr kumimoji="1" lang="en-US" altLang="ja-JP" sz="900" b="0" kern="1200">
                          <a:solidFill>
                            <a:schemeClr val="bg1"/>
                          </a:solidFill>
                          <a:latin typeface="Meiryo"/>
                          <a:ea typeface="Meiryo"/>
                          <a:cs typeface="+mn-cs"/>
                        </a:rPr>
                        <a:t>ID</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a:solidFill>
                            <a:srgbClr val="0D0D0D"/>
                          </a:solidFill>
                          <a:latin typeface="メイリオ" panose="020B0604030504040204" pitchFamily="50" charset="-128"/>
                          <a:ea typeface="メイリオ" panose="020B0604030504040204" pitchFamily="50" charset="-128"/>
                        </a:rPr>
                        <a:t>内容変更</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dirty="0">
                          <a:latin typeface="メイリオ" panose="020B0604030504040204" pitchFamily="50" charset="-128"/>
                          <a:ea typeface="+mn-ea"/>
                        </a:rPr>
                        <a:t>1000014617</a:t>
                      </a:r>
                      <a:endParaRPr kumimoji="1" lang="ja-JP" altLang="en-US" sz="900" dirty="0">
                        <a:latin typeface="メイリオ" panose="020B0604030504040204" pitchFamily="50" charset="-128"/>
                        <a:ea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ja-JP" altLang="en-US" sz="900">
                          <a:solidFill>
                            <a:srgbClr val="0D0D0D"/>
                          </a:solidFill>
                          <a:latin typeface="メイリオ" panose="020B0604030504040204" pitchFamily="50" charset="-128"/>
                          <a:ea typeface="メイリオ" panose="020B0604030504040204" pitchFamily="50" charset="-128"/>
                        </a:rPr>
                        <a:t>内容変更</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a:lnSpc>
                          <a:spcPct val="100000"/>
                        </a:lnSpc>
                        <a:spcBef>
                          <a:spcPts val="0"/>
                        </a:spcBef>
                        <a:spcAft>
                          <a:spcPts val="0"/>
                        </a:spcAft>
                        <a:buNone/>
                        <a:tabLst/>
                        <a:defRPr/>
                      </a:pPr>
                      <a:r>
                        <a:rPr kumimoji="1" lang="en-US" altLang="ja-JP" sz="900" dirty="0">
                          <a:latin typeface="メイリオ" panose="020B0604030504040204" pitchFamily="50" charset="-128"/>
                          <a:ea typeface="+mn-ea"/>
                        </a:rPr>
                        <a:t>1000014634</a:t>
                      </a:r>
                      <a:endParaRPr kumimoji="1" lang="ja-JP" altLang="en-US" sz="900" dirty="0">
                        <a:latin typeface="メイリオ" panose="020B0604030504040204" pitchFamily="50" charset="-128"/>
                        <a:ea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355075111"/>
                  </a:ext>
                </a:extLst>
              </a:tr>
              <a:tr h="292544">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予約開始日</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altLang="ja-JP" sz="900" kern="1200">
                          <a:solidFill>
                            <a:srgbClr val="0D0D0D"/>
                          </a:solidFill>
                          <a:latin typeface="メイリオ"/>
                          <a:ea typeface="メイリオ"/>
                          <a:cs typeface="+mn-cs"/>
                        </a:rPr>
                        <a:t>2026</a:t>
                      </a:r>
                      <a:r>
                        <a:rPr kumimoji="1" lang="ja-JP" altLang="en-US" sz="900" kern="1200">
                          <a:solidFill>
                            <a:srgbClr val="0D0D0D"/>
                          </a:solidFill>
                          <a:latin typeface="メイリオ"/>
                          <a:ea typeface="メイリオ"/>
                          <a:cs typeface="+mn-cs"/>
                        </a:rPr>
                        <a:t>年</a:t>
                      </a:r>
                      <a:r>
                        <a:rPr kumimoji="1" lang="en-US" altLang="ja-JP" sz="900" kern="1200">
                          <a:solidFill>
                            <a:srgbClr val="0D0D0D"/>
                          </a:solidFill>
                          <a:latin typeface="メイリオ"/>
                          <a:ea typeface="メイリオ"/>
                          <a:cs typeface="+mn-cs"/>
                        </a:rPr>
                        <a:t>9</a:t>
                      </a:r>
                      <a:r>
                        <a:rPr kumimoji="1" lang="ja-JP" altLang="en-US" sz="900" kern="1200">
                          <a:solidFill>
                            <a:srgbClr val="0D0D0D"/>
                          </a:solidFill>
                          <a:latin typeface="メイリオ"/>
                          <a:ea typeface="メイリオ"/>
                          <a:cs typeface="+mn-cs"/>
                        </a:rPr>
                        <a:t>月</a:t>
                      </a:r>
                      <a:r>
                        <a:rPr kumimoji="1" lang="en-US" altLang="ja-JP" sz="900" kern="1200">
                          <a:solidFill>
                            <a:srgbClr val="0D0D0D"/>
                          </a:solidFill>
                          <a:latin typeface="メイリオ"/>
                          <a:ea typeface="メイリオ"/>
                          <a:cs typeface="+mn-cs"/>
                        </a:rPr>
                        <a:t>17</a:t>
                      </a:r>
                      <a:r>
                        <a:rPr kumimoji="1" lang="ja-JP" altLang="en-US" sz="900" kern="1200">
                          <a:solidFill>
                            <a:srgbClr val="0D0D0D"/>
                          </a:solidFill>
                          <a:latin typeface="メイリオ"/>
                          <a:ea typeface="メイリオ"/>
                          <a:cs typeface="+mn-cs"/>
                        </a:rPr>
                        <a:t>日</a:t>
                      </a:r>
                      <a:r>
                        <a:rPr lang="en-US" altLang="ja-JP" sz="900" kern="1200">
                          <a:solidFill>
                            <a:srgbClr val="0D0D0D"/>
                          </a:solidFill>
                          <a:latin typeface="メイリオ"/>
                          <a:ea typeface="メイリオ"/>
                          <a:cs typeface="+mn-cs"/>
                        </a:rPr>
                        <a:t>(</a:t>
                      </a:r>
                      <a:r>
                        <a:rPr lang="ja-JP" altLang="en-US" sz="900" kern="1200">
                          <a:solidFill>
                            <a:srgbClr val="0D0D0D"/>
                          </a:solidFill>
                          <a:latin typeface="メイリオ"/>
                          <a:ea typeface="メイリオ"/>
                          <a:cs typeface="+mn-cs"/>
                        </a:rPr>
                        <a:t>木</a:t>
                      </a:r>
                      <a:r>
                        <a:rPr lang="en-US" altLang="ja-JP" sz="900" kern="1200">
                          <a:solidFill>
                            <a:srgbClr val="0D0D0D"/>
                          </a:solidFill>
                          <a:latin typeface="メイリオ"/>
                          <a:ea typeface="メイリオ"/>
                          <a:cs typeface="+mn-cs"/>
                        </a:rPr>
                        <a:t>)</a:t>
                      </a:r>
                      <a:endParaRPr kumimoji="1" lang="en-US" altLang="ja-JP" sz="900" kern="1200">
                        <a:solidFill>
                          <a:srgbClr val="0D0D0D"/>
                        </a:solidFill>
                        <a:latin typeface="メイリオ"/>
                        <a:ea typeface="メイリオ"/>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777446988"/>
                  </a:ext>
                </a:extLst>
              </a:tr>
              <a:tr h="292544">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入稿前審査対象</a:t>
                      </a:r>
                      <a:endParaRPr kumimoji="1" lang="en-US" altLang="ja-JP" sz="900" b="0" kern="1200">
                        <a:solidFill>
                          <a:schemeClr val="bg1"/>
                        </a:solidFill>
                        <a:latin typeface="Meiryo" panose="020B0604030504040204" pitchFamily="34" charset="-128"/>
                        <a:ea typeface="Meiryo" panose="020B0604030504040204" pitchFamily="34" charset="-128"/>
                        <a:cs typeface="+mn-cs"/>
                      </a:endParaRP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1" kern="1200">
                          <a:solidFill>
                            <a:srgbClr val="0D0D0D"/>
                          </a:solidFill>
                          <a:latin typeface="Meiryo" panose="020B0604030504040204" pitchFamily="34" charset="-128"/>
                          <a:ea typeface="Meiryo" panose="020B0604030504040204" pitchFamily="34" charset="-128"/>
                        </a:rPr>
                        <a:t>●</a:t>
                      </a:r>
                      <a:endParaRPr kumimoji="1" lang="ja-JP" altLang="en-US" sz="900" b="1" i="0" kern="1200">
                        <a:solidFill>
                          <a:srgbClr val="0D0D0D"/>
                        </a:solidFill>
                        <a:latin typeface="Meiryo" panose="020B0604030504040204" pitchFamily="34" charset="-128"/>
                        <a:ea typeface="Meiryo" panose="020B0604030504040204" pitchFamily="34" charset="-128"/>
                        <a:cs typeface="+mn-cs"/>
                      </a:endParaRPr>
                    </a:p>
                  </a:txBody>
                  <a:tcPr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1" kern="1200">
                          <a:solidFill>
                            <a:srgbClr val="0D0D0D"/>
                          </a:solidFill>
                          <a:latin typeface="Meiryo" panose="020B0604030504040204" pitchFamily="34" charset="-128"/>
                          <a:ea typeface="Meiryo" panose="020B0604030504040204" pitchFamily="34" charset="-128"/>
                        </a:rPr>
                        <a:t>●</a:t>
                      </a:r>
                      <a:endParaRPr kumimoji="1" lang="ja-JP" altLang="en-US" sz="900" b="1" i="0" kern="1200">
                        <a:solidFill>
                          <a:srgbClr val="0D0D0D"/>
                        </a:solidFill>
                        <a:latin typeface="Meiryo" panose="020B0604030504040204" pitchFamily="34" charset="-128"/>
                        <a:ea typeface="Meiryo" panose="020B0604030504040204" pitchFamily="34" charset="-128"/>
                        <a:cs typeface="+mn-cs"/>
                      </a:endParaRPr>
                    </a:p>
                  </a:txBody>
                  <a:tcPr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112060797"/>
                  </a:ext>
                </a:extLst>
              </a:tr>
              <a:tr h="47504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a:ea typeface="Meiryo"/>
                          <a:cs typeface="+mn-cs"/>
                        </a:rPr>
                        <a:t>広告タイプ</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メインメディアの形式</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アスペクト比</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ja-JP" altLang="en-US" sz="900" kern="1200">
                          <a:solidFill>
                            <a:srgbClr val="0D0D0D"/>
                          </a:solidFill>
                          <a:latin typeface="Meiryo"/>
                          <a:ea typeface="Meiryo"/>
                          <a:cs typeface="+mn-cs"/>
                        </a:rPr>
                        <a:t>トップインパクト パノラマ</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画像</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　トップインパクト パノラマ</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動画</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　　　トップインパクト パノラマ パネルスイッチ</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画像</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a:t>
                      </a:r>
                      <a:endParaRPr kumimoji="1" lang="en-US" altLang="ja-JP" sz="900" kern="1200">
                        <a:solidFill>
                          <a:srgbClr val="0D0D0D"/>
                        </a:solidFill>
                        <a:latin typeface="Meiryo"/>
                        <a:ea typeface="Meiryo"/>
                        <a:cs typeface="+mn-cs"/>
                      </a:endParaRPr>
                    </a:p>
                    <a:p>
                      <a:pPr algn="ctr"/>
                      <a:r>
                        <a:rPr kumimoji="1" lang="ja-JP" altLang="en-US" sz="900" kern="1200">
                          <a:solidFill>
                            <a:srgbClr val="0D0D0D"/>
                          </a:solidFill>
                          <a:latin typeface="Meiryo"/>
                          <a:ea typeface="Meiryo"/>
                          <a:cs typeface="+mn-cs"/>
                        </a:rPr>
                        <a:t>トップインパクト パノラマ サイドスイッチ</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動画</a:t>
                      </a:r>
                      <a:r>
                        <a:rPr kumimoji="1" lang="en-US" altLang="ja-JP" sz="900" kern="1200">
                          <a:solidFill>
                            <a:srgbClr val="0D0D0D"/>
                          </a:solidFill>
                          <a:latin typeface="Meiryo"/>
                          <a:ea typeface="Meiryo"/>
                          <a:cs typeface="+mn-cs"/>
                        </a:rPr>
                        <a:t>/</a:t>
                      </a:r>
                      <a:r>
                        <a:rPr kumimoji="1" lang="ja-JP" altLang="en-US" sz="900" kern="1200">
                          <a:solidFill>
                            <a:srgbClr val="0D0D0D"/>
                          </a:solidFill>
                          <a:latin typeface="Meiryo"/>
                          <a:ea typeface="Meiryo"/>
                          <a:cs typeface="+mn-cs"/>
                        </a:rPr>
                        <a:t>－</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a:solidFill>
                          <a:schemeClr val="tx1">
                            <a:lumMod val="65000"/>
                            <a:lumOff val="35000"/>
                          </a:schemeClr>
                        </a:solidFill>
                        <a:latin typeface="+mj-lt"/>
                        <a:ea typeface="+mj-ea"/>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84434171"/>
                  </a:ext>
                </a:extLst>
              </a:tr>
              <a:tr h="292544">
                <a:tc>
                  <a:txBody>
                    <a:bodyPr/>
                    <a:lstStyle/>
                    <a:p>
                      <a:pPr algn="ctr"/>
                      <a:r>
                        <a:rPr kumimoji="1" lang="ja-JP" altLang="en-US" sz="900" b="0" kern="1200">
                          <a:solidFill>
                            <a:schemeClr val="bg1"/>
                          </a:solidFill>
                          <a:latin typeface="Meiryo"/>
                          <a:ea typeface="Meiryo"/>
                          <a:cs typeface="+mn-cs"/>
                        </a:rPr>
                        <a:t>バナー</a:t>
                      </a:r>
                      <a:r>
                        <a:rPr kumimoji="1" lang="en-US" altLang="ja-JP" sz="900" b="0" kern="1200">
                          <a:solidFill>
                            <a:schemeClr val="bg1"/>
                          </a:solidFill>
                          <a:latin typeface="Meiryo"/>
                          <a:ea typeface="Meiryo"/>
                          <a:cs typeface="+mn-cs"/>
                        </a:rPr>
                        <a:t>/</a:t>
                      </a:r>
                      <a:r>
                        <a:rPr kumimoji="1" lang="ja-JP" altLang="en-US" sz="900" b="0" kern="1200">
                          <a:solidFill>
                            <a:schemeClr val="bg1"/>
                          </a:solidFill>
                          <a:latin typeface="Meiryo"/>
                          <a:ea typeface="Meiryo"/>
                          <a:cs typeface="+mn-cs"/>
                        </a:rPr>
                        <a:t>動画</a:t>
                      </a:r>
                      <a:r>
                        <a:rPr kumimoji="1" lang="en-US" altLang="ja-JP" sz="900" b="0" kern="1200">
                          <a:solidFill>
                            <a:schemeClr val="bg1"/>
                          </a:solidFill>
                          <a:latin typeface="Meiryo"/>
                          <a:ea typeface="Meiryo"/>
                          <a:cs typeface="+mn-cs"/>
                        </a:rPr>
                        <a:t>/16</a:t>
                      </a:r>
                      <a:r>
                        <a:rPr kumimoji="1" lang="ja-JP" altLang="en-US" sz="900" b="0" kern="1200">
                          <a:solidFill>
                            <a:schemeClr val="bg1"/>
                          </a:solidFill>
                          <a:latin typeface="Meiryo"/>
                          <a:ea typeface="Meiryo"/>
                          <a:cs typeface="+mn-cs"/>
                        </a:rPr>
                        <a:t>：</a:t>
                      </a:r>
                      <a:r>
                        <a:rPr kumimoji="1" lang="en-US" altLang="ja-JP" sz="900" b="0" kern="1200">
                          <a:solidFill>
                            <a:schemeClr val="bg1"/>
                          </a:solidFill>
                          <a:latin typeface="Meiryo"/>
                          <a:ea typeface="Meiryo"/>
                          <a:cs typeface="+mn-cs"/>
                        </a:rPr>
                        <a:t>9</a:t>
                      </a:r>
                      <a:r>
                        <a:rPr kumimoji="1" lang="ja-JP" altLang="en-US" sz="900" b="0" kern="1200">
                          <a:solidFill>
                            <a:schemeClr val="bg1"/>
                          </a:solidFill>
                          <a:latin typeface="Meiryo"/>
                          <a:ea typeface="Meiryo"/>
                          <a:cs typeface="+mn-cs"/>
                        </a:rPr>
                        <a:t>広告　タップ後の動作</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p>
                      <a:pPr algn="ctr"/>
                      <a:r>
                        <a:rPr lang="en-US" altLang="ja-JP" sz="900" b="0" i="0" kern="1200">
                          <a:solidFill>
                            <a:srgbClr val="0D0D0D"/>
                          </a:solidFill>
                          <a:latin typeface="Meiryo"/>
                          <a:ea typeface="Meiryo"/>
                          <a:cs typeface="+mn-cs"/>
                        </a:rPr>
                        <a:t>‐</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74522507"/>
                  </a:ext>
                </a:extLst>
              </a:tr>
              <a:tr h="292544">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デバイス</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900" kern="1200">
                          <a:solidFill>
                            <a:srgbClr val="0D0D0D"/>
                          </a:solidFill>
                          <a:latin typeface="Meiryo"/>
                          <a:ea typeface="Meiryo"/>
                          <a:cs typeface="+mn-cs"/>
                        </a:rPr>
                        <a:t>PC</a:t>
                      </a:r>
                      <a:endParaRPr kumimoji="1" lang="ja-JP" altLang="en-US" sz="900" kern="1200">
                        <a:solidFill>
                          <a:srgbClr val="0D0D0D"/>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931917948"/>
                  </a:ext>
                </a:extLst>
              </a:tr>
              <a:tr h="292544">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掲載面</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ja-JP" altLang="ja-JP" sz="900" b="0" i="0">
                          <a:solidFill>
                            <a:schemeClr val="tx1"/>
                          </a:solidFill>
                          <a:effectLst/>
                          <a:latin typeface="Verdana" panose="020B0604030504040204" pitchFamily="34" charset="0"/>
                        </a:rPr>
                        <a:t>Yahoo! JAPANトップページ</a:t>
                      </a:r>
                      <a:endParaRPr kumimoji="1" lang="ja-JP" altLang="en-US" sz="900" kern="1200">
                        <a:solidFill>
                          <a:schemeClr val="tx1"/>
                        </a:solidFill>
                        <a:latin typeface="Meiryo" panose="020B0604030504040204" pitchFamily="34" charset="-128"/>
                        <a:ea typeface="Meiryo" panose="020B0604030504040204" pitchFamily="34" charset="-128"/>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10000"/>
                        <a:lumOff val="90000"/>
                      </a:scheme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787314208"/>
                  </a:ext>
                </a:extLst>
              </a:tr>
              <a:tr h="292544">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掲載場所</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rtl="0" eaLnBrk="1" fontAlgn="auto" latinLnBrk="0" hangingPunct="1">
                        <a:lnSpc>
                          <a:spcPct val="100000"/>
                        </a:lnSpc>
                        <a:spcBef>
                          <a:spcPts val="0"/>
                        </a:spcBef>
                        <a:spcAft>
                          <a:spcPts val="0"/>
                        </a:spcAft>
                        <a:buClrTx/>
                        <a:buSzTx/>
                        <a:buFontTx/>
                        <a:buNone/>
                      </a:pPr>
                      <a:r>
                        <a:rPr kumimoji="1" lang="en-US" altLang="ja-JP" sz="900" kern="1200">
                          <a:solidFill>
                            <a:srgbClr val="0D0D0D"/>
                          </a:solidFill>
                          <a:latin typeface="Meiryo"/>
                          <a:ea typeface="Meiryo"/>
                          <a:cs typeface="+mn-cs"/>
                        </a:rPr>
                        <a:t>Yahoo! JAPAN</a:t>
                      </a:r>
                      <a:r>
                        <a:rPr kumimoji="1" lang="ja-JP" altLang="en-US" sz="900" kern="1200">
                          <a:solidFill>
                            <a:srgbClr val="0D0D0D"/>
                          </a:solidFill>
                          <a:latin typeface="Meiryo"/>
                          <a:ea typeface="Meiryo"/>
                          <a:cs typeface="+mn-cs"/>
                        </a:rPr>
                        <a:t>トップページのファーストビュー　</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mn-lt"/>
                        <a:ea typeface="+mn-ea"/>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066738162"/>
                  </a:ext>
                </a:extLst>
              </a:tr>
              <a:tr h="292544">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掲載期間</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rtl="0" fontAlgn="ctr"/>
                      <a:r>
                        <a:rPr lang="en-US" altLang="ja-JP" sz="90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12</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日（金）～　</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2027</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年</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月</a:t>
                      </a:r>
                      <a:r>
                        <a:rPr kumimoji="1" lang="en-US" altLang="ja-JP" sz="900" b="0" i="0" u="none" strike="noStrike" kern="1200" cap="none" spc="0" normalizeH="0" baseline="0" noProof="0">
                          <a:ln>
                            <a:noFill/>
                          </a:ln>
                          <a:solidFill>
                            <a:srgbClr val="0D0D0D"/>
                          </a:solidFill>
                          <a:effectLst/>
                          <a:uLnTx/>
                          <a:uFillTx/>
                          <a:latin typeface="Meiryo"/>
                          <a:ea typeface="Meiryo"/>
                          <a:cs typeface="+mn-cs"/>
                        </a:rPr>
                        <a:t>31</a:t>
                      </a:r>
                      <a:r>
                        <a:rPr kumimoji="1" lang="ja-JP" altLang="en-US" sz="900" b="0" i="0" u="none" strike="noStrike" kern="1200" cap="none" spc="0" normalizeH="0" baseline="0" noProof="0">
                          <a:ln>
                            <a:noFill/>
                          </a:ln>
                          <a:solidFill>
                            <a:srgbClr val="0D0D0D"/>
                          </a:solidFill>
                          <a:effectLst/>
                          <a:uLnTx/>
                          <a:uFillTx/>
                          <a:latin typeface="Meiryo"/>
                          <a:ea typeface="Meiryo"/>
                          <a:cs typeface="+mn-cs"/>
                        </a:rPr>
                        <a:t>日（水）</a:t>
                      </a:r>
                      <a:endParaRPr lang="ja-JP" altLang="en-US" sz="900" b="0" i="0" u="none" strike="noStrike">
                        <a:solidFill>
                          <a:srgbClr val="0D0D0D"/>
                        </a:solidFill>
                        <a:effectLst/>
                        <a:latin typeface="Meiryo"/>
                        <a:ea typeface="Meiryo"/>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2463668774"/>
                  </a:ext>
                </a:extLst>
              </a:tr>
              <a:tr h="292544">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購入期間</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900" kern="1200">
                          <a:solidFill>
                            <a:srgbClr val="0D0D0D"/>
                          </a:solidFill>
                          <a:latin typeface="Meiryo"/>
                          <a:ea typeface="Meiryo"/>
                          <a:cs typeface="+mn-cs"/>
                        </a:rPr>
                        <a:t>5</a:t>
                      </a:r>
                      <a:r>
                        <a:rPr kumimoji="1" lang="ja-JP" altLang="en-US" sz="900" kern="1200">
                          <a:solidFill>
                            <a:srgbClr val="0D0D0D"/>
                          </a:solidFill>
                          <a:latin typeface="Meiryo"/>
                          <a:ea typeface="Meiryo"/>
                          <a:cs typeface="+mn-cs"/>
                        </a:rPr>
                        <a:t>日間～</a:t>
                      </a:r>
                      <a:r>
                        <a:rPr kumimoji="1" lang="en-US" altLang="ja-JP" sz="900" kern="1200">
                          <a:solidFill>
                            <a:srgbClr val="0D0D0D"/>
                          </a:solidFill>
                          <a:latin typeface="Meiryo"/>
                          <a:ea typeface="Meiryo"/>
                          <a:cs typeface="+mn-cs"/>
                        </a:rPr>
                        <a:t>20</a:t>
                      </a:r>
                      <a:r>
                        <a:rPr kumimoji="1" lang="ja-JP" altLang="en-US" sz="900" kern="1200">
                          <a:solidFill>
                            <a:srgbClr val="0D0D0D"/>
                          </a:solidFill>
                          <a:latin typeface="Meiryo"/>
                          <a:ea typeface="Meiryo"/>
                          <a:cs typeface="+mn-cs"/>
                        </a:rPr>
                        <a:t>日間 </a:t>
                      </a:r>
                      <a:r>
                        <a:rPr kumimoji="0" lang="en-US" altLang="ja-JP" sz="900" kern="0">
                          <a:solidFill>
                            <a:srgbClr val="002AFF"/>
                          </a:solidFill>
                          <a:latin typeface="Meiryo"/>
                          <a:ea typeface="Meiryo"/>
                        </a:rPr>
                        <a:t>※1</a:t>
                      </a:r>
                      <a:r>
                        <a:rPr lang="en-US" altLang="ja-JP" sz="900" kern="0">
                          <a:solidFill>
                            <a:srgbClr val="002AFF"/>
                          </a:solidFill>
                          <a:latin typeface="Meiryo"/>
                          <a:ea typeface="Meiryo"/>
                        </a:rPr>
                        <a:t> </a:t>
                      </a:r>
                      <a:endParaRPr kumimoji="1" lang="ja-JP" altLang="en-US" sz="900" kern="1200">
                        <a:solidFill>
                          <a:srgbClr val="002AFF"/>
                        </a:solidFill>
                        <a:latin typeface="Meiryo" panose="020B0604030504040204" pitchFamily="34" charset="-128"/>
                        <a:ea typeface="Meiryo" panose="020B0604030504040204" pitchFamily="34" charset="-128"/>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lumMod val="65000"/>
                            <a:lumOff val="35000"/>
                          </a:prstClr>
                        </a:solidFill>
                        <a:effectLst/>
                        <a:uLnTx/>
                        <a:uFillTx/>
                        <a:latin typeface="メイリオ"/>
                        <a:ea typeface="メイリオ"/>
                        <a:cs typeface="+mn-cs"/>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967014782"/>
                  </a:ext>
                </a:extLst>
              </a:tr>
              <a:tr h="292544">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料金タイプ</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4">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900" err="1">
                          <a:solidFill>
                            <a:srgbClr val="0D0D0D"/>
                          </a:solidFill>
                          <a:latin typeface="Meiryo"/>
                          <a:ea typeface="Meiryo"/>
                        </a:rPr>
                        <a:t>vimps</a:t>
                      </a:r>
                      <a:r>
                        <a:rPr kumimoji="1" lang="ja-JP" altLang="en-US" sz="900">
                          <a:solidFill>
                            <a:srgbClr val="0D0D0D"/>
                          </a:solidFill>
                          <a:latin typeface="Meiryo"/>
                          <a:ea typeface="Meiryo"/>
                        </a:rPr>
                        <a:t>購入型</a:t>
                      </a: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hMerge="1">
                  <a:txBody>
                    <a:bodyPr/>
                    <a:lstStyle/>
                    <a:p>
                      <a:pPr algn="ctr"/>
                      <a:endParaRPr kumimoji="1" lang="ja-JP" altLang="en-US" sz="800" kern="1200">
                        <a:solidFill>
                          <a:schemeClr val="tx1">
                            <a:lumMod val="65000"/>
                            <a:lumOff val="35000"/>
                          </a:schemeClr>
                        </a:solidFill>
                        <a:latin typeface="+mn-lt"/>
                        <a:ea typeface="+mn-ea"/>
                        <a:cs typeface="+mn-cs"/>
                      </a:endParaRPr>
                    </a:p>
                  </a:txBody>
                  <a:tcPr anchor="ct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750538939"/>
                  </a:ext>
                </a:extLst>
              </a:tr>
              <a:tr h="292544">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最低購入価格</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10,000,000</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20,000,000</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381913646"/>
                  </a:ext>
                </a:extLst>
              </a:tr>
              <a:tr h="36985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0" kern="1200">
                          <a:solidFill>
                            <a:schemeClr val="bg1"/>
                          </a:solidFill>
                          <a:latin typeface="Meiryo" panose="020B0604030504040204" pitchFamily="34" charset="-128"/>
                          <a:ea typeface="Meiryo" panose="020B0604030504040204" pitchFamily="34" charset="-128"/>
                          <a:cs typeface="+mn-cs"/>
                        </a:rPr>
                        <a:t>基本料金（</a:t>
                      </a:r>
                      <a:r>
                        <a:rPr kumimoji="1" lang="en-US" altLang="ja-JP" sz="900" b="0" kern="1200" err="1">
                          <a:solidFill>
                            <a:schemeClr val="bg1"/>
                          </a:solidFill>
                          <a:latin typeface="Meiryo" panose="020B0604030504040204" pitchFamily="34" charset="-128"/>
                          <a:ea typeface="Meiryo" panose="020B0604030504040204" pitchFamily="34" charset="-128"/>
                          <a:cs typeface="+mn-cs"/>
                        </a:rPr>
                        <a:t>vCPM</a:t>
                      </a:r>
                      <a:r>
                        <a:rPr kumimoji="1" lang="ja-JP" altLang="en-US" sz="900" b="0" kern="1200">
                          <a:solidFill>
                            <a:schemeClr val="bg1"/>
                          </a:solidFill>
                          <a:latin typeface="Meiryo" panose="020B0604030504040204" pitchFamily="34" charset="-128"/>
                          <a:ea typeface="Meiryo" panose="020B0604030504040204" pitchFamily="34" charset="-128"/>
                          <a:cs typeface="+mn-cs"/>
                        </a:rPr>
                        <a:t>）</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kern="1200">
                          <a:solidFill>
                            <a:srgbClr val="0D0D0D"/>
                          </a:solidFill>
                          <a:latin typeface="Meiryo"/>
                          <a:ea typeface="Meiryo"/>
                          <a:cs typeface="+mn-cs"/>
                        </a:rPr>
                        <a:t>1,680</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algn="ctr"/>
                      <a:r>
                        <a:rPr kumimoji="1" lang="en-US" altLang="ja-JP" sz="900" kern="1200">
                          <a:solidFill>
                            <a:srgbClr val="0D0D0D"/>
                          </a:solidFill>
                          <a:latin typeface="Meiryo"/>
                          <a:ea typeface="Meiryo"/>
                          <a:cs typeface="+mn-cs"/>
                        </a:rPr>
                        <a:t>1,596</a:t>
                      </a:r>
                      <a:r>
                        <a:rPr kumimoji="1" lang="ja-JP" altLang="en-US" sz="900" kern="1200">
                          <a:solidFill>
                            <a:srgbClr val="0D0D0D"/>
                          </a:solidFill>
                          <a:latin typeface="Meiryo"/>
                          <a:ea typeface="Meiryo"/>
                          <a:cs typeface="+mn-cs"/>
                        </a:rPr>
                        <a:t>円</a:t>
                      </a:r>
                      <a:endParaRPr kumimoji="1" lang="en-US" altLang="ja-JP" sz="900" kern="1200">
                        <a:solidFill>
                          <a:srgbClr val="0D0D0D"/>
                        </a:solidFill>
                        <a:latin typeface="Meiryo"/>
                        <a:ea typeface="Meiryo"/>
                        <a:cs typeface="+mn-cs"/>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4014462905"/>
                  </a:ext>
                </a:extLst>
              </a:tr>
              <a:tr h="292544">
                <a:tc>
                  <a:txBody>
                    <a:bodyPr/>
                    <a:lstStyle>
                      <a:lvl1pPr marL="0" algn="l" defTabSz="914423" rtl="0" eaLnBrk="1" latinLnBrk="0" hangingPunct="1">
                        <a:defRPr kumimoji="1" sz="1800" kern="1200">
                          <a:solidFill>
                            <a:schemeClr val="tx1"/>
                          </a:solidFill>
                          <a:latin typeface="Calibri" panose="020F0502020204030204"/>
                        </a:defRPr>
                      </a:lvl1pPr>
                      <a:lvl2pPr marL="457212" algn="l" defTabSz="914423" rtl="0" eaLnBrk="1" latinLnBrk="0" hangingPunct="1">
                        <a:defRPr kumimoji="1" sz="1800" kern="1200">
                          <a:solidFill>
                            <a:schemeClr val="tx1"/>
                          </a:solidFill>
                          <a:latin typeface="Calibri" panose="020F0502020204030204"/>
                        </a:defRPr>
                      </a:lvl2pPr>
                      <a:lvl3pPr marL="914423" algn="l" defTabSz="914423" rtl="0" eaLnBrk="1" latinLnBrk="0" hangingPunct="1">
                        <a:defRPr kumimoji="1" sz="1800" kern="1200">
                          <a:solidFill>
                            <a:schemeClr val="tx1"/>
                          </a:solidFill>
                          <a:latin typeface="Calibri" panose="020F0502020204030204"/>
                        </a:defRPr>
                      </a:lvl3pPr>
                      <a:lvl4pPr marL="1371634" algn="l" defTabSz="914423" rtl="0" eaLnBrk="1" latinLnBrk="0" hangingPunct="1">
                        <a:defRPr kumimoji="1" sz="1800" kern="1200">
                          <a:solidFill>
                            <a:schemeClr val="tx1"/>
                          </a:solidFill>
                          <a:latin typeface="Calibri" panose="020F0502020204030204"/>
                        </a:defRPr>
                      </a:lvl4pPr>
                      <a:lvl5pPr marL="1828846" algn="l" defTabSz="914423" rtl="0" eaLnBrk="1" latinLnBrk="0" hangingPunct="1">
                        <a:defRPr kumimoji="1" sz="1800" kern="1200">
                          <a:solidFill>
                            <a:schemeClr val="tx1"/>
                          </a:solidFill>
                          <a:latin typeface="Calibri" panose="020F0502020204030204"/>
                        </a:defRPr>
                      </a:lvl5pPr>
                      <a:lvl6pPr marL="2286057" algn="l" defTabSz="914423" rtl="0" eaLnBrk="1" latinLnBrk="0" hangingPunct="1">
                        <a:defRPr kumimoji="1" sz="1800" kern="1200">
                          <a:solidFill>
                            <a:schemeClr val="tx1"/>
                          </a:solidFill>
                          <a:latin typeface="Calibri" panose="020F0502020204030204"/>
                        </a:defRPr>
                      </a:lvl6pPr>
                      <a:lvl7pPr marL="2743269" algn="l" defTabSz="914423" rtl="0" eaLnBrk="1" latinLnBrk="0" hangingPunct="1">
                        <a:defRPr kumimoji="1" sz="1800" kern="1200">
                          <a:solidFill>
                            <a:schemeClr val="tx1"/>
                          </a:solidFill>
                          <a:latin typeface="Calibri" panose="020F0502020204030204"/>
                        </a:defRPr>
                      </a:lvl7pPr>
                      <a:lvl8pPr marL="3200480" algn="l" defTabSz="914423" rtl="0" eaLnBrk="1" latinLnBrk="0" hangingPunct="1">
                        <a:defRPr kumimoji="1" sz="1800" kern="1200">
                          <a:solidFill>
                            <a:schemeClr val="tx1"/>
                          </a:solidFill>
                          <a:latin typeface="Calibri" panose="020F0502020204030204"/>
                        </a:defRPr>
                      </a:lvl8pPr>
                      <a:lvl9pPr marL="3657691" algn="l" defTabSz="914423" rtl="0" eaLnBrk="1" latinLnBrk="0" hangingPunct="1">
                        <a:defRPr kumimoji="1" sz="1800" kern="1200">
                          <a:solidFill>
                            <a:schemeClr val="tx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900" b="0" kern="1200">
                          <a:solidFill>
                            <a:schemeClr val="bg1"/>
                          </a:solidFill>
                          <a:latin typeface="Meiryo" panose="020B0604030504040204" pitchFamily="34" charset="-128"/>
                          <a:ea typeface="Meiryo" panose="020B0604030504040204" pitchFamily="34" charset="-128"/>
                          <a:cs typeface="+mn-cs"/>
                        </a:rPr>
                        <a:t>想定</a:t>
                      </a:r>
                      <a:r>
                        <a:rPr kumimoji="1" lang="en-US" altLang="ja-JP" sz="900" b="0" kern="1200" err="1">
                          <a:solidFill>
                            <a:schemeClr val="bg1"/>
                          </a:solidFill>
                          <a:latin typeface="Meiryo" panose="020B0604030504040204" pitchFamily="34" charset="-128"/>
                          <a:ea typeface="Meiryo" panose="020B0604030504040204" pitchFamily="34" charset="-128"/>
                          <a:cs typeface="+mn-cs"/>
                        </a:rPr>
                        <a:t>vimps</a:t>
                      </a:r>
                      <a:r>
                        <a:rPr kumimoji="1" lang="ja-JP" altLang="en-US" sz="900" b="0" kern="1200">
                          <a:solidFill>
                            <a:schemeClr val="bg1"/>
                          </a:solidFill>
                          <a:latin typeface="Meiryo" panose="020B0604030504040204" pitchFamily="34" charset="-128"/>
                          <a:ea typeface="Meiryo" panose="020B0604030504040204" pitchFamily="34" charset="-128"/>
                          <a:cs typeface="+mn-cs"/>
                        </a:rPr>
                        <a:t>（枠配信のみ）</a:t>
                      </a: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en-US" altLang="ja-JP" sz="1000" b="0" i="0" kern="1200">
                          <a:solidFill>
                            <a:srgbClr val="0D0D0D"/>
                          </a:solidFill>
                          <a:latin typeface="Meiryo"/>
                          <a:ea typeface="Meiryo"/>
                          <a:cs typeface="+mn-cs"/>
                        </a:rPr>
                        <a:t>-</a:t>
                      </a:r>
                      <a:endParaRPr kumimoji="1" lang="ja-JP" altLang="en-US" sz="1000" b="0" i="0" kern="1200">
                        <a:solidFill>
                          <a:srgbClr val="0D0D0D"/>
                        </a:solidFill>
                        <a:latin typeface="Meiryo"/>
                        <a:ea typeface="Meiryo"/>
                        <a:cs typeface="+mn-cs"/>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tc>
                <a:tc gridSpan="2">
                  <a:txBody>
                    <a:bodyPr/>
                    <a:lstStyle>
                      <a:lvl1pPr marL="0" algn="l" defTabSz="914423" rtl="0" eaLnBrk="1" latinLnBrk="0" hangingPunct="1">
                        <a:defRPr kumimoji="1" sz="1800" kern="1200">
                          <a:solidFill>
                            <a:schemeClr val="tx1"/>
                          </a:solidFill>
                          <a:latin typeface="メイリオ"/>
                          <a:ea typeface="メイリオ"/>
                        </a:defRPr>
                      </a:lvl1pPr>
                      <a:lvl2pPr marL="457212" algn="l" defTabSz="914423" rtl="0" eaLnBrk="1" latinLnBrk="0" hangingPunct="1">
                        <a:defRPr kumimoji="1" sz="1800" kern="1200">
                          <a:solidFill>
                            <a:schemeClr val="tx1"/>
                          </a:solidFill>
                          <a:latin typeface="メイリオ"/>
                          <a:ea typeface="メイリオ"/>
                        </a:defRPr>
                      </a:lvl2pPr>
                      <a:lvl3pPr marL="914423" algn="l" defTabSz="914423" rtl="0" eaLnBrk="1" latinLnBrk="0" hangingPunct="1">
                        <a:defRPr kumimoji="1" sz="1800" kern="1200">
                          <a:solidFill>
                            <a:schemeClr val="tx1"/>
                          </a:solidFill>
                          <a:latin typeface="メイリオ"/>
                          <a:ea typeface="メイリオ"/>
                        </a:defRPr>
                      </a:lvl3pPr>
                      <a:lvl4pPr marL="1371634" algn="l" defTabSz="914423" rtl="0" eaLnBrk="1" latinLnBrk="0" hangingPunct="1">
                        <a:defRPr kumimoji="1" sz="1800" kern="1200">
                          <a:solidFill>
                            <a:schemeClr val="tx1"/>
                          </a:solidFill>
                          <a:latin typeface="メイリオ"/>
                          <a:ea typeface="メイリオ"/>
                        </a:defRPr>
                      </a:lvl4pPr>
                      <a:lvl5pPr marL="1828846" algn="l" defTabSz="914423" rtl="0" eaLnBrk="1" latinLnBrk="0" hangingPunct="1">
                        <a:defRPr kumimoji="1" sz="1800" kern="1200">
                          <a:solidFill>
                            <a:schemeClr val="tx1"/>
                          </a:solidFill>
                          <a:latin typeface="メイリオ"/>
                          <a:ea typeface="メイリオ"/>
                        </a:defRPr>
                      </a:lvl5pPr>
                      <a:lvl6pPr marL="2286057" algn="l" defTabSz="914423" rtl="0" eaLnBrk="1" latinLnBrk="0" hangingPunct="1">
                        <a:defRPr kumimoji="1" sz="1800" kern="1200">
                          <a:solidFill>
                            <a:schemeClr val="tx1"/>
                          </a:solidFill>
                          <a:latin typeface="メイリオ"/>
                          <a:ea typeface="メイリオ"/>
                        </a:defRPr>
                      </a:lvl6pPr>
                      <a:lvl7pPr marL="2743269" algn="l" defTabSz="914423" rtl="0" eaLnBrk="1" latinLnBrk="0" hangingPunct="1">
                        <a:defRPr kumimoji="1" sz="1800" kern="1200">
                          <a:solidFill>
                            <a:schemeClr val="tx1"/>
                          </a:solidFill>
                          <a:latin typeface="メイリオ"/>
                          <a:ea typeface="メイリオ"/>
                        </a:defRPr>
                      </a:lvl7pPr>
                      <a:lvl8pPr marL="3200480" algn="l" defTabSz="914423" rtl="0" eaLnBrk="1" latinLnBrk="0" hangingPunct="1">
                        <a:defRPr kumimoji="1" sz="1800" kern="1200">
                          <a:solidFill>
                            <a:schemeClr val="tx1"/>
                          </a:solidFill>
                          <a:latin typeface="メイリオ"/>
                          <a:ea typeface="メイリオ"/>
                        </a:defRPr>
                      </a:lvl8pPr>
                      <a:lvl9pPr marL="3657691" algn="l" defTabSz="914423" rtl="0" eaLnBrk="1" latinLnBrk="0" hangingPunct="1">
                        <a:defRPr kumimoji="1" sz="1800" kern="1200">
                          <a:solidFill>
                            <a:schemeClr val="tx1"/>
                          </a:solidFill>
                          <a:latin typeface="メイリオ"/>
                          <a:ea typeface="メイリオ"/>
                        </a:defRPr>
                      </a:lvl9pPr>
                    </a:lstStyle>
                    <a:p>
                      <a:pPr algn="ctr"/>
                      <a:r>
                        <a:rPr kumimoji="1" lang="en-US" altLang="ja-JP" sz="1000" b="0" i="0" dirty="0">
                          <a:solidFill>
                            <a:srgbClr val="0D0D0D"/>
                          </a:solidFill>
                          <a:latin typeface="Meiryo"/>
                          <a:ea typeface="Meiryo"/>
                        </a:rPr>
                        <a:t>-</a:t>
                      </a:r>
                      <a:endParaRPr kumimoji="1" lang="ja-JP" altLang="en-US" sz="1000" b="0" i="0" dirty="0">
                        <a:solidFill>
                          <a:srgbClr val="0D0D0D"/>
                        </a:solidFill>
                        <a:latin typeface="Meiryo"/>
                        <a:ea typeface="Meiryo"/>
                      </a:endParaRPr>
                    </a:p>
                  </a:txBody>
                  <a:tcPr marT="3600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hMerge="1">
                  <a:txBody>
                    <a:bodyPr/>
                    <a:lstStyle/>
                    <a:p>
                      <a:endParaRPr kumimoji="1" lang="ja-JP" altLang="en-US"/>
                    </a:p>
                  </a:txBody>
                  <a:tcP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788352744"/>
                  </a:ext>
                </a:extLst>
              </a:tr>
            </a:tbl>
          </a:graphicData>
        </a:graphic>
      </p:graphicFrame>
      <p:sp>
        <p:nvSpPr>
          <p:cNvPr id="11" name="正方形/長方形 10">
            <a:extLst>
              <a:ext uri="{FF2B5EF4-FFF2-40B4-BE49-F238E27FC236}">
                <a16:creationId xmlns:a16="http://schemas.microsoft.com/office/drawing/2014/main" id="{DEB55E17-FCF2-8144-81DB-69E6A0EA9B62}"/>
              </a:ext>
            </a:extLst>
          </p:cNvPr>
          <p:cNvSpPr/>
          <p:nvPr/>
        </p:nvSpPr>
        <p:spPr>
          <a:xfrm>
            <a:off x="479426" y="5876674"/>
            <a:ext cx="4190250" cy="406265"/>
          </a:xfrm>
          <a:prstGeom prst="rect">
            <a:avLst/>
          </a:prstGeom>
        </p:spPr>
        <p:txBody>
          <a:bodyPr wrap="none" lIns="0" tIns="0" rIns="0" bIns="0" anchor="t">
            <a:spAutoFit/>
          </a:bodyPr>
          <a:lstStyle/>
          <a:p>
            <a:pPr>
              <a:lnSpc>
                <a:spcPct val="110000"/>
              </a:lnSpc>
              <a:defRPr/>
            </a:pPr>
            <a:r>
              <a:rPr kumimoji="0" lang="en-US" altLang="ja-JP" sz="800" kern="0">
                <a:solidFill>
                  <a:srgbClr val="595959"/>
                </a:solidFill>
                <a:latin typeface="Meiryo"/>
                <a:ea typeface="Meiryo"/>
              </a:rPr>
              <a:t>※</a:t>
            </a:r>
            <a:r>
              <a:rPr kumimoji="0" lang="en-US" sz="800" kern="0">
                <a:solidFill>
                  <a:srgbClr val="595959"/>
                </a:solidFill>
                <a:latin typeface="Meiryo"/>
                <a:ea typeface="+mn-lt"/>
              </a:rPr>
              <a:t>SP</a:t>
            </a:r>
            <a:r>
              <a:rPr kumimoji="0" lang="ja-JP" altLang="en-US" sz="800" kern="0">
                <a:solidFill>
                  <a:srgbClr val="595959"/>
                </a:solidFill>
                <a:latin typeface="Meiryo"/>
                <a:ea typeface="Meiryo"/>
              </a:rPr>
              <a:t>はスマートフォン、</a:t>
            </a:r>
            <a:r>
              <a:rPr kumimoji="0" lang="en-US" sz="800" kern="0">
                <a:solidFill>
                  <a:srgbClr val="595959"/>
                </a:solidFill>
                <a:latin typeface="Meiryo"/>
                <a:ea typeface="+mn-lt"/>
              </a:rPr>
              <a:t>PC</a:t>
            </a:r>
            <a:r>
              <a:rPr kumimoji="0" lang="ja-JP" sz="800" kern="0">
                <a:solidFill>
                  <a:srgbClr val="595959"/>
                </a:solidFill>
                <a:latin typeface="Meiryo"/>
                <a:ea typeface="Meiryo"/>
              </a:rPr>
              <a:t>はパソコン、</a:t>
            </a:r>
            <a:r>
              <a:rPr kumimoji="0" lang="en-US" altLang="ja-JP" sz="800" kern="0">
                <a:solidFill>
                  <a:srgbClr val="595959"/>
                </a:solidFill>
                <a:latin typeface="Meiryo"/>
                <a:ea typeface="+mn-lt"/>
              </a:rPr>
              <a:t>MD</a:t>
            </a:r>
            <a:r>
              <a:rPr kumimoji="0" lang="ja-JP" sz="800" kern="0">
                <a:solidFill>
                  <a:srgbClr val="595959"/>
                </a:solidFill>
                <a:latin typeface="Meiryo"/>
                <a:ea typeface="Meiryo"/>
              </a:rPr>
              <a:t>はマルチデバイスの略称です。</a:t>
            </a:r>
            <a:endParaRPr lang="ja-JP" sz="800">
              <a:solidFill>
                <a:srgbClr val="595959"/>
              </a:solidFill>
              <a:latin typeface="Meiryo"/>
              <a:ea typeface="Meiryo"/>
            </a:endParaRPr>
          </a:p>
          <a:p>
            <a:pPr>
              <a:lnSpc>
                <a:spcPct val="110000"/>
              </a:lnSpc>
              <a:defRPr/>
            </a:pPr>
            <a:r>
              <a:rPr kumimoji="0" lang="en-US" altLang="ja-JP" sz="800" kern="0">
                <a:solidFill>
                  <a:srgbClr val="595959"/>
                </a:solidFill>
                <a:latin typeface="Meiryo"/>
                <a:ea typeface="Meiryo"/>
              </a:rPr>
              <a:t>※</a:t>
            </a:r>
            <a:r>
              <a:rPr kumimoji="0" lang="en-US" altLang="ja-JP" sz="800" kern="0" err="1">
                <a:solidFill>
                  <a:srgbClr val="595959"/>
                </a:solidFill>
                <a:latin typeface="Meiryo"/>
                <a:ea typeface="Meiryo"/>
              </a:rPr>
              <a:t>vCPM</a:t>
            </a:r>
            <a:r>
              <a:rPr kumimoji="0" lang="ja-JP" altLang="en-US" sz="800" kern="0">
                <a:solidFill>
                  <a:srgbClr val="595959"/>
                </a:solidFill>
                <a:latin typeface="Meiryo"/>
                <a:ea typeface="Meiryo"/>
              </a:rPr>
              <a:t>はビューアブルインプレッション</a:t>
            </a:r>
            <a:r>
              <a:rPr kumimoji="0" lang="en-US" altLang="ja-JP" sz="800" kern="0">
                <a:solidFill>
                  <a:srgbClr val="595959"/>
                </a:solidFill>
                <a:latin typeface="Meiryo"/>
                <a:ea typeface="Meiryo"/>
              </a:rPr>
              <a:t>1,000</a:t>
            </a:r>
            <a:r>
              <a:rPr kumimoji="0" lang="ja-JP" altLang="en-US" sz="800" kern="0">
                <a:solidFill>
                  <a:srgbClr val="595959"/>
                </a:solidFill>
                <a:latin typeface="Meiryo"/>
                <a:ea typeface="Meiryo"/>
              </a:rPr>
              <a:t>回あたりにかかる見込み広告費用です。 </a:t>
            </a:r>
            <a:endParaRPr lang="en-US" altLang="ja-JP" sz="800" kern="0">
              <a:solidFill>
                <a:srgbClr val="595959"/>
              </a:solidFill>
              <a:latin typeface="Meiryo" panose="020B0604030504040204" pitchFamily="34" charset="-128"/>
              <a:ea typeface="Meiryo" panose="020B0604030504040204" pitchFamily="34" charset="-128"/>
            </a:endParaRPr>
          </a:p>
          <a:p>
            <a:pPr>
              <a:lnSpc>
                <a:spcPct val="110000"/>
              </a:lnSpc>
              <a:defRPr/>
            </a:pPr>
            <a:r>
              <a:rPr kumimoji="0" lang="en-US" altLang="ja-JP" sz="800" kern="0">
                <a:solidFill>
                  <a:srgbClr val="595959"/>
                </a:solidFill>
                <a:latin typeface="Meiryo"/>
                <a:ea typeface="Meiryo"/>
              </a:rPr>
              <a:t>※</a:t>
            </a:r>
            <a:r>
              <a:rPr kumimoji="0" lang="en-US" altLang="ja-JP" sz="800" kern="0" err="1">
                <a:solidFill>
                  <a:srgbClr val="595959"/>
                </a:solidFill>
                <a:latin typeface="Meiryo"/>
                <a:ea typeface="Meiryo"/>
              </a:rPr>
              <a:t>vimps</a:t>
            </a:r>
            <a:r>
              <a:rPr kumimoji="0" lang="ja-JP" altLang="en-US" sz="800" kern="0">
                <a:solidFill>
                  <a:srgbClr val="595959"/>
                </a:solidFill>
                <a:latin typeface="Meiryo"/>
                <a:ea typeface="Meiryo"/>
              </a:rPr>
              <a:t>はビューアブルインプレッションの略称です。</a:t>
            </a:r>
            <a:endParaRPr lang="en-US" altLang="ja-JP" sz="800" kern="0">
              <a:solidFill>
                <a:srgbClr val="595959"/>
              </a:solidFill>
              <a:latin typeface="Meiryo"/>
              <a:ea typeface="Meiryo"/>
            </a:endParaRPr>
          </a:p>
        </p:txBody>
      </p:sp>
      <p:sp>
        <p:nvSpPr>
          <p:cNvPr id="15" name="正方形/長方形 14">
            <a:extLst>
              <a:ext uri="{FF2B5EF4-FFF2-40B4-BE49-F238E27FC236}">
                <a16:creationId xmlns:a16="http://schemas.microsoft.com/office/drawing/2014/main" id="{C8A96F6B-CE59-7E00-E146-15EA18A9BAC5}"/>
              </a:ext>
            </a:extLst>
          </p:cNvPr>
          <p:cNvSpPr/>
          <p:nvPr/>
        </p:nvSpPr>
        <p:spPr>
          <a:xfrm>
            <a:off x="5047886" y="5941180"/>
            <a:ext cx="6280565" cy="132344"/>
          </a:xfrm>
          <a:prstGeom prst="rect">
            <a:avLst/>
          </a:prstGeom>
        </p:spPr>
        <p:txBody>
          <a:bodyPr wrap="none" lIns="0" tIns="0" rIns="0" bIns="0" anchor="t">
            <a:spAutoFit/>
          </a:bodyPr>
          <a:lstStyle/>
          <a:p>
            <a:pPr>
              <a:lnSpc>
                <a:spcPct val="110000"/>
              </a:lnSpc>
              <a:defRPr/>
            </a:pPr>
            <a:r>
              <a:rPr kumimoji="0" lang="en-US" altLang="ja-JP" sz="800" kern="0">
                <a:solidFill>
                  <a:srgbClr val="002AFF"/>
                </a:solidFill>
                <a:latin typeface="Meiryo" panose="020B0604030504040204" pitchFamily="34" charset="-128"/>
                <a:ea typeface="Meiryo" panose="020B0604030504040204" pitchFamily="34" charset="-128"/>
              </a:rPr>
              <a:t>※1  </a:t>
            </a:r>
            <a:r>
              <a:rPr lang="en-US" altLang="ja-JP" sz="800" b="0" i="0">
                <a:solidFill>
                  <a:srgbClr val="002AFF"/>
                </a:solidFill>
                <a:effectLst/>
                <a:latin typeface="NotoSansJP"/>
              </a:rPr>
              <a:t>1</a:t>
            </a:r>
            <a:r>
              <a:rPr lang="ja-JP" altLang="en-US" sz="800" b="0" i="0">
                <a:solidFill>
                  <a:srgbClr val="002AFF"/>
                </a:solidFill>
                <a:effectLst/>
                <a:latin typeface="NotoSansJP"/>
              </a:rPr>
              <a:t>日間～</a:t>
            </a:r>
            <a:r>
              <a:rPr lang="en-US" altLang="ja-JP" sz="800" b="0" i="0">
                <a:solidFill>
                  <a:srgbClr val="002AFF"/>
                </a:solidFill>
                <a:effectLst/>
                <a:latin typeface="NotoSansJP"/>
              </a:rPr>
              <a:t>4</a:t>
            </a:r>
            <a:r>
              <a:rPr lang="ja-JP" altLang="en-US" sz="800" b="0" i="0">
                <a:solidFill>
                  <a:srgbClr val="002AFF"/>
                </a:solidFill>
                <a:effectLst/>
                <a:latin typeface="NotoSansJP"/>
              </a:rPr>
              <a:t>日間での掲載も可能ですが、予約時のシミュレーション</a:t>
            </a:r>
            <a:r>
              <a:rPr lang="en-US" altLang="ja-JP" sz="800" b="0" i="0" err="1">
                <a:solidFill>
                  <a:srgbClr val="002AFF"/>
                </a:solidFill>
                <a:effectLst/>
                <a:latin typeface="NotoSansJP"/>
              </a:rPr>
              <a:t>vimps</a:t>
            </a:r>
            <a:r>
              <a:rPr lang="ja-JP" altLang="en-US" sz="800" b="0" i="0">
                <a:solidFill>
                  <a:srgbClr val="002AFF"/>
                </a:solidFill>
                <a:effectLst/>
                <a:latin typeface="NotoSansJP"/>
              </a:rPr>
              <a:t>を下回る場合がありますので、</a:t>
            </a:r>
            <a:r>
              <a:rPr lang="en-US" altLang="ja-JP" sz="800" b="0" i="0">
                <a:solidFill>
                  <a:srgbClr val="002AFF"/>
                </a:solidFill>
                <a:effectLst/>
                <a:latin typeface="NotoSansJP"/>
              </a:rPr>
              <a:t>5</a:t>
            </a:r>
            <a:r>
              <a:rPr lang="ja-JP" altLang="en-US" sz="800" b="0" i="0">
                <a:solidFill>
                  <a:srgbClr val="002AFF"/>
                </a:solidFill>
                <a:effectLst/>
                <a:latin typeface="NotoSansJP"/>
              </a:rPr>
              <a:t>日間以上の掲載を推奨します</a:t>
            </a:r>
            <a:endParaRPr lang="en-US" altLang="ja-JP" sz="800" b="0" i="0">
              <a:solidFill>
                <a:srgbClr val="002AFF"/>
              </a:solidFill>
              <a:effectLst/>
              <a:latin typeface="NotoSansJP"/>
            </a:endParaRPr>
          </a:p>
        </p:txBody>
      </p:sp>
      <p:sp>
        <p:nvSpPr>
          <p:cNvPr id="16" name="円/楕円 31">
            <a:extLst>
              <a:ext uri="{FF2B5EF4-FFF2-40B4-BE49-F238E27FC236}">
                <a16:creationId xmlns:a16="http://schemas.microsoft.com/office/drawing/2014/main" id="{B333C1A3-30F2-F683-C2A8-B1F7395E2B9A}"/>
              </a:ext>
            </a:extLst>
          </p:cNvPr>
          <p:cNvSpPr>
            <a:spLocks noChangeAspect="1"/>
          </p:cNvSpPr>
          <p:nvPr/>
        </p:nvSpPr>
        <p:spPr>
          <a:xfrm>
            <a:off x="7989850" y="2421123"/>
            <a:ext cx="180000" cy="180000"/>
          </a:xfrm>
          <a:prstGeom prst="ellipse">
            <a:avLst/>
          </a:prstGeom>
          <a:solidFill>
            <a:srgbClr val="000048"/>
          </a:solidFill>
          <a:ln w="9525" cap="flat" cmpd="sng" algn="ctr">
            <a:noFill/>
            <a:prstDash val="soli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kern="0">
                <a:solidFill>
                  <a:srgbClr val="FFFFFF"/>
                </a:solidFill>
                <a:latin typeface="Segoe UI" panose="020B0502040204020203" pitchFamily="34" charset="0"/>
                <a:ea typeface="メイリオ" panose="020B0604030504040204" pitchFamily="34" charset="-128"/>
                <a:cs typeface="Segoe UI" panose="020B0502040204020203" pitchFamily="34" charset="0"/>
              </a:rPr>
              <a:t>H</a:t>
            </a:r>
            <a:endParaRPr kumimoji="0" lang="ja-JP" altLang="en-US" sz="900" b="1" i="0" u="none" strike="noStrike" kern="0" cap="none" spc="0" normalizeH="0" baseline="0" noProof="0">
              <a:ln>
                <a:noFill/>
              </a:ln>
              <a:solidFill>
                <a:srgbClr val="FFFFFF"/>
              </a:solidFill>
              <a:effectLst/>
              <a:uLnTx/>
              <a:uFillTx/>
              <a:latin typeface="Segoe UI" panose="020B0502040204020203" pitchFamily="34" charset="0"/>
              <a:ea typeface="メイリオ" panose="020B0604030504040204" pitchFamily="34" charset="-128"/>
              <a:cs typeface="Segoe UI" panose="020B0502040204020203" pitchFamily="34" charset="0"/>
            </a:endParaRPr>
          </a:p>
        </p:txBody>
      </p:sp>
      <p:sp>
        <p:nvSpPr>
          <p:cNvPr id="17" name="円/楕円 33">
            <a:extLst>
              <a:ext uri="{FF2B5EF4-FFF2-40B4-BE49-F238E27FC236}">
                <a16:creationId xmlns:a16="http://schemas.microsoft.com/office/drawing/2014/main" id="{4AD3EB1A-DDF2-B4B4-B1E5-4E60373C7C6E}"/>
              </a:ext>
            </a:extLst>
          </p:cNvPr>
          <p:cNvSpPr>
            <a:spLocks noChangeAspect="1"/>
          </p:cNvSpPr>
          <p:nvPr/>
        </p:nvSpPr>
        <p:spPr>
          <a:xfrm>
            <a:off x="11021559" y="2449345"/>
            <a:ext cx="180000" cy="180000"/>
          </a:xfrm>
          <a:prstGeom prst="ellipse">
            <a:avLst/>
          </a:prstGeom>
          <a:solidFill>
            <a:srgbClr val="000048"/>
          </a:solidFill>
          <a:ln w="9525" cap="flat" cmpd="sng" algn="ctr">
            <a:noFill/>
            <a:prstDash val="soli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kern="0">
                <a:solidFill>
                  <a:srgbClr val="FFFFFF"/>
                </a:solidFill>
                <a:latin typeface="Segoe UI" panose="020B0502040204020203" pitchFamily="34" charset="0"/>
                <a:ea typeface="メイリオ" panose="020B0604030504040204" pitchFamily="34" charset="-128"/>
                <a:cs typeface="Segoe UI" panose="020B0502040204020203" pitchFamily="34" charset="0"/>
              </a:rPr>
              <a:t>I</a:t>
            </a:r>
            <a:endParaRPr kumimoji="0" lang="ja-JP" altLang="en-US" sz="900" b="1" i="0" u="none" strike="noStrike" kern="0" cap="none" spc="0" normalizeH="0" baseline="0" noProof="0">
              <a:ln>
                <a:noFill/>
              </a:ln>
              <a:solidFill>
                <a:srgbClr val="FFFFFF"/>
              </a:solidFill>
              <a:effectLst/>
              <a:uLnTx/>
              <a:uFillTx/>
              <a:latin typeface="Segoe UI" panose="020B0502040204020203" pitchFamily="34" charset="0"/>
              <a:ea typeface="メイリオ" panose="020B0604030504040204" pitchFamily="34" charset="-128"/>
              <a:cs typeface="Segoe UI" panose="020B0502040204020203" pitchFamily="34" charset="0"/>
            </a:endParaRPr>
          </a:p>
        </p:txBody>
      </p:sp>
      <p:sp>
        <p:nvSpPr>
          <p:cNvPr id="18" name="円/楕円 34">
            <a:extLst>
              <a:ext uri="{FF2B5EF4-FFF2-40B4-BE49-F238E27FC236}">
                <a16:creationId xmlns:a16="http://schemas.microsoft.com/office/drawing/2014/main" id="{5908C4C9-7FF5-A281-5C9E-FDD3C55F85CC}"/>
              </a:ext>
            </a:extLst>
          </p:cNvPr>
          <p:cNvSpPr>
            <a:spLocks noChangeAspect="1"/>
          </p:cNvSpPr>
          <p:nvPr/>
        </p:nvSpPr>
        <p:spPr>
          <a:xfrm>
            <a:off x="8971001" y="2601123"/>
            <a:ext cx="180000" cy="180000"/>
          </a:xfrm>
          <a:prstGeom prst="ellipse">
            <a:avLst/>
          </a:prstGeom>
          <a:solidFill>
            <a:srgbClr val="000048"/>
          </a:solidFill>
          <a:ln w="9525" cap="flat" cmpd="sng" algn="ctr">
            <a:noFill/>
            <a:prstDash val="soli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1" kern="0">
                <a:solidFill>
                  <a:srgbClr val="FFFFFF"/>
                </a:solidFill>
                <a:latin typeface="Segoe UI" panose="020B0502040204020203" pitchFamily="34" charset="0"/>
                <a:ea typeface="メイリオ" panose="020B0604030504040204" pitchFamily="34" charset="-128"/>
                <a:cs typeface="Segoe UI" panose="020B0502040204020203" pitchFamily="34" charset="0"/>
              </a:rPr>
              <a:t>J</a:t>
            </a:r>
            <a:endParaRPr kumimoji="0" lang="ja-JP" altLang="en-US" sz="900" b="1" i="0" u="none" strike="noStrike" kern="0" cap="none" spc="0" normalizeH="0" baseline="0" noProof="0">
              <a:ln>
                <a:noFill/>
              </a:ln>
              <a:solidFill>
                <a:srgbClr val="FFFFFF"/>
              </a:solidFill>
              <a:effectLst/>
              <a:uLnTx/>
              <a:uFillTx/>
              <a:latin typeface="Segoe UI" panose="020B0502040204020203" pitchFamily="34" charset="0"/>
              <a:ea typeface="メイリオ" panose="020B0604030504040204" pitchFamily="34" charset="-128"/>
              <a:cs typeface="Segoe UI" panose="020B0502040204020203" pitchFamily="34" charset="0"/>
            </a:endParaRPr>
          </a:p>
        </p:txBody>
      </p:sp>
      <p:sp>
        <p:nvSpPr>
          <p:cNvPr id="2" name="テキスト プレースホルダー 1">
            <a:extLst>
              <a:ext uri="{FF2B5EF4-FFF2-40B4-BE49-F238E27FC236}">
                <a16:creationId xmlns:a16="http://schemas.microsoft.com/office/drawing/2014/main" id="{0B20A85D-AE05-7BC8-9502-E4FBC2C36746}"/>
              </a:ext>
            </a:extLst>
          </p:cNvPr>
          <p:cNvSpPr>
            <a:spLocks noGrp="1"/>
          </p:cNvSpPr>
          <p:nvPr>
            <p:ph type="body" sz="quarter" idx="10"/>
          </p:nvPr>
        </p:nvSpPr>
        <p:spPr>
          <a:xfrm>
            <a:off x="3539671" y="361971"/>
            <a:ext cx="5877515" cy="335028"/>
          </a:xfrm>
        </p:spPr>
        <p:txBody>
          <a:bodyPr>
            <a:noAutofit/>
          </a:bodyPr>
          <a:lstStyle/>
          <a:p>
            <a:r>
              <a:rPr lang="en-US" altLang="ja-JP" sz="1300">
                <a:solidFill>
                  <a:srgbClr val="000048"/>
                </a:solidFill>
                <a:latin typeface="Meiryo"/>
                <a:ea typeface="Meiryo"/>
              </a:rPr>
              <a:t>Yahoo! JAPAN</a:t>
            </a:r>
            <a:r>
              <a:rPr lang="ja-JP" altLang="en-US" sz="1300">
                <a:solidFill>
                  <a:srgbClr val="000048"/>
                </a:solidFill>
                <a:latin typeface="Meiryo"/>
                <a:ea typeface="Meiryo"/>
              </a:rPr>
              <a:t>トップページ　</a:t>
            </a:r>
            <a:r>
              <a:rPr kumimoji="1" lang="ja-JP" altLang="en-US" sz="1300" b="1" i="0">
                <a:solidFill>
                  <a:srgbClr val="000048"/>
                </a:solidFill>
                <a:latin typeface="Meiryo"/>
                <a:ea typeface="Meiryo"/>
              </a:rPr>
              <a:t>ブランドパネル</a:t>
            </a:r>
            <a:r>
              <a:rPr kumimoji="1" lang="ja-JP" altLang="en-US" sz="1300" b="1" i="0">
                <a:latin typeface="Meiryo"/>
                <a:ea typeface="Meiryo"/>
              </a:rPr>
              <a:t>　</a:t>
            </a:r>
            <a:r>
              <a:rPr kumimoji="1" lang="ja-JP" altLang="en-US" sz="1300" b="1" i="0">
                <a:solidFill>
                  <a:srgbClr val="000048"/>
                </a:solidFill>
                <a:latin typeface="Meiryo"/>
                <a:ea typeface="Meiryo"/>
              </a:rPr>
              <a:t>トップインパクト</a:t>
            </a:r>
            <a:r>
              <a:rPr kumimoji="1" lang="ja-JP" altLang="en-US" sz="1300" b="1" i="0">
                <a:latin typeface="Meiryo"/>
                <a:ea typeface="Meiryo"/>
              </a:rPr>
              <a:t>　</a:t>
            </a:r>
            <a:r>
              <a:rPr kumimoji="1" lang="ja-JP" altLang="en-US" sz="1300" b="1" i="0">
                <a:solidFill>
                  <a:srgbClr val="000048"/>
                </a:solidFill>
                <a:latin typeface="Meiryo"/>
                <a:ea typeface="Meiryo"/>
              </a:rPr>
              <a:t>パノラマ</a:t>
            </a:r>
            <a:r>
              <a:rPr kumimoji="1" lang="ja-JP" altLang="en-US" sz="1300" b="1" i="0">
                <a:latin typeface="Meiryo"/>
                <a:ea typeface="Meiryo"/>
              </a:rPr>
              <a:t>　</a:t>
            </a:r>
            <a:r>
              <a:rPr kumimoji="1" lang="en-US" altLang="ja-JP" sz="1300" b="1" i="0">
                <a:solidFill>
                  <a:srgbClr val="000048"/>
                </a:solidFill>
                <a:latin typeface="Meiryo"/>
                <a:ea typeface="Meiryo"/>
              </a:rPr>
              <a:t>PC</a:t>
            </a:r>
            <a:endParaRPr kumimoji="1" lang="ja-JP" altLang="en-US" sz="1300" b="1" i="0">
              <a:solidFill>
                <a:srgbClr val="000048"/>
              </a:solidFill>
              <a:latin typeface="Meiryo"/>
              <a:ea typeface="Meiryo"/>
            </a:endParaRPr>
          </a:p>
        </p:txBody>
      </p:sp>
      <p:sp>
        <p:nvSpPr>
          <p:cNvPr id="3" name="テキスト プレースホルダー 1">
            <a:extLst>
              <a:ext uri="{FF2B5EF4-FFF2-40B4-BE49-F238E27FC236}">
                <a16:creationId xmlns:a16="http://schemas.microsoft.com/office/drawing/2014/main" id="{E35DFC94-493A-CC61-7C2E-ADC9FE7C02BC}"/>
              </a:ext>
            </a:extLst>
          </p:cNvPr>
          <p:cNvSpPr txBox="1">
            <a:spLocks/>
          </p:cNvSpPr>
          <p:nvPr/>
        </p:nvSpPr>
        <p:spPr>
          <a:xfrm>
            <a:off x="3522644" y="69915"/>
            <a:ext cx="6278292" cy="335028"/>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rgbClr val="00003E"/>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sz="1500">
                <a:solidFill>
                  <a:srgbClr val="000048"/>
                </a:solidFill>
                <a:latin typeface="+mn-ea"/>
              </a:rPr>
              <a:t>スペシャル商品</a:t>
            </a:r>
            <a:r>
              <a:rPr lang="ja-JP" altLang="en-US" sz="1400">
                <a:solidFill>
                  <a:srgbClr val="000048"/>
                </a:solidFill>
                <a:latin typeface="+mn-ea"/>
              </a:rPr>
              <a:t>（事前提案可否判断必須商品）</a:t>
            </a:r>
            <a:endParaRPr lang="ja-JP" altLang="en-US" sz="1400">
              <a:solidFill>
                <a:srgbClr val="000048"/>
              </a:solidFill>
            </a:endParaRPr>
          </a:p>
        </p:txBody>
      </p:sp>
    </p:spTree>
    <p:extLst>
      <p:ext uri="{BB962C8B-B14F-4D97-AF65-F5344CB8AC3E}">
        <p14:creationId xmlns:p14="http://schemas.microsoft.com/office/powerpoint/2010/main" val="292397374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522BD3-710F-46D1-A78A-D03916F12F4A}"/>
            </a:ext>
          </a:extLst>
        </p:cNvPr>
        <p:cNvGrpSpPr/>
        <p:nvPr/>
      </p:nvGrpSpPr>
      <p:grpSpPr>
        <a:xfrm>
          <a:off x="0" y="0"/>
          <a:ext cx="0" cy="0"/>
          <a:chOff x="0" y="0"/>
          <a:chExt cx="0" cy="0"/>
        </a:xfrm>
      </p:grpSpPr>
      <p:sp>
        <p:nvSpPr>
          <p:cNvPr id="4" name="テキスト プレースホルダー 35">
            <a:extLst>
              <a:ext uri="{FF2B5EF4-FFF2-40B4-BE49-F238E27FC236}">
                <a16:creationId xmlns:a16="http://schemas.microsoft.com/office/drawing/2014/main" id="{79C4ED32-DB79-BB42-194A-DEFD10A6A978}"/>
              </a:ext>
            </a:extLst>
          </p:cNvPr>
          <p:cNvSpPr>
            <a:spLocks noGrp="1"/>
          </p:cNvSpPr>
          <p:nvPr>
            <p:ph type="body" sz="quarter" idx="12"/>
          </p:nvPr>
        </p:nvSpPr>
        <p:spPr/>
        <p:txBody>
          <a:bodyPr/>
          <a:lstStyle/>
          <a:p>
            <a:pPr marL="0" indent="0">
              <a:buNone/>
            </a:pPr>
            <a:r>
              <a:rPr kumimoji="1" lang="ja-JP" altLang="en-US" i="0">
                <a:latin typeface="Meiryo" panose="020B0604030504040204" pitchFamily="34" charset="-128"/>
                <a:ea typeface="Meiryo" panose="020B0604030504040204" pitchFamily="34" charset="-128"/>
              </a:rPr>
              <a:t>商品スペック</a:t>
            </a:r>
          </a:p>
        </p:txBody>
      </p:sp>
      <p:pic>
        <p:nvPicPr>
          <p:cNvPr id="10" name="図プレースホルダー 9" descr="アイコン&#10;&#10;自動的に生成された説明">
            <a:extLst>
              <a:ext uri="{FF2B5EF4-FFF2-40B4-BE49-F238E27FC236}">
                <a16:creationId xmlns:a16="http://schemas.microsoft.com/office/drawing/2014/main" id="{42FF29D4-F467-8F9C-5837-33FE60BAC485}"/>
              </a:ext>
            </a:extLst>
          </p:cNvPr>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a:stretch/>
        </p:blipFill>
        <p:spPr/>
      </p:pic>
      <p:sp>
        <p:nvSpPr>
          <p:cNvPr id="5" name="角丸四角形 4">
            <a:extLst>
              <a:ext uri="{FF2B5EF4-FFF2-40B4-BE49-F238E27FC236}">
                <a16:creationId xmlns:a16="http://schemas.microsoft.com/office/drawing/2014/main" id="{23497271-ECC9-75CE-6039-C1F998CDC73A}"/>
              </a:ext>
            </a:extLst>
          </p:cNvPr>
          <p:cNvSpPr/>
          <p:nvPr/>
        </p:nvSpPr>
        <p:spPr>
          <a:xfrm>
            <a:off x="1717542" y="202787"/>
            <a:ext cx="1724158"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ターゲティング設定</a:t>
            </a:r>
          </a:p>
        </p:txBody>
      </p:sp>
      <p:sp>
        <p:nvSpPr>
          <p:cNvPr id="6" name="テキスト プレースホルダー 1">
            <a:extLst>
              <a:ext uri="{FF2B5EF4-FFF2-40B4-BE49-F238E27FC236}">
                <a16:creationId xmlns:a16="http://schemas.microsoft.com/office/drawing/2014/main" id="{8A159000-3BFE-B61B-0DA7-F3369519F4AE}"/>
              </a:ext>
            </a:extLst>
          </p:cNvPr>
          <p:cNvSpPr>
            <a:spLocks noGrp="1"/>
          </p:cNvSpPr>
          <p:nvPr>
            <p:ph type="body" sz="quarter" idx="10"/>
          </p:nvPr>
        </p:nvSpPr>
        <p:spPr>
          <a:xfrm>
            <a:off x="3539671" y="361971"/>
            <a:ext cx="5877515" cy="335028"/>
          </a:xfrm>
        </p:spPr>
        <p:txBody>
          <a:bodyPr>
            <a:noAutofit/>
          </a:bodyPr>
          <a:lstStyle/>
          <a:p>
            <a:r>
              <a:rPr lang="en-US" altLang="ja-JP" sz="1300">
                <a:solidFill>
                  <a:srgbClr val="000048"/>
                </a:solidFill>
                <a:latin typeface="Meiryo"/>
                <a:ea typeface="Meiryo"/>
              </a:rPr>
              <a:t>Yahoo! JAPAN</a:t>
            </a:r>
            <a:r>
              <a:rPr lang="ja-JP" altLang="en-US" sz="1300">
                <a:solidFill>
                  <a:srgbClr val="000048"/>
                </a:solidFill>
                <a:latin typeface="Meiryo"/>
                <a:ea typeface="Meiryo"/>
              </a:rPr>
              <a:t>トップページ　</a:t>
            </a:r>
            <a:r>
              <a:rPr kumimoji="1" lang="ja-JP" altLang="en-US" sz="1300" b="1" i="0">
                <a:solidFill>
                  <a:srgbClr val="000048"/>
                </a:solidFill>
                <a:latin typeface="Meiryo"/>
                <a:ea typeface="Meiryo"/>
              </a:rPr>
              <a:t>ブランドパネル</a:t>
            </a:r>
            <a:r>
              <a:rPr kumimoji="1" lang="ja-JP" altLang="en-US" sz="1300" b="1" i="0">
                <a:latin typeface="Meiryo"/>
                <a:ea typeface="Meiryo"/>
              </a:rPr>
              <a:t>　</a:t>
            </a:r>
            <a:r>
              <a:rPr kumimoji="1" lang="ja-JP" altLang="en-US" sz="1300" b="1" i="0">
                <a:solidFill>
                  <a:srgbClr val="000048"/>
                </a:solidFill>
                <a:latin typeface="Meiryo"/>
                <a:ea typeface="Meiryo"/>
              </a:rPr>
              <a:t>トップインパクト</a:t>
            </a:r>
            <a:r>
              <a:rPr kumimoji="1" lang="ja-JP" altLang="en-US" sz="1300" b="1" i="0">
                <a:latin typeface="Meiryo"/>
                <a:ea typeface="Meiryo"/>
              </a:rPr>
              <a:t>　</a:t>
            </a:r>
            <a:r>
              <a:rPr kumimoji="1" lang="ja-JP" altLang="en-US" sz="1300" b="1" i="0">
                <a:solidFill>
                  <a:srgbClr val="000048"/>
                </a:solidFill>
                <a:latin typeface="Meiryo"/>
                <a:ea typeface="Meiryo"/>
              </a:rPr>
              <a:t>パノラマ</a:t>
            </a:r>
            <a:r>
              <a:rPr kumimoji="1" lang="ja-JP" altLang="en-US" sz="1300" b="1" i="0">
                <a:latin typeface="Meiryo"/>
                <a:ea typeface="Meiryo"/>
              </a:rPr>
              <a:t>　</a:t>
            </a:r>
            <a:r>
              <a:rPr kumimoji="1" lang="en-US" altLang="ja-JP" sz="1300" b="1" i="0">
                <a:solidFill>
                  <a:srgbClr val="000048"/>
                </a:solidFill>
                <a:latin typeface="Meiryo"/>
                <a:ea typeface="Meiryo"/>
              </a:rPr>
              <a:t>PC</a:t>
            </a:r>
            <a:endParaRPr kumimoji="1" lang="ja-JP" altLang="en-US" sz="1300" b="1" i="0">
              <a:solidFill>
                <a:srgbClr val="000048"/>
              </a:solidFill>
              <a:latin typeface="Meiryo"/>
              <a:ea typeface="Meiryo"/>
            </a:endParaRPr>
          </a:p>
        </p:txBody>
      </p:sp>
      <p:graphicFrame>
        <p:nvGraphicFramePr>
          <p:cNvPr id="13" name="表 12">
            <a:extLst>
              <a:ext uri="{FF2B5EF4-FFF2-40B4-BE49-F238E27FC236}">
                <a16:creationId xmlns:a16="http://schemas.microsoft.com/office/drawing/2014/main" id="{2F2F0560-A931-6EDA-EFEB-6B0B3F8EFC74}"/>
              </a:ext>
            </a:extLst>
          </p:cNvPr>
          <p:cNvGraphicFramePr>
            <a:graphicFrameLocks noGrp="1"/>
          </p:cNvGraphicFramePr>
          <p:nvPr>
            <p:extLst>
              <p:ext uri="{D42A27DB-BD31-4B8C-83A1-F6EECF244321}">
                <p14:modId xmlns:p14="http://schemas.microsoft.com/office/powerpoint/2010/main" val="935770805"/>
              </p:ext>
            </p:extLst>
          </p:nvPr>
        </p:nvGraphicFramePr>
        <p:xfrm>
          <a:off x="479423" y="826712"/>
          <a:ext cx="11037663" cy="4359057"/>
        </p:xfrm>
        <a:graphic>
          <a:graphicData uri="http://schemas.openxmlformats.org/drawingml/2006/table">
            <a:tbl>
              <a:tblPr firstCol="1" bandRow="1"/>
              <a:tblGrid>
                <a:gridCol w="2082474">
                  <a:extLst>
                    <a:ext uri="{9D8B030D-6E8A-4147-A177-3AD203B41FA5}">
                      <a16:colId xmlns:a16="http://schemas.microsoft.com/office/drawing/2014/main" val="792911817"/>
                    </a:ext>
                  </a:extLst>
                </a:gridCol>
                <a:gridCol w="2230820">
                  <a:extLst>
                    <a:ext uri="{9D8B030D-6E8A-4147-A177-3AD203B41FA5}">
                      <a16:colId xmlns:a16="http://schemas.microsoft.com/office/drawing/2014/main" val="2515137241"/>
                    </a:ext>
                  </a:extLst>
                </a:gridCol>
                <a:gridCol w="6724369">
                  <a:extLst>
                    <a:ext uri="{9D8B030D-6E8A-4147-A177-3AD203B41FA5}">
                      <a16:colId xmlns:a16="http://schemas.microsoft.com/office/drawing/2014/main" val="598637953"/>
                    </a:ext>
                  </a:extLst>
                </a:gridCol>
              </a:tblGrid>
              <a:tr h="556261">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ctr"/>
                      <a:r>
                        <a:rPr kumimoji="1" lang="ja-JP" altLang="en-US" sz="1050" b="1">
                          <a:solidFill>
                            <a:schemeClr val="bg1"/>
                          </a:solidFill>
                          <a:latin typeface="Meiryo" panose="020B0604030504040204" pitchFamily="34" charset="-128"/>
                          <a:ea typeface="Meiryo" panose="020B0604030504040204" pitchFamily="34" charset="-128"/>
                        </a:rPr>
                        <a:t>ターゲティング</a:t>
                      </a:r>
                    </a:p>
                  </a:txBody>
                  <a:tcPr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050" b="1" kern="1200" err="1">
                          <a:solidFill>
                            <a:schemeClr val="bg1"/>
                          </a:solidFill>
                          <a:latin typeface="Meiryo" panose="020B0604030504040204" pitchFamily="34" charset="-128"/>
                          <a:ea typeface="Meiryo" panose="020B0604030504040204" pitchFamily="34" charset="-128"/>
                          <a:cs typeface="+mn-cs"/>
                        </a:rPr>
                        <a:t>vCPM</a:t>
                      </a:r>
                      <a:endParaRPr kumimoji="1" lang="en-US" altLang="ja-JP" sz="1050" b="1" kern="1200">
                        <a:solidFill>
                          <a:schemeClr val="bg1"/>
                        </a:solidFill>
                        <a:latin typeface="Meiryo" panose="020B0604030504040204" pitchFamily="34" charset="-128"/>
                        <a:ea typeface="Meiryo" panose="020B0604030504040204" pitchFamily="34" charset="-128"/>
                        <a:cs typeface="+mn-cs"/>
                      </a:endParaRPr>
                    </a:p>
                    <a:p>
                      <a:pPr algn="ctr"/>
                      <a:r>
                        <a:rPr kumimoji="1" lang="ja-JP" altLang="en-US" sz="1050" b="1" kern="1200">
                          <a:solidFill>
                            <a:schemeClr val="bg1"/>
                          </a:solidFill>
                          <a:latin typeface="Meiryo" panose="020B0604030504040204" pitchFamily="34" charset="-128"/>
                          <a:ea typeface="Meiryo" panose="020B0604030504040204" pitchFamily="34" charset="-128"/>
                          <a:cs typeface="+mn-cs"/>
                        </a:rPr>
                        <a:t>掛け率</a:t>
                      </a:r>
                      <a:endParaRPr kumimoji="1" lang="en-US" altLang="ja-JP" sz="105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900" b="1" i="0" kern="1200">
                          <a:solidFill>
                            <a:schemeClr val="bg1"/>
                          </a:solidFill>
                          <a:latin typeface="Meiryo" panose="020B0604030504040204" pitchFamily="34" charset="-128"/>
                          <a:ea typeface="Meiryo" panose="020B0604030504040204" pitchFamily="34" charset="-128"/>
                          <a:cs typeface="+mn-cs"/>
                        </a:rPr>
                        <a:t>Yahoo! JAPAN</a:t>
                      </a:r>
                      <a:r>
                        <a:rPr kumimoji="1" lang="ja-JP" altLang="en-US" sz="900" b="1" i="0" kern="1200">
                          <a:solidFill>
                            <a:schemeClr val="bg1"/>
                          </a:solidFill>
                          <a:latin typeface="Meiryo" panose="020B0604030504040204" pitchFamily="34" charset="-128"/>
                          <a:ea typeface="Meiryo" panose="020B0604030504040204" pitchFamily="34" charset="-128"/>
                          <a:cs typeface="+mn-cs"/>
                        </a:rPr>
                        <a:t>トップページ　ブランドパネル　トップインパクト　パノラマ　</a:t>
                      </a:r>
                      <a:r>
                        <a:rPr kumimoji="1" lang="en-US" altLang="ja-JP" sz="900" b="1" i="0" kern="1200">
                          <a:solidFill>
                            <a:schemeClr val="bg1"/>
                          </a:solidFill>
                          <a:latin typeface="Meiryo" panose="020B0604030504040204" pitchFamily="34" charset="-128"/>
                          <a:ea typeface="Meiryo" panose="020B0604030504040204" pitchFamily="34" charset="-128"/>
                          <a:cs typeface="+mn-cs"/>
                        </a:rPr>
                        <a:t>PC</a:t>
                      </a:r>
                      <a:endParaRPr kumimoji="1" lang="ja-JP" altLang="en-US" sz="9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373229">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ctr"/>
                      <a:r>
                        <a:rPr kumimoji="1" lang="ja-JP" altLang="en-US" sz="1050" b="0">
                          <a:solidFill>
                            <a:schemeClr val="bg1"/>
                          </a:solidFill>
                          <a:latin typeface="Meiryo" panose="020B0604030504040204" pitchFamily="34" charset="-128"/>
                          <a:ea typeface="Meiryo" panose="020B0604030504040204" pitchFamily="34" charset="-128"/>
                        </a:rPr>
                        <a:t>性別</a:t>
                      </a:r>
                    </a:p>
                  </a:txBody>
                  <a:tcPr marT="46800" marB="46800"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050" b="0">
                          <a:solidFill>
                            <a:schemeClr val="bg1"/>
                          </a:solidFill>
                          <a:latin typeface="Meiryo" panose="020B0604030504040204" pitchFamily="34" charset="-128"/>
                          <a:ea typeface="Meiryo" panose="020B0604030504040204" pitchFamily="34" charset="-128"/>
                        </a:rPr>
                        <a:t>1.2</a:t>
                      </a:r>
                      <a:r>
                        <a:rPr kumimoji="1" lang="ja-JP" altLang="en-US" sz="1050" b="0">
                          <a:solidFill>
                            <a:schemeClr val="bg1"/>
                          </a:solidFill>
                          <a:latin typeface="Meiryo" panose="020B0604030504040204" pitchFamily="34" charset="-128"/>
                          <a:ea typeface="Meiryo" panose="020B0604030504040204" pitchFamily="34" charset="-128"/>
                        </a:rPr>
                        <a:t>倍</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373229">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ctr"/>
                      <a:r>
                        <a:rPr kumimoji="1" lang="ja-JP" altLang="en-US" sz="1050" b="0">
                          <a:solidFill>
                            <a:schemeClr val="bg1"/>
                          </a:solidFill>
                          <a:latin typeface="Meiryo" panose="020B0604030504040204" pitchFamily="34" charset="-128"/>
                          <a:ea typeface="Meiryo" panose="020B0604030504040204" pitchFamily="34" charset="-128"/>
                        </a:rPr>
                        <a:t>年齢</a:t>
                      </a:r>
                    </a:p>
                  </a:txBody>
                  <a:tcPr marT="46800" marB="46800"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kern="1200">
                          <a:solidFill>
                            <a:schemeClr val="bg1"/>
                          </a:solidFill>
                          <a:latin typeface="Meiryo" panose="020B0604030504040204" pitchFamily="34" charset="-128"/>
                          <a:ea typeface="Meiryo" panose="020B0604030504040204" pitchFamily="34" charset="-128"/>
                          <a:cs typeface="+mn-cs"/>
                        </a:rPr>
                        <a:t>1.2</a:t>
                      </a:r>
                      <a:r>
                        <a:rPr kumimoji="1" lang="ja-JP" altLang="en-US" sz="1050" b="0" kern="1200">
                          <a:solidFill>
                            <a:schemeClr val="bg1"/>
                          </a:solidFill>
                          <a:latin typeface="Meiryo" panose="020B0604030504040204" pitchFamily="34" charset="-128"/>
                          <a:ea typeface="Meiryo" panose="020B0604030504040204" pitchFamily="34" charset="-128"/>
                          <a:cs typeface="+mn-cs"/>
                        </a:rPr>
                        <a:t>倍</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931917948"/>
                  </a:ext>
                </a:extLst>
              </a:tr>
              <a:tr h="403146">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cs typeface="+mn-cs"/>
                        </a:rPr>
                        <a:t>地域</a:t>
                      </a:r>
                      <a:endParaRPr kumimoji="1" lang="en-US" altLang="ja-JP" sz="1050" b="0" kern="1200">
                        <a:solidFill>
                          <a:schemeClr val="bg1"/>
                        </a:solidFill>
                        <a:latin typeface="Meiryo" panose="020B0604030504040204" pitchFamily="34" charset="-128"/>
                        <a:ea typeface="Meiryo" panose="020B0604030504040204"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cs typeface="+mn-cs"/>
                        </a:rPr>
                        <a:t>（都道府県）</a:t>
                      </a:r>
                    </a:p>
                  </a:txBody>
                  <a:tcPr marT="46800" marB="46800"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kern="1200">
                          <a:solidFill>
                            <a:schemeClr val="bg1"/>
                          </a:solidFill>
                          <a:latin typeface="Meiryo" panose="020B0604030504040204" pitchFamily="34" charset="-128"/>
                          <a:ea typeface="Meiryo" panose="020B0604030504040204" pitchFamily="34" charset="-128"/>
                          <a:cs typeface="+mn-cs"/>
                        </a:rPr>
                        <a:t>1.2</a:t>
                      </a:r>
                      <a:r>
                        <a:rPr kumimoji="1" lang="ja-JP" altLang="en-US" sz="1050" b="0" kern="1200">
                          <a:solidFill>
                            <a:schemeClr val="bg1"/>
                          </a:solidFill>
                          <a:latin typeface="Meiryo" panose="020B0604030504040204" pitchFamily="34" charset="-128"/>
                          <a:ea typeface="Meiryo" panose="020B0604030504040204" pitchFamily="34" charset="-128"/>
                          <a:cs typeface="+mn-cs"/>
                        </a:rPr>
                        <a:t>倍</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66098080"/>
                  </a:ext>
                </a:extLst>
              </a:tr>
              <a:tr h="403146">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ctr"/>
                      <a:r>
                        <a:rPr kumimoji="1" lang="ja-JP" altLang="en-US" sz="1050" b="0">
                          <a:solidFill>
                            <a:schemeClr val="bg1"/>
                          </a:solidFill>
                          <a:latin typeface="Meiryo" panose="020B0604030504040204" pitchFamily="34" charset="-128"/>
                          <a:ea typeface="Meiryo" panose="020B0604030504040204" pitchFamily="34" charset="-128"/>
                        </a:rPr>
                        <a:t>地域</a:t>
                      </a:r>
                      <a:endParaRPr kumimoji="1" lang="en-US" altLang="ja-JP" sz="1050" b="0">
                        <a:solidFill>
                          <a:schemeClr val="bg1"/>
                        </a:solidFill>
                        <a:latin typeface="Meiryo" panose="020B0604030504040204" pitchFamily="34" charset="-128"/>
                        <a:ea typeface="Meiryo" panose="020B0604030504040204" pitchFamily="34" charset="-128"/>
                      </a:endParaRPr>
                    </a:p>
                    <a:p>
                      <a:pPr algn="ctr"/>
                      <a:r>
                        <a:rPr kumimoji="1" lang="ja-JP" altLang="en-US" sz="1050" b="0">
                          <a:solidFill>
                            <a:schemeClr val="bg1"/>
                          </a:solidFill>
                          <a:latin typeface="Meiryo" panose="020B0604030504040204" pitchFamily="34" charset="-128"/>
                          <a:ea typeface="Meiryo" panose="020B0604030504040204" pitchFamily="34" charset="-128"/>
                        </a:rPr>
                        <a:t>（市区郡）</a:t>
                      </a:r>
                    </a:p>
                  </a:txBody>
                  <a:tcPr marT="46800" marB="46800"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050" b="0" kern="1200">
                          <a:solidFill>
                            <a:schemeClr val="bg1"/>
                          </a:solidFill>
                          <a:latin typeface="Meiryo" panose="020B0604030504040204" pitchFamily="34" charset="-128"/>
                          <a:ea typeface="Meiryo" panose="020B0604030504040204" pitchFamily="34" charset="-128"/>
                          <a:cs typeface="+mn-cs"/>
                        </a:rPr>
                        <a:t>1.5</a:t>
                      </a:r>
                      <a:r>
                        <a:rPr kumimoji="1" lang="ja-JP" altLang="en-US" sz="1050" b="0" kern="1200">
                          <a:solidFill>
                            <a:schemeClr val="bg1"/>
                          </a:solidFill>
                          <a:latin typeface="Meiryo" panose="020B0604030504040204" pitchFamily="34" charset="-128"/>
                          <a:ea typeface="Meiryo" panose="020B0604030504040204" pitchFamily="34" charset="-128"/>
                          <a:cs typeface="+mn-cs"/>
                        </a:rPr>
                        <a:t>倍</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463668774"/>
                  </a:ext>
                </a:extLst>
              </a:tr>
              <a:tr h="373229">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cs typeface="+mn-cs"/>
                        </a:rPr>
                        <a:t>曜日・</a:t>
                      </a:r>
                      <a:r>
                        <a:rPr kumimoji="1" lang="ja-JP" altLang="en-US" sz="1050" b="0">
                          <a:solidFill>
                            <a:schemeClr val="bg1"/>
                          </a:solidFill>
                          <a:latin typeface="Meiryo" panose="020B0604030504040204" pitchFamily="34" charset="-128"/>
                          <a:ea typeface="Meiryo" panose="020B0604030504040204" pitchFamily="34" charset="-128"/>
                        </a:rPr>
                        <a:t>時間帯</a:t>
                      </a:r>
                    </a:p>
                  </a:txBody>
                  <a:tcPr marT="46800" marB="46800"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kern="1200">
                          <a:solidFill>
                            <a:schemeClr val="bg1"/>
                          </a:solidFill>
                          <a:latin typeface="Meiryo" panose="020B0604030504040204" pitchFamily="34" charset="-128"/>
                          <a:ea typeface="Meiryo" panose="020B0604030504040204" pitchFamily="34" charset="-128"/>
                          <a:cs typeface="+mn-cs"/>
                        </a:rPr>
                        <a:t>1.2</a:t>
                      </a:r>
                      <a:r>
                        <a:rPr kumimoji="1" lang="ja-JP" altLang="en-US" sz="1050" b="0" kern="1200">
                          <a:solidFill>
                            <a:schemeClr val="bg1"/>
                          </a:solidFill>
                          <a:latin typeface="Meiryo" panose="020B0604030504040204" pitchFamily="34" charset="-128"/>
                          <a:ea typeface="Meiryo" panose="020B0604030504040204" pitchFamily="34" charset="-128"/>
                          <a:cs typeface="+mn-cs"/>
                        </a:rPr>
                        <a:t>倍</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526559465"/>
                  </a:ext>
                </a:extLst>
              </a:tr>
              <a:tr h="885881">
                <a:tc rowSpan="2">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cs typeface="+mn-cs"/>
                        </a:rPr>
                        <a:t>オーディエンスリスト</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T="46800" marB="46800"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rPr>
                        <a:t>興味関心、購買</a:t>
                      </a:r>
                      <a:endParaRPr kumimoji="1" lang="en-US" altLang="ja-JP" sz="105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rPr>
                        <a:t>意向、属性・ライフ</a:t>
                      </a:r>
                      <a:endParaRPr kumimoji="1" lang="en-US" altLang="ja-JP" sz="105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rPr>
                        <a:t>イベント</a:t>
                      </a:r>
                      <a:r>
                        <a:rPr kumimoji="1" lang="en-US" altLang="ja-JP" sz="1050" b="0" kern="1200">
                          <a:solidFill>
                            <a:schemeClr val="bg1"/>
                          </a:solidFill>
                          <a:latin typeface="Meiryo" panose="020B0604030504040204" pitchFamily="34" charset="-128"/>
                          <a:ea typeface="Meiryo" panose="020B0604030504040204" pitchFamily="34" charset="-128"/>
                        </a:rPr>
                        <a:t>※</a:t>
                      </a:r>
                      <a:r>
                        <a:rPr kumimoji="1" lang="ja-JP" altLang="en-US" sz="1050" b="0" kern="1200">
                          <a:solidFill>
                            <a:schemeClr val="bg1"/>
                          </a:solidFill>
                          <a:latin typeface="Meiryo" panose="020B0604030504040204" pitchFamily="34" charset="-128"/>
                          <a:ea typeface="Meiryo" panose="020B0604030504040204" pitchFamily="34" charset="-128"/>
                        </a:rPr>
                        <a:t>１</a:t>
                      </a:r>
                      <a:endParaRPr kumimoji="1" lang="en-US" altLang="ja-JP" sz="105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rPr>
                        <a:t>配信：</a:t>
                      </a:r>
                      <a:r>
                        <a:rPr kumimoji="1" lang="en-US" altLang="ja-JP" sz="1100" b="0" kern="1200">
                          <a:solidFill>
                            <a:schemeClr val="bg1"/>
                          </a:solidFill>
                          <a:latin typeface="Meiryo" panose="020B0604030504040204" pitchFamily="34" charset="-128"/>
                          <a:ea typeface="Meiryo" panose="020B0604030504040204" pitchFamily="34" charset="-128"/>
                        </a:rPr>
                        <a:t>1.5</a:t>
                      </a:r>
                      <a:r>
                        <a:rPr kumimoji="1" lang="ja-JP" altLang="en-US" sz="1100" b="0" kern="1200">
                          <a:solidFill>
                            <a:schemeClr val="bg1"/>
                          </a:solidFill>
                          <a:latin typeface="Meiryo" panose="020B0604030504040204" pitchFamily="34" charset="-128"/>
                          <a:ea typeface="Meiryo" panose="020B0604030504040204" pitchFamily="34" charset="-128"/>
                        </a:rPr>
                        <a:t>倍</a:t>
                      </a:r>
                      <a:endParaRPr kumimoji="1" lang="en-US" altLang="ja-JP" sz="1100" b="0" kern="1200">
                        <a:solidFill>
                          <a:schemeClr val="bg1"/>
                        </a:solidFill>
                        <a:latin typeface="Meiryo" panose="020B0604030504040204" pitchFamily="34" charset="-128"/>
                        <a:ea typeface="Meiryo" panose="020B0604030504040204" pitchFamily="34"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a:solidFill>
                            <a:schemeClr val="bg1"/>
                          </a:solidFill>
                          <a:latin typeface="Meiryo" panose="020B0604030504040204" pitchFamily="34" charset="-128"/>
                          <a:ea typeface="Meiryo" panose="020B0604030504040204" pitchFamily="34" charset="-128"/>
                          <a:cs typeface="+mn-cs"/>
                        </a:rPr>
                        <a:t>除外：</a:t>
                      </a:r>
                      <a:r>
                        <a:rPr kumimoji="1" lang="en-US" altLang="ja-JP" sz="1100" b="0" kern="1200">
                          <a:solidFill>
                            <a:schemeClr val="bg1"/>
                          </a:solidFill>
                          <a:latin typeface="Meiryo" panose="020B0604030504040204" pitchFamily="34" charset="-128"/>
                          <a:ea typeface="Meiryo" panose="020B0604030504040204" pitchFamily="34" charset="-128"/>
                          <a:cs typeface="+mn-cs"/>
                        </a:rPr>
                        <a:t>1.1</a:t>
                      </a:r>
                      <a:r>
                        <a:rPr kumimoji="1" lang="ja-JP" altLang="en-US" sz="1100" b="0" kern="1200">
                          <a:solidFill>
                            <a:schemeClr val="bg1"/>
                          </a:solidFill>
                          <a:latin typeface="Meiryo" panose="020B0604030504040204" pitchFamily="34" charset="-128"/>
                          <a:ea typeface="Meiryo" panose="020B0604030504040204" pitchFamily="34" charset="-128"/>
                          <a:cs typeface="+mn-cs"/>
                        </a:rPr>
                        <a:t>倍</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endParaRPr kumimoji="1" lang="en-US" altLang="ja-JP"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967014782"/>
                  </a:ext>
                </a:extLst>
              </a:tr>
              <a:tr h="559107">
                <a:tc vMerge="1">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cs typeface="+mn-cs"/>
                        </a:rPr>
                        <a:t>オーディエンスリスト</a:t>
                      </a:r>
                      <a:br>
                        <a:rPr kumimoji="1" lang="en-US" altLang="ja-JP" sz="1050" b="0" kern="1200">
                          <a:solidFill>
                            <a:schemeClr val="bg1"/>
                          </a:solidFill>
                          <a:latin typeface="Meiryo" panose="020B0604030504040204" pitchFamily="34" charset="-128"/>
                          <a:ea typeface="Meiryo" panose="020B0604030504040204" pitchFamily="34" charset="-128"/>
                          <a:cs typeface="+mn-cs"/>
                        </a:rPr>
                      </a:br>
                      <a:r>
                        <a:rPr kumimoji="1" lang="ja-JP" altLang="en-US" sz="1050" b="0" kern="1200">
                          <a:solidFill>
                            <a:schemeClr val="bg1"/>
                          </a:solidFill>
                          <a:latin typeface="Meiryo" panose="020B0604030504040204" pitchFamily="34" charset="-128"/>
                          <a:ea typeface="Meiryo" panose="020B0604030504040204" pitchFamily="34" charset="-128"/>
                          <a:cs typeface="+mn-cs"/>
                        </a:rPr>
                        <a:t>（ヤフー提供）</a:t>
                      </a:r>
                      <a:r>
                        <a:rPr kumimoji="1" lang="en-US" altLang="ja-JP" sz="1000" b="0" kern="1200">
                          <a:solidFill>
                            <a:schemeClr val="bg1"/>
                          </a:solidFill>
                          <a:latin typeface="Meiryo" panose="020B0604030504040204" pitchFamily="34" charset="-128"/>
                          <a:ea typeface="Meiryo" panose="020B0604030504040204" pitchFamily="34" charset="-128"/>
                          <a:cs typeface="+mn-cs"/>
                        </a:rPr>
                        <a:t>※2</a:t>
                      </a:r>
                      <a:endParaRPr kumimoji="1" lang="ja-JP" altLang="en-US" sz="1100" b="0" kern="1200">
                        <a:solidFill>
                          <a:schemeClr val="bg1"/>
                        </a:solidFill>
                        <a:latin typeface="Meiryo" panose="020B0604030504040204" pitchFamily="34" charset="-128"/>
                        <a:ea typeface="Meiryo" panose="020B0604030504040204" pitchFamily="34" charset="-128"/>
                        <a:cs typeface="+mn-cs"/>
                      </a:endParaRPr>
                    </a:p>
                  </a:txBody>
                  <a:tcPr marT="46800" marB="46800"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99999"/>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kern="1200">
                          <a:solidFill>
                            <a:schemeClr val="bg1"/>
                          </a:solidFill>
                          <a:latin typeface="Meiryo" panose="020B0604030504040204" pitchFamily="34" charset="-128"/>
                          <a:ea typeface="Meiryo" panose="020B0604030504040204" pitchFamily="34" charset="-128"/>
                          <a:cs typeface="+mn-cs"/>
                        </a:rPr>
                        <a:t>LINE</a:t>
                      </a:r>
                      <a:r>
                        <a:rPr kumimoji="1" lang="ja-JP" altLang="en-US" sz="1050" b="0" kern="1200">
                          <a:solidFill>
                            <a:schemeClr val="bg1"/>
                          </a:solidFill>
                          <a:latin typeface="Meiryo" panose="020B0604030504040204" pitchFamily="34" charset="-128"/>
                          <a:ea typeface="Meiryo" panose="020B0604030504040204" pitchFamily="34" charset="-128"/>
                          <a:cs typeface="+mn-cs"/>
                        </a:rPr>
                        <a:t>ヤフー提供</a:t>
                      </a:r>
                      <a:endParaRPr kumimoji="1" lang="en-US" altLang="ja-JP" sz="1050" b="0" kern="1200">
                        <a:solidFill>
                          <a:schemeClr val="bg1"/>
                        </a:solidFill>
                        <a:latin typeface="Meiryo" panose="020B0604030504040204" pitchFamily="34" charset="-128"/>
                        <a:ea typeface="Meiryo" panose="020B0604030504040204"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bg1"/>
                          </a:solidFill>
                          <a:latin typeface="Meiryo" panose="020B0604030504040204" pitchFamily="34" charset="-128"/>
                          <a:ea typeface="Meiryo" panose="020B0604030504040204" pitchFamily="34" charset="-128"/>
                          <a:cs typeface="+mn-cs"/>
                        </a:rPr>
                        <a:t>（共通オーディエンス）</a:t>
                      </a:r>
                      <a:endParaRPr kumimoji="1" lang="en-US" altLang="ja-JP" sz="1050" b="0" kern="1200">
                        <a:solidFill>
                          <a:schemeClr val="bg1"/>
                        </a:solidFill>
                        <a:latin typeface="Meiryo" panose="020B0604030504040204" pitchFamily="34" charset="-128"/>
                        <a:ea typeface="Meiryo" panose="020B0604030504040204"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kern="1200">
                          <a:solidFill>
                            <a:schemeClr val="bg1"/>
                          </a:solidFill>
                          <a:latin typeface="Meiryo" panose="020B0604030504040204" pitchFamily="34" charset="-128"/>
                          <a:ea typeface="Meiryo" panose="020B0604030504040204" pitchFamily="34" charset="-128"/>
                          <a:cs typeface="+mn-cs"/>
                        </a:rPr>
                        <a:t>※1</a:t>
                      </a:r>
                      <a:r>
                        <a:rPr kumimoji="1" lang="ja-JP" altLang="en-US" sz="1050" b="0" kern="1200">
                          <a:solidFill>
                            <a:schemeClr val="bg1"/>
                          </a:solidFill>
                          <a:latin typeface="Meiryo" panose="020B0604030504040204" pitchFamily="34" charset="-128"/>
                          <a:ea typeface="Meiryo" panose="020B0604030504040204" pitchFamily="34" charset="-128"/>
                          <a:cs typeface="+mn-cs"/>
                        </a:rPr>
                        <a:t>リスト参照</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endPar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50538939"/>
                  </a:ext>
                </a:extLst>
              </a:tr>
              <a:tr h="373229">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bg1"/>
                          </a:solidFill>
                          <a:latin typeface="Meiryo" panose="020B0604030504040204" pitchFamily="34" charset="-128"/>
                          <a:ea typeface="Meiryo" panose="020B0604030504040204" pitchFamily="34" charset="-128"/>
                        </a:rPr>
                        <a:t>フリークエンシー</a:t>
                      </a:r>
                    </a:p>
                  </a:txBody>
                  <a:tcPr marT="46800" marB="46800"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kern="1200">
                          <a:solidFill>
                            <a:schemeClr val="bg1"/>
                          </a:solidFill>
                          <a:latin typeface="Meiryo" panose="020B0604030504040204" pitchFamily="34" charset="-128"/>
                          <a:ea typeface="Meiryo" panose="020B0604030504040204" pitchFamily="34" charset="-128"/>
                          <a:cs typeface="+mn-cs"/>
                        </a:rPr>
                        <a:t>1.0</a:t>
                      </a:r>
                      <a:r>
                        <a:rPr kumimoji="1" lang="ja-JP" altLang="en-US" sz="1050" b="0" kern="1200">
                          <a:solidFill>
                            <a:schemeClr val="bg1"/>
                          </a:solidFill>
                          <a:latin typeface="Meiryo" panose="020B0604030504040204" pitchFamily="34" charset="-128"/>
                          <a:ea typeface="Meiryo" panose="020B0604030504040204" pitchFamily="34" charset="-128"/>
                          <a:cs typeface="+mn-cs"/>
                        </a:rPr>
                        <a:t>倍</a:t>
                      </a: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en-US" altLang="ja-JP" sz="1400" b="1" kern="1200">
                          <a:solidFill>
                            <a:srgbClr val="0D0D0D"/>
                          </a:solidFill>
                          <a:latin typeface="Meiryo" panose="020B0604030504040204" pitchFamily="34" charset="-128"/>
                          <a:ea typeface="Meiryo" panose="020B0604030504040204" pitchFamily="34" charset="-128"/>
                          <a:cs typeface="+mn-cs"/>
                        </a:rPr>
                        <a:t>-</a:t>
                      </a:r>
                      <a:endParaRPr kumimoji="1" lang="ja-JP" altLang="en-US" sz="1400" b="1" kern="1200">
                        <a:solidFill>
                          <a:srgbClr val="0D0D0D"/>
                        </a:solidFill>
                        <a:latin typeface="Meiryo" panose="020B0604030504040204" pitchFamily="34" charset="-128"/>
                        <a:ea typeface="Meiryo" panose="020B0604030504040204" pitchFamily="34" charset="-128"/>
                        <a:cs typeface="+mn-cs"/>
                      </a:endParaRPr>
                    </a:p>
                  </a:txBody>
                  <a:tcPr marL="163440" marR="163440" marT="46800" marB="4680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256108755"/>
                  </a:ext>
                </a:extLst>
              </a:tr>
            </a:tbl>
          </a:graphicData>
        </a:graphic>
      </p:graphicFrame>
      <p:sp>
        <p:nvSpPr>
          <p:cNvPr id="2" name="テキスト ボックス 1">
            <a:extLst>
              <a:ext uri="{FF2B5EF4-FFF2-40B4-BE49-F238E27FC236}">
                <a16:creationId xmlns:a16="http://schemas.microsoft.com/office/drawing/2014/main" id="{F4D6BC47-F43F-A182-E85F-A17D49998594}"/>
              </a:ext>
            </a:extLst>
          </p:cNvPr>
          <p:cNvSpPr txBox="1"/>
          <p:nvPr/>
        </p:nvSpPr>
        <p:spPr>
          <a:xfrm>
            <a:off x="479430" y="5166519"/>
            <a:ext cx="11233147" cy="1446550"/>
          </a:xfrm>
          <a:prstGeom prst="rect">
            <a:avLst/>
          </a:prstGeom>
          <a:noFill/>
        </p:spPr>
        <p:txBody>
          <a:bodyPr wrap="square" lIns="0" tIns="45720" rIns="0" bIns="45720" rtlCol="0" anchor="t">
            <a:spAutoFit/>
          </a:bodyPr>
          <a:lstStyle>
            <a:defPPr lvl="0">
              <a:defRPr lang="ja-JP"/>
            </a:defPPr>
            <a:lvl1pPr marL="0" lvl="1" algn="l" defTabSz="914400" rtl="0" eaLnBrk="1" latinLnBrk="0" hangingPunct="1">
              <a:defRPr kumimoji="1" sz="1800" kern="1200">
                <a:solidFill>
                  <a:schemeClr val="tx1"/>
                </a:solidFill>
                <a:latin typeface="+mn-lt"/>
                <a:ea typeface="+mn-ea"/>
                <a:cs typeface="+mn-cs"/>
              </a:defRPr>
            </a:lvl1pPr>
            <a:lvl2pPr marL="457200" lvl="2" algn="l" defTabSz="914400" rtl="0" eaLnBrk="1" latinLnBrk="0" hangingPunct="1">
              <a:defRPr kumimoji="1" sz="1800" kern="1200">
                <a:solidFill>
                  <a:schemeClr val="tx1"/>
                </a:solidFill>
                <a:latin typeface="+mn-lt"/>
                <a:ea typeface="+mn-ea"/>
                <a:cs typeface="+mn-cs"/>
              </a:defRPr>
            </a:lvl2pPr>
            <a:lvl3pPr marL="914400" lvl="3" algn="l" defTabSz="914400" rtl="0" eaLnBrk="1" latinLnBrk="0" hangingPunct="1">
              <a:defRPr kumimoji="1" sz="1800" kern="1200">
                <a:solidFill>
                  <a:schemeClr val="tx1"/>
                </a:solidFill>
                <a:latin typeface="+mn-lt"/>
                <a:ea typeface="+mn-ea"/>
                <a:cs typeface="+mn-cs"/>
              </a:defRPr>
            </a:lvl3pPr>
            <a:lvl4pPr marL="1371600" lvl="4"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上記表の「●」がターゲティング設定可になります。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年齢は以下の区分で指定が可能です。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18</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25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35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39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45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49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55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64</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65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69</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 </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70</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歳以上</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は「基本料金</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ターゲティングごとに設定されている掛け率」（小数点以下切り捨て）によって決定されます。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掛け率の最大値は</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倍になります。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例：性別、年齢、オーディエンスリスト（興味関心、購買意向、属性・ライフイベント）を設定した場合、</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1.2</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1.5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=2.16</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倍となりますが、最大値が</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倍のため、</a:t>
            </a:r>
            <a:r>
              <a:rPr lang="en-US" altLang="ja-JP" sz="800">
                <a:solidFill>
                  <a:srgbClr val="0D0D0D"/>
                </a:solidFill>
                <a:latin typeface="Meiryo" panose="020B0604030504040204" pitchFamily="34" charset="-128"/>
                <a:ea typeface="Meiryo" panose="020B0604030504040204" pitchFamily="34" charset="-128"/>
              </a:rPr>
              <a:t>1</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.5</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倍で設定可能となります。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オーディエンスリストを複数選択した場合、</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掛け率は高い方が選択されます。</a:t>
            </a:r>
            <a:endParaRPr kumimoji="1" lang="en-US" altLang="ja-JP" sz="800" b="0" i="0" u="none" strike="noStrike" kern="1200" cap="none" spc="0" normalizeH="0" baseline="0" noProof="0">
              <a:ln>
                <a:noFill/>
              </a:ln>
              <a:solidFill>
                <a:srgbClr val="FFC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「枠購入型」や「時間帯ジャック購入型」配信商品の場合は、ターゲティング項目ごとの「</a:t>
            </a:r>
            <a:r>
              <a:rPr kumimoji="1" lang="en-US" altLang="ja-JP" sz="800" b="0" i="0" u="none" strike="noStrike" kern="1200" cap="none" spc="0" normalizeH="0" baseline="0" noProof="0" err="1">
                <a:ln>
                  <a:noFill/>
                </a:ln>
                <a:solidFill>
                  <a:srgbClr val="0D0D0D"/>
                </a:solidFill>
                <a:effectLst/>
                <a:uLnTx/>
                <a:uFillTx/>
                <a:latin typeface="Meiryo" panose="020B0604030504040204" pitchFamily="34" charset="-128"/>
                <a:ea typeface="Meiryo" panose="020B0604030504040204" pitchFamily="34" charset="-128"/>
                <a:cs typeface="+mn-cs"/>
              </a:rPr>
              <a:t>vCPM</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掛け率」を含んだ金額を記載しています。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※SP</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はスマートフォン、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PC</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はパソコン、</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MD</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はマルチデバイスの略称です。</a:t>
            </a:r>
            <a:endPar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※1</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オーディエンスリストの詳細は、</a:t>
            </a:r>
            <a:r>
              <a:rPr lang="en-US" altLang="ja-JP" sz="800">
                <a:solidFill>
                  <a:srgbClr val="0D0D0D"/>
                </a:solidFill>
                <a:latin typeface="Meiryo" panose="020B0604030504040204" pitchFamily="34" charset="-128"/>
                <a:ea typeface="Meiryo" panose="020B0604030504040204" pitchFamily="34" charset="-128"/>
              </a:rPr>
              <a:t>LINE</a:t>
            </a:r>
            <a:r>
              <a:rPr lang="ja-JP" altLang="en-US" sz="800">
                <a:solidFill>
                  <a:srgbClr val="0D0D0D"/>
                </a:solidFill>
                <a:latin typeface="Meiryo" panose="020B0604030504040204" pitchFamily="34" charset="-128"/>
                <a:ea typeface="Meiryo" panose="020B0604030504040204" pitchFamily="34" charset="-128"/>
              </a:rPr>
              <a:t>ヤフー広告 ヘルプを</a:t>
            </a:r>
            <a:r>
              <a:rPr kumimoji="1" lang="ja-JP" altLang="en-US"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参照してください。</a:t>
            </a:r>
            <a:r>
              <a:rPr kumimoji="1" lang="en-US" altLang="ja-JP" sz="8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 </a:t>
            </a:r>
            <a:r>
              <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hlinkClick r:id="rId3"/>
              </a:rPr>
              <a:t>https://ads-help.yahoo-net.jp/s/article/H000044833?language=ja</a:t>
            </a:r>
            <a:endParaRPr kumimoji="1" lang="en-US" altLang="ja-JP" sz="800" b="0" i="0" u="none" strike="noStrike" kern="1200" cap="none" spc="0" normalizeH="0" baseline="0" noProof="0">
              <a:ln>
                <a:noFill/>
              </a:ln>
              <a:solidFill>
                <a:srgbClr val="000000">
                  <a:lumMod val="65000"/>
                  <a:lumOff val="35000"/>
                </a:srgbClr>
              </a:solidFill>
              <a:effectLst/>
              <a:uLnTx/>
              <a:uFillTx/>
              <a:latin typeface="Meiryo" panose="020B0604030504040204" pitchFamily="34" charset="-128"/>
              <a:ea typeface="Meiryo" panose="020B0604030504040204" pitchFamily="34" charset="-128"/>
              <a:cs typeface="+mn-cs"/>
            </a:endParaRPr>
          </a:p>
        </p:txBody>
      </p:sp>
      <p:sp>
        <p:nvSpPr>
          <p:cNvPr id="3" name="テキスト プレースホルダー 1">
            <a:extLst>
              <a:ext uri="{FF2B5EF4-FFF2-40B4-BE49-F238E27FC236}">
                <a16:creationId xmlns:a16="http://schemas.microsoft.com/office/drawing/2014/main" id="{85B02782-E3AE-F79C-9270-D640B7B95AA6}"/>
              </a:ext>
            </a:extLst>
          </p:cNvPr>
          <p:cNvSpPr txBox="1">
            <a:spLocks/>
          </p:cNvSpPr>
          <p:nvPr/>
        </p:nvSpPr>
        <p:spPr>
          <a:xfrm>
            <a:off x="3522644" y="69915"/>
            <a:ext cx="6278292" cy="335028"/>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rgbClr val="00003E"/>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sz="1500">
                <a:solidFill>
                  <a:srgbClr val="000048"/>
                </a:solidFill>
                <a:latin typeface="+mn-ea"/>
              </a:rPr>
              <a:t>スペシャル商品</a:t>
            </a:r>
            <a:r>
              <a:rPr lang="ja-JP" altLang="en-US" sz="1400">
                <a:solidFill>
                  <a:srgbClr val="000048"/>
                </a:solidFill>
                <a:latin typeface="+mn-ea"/>
              </a:rPr>
              <a:t>（事前提案可否判断必須商品）</a:t>
            </a:r>
            <a:endParaRPr lang="ja-JP" altLang="en-US" sz="1400">
              <a:solidFill>
                <a:srgbClr val="000048"/>
              </a:solidFill>
            </a:endParaRPr>
          </a:p>
        </p:txBody>
      </p:sp>
    </p:spTree>
    <p:extLst>
      <p:ext uri="{BB962C8B-B14F-4D97-AF65-F5344CB8AC3E}">
        <p14:creationId xmlns:p14="http://schemas.microsoft.com/office/powerpoint/2010/main" val="316481842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BF7C1C-2C1A-F672-7960-AAA4C3D5E426}"/>
            </a:ext>
          </a:extLst>
        </p:cNvPr>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44C1E265-F595-0C33-6AC6-20BB8B770FA6}"/>
              </a:ext>
            </a:extLst>
          </p:cNvPr>
          <p:cNvSpPr>
            <a:spLocks noGrp="1"/>
          </p:cNvSpPr>
          <p:nvPr>
            <p:ph type="body" sz="quarter" idx="19"/>
          </p:nvPr>
        </p:nvSpPr>
        <p:spPr/>
        <p:txBody>
          <a:bodyPr/>
          <a:lstStyle/>
          <a:p>
            <a:r>
              <a:rPr lang="ja-JP" altLang="en-US"/>
              <a:t>その他・注意事項</a:t>
            </a:r>
          </a:p>
        </p:txBody>
      </p:sp>
      <p:sp>
        <p:nvSpPr>
          <p:cNvPr id="8" name="テキスト プレースホルダー 7">
            <a:extLst>
              <a:ext uri="{FF2B5EF4-FFF2-40B4-BE49-F238E27FC236}">
                <a16:creationId xmlns:a16="http://schemas.microsoft.com/office/drawing/2014/main" id="{47922574-0242-E3B3-E49E-B97A8EEBB3F4}"/>
              </a:ext>
            </a:extLst>
          </p:cNvPr>
          <p:cNvSpPr>
            <a:spLocks noGrp="1"/>
          </p:cNvSpPr>
          <p:nvPr>
            <p:ph type="body" sz="quarter" idx="20"/>
          </p:nvPr>
        </p:nvSpPr>
        <p:spPr/>
        <p:txBody>
          <a:bodyPr/>
          <a:lstStyle/>
          <a:p>
            <a:r>
              <a:rPr lang="en-US" altLang="ja-JP"/>
              <a:t>03</a:t>
            </a:r>
            <a:endParaRPr lang="ja-JP" altLang="en-US"/>
          </a:p>
        </p:txBody>
      </p:sp>
      <p:pic>
        <p:nvPicPr>
          <p:cNvPr id="6" name="図プレースホルダー 10" descr="アイコン&#10;&#10;自動的に生成された説明">
            <a:extLst>
              <a:ext uri="{FF2B5EF4-FFF2-40B4-BE49-F238E27FC236}">
                <a16:creationId xmlns:a16="http://schemas.microsoft.com/office/drawing/2014/main" id="{138ABCF6-FF7B-8E5E-A1FE-B3DFF708F18C}"/>
              </a:ext>
            </a:extLst>
          </p:cNvPr>
          <p:cNvPicPr>
            <a:picLocks noGrp="1" noChangeAspect="1"/>
          </p:cNvPicPr>
          <p:nvPr>
            <p:ph type="pic" sz="quarter" idx="15"/>
          </p:nvPr>
        </p:nvPicPr>
        <p:blipFill>
          <a:blip r:embed="rId2">
            <a:duotone>
              <a:schemeClr val="accent1">
                <a:shade val="45000"/>
                <a:satMod val="135000"/>
              </a:schemeClr>
              <a:prstClr val="white"/>
            </a:duotone>
            <a:extLst>
              <a:ext uri="{BEBA8EAE-BF5A-486C-A8C5-ECC9F3942E4B}">
                <a14:imgProps xmlns:a14="http://schemas.microsoft.com/office/drawing/2010/main">
                  <a14:imgLayer r:embed="rId3">
                    <a14:imgEffect>
                      <a14:artisticGlowEdges/>
                    </a14:imgEffect>
                  </a14:imgLayer>
                </a14:imgProps>
              </a:ext>
              <a:ext uri="{28A0092B-C50C-407E-A947-70E740481C1C}">
                <a14:useLocalDpi xmlns:a14="http://schemas.microsoft.com/office/drawing/2010/main" val="0"/>
              </a:ext>
            </a:extLst>
          </a:blip>
          <a:srcRect t="3900" b="3900"/>
          <a:stretch/>
        </p:blipFill>
        <p:spPr>
          <a:xfrm>
            <a:off x="5302859" y="2995886"/>
            <a:ext cx="1586282" cy="1464484"/>
          </a:xfrm>
        </p:spPr>
      </p:pic>
    </p:spTree>
    <p:extLst>
      <p:ext uri="{BB962C8B-B14F-4D97-AF65-F5344CB8AC3E}">
        <p14:creationId xmlns:p14="http://schemas.microsoft.com/office/powerpoint/2010/main" val="335148657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44AD1FD2-67A4-BC49-3811-05708DDACA60}"/>
              </a:ext>
            </a:extLst>
          </p:cNvPr>
          <p:cNvSpPr>
            <a:spLocks noGrp="1"/>
          </p:cNvSpPr>
          <p:nvPr>
            <p:ph type="body" sz="quarter" idx="12"/>
          </p:nvPr>
        </p:nvSpPr>
        <p:spPr/>
        <p:txBody>
          <a:bodyPr/>
          <a:lstStyle/>
          <a:p>
            <a:pPr marL="0" indent="0">
              <a:buNone/>
            </a:pPr>
            <a:r>
              <a:rPr lang="ja-JP" altLang="en-US"/>
              <a:t>その他・注意事項</a:t>
            </a:r>
          </a:p>
        </p:txBody>
      </p:sp>
      <p:pic>
        <p:nvPicPr>
          <p:cNvPr id="9" name="図プレースホルダー 8" descr="アイコン&#10;&#10;自動的に生成された説明">
            <a:extLst>
              <a:ext uri="{FF2B5EF4-FFF2-40B4-BE49-F238E27FC236}">
                <a16:creationId xmlns:a16="http://schemas.microsoft.com/office/drawing/2014/main" id="{C635152A-5674-BD19-B42B-844F21AA0A18}"/>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a:stretch/>
        </p:blipFill>
        <p:spPr/>
      </p:pic>
      <p:sp>
        <p:nvSpPr>
          <p:cNvPr id="2" name="テキスト プレースホルダー 1">
            <a:extLst>
              <a:ext uri="{FF2B5EF4-FFF2-40B4-BE49-F238E27FC236}">
                <a16:creationId xmlns:a16="http://schemas.microsoft.com/office/drawing/2014/main" id="{6486B363-8A60-7EB7-29F3-D45CCF22E2FB}"/>
              </a:ext>
            </a:extLst>
          </p:cNvPr>
          <p:cNvSpPr>
            <a:spLocks noGrp="1"/>
          </p:cNvSpPr>
          <p:nvPr>
            <p:ph type="body" sz="quarter" idx="10"/>
          </p:nvPr>
        </p:nvSpPr>
        <p:spPr/>
        <p:txBody>
          <a:bodyPr/>
          <a:lstStyle/>
          <a:p>
            <a:r>
              <a:rPr lang="ja-JP" altLang="en-US"/>
              <a:t>掲載制限カテゴリー</a:t>
            </a:r>
            <a:endParaRPr kumimoji="1" lang="ja-JP" altLang="en-US"/>
          </a:p>
        </p:txBody>
      </p:sp>
      <p:sp>
        <p:nvSpPr>
          <p:cNvPr id="4" name="正方形/長方形 3">
            <a:extLst>
              <a:ext uri="{FF2B5EF4-FFF2-40B4-BE49-F238E27FC236}">
                <a16:creationId xmlns:a16="http://schemas.microsoft.com/office/drawing/2014/main" id="{66C8D166-561E-87AA-2D97-22634365DE2D}"/>
              </a:ext>
            </a:extLst>
          </p:cNvPr>
          <p:cNvSpPr/>
          <p:nvPr/>
        </p:nvSpPr>
        <p:spPr>
          <a:xfrm>
            <a:off x="8285260" y="6098721"/>
            <a:ext cx="4183422" cy="355482"/>
          </a:xfrm>
          <a:prstGeom prst="rect">
            <a:avLst/>
          </a:prstGeom>
        </p:spPr>
        <p:txBody>
          <a:bodyPr wrap="square" lIns="0" tIns="0" rIns="0" bIns="0">
            <a:spAutoFit/>
          </a:bodyPr>
          <a:lstStyle/>
          <a:p>
            <a:pP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　　  の枠はホワイトリストで一部プロモーションで掲載可となる場合があります。</a:t>
            </a:r>
            <a:b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b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 </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印のないカテゴリーは制限なしとなります。</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a:p>
            <a:pP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 SP</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はスマートフォン、 </a:t>
            </a: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PC</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はパソコン、</a:t>
            </a: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MD</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はマルチデバイスの略称です。</a:t>
            </a:r>
            <a:endParaRPr kumimoji="0" lang="en-US" altLang="ja-JP" sz="700" kern="0">
              <a:solidFill>
                <a:prstClr val="black"/>
              </a:solidFill>
              <a:latin typeface="Meiryo" panose="020B0604030504040204" pitchFamily="34" charset="-128"/>
              <a:ea typeface="Meiryo" panose="020B0604030504040204" pitchFamily="34" charset="-128"/>
            </a:endParaRPr>
          </a:p>
        </p:txBody>
      </p:sp>
      <p:sp>
        <p:nvSpPr>
          <p:cNvPr id="5" name="正方形/長方形 4">
            <a:extLst>
              <a:ext uri="{FF2B5EF4-FFF2-40B4-BE49-F238E27FC236}">
                <a16:creationId xmlns:a16="http://schemas.microsoft.com/office/drawing/2014/main" id="{9EE3A50F-8B69-DCF7-3056-A38423887876}"/>
              </a:ext>
            </a:extLst>
          </p:cNvPr>
          <p:cNvSpPr/>
          <p:nvPr/>
        </p:nvSpPr>
        <p:spPr>
          <a:xfrm>
            <a:off x="517409" y="5918761"/>
            <a:ext cx="6701050" cy="473976"/>
          </a:xfrm>
          <a:prstGeom prst="rect">
            <a:avLst/>
          </a:prstGeom>
        </p:spPr>
        <p:txBody>
          <a:bodyPr wrap="square" lIns="0" tIns="0" rIns="0" bIns="0">
            <a:spAutoFit/>
          </a:bodyPr>
          <a:lstStyle/>
          <a:p>
            <a:pPr fontAlgn="ct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※1</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　健康・美容食品は一部の商材（機能性表示食品、栄養機能食品、特定保健用食品、その他弊社が掲載可と判断した健康食品）のみ掲載可、</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a:p>
            <a:pPr fontAlgn="ctr">
              <a:lnSpc>
                <a:spcPct val="110000"/>
              </a:lnSpc>
              <a:defRPr/>
            </a:pP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ただし価格訴求は不可。健康器具・雑貨はホワイトリストに登録しているアカウントのみ掲載可、ただし価格訴求は不可。</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a:p>
            <a:pPr fontAlgn="ct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２　消費者金融業（消費者金融、信販会社など）は、一律掲載不可。</a:t>
            </a:r>
          </a:p>
          <a:p>
            <a:pPr fontAlgn="ctr">
              <a:lnSpc>
                <a:spcPct val="110000"/>
              </a:lnSpc>
              <a:defRPr/>
            </a:pP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銀行グループ傘下または上場企業もしくはそれに類する消費者金融業（消費者金融、信販会社など）の場合も、掲載は不可。</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p:txBody>
      </p:sp>
      <p:graphicFrame>
        <p:nvGraphicFramePr>
          <p:cNvPr id="8" name="表 7">
            <a:extLst>
              <a:ext uri="{FF2B5EF4-FFF2-40B4-BE49-F238E27FC236}">
                <a16:creationId xmlns:a16="http://schemas.microsoft.com/office/drawing/2014/main" id="{7BD069AC-04F8-CAB3-FA07-5FD562A63FF1}"/>
              </a:ext>
            </a:extLst>
          </p:cNvPr>
          <p:cNvGraphicFramePr>
            <a:graphicFrameLocks noGrp="1"/>
          </p:cNvGraphicFramePr>
          <p:nvPr>
            <p:extLst>
              <p:ext uri="{D42A27DB-BD31-4B8C-83A1-F6EECF244321}">
                <p14:modId xmlns:p14="http://schemas.microsoft.com/office/powerpoint/2010/main" val="1663558889"/>
              </p:ext>
            </p:extLst>
          </p:nvPr>
        </p:nvGraphicFramePr>
        <p:xfrm>
          <a:off x="517409" y="807141"/>
          <a:ext cx="11320688" cy="5081059"/>
        </p:xfrm>
        <a:graphic>
          <a:graphicData uri="http://schemas.openxmlformats.org/drawingml/2006/table">
            <a:tbl>
              <a:tblPr firstCol="1" bandRow="1"/>
              <a:tblGrid>
                <a:gridCol w="4557444">
                  <a:extLst>
                    <a:ext uri="{9D8B030D-6E8A-4147-A177-3AD203B41FA5}">
                      <a16:colId xmlns:a16="http://schemas.microsoft.com/office/drawing/2014/main" val="792911817"/>
                    </a:ext>
                  </a:extLst>
                </a:gridCol>
                <a:gridCol w="2321712">
                  <a:extLst>
                    <a:ext uri="{9D8B030D-6E8A-4147-A177-3AD203B41FA5}">
                      <a16:colId xmlns:a16="http://schemas.microsoft.com/office/drawing/2014/main" val="3057805663"/>
                    </a:ext>
                  </a:extLst>
                </a:gridCol>
                <a:gridCol w="2220766">
                  <a:extLst>
                    <a:ext uri="{9D8B030D-6E8A-4147-A177-3AD203B41FA5}">
                      <a16:colId xmlns:a16="http://schemas.microsoft.com/office/drawing/2014/main" val="4203260269"/>
                    </a:ext>
                  </a:extLst>
                </a:gridCol>
                <a:gridCol w="2220766">
                  <a:extLst>
                    <a:ext uri="{9D8B030D-6E8A-4147-A177-3AD203B41FA5}">
                      <a16:colId xmlns:a16="http://schemas.microsoft.com/office/drawing/2014/main" val="862787916"/>
                    </a:ext>
                  </a:extLst>
                </a:gridCol>
              </a:tblGrid>
              <a:tr h="35079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1">
                          <a:solidFill>
                            <a:schemeClr val="bg1"/>
                          </a:solidFill>
                        </a:rPr>
                        <a:t>カテゴリー名</a:t>
                      </a:r>
                      <a:endParaRPr kumimoji="1" lang="ja-JP" altLang="en-US" sz="900" b="1">
                        <a:solidFill>
                          <a:schemeClr val="bg1"/>
                        </a:solidFill>
                        <a:latin typeface="Meiryo" panose="020B0604030504040204" pitchFamily="34" charset="-128"/>
                        <a:ea typeface="Meiryo" panose="020B0604030504040204" pitchFamily="34" charset="-128"/>
                      </a:endParaRPr>
                    </a:p>
                  </a:txBody>
                  <a:tcPr marT="36000" marB="0" anchor="ctr">
                    <a:lnL w="12700" cmpd="sng">
                      <a:solidFill>
                        <a:srgbClr val="FFFFFF"/>
                      </a:solidFill>
                    </a:lnL>
                    <a:lnR w="3175"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800" b="1" kern="1200">
                          <a:solidFill>
                            <a:schemeClr val="bg1"/>
                          </a:solidFill>
                        </a:rPr>
                        <a:t>ブランドパネル　</a:t>
                      </a:r>
                      <a:r>
                        <a:rPr kumimoji="1" lang="en-US" altLang="ja-JP" sz="800" b="1" kern="1200">
                          <a:solidFill>
                            <a:schemeClr val="bg1"/>
                          </a:solidFill>
                        </a:rPr>
                        <a:t>MD</a:t>
                      </a:r>
                      <a:r>
                        <a:rPr kumimoji="1" lang="ja-JP" altLang="en-US" sz="800" b="1" kern="1200">
                          <a:solidFill>
                            <a:schemeClr val="bg1"/>
                          </a:solidFill>
                        </a:rPr>
                        <a:t>　トップカバー</a:t>
                      </a:r>
                      <a:endParaRPr kumimoji="1" lang="en-US" altLang="ja-JP" sz="800" b="1" kern="1200">
                        <a:solidFill>
                          <a:schemeClr val="bg1"/>
                        </a:solidFill>
                      </a:endParaRPr>
                    </a:p>
                    <a:p>
                      <a:pPr algn="ctr"/>
                      <a:r>
                        <a:rPr kumimoji="1" lang="ja-JP" altLang="en-US" sz="800" b="1" kern="1200">
                          <a:solidFill>
                            <a:schemeClr val="bg1"/>
                          </a:solidFill>
                        </a:rPr>
                        <a:t>関連商品</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marT="3600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800" b="1" kern="1200">
                          <a:solidFill>
                            <a:schemeClr val="bg1"/>
                          </a:solidFill>
                        </a:rPr>
                        <a:t>ブランドパネル　</a:t>
                      </a:r>
                      <a:r>
                        <a:rPr kumimoji="1" lang="ja-JP" altLang="en-US" sz="800" b="1">
                          <a:solidFill>
                            <a:schemeClr val="bg1"/>
                          </a:solidFill>
                        </a:rPr>
                        <a:t>リッチフォーマット　</a:t>
                      </a:r>
                      <a:r>
                        <a:rPr kumimoji="1" lang="en-US" altLang="ja-JP" sz="800" b="1" kern="1200">
                          <a:solidFill>
                            <a:schemeClr val="bg1"/>
                          </a:solidFill>
                        </a:rPr>
                        <a:t>MD</a:t>
                      </a:r>
                      <a:r>
                        <a:rPr kumimoji="1" lang="ja-JP" altLang="en-US" sz="800" b="1" kern="1200">
                          <a:solidFill>
                            <a:schemeClr val="bg1"/>
                          </a:solidFill>
                        </a:rPr>
                        <a:t>　トップカバー　関連商品</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marT="3600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800" b="1" kern="1200">
                          <a:solidFill>
                            <a:schemeClr val="bg1"/>
                          </a:solidFill>
                        </a:rPr>
                        <a:t>ブランドパネル　</a:t>
                      </a:r>
                      <a:r>
                        <a:rPr kumimoji="1" lang="en-US" altLang="ja-JP" sz="800" b="1" kern="1200">
                          <a:solidFill>
                            <a:schemeClr val="bg1"/>
                          </a:solidFill>
                        </a:rPr>
                        <a:t>SP</a:t>
                      </a:r>
                      <a:r>
                        <a:rPr kumimoji="1" lang="ja-JP" altLang="en-US" sz="800" b="1" kern="1200">
                          <a:solidFill>
                            <a:schemeClr val="bg1"/>
                          </a:solidFill>
                        </a:rPr>
                        <a:t>　トップカバー</a:t>
                      </a:r>
                      <a:endParaRPr kumimoji="1" lang="en-US" altLang="ja-JP" sz="800" b="1" kern="1200">
                        <a:solidFill>
                          <a:schemeClr val="bg1"/>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kern="1200">
                          <a:solidFill>
                            <a:schemeClr val="bg1"/>
                          </a:solidFill>
                        </a:rPr>
                        <a:t>関連商品</a:t>
                      </a:r>
                      <a:endParaRPr kumimoji="1" lang="en-US" altLang="ja-JP" sz="800" b="1" kern="1200">
                        <a:solidFill>
                          <a:schemeClr val="bg1"/>
                        </a:solidFill>
                      </a:endParaRPr>
                    </a:p>
                  </a:txBody>
                  <a:tcPr marL="45720" marR="45720" marT="3600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244929">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アルコール飲料</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700" b="1" u="none" strike="noStrike">
                          <a:solidFill>
                            <a:schemeClr val="accent3"/>
                          </a:solidFill>
                          <a:effectLst/>
                          <a:latin typeface="Meiryo"/>
                          <a:ea typeface="Meiryo"/>
                        </a:rPr>
                        <a:t>　</a:t>
                      </a:r>
                      <a:endParaRPr lang="ja-JP" altLang="en-US" sz="7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509047038"/>
                  </a:ext>
                </a:extLst>
              </a:tr>
              <a:tr h="278673">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宝くじ（国内）</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700" b="1" u="none" strike="noStrike">
                          <a:solidFill>
                            <a:schemeClr val="accent3"/>
                          </a:solidFill>
                          <a:effectLst/>
                          <a:latin typeface="Meiryo"/>
                          <a:ea typeface="Meiryo"/>
                        </a:rPr>
                        <a:t>　</a:t>
                      </a:r>
                      <a:endParaRPr lang="ja-JP" altLang="en-US" sz="7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205067978"/>
                  </a:ext>
                </a:extLst>
              </a:tr>
              <a:tr h="292100">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公営ギャンブル</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700" b="1" u="none" strike="noStrike">
                          <a:solidFill>
                            <a:schemeClr val="accent3"/>
                          </a:solidFill>
                          <a:effectLst/>
                          <a:latin typeface="Meiryo"/>
                          <a:ea typeface="Meiryo"/>
                        </a:rPr>
                        <a:t>　</a:t>
                      </a:r>
                      <a:endParaRPr lang="ja-JP" altLang="en-US" sz="7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716567869"/>
                  </a:ext>
                </a:extLst>
              </a:tr>
              <a:tr h="2413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ギャンブル（公営競技除く）</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9804"/>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1767268695"/>
                  </a:ext>
                </a:extLst>
              </a:tr>
              <a:tr h="2921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パチンコ・スロット</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9804"/>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628964"/>
                  </a:ext>
                </a:extLst>
              </a:tr>
              <a:tr h="203200">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銀行</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50117590"/>
                  </a:ext>
                </a:extLst>
              </a:tr>
              <a:tr h="241300">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金融サービス・情報</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541138105"/>
                  </a:ext>
                </a:extLst>
              </a:tr>
              <a:tr h="259062">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クレジットカード</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494366260"/>
                  </a:ext>
                </a:extLst>
              </a:tr>
              <a:tr h="153792">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ローン</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034750592"/>
                  </a:ext>
                </a:extLst>
              </a:tr>
              <a:tr h="203200">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消費者金融</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※2</a:t>
                      </a: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601219410"/>
                  </a:ext>
                </a:extLst>
              </a:tr>
              <a:tr h="2286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消費者向無担保貸金業者（銀行グループ・上場企業を除く）、商工ローン</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※2</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4197840892"/>
                  </a:ext>
                </a:extLst>
              </a:tr>
              <a:tr h="228600">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保険</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4252025979"/>
                  </a:ext>
                </a:extLst>
              </a:tr>
              <a:tr h="303367">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証券・投資</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247669965"/>
                  </a:ext>
                </a:extLst>
              </a:tr>
              <a:tr h="2286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法務・税務</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751516483"/>
                  </a:ext>
                </a:extLst>
              </a:tr>
              <a:tr h="2286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zh-TW" altLang="en-US" sz="850" b="0" u="none" strike="noStrike">
                          <a:solidFill>
                            <a:schemeClr val="bg1"/>
                          </a:solidFill>
                          <a:effectLst/>
                          <a:latin typeface="Meiryo" panose="020B0604030504040204" pitchFamily="34" charset="-128"/>
                          <a:ea typeface="Meiryo" panose="020B0604030504040204" pitchFamily="34" charset="-128"/>
                        </a:rPr>
                        <a:t>医療（保険外治療）</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2251199972"/>
                  </a:ext>
                </a:extLst>
              </a:tr>
              <a:tr h="1905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レーシック・美容整形・美容外科・美容皮膚科</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3479615484"/>
                  </a:ext>
                </a:extLst>
              </a:tr>
              <a:tr h="2413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美容エステティックサロン（医療脱毛・増毛育毛サービス除く）</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914959637"/>
                  </a:ext>
                </a:extLst>
              </a:tr>
              <a:tr h="2032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発毛・育毛・増毛・かつらサービス</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1362951679"/>
                  </a:ext>
                </a:extLst>
              </a:tr>
              <a:tr h="2286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妊娠・不妊情報</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1594083045"/>
                  </a:ext>
                </a:extLst>
              </a:tr>
              <a:tr h="23924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治験</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145858479"/>
                  </a:ext>
                </a:extLst>
              </a:tr>
            </a:tbl>
          </a:graphicData>
        </a:graphic>
      </p:graphicFrame>
      <p:sp>
        <p:nvSpPr>
          <p:cNvPr id="3" name="正方形/長方形 2">
            <a:extLst>
              <a:ext uri="{FF2B5EF4-FFF2-40B4-BE49-F238E27FC236}">
                <a16:creationId xmlns:a16="http://schemas.microsoft.com/office/drawing/2014/main" id="{8F0E62ED-164B-0762-F524-A779CB76B37C}"/>
              </a:ext>
            </a:extLst>
          </p:cNvPr>
          <p:cNvSpPr/>
          <p:nvPr/>
        </p:nvSpPr>
        <p:spPr>
          <a:xfrm>
            <a:off x="8409307" y="6088071"/>
            <a:ext cx="190338" cy="115018"/>
          </a:xfrm>
          <a:prstGeom prst="rect">
            <a:avLst/>
          </a:prstGeom>
          <a:solidFill>
            <a:srgbClr val="002AFF">
              <a:alpha val="10196"/>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311060918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71B379-B7C3-C662-85F5-28D3F6CB8F65}"/>
            </a:ext>
          </a:extLst>
        </p:cNvPr>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61F1F439-316F-C51E-E417-93F266FB0B0A}"/>
              </a:ext>
            </a:extLst>
          </p:cNvPr>
          <p:cNvSpPr>
            <a:spLocks noGrp="1"/>
          </p:cNvSpPr>
          <p:nvPr>
            <p:ph type="body" sz="quarter" idx="19"/>
          </p:nvPr>
        </p:nvSpPr>
        <p:spPr/>
        <p:txBody>
          <a:bodyPr/>
          <a:lstStyle/>
          <a:p>
            <a:r>
              <a:rPr lang="ja-JP" altLang="en-US"/>
              <a:t>商品スペック</a:t>
            </a:r>
            <a:endParaRPr kumimoji="1" lang="ja-JP" altLang="en-US"/>
          </a:p>
        </p:txBody>
      </p:sp>
      <p:sp>
        <p:nvSpPr>
          <p:cNvPr id="8" name="テキスト プレースホルダー 7">
            <a:extLst>
              <a:ext uri="{FF2B5EF4-FFF2-40B4-BE49-F238E27FC236}">
                <a16:creationId xmlns:a16="http://schemas.microsoft.com/office/drawing/2014/main" id="{FE69C2E0-C32E-FD04-F975-121BD3AD0951}"/>
              </a:ext>
            </a:extLst>
          </p:cNvPr>
          <p:cNvSpPr>
            <a:spLocks noGrp="1"/>
          </p:cNvSpPr>
          <p:nvPr>
            <p:ph type="body" sz="quarter" idx="20"/>
          </p:nvPr>
        </p:nvSpPr>
        <p:spPr/>
        <p:txBody>
          <a:bodyPr/>
          <a:lstStyle/>
          <a:p>
            <a:r>
              <a:rPr lang="en-US" altLang="ja-JP"/>
              <a:t>02</a:t>
            </a:r>
            <a:endParaRPr lang="ja-JP" altLang="en-US"/>
          </a:p>
        </p:txBody>
      </p:sp>
      <p:pic>
        <p:nvPicPr>
          <p:cNvPr id="7" name="図プレースホルダー 9" descr="アイコン&#10;&#10;自動的に生成された説明">
            <a:extLst>
              <a:ext uri="{FF2B5EF4-FFF2-40B4-BE49-F238E27FC236}">
                <a16:creationId xmlns:a16="http://schemas.microsoft.com/office/drawing/2014/main" id="{9D8706D8-12D4-D54D-6658-B4BAA5A5B115}"/>
              </a:ext>
            </a:extLst>
          </p:cNvPr>
          <p:cNvPicPr>
            <a:picLocks noGrp="1" noChangeAspect="1"/>
          </p:cNvPicPr>
          <p:nvPr>
            <p:ph type="pic" sz="quarter" idx="15"/>
          </p:nvPr>
        </p:nvPicPr>
        <p:blipFill>
          <a:blip r:embed="rId2">
            <a:duotone>
              <a:schemeClr val="accent1">
                <a:shade val="45000"/>
                <a:satMod val="135000"/>
              </a:schemeClr>
              <a:prstClr val="white"/>
            </a:duotone>
            <a:extLst>
              <a:ext uri="{BEBA8EAE-BF5A-486C-A8C5-ECC9F3942E4B}">
                <a14:imgProps xmlns:a14="http://schemas.microsoft.com/office/drawing/2010/main">
                  <a14:imgLayer r:embed="rId3">
                    <a14:imgEffect>
                      <a14:artisticGlowEdges/>
                    </a14:imgEffect>
                  </a14:imgLayer>
                </a14:imgProps>
              </a:ext>
              <a:ext uri="{28A0092B-C50C-407E-A947-70E740481C1C}">
                <a14:useLocalDpi xmlns:a14="http://schemas.microsoft.com/office/drawing/2010/main" val="0"/>
              </a:ext>
            </a:extLst>
          </a:blip>
          <a:srcRect t="3900" b="3900"/>
          <a:stretch/>
        </p:blipFill>
        <p:spPr>
          <a:xfrm>
            <a:off x="5302859" y="3110988"/>
            <a:ext cx="1586282" cy="1464484"/>
          </a:xfrm>
        </p:spPr>
      </p:pic>
    </p:spTree>
    <p:extLst>
      <p:ext uri="{BB962C8B-B14F-4D97-AF65-F5344CB8AC3E}">
        <p14:creationId xmlns:p14="http://schemas.microsoft.com/office/powerpoint/2010/main" val="46259508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937B8D-C03C-CFFA-60C8-C35D18158DFC}"/>
            </a:ext>
          </a:extLst>
        </p:cNvPr>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608E30F9-ED6E-45A9-F31D-88136C43FA1B}"/>
              </a:ext>
            </a:extLst>
          </p:cNvPr>
          <p:cNvSpPr>
            <a:spLocks noGrp="1"/>
          </p:cNvSpPr>
          <p:nvPr>
            <p:ph type="body" sz="quarter" idx="12"/>
          </p:nvPr>
        </p:nvSpPr>
        <p:spPr/>
        <p:txBody>
          <a:bodyPr/>
          <a:lstStyle/>
          <a:p>
            <a:pPr marL="0" indent="0">
              <a:buNone/>
            </a:pPr>
            <a:r>
              <a:rPr lang="ja-JP" altLang="en-US"/>
              <a:t>その他・注意事項</a:t>
            </a:r>
          </a:p>
        </p:txBody>
      </p:sp>
      <p:pic>
        <p:nvPicPr>
          <p:cNvPr id="9" name="図プレースホルダー 8" descr="アイコン&#10;&#10;自動的に生成された説明">
            <a:extLst>
              <a:ext uri="{FF2B5EF4-FFF2-40B4-BE49-F238E27FC236}">
                <a16:creationId xmlns:a16="http://schemas.microsoft.com/office/drawing/2014/main" id="{A0143F24-5902-E6A0-91AD-3923E6C81487}"/>
              </a:ext>
            </a:extLst>
          </p:cNvPr>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a:stretch/>
        </p:blipFill>
        <p:spPr/>
      </p:pic>
      <p:sp>
        <p:nvSpPr>
          <p:cNvPr id="2" name="テキスト プレースホルダー 1">
            <a:extLst>
              <a:ext uri="{FF2B5EF4-FFF2-40B4-BE49-F238E27FC236}">
                <a16:creationId xmlns:a16="http://schemas.microsoft.com/office/drawing/2014/main" id="{3D66A711-9F0E-1914-1595-2667E728E15E}"/>
              </a:ext>
            </a:extLst>
          </p:cNvPr>
          <p:cNvSpPr>
            <a:spLocks noGrp="1"/>
          </p:cNvSpPr>
          <p:nvPr>
            <p:ph type="body" sz="quarter" idx="10"/>
          </p:nvPr>
        </p:nvSpPr>
        <p:spPr/>
        <p:txBody>
          <a:bodyPr/>
          <a:lstStyle/>
          <a:p>
            <a:r>
              <a:rPr lang="ja-JP" altLang="en-US"/>
              <a:t>掲載制限カテゴリー</a:t>
            </a:r>
            <a:endParaRPr kumimoji="1" lang="ja-JP" altLang="en-US"/>
          </a:p>
        </p:txBody>
      </p:sp>
      <p:sp>
        <p:nvSpPr>
          <p:cNvPr id="4" name="正方形/長方形 3">
            <a:extLst>
              <a:ext uri="{FF2B5EF4-FFF2-40B4-BE49-F238E27FC236}">
                <a16:creationId xmlns:a16="http://schemas.microsoft.com/office/drawing/2014/main" id="{62F2D4E2-D6EF-37F0-4995-649A9946D2E3}"/>
              </a:ext>
            </a:extLst>
          </p:cNvPr>
          <p:cNvSpPr/>
          <p:nvPr/>
        </p:nvSpPr>
        <p:spPr>
          <a:xfrm>
            <a:off x="8186999" y="6080163"/>
            <a:ext cx="4183422" cy="355482"/>
          </a:xfrm>
          <a:prstGeom prst="rect">
            <a:avLst/>
          </a:prstGeom>
        </p:spPr>
        <p:txBody>
          <a:bodyPr wrap="square" lIns="0" tIns="0" rIns="0" bIns="0">
            <a:spAutoFit/>
          </a:bodyPr>
          <a:lstStyle/>
          <a:p>
            <a:pP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　　  の枠はホワイトリストで一部プロモーションで掲載可となる場合があります。</a:t>
            </a:r>
            <a:b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b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 </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印のないカテゴリーは制限なしとなります。</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a:p>
            <a:pP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 SP</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はスマートフォン、 </a:t>
            </a: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PC</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はパソコン、</a:t>
            </a: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MD</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はマルチデバイスの略称です。</a:t>
            </a:r>
            <a:endParaRPr kumimoji="0" lang="en-US" altLang="ja-JP" sz="700" kern="0">
              <a:solidFill>
                <a:prstClr val="black"/>
              </a:solidFill>
              <a:latin typeface="Meiryo" panose="020B0604030504040204" pitchFamily="34" charset="-128"/>
              <a:ea typeface="Meiryo" panose="020B0604030504040204" pitchFamily="34" charset="-128"/>
            </a:endParaRPr>
          </a:p>
        </p:txBody>
      </p:sp>
      <p:sp>
        <p:nvSpPr>
          <p:cNvPr id="5" name="正方形/長方形 4">
            <a:extLst>
              <a:ext uri="{FF2B5EF4-FFF2-40B4-BE49-F238E27FC236}">
                <a16:creationId xmlns:a16="http://schemas.microsoft.com/office/drawing/2014/main" id="{0061B8F1-7F2D-8BB5-543E-6799F3CA1AD3}"/>
              </a:ext>
            </a:extLst>
          </p:cNvPr>
          <p:cNvSpPr/>
          <p:nvPr/>
        </p:nvSpPr>
        <p:spPr>
          <a:xfrm>
            <a:off x="479427" y="5783928"/>
            <a:ext cx="6701050" cy="473976"/>
          </a:xfrm>
          <a:prstGeom prst="rect">
            <a:avLst/>
          </a:prstGeom>
        </p:spPr>
        <p:txBody>
          <a:bodyPr wrap="square" lIns="0" tIns="0" rIns="0" bIns="0">
            <a:spAutoFit/>
          </a:bodyPr>
          <a:lstStyle/>
          <a:p>
            <a:pPr fontAlgn="ct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※1</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　健康・美容食品は一部の商材（機能性表示食品、栄養機能食品、特定保健用食品、その他弊社が掲載可と判断した健康食品）のみ掲載可、</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a:p>
            <a:pPr fontAlgn="ctr">
              <a:lnSpc>
                <a:spcPct val="110000"/>
              </a:lnSpc>
              <a:defRPr/>
            </a:pP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ただし価格訴求は不可。健康器具・雑貨はホワイトリストに登録しているアカウントのみ掲載可、ただし価格訴求は不可。</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a:p>
            <a:pPr fontAlgn="ct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２　消費者金融業（消費者金融、信販会社など）は、一律掲載不可。</a:t>
            </a:r>
          </a:p>
          <a:p>
            <a:pPr fontAlgn="ctr">
              <a:lnSpc>
                <a:spcPct val="110000"/>
              </a:lnSpc>
              <a:defRPr/>
            </a:pP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銀行グループ傘下または上場企業もしくはそれに類する消費者金融業（消費者金融、信販会社など）の場合も、掲載は不可。</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p:txBody>
      </p:sp>
      <p:graphicFrame>
        <p:nvGraphicFramePr>
          <p:cNvPr id="8" name="表 7">
            <a:extLst>
              <a:ext uri="{FF2B5EF4-FFF2-40B4-BE49-F238E27FC236}">
                <a16:creationId xmlns:a16="http://schemas.microsoft.com/office/drawing/2014/main" id="{78900705-1221-8B97-8497-5D3348DC76D5}"/>
              </a:ext>
            </a:extLst>
          </p:cNvPr>
          <p:cNvGraphicFramePr>
            <a:graphicFrameLocks noGrp="1"/>
          </p:cNvGraphicFramePr>
          <p:nvPr>
            <p:extLst>
              <p:ext uri="{D42A27DB-BD31-4B8C-83A1-F6EECF244321}">
                <p14:modId xmlns:p14="http://schemas.microsoft.com/office/powerpoint/2010/main" val="3548571615"/>
              </p:ext>
            </p:extLst>
          </p:nvPr>
        </p:nvGraphicFramePr>
        <p:xfrm>
          <a:off x="435656" y="1146061"/>
          <a:ext cx="11320688" cy="4176837"/>
        </p:xfrm>
        <a:graphic>
          <a:graphicData uri="http://schemas.openxmlformats.org/drawingml/2006/table">
            <a:tbl>
              <a:tblPr firstCol="1" bandRow="1"/>
              <a:tblGrid>
                <a:gridCol w="4557444">
                  <a:extLst>
                    <a:ext uri="{9D8B030D-6E8A-4147-A177-3AD203B41FA5}">
                      <a16:colId xmlns:a16="http://schemas.microsoft.com/office/drawing/2014/main" val="792911817"/>
                    </a:ext>
                  </a:extLst>
                </a:gridCol>
                <a:gridCol w="2321712">
                  <a:extLst>
                    <a:ext uri="{9D8B030D-6E8A-4147-A177-3AD203B41FA5}">
                      <a16:colId xmlns:a16="http://schemas.microsoft.com/office/drawing/2014/main" val="3057805663"/>
                    </a:ext>
                  </a:extLst>
                </a:gridCol>
                <a:gridCol w="2220766">
                  <a:extLst>
                    <a:ext uri="{9D8B030D-6E8A-4147-A177-3AD203B41FA5}">
                      <a16:colId xmlns:a16="http://schemas.microsoft.com/office/drawing/2014/main" val="4203260269"/>
                    </a:ext>
                  </a:extLst>
                </a:gridCol>
                <a:gridCol w="2220766">
                  <a:extLst>
                    <a:ext uri="{9D8B030D-6E8A-4147-A177-3AD203B41FA5}">
                      <a16:colId xmlns:a16="http://schemas.microsoft.com/office/drawing/2014/main" val="862787916"/>
                    </a:ext>
                  </a:extLst>
                </a:gridCol>
              </a:tblGrid>
              <a:tr h="356824">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1">
                          <a:solidFill>
                            <a:schemeClr val="bg1"/>
                          </a:solidFill>
                        </a:rPr>
                        <a:t>カテゴリー名</a:t>
                      </a:r>
                      <a:endParaRPr kumimoji="1" lang="ja-JP" altLang="en-US" sz="900" b="1">
                        <a:solidFill>
                          <a:schemeClr val="bg1"/>
                        </a:solidFill>
                        <a:latin typeface="Meiryo" panose="020B0604030504040204" pitchFamily="34" charset="-128"/>
                        <a:ea typeface="Meiryo" panose="020B0604030504040204" pitchFamily="34" charset="-128"/>
                      </a:endParaRPr>
                    </a:p>
                  </a:txBody>
                  <a:tcPr marT="36000" marB="0" anchor="ctr">
                    <a:lnL w="12700" cmpd="sng">
                      <a:solidFill>
                        <a:srgbClr val="FFFFFF"/>
                      </a:solidFill>
                    </a:lnL>
                    <a:lnR w="3175"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800" b="1" kern="1200">
                          <a:solidFill>
                            <a:schemeClr val="bg1"/>
                          </a:solidFill>
                        </a:rPr>
                        <a:t>ブランドパネル　</a:t>
                      </a:r>
                      <a:r>
                        <a:rPr kumimoji="1" lang="en-US" altLang="ja-JP" sz="800" b="1" kern="1200">
                          <a:solidFill>
                            <a:schemeClr val="bg1"/>
                          </a:solidFill>
                        </a:rPr>
                        <a:t>MD</a:t>
                      </a:r>
                      <a:r>
                        <a:rPr kumimoji="1" lang="ja-JP" altLang="en-US" sz="800" b="1" kern="1200">
                          <a:solidFill>
                            <a:schemeClr val="bg1"/>
                          </a:solidFill>
                        </a:rPr>
                        <a:t>　トップカバー</a:t>
                      </a:r>
                      <a:endParaRPr kumimoji="1" lang="en-US" altLang="ja-JP" sz="800" b="1" kern="1200">
                        <a:solidFill>
                          <a:schemeClr val="bg1"/>
                        </a:solidFill>
                      </a:endParaRPr>
                    </a:p>
                    <a:p>
                      <a:pPr algn="ctr"/>
                      <a:r>
                        <a:rPr kumimoji="1" lang="ja-JP" altLang="en-US" sz="800" b="1" kern="1200">
                          <a:solidFill>
                            <a:schemeClr val="bg1"/>
                          </a:solidFill>
                        </a:rPr>
                        <a:t>関連商品</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marT="3600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800" b="1" kern="1200">
                          <a:solidFill>
                            <a:schemeClr val="bg1"/>
                          </a:solidFill>
                        </a:rPr>
                        <a:t>ブランドパネル　</a:t>
                      </a:r>
                      <a:r>
                        <a:rPr kumimoji="1" lang="ja-JP" altLang="en-US" sz="800" b="1">
                          <a:solidFill>
                            <a:schemeClr val="bg1"/>
                          </a:solidFill>
                        </a:rPr>
                        <a:t>リッチフォーマット　</a:t>
                      </a:r>
                      <a:r>
                        <a:rPr kumimoji="1" lang="en-US" altLang="ja-JP" sz="800" b="1" kern="1200">
                          <a:solidFill>
                            <a:schemeClr val="bg1"/>
                          </a:solidFill>
                        </a:rPr>
                        <a:t>MD</a:t>
                      </a:r>
                      <a:r>
                        <a:rPr kumimoji="1" lang="ja-JP" altLang="en-US" sz="800" b="1" kern="1200">
                          <a:solidFill>
                            <a:schemeClr val="bg1"/>
                          </a:solidFill>
                        </a:rPr>
                        <a:t>　トップカバー　関連商品</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marT="3600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800" b="1" kern="1200">
                          <a:solidFill>
                            <a:schemeClr val="bg1"/>
                          </a:solidFill>
                        </a:rPr>
                        <a:t>ブランドパネル　</a:t>
                      </a:r>
                      <a:r>
                        <a:rPr kumimoji="1" lang="en-US" altLang="ja-JP" sz="800" b="1" kern="1200">
                          <a:solidFill>
                            <a:schemeClr val="bg1"/>
                          </a:solidFill>
                        </a:rPr>
                        <a:t>SP</a:t>
                      </a:r>
                      <a:r>
                        <a:rPr kumimoji="1" lang="ja-JP" altLang="en-US" sz="800" b="1" kern="1200">
                          <a:solidFill>
                            <a:schemeClr val="bg1"/>
                          </a:solidFill>
                        </a:rPr>
                        <a:t>　トップカバー</a:t>
                      </a:r>
                      <a:endParaRPr kumimoji="1" lang="en-US" altLang="ja-JP" sz="800" b="1" kern="1200">
                        <a:solidFill>
                          <a:schemeClr val="bg1"/>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kern="1200">
                          <a:solidFill>
                            <a:schemeClr val="bg1"/>
                          </a:solidFill>
                        </a:rPr>
                        <a:t>関連商品</a:t>
                      </a:r>
                      <a:endParaRPr kumimoji="1" lang="en-US" altLang="ja-JP" sz="800" b="1" kern="1200">
                        <a:solidFill>
                          <a:schemeClr val="bg1"/>
                        </a:solidFill>
                      </a:endParaRPr>
                    </a:p>
                  </a:txBody>
                  <a:tcPr marL="45720" marR="45720" marT="3600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22353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性に関する薬・商品・情報</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079597813"/>
                  </a:ext>
                </a:extLst>
              </a:tr>
              <a:tr h="271285">
                <a:tc>
                  <a:txBody>
                    <a:bodyPr/>
                    <a:lstStyle/>
                    <a:p>
                      <a:pPr algn="l" fontAlgn="ctr"/>
                      <a:r>
                        <a:rPr lang="zh-TW" altLang="en-US" sz="850" b="0" i="0" u="none" strike="noStrike">
                          <a:solidFill>
                            <a:schemeClr val="bg1"/>
                          </a:solidFill>
                          <a:effectLst/>
                          <a:latin typeface="Meiryo" panose="020B0604030504040204" pitchFamily="34" charset="-128"/>
                          <a:ea typeface="Meiryo" panose="020B0604030504040204" pitchFamily="34" charset="-128"/>
                        </a:rPr>
                        <a:t>性的部位治療</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4099510192"/>
                  </a:ext>
                </a:extLst>
              </a:tr>
              <a:tr h="232530">
                <a:tc>
                  <a:txBody>
                    <a:bodyPr/>
                    <a:lstStyle/>
                    <a:p>
                      <a:pPr algn="l" fontAlgn="ctr"/>
                      <a:r>
                        <a:rPr lang="ja-JP" altLang="en-US" sz="850" b="0" i="0" u="none" strike="noStrike">
                          <a:solidFill>
                            <a:schemeClr val="bg1"/>
                          </a:solidFill>
                          <a:effectLst/>
                          <a:latin typeface="Meiryo" panose="020B0604030504040204" pitchFamily="34" charset="-128"/>
                          <a:ea typeface="Meiryo" panose="020B0604030504040204" pitchFamily="34" charset="-128"/>
                        </a:rPr>
                        <a:t>性を連想させるクリエイティブ（デジタルエンターテインメント）</a:t>
                      </a: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4130870920"/>
                  </a:ext>
                </a:extLst>
              </a:tr>
              <a:tr h="28420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健康・美容食品</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※1</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445162569"/>
                  </a:ext>
                </a:extLst>
              </a:tr>
              <a:tr h="297122">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健康器具・雑貨</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※1</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2178296829"/>
                  </a:ext>
                </a:extLst>
              </a:tr>
              <a:tr h="27128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a:ea typeface="Meiryo"/>
                        </a:rPr>
                        <a:t>恋愛</a:t>
                      </a:r>
                      <a:r>
                        <a:rPr lang="en-US" altLang="ja-JP" sz="850" b="0" u="none" strike="noStrike">
                          <a:solidFill>
                            <a:schemeClr val="bg1"/>
                          </a:solidFill>
                          <a:effectLst/>
                          <a:latin typeface="Meiryo"/>
                          <a:ea typeface="Meiryo"/>
                        </a:rPr>
                        <a:t>/</a:t>
                      </a:r>
                      <a:r>
                        <a:rPr lang="ja-JP" altLang="en-US" sz="850" b="0" u="none" strike="noStrike">
                          <a:solidFill>
                            <a:schemeClr val="bg1"/>
                          </a:solidFill>
                          <a:effectLst/>
                          <a:latin typeface="Meiryo"/>
                          <a:ea typeface="Meiryo"/>
                        </a:rPr>
                        <a:t>結婚情報・サービス</a:t>
                      </a:r>
                      <a:endParaRPr lang="ja-JP" altLang="en-US" sz="850" b="0" i="0" u="none" strike="noStrike">
                        <a:solidFill>
                          <a:schemeClr val="bg1"/>
                        </a:solidFill>
                        <a:effectLst/>
                        <a:latin typeface="Meiryo"/>
                        <a:ea typeface="Meiryo"/>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2327458966"/>
                  </a:ext>
                </a:extLst>
              </a:tr>
              <a:tr h="23253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a:ea typeface="Meiryo"/>
                        </a:rPr>
                        <a:t>恋愛・結婚情報（出会い系サイト、結婚紹介、インターネット異性紹介業</a:t>
                      </a:r>
                      <a:r>
                        <a:rPr lang="en-US" altLang="ja-JP" sz="850" b="0" u="none" strike="noStrike">
                          <a:solidFill>
                            <a:schemeClr val="bg1"/>
                          </a:solidFill>
                          <a:effectLst/>
                          <a:latin typeface="Meiryo"/>
                          <a:ea typeface="Meiryo"/>
                        </a:rPr>
                        <a:t>)</a:t>
                      </a:r>
                      <a:endParaRPr lang="en-US" altLang="ja-JP" sz="850" b="0" i="0" u="none" strike="noStrike">
                        <a:solidFill>
                          <a:schemeClr val="bg1"/>
                        </a:solidFill>
                        <a:effectLst/>
                        <a:latin typeface="Meiryo"/>
                        <a:ea typeface="Meiryo"/>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43799200"/>
                  </a:ext>
                </a:extLst>
              </a:tr>
              <a:tr h="20669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占い</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23253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zh-TW" altLang="en-US" sz="850" b="0" u="none" strike="noStrike">
                          <a:solidFill>
                            <a:schemeClr val="bg1"/>
                          </a:solidFill>
                          <a:effectLst/>
                          <a:latin typeface="Meiryo" panose="020B0604030504040204" pitchFamily="34" charset="-128"/>
                          <a:ea typeface="Meiryo" panose="020B0604030504040204" pitchFamily="34" charset="-128"/>
                        </a:rPr>
                        <a:t>能力開発関連商品</a:t>
                      </a:r>
                      <a:endParaRPr lang="zh-TW"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2812486826"/>
                  </a:ext>
                </a:extLst>
              </a:tr>
              <a:tr h="25836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探偵</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424464143"/>
                  </a:ext>
                </a:extLst>
              </a:tr>
              <a:tr h="258367">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葬祭</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49541065"/>
                  </a:ext>
                </a:extLst>
              </a:tr>
              <a:tr h="25836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宗教団体</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940608094"/>
                  </a:ext>
                </a:extLst>
              </a:tr>
              <a:tr h="23253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団体による意見広告、主観的な意見を強く伝えるもの</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 </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 </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 </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40765094"/>
                  </a:ext>
                </a:extLst>
              </a:tr>
              <a:tr h="276058">
                <a:tc>
                  <a:txBody>
                    <a:bodyPr/>
                    <a:lstStyle/>
                    <a:p>
                      <a:pPr lvl="0" algn="l">
                        <a:buNone/>
                      </a:pPr>
                      <a:r>
                        <a:rPr lang="ja-JP" altLang="en-US" sz="850" b="0" u="none" strike="noStrike">
                          <a:solidFill>
                            <a:schemeClr val="bg1"/>
                          </a:solidFill>
                          <a:effectLst/>
                          <a:latin typeface="Meiryo"/>
                          <a:ea typeface="Meiryo"/>
                        </a:rPr>
                        <a:t>加熱式たばこ</a:t>
                      </a:r>
                    </a:p>
                  </a:txBody>
                  <a:tcPr marL="180000" marR="5260" marT="5260" marB="0" anchor="ctr">
                    <a:lnL w="12700">
                      <a:solidFill>
                        <a:srgbClr val="FFFFFF"/>
                      </a:solidFill>
                    </a:lnL>
                    <a:lnR w="3174">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0">
                      <a:noFill/>
                    </a:lnTlToBr>
                    <a:lnBlToTr w="0">
                      <a:noFill/>
                    </a:lnBlToTr>
                    <a:solidFill>
                      <a:srgbClr val="00003E">
                        <a:alpha val="60000"/>
                      </a:srgbClr>
                    </a:solidFill>
                  </a:tcPr>
                </a:tc>
                <a:tc>
                  <a:txBody>
                    <a:bodyPr/>
                    <a:lstStyle/>
                    <a:p>
                      <a:pPr lvl="0" algn="ctr">
                        <a:buNone/>
                      </a:pPr>
                      <a:endParaRPr lang="en-US" altLang="ja-JP" sz="900" b="1" u="none" strike="noStrike">
                        <a:solidFill>
                          <a:srgbClr val="0D0D0D"/>
                        </a:solidFill>
                        <a:effectLst/>
                        <a:latin typeface="Meiryo"/>
                        <a:ea typeface="Meiryo"/>
                      </a:endParaRPr>
                    </a:p>
                  </a:txBody>
                  <a:tcPr marL="6350" marR="6350" marT="6350" marB="0" anchor="ctr">
                    <a:lnL w="3174">
                      <a:solidFill>
                        <a:srgbClr val="FFFFFF"/>
                      </a:solidFill>
                    </a:lnL>
                    <a:lnR w="12700">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0">
                      <a:noFill/>
                    </a:lnTlToBr>
                    <a:lnBlToTr w="0">
                      <a:noFill/>
                    </a:lnBlToTr>
                    <a:solidFill>
                      <a:srgbClr val="00003E">
                        <a:alpha val="10196"/>
                      </a:srgbClr>
                    </a:solidFill>
                  </a:tcPr>
                </a:tc>
                <a:tc>
                  <a:txBody>
                    <a:bodyPr/>
                    <a:lstStyle/>
                    <a:p>
                      <a:pPr lvl="0" algn="ctr">
                        <a:buNone/>
                      </a:pPr>
                      <a:endParaRPr lang="en-US" altLang="ja-JP" sz="900" b="1" u="none" strike="noStrike">
                        <a:solidFill>
                          <a:srgbClr val="0D0D0D"/>
                        </a:solidFill>
                        <a:effectLst/>
                        <a:latin typeface="Meiryo"/>
                        <a:ea typeface="Meiryo"/>
                      </a:endParaRPr>
                    </a:p>
                  </a:txBody>
                  <a:tcPr marL="6350" marR="6350" marT="6350" marB="0" anchor="ctr">
                    <a:lnL w="12700">
                      <a:solidFill>
                        <a:srgbClr val="FFFFFF"/>
                      </a:solidFill>
                    </a:lnL>
                    <a:lnR w="12700">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0">
                      <a:noFill/>
                    </a:lnTlToBr>
                    <a:lnBlToTr w="0">
                      <a:noFill/>
                    </a:lnBlToTr>
                    <a:solidFill>
                      <a:srgbClr val="00003E">
                        <a:alpha val="10196"/>
                      </a:srgbClr>
                    </a:solidFill>
                  </a:tcPr>
                </a:tc>
                <a:tc>
                  <a:txBody>
                    <a:bodyPr/>
                    <a:lstStyle/>
                    <a:p>
                      <a:pPr lvl="0" algn="ctr">
                        <a:buNone/>
                      </a:pPr>
                      <a:endParaRPr lang="en-US" altLang="ja-JP" sz="900" b="1" u="none" strike="noStrike">
                        <a:solidFill>
                          <a:srgbClr val="0D0D0D"/>
                        </a:solidFill>
                        <a:effectLst/>
                        <a:latin typeface="Meiryo"/>
                        <a:ea typeface="Meiryo"/>
                      </a:endParaRPr>
                    </a:p>
                  </a:txBody>
                  <a:tcPr marL="6350" marR="6350" marT="6350" marB="0" anchor="ctr">
                    <a:lnL w="12700">
                      <a:solidFill>
                        <a:srgbClr val="FFFFFF"/>
                      </a:solidFill>
                    </a:lnL>
                    <a:lnR w="12700">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0">
                      <a:noFill/>
                    </a:lnTlToBr>
                    <a:lnBlToTr w="0">
                      <a:noFill/>
                    </a:lnBlToTr>
                    <a:solidFill>
                      <a:srgbClr val="00003E">
                        <a:alpha val="10196"/>
                      </a:srgbClr>
                    </a:solidFill>
                  </a:tcPr>
                </a:tc>
                <a:extLst>
                  <a:ext uri="{0D108BD9-81ED-4DB2-BD59-A6C34878D82A}">
                    <a16:rowId xmlns:a16="http://schemas.microsoft.com/office/drawing/2014/main" val="4022617014"/>
                  </a:ext>
                </a:extLst>
              </a:tr>
              <a:tr h="284615">
                <a:tc>
                  <a:txBody>
                    <a:bodyPr/>
                    <a:lstStyle/>
                    <a:p>
                      <a:pPr marL="0" lvl="0" algn="l" defTabSz="914400" rtl="0" eaLnBrk="1" latinLnBrk="0" hangingPunct="1">
                        <a:buNone/>
                      </a:pPr>
                      <a:r>
                        <a:rPr kumimoji="1" lang="ja-JP" altLang="en-US" sz="850" b="0" u="none" strike="noStrike" kern="1200">
                          <a:solidFill>
                            <a:schemeClr val="bg1"/>
                          </a:solidFill>
                          <a:effectLst/>
                          <a:latin typeface="Meiryo"/>
                          <a:ea typeface="Meiryo"/>
                          <a:cs typeface="+mn-cs"/>
                        </a:rPr>
                        <a:t>電子たばこ</a:t>
                      </a:r>
                    </a:p>
                  </a:txBody>
                  <a:tcPr marL="180000" marR="5260" marT="5260" marB="0" anchor="ctr">
                    <a:lnL w="12700">
                      <a:solidFill>
                        <a:srgbClr val="FFFFFF"/>
                      </a:solidFill>
                    </a:lnL>
                    <a:lnR w="3174"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12700">
                      <a:solidFill>
                        <a:srgbClr val="FFFFFF"/>
                      </a:solidFill>
                    </a:lnB>
                    <a:lnTlToBr w="0">
                      <a:noFill/>
                    </a:lnTlToBr>
                    <a:lnBlToTr w="0">
                      <a:noFill/>
                    </a:lnBlToTr>
                    <a:solidFill>
                      <a:srgbClr val="00003E">
                        <a:alpha val="60000"/>
                      </a:srgbClr>
                    </a:solidFill>
                  </a:tcPr>
                </a:tc>
                <a:tc>
                  <a:txBody>
                    <a:bodyPr/>
                    <a:lstStyle/>
                    <a:p>
                      <a:pPr marL="0" lvl="0" algn="ctr" defTabSz="914400" rtl="0" eaLnBrk="1" latinLnBrk="0" hangingPunct="1">
                        <a:buNone/>
                      </a:pPr>
                      <a:r>
                        <a:rPr lang="en-US" altLang="ja-JP" sz="900" b="1" u="none" strike="noStrike">
                          <a:solidFill>
                            <a:srgbClr val="0D0D0D"/>
                          </a:solidFill>
                          <a:effectLst/>
                          <a:latin typeface="Meiryo"/>
                          <a:ea typeface="Meiryo"/>
                        </a:rPr>
                        <a:t>×</a:t>
                      </a:r>
                      <a:endParaRPr kumimoji="1" lang="en-US" altLang="ja-JP" sz="850" b="0" u="none" strike="noStrike" kern="1200">
                        <a:solidFill>
                          <a:schemeClr val="bg1"/>
                        </a:solidFill>
                        <a:effectLst/>
                        <a:latin typeface="Meiryo"/>
                        <a:ea typeface="Meiryo"/>
                        <a:cs typeface="+mn-cs"/>
                      </a:endParaRPr>
                    </a:p>
                  </a:txBody>
                  <a:tcPr marL="6350" marR="6350" marT="6350" marB="0" anchor="ctr">
                    <a:lnL w="3174"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12700">
                      <a:solidFill>
                        <a:srgbClr val="FFFFFF"/>
                      </a:solidFill>
                    </a:lnB>
                    <a:lnTlToBr w="0">
                      <a:noFill/>
                    </a:lnTlToBr>
                    <a:lnBlToTr w="0">
                      <a:noFill/>
                    </a:lnBlToTr>
                    <a:solidFill>
                      <a:srgbClr val="00003E">
                        <a:alpha val="10196"/>
                      </a:srgbClr>
                    </a:solidFill>
                  </a:tcPr>
                </a:tc>
                <a:tc>
                  <a:txBody>
                    <a:bodyPr/>
                    <a:lstStyle/>
                    <a:p>
                      <a:pPr marL="0" lvl="0" algn="ctr" defTabSz="914400" rtl="0" eaLnBrk="1" latinLnBrk="0" hangingPunct="1">
                        <a:buNone/>
                      </a:pPr>
                      <a:r>
                        <a:rPr lang="en-US" altLang="ja-JP" sz="900" b="1" u="none" strike="noStrike">
                          <a:solidFill>
                            <a:srgbClr val="0D0D0D"/>
                          </a:solidFill>
                          <a:effectLst/>
                          <a:latin typeface="Meiryo"/>
                          <a:ea typeface="Meiryo"/>
                        </a:rPr>
                        <a:t>×</a:t>
                      </a:r>
                      <a:endParaRPr kumimoji="1" lang="en-US" altLang="ja-JP" sz="850" b="0" u="none" strike="noStrike" kern="1200">
                        <a:solidFill>
                          <a:schemeClr val="bg1"/>
                        </a:solidFill>
                        <a:effectLst/>
                        <a:latin typeface="Meiryo"/>
                        <a:ea typeface="Meiryo"/>
                        <a:cs typeface="+mn-cs"/>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12700">
                      <a:solidFill>
                        <a:srgbClr val="FFFFFF"/>
                      </a:solidFill>
                    </a:lnB>
                    <a:lnTlToBr w="0">
                      <a:noFill/>
                    </a:lnTlToBr>
                    <a:lnBlToTr w="0">
                      <a:noFill/>
                    </a:lnBlToTr>
                    <a:solidFill>
                      <a:srgbClr val="00003E">
                        <a:alpha val="10196"/>
                      </a:srgbClr>
                    </a:solidFill>
                  </a:tcPr>
                </a:tc>
                <a:tc>
                  <a:txBody>
                    <a:bodyPr/>
                    <a:lstStyle/>
                    <a:p>
                      <a:pPr marL="0" lvl="0" algn="ctr" defTabSz="914400" rtl="0" eaLnBrk="1" latinLnBrk="0" hangingPunct="1">
                        <a:buNone/>
                      </a:pPr>
                      <a:r>
                        <a:rPr lang="en-US" altLang="ja-JP" sz="900" b="1" u="none" strike="noStrike">
                          <a:solidFill>
                            <a:srgbClr val="0D0D0D"/>
                          </a:solidFill>
                          <a:effectLst/>
                          <a:latin typeface="Meiryo"/>
                          <a:ea typeface="Meiryo"/>
                        </a:rPr>
                        <a:t>×</a:t>
                      </a:r>
                      <a:endParaRPr kumimoji="1" lang="en-US" altLang="ja-JP" sz="850" b="0" u="none" strike="noStrike" kern="1200">
                        <a:solidFill>
                          <a:schemeClr val="bg1"/>
                        </a:solidFill>
                        <a:effectLst/>
                        <a:latin typeface="Meiryo"/>
                        <a:ea typeface="Meiryo"/>
                        <a:cs typeface="+mn-cs"/>
                      </a:endParaRPr>
                    </a:p>
                  </a:txBody>
                  <a:tcPr marL="6350" marR="6350" marT="6350" marB="0" anchor="ctr">
                    <a:lnL w="12700" cap="flat" cmpd="sng" algn="ctr">
                      <a:solidFill>
                        <a:srgbClr val="FFFFFF"/>
                      </a:solidFill>
                      <a:prstDash val="solid"/>
                      <a:round/>
                      <a:headEnd type="none" w="med" len="med"/>
                      <a:tailEnd type="none" w="med" len="med"/>
                    </a:lnL>
                    <a:lnR w="12700">
                      <a:solidFill>
                        <a:srgbClr val="FFFFFF"/>
                      </a:solidFill>
                    </a:lnR>
                    <a:lnT w="3175" cap="flat" cmpd="sng" algn="ctr">
                      <a:solidFill>
                        <a:srgbClr val="FFFFFF"/>
                      </a:solidFill>
                      <a:prstDash val="solid"/>
                      <a:round/>
                      <a:headEnd type="none" w="med" len="med"/>
                      <a:tailEnd type="none" w="med" len="med"/>
                    </a:lnT>
                    <a:lnB w="12700">
                      <a:solidFill>
                        <a:srgbClr val="FFFFFF"/>
                      </a:solidFill>
                    </a:lnB>
                    <a:lnTlToBr w="0">
                      <a:noFill/>
                    </a:lnTlToBr>
                    <a:lnBlToTr w="0">
                      <a:noFill/>
                    </a:lnBlToTr>
                    <a:solidFill>
                      <a:srgbClr val="00003E">
                        <a:alpha val="10196"/>
                      </a:srgbClr>
                    </a:solidFill>
                  </a:tcPr>
                </a:tc>
                <a:extLst>
                  <a:ext uri="{0D108BD9-81ED-4DB2-BD59-A6C34878D82A}">
                    <a16:rowId xmlns:a16="http://schemas.microsoft.com/office/drawing/2014/main" val="2410604485"/>
                  </a:ext>
                </a:extLst>
              </a:tr>
            </a:tbl>
          </a:graphicData>
        </a:graphic>
      </p:graphicFrame>
      <p:sp>
        <p:nvSpPr>
          <p:cNvPr id="3" name="正方形/長方形 2">
            <a:extLst>
              <a:ext uri="{FF2B5EF4-FFF2-40B4-BE49-F238E27FC236}">
                <a16:creationId xmlns:a16="http://schemas.microsoft.com/office/drawing/2014/main" id="{3FEC6DF7-E9A2-443A-FD73-001D2EC3C429}"/>
              </a:ext>
            </a:extLst>
          </p:cNvPr>
          <p:cNvSpPr/>
          <p:nvPr/>
        </p:nvSpPr>
        <p:spPr>
          <a:xfrm>
            <a:off x="8290819" y="6080163"/>
            <a:ext cx="190338" cy="115018"/>
          </a:xfrm>
          <a:prstGeom prst="rect">
            <a:avLst/>
          </a:prstGeom>
          <a:solidFill>
            <a:srgbClr val="002AFF">
              <a:alpha val="10196"/>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119475138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44AD1FD2-67A4-BC49-3811-05708DDACA60}"/>
              </a:ext>
            </a:extLst>
          </p:cNvPr>
          <p:cNvSpPr>
            <a:spLocks noGrp="1"/>
          </p:cNvSpPr>
          <p:nvPr>
            <p:ph type="body" sz="quarter" idx="12"/>
          </p:nvPr>
        </p:nvSpPr>
        <p:spPr/>
        <p:txBody>
          <a:bodyPr/>
          <a:lstStyle/>
          <a:p>
            <a:pPr marL="0" indent="0">
              <a:buNone/>
            </a:pPr>
            <a:r>
              <a:rPr lang="ja-JP" altLang="en-US"/>
              <a:t>その他・注意事項</a:t>
            </a:r>
          </a:p>
        </p:txBody>
      </p:sp>
      <p:pic>
        <p:nvPicPr>
          <p:cNvPr id="9" name="図プレースホルダー 8" descr="アイコン&#10;&#10;自動的に生成された説明">
            <a:extLst>
              <a:ext uri="{FF2B5EF4-FFF2-40B4-BE49-F238E27FC236}">
                <a16:creationId xmlns:a16="http://schemas.microsoft.com/office/drawing/2014/main" id="{C635152A-5674-BD19-B42B-844F21AA0A18}"/>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a:stretch/>
        </p:blipFill>
        <p:spPr/>
      </p:pic>
      <p:sp>
        <p:nvSpPr>
          <p:cNvPr id="2" name="テキスト プレースホルダー 1">
            <a:extLst>
              <a:ext uri="{FF2B5EF4-FFF2-40B4-BE49-F238E27FC236}">
                <a16:creationId xmlns:a16="http://schemas.microsoft.com/office/drawing/2014/main" id="{6486B363-8A60-7EB7-29F3-D45CCF22E2FB}"/>
              </a:ext>
            </a:extLst>
          </p:cNvPr>
          <p:cNvSpPr>
            <a:spLocks noGrp="1"/>
          </p:cNvSpPr>
          <p:nvPr>
            <p:ph type="body" sz="quarter" idx="10"/>
          </p:nvPr>
        </p:nvSpPr>
        <p:spPr/>
        <p:txBody>
          <a:bodyPr/>
          <a:lstStyle/>
          <a:p>
            <a:r>
              <a:rPr lang="ja-JP" altLang="en-US"/>
              <a:t>掲載制限カテゴリー</a:t>
            </a:r>
            <a:endParaRPr kumimoji="1" lang="ja-JP" altLang="en-US"/>
          </a:p>
        </p:txBody>
      </p:sp>
      <p:sp>
        <p:nvSpPr>
          <p:cNvPr id="4" name="正方形/長方形 3">
            <a:extLst>
              <a:ext uri="{FF2B5EF4-FFF2-40B4-BE49-F238E27FC236}">
                <a16:creationId xmlns:a16="http://schemas.microsoft.com/office/drawing/2014/main" id="{66C8D166-561E-87AA-2D97-22634365DE2D}"/>
              </a:ext>
            </a:extLst>
          </p:cNvPr>
          <p:cNvSpPr/>
          <p:nvPr/>
        </p:nvSpPr>
        <p:spPr>
          <a:xfrm>
            <a:off x="8285260" y="6098721"/>
            <a:ext cx="4183422" cy="355482"/>
          </a:xfrm>
          <a:prstGeom prst="rect">
            <a:avLst/>
          </a:prstGeom>
        </p:spPr>
        <p:txBody>
          <a:bodyPr wrap="square" lIns="0" tIns="0" rIns="0" bIns="0">
            <a:spAutoFit/>
          </a:bodyPr>
          <a:lstStyle/>
          <a:p>
            <a:pP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　　  の枠はホワイトリストで一部プロモーションで掲載可となる場合があります。</a:t>
            </a:r>
            <a:b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b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 </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印のないカテゴリーは制限なしとなります。</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a:p>
            <a:pP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 SP</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はスマートフォン、 </a:t>
            </a: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PC</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はパソコン、</a:t>
            </a: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MD</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はマルチデバイスの略称です。</a:t>
            </a:r>
            <a:endParaRPr kumimoji="0" lang="en-US" altLang="ja-JP" sz="700" kern="0">
              <a:solidFill>
                <a:prstClr val="black"/>
              </a:solidFill>
              <a:latin typeface="Meiryo" panose="020B0604030504040204" pitchFamily="34" charset="-128"/>
              <a:ea typeface="Meiryo" panose="020B0604030504040204" pitchFamily="34" charset="-128"/>
            </a:endParaRPr>
          </a:p>
        </p:txBody>
      </p:sp>
      <p:graphicFrame>
        <p:nvGraphicFramePr>
          <p:cNvPr id="8" name="表 7">
            <a:extLst>
              <a:ext uri="{FF2B5EF4-FFF2-40B4-BE49-F238E27FC236}">
                <a16:creationId xmlns:a16="http://schemas.microsoft.com/office/drawing/2014/main" id="{7BD069AC-04F8-CAB3-FA07-5FD562A63FF1}"/>
              </a:ext>
            </a:extLst>
          </p:cNvPr>
          <p:cNvGraphicFramePr>
            <a:graphicFrameLocks noGrp="1"/>
          </p:cNvGraphicFramePr>
          <p:nvPr/>
        </p:nvGraphicFramePr>
        <p:xfrm>
          <a:off x="517409" y="807141"/>
          <a:ext cx="9099922" cy="5081059"/>
        </p:xfrm>
        <a:graphic>
          <a:graphicData uri="http://schemas.openxmlformats.org/drawingml/2006/table">
            <a:tbl>
              <a:tblPr firstCol="1" bandRow="1"/>
              <a:tblGrid>
                <a:gridCol w="4557444">
                  <a:extLst>
                    <a:ext uri="{9D8B030D-6E8A-4147-A177-3AD203B41FA5}">
                      <a16:colId xmlns:a16="http://schemas.microsoft.com/office/drawing/2014/main" val="792911817"/>
                    </a:ext>
                  </a:extLst>
                </a:gridCol>
                <a:gridCol w="2321712">
                  <a:extLst>
                    <a:ext uri="{9D8B030D-6E8A-4147-A177-3AD203B41FA5}">
                      <a16:colId xmlns:a16="http://schemas.microsoft.com/office/drawing/2014/main" val="3057805663"/>
                    </a:ext>
                  </a:extLst>
                </a:gridCol>
                <a:gridCol w="2220766">
                  <a:extLst>
                    <a:ext uri="{9D8B030D-6E8A-4147-A177-3AD203B41FA5}">
                      <a16:colId xmlns:a16="http://schemas.microsoft.com/office/drawing/2014/main" val="862787916"/>
                    </a:ext>
                  </a:extLst>
                </a:gridCol>
              </a:tblGrid>
              <a:tr h="35079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1">
                          <a:solidFill>
                            <a:schemeClr val="bg1"/>
                          </a:solidFill>
                        </a:rPr>
                        <a:t>カテゴリー名</a:t>
                      </a:r>
                      <a:endParaRPr kumimoji="1" lang="ja-JP" altLang="en-US" sz="900" b="1">
                        <a:solidFill>
                          <a:schemeClr val="bg1"/>
                        </a:solidFill>
                        <a:latin typeface="Meiryo" panose="020B0604030504040204" pitchFamily="34" charset="-128"/>
                        <a:ea typeface="Meiryo" panose="020B0604030504040204" pitchFamily="34" charset="-128"/>
                      </a:endParaRPr>
                    </a:p>
                  </a:txBody>
                  <a:tcPr marT="36000" marB="0" anchor="ctr">
                    <a:lnL w="12700" cmpd="sng">
                      <a:solidFill>
                        <a:srgbClr val="FFFFFF"/>
                      </a:solidFill>
                    </a:lnL>
                    <a:lnR w="3175"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800" b="1" kern="1200">
                          <a:solidFill>
                            <a:schemeClr val="bg1"/>
                          </a:solidFill>
                        </a:rPr>
                        <a:t>ブランドパネル　</a:t>
                      </a:r>
                      <a:r>
                        <a:rPr kumimoji="1" lang="en-US" altLang="ja-JP" sz="800" b="1" kern="1200">
                          <a:solidFill>
                            <a:schemeClr val="bg1"/>
                          </a:solidFill>
                        </a:rPr>
                        <a:t>MD</a:t>
                      </a:r>
                      <a:r>
                        <a:rPr kumimoji="1" lang="ja-JP" altLang="en-US" sz="800" b="1" kern="1200">
                          <a:solidFill>
                            <a:schemeClr val="bg1"/>
                          </a:solidFill>
                        </a:rPr>
                        <a:t>　スクエア</a:t>
                      </a:r>
                      <a:endParaRPr kumimoji="1" lang="en-US" altLang="ja-JP" sz="800" b="1" kern="1200">
                        <a:solidFill>
                          <a:schemeClr val="bg1"/>
                        </a:solidFill>
                      </a:endParaRPr>
                    </a:p>
                    <a:p>
                      <a:pPr algn="ctr"/>
                      <a:r>
                        <a:rPr kumimoji="1" lang="ja-JP" altLang="en-US" sz="800" b="1" kern="1200">
                          <a:solidFill>
                            <a:schemeClr val="bg1"/>
                          </a:solidFill>
                        </a:rPr>
                        <a:t>関連商品</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marT="3600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800" b="1" kern="1200">
                          <a:solidFill>
                            <a:schemeClr val="bg1"/>
                          </a:solidFill>
                        </a:rPr>
                        <a:t>ブランドパネル　</a:t>
                      </a:r>
                      <a:r>
                        <a:rPr kumimoji="1" lang="en-US" altLang="ja-JP" sz="800" b="1" kern="1200">
                          <a:solidFill>
                            <a:schemeClr val="bg1"/>
                          </a:solidFill>
                        </a:rPr>
                        <a:t>SP</a:t>
                      </a:r>
                      <a:r>
                        <a:rPr kumimoji="1" lang="ja-JP" altLang="en-US" sz="800" b="1" kern="1200">
                          <a:solidFill>
                            <a:schemeClr val="bg1"/>
                          </a:solidFill>
                        </a:rPr>
                        <a:t>　スクエア</a:t>
                      </a:r>
                      <a:endParaRPr kumimoji="1" lang="en-US" altLang="ja-JP" sz="800" b="1" kern="1200">
                        <a:solidFill>
                          <a:schemeClr val="bg1"/>
                        </a:solidFill>
                      </a:endParaRPr>
                    </a:p>
                    <a:p>
                      <a:pPr algn="ctr"/>
                      <a:r>
                        <a:rPr kumimoji="1" lang="ja-JP" altLang="en-US" sz="800" b="1" kern="1200">
                          <a:solidFill>
                            <a:schemeClr val="bg1"/>
                          </a:solidFill>
                        </a:rPr>
                        <a:t>関連商品</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marT="3600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244929">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アルコール飲料</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700" b="1" u="none" strike="noStrike">
                          <a:solidFill>
                            <a:schemeClr val="accent3"/>
                          </a:solidFill>
                          <a:effectLst/>
                          <a:latin typeface="Meiryo"/>
                          <a:ea typeface="Meiryo"/>
                        </a:rPr>
                        <a:t>　</a:t>
                      </a:r>
                      <a:endParaRPr lang="ja-JP" altLang="en-US" sz="7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509047038"/>
                  </a:ext>
                </a:extLst>
              </a:tr>
              <a:tr h="278673">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宝くじ（国内）</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700" b="1" u="none" strike="noStrike">
                          <a:solidFill>
                            <a:schemeClr val="accent3"/>
                          </a:solidFill>
                          <a:effectLst/>
                          <a:latin typeface="Meiryo"/>
                          <a:ea typeface="Meiryo"/>
                        </a:rPr>
                        <a:t>　</a:t>
                      </a:r>
                      <a:endParaRPr lang="ja-JP" altLang="en-US" sz="7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205067978"/>
                  </a:ext>
                </a:extLst>
              </a:tr>
              <a:tr h="292100">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公営ギャンブル</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700" b="1" u="none" strike="noStrike">
                          <a:solidFill>
                            <a:schemeClr val="accent3"/>
                          </a:solidFill>
                          <a:effectLst/>
                          <a:latin typeface="Meiryo"/>
                          <a:ea typeface="Meiryo"/>
                        </a:rPr>
                        <a:t>　</a:t>
                      </a:r>
                      <a:endParaRPr lang="ja-JP" altLang="en-US" sz="7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716567869"/>
                  </a:ext>
                </a:extLst>
              </a:tr>
              <a:tr h="2413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ギャンブル（公営競技除く）</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9804"/>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1767268695"/>
                  </a:ext>
                </a:extLst>
              </a:tr>
              <a:tr h="2921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パチンコ・スロット</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9804"/>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628964"/>
                  </a:ext>
                </a:extLst>
              </a:tr>
              <a:tr h="203200">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銀行</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50117590"/>
                  </a:ext>
                </a:extLst>
              </a:tr>
              <a:tr h="241300">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金融サービス・情報</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541138105"/>
                  </a:ext>
                </a:extLst>
              </a:tr>
              <a:tr h="259062">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クレジットカード</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494366260"/>
                  </a:ext>
                </a:extLst>
              </a:tr>
              <a:tr h="153792">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ローン</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034750592"/>
                  </a:ext>
                </a:extLst>
              </a:tr>
              <a:tr h="203200">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消費者金融</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601219410"/>
                  </a:ext>
                </a:extLst>
              </a:tr>
              <a:tr h="2286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消費者向無担保貸金業者（銀行グループ・上場企業を除く）、商工ローン</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4197840892"/>
                  </a:ext>
                </a:extLst>
              </a:tr>
              <a:tr h="228600">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保険</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4252025979"/>
                  </a:ext>
                </a:extLst>
              </a:tr>
              <a:tr h="303367">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証券・投資</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247669965"/>
                  </a:ext>
                </a:extLst>
              </a:tr>
              <a:tr h="2286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法務・税務</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751516483"/>
                  </a:ext>
                </a:extLst>
              </a:tr>
              <a:tr h="2286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zh-TW" altLang="en-US" sz="850" b="0" u="none" strike="noStrike">
                          <a:solidFill>
                            <a:schemeClr val="bg1"/>
                          </a:solidFill>
                          <a:effectLst/>
                          <a:latin typeface="Meiryo" panose="020B0604030504040204" pitchFamily="34" charset="-128"/>
                          <a:ea typeface="Meiryo" panose="020B0604030504040204" pitchFamily="34" charset="-128"/>
                        </a:rPr>
                        <a:t>医療（保険外治療）</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2251199972"/>
                  </a:ext>
                </a:extLst>
              </a:tr>
              <a:tr h="1905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レーシック・美容整形・美容外科・美容皮膚科</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3479615484"/>
                  </a:ext>
                </a:extLst>
              </a:tr>
              <a:tr h="2413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美容エステティックサロン（医療脱毛・増毛育毛サービス除く）</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914959637"/>
                  </a:ext>
                </a:extLst>
              </a:tr>
              <a:tr h="2032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発毛・育毛・増毛・かつらサービス</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1362951679"/>
                  </a:ext>
                </a:extLst>
              </a:tr>
              <a:tr h="2286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妊娠・不妊情報</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1594083045"/>
                  </a:ext>
                </a:extLst>
              </a:tr>
              <a:tr h="23924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治験</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145858479"/>
                  </a:ext>
                </a:extLst>
              </a:tr>
            </a:tbl>
          </a:graphicData>
        </a:graphic>
      </p:graphicFrame>
      <p:sp>
        <p:nvSpPr>
          <p:cNvPr id="3" name="正方形/長方形 2">
            <a:extLst>
              <a:ext uri="{FF2B5EF4-FFF2-40B4-BE49-F238E27FC236}">
                <a16:creationId xmlns:a16="http://schemas.microsoft.com/office/drawing/2014/main" id="{8F0E62ED-164B-0762-F524-A779CB76B37C}"/>
              </a:ext>
            </a:extLst>
          </p:cNvPr>
          <p:cNvSpPr/>
          <p:nvPr/>
        </p:nvSpPr>
        <p:spPr>
          <a:xfrm>
            <a:off x="8409307" y="6088071"/>
            <a:ext cx="190338" cy="115018"/>
          </a:xfrm>
          <a:prstGeom prst="rect">
            <a:avLst/>
          </a:prstGeom>
          <a:solidFill>
            <a:srgbClr val="002AFF">
              <a:alpha val="10196"/>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43764632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937B8D-C03C-CFFA-60C8-C35D18158DFC}"/>
            </a:ext>
          </a:extLst>
        </p:cNvPr>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608E30F9-ED6E-45A9-F31D-88136C43FA1B}"/>
              </a:ext>
            </a:extLst>
          </p:cNvPr>
          <p:cNvSpPr>
            <a:spLocks noGrp="1"/>
          </p:cNvSpPr>
          <p:nvPr>
            <p:ph type="body" sz="quarter" idx="12"/>
          </p:nvPr>
        </p:nvSpPr>
        <p:spPr/>
        <p:txBody>
          <a:bodyPr/>
          <a:lstStyle/>
          <a:p>
            <a:pPr marL="0" indent="0">
              <a:buNone/>
            </a:pPr>
            <a:r>
              <a:rPr lang="ja-JP" altLang="en-US"/>
              <a:t>その他・注意事項</a:t>
            </a:r>
          </a:p>
        </p:txBody>
      </p:sp>
      <p:pic>
        <p:nvPicPr>
          <p:cNvPr id="9" name="図プレースホルダー 8" descr="アイコン&#10;&#10;自動的に生成された説明">
            <a:extLst>
              <a:ext uri="{FF2B5EF4-FFF2-40B4-BE49-F238E27FC236}">
                <a16:creationId xmlns:a16="http://schemas.microsoft.com/office/drawing/2014/main" id="{A0143F24-5902-E6A0-91AD-3923E6C81487}"/>
              </a:ext>
            </a:extLst>
          </p:cNvPr>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a:stretch/>
        </p:blipFill>
        <p:spPr/>
      </p:pic>
      <p:sp>
        <p:nvSpPr>
          <p:cNvPr id="2" name="テキスト プレースホルダー 1">
            <a:extLst>
              <a:ext uri="{FF2B5EF4-FFF2-40B4-BE49-F238E27FC236}">
                <a16:creationId xmlns:a16="http://schemas.microsoft.com/office/drawing/2014/main" id="{3D66A711-9F0E-1914-1595-2667E728E15E}"/>
              </a:ext>
            </a:extLst>
          </p:cNvPr>
          <p:cNvSpPr>
            <a:spLocks noGrp="1"/>
          </p:cNvSpPr>
          <p:nvPr>
            <p:ph type="body" sz="quarter" idx="10"/>
          </p:nvPr>
        </p:nvSpPr>
        <p:spPr/>
        <p:txBody>
          <a:bodyPr/>
          <a:lstStyle/>
          <a:p>
            <a:r>
              <a:rPr lang="ja-JP" altLang="en-US"/>
              <a:t>掲載制限カテゴリー</a:t>
            </a:r>
            <a:endParaRPr kumimoji="1" lang="ja-JP" altLang="en-US"/>
          </a:p>
        </p:txBody>
      </p:sp>
      <p:sp>
        <p:nvSpPr>
          <p:cNvPr id="4" name="正方形/長方形 3">
            <a:extLst>
              <a:ext uri="{FF2B5EF4-FFF2-40B4-BE49-F238E27FC236}">
                <a16:creationId xmlns:a16="http://schemas.microsoft.com/office/drawing/2014/main" id="{62F2D4E2-D6EF-37F0-4995-649A9946D2E3}"/>
              </a:ext>
            </a:extLst>
          </p:cNvPr>
          <p:cNvSpPr/>
          <p:nvPr/>
        </p:nvSpPr>
        <p:spPr>
          <a:xfrm>
            <a:off x="8186999" y="6080163"/>
            <a:ext cx="4183422" cy="355482"/>
          </a:xfrm>
          <a:prstGeom prst="rect">
            <a:avLst/>
          </a:prstGeom>
        </p:spPr>
        <p:txBody>
          <a:bodyPr wrap="square" lIns="0" tIns="0" rIns="0" bIns="0">
            <a:spAutoFit/>
          </a:bodyPr>
          <a:lstStyle/>
          <a:p>
            <a:pP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　　  の枠はホワイトリストで一部プロモーションで掲載可となる場合があります。</a:t>
            </a:r>
            <a:b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b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 </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印のないカテゴリーは制限なしとなります。</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a:p>
            <a:pP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 SP</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はスマートフォン、 </a:t>
            </a: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PC</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はパソコン、</a:t>
            </a: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MD</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はマルチデバイスの略称です。</a:t>
            </a:r>
            <a:endParaRPr kumimoji="0" lang="en-US" altLang="ja-JP" sz="700" kern="0">
              <a:solidFill>
                <a:prstClr val="black"/>
              </a:solidFill>
              <a:latin typeface="Meiryo" panose="020B0604030504040204" pitchFamily="34" charset="-128"/>
              <a:ea typeface="Meiryo" panose="020B0604030504040204" pitchFamily="34" charset="-128"/>
            </a:endParaRPr>
          </a:p>
        </p:txBody>
      </p:sp>
      <p:graphicFrame>
        <p:nvGraphicFramePr>
          <p:cNvPr id="8" name="表 7">
            <a:extLst>
              <a:ext uri="{FF2B5EF4-FFF2-40B4-BE49-F238E27FC236}">
                <a16:creationId xmlns:a16="http://schemas.microsoft.com/office/drawing/2014/main" id="{78900705-1221-8B97-8497-5D3348DC76D5}"/>
              </a:ext>
            </a:extLst>
          </p:cNvPr>
          <p:cNvGraphicFramePr>
            <a:graphicFrameLocks noGrp="1"/>
          </p:cNvGraphicFramePr>
          <p:nvPr/>
        </p:nvGraphicFramePr>
        <p:xfrm>
          <a:off x="435656" y="1166624"/>
          <a:ext cx="9099922" cy="4058521"/>
        </p:xfrm>
        <a:graphic>
          <a:graphicData uri="http://schemas.openxmlformats.org/drawingml/2006/table">
            <a:tbl>
              <a:tblPr firstCol="1" bandRow="1"/>
              <a:tblGrid>
                <a:gridCol w="4557444">
                  <a:extLst>
                    <a:ext uri="{9D8B030D-6E8A-4147-A177-3AD203B41FA5}">
                      <a16:colId xmlns:a16="http://schemas.microsoft.com/office/drawing/2014/main" val="792911817"/>
                    </a:ext>
                  </a:extLst>
                </a:gridCol>
                <a:gridCol w="2321712">
                  <a:extLst>
                    <a:ext uri="{9D8B030D-6E8A-4147-A177-3AD203B41FA5}">
                      <a16:colId xmlns:a16="http://schemas.microsoft.com/office/drawing/2014/main" val="3057805663"/>
                    </a:ext>
                  </a:extLst>
                </a:gridCol>
                <a:gridCol w="2220766">
                  <a:extLst>
                    <a:ext uri="{9D8B030D-6E8A-4147-A177-3AD203B41FA5}">
                      <a16:colId xmlns:a16="http://schemas.microsoft.com/office/drawing/2014/main" val="862787916"/>
                    </a:ext>
                  </a:extLst>
                </a:gridCol>
              </a:tblGrid>
              <a:tr h="356824">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1">
                          <a:solidFill>
                            <a:schemeClr val="bg1"/>
                          </a:solidFill>
                        </a:rPr>
                        <a:t>カテゴリー名</a:t>
                      </a:r>
                      <a:endParaRPr kumimoji="1" lang="ja-JP" altLang="en-US" sz="900" b="1">
                        <a:solidFill>
                          <a:schemeClr val="bg1"/>
                        </a:solidFill>
                        <a:latin typeface="Meiryo" panose="020B0604030504040204" pitchFamily="34" charset="-128"/>
                        <a:ea typeface="Meiryo" panose="020B0604030504040204" pitchFamily="34" charset="-128"/>
                      </a:endParaRPr>
                    </a:p>
                  </a:txBody>
                  <a:tcPr marT="36000" marB="0" anchor="ctr">
                    <a:lnL w="12700" cmpd="sng">
                      <a:solidFill>
                        <a:srgbClr val="FFFFFF"/>
                      </a:solidFill>
                    </a:lnL>
                    <a:lnR w="3175"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800" b="1" kern="1200">
                          <a:solidFill>
                            <a:schemeClr val="bg1"/>
                          </a:solidFill>
                        </a:rPr>
                        <a:t>ブランドパネル　</a:t>
                      </a:r>
                      <a:r>
                        <a:rPr kumimoji="1" lang="en-US" altLang="ja-JP" sz="800" b="1" kern="1200">
                          <a:solidFill>
                            <a:schemeClr val="bg1"/>
                          </a:solidFill>
                        </a:rPr>
                        <a:t>MD</a:t>
                      </a:r>
                      <a:r>
                        <a:rPr kumimoji="1" lang="ja-JP" altLang="en-US" sz="800" b="1" kern="1200">
                          <a:solidFill>
                            <a:schemeClr val="bg1"/>
                          </a:solidFill>
                        </a:rPr>
                        <a:t>　スクエア</a:t>
                      </a:r>
                      <a:endParaRPr kumimoji="1" lang="en-US" altLang="ja-JP" sz="800" b="1" kern="1200">
                        <a:solidFill>
                          <a:schemeClr val="bg1"/>
                        </a:solidFill>
                      </a:endParaRPr>
                    </a:p>
                    <a:p>
                      <a:pPr algn="ctr"/>
                      <a:r>
                        <a:rPr kumimoji="1" lang="ja-JP" altLang="en-US" sz="800" b="1" kern="1200">
                          <a:solidFill>
                            <a:schemeClr val="bg1"/>
                          </a:solidFill>
                        </a:rPr>
                        <a:t>関連商品</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marT="3600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800" b="1" kern="1200">
                          <a:solidFill>
                            <a:schemeClr val="bg1"/>
                          </a:solidFill>
                        </a:rPr>
                        <a:t>ブランドパネル　</a:t>
                      </a:r>
                      <a:r>
                        <a:rPr kumimoji="1" lang="en-US" altLang="ja-JP" sz="800" b="1" kern="1200">
                          <a:solidFill>
                            <a:schemeClr val="bg1"/>
                          </a:solidFill>
                        </a:rPr>
                        <a:t>SP</a:t>
                      </a:r>
                      <a:r>
                        <a:rPr kumimoji="1" lang="ja-JP" altLang="en-US" sz="800" b="1" kern="1200">
                          <a:solidFill>
                            <a:schemeClr val="bg1"/>
                          </a:solidFill>
                        </a:rPr>
                        <a:t>　スクエア</a:t>
                      </a:r>
                      <a:endParaRPr kumimoji="1" lang="en-US" altLang="ja-JP" sz="800" b="1" kern="1200">
                        <a:solidFill>
                          <a:schemeClr val="bg1"/>
                        </a:solidFill>
                      </a:endParaRPr>
                    </a:p>
                    <a:p>
                      <a:pPr algn="ctr"/>
                      <a:r>
                        <a:rPr kumimoji="1" lang="ja-JP" altLang="en-US" sz="800" b="1" kern="1200">
                          <a:solidFill>
                            <a:schemeClr val="bg1"/>
                          </a:solidFill>
                        </a:rPr>
                        <a:t>関連商品</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marT="3600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22353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性に関する薬・商品・情報</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079597813"/>
                  </a:ext>
                </a:extLst>
              </a:tr>
              <a:tr h="271285">
                <a:tc>
                  <a:txBody>
                    <a:bodyPr/>
                    <a:lstStyle/>
                    <a:p>
                      <a:pPr algn="l" fontAlgn="ctr"/>
                      <a:r>
                        <a:rPr lang="zh-TW" altLang="en-US" sz="850" b="0" i="0" u="none" strike="noStrike">
                          <a:solidFill>
                            <a:schemeClr val="bg1"/>
                          </a:solidFill>
                          <a:effectLst/>
                          <a:latin typeface="Meiryo" panose="020B0604030504040204" pitchFamily="34" charset="-128"/>
                          <a:ea typeface="Meiryo" panose="020B0604030504040204" pitchFamily="34" charset="-128"/>
                        </a:rPr>
                        <a:t>性的部位治療</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4099510192"/>
                  </a:ext>
                </a:extLst>
              </a:tr>
              <a:tr h="232530">
                <a:tc>
                  <a:txBody>
                    <a:bodyPr/>
                    <a:lstStyle/>
                    <a:p>
                      <a:pPr algn="l" fontAlgn="ctr"/>
                      <a:r>
                        <a:rPr lang="ja-JP" altLang="en-US" sz="850" b="0" i="0" u="none" strike="noStrike">
                          <a:solidFill>
                            <a:schemeClr val="bg1"/>
                          </a:solidFill>
                          <a:effectLst/>
                          <a:latin typeface="Meiryo" panose="020B0604030504040204" pitchFamily="34" charset="-128"/>
                          <a:ea typeface="Meiryo" panose="020B0604030504040204" pitchFamily="34" charset="-128"/>
                        </a:rPr>
                        <a:t>性を連想させるクリエイティブ（デジタルエンターテインメント）</a:t>
                      </a: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4130870920"/>
                  </a:ext>
                </a:extLst>
              </a:tr>
              <a:tr h="28420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健康・美容食品</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445162569"/>
                  </a:ext>
                </a:extLst>
              </a:tr>
              <a:tr h="297122">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健康器具・雑貨</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2178296829"/>
                  </a:ext>
                </a:extLst>
              </a:tr>
              <a:tr h="27128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a:ea typeface="Meiryo"/>
                        </a:rPr>
                        <a:t>恋愛</a:t>
                      </a:r>
                      <a:r>
                        <a:rPr lang="en-US" altLang="ja-JP" sz="850" b="0" u="none" strike="noStrike">
                          <a:solidFill>
                            <a:schemeClr val="bg1"/>
                          </a:solidFill>
                          <a:effectLst/>
                          <a:latin typeface="Meiryo"/>
                          <a:ea typeface="Meiryo"/>
                        </a:rPr>
                        <a:t>/</a:t>
                      </a:r>
                      <a:r>
                        <a:rPr lang="ja-JP" altLang="en-US" sz="850" b="0" u="none" strike="noStrike">
                          <a:solidFill>
                            <a:schemeClr val="bg1"/>
                          </a:solidFill>
                          <a:effectLst/>
                          <a:latin typeface="Meiryo"/>
                          <a:ea typeface="Meiryo"/>
                        </a:rPr>
                        <a:t>結婚情報・サービス</a:t>
                      </a:r>
                      <a:endParaRPr lang="ja-JP" altLang="en-US" sz="850" b="0" i="0" u="none" strike="noStrike">
                        <a:solidFill>
                          <a:schemeClr val="bg1"/>
                        </a:solidFill>
                        <a:effectLst/>
                        <a:latin typeface="Meiryo"/>
                        <a:ea typeface="Meiryo"/>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2327458966"/>
                  </a:ext>
                </a:extLst>
              </a:tr>
              <a:tr h="23253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a:ea typeface="Meiryo"/>
                        </a:rPr>
                        <a:t>恋愛・結婚情報（出会い系サイト、結婚紹介、インターネット異性紹介業</a:t>
                      </a:r>
                      <a:r>
                        <a:rPr lang="en-US" altLang="ja-JP" sz="850" b="0" u="none" strike="noStrike">
                          <a:solidFill>
                            <a:schemeClr val="bg1"/>
                          </a:solidFill>
                          <a:effectLst/>
                          <a:latin typeface="Meiryo"/>
                          <a:ea typeface="Meiryo"/>
                        </a:rPr>
                        <a:t>)</a:t>
                      </a:r>
                      <a:endParaRPr lang="en-US" altLang="ja-JP" sz="850" b="0" i="0" u="none" strike="noStrike">
                        <a:solidFill>
                          <a:schemeClr val="bg1"/>
                        </a:solidFill>
                        <a:effectLst/>
                        <a:latin typeface="Meiryo"/>
                        <a:ea typeface="Meiryo"/>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43799200"/>
                  </a:ext>
                </a:extLst>
              </a:tr>
              <a:tr h="20669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占い</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23253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zh-TW" altLang="en-US" sz="850" b="0" u="none" strike="noStrike">
                          <a:solidFill>
                            <a:schemeClr val="bg1"/>
                          </a:solidFill>
                          <a:effectLst/>
                          <a:latin typeface="Meiryo" panose="020B0604030504040204" pitchFamily="34" charset="-128"/>
                          <a:ea typeface="Meiryo" panose="020B0604030504040204" pitchFamily="34" charset="-128"/>
                        </a:rPr>
                        <a:t>能力開発関連商品</a:t>
                      </a:r>
                      <a:endParaRPr lang="zh-TW"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2812486826"/>
                  </a:ext>
                </a:extLst>
              </a:tr>
              <a:tr h="25836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探偵</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424464143"/>
                  </a:ext>
                </a:extLst>
              </a:tr>
              <a:tr h="258367">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葬祭</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49541065"/>
                  </a:ext>
                </a:extLst>
              </a:tr>
              <a:tr h="25836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宗教団体</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940608094"/>
                  </a:ext>
                </a:extLst>
              </a:tr>
              <a:tr h="23253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団体による意見広告、主観的な意見を強く伝えるもの</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 </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 </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40765094"/>
                  </a:ext>
                </a:extLst>
              </a:tr>
              <a:tr h="268525">
                <a:tc>
                  <a:txBody>
                    <a:bodyPr/>
                    <a:lstStyle/>
                    <a:p>
                      <a:pPr lvl="0" algn="l">
                        <a:buNone/>
                      </a:pPr>
                      <a:r>
                        <a:rPr lang="ja-JP" altLang="en-US" sz="850" b="0" u="none" strike="noStrike">
                          <a:solidFill>
                            <a:schemeClr val="bg1"/>
                          </a:solidFill>
                          <a:effectLst/>
                          <a:latin typeface="Meiryo"/>
                          <a:ea typeface="Meiryo"/>
                        </a:rPr>
                        <a:t>加熱式たばこ</a:t>
                      </a:r>
                    </a:p>
                  </a:txBody>
                  <a:tcPr marL="180000" marR="5260" marT="5260" marB="0" anchor="ctr">
                    <a:lnL w="12700">
                      <a:solidFill>
                        <a:srgbClr val="FFFFFF"/>
                      </a:solidFill>
                    </a:lnL>
                    <a:lnR w="3174">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0">
                      <a:noFill/>
                    </a:lnTlToBr>
                    <a:lnBlToTr w="0">
                      <a:noFill/>
                    </a:lnBlToTr>
                    <a:solidFill>
                      <a:srgbClr val="00003E">
                        <a:alpha val="60000"/>
                      </a:srgbClr>
                    </a:solidFill>
                  </a:tcPr>
                </a:tc>
                <a:tc>
                  <a:txBody>
                    <a:bodyPr/>
                    <a:lstStyle/>
                    <a:p>
                      <a:pPr lvl="0" algn="ctr">
                        <a:buNone/>
                      </a:pPr>
                      <a:endParaRPr lang="en-US" altLang="ja-JP" sz="900" b="1" u="none" strike="noStrike">
                        <a:solidFill>
                          <a:srgbClr val="0D0D0D"/>
                        </a:solidFill>
                        <a:effectLst/>
                        <a:latin typeface="Meiryo"/>
                        <a:ea typeface="Meiryo"/>
                      </a:endParaRPr>
                    </a:p>
                  </a:txBody>
                  <a:tcPr marL="6350" marR="6350" marT="6350" marB="0" anchor="ctr">
                    <a:lnL w="3174">
                      <a:solidFill>
                        <a:srgbClr val="FFFFFF"/>
                      </a:solidFill>
                    </a:lnL>
                    <a:lnR w="12700">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0">
                      <a:noFill/>
                    </a:lnTlToBr>
                    <a:lnBlToTr w="0">
                      <a:noFill/>
                    </a:lnBlToTr>
                    <a:solidFill>
                      <a:srgbClr val="00003E">
                        <a:alpha val="10196"/>
                      </a:srgbClr>
                    </a:solidFill>
                  </a:tcPr>
                </a:tc>
                <a:tc>
                  <a:txBody>
                    <a:bodyPr/>
                    <a:lstStyle/>
                    <a:p>
                      <a:pPr lvl="0" algn="ctr">
                        <a:buNone/>
                      </a:pPr>
                      <a:endParaRPr lang="en-US" altLang="ja-JP" sz="900" b="1"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0">
                      <a:noFill/>
                    </a:lnTlToBr>
                    <a:lnBlToTr w="0">
                      <a:noFill/>
                    </a:lnBlToTr>
                    <a:solidFill>
                      <a:srgbClr val="00003E">
                        <a:alpha val="10196"/>
                      </a:srgbClr>
                    </a:solidFill>
                  </a:tcPr>
                </a:tc>
                <a:extLst>
                  <a:ext uri="{0D108BD9-81ED-4DB2-BD59-A6C34878D82A}">
                    <a16:rowId xmlns:a16="http://schemas.microsoft.com/office/drawing/2014/main" val="4022617014"/>
                  </a:ext>
                </a:extLst>
              </a:tr>
              <a:tr h="173832">
                <a:tc>
                  <a:txBody>
                    <a:bodyPr/>
                    <a:lstStyle/>
                    <a:p>
                      <a:pPr marL="0" lvl="0" algn="l" defTabSz="914400" rtl="0" eaLnBrk="1" latinLnBrk="0" hangingPunct="1">
                        <a:buNone/>
                      </a:pPr>
                      <a:r>
                        <a:rPr kumimoji="1" lang="ja-JP" altLang="en-US" sz="850" b="0" u="none" strike="noStrike" kern="1200">
                          <a:solidFill>
                            <a:schemeClr val="bg1"/>
                          </a:solidFill>
                          <a:effectLst/>
                          <a:latin typeface="Meiryo"/>
                          <a:ea typeface="Meiryo"/>
                          <a:cs typeface="+mn-cs"/>
                        </a:rPr>
                        <a:t>電子たばこ</a:t>
                      </a:r>
                    </a:p>
                  </a:txBody>
                  <a:tcPr marL="180000" marR="5260" marT="5260" marB="0" anchor="ctr">
                    <a:lnL w="12700">
                      <a:solidFill>
                        <a:srgbClr val="FFFFFF"/>
                      </a:solidFill>
                    </a:lnL>
                    <a:lnR w="3174"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12700">
                      <a:solidFill>
                        <a:srgbClr val="FFFFFF"/>
                      </a:solidFill>
                    </a:lnB>
                    <a:lnTlToBr w="0">
                      <a:noFill/>
                    </a:lnTlToBr>
                    <a:lnBlToTr w="0">
                      <a:noFill/>
                    </a:lnBlToTr>
                    <a:solidFill>
                      <a:srgbClr val="00003E">
                        <a:alpha val="60000"/>
                      </a:srgbClr>
                    </a:solidFill>
                  </a:tcPr>
                </a:tc>
                <a:tc>
                  <a:txBody>
                    <a:bodyPr/>
                    <a:lstStyle/>
                    <a:p>
                      <a:pPr marL="0" lvl="0" algn="ctr" defTabSz="914400" rtl="0" eaLnBrk="1" latinLnBrk="0" hangingPunct="1">
                        <a:buNone/>
                      </a:pPr>
                      <a:r>
                        <a:rPr lang="en-US" altLang="ja-JP" sz="900" b="1" u="none" strike="noStrike">
                          <a:solidFill>
                            <a:srgbClr val="0D0D0D"/>
                          </a:solidFill>
                          <a:effectLst/>
                          <a:latin typeface="Meiryo"/>
                          <a:ea typeface="Meiryo"/>
                        </a:rPr>
                        <a:t>×</a:t>
                      </a:r>
                      <a:endParaRPr kumimoji="1" lang="en-US" altLang="ja-JP" sz="850" b="0" u="none" strike="noStrike" kern="1200">
                        <a:solidFill>
                          <a:schemeClr val="bg1"/>
                        </a:solidFill>
                        <a:effectLst/>
                        <a:latin typeface="Meiryo"/>
                        <a:ea typeface="Meiryo"/>
                        <a:cs typeface="+mn-cs"/>
                      </a:endParaRPr>
                    </a:p>
                  </a:txBody>
                  <a:tcPr marL="6350" marR="6350" marT="6350" marB="0" anchor="ctr">
                    <a:lnL w="3174"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12700">
                      <a:solidFill>
                        <a:srgbClr val="FFFFFF"/>
                      </a:solidFill>
                    </a:lnB>
                    <a:lnTlToBr w="0">
                      <a:noFill/>
                    </a:lnTlToBr>
                    <a:lnBlToTr w="0">
                      <a:noFill/>
                    </a:lnBlToTr>
                    <a:solidFill>
                      <a:srgbClr val="00003E">
                        <a:alpha val="10196"/>
                      </a:srgbClr>
                    </a:solidFill>
                  </a:tcPr>
                </a:tc>
                <a:tc>
                  <a:txBody>
                    <a:bodyPr/>
                    <a:lstStyle/>
                    <a:p>
                      <a:pPr marL="0" lvl="0" algn="ctr" defTabSz="914400" rtl="0" eaLnBrk="1" latinLnBrk="0" hangingPunct="1">
                        <a:buNone/>
                      </a:pPr>
                      <a:r>
                        <a:rPr lang="en-US" altLang="ja-JP" sz="900" b="1" u="none" strike="noStrike">
                          <a:solidFill>
                            <a:srgbClr val="0D0D0D"/>
                          </a:solidFill>
                          <a:effectLst/>
                          <a:latin typeface="Meiryo"/>
                          <a:ea typeface="Meiryo"/>
                        </a:rPr>
                        <a:t>×</a:t>
                      </a:r>
                      <a:endParaRPr kumimoji="1" lang="en-US" altLang="ja-JP" sz="850" b="0" u="none" strike="noStrike" kern="1200">
                        <a:solidFill>
                          <a:schemeClr val="bg1"/>
                        </a:solidFill>
                        <a:effectLst/>
                        <a:latin typeface="Meiryo"/>
                        <a:ea typeface="Meiryo"/>
                        <a:cs typeface="+mn-cs"/>
                      </a:endParaRPr>
                    </a:p>
                  </a:txBody>
                  <a:tcPr marL="6350" marR="6350" marT="6350" marB="0" anchor="ctr">
                    <a:lnL w="12700" cap="flat" cmpd="sng" algn="ctr">
                      <a:solidFill>
                        <a:srgbClr val="FFFFFF"/>
                      </a:solidFill>
                      <a:prstDash val="solid"/>
                      <a:round/>
                      <a:headEnd type="none" w="med" len="med"/>
                      <a:tailEnd type="none" w="med" len="med"/>
                    </a:lnL>
                    <a:lnR w="12700">
                      <a:solidFill>
                        <a:srgbClr val="FFFFFF"/>
                      </a:solidFill>
                    </a:lnR>
                    <a:lnT w="3175" cap="flat" cmpd="sng" algn="ctr">
                      <a:solidFill>
                        <a:srgbClr val="FFFFFF"/>
                      </a:solidFill>
                      <a:prstDash val="solid"/>
                      <a:round/>
                      <a:headEnd type="none" w="med" len="med"/>
                      <a:tailEnd type="none" w="med" len="med"/>
                    </a:lnT>
                    <a:lnB w="12700">
                      <a:solidFill>
                        <a:srgbClr val="FFFFFF"/>
                      </a:solidFill>
                    </a:lnB>
                    <a:lnTlToBr w="0">
                      <a:noFill/>
                    </a:lnTlToBr>
                    <a:lnBlToTr w="0">
                      <a:noFill/>
                    </a:lnBlToTr>
                    <a:solidFill>
                      <a:srgbClr val="00003E">
                        <a:alpha val="10196"/>
                      </a:srgbClr>
                    </a:solidFill>
                  </a:tcPr>
                </a:tc>
                <a:extLst>
                  <a:ext uri="{0D108BD9-81ED-4DB2-BD59-A6C34878D82A}">
                    <a16:rowId xmlns:a16="http://schemas.microsoft.com/office/drawing/2014/main" val="2410604485"/>
                  </a:ext>
                </a:extLst>
              </a:tr>
            </a:tbl>
          </a:graphicData>
        </a:graphic>
      </p:graphicFrame>
      <p:sp>
        <p:nvSpPr>
          <p:cNvPr id="3" name="正方形/長方形 2">
            <a:extLst>
              <a:ext uri="{FF2B5EF4-FFF2-40B4-BE49-F238E27FC236}">
                <a16:creationId xmlns:a16="http://schemas.microsoft.com/office/drawing/2014/main" id="{3FEC6DF7-E9A2-443A-FD73-001D2EC3C429}"/>
              </a:ext>
            </a:extLst>
          </p:cNvPr>
          <p:cNvSpPr/>
          <p:nvPr/>
        </p:nvSpPr>
        <p:spPr>
          <a:xfrm>
            <a:off x="8290819" y="6080163"/>
            <a:ext cx="190338" cy="115018"/>
          </a:xfrm>
          <a:prstGeom prst="rect">
            <a:avLst/>
          </a:prstGeom>
          <a:solidFill>
            <a:srgbClr val="002AFF">
              <a:alpha val="10196"/>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2753913886"/>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44AD1FD2-67A4-BC49-3811-05708DDACA60}"/>
              </a:ext>
            </a:extLst>
          </p:cNvPr>
          <p:cNvSpPr>
            <a:spLocks noGrp="1"/>
          </p:cNvSpPr>
          <p:nvPr>
            <p:ph type="body" sz="quarter" idx="12"/>
          </p:nvPr>
        </p:nvSpPr>
        <p:spPr/>
        <p:txBody>
          <a:bodyPr/>
          <a:lstStyle/>
          <a:p>
            <a:pPr marL="0" indent="0">
              <a:buNone/>
            </a:pPr>
            <a:r>
              <a:rPr lang="ja-JP" altLang="en-US"/>
              <a:t>その他・注意事項</a:t>
            </a:r>
          </a:p>
        </p:txBody>
      </p:sp>
      <p:pic>
        <p:nvPicPr>
          <p:cNvPr id="9" name="図プレースホルダー 8" descr="アイコン&#10;&#10;自動的に生成された説明">
            <a:extLst>
              <a:ext uri="{FF2B5EF4-FFF2-40B4-BE49-F238E27FC236}">
                <a16:creationId xmlns:a16="http://schemas.microsoft.com/office/drawing/2014/main" id="{C635152A-5674-BD19-B42B-844F21AA0A18}"/>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a:stretch/>
        </p:blipFill>
        <p:spPr/>
      </p:pic>
      <p:sp>
        <p:nvSpPr>
          <p:cNvPr id="2" name="テキスト プレースホルダー 1">
            <a:extLst>
              <a:ext uri="{FF2B5EF4-FFF2-40B4-BE49-F238E27FC236}">
                <a16:creationId xmlns:a16="http://schemas.microsoft.com/office/drawing/2014/main" id="{6486B363-8A60-7EB7-29F3-D45CCF22E2FB}"/>
              </a:ext>
            </a:extLst>
          </p:cNvPr>
          <p:cNvSpPr>
            <a:spLocks noGrp="1"/>
          </p:cNvSpPr>
          <p:nvPr>
            <p:ph type="body" sz="quarter" idx="10"/>
          </p:nvPr>
        </p:nvSpPr>
        <p:spPr/>
        <p:txBody>
          <a:bodyPr/>
          <a:lstStyle/>
          <a:p>
            <a:r>
              <a:rPr lang="ja-JP" altLang="en-US">
                <a:solidFill>
                  <a:srgbClr val="000048"/>
                </a:solidFill>
              </a:rPr>
              <a:t>掲載制限カテゴリー</a:t>
            </a:r>
            <a:endParaRPr kumimoji="1" lang="ja-JP" altLang="en-US">
              <a:solidFill>
                <a:srgbClr val="000048"/>
              </a:solidFill>
            </a:endParaRPr>
          </a:p>
        </p:txBody>
      </p:sp>
      <p:sp>
        <p:nvSpPr>
          <p:cNvPr id="4" name="正方形/長方形 3">
            <a:extLst>
              <a:ext uri="{FF2B5EF4-FFF2-40B4-BE49-F238E27FC236}">
                <a16:creationId xmlns:a16="http://schemas.microsoft.com/office/drawing/2014/main" id="{66C8D166-561E-87AA-2D97-22634365DE2D}"/>
              </a:ext>
            </a:extLst>
          </p:cNvPr>
          <p:cNvSpPr/>
          <p:nvPr/>
        </p:nvSpPr>
        <p:spPr>
          <a:xfrm>
            <a:off x="8156692" y="6214334"/>
            <a:ext cx="4183422" cy="355482"/>
          </a:xfrm>
          <a:prstGeom prst="rect">
            <a:avLst/>
          </a:prstGeom>
        </p:spPr>
        <p:txBody>
          <a:bodyPr wrap="square" lIns="0" tIns="0" rIns="0" bIns="0">
            <a:spAutoFit/>
          </a:bodyPr>
          <a:lstStyle/>
          <a:p>
            <a:pP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　　  の枠はホワイトリストで一部プロモーションで掲載可となる場合があります。</a:t>
            </a:r>
            <a:b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b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 </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印のないカテゴリーは制限なしとなります。</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a:p>
            <a:pP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 SP</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はスマートフォン、 </a:t>
            </a: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PC</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はパソコン、</a:t>
            </a: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MD</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はマルチデバイスの略称です。</a:t>
            </a:r>
            <a:endParaRPr kumimoji="0" lang="en-US" altLang="ja-JP" sz="700" kern="0">
              <a:solidFill>
                <a:prstClr val="black"/>
              </a:solidFill>
              <a:latin typeface="Meiryo" panose="020B0604030504040204" pitchFamily="34" charset="-128"/>
              <a:ea typeface="Meiryo" panose="020B0604030504040204" pitchFamily="34" charset="-128"/>
            </a:endParaRPr>
          </a:p>
        </p:txBody>
      </p:sp>
      <p:sp>
        <p:nvSpPr>
          <p:cNvPr id="5" name="正方形/長方形 4">
            <a:extLst>
              <a:ext uri="{FF2B5EF4-FFF2-40B4-BE49-F238E27FC236}">
                <a16:creationId xmlns:a16="http://schemas.microsoft.com/office/drawing/2014/main" id="{9EE3A50F-8B69-DCF7-3056-A38423887876}"/>
              </a:ext>
            </a:extLst>
          </p:cNvPr>
          <p:cNvSpPr/>
          <p:nvPr/>
        </p:nvSpPr>
        <p:spPr>
          <a:xfrm>
            <a:off x="466272" y="5944191"/>
            <a:ext cx="6701050" cy="473976"/>
          </a:xfrm>
          <a:prstGeom prst="rect">
            <a:avLst/>
          </a:prstGeom>
        </p:spPr>
        <p:txBody>
          <a:bodyPr wrap="square" lIns="0" tIns="0" rIns="0" bIns="0">
            <a:spAutoFit/>
          </a:bodyPr>
          <a:lstStyle/>
          <a:p>
            <a:pPr fontAlgn="ct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※1</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　健康・美容食品は一部の商材（機能性表示食品、栄養機能食品、特定保健用食品、その他弊社が掲載可と判断した健康食品）のみ掲載可、</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a:p>
            <a:pPr fontAlgn="ctr">
              <a:lnSpc>
                <a:spcPct val="110000"/>
              </a:lnSpc>
              <a:defRPr/>
            </a:pP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ただし価格訴求は不可。健康器具・雑貨はホワイトリストに登録しているアカウントのみ掲載可、ただし価格訴求は不可。</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a:p>
            <a:pPr fontAlgn="ct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２　消費者金融業（消費者金融、信販会社など）は、一律掲載不可。</a:t>
            </a:r>
          </a:p>
          <a:p>
            <a:pPr fontAlgn="ctr">
              <a:lnSpc>
                <a:spcPct val="110000"/>
              </a:lnSpc>
              <a:defRPr/>
            </a:pP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銀行グループ傘下または上場企業もしくはそれに類する消費者金融業（消費者金融、信販会社など）の場合も、掲載は不可。</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7F80B61E-C91E-2441-3C61-F3B1761AE122}"/>
              </a:ext>
            </a:extLst>
          </p:cNvPr>
          <p:cNvSpPr/>
          <p:nvPr/>
        </p:nvSpPr>
        <p:spPr>
          <a:xfrm>
            <a:off x="8278631" y="6214334"/>
            <a:ext cx="190338" cy="115018"/>
          </a:xfrm>
          <a:prstGeom prst="rect">
            <a:avLst/>
          </a:prstGeom>
          <a:solidFill>
            <a:srgbClr val="002AFF">
              <a:alpha val="10196"/>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graphicFrame>
        <p:nvGraphicFramePr>
          <p:cNvPr id="8" name="表 7">
            <a:extLst>
              <a:ext uri="{FF2B5EF4-FFF2-40B4-BE49-F238E27FC236}">
                <a16:creationId xmlns:a16="http://schemas.microsoft.com/office/drawing/2014/main" id="{7BD069AC-04F8-CAB3-FA07-5FD562A63FF1}"/>
              </a:ext>
            </a:extLst>
          </p:cNvPr>
          <p:cNvGraphicFramePr>
            <a:graphicFrameLocks noGrp="1"/>
          </p:cNvGraphicFramePr>
          <p:nvPr>
            <p:extLst>
              <p:ext uri="{D42A27DB-BD31-4B8C-83A1-F6EECF244321}">
                <p14:modId xmlns:p14="http://schemas.microsoft.com/office/powerpoint/2010/main" val="2006792189"/>
              </p:ext>
            </p:extLst>
          </p:nvPr>
        </p:nvGraphicFramePr>
        <p:xfrm>
          <a:off x="466272" y="864177"/>
          <a:ext cx="11613630" cy="5080014"/>
        </p:xfrm>
        <a:graphic>
          <a:graphicData uri="http://schemas.openxmlformats.org/drawingml/2006/table">
            <a:tbl>
              <a:tblPr firstCol="1" bandRow="1"/>
              <a:tblGrid>
                <a:gridCol w="3111500">
                  <a:extLst>
                    <a:ext uri="{9D8B030D-6E8A-4147-A177-3AD203B41FA5}">
                      <a16:colId xmlns:a16="http://schemas.microsoft.com/office/drawing/2014/main" val="792911817"/>
                    </a:ext>
                  </a:extLst>
                </a:gridCol>
                <a:gridCol w="2032000">
                  <a:extLst>
                    <a:ext uri="{9D8B030D-6E8A-4147-A177-3AD203B41FA5}">
                      <a16:colId xmlns:a16="http://schemas.microsoft.com/office/drawing/2014/main" val="3057805663"/>
                    </a:ext>
                  </a:extLst>
                </a:gridCol>
                <a:gridCol w="1701800">
                  <a:extLst>
                    <a:ext uri="{9D8B030D-6E8A-4147-A177-3AD203B41FA5}">
                      <a16:colId xmlns:a16="http://schemas.microsoft.com/office/drawing/2014/main" val="4203260269"/>
                    </a:ext>
                  </a:extLst>
                </a:gridCol>
                <a:gridCol w="1473200">
                  <a:extLst>
                    <a:ext uri="{9D8B030D-6E8A-4147-A177-3AD203B41FA5}">
                      <a16:colId xmlns:a16="http://schemas.microsoft.com/office/drawing/2014/main" val="862787916"/>
                    </a:ext>
                  </a:extLst>
                </a:gridCol>
                <a:gridCol w="1612900">
                  <a:extLst>
                    <a:ext uri="{9D8B030D-6E8A-4147-A177-3AD203B41FA5}">
                      <a16:colId xmlns:a16="http://schemas.microsoft.com/office/drawing/2014/main" val="2598357217"/>
                    </a:ext>
                  </a:extLst>
                </a:gridCol>
                <a:gridCol w="1682230">
                  <a:extLst>
                    <a:ext uri="{9D8B030D-6E8A-4147-A177-3AD203B41FA5}">
                      <a16:colId xmlns:a16="http://schemas.microsoft.com/office/drawing/2014/main" val="2910572198"/>
                    </a:ext>
                  </a:extLst>
                </a:gridCol>
              </a:tblGrid>
              <a:tr h="35222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1">
                          <a:solidFill>
                            <a:schemeClr val="bg1"/>
                          </a:solidFill>
                        </a:rPr>
                        <a:t>カテゴリー名</a:t>
                      </a:r>
                      <a:endParaRPr kumimoji="1" lang="ja-JP" altLang="en-US" sz="900" b="1">
                        <a:solidFill>
                          <a:schemeClr val="bg1"/>
                        </a:solidFill>
                        <a:latin typeface="Meiryo" panose="020B0604030504040204" pitchFamily="34" charset="-128"/>
                        <a:ea typeface="Meiryo" panose="020B0604030504040204" pitchFamily="34" charset="-128"/>
                      </a:endParaRPr>
                    </a:p>
                  </a:txBody>
                  <a:tcPr marT="36000" marB="0" anchor="ctr">
                    <a:lnL w="12700" cmpd="sng">
                      <a:solidFill>
                        <a:srgbClr val="FFFFFF"/>
                      </a:solidFill>
                    </a:lnL>
                    <a:lnR w="3175"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800" b="1" kern="1200">
                          <a:solidFill>
                            <a:schemeClr val="bg1"/>
                          </a:solidFill>
                        </a:rPr>
                        <a:t>ブランドパネル　</a:t>
                      </a:r>
                      <a:r>
                        <a:rPr kumimoji="1" lang="en-US" altLang="ja-JP" sz="800" b="1" kern="1200">
                          <a:solidFill>
                            <a:schemeClr val="bg1"/>
                          </a:solidFill>
                        </a:rPr>
                        <a:t>MD</a:t>
                      </a:r>
                    </a:p>
                    <a:p>
                      <a:pPr algn="ctr"/>
                      <a:r>
                        <a:rPr kumimoji="1" lang="ja-JP" altLang="en-US" sz="800" b="1" kern="1200">
                          <a:solidFill>
                            <a:schemeClr val="bg1"/>
                          </a:solidFill>
                        </a:rPr>
                        <a:t>関連商品</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marT="3600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800" b="1" kern="1200">
                          <a:solidFill>
                            <a:schemeClr val="bg1"/>
                          </a:solidFill>
                        </a:rPr>
                        <a:t>ブランドパネル</a:t>
                      </a:r>
                      <a:r>
                        <a:rPr kumimoji="1" lang="ja-JP" altLang="en-US" sz="800" b="1">
                          <a:solidFill>
                            <a:schemeClr val="bg1"/>
                          </a:solidFill>
                        </a:rPr>
                        <a:t>リッチフォーマット　</a:t>
                      </a:r>
                      <a:r>
                        <a:rPr kumimoji="1" lang="en-US" altLang="ja-JP" sz="800" b="1" kern="1200">
                          <a:solidFill>
                            <a:schemeClr val="bg1"/>
                          </a:solidFill>
                        </a:rPr>
                        <a:t>MD</a:t>
                      </a:r>
                    </a:p>
                    <a:p>
                      <a:pPr algn="ctr"/>
                      <a:r>
                        <a:rPr kumimoji="1" lang="ja-JP" altLang="en-US" sz="800" b="1" kern="1200">
                          <a:solidFill>
                            <a:schemeClr val="bg1"/>
                          </a:solidFill>
                        </a:rPr>
                        <a:t>関連商品</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marT="3600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800" b="1" kern="1200">
                          <a:solidFill>
                            <a:schemeClr val="bg1"/>
                          </a:solidFill>
                        </a:rPr>
                        <a:t>ブランドパネル　</a:t>
                      </a:r>
                      <a:r>
                        <a:rPr kumimoji="1" lang="en-US" altLang="ja-JP" sz="800" b="1" kern="1200">
                          <a:solidFill>
                            <a:schemeClr val="bg1"/>
                          </a:solidFill>
                        </a:rPr>
                        <a:t>SP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kern="1200">
                          <a:solidFill>
                            <a:schemeClr val="bg1"/>
                          </a:solidFill>
                        </a:rPr>
                        <a:t>関連商品</a:t>
                      </a:r>
                      <a:endParaRPr kumimoji="1" lang="en-US" altLang="ja-JP" sz="800" b="1" kern="1200">
                        <a:solidFill>
                          <a:schemeClr val="bg1"/>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kern="1200">
                          <a:solidFill>
                            <a:schemeClr val="bg1"/>
                          </a:solidFill>
                        </a:rPr>
                        <a:t>（カルーセル含む）</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marT="3600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kumimoji="1" lang="ja-JP" altLang="en-US" sz="800" b="1" kern="1200">
                          <a:solidFill>
                            <a:schemeClr val="bg1"/>
                          </a:solidFill>
                        </a:rPr>
                        <a:t>ブランドパネル　</a:t>
                      </a:r>
                      <a:r>
                        <a:rPr kumimoji="1" lang="en-US" altLang="ja-JP" sz="800" b="1" kern="1200">
                          <a:solidFill>
                            <a:schemeClr val="bg1"/>
                          </a:solidFill>
                        </a:rPr>
                        <a:t>PC</a:t>
                      </a:r>
                    </a:p>
                    <a:p>
                      <a:pPr marL="0" marR="0" lvl="0" indent="0" algn="ctr" defTabSz="914423" rtl="0" eaLnBrk="1" fontAlgn="ctr" latinLnBrk="0" hangingPunct="1">
                        <a:lnSpc>
                          <a:spcPct val="100000"/>
                        </a:lnSpc>
                        <a:spcBef>
                          <a:spcPts val="0"/>
                        </a:spcBef>
                        <a:spcAft>
                          <a:spcPts val="0"/>
                        </a:spcAft>
                        <a:buClrTx/>
                        <a:buSzTx/>
                        <a:buFontTx/>
                        <a:buNone/>
                        <a:tabLst/>
                        <a:defRPr/>
                      </a:pPr>
                      <a:r>
                        <a:rPr kumimoji="1" lang="ja-JP" altLang="en-US" sz="800" b="1" kern="1200">
                          <a:solidFill>
                            <a:schemeClr val="bg1"/>
                          </a:solidFill>
                        </a:rPr>
                        <a:t>関連商品</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marT="3600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800" b="1" kern="1200">
                          <a:solidFill>
                            <a:schemeClr val="bg1"/>
                          </a:solidFill>
                        </a:rPr>
                        <a:t>ブランドパネル</a:t>
                      </a:r>
                      <a:endParaRPr kumimoji="1" lang="en-US" altLang="ja-JP" sz="800" b="1" kern="1200">
                        <a:solidFill>
                          <a:schemeClr val="bg1"/>
                        </a:solidFill>
                      </a:endParaRPr>
                    </a:p>
                    <a:p>
                      <a:pPr algn="ctr"/>
                      <a:r>
                        <a:rPr kumimoji="1" lang="ja-JP" altLang="en-US" sz="800" b="1" kern="1200">
                          <a:solidFill>
                            <a:schemeClr val="bg1"/>
                          </a:solidFill>
                        </a:rPr>
                        <a:t>トップインパクト　</a:t>
                      </a:r>
                      <a:r>
                        <a:rPr kumimoji="1" lang="en-US" altLang="ja-JP" sz="800" b="1" kern="1200">
                          <a:solidFill>
                            <a:schemeClr val="bg1"/>
                          </a:solidFill>
                        </a:rPr>
                        <a:t>PC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kern="1200">
                          <a:solidFill>
                            <a:schemeClr val="bg1"/>
                          </a:solidFill>
                        </a:rPr>
                        <a:t>関連商品</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marT="36000" marB="0" anchor="ctr">
                    <a:lnL w="12700" cap="flat" cmpd="sng" algn="ctr">
                      <a:solidFill>
                        <a:srgbClr val="FFFFFF"/>
                      </a:solidFill>
                      <a:prstDash val="solid"/>
                      <a:round/>
                      <a:headEnd type="none" w="med" len="med"/>
                      <a:tailEnd type="none" w="med" len="med"/>
                    </a:lnL>
                    <a:lnR w="12700" cmpd="sng">
                      <a:solidFill>
                        <a:srgbClr val="FFFFFF"/>
                      </a:solidFill>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213889">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アルコール飲料</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700" b="1" u="none" strike="noStrike">
                          <a:solidFill>
                            <a:schemeClr val="accent3"/>
                          </a:solidFill>
                          <a:effectLst/>
                          <a:latin typeface="Meiryo"/>
                          <a:ea typeface="Meiryo"/>
                        </a:rPr>
                        <a:t>　</a:t>
                      </a:r>
                      <a:endParaRPr lang="ja-JP" altLang="en-US" sz="7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509047038"/>
                  </a:ext>
                </a:extLst>
              </a:tr>
              <a:tr h="190500">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宝くじ（国内）</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700" b="1" u="none" strike="noStrike">
                          <a:solidFill>
                            <a:schemeClr val="accent3"/>
                          </a:solidFill>
                          <a:effectLst/>
                          <a:latin typeface="Meiryo"/>
                          <a:ea typeface="Meiryo"/>
                        </a:rPr>
                        <a:t>　</a:t>
                      </a:r>
                      <a:endParaRPr lang="ja-JP" altLang="en-US" sz="7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205067978"/>
                  </a:ext>
                </a:extLst>
              </a:tr>
              <a:tr h="212090">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公営ギャンブル</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700" b="1" u="none" strike="noStrike">
                          <a:solidFill>
                            <a:schemeClr val="accent3"/>
                          </a:solidFill>
                          <a:effectLst/>
                          <a:latin typeface="Meiryo"/>
                          <a:ea typeface="Meiryo"/>
                        </a:rPr>
                        <a:t>　</a:t>
                      </a:r>
                      <a:endParaRPr lang="ja-JP" altLang="en-US" sz="7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716567869"/>
                  </a:ext>
                </a:extLst>
              </a:tr>
              <a:tr h="2286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ギャンブル（公営競技除く）</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67268695"/>
                  </a:ext>
                </a:extLst>
              </a:tr>
              <a:tr h="2667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パチンコ・スロット</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628964"/>
                  </a:ext>
                </a:extLst>
              </a:tr>
              <a:tr h="219710">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銀行</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50117590"/>
                  </a:ext>
                </a:extLst>
              </a:tr>
              <a:tr h="228600">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金融サービス・情報</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541138105"/>
                  </a:ext>
                </a:extLst>
              </a:tr>
              <a:tr h="166154">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クレジットカード</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494366260"/>
                  </a:ext>
                </a:extLst>
              </a:tr>
              <a:tr h="214846">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ローン</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034750592"/>
                  </a:ext>
                </a:extLst>
              </a:tr>
              <a:tr h="226931">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消費者金融</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※2</a:t>
                      </a: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※2</a:t>
                      </a: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601219410"/>
                  </a:ext>
                </a:extLst>
              </a:tr>
              <a:tr h="233254">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消費者向無担保貸金業者</a:t>
                      </a:r>
                      <a:endParaRPr lang="en-US" altLang="ja-JP" sz="850" b="0" u="none" strike="noStrike">
                        <a:solidFill>
                          <a:schemeClr val="bg1"/>
                        </a:solidFill>
                        <a:effectLst/>
                        <a:latin typeface="Meiryo" panose="020B0604030504040204" pitchFamily="34" charset="-128"/>
                        <a:ea typeface="Meiryo" panose="020B0604030504040204" pitchFamily="34" charset="-128"/>
                      </a:endParaRPr>
                    </a:p>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（銀行グループ・上場企業を除く）、商工ローン</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9804"/>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※2</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9804"/>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9804"/>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9804"/>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900" b="1" u="none" strike="noStrike">
                          <a:solidFill>
                            <a:srgbClr val="002AFF"/>
                          </a:solidFill>
                          <a:effectLst/>
                          <a:latin typeface="Meiryo"/>
                          <a:ea typeface="Meiryo"/>
                        </a:rPr>
                        <a:t>※2</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9804"/>
                      </a:srgbClr>
                    </a:solidFill>
                  </a:tcPr>
                </a:tc>
                <a:extLst>
                  <a:ext uri="{0D108BD9-81ED-4DB2-BD59-A6C34878D82A}">
                    <a16:rowId xmlns:a16="http://schemas.microsoft.com/office/drawing/2014/main" val="4197840892"/>
                  </a:ext>
                </a:extLst>
              </a:tr>
              <a:tr h="162048">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保険</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02AFF"/>
                          </a:solidFill>
                          <a:effectLst/>
                          <a:latin typeface="Meiryo"/>
                          <a:ea typeface="Meiryo"/>
                        </a:rPr>
                        <a:t>　</a:t>
                      </a:r>
                      <a:endParaRPr lang="ja-JP" altLang="en-US"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4252025979"/>
                  </a:ext>
                </a:extLst>
              </a:tr>
              <a:tr h="183409">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証券・投資</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02AFF"/>
                          </a:solidFill>
                          <a:effectLst/>
                          <a:latin typeface="Meiryo"/>
                          <a:ea typeface="Meiryo"/>
                        </a:rPr>
                        <a:t>　</a:t>
                      </a:r>
                      <a:endParaRPr lang="ja-JP" altLang="en-US"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247669965"/>
                  </a:ext>
                </a:extLst>
              </a:tr>
              <a:tr h="23430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法務・税務</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02AFF"/>
                          </a:solidFill>
                          <a:effectLst/>
                          <a:latin typeface="Meiryo"/>
                          <a:ea typeface="Meiryo"/>
                        </a:rPr>
                        <a:t>　</a:t>
                      </a:r>
                      <a:endParaRPr lang="ja-JP" altLang="en-US"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751516483"/>
                  </a:ext>
                </a:extLst>
              </a:tr>
              <a:tr h="2286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zh-TW" altLang="en-US" sz="850" b="0" u="none" strike="noStrike">
                          <a:solidFill>
                            <a:schemeClr val="bg1"/>
                          </a:solidFill>
                          <a:effectLst/>
                          <a:latin typeface="Meiryo" panose="020B0604030504040204" pitchFamily="34" charset="-128"/>
                          <a:ea typeface="Meiryo" panose="020B0604030504040204" pitchFamily="34" charset="-128"/>
                        </a:rPr>
                        <a:t>医療（保険外治療）</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251199972"/>
                  </a:ext>
                </a:extLst>
              </a:tr>
              <a:tr h="344349">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レーシック・美容整形・美容外科・美容皮膚科</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479615484"/>
                  </a:ext>
                </a:extLst>
              </a:tr>
              <a:tr h="344349">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美容エステティックサロン</a:t>
                      </a:r>
                      <a:endParaRPr lang="en-US" altLang="ja-JP" sz="850" b="0" u="none" strike="noStrike">
                        <a:solidFill>
                          <a:schemeClr val="bg1"/>
                        </a:solidFill>
                        <a:effectLst/>
                        <a:latin typeface="Meiryo" panose="020B0604030504040204" pitchFamily="34" charset="-128"/>
                        <a:ea typeface="Meiryo" panose="020B0604030504040204" pitchFamily="34" charset="-128"/>
                      </a:endParaRPr>
                    </a:p>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（医療脱毛・増毛育毛サービス除く）</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914959637"/>
                  </a:ext>
                </a:extLst>
              </a:tr>
              <a:tr h="344349">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発毛・育毛・増毛・かつらサービス</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362951679"/>
                  </a:ext>
                </a:extLst>
              </a:tr>
              <a:tr h="211514">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妊娠・不妊情報</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1594083045"/>
                  </a:ext>
                </a:extLst>
              </a:tr>
              <a:tr h="19296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治験</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145858479"/>
                  </a:ext>
                </a:extLst>
              </a:tr>
            </a:tbl>
          </a:graphicData>
        </a:graphic>
      </p:graphicFrame>
    </p:spTree>
    <p:extLst>
      <p:ext uri="{BB962C8B-B14F-4D97-AF65-F5344CB8AC3E}">
        <p14:creationId xmlns:p14="http://schemas.microsoft.com/office/powerpoint/2010/main" val="391911243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5FB872-8D9B-02F4-9A21-DF17FC676746}"/>
            </a:ext>
          </a:extLst>
        </p:cNvPr>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A93090AC-3AD3-7100-2025-7D783486D928}"/>
              </a:ext>
            </a:extLst>
          </p:cNvPr>
          <p:cNvSpPr>
            <a:spLocks noGrp="1"/>
          </p:cNvSpPr>
          <p:nvPr>
            <p:ph type="body" sz="quarter" idx="12"/>
          </p:nvPr>
        </p:nvSpPr>
        <p:spPr/>
        <p:txBody>
          <a:bodyPr/>
          <a:lstStyle/>
          <a:p>
            <a:pPr marL="0" indent="0">
              <a:buNone/>
            </a:pPr>
            <a:r>
              <a:rPr lang="ja-JP" altLang="en-US"/>
              <a:t>その他・注意事項</a:t>
            </a:r>
          </a:p>
        </p:txBody>
      </p:sp>
      <p:pic>
        <p:nvPicPr>
          <p:cNvPr id="9" name="図プレースホルダー 8" descr="アイコン&#10;&#10;自動的に生成された説明">
            <a:extLst>
              <a:ext uri="{FF2B5EF4-FFF2-40B4-BE49-F238E27FC236}">
                <a16:creationId xmlns:a16="http://schemas.microsoft.com/office/drawing/2014/main" id="{A3128353-2F6F-3DE0-D953-6EA8C2495D98}"/>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a:stretch/>
        </p:blipFill>
        <p:spPr/>
      </p:pic>
      <p:sp>
        <p:nvSpPr>
          <p:cNvPr id="2" name="テキスト プレースホルダー 1">
            <a:extLst>
              <a:ext uri="{FF2B5EF4-FFF2-40B4-BE49-F238E27FC236}">
                <a16:creationId xmlns:a16="http://schemas.microsoft.com/office/drawing/2014/main" id="{FA6CD35F-1E71-7E07-46CE-7A93BDEFDBCC}"/>
              </a:ext>
            </a:extLst>
          </p:cNvPr>
          <p:cNvSpPr>
            <a:spLocks noGrp="1"/>
          </p:cNvSpPr>
          <p:nvPr>
            <p:ph type="body" sz="quarter" idx="10"/>
          </p:nvPr>
        </p:nvSpPr>
        <p:spPr/>
        <p:txBody>
          <a:bodyPr/>
          <a:lstStyle/>
          <a:p>
            <a:r>
              <a:rPr lang="ja-JP" altLang="en-US"/>
              <a:t>掲載制限カテゴリー</a:t>
            </a:r>
            <a:endParaRPr kumimoji="1" lang="ja-JP" altLang="en-US"/>
          </a:p>
        </p:txBody>
      </p:sp>
      <p:sp>
        <p:nvSpPr>
          <p:cNvPr id="4" name="正方形/長方形 3">
            <a:extLst>
              <a:ext uri="{FF2B5EF4-FFF2-40B4-BE49-F238E27FC236}">
                <a16:creationId xmlns:a16="http://schemas.microsoft.com/office/drawing/2014/main" id="{16DC9F76-AD13-C2E6-38EF-E605F5B9905B}"/>
              </a:ext>
            </a:extLst>
          </p:cNvPr>
          <p:cNvSpPr/>
          <p:nvPr/>
        </p:nvSpPr>
        <p:spPr>
          <a:xfrm>
            <a:off x="8366706" y="5848208"/>
            <a:ext cx="4183422" cy="355482"/>
          </a:xfrm>
          <a:prstGeom prst="rect">
            <a:avLst/>
          </a:prstGeom>
        </p:spPr>
        <p:txBody>
          <a:bodyPr wrap="square" lIns="0" tIns="0" rIns="0" bIns="0">
            <a:spAutoFit/>
          </a:bodyPr>
          <a:lstStyle/>
          <a:p>
            <a:pP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　　  の枠はホワイトリストで一部プロモーションで掲載可となる場合があります。</a:t>
            </a:r>
            <a:b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b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 </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印のないカテゴリーは制限なしとなります。</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a:p>
            <a:pP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 SP</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はスマートフォン、 </a:t>
            </a: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PC</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はパソコン、</a:t>
            </a: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MD</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はマルチデバイスの略称です。</a:t>
            </a:r>
            <a:endParaRPr kumimoji="0" lang="en-US" altLang="ja-JP" sz="700" kern="0">
              <a:solidFill>
                <a:prstClr val="black"/>
              </a:solidFill>
              <a:latin typeface="Meiryo" panose="020B0604030504040204" pitchFamily="34" charset="-128"/>
              <a:ea typeface="Meiryo" panose="020B0604030504040204" pitchFamily="34" charset="-128"/>
            </a:endParaRPr>
          </a:p>
        </p:txBody>
      </p:sp>
      <p:sp>
        <p:nvSpPr>
          <p:cNvPr id="5" name="正方形/長方形 4">
            <a:extLst>
              <a:ext uri="{FF2B5EF4-FFF2-40B4-BE49-F238E27FC236}">
                <a16:creationId xmlns:a16="http://schemas.microsoft.com/office/drawing/2014/main" id="{1501C574-7B10-7282-0542-F61063C462A0}"/>
              </a:ext>
            </a:extLst>
          </p:cNvPr>
          <p:cNvSpPr/>
          <p:nvPr/>
        </p:nvSpPr>
        <p:spPr>
          <a:xfrm>
            <a:off x="387443" y="5756124"/>
            <a:ext cx="6701050" cy="473976"/>
          </a:xfrm>
          <a:prstGeom prst="rect">
            <a:avLst/>
          </a:prstGeom>
        </p:spPr>
        <p:txBody>
          <a:bodyPr wrap="square" lIns="0" tIns="0" rIns="0" bIns="0">
            <a:spAutoFit/>
          </a:bodyPr>
          <a:lstStyle/>
          <a:p>
            <a:pPr fontAlgn="ct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※1</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　健康・美容食品は一部の商材（機能性表示食品、栄養機能食品、特定保健用食品、その他弊社が掲載可と判断した健康食品）のみ掲載可、</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a:p>
            <a:pPr fontAlgn="ctr">
              <a:lnSpc>
                <a:spcPct val="110000"/>
              </a:lnSpc>
              <a:defRPr/>
            </a:pP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ただし価格訴求は不可。健康器具・雑貨はホワイトリストに登録しているアカウントのみ掲載可、ただし価格訴求は不可。</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a:p>
            <a:pPr fontAlgn="ct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２　消費者金融業（消費者金融、信販会社など）は、一律掲載不可。</a:t>
            </a:r>
          </a:p>
          <a:p>
            <a:pPr fontAlgn="ctr">
              <a:lnSpc>
                <a:spcPct val="110000"/>
              </a:lnSpc>
              <a:defRPr/>
            </a:pP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銀行グループ傘下または上場企業もしくはそれに類する消費者金融業（消費者金融、信販会社など）の場合も、掲載は不可。</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75D766E2-8D51-DF40-BF61-902A2CACB9C8}"/>
              </a:ext>
            </a:extLst>
          </p:cNvPr>
          <p:cNvSpPr/>
          <p:nvPr/>
        </p:nvSpPr>
        <p:spPr>
          <a:xfrm>
            <a:off x="8487323" y="5848208"/>
            <a:ext cx="190338" cy="115018"/>
          </a:xfrm>
          <a:prstGeom prst="rect">
            <a:avLst/>
          </a:prstGeom>
          <a:solidFill>
            <a:srgbClr val="002AFF">
              <a:alpha val="10196"/>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graphicFrame>
        <p:nvGraphicFramePr>
          <p:cNvPr id="8" name="表 7">
            <a:extLst>
              <a:ext uri="{FF2B5EF4-FFF2-40B4-BE49-F238E27FC236}">
                <a16:creationId xmlns:a16="http://schemas.microsoft.com/office/drawing/2014/main" id="{39A1A0C5-C61B-227C-3787-7950BEA49B88}"/>
              </a:ext>
            </a:extLst>
          </p:cNvPr>
          <p:cNvGraphicFramePr>
            <a:graphicFrameLocks noGrp="1"/>
          </p:cNvGraphicFramePr>
          <p:nvPr>
            <p:extLst>
              <p:ext uri="{D42A27DB-BD31-4B8C-83A1-F6EECF244321}">
                <p14:modId xmlns:p14="http://schemas.microsoft.com/office/powerpoint/2010/main" val="1438912857"/>
              </p:ext>
            </p:extLst>
          </p:nvPr>
        </p:nvGraphicFramePr>
        <p:xfrm>
          <a:off x="387443" y="894774"/>
          <a:ext cx="11417114" cy="4071212"/>
        </p:xfrm>
        <a:graphic>
          <a:graphicData uri="http://schemas.openxmlformats.org/drawingml/2006/table">
            <a:tbl>
              <a:tblPr firstCol="1" bandRow="1"/>
              <a:tblGrid>
                <a:gridCol w="3991288">
                  <a:extLst>
                    <a:ext uri="{9D8B030D-6E8A-4147-A177-3AD203B41FA5}">
                      <a16:colId xmlns:a16="http://schemas.microsoft.com/office/drawing/2014/main" val="792911817"/>
                    </a:ext>
                  </a:extLst>
                </a:gridCol>
                <a:gridCol w="1496149">
                  <a:extLst>
                    <a:ext uri="{9D8B030D-6E8A-4147-A177-3AD203B41FA5}">
                      <a16:colId xmlns:a16="http://schemas.microsoft.com/office/drawing/2014/main" val="3057805663"/>
                    </a:ext>
                  </a:extLst>
                </a:gridCol>
                <a:gridCol w="1431099">
                  <a:extLst>
                    <a:ext uri="{9D8B030D-6E8A-4147-A177-3AD203B41FA5}">
                      <a16:colId xmlns:a16="http://schemas.microsoft.com/office/drawing/2014/main" val="4203260269"/>
                    </a:ext>
                  </a:extLst>
                </a:gridCol>
                <a:gridCol w="1431099">
                  <a:extLst>
                    <a:ext uri="{9D8B030D-6E8A-4147-A177-3AD203B41FA5}">
                      <a16:colId xmlns:a16="http://schemas.microsoft.com/office/drawing/2014/main" val="862787916"/>
                    </a:ext>
                  </a:extLst>
                </a:gridCol>
                <a:gridCol w="1496149">
                  <a:extLst>
                    <a:ext uri="{9D8B030D-6E8A-4147-A177-3AD203B41FA5}">
                      <a16:colId xmlns:a16="http://schemas.microsoft.com/office/drawing/2014/main" val="2598357217"/>
                    </a:ext>
                  </a:extLst>
                </a:gridCol>
                <a:gridCol w="1571330">
                  <a:extLst>
                    <a:ext uri="{9D8B030D-6E8A-4147-A177-3AD203B41FA5}">
                      <a16:colId xmlns:a16="http://schemas.microsoft.com/office/drawing/2014/main" val="2910572198"/>
                    </a:ext>
                  </a:extLst>
                </a:gridCol>
              </a:tblGrid>
              <a:tr h="240974">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900" b="1">
                          <a:solidFill>
                            <a:schemeClr val="bg1"/>
                          </a:solidFill>
                        </a:rPr>
                        <a:t>カテゴリー名</a:t>
                      </a:r>
                      <a:endParaRPr kumimoji="1" lang="ja-JP" altLang="en-US" sz="900" b="1">
                        <a:solidFill>
                          <a:schemeClr val="bg1"/>
                        </a:solidFill>
                        <a:latin typeface="Meiryo" panose="020B0604030504040204" pitchFamily="34" charset="-128"/>
                        <a:ea typeface="Meiryo" panose="020B0604030504040204" pitchFamily="34" charset="-128"/>
                      </a:endParaRPr>
                    </a:p>
                  </a:txBody>
                  <a:tcPr marT="36000" marB="0" anchor="ctr">
                    <a:lnL w="12700" cmpd="sng">
                      <a:solidFill>
                        <a:srgbClr val="FFFFFF"/>
                      </a:solidFill>
                    </a:lnL>
                    <a:lnR w="3175"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800" b="1" kern="1200">
                          <a:solidFill>
                            <a:schemeClr val="bg1"/>
                          </a:solidFill>
                        </a:rPr>
                        <a:t>ブランドパネル　</a:t>
                      </a:r>
                      <a:r>
                        <a:rPr kumimoji="1" lang="en-US" altLang="ja-JP" sz="800" b="1" kern="1200">
                          <a:solidFill>
                            <a:schemeClr val="bg1"/>
                          </a:solidFill>
                        </a:rPr>
                        <a:t>MD</a:t>
                      </a:r>
                    </a:p>
                    <a:p>
                      <a:pPr algn="ctr"/>
                      <a:r>
                        <a:rPr kumimoji="1" lang="ja-JP" altLang="en-US" sz="800" b="1" kern="1200">
                          <a:solidFill>
                            <a:schemeClr val="bg1"/>
                          </a:solidFill>
                        </a:rPr>
                        <a:t>関連商品</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marT="3600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800" b="1" kern="1200">
                          <a:solidFill>
                            <a:schemeClr val="bg1"/>
                          </a:solidFill>
                        </a:rPr>
                        <a:t>ブランドパネル</a:t>
                      </a:r>
                      <a:r>
                        <a:rPr kumimoji="1" lang="ja-JP" altLang="en-US" sz="800" b="1">
                          <a:solidFill>
                            <a:schemeClr val="bg1"/>
                          </a:solidFill>
                        </a:rPr>
                        <a:t>リッチフォーマット　</a:t>
                      </a:r>
                      <a:r>
                        <a:rPr kumimoji="1" lang="en-US" altLang="ja-JP" sz="800" b="1" kern="1200">
                          <a:solidFill>
                            <a:schemeClr val="bg1"/>
                          </a:solidFill>
                        </a:rPr>
                        <a:t>MD</a:t>
                      </a:r>
                    </a:p>
                    <a:p>
                      <a:pPr algn="ctr"/>
                      <a:r>
                        <a:rPr kumimoji="1" lang="ja-JP" altLang="en-US" sz="800" b="1" kern="1200">
                          <a:solidFill>
                            <a:schemeClr val="bg1"/>
                          </a:solidFill>
                        </a:rPr>
                        <a:t>関連商品</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marT="3600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800" b="1" kern="1200">
                          <a:solidFill>
                            <a:schemeClr val="bg1"/>
                          </a:solidFill>
                        </a:rPr>
                        <a:t>ブランドパネル　</a:t>
                      </a:r>
                      <a:r>
                        <a:rPr kumimoji="1" lang="en-US" altLang="ja-JP" sz="800" b="1" kern="1200">
                          <a:solidFill>
                            <a:schemeClr val="bg1"/>
                          </a:solidFill>
                        </a:rPr>
                        <a:t>SP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kern="1200">
                          <a:solidFill>
                            <a:schemeClr val="bg1"/>
                          </a:solidFill>
                        </a:rPr>
                        <a:t>関連商品</a:t>
                      </a:r>
                      <a:endParaRPr kumimoji="1" lang="en-US" altLang="ja-JP" sz="800" b="1" kern="1200">
                        <a:solidFill>
                          <a:schemeClr val="bg1"/>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kern="1200">
                          <a:solidFill>
                            <a:schemeClr val="bg1"/>
                          </a:solidFill>
                        </a:rPr>
                        <a:t>（カルーセル含む）</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marT="3600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kumimoji="1" lang="ja-JP" altLang="en-US" sz="800" b="1" kern="1200">
                          <a:solidFill>
                            <a:schemeClr val="bg1"/>
                          </a:solidFill>
                        </a:rPr>
                        <a:t>ブランドパネル　</a:t>
                      </a:r>
                      <a:r>
                        <a:rPr kumimoji="1" lang="en-US" altLang="ja-JP" sz="800" b="1" kern="1200">
                          <a:solidFill>
                            <a:schemeClr val="bg1"/>
                          </a:solidFill>
                        </a:rPr>
                        <a:t>PC</a:t>
                      </a:r>
                    </a:p>
                    <a:p>
                      <a:pPr marL="0" marR="0" lvl="0" indent="0" algn="ctr" defTabSz="914423" rtl="0" eaLnBrk="1" fontAlgn="ctr" latinLnBrk="0" hangingPunct="1">
                        <a:lnSpc>
                          <a:spcPct val="100000"/>
                        </a:lnSpc>
                        <a:spcBef>
                          <a:spcPts val="0"/>
                        </a:spcBef>
                        <a:spcAft>
                          <a:spcPts val="0"/>
                        </a:spcAft>
                        <a:buClrTx/>
                        <a:buSzTx/>
                        <a:buFontTx/>
                        <a:buNone/>
                        <a:tabLst/>
                        <a:defRPr/>
                      </a:pPr>
                      <a:r>
                        <a:rPr kumimoji="1" lang="ja-JP" altLang="en-US" sz="800" b="1" kern="1200">
                          <a:solidFill>
                            <a:schemeClr val="bg1"/>
                          </a:solidFill>
                        </a:rPr>
                        <a:t>関連商品</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marT="3600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800" b="1" kern="1200">
                          <a:solidFill>
                            <a:schemeClr val="bg1"/>
                          </a:solidFill>
                        </a:rPr>
                        <a:t>ブランドパネル</a:t>
                      </a:r>
                      <a:endParaRPr kumimoji="1" lang="en-US" altLang="ja-JP" sz="800" b="1" kern="1200">
                        <a:solidFill>
                          <a:schemeClr val="bg1"/>
                        </a:solidFill>
                      </a:endParaRPr>
                    </a:p>
                    <a:p>
                      <a:pPr algn="ctr"/>
                      <a:r>
                        <a:rPr kumimoji="1" lang="ja-JP" altLang="en-US" sz="800" b="1" kern="1200">
                          <a:solidFill>
                            <a:schemeClr val="bg1"/>
                          </a:solidFill>
                        </a:rPr>
                        <a:t>トップインパクト　</a:t>
                      </a:r>
                      <a:r>
                        <a:rPr kumimoji="1" lang="en-US" altLang="ja-JP" sz="800" b="1" kern="1200">
                          <a:solidFill>
                            <a:schemeClr val="bg1"/>
                          </a:solidFill>
                        </a:rPr>
                        <a:t>PC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kern="1200">
                          <a:solidFill>
                            <a:schemeClr val="bg1"/>
                          </a:solidFill>
                        </a:rPr>
                        <a:t>関連商品</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marT="36000" marB="0" anchor="ctr">
                    <a:lnL w="12700" cap="flat" cmpd="sng" algn="ctr">
                      <a:solidFill>
                        <a:srgbClr val="FFFFFF"/>
                      </a:solidFill>
                      <a:prstDash val="solid"/>
                      <a:round/>
                      <a:headEnd type="none" w="med" len="med"/>
                      <a:tailEnd type="none" w="med" len="med"/>
                    </a:lnL>
                    <a:lnR w="12700" cmpd="sng">
                      <a:solidFill>
                        <a:srgbClr val="FFFFFF"/>
                      </a:solidFill>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20765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性に関する薬・商品・情報</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079597813"/>
                  </a:ext>
                </a:extLst>
              </a:tr>
              <a:tr h="239573">
                <a:tc>
                  <a:txBody>
                    <a:bodyPr/>
                    <a:lstStyle/>
                    <a:p>
                      <a:pPr algn="l" fontAlgn="ctr"/>
                      <a:r>
                        <a:rPr lang="zh-TW" altLang="en-US" sz="850" b="0" i="0" u="none" strike="noStrike">
                          <a:solidFill>
                            <a:schemeClr val="bg1"/>
                          </a:solidFill>
                          <a:effectLst/>
                          <a:latin typeface="Meiryo" panose="020B0604030504040204" pitchFamily="34" charset="-128"/>
                          <a:ea typeface="Meiryo" panose="020B0604030504040204" pitchFamily="34" charset="-128"/>
                        </a:rPr>
                        <a:t>性的部位治療</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020700254"/>
                  </a:ext>
                </a:extLst>
              </a:tr>
              <a:tr h="254932">
                <a:tc>
                  <a:txBody>
                    <a:bodyPr/>
                    <a:lstStyle/>
                    <a:p>
                      <a:pPr algn="l" fontAlgn="ctr"/>
                      <a:r>
                        <a:rPr lang="ja-JP" altLang="en-US" sz="850" b="0" i="0" u="none" strike="noStrike">
                          <a:solidFill>
                            <a:schemeClr val="bg1"/>
                          </a:solidFill>
                          <a:effectLst/>
                          <a:latin typeface="Meiryo" panose="020B0604030504040204" pitchFamily="34" charset="-128"/>
                          <a:ea typeface="Meiryo" panose="020B0604030504040204" pitchFamily="34" charset="-128"/>
                        </a:rPr>
                        <a:t>性を連想させるクリエイティブ（デジタルエンターテインメント）</a:t>
                      </a: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68789008"/>
                  </a:ext>
                </a:extLst>
              </a:tr>
              <a:tr h="23948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健康・美容食品</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※1</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chemeClr val="accent3"/>
                          </a:solidFill>
                          <a:effectLst/>
                          <a:latin typeface="Meiryo"/>
                          <a:ea typeface="Meiryo"/>
                        </a:rPr>
                        <a:t>　</a:t>
                      </a:r>
                      <a:endParaRPr lang="ja-JP" altLang="en-US" sz="9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※1</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445162569"/>
                  </a:ext>
                </a:extLst>
              </a:tr>
              <a:tr h="22689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健康器具・雑貨</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※1</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※1</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2178296829"/>
                  </a:ext>
                </a:extLst>
              </a:tr>
              <a:tr h="24837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a:ea typeface="Meiryo"/>
                        </a:rPr>
                        <a:t>恋愛</a:t>
                      </a:r>
                      <a:r>
                        <a:rPr lang="en-US" altLang="ja-JP" sz="850" b="0" u="none" strike="noStrike">
                          <a:solidFill>
                            <a:schemeClr val="bg1"/>
                          </a:solidFill>
                          <a:effectLst/>
                          <a:latin typeface="Meiryo"/>
                          <a:ea typeface="Meiryo"/>
                        </a:rPr>
                        <a:t>/</a:t>
                      </a:r>
                      <a:r>
                        <a:rPr lang="ja-JP" altLang="en-US" sz="850" b="0" u="none" strike="noStrike">
                          <a:solidFill>
                            <a:schemeClr val="bg1"/>
                          </a:solidFill>
                          <a:effectLst/>
                          <a:latin typeface="Meiryo"/>
                          <a:ea typeface="Meiryo"/>
                        </a:rPr>
                        <a:t>結婚情報・サービス</a:t>
                      </a:r>
                      <a:endParaRPr lang="ja-JP" altLang="en-US" sz="850" b="0" i="0" u="none" strike="noStrike">
                        <a:solidFill>
                          <a:schemeClr val="bg1"/>
                        </a:solidFill>
                        <a:effectLst/>
                        <a:latin typeface="Meiryo"/>
                        <a:ea typeface="Meiryo"/>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327458966"/>
                  </a:ext>
                </a:extLst>
              </a:tr>
              <a:tr h="23934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a:ea typeface="Meiryo"/>
                        </a:rPr>
                        <a:t>恋愛・結婚情報（出会い系サイト、結婚紹介、インターネット異性紹介業</a:t>
                      </a:r>
                      <a:r>
                        <a:rPr lang="en-US" altLang="ja-JP" sz="850" b="0" u="none" strike="noStrike">
                          <a:solidFill>
                            <a:schemeClr val="bg1"/>
                          </a:solidFill>
                          <a:effectLst/>
                          <a:latin typeface="Meiryo"/>
                          <a:ea typeface="Meiryo"/>
                        </a:rPr>
                        <a:t>)</a:t>
                      </a:r>
                      <a:endParaRPr lang="en-US" altLang="ja-JP" sz="850" b="0" i="0" u="none" strike="noStrike">
                        <a:solidFill>
                          <a:schemeClr val="bg1"/>
                        </a:solidFill>
                        <a:effectLst/>
                        <a:latin typeface="Meiryo"/>
                        <a:ea typeface="Meiryo"/>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43799200"/>
                  </a:ext>
                </a:extLst>
              </a:tr>
              <a:tr h="2540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占い</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28818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zh-TW" altLang="en-US" sz="850" b="0" u="none" strike="noStrike">
                          <a:solidFill>
                            <a:schemeClr val="bg1"/>
                          </a:solidFill>
                          <a:effectLst/>
                          <a:latin typeface="Meiryo" panose="020B0604030504040204" pitchFamily="34" charset="-128"/>
                          <a:ea typeface="Meiryo" panose="020B0604030504040204" pitchFamily="34" charset="-128"/>
                        </a:rPr>
                        <a:t>能力開発関連商品</a:t>
                      </a:r>
                      <a:endParaRPr lang="zh-TW"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02AFF"/>
                          </a:solidFill>
                          <a:effectLst/>
                          <a:latin typeface="Meiryo"/>
                          <a:ea typeface="Meiryo"/>
                        </a:rPr>
                        <a:t>×</a:t>
                      </a:r>
                      <a:endParaRPr lang="en-US" altLang="ja-JP" sz="9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812486826"/>
                  </a:ext>
                </a:extLst>
              </a:tr>
              <a:tr h="21564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探偵</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424464143"/>
                  </a:ext>
                </a:extLst>
              </a:tr>
              <a:tr h="295510">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葬祭</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900" b="1" u="none" strike="noStrike">
                          <a:solidFill>
                            <a:srgbClr val="0D0D0D"/>
                          </a:solidFill>
                          <a:effectLst/>
                          <a:latin typeface="Meiryo"/>
                          <a:ea typeface="Meiryo"/>
                        </a:rPr>
                        <a:t>　</a:t>
                      </a:r>
                      <a:endParaRPr lang="ja-JP" altLang="en-US"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49541065"/>
                  </a:ext>
                </a:extLst>
              </a:tr>
              <a:tr h="23567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宗教団体</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940608094"/>
                  </a:ext>
                </a:extLst>
              </a:tr>
              <a:tr h="31554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50" b="0" u="none" strike="noStrike">
                          <a:solidFill>
                            <a:schemeClr val="bg1"/>
                          </a:solidFill>
                          <a:effectLst/>
                          <a:latin typeface="Meiryo" panose="020B0604030504040204" pitchFamily="34" charset="-128"/>
                          <a:ea typeface="Meiryo" panose="020B0604030504040204" pitchFamily="34" charset="-128"/>
                        </a:rPr>
                        <a:t>団体による意見広告、主観的な意見を強く伝えるもの</a:t>
                      </a:r>
                      <a:endParaRPr lang="ja-JP" altLang="en-US" sz="85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 </a:t>
                      </a:r>
                      <a:endParaRPr lang="en-US" altLang="ja-JP" sz="9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 </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 </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a:ea typeface="Meiryo"/>
                        </a:rPr>
                        <a:t>× </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900" b="1" u="none" strike="noStrike">
                          <a:solidFill>
                            <a:srgbClr val="0D0D0D"/>
                          </a:solidFill>
                          <a:effectLst/>
                          <a:latin typeface="Meiryo" panose="020B0604030504040204" pitchFamily="34" charset="-128"/>
                          <a:ea typeface="Meiryo" panose="020B0604030504040204" pitchFamily="34" charset="-128"/>
                        </a:rPr>
                        <a:t>× </a:t>
                      </a:r>
                      <a:endParaRPr lang="en-US" altLang="ja-JP" sz="900" b="1" i="0" u="none" strike="noStrike">
                        <a:solidFill>
                          <a:srgbClr val="0D0D0D"/>
                        </a:solidFill>
                        <a:effectLst/>
                        <a:latin typeface="Meiryo" panose="020B0604030504040204" pitchFamily="34" charset="-128"/>
                        <a:ea typeface="Meiryo" panose="020B0604030504040204" pitchFamily="34" charset="-128"/>
                      </a:endParaRPr>
                    </a:p>
                  </a:txBody>
                  <a:tcPr marL="6350" marR="6350" marT="6350" marB="0" anchor="ctr">
                    <a:lnL w="12700" cap="flat" cmpd="sng" algn="ctr">
                      <a:solidFill>
                        <a:srgbClr val="FFFFFF"/>
                      </a:solidFill>
                      <a:prstDash val="solid"/>
                      <a:round/>
                      <a:headEnd type="none" w="med" len="med"/>
                      <a:tailEnd type="none" w="med" len="med"/>
                    </a:lnL>
                    <a:lnR w="12700" cmpd="sng">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40765094"/>
                  </a:ext>
                </a:extLst>
              </a:tr>
              <a:tr h="204905">
                <a:tc>
                  <a:txBody>
                    <a:bodyPr/>
                    <a:lstStyle/>
                    <a:p>
                      <a:pPr lvl="0" algn="l">
                        <a:buNone/>
                      </a:pPr>
                      <a:r>
                        <a:rPr lang="ja-JP" altLang="en-US" sz="850" b="0" u="none" strike="noStrike">
                          <a:solidFill>
                            <a:schemeClr val="bg1"/>
                          </a:solidFill>
                          <a:effectLst/>
                          <a:latin typeface="Meiryo"/>
                          <a:ea typeface="Meiryo"/>
                        </a:rPr>
                        <a:t>加熱式たばこ</a:t>
                      </a:r>
                    </a:p>
                  </a:txBody>
                  <a:tcPr marL="180000" marR="5260" marT="5260" marB="0" anchor="ctr">
                    <a:lnL w="12700">
                      <a:solidFill>
                        <a:srgbClr val="FFFFFF"/>
                      </a:solidFill>
                    </a:lnL>
                    <a:lnR w="3174">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0">
                      <a:noFill/>
                    </a:lnTlToBr>
                    <a:lnBlToTr w="0">
                      <a:noFill/>
                    </a:lnBlToTr>
                    <a:solidFill>
                      <a:srgbClr val="00003E">
                        <a:alpha val="60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ja-JP" sz="900" b="1" i="0" u="none" strike="noStrike">
                        <a:solidFill>
                          <a:srgbClr val="0D0D0D"/>
                        </a:solidFill>
                        <a:effectLst/>
                        <a:latin typeface="Meiryo"/>
                        <a:ea typeface="Meiryo"/>
                      </a:endParaRPr>
                    </a:p>
                  </a:txBody>
                  <a:tcPr marL="6350" marR="6350" marT="6350" marB="0" anchor="ctr">
                    <a:lnL w="3174">
                      <a:solidFill>
                        <a:srgbClr val="FFFFFF"/>
                      </a:solidFill>
                    </a:lnL>
                    <a:lnR w="12700">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0">
                      <a:noFill/>
                    </a:lnTlToBr>
                    <a:lnBlToTr w="0">
                      <a:noFill/>
                    </a:lnBlToTr>
                    <a:solidFill>
                      <a:srgbClr val="00003E">
                        <a:alpha val="10196"/>
                      </a:srgbClr>
                    </a:solidFill>
                  </a:tcPr>
                </a:tc>
                <a:tc>
                  <a:txBody>
                    <a:bodyPr/>
                    <a:lstStyle/>
                    <a:p>
                      <a:pPr lvl="0" algn="ctr">
                        <a:buNone/>
                      </a:pPr>
                      <a:endParaRPr lang="en-US" altLang="ja-JP" sz="900" b="1" u="none" strike="noStrike">
                        <a:solidFill>
                          <a:srgbClr val="0D0D0D"/>
                        </a:solidFill>
                        <a:effectLst/>
                        <a:latin typeface="Meiryo"/>
                        <a:ea typeface="Meiryo"/>
                      </a:endParaRPr>
                    </a:p>
                  </a:txBody>
                  <a:tcPr marL="6350" marR="6350" marT="6350" marB="0" anchor="ctr">
                    <a:lnL w="12700">
                      <a:solidFill>
                        <a:srgbClr val="FFFFFF"/>
                      </a:solidFill>
                    </a:lnL>
                    <a:lnR w="12700">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0">
                      <a:noFill/>
                    </a:lnTlToBr>
                    <a:lnBlToTr w="0">
                      <a:noFill/>
                    </a:lnBlToTr>
                    <a:solidFill>
                      <a:srgbClr val="00003E">
                        <a:alpha val="10196"/>
                      </a:srgbClr>
                    </a:solidFill>
                  </a:tcPr>
                </a:tc>
                <a:tc>
                  <a:txBody>
                    <a:bodyPr/>
                    <a:lstStyle/>
                    <a:p>
                      <a:pPr lvl="0" algn="ctr">
                        <a:buNone/>
                      </a:pPr>
                      <a:endParaRPr lang="en-US" altLang="ja-JP" sz="900" b="1" u="none" strike="noStrike">
                        <a:solidFill>
                          <a:srgbClr val="0D0D0D"/>
                        </a:solidFill>
                        <a:effectLst/>
                        <a:latin typeface="Meiryo"/>
                        <a:ea typeface="Meiryo"/>
                      </a:endParaRPr>
                    </a:p>
                  </a:txBody>
                  <a:tcPr marL="6350" marR="6350" marT="6350" marB="0" anchor="ctr">
                    <a:lnL w="12700">
                      <a:solidFill>
                        <a:srgbClr val="FFFFFF"/>
                      </a:solidFill>
                    </a:lnL>
                    <a:lnR w="12700">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0">
                      <a:noFill/>
                    </a:lnTlToBr>
                    <a:lnBlToTr w="0">
                      <a:noFill/>
                    </a:lnBlToTr>
                    <a:solidFill>
                      <a:srgbClr val="00003E">
                        <a:alpha val="10196"/>
                      </a:srgbClr>
                    </a:solidFill>
                  </a:tcPr>
                </a:tc>
                <a:tc>
                  <a:txBody>
                    <a:bodyPr/>
                    <a:lstStyle/>
                    <a:p>
                      <a:pPr lvl="0" algn="ctr">
                        <a:buNone/>
                      </a:pPr>
                      <a:endParaRPr lang="en-US" altLang="ja-JP" sz="900" b="1" u="none" strike="noStrike">
                        <a:solidFill>
                          <a:srgbClr val="0D0D0D"/>
                        </a:solidFill>
                        <a:effectLst/>
                        <a:latin typeface="Meiryo"/>
                        <a:ea typeface="Meiryo"/>
                      </a:endParaRPr>
                    </a:p>
                  </a:txBody>
                  <a:tcPr marL="6350" marR="6350" marT="6350" marB="0" anchor="ctr">
                    <a:lnL w="12700">
                      <a:solidFill>
                        <a:srgbClr val="FFFFFF"/>
                      </a:solidFill>
                    </a:lnL>
                    <a:lnR w="12700">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0">
                      <a:noFill/>
                    </a:lnTlToBr>
                    <a:lnBlToTr w="0">
                      <a:noFill/>
                    </a:lnBlToTr>
                    <a:solidFill>
                      <a:srgbClr val="00003E">
                        <a:alpha val="10196"/>
                      </a:srgbClr>
                    </a:solidFill>
                  </a:tcPr>
                </a:tc>
                <a:tc>
                  <a:txBody>
                    <a:bodyPr/>
                    <a:lstStyle/>
                    <a:p>
                      <a:pPr lvl="0" algn="ctr">
                        <a:buNone/>
                      </a:pPr>
                      <a:endParaRPr lang="en-US" altLang="ja-JP" sz="900" b="1" u="none" strike="noStrike">
                        <a:solidFill>
                          <a:schemeClr val="tx1"/>
                        </a:solidFill>
                        <a:effectLst/>
                        <a:latin typeface="Meiryo"/>
                        <a:ea typeface="Meiryo"/>
                      </a:endParaRPr>
                    </a:p>
                  </a:txBody>
                  <a:tcPr marL="6350" marR="6350" marT="6350" marB="0" anchor="ctr">
                    <a:lnL w="12700">
                      <a:solidFill>
                        <a:srgbClr val="FFFFFF"/>
                      </a:solidFill>
                    </a:lnL>
                    <a:lnR w="12700">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0">
                      <a:noFill/>
                    </a:lnTlToBr>
                    <a:lnBlToTr w="0">
                      <a:noFill/>
                    </a:lnBlToTr>
                    <a:solidFill>
                      <a:srgbClr val="00003E">
                        <a:alpha val="10196"/>
                      </a:srgbClr>
                    </a:solidFill>
                  </a:tcPr>
                </a:tc>
                <a:extLst>
                  <a:ext uri="{0D108BD9-81ED-4DB2-BD59-A6C34878D82A}">
                    <a16:rowId xmlns:a16="http://schemas.microsoft.com/office/drawing/2014/main" val="4022617014"/>
                  </a:ext>
                </a:extLst>
              </a:tr>
              <a:tr h="203739">
                <a:tc>
                  <a:txBody>
                    <a:bodyPr/>
                    <a:lstStyle/>
                    <a:p>
                      <a:pPr lvl="0" algn="l">
                        <a:buNone/>
                      </a:pPr>
                      <a:r>
                        <a:rPr lang="ja-JP" altLang="en-US" sz="850" b="0" u="none" strike="noStrike">
                          <a:solidFill>
                            <a:schemeClr val="bg1"/>
                          </a:solidFill>
                          <a:effectLst/>
                          <a:latin typeface="Meiryo"/>
                          <a:ea typeface="Meiryo"/>
                        </a:rPr>
                        <a:t>電子たばこ</a:t>
                      </a:r>
                    </a:p>
                  </a:txBody>
                  <a:tcPr marL="180000" marR="5260" marT="5260" marB="0" anchor="ctr">
                    <a:lnL w="12700">
                      <a:solidFill>
                        <a:srgbClr val="FFFFFF"/>
                      </a:solidFill>
                    </a:lnL>
                    <a:lnR w="3174"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12700">
                      <a:solidFill>
                        <a:srgbClr val="FFFFFF"/>
                      </a:solidFill>
                    </a:lnB>
                    <a:lnTlToBr w="0">
                      <a:noFill/>
                    </a:lnTlToBr>
                    <a:lnBlToTr w="0">
                      <a:noFill/>
                    </a:lnBlToTr>
                    <a:solidFill>
                      <a:srgbClr val="00003E">
                        <a:alpha val="60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3174"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12700">
                      <a:solidFill>
                        <a:srgbClr val="FFFFFF"/>
                      </a:solidFill>
                    </a:lnB>
                    <a:lnTlToBr w="0">
                      <a:noFill/>
                    </a:lnTlToBr>
                    <a:lnBlToTr w="0">
                      <a:noFill/>
                    </a:lnBlToTr>
                    <a:solidFill>
                      <a:srgbClr val="00003E">
                        <a:alpha val="10196"/>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12700">
                      <a:solidFill>
                        <a:srgbClr val="FFFFFF"/>
                      </a:solidFill>
                    </a:lnB>
                    <a:lnTlToBr w="0">
                      <a:noFill/>
                    </a:lnTlToBr>
                    <a:lnBlToTr w="0">
                      <a:noFill/>
                    </a:lnBlToTr>
                    <a:solidFill>
                      <a:srgbClr val="00003E">
                        <a:alpha val="10196"/>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12700">
                      <a:solidFill>
                        <a:srgbClr val="FFFFFF"/>
                      </a:solidFill>
                    </a:lnB>
                    <a:lnTlToBr w="0">
                      <a:noFill/>
                    </a:lnTlToBr>
                    <a:lnBlToTr w="0">
                      <a:noFill/>
                    </a:lnBlToTr>
                    <a:solidFill>
                      <a:srgbClr val="00003E">
                        <a:alpha val="10196"/>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12700">
                      <a:solidFill>
                        <a:srgbClr val="FFFFFF"/>
                      </a:solidFill>
                    </a:lnB>
                    <a:lnTlToBr w="0">
                      <a:noFill/>
                    </a:lnTlToBr>
                    <a:lnBlToTr w="0">
                      <a:noFill/>
                    </a:lnBlToTr>
                    <a:solidFill>
                      <a:srgbClr val="00003E">
                        <a:alpha val="10196"/>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b="1" u="none" strike="noStrike">
                          <a:solidFill>
                            <a:srgbClr val="0D0D0D"/>
                          </a:solidFill>
                          <a:effectLst/>
                          <a:latin typeface="Meiryo"/>
                          <a:ea typeface="Meiryo"/>
                        </a:rPr>
                        <a:t>×</a:t>
                      </a:r>
                      <a:endParaRPr lang="en-US" altLang="ja-JP" sz="9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a:solidFill>
                        <a:srgbClr val="FFFFFF"/>
                      </a:solidFill>
                    </a:lnR>
                    <a:lnT w="3175" cap="flat" cmpd="sng" algn="ctr">
                      <a:solidFill>
                        <a:srgbClr val="FFFFFF"/>
                      </a:solidFill>
                      <a:prstDash val="solid"/>
                      <a:round/>
                      <a:headEnd type="none" w="med" len="med"/>
                      <a:tailEnd type="none" w="med" len="med"/>
                    </a:lnT>
                    <a:lnB w="12700">
                      <a:solidFill>
                        <a:srgbClr val="FFFFFF"/>
                      </a:solidFill>
                    </a:lnB>
                    <a:lnTlToBr w="0">
                      <a:noFill/>
                    </a:lnTlToBr>
                    <a:lnBlToTr w="0">
                      <a:noFill/>
                    </a:lnBlToTr>
                    <a:solidFill>
                      <a:srgbClr val="00003E">
                        <a:alpha val="10196"/>
                      </a:srgbClr>
                    </a:solidFill>
                  </a:tcPr>
                </a:tc>
                <a:extLst>
                  <a:ext uri="{0D108BD9-81ED-4DB2-BD59-A6C34878D82A}">
                    <a16:rowId xmlns:a16="http://schemas.microsoft.com/office/drawing/2014/main" val="2931613771"/>
                  </a:ext>
                </a:extLst>
              </a:tr>
            </a:tbl>
          </a:graphicData>
        </a:graphic>
      </p:graphicFrame>
    </p:spTree>
    <p:extLst>
      <p:ext uri="{BB962C8B-B14F-4D97-AF65-F5344CB8AC3E}">
        <p14:creationId xmlns:p14="http://schemas.microsoft.com/office/powerpoint/2010/main" val="1751624260"/>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44AD1FD2-67A4-BC49-3811-05708DDACA60}"/>
              </a:ext>
            </a:extLst>
          </p:cNvPr>
          <p:cNvSpPr>
            <a:spLocks noGrp="1"/>
          </p:cNvSpPr>
          <p:nvPr>
            <p:ph type="body" sz="quarter" idx="12"/>
          </p:nvPr>
        </p:nvSpPr>
        <p:spPr/>
        <p:txBody>
          <a:bodyPr/>
          <a:lstStyle/>
          <a:p>
            <a:pPr marL="0" indent="0">
              <a:buNone/>
            </a:pPr>
            <a:r>
              <a:rPr lang="ja-JP" altLang="en-US"/>
              <a:t>その他・注意事項</a:t>
            </a:r>
          </a:p>
        </p:txBody>
      </p:sp>
      <p:pic>
        <p:nvPicPr>
          <p:cNvPr id="10" name="図プレースホルダー 9" descr="アイコン&#10;&#10;自動的に生成された説明">
            <a:extLst>
              <a:ext uri="{FF2B5EF4-FFF2-40B4-BE49-F238E27FC236}">
                <a16:creationId xmlns:a16="http://schemas.microsoft.com/office/drawing/2014/main" id="{9290B7B8-461F-4D31-0DA6-8407F8E7F95F}"/>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a:stretch/>
        </p:blipFill>
        <p:spPr/>
      </p:pic>
      <p:sp>
        <p:nvSpPr>
          <p:cNvPr id="2" name="テキスト プレースホルダー 1">
            <a:extLst>
              <a:ext uri="{FF2B5EF4-FFF2-40B4-BE49-F238E27FC236}">
                <a16:creationId xmlns:a16="http://schemas.microsoft.com/office/drawing/2014/main" id="{6486B363-8A60-7EB7-29F3-D45CCF22E2FB}"/>
              </a:ext>
            </a:extLst>
          </p:cNvPr>
          <p:cNvSpPr>
            <a:spLocks noGrp="1"/>
          </p:cNvSpPr>
          <p:nvPr>
            <p:ph type="body" sz="quarter" idx="10"/>
          </p:nvPr>
        </p:nvSpPr>
        <p:spPr/>
        <p:txBody>
          <a:bodyPr/>
          <a:lstStyle/>
          <a:p>
            <a:r>
              <a:rPr lang="ja-JP" altLang="en-US"/>
              <a:t>掲載制限カテゴリー</a:t>
            </a:r>
            <a:endParaRPr kumimoji="1" lang="ja-JP" altLang="en-US"/>
          </a:p>
        </p:txBody>
      </p:sp>
      <p:sp>
        <p:nvSpPr>
          <p:cNvPr id="20" name="正方形/長方形 19">
            <a:extLst>
              <a:ext uri="{FF2B5EF4-FFF2-40B4-BE49-F238E27FC236}">
                <a16:creationId xmlns:a16="http://schemas.microsoft.com/office/drawing/2014/main" id="{27E0E6A7-8E08-191B-8F72-B306165AD086}"/>
              </a:ext>
            </a:extLst>
          </p:cNvPr>
          <p:cNvSpPr/>
          <p:nvPr/>
        </p:nvSpPr>
        <p:spPr>
          <a:xfrm>
            <a:off x="8205166" y="6084369"/>
            <a:ext cx="4183422" cy="355482"/>
          </a:xfrm>
          <a:prstGeom prst="rect">
            <a:avLst/>
          </a:prstGeom>
        </p:spPr>
        <p:txBody>
          <a:bodyPr wrap="square" lIns="0" tIns="0" rIns="0" bIns="0">
            <a:spAutoFit/>
          </a:bodyPr>
          <a:lstStyle/>
          <a:p>
            <a:pP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　　  の枠はホワイトリストで一部プロモーションで掲載可となる場合があります。</a:t>
            </a:r>
            <a:b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b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 </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印のないカテゴリーは制限なしとなります。</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a:p>
            <a:pP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 SP</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はスマートフォン、 </a:t>
            </a: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PC</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はパソコン、</a:t>
            </a: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MD</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はマルチデバイスの略称です。</a:t>
            </a:r>
            <a:endParaRPr kumimoji="0" lang="en-US" altLang="ja-JP" sz="700" kern="0">
              <a:solidFill>
                <a:prstClr val="black"/>
              </a:solidFill>
              <a:latin typeface="Meiryo" panose="020B0604030504040204" pitchFamily="34" charset="-128"/>
              <a:ea typeface="Meiryo" panose="020B0604030504040204" pitchFamily="34" charset="-128"/>
            </a:endParaRPr>
          </a:p>
        </p:txBody>
      </p:sp>
      <p:sp>
        <p:nvSpPr>
          <p:cNvPr id="21" name="正方形/長方形 20">
            <a:extLst>
              <a:ext uri="{FF2B5EF4-FFF2-40B4-BE49-F238E27FC236}">
                <a16:creationId xmlns:a16="http://schemas.microsoft.com/office/drawing/2014/main" id="{5231AA79-05A7-9594-0C78-09383CD6F220}"/>
              </a:ext>
            </a:extLst>
          </p:cNvPr>
          <p:cNvSpPr/>
          <p:nvPr/>
        </p:nvSpPr>
        <p:spPr>
          <a:xfrm>
            <a:off x="402772" y="5852905"/>
            <a:ext cx="6701050" cy="592470"/>
          </a:xfrm>
          <a:prstGeom prst="rect">
            <a:avLst/>
          </a:prstGeom>
        </p:spPr>
        <p:txBody>
          <a:bodyPr wrap="square" lIns="0" tIns="0" rIns="0" bIns="0">
            <a:spAutoFit/>
          </a:bodyPr>
          <a:lstStyle/>
          <a:p>
            <a:pPr fontAlgn="ct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※1</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　健康・美容食品は一部の商材（機能性表示食品、栄養機能食品、特定保健用食品、その他弊社が掲載可と判断した健康食品）のみ掲載可、</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a:p>
            <a:pPr fontAlgn="ctr">
              <a:lnSpc>
                <a:spcPct val="110000"/>
              </a:lnSpc>
              <a:defRPr/>
            </a:pP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ただし価格訴求は不可。健康器具・雑貨はホワイトリストに登録しているアカウントのみ掲載可、ただし価格訴求は不可。</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a:p>
            <a:pPr fontAlgn="ct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２　消費者金融業（消費者金融、信販会社など）は、一律掲載不可。</a:t>
            </a:r>
          </a:p>
          <a:p>
            <a:pPr fontAlgn="ctr">
              <a:lnSpc>
                <a:spcPct val="110000"/>
              </a:lnSpc>
              <a:defRPr/>
            </a:pP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銀行グループ傘下または上場企業もしくはそれに類する消費者金融業（消費者金融、信販会社など）の場合も、掲載は不可。</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a:p>
            <a:pPr fontAlgn="ctr">
              <a:lnSpc>
                <a:spcPct val="110000"/>
              </a:lnSpc>
              <a:defRPr/>
            </a:pP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p:txBody>
      </p:sp>
      <p:sp>
        <p:nvSpPr>
          <p:cNvPr id="4" name="正方形/長方形 3">
            <a:extLst>
              <a:ext uri="{FF2B5EF4-FFF2-40B4-BE49-F238E27FC236}">
                <a16:creationId xmlns:a16="http://schemas.microsoft.com/office/drawing/2014/main" id="{61709096-E73D-CFE7-F427-24C94AEC60B7}"/>
              </a:ext>
            </a:extLst>
          </p:cNvPr>
          <p:cNvSpPr/>
          <p:nvPr/>
        </p:nvSpPr>
        <p:spPr>
          <a:xfrm>
            <a:off x="4884240" y="280569"/>
            <a:ext cx="3852337" cy="261610"/>
          </a:xfrm>
          <a:prstGeom prst="rect">
            <a:avLst/>
          </a:prstGeom>
          <a:noFill/>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a:ln>
                  <a:noFill/>
                </a:ln>
                <a:solidFill>
                  <a:srgbClr val="002AFF"/>
                </a:solidFill>
                <a:effectLst/>
                <a:uLnTx/>
                <a:uFillTx/>
                <a:latin typeface="Meiryo" panose="020B0604030504040204" pitchFamily="34" charset="-128"/>
                <a:ea typeface="Meiryo" panose="020B0604030504040204" pitchFamily="34" charset="-128"/>
              </a:rPr>
              <a:t>販売制限に加えて、事前提案可否確認が必須となります。</a:t>
            </a:r>
          </a:p>
        </p:txBody>
      </p:sp>
      <p:graphicFrame>
        <p:nvGraphicFramePr>
          <p:cNvPr id="6" name="表 5">
            <a:extLst>
              <a:ext uri="{FF2B5EF4-FFF2-40B4-BE49-F238E27FC236}">
                <a16:creationId xmlns:a16="http://schemas.microsoft.com/office/drawing/2014/main" id="{9E9AA328-D293-D6D7-0BC5-1083D416E39D}"/>
              </a:ext>
            </a:extLst>
          </p:cNvPr>
          <p:cNvGraphicFramePr>
            <a:graphicFrameLocks noGrp="1"/>
          </p:cNvGraphicFramePr>
          <p:nvPr>
            <p:extLst>
              <p:ext uri="{D42A27DB-BD31-4B8C-83A1-F6EECF244321}">
                <p14:modId xmlns:p14="http://schemas.microsoft.com/office/powerpoint/2010/main" val="1028207204"/>
              </p:ext>
            </p:extLst>
          </p:nvPr>
        </p:nvGraphicFramePr>
        <p:xfrm>
          <a:off x="402772" y="954703"/>
          <a:ext cx="11271931" cy="4530527"/>
        </p:xfrm>
        <a:graphic>
          <a:graphicData uri="http://schemas.openxmlformats.org/drawingml/2006/table">
            <a:tbl>
              <a:tblPr firstCol="1" bandRow="1"/>
              <a:tblGrid>
                <a:gridCol w="3993913">
                  <a:extLst>
                    <a:ext uri="{9D8B030D-6E8A-4147-A177-3AD203B41FA5}">
                      <a16:colId xmlns:a16="http://schemas.microsoft.com/office/drawing/2014/main" val="792911817"/>
                    </a:ext>
                  </a:extLst>
                </a:gridCol>
                <a:gridCol w="3560879">
                  <a:extLst>
                    <a:ext uri="{9D8B030D-6E8A-4147-A177-3AD203B41FA5}">
                      <a16:colId xmlns:a16="http://schemas.microsoft.com/office/drawing/2014/main" val="3057805663"/>
                    </a:ext>
                  </a:extLst>
                </a:gridCol>
                <a:gridCol w="3717139">
                  <a:extLst>
                    <a:ext uri="{9D8B030D-6E8A-4147-A177-3AD203B41FA5}">
                      <a16:colId xmlns:a16="http://schemas.microsoft.com/office/drawing/2014/main" val="4203260269"/>
                    </a:ext>
                  </a:extLst>
                </a:gridCol>
              </a:tblGrid>
              <a:tr h="32702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00" b="1">
                          <a:solidFill>
                            <a:schemeClr val="bg1"/>
                          </a:solidFill>
                        </a:rPr>
                        <a:t>カテゴリー名</a:t>
                      </a:r>
                      <a:endParaRPr kumimoji="1" lang="ja-JP" altLang="en-US" sz="800" b="1">
                        <a:solidFill>
                          <a:schemeClr val="bg1"/>
                        </a:solidFill>
                        <a:latin typeface="Meiryo" panose="020B0604030504040204" pitchFamily="34" charset="-128"/>
                        <a:ea typeface="Meiryo" panose="020B0604030504040204" pitchFamily="34" charset="-128"/>
                      </a:endParaRPr>
                    </a:p>
                  </a:txBody>
                  <a:tcPr anchor="ctr">
                    <a:lnL w="12700" cmpd="sng">
                      <a:solidFill>
                        <a:srgbClr val="FFFFFF"/>
                      </a:solidFill>
                    </a:lnL>
                    <a:lnR w="3175"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800" b="1" kern="1200">
                          <a:solidFill>
                            <a:schemeClr val="bg1"/>
                          </a:solidFill>
                        </a:rPr>
                        <a:t>ブランドパネル  </a:t>
                      </a:r>
                      <a:br>
                        <a:rPr kumimoji="1" lang="en-US" altLang="ja-JP" sz="800" b="1" kern="1200">
                          <a:solidFill>
                            <a:srgbClr val="FFFFFF"/>
                          </a:solidFill>
                        </a:rPr>
                      </a:br>
                      <a:r>
                        <a:rPr kumimoji="1" lang="ja-JP" altLang="en-US" sz="800" b="1" kern="1200">
                          <a:solidFill>
                            <a:schemeClr val="bg1"/>
                          </a:solidFill>
                        </a:rPr>
                        <a:t>トップインパクト  パノラマ  </a:t>
                      </a:r>
                      <a:r>
                        <a:rPr kumimoji="1" lang="en-US" altLang="ja-JP" sz="800" b="1" kern="1200">
                          <a:solidFill>
                            <a:schemeClr val="bg1"/>
                          </a:solidFill>
                        </a:rPr>
                        <a:t>MD</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800" b="1" kern="1200">
                          <a:solidFill>
                            <a:schemeClr val="bg1"/>
                          </a:solidFill>
                        </a:rPr>
                        <a:t>ブランドパネル  </a:t>
                      </a:r>
                      <a:br>
                        <a:rPr kumimoji="1" lang="en-US" altLang="ja-JP" sz="800" b="1" kern="1200">
                          <a:solidFill>
                            <a:srgbClr val="FFFFFF"/>
                          </a:solidFill>
                        </a:rPr>
                      </a:br>
                      <a:r>
                        <a:rPr kumimoji="1" lang="ja-JP" altLang="en-US" sz="800" b="1" kern="1200">
                          <a:solidFill>
                            <a:schemeClr val="bg1"/>
                          </a:solidFill>
                        </a:rPr>
                        <a:t>トップインパクト  パノラマ  </a:t>
                      </a:r>
                      <a:r>
                        <a:rPr kumimoji="1" lang="en" altLang="ja-JP" sz="800" b="1" kern="1200">
                          <a:solidFill>
                            <a:schemeClr val="bg1"/>
                          </a:solidFill>
                        </a:rPr>
                        <a:t>PC</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267201">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アルコール飲料</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800" b="1" u="none" strike="noStrike">
                          <a:solidFill>
                            <a:schemeClr val="accent3"/>
                          </a:solidFill>
                          <a:effectLst/>
                          <a:latin typeface="Meiryo"/>
                          <a:ea typeface="Meiryo"/>
                        </a:rPr>
                        <a:t>　</a:t>
                      </a:r>
                      <a:endParaRPr lang="ja-JP" altLang="en-US" sz="8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800" b="1" u="none" strike="noStrike">
                          <a:solidFill>
                            <a:schemeClr val="accent3"/>
                          </a:solidFill>
                          <a:effectLst/>
                          <a:latin typeface="Meiryo"/>
                          <a:ea typeface="Meiryo"/>
                        </a:rPr>
                        <a:t>　</a:t>
                      </a:r>
                      <a:endParaRPr lang="ja-JP" altLang="en-US" sz="8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509047038"/>
                  </a:ext>
                </a:extLst>
              </a:tr>
              <a:tr h="201695">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宝くじ（国内）</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800" b="1" u="none" strike="noStrike">
                          <a:solidFill>
                            <a:schemeClr val="accent3"/>
                          </a:solidFill>
                          <a:effectLst/>
                          <a:latin typeface="Meiryo"/>
                          <a:ea typeface="Meiryo"/>
                        </a:rPr>
                        <a:t>　</a:t>
                      </a:r>
                      <a:endParaRPr lang="ja-JP" altLang="en-US" sz="800" b="1" i="0" u="none" strike="noStrike">
                        <a:solidFill>
                          <a:schemeClr val="accent3"/>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800" b="1" u="none" strike="noStrike">
                          <a:solidFill>
                            <a:schemeClr val="accent3"/>
                          </a:solidFill>
                          <a:effectLst/>
                          <a:latin typeface="Meiryo"/>
                          <a:ea typeface="Meiryo"/>
                        </a:rPr>
                        <a:t>　</a:t>
                      </a:r>
                      <a:endParaRPr lang="ja-JP" altLang="en-US" sz="800" b="1" i="0" u="none" strike="noStrike">
                        <a:solidFill>
                          <a:schemeClr val="accent3"/>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205067978"/>
                  </a:ext>
                </a:extLst>
              </a:tr>
              <a:tr h="228600">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公営ギャンブル</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800" b="1" u="none" strike="noStrike">
                          <a:solidFill>
                            <a:srgbClr val="0D0D0D"/>
                          </a:solidFill>
                          <a:effectLst/>
                          <a:latin typeface="Meiryo"/>
                          <a:ea typeface="Meiryo"/>
                        </a:rPr>
                        <a:t>　</a:t>
                      </a:r>
                      <a:endParaRPr lang="ja-JP" altLang="en-US"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800" b="1" u="none" strike="noStrike">
                          <a:solidFill>
                            <a:srgbClr val="0D0D0D"/>
                          </a:solidFill>
                          <a:effectLst/>
                          <a:latin typeface="Meiryo"/>
                          <a:ea typeface="Meiryo"/>
                        </a:rPr>
                        <a:t>　</a:t>
                      </a:r>
                      <a:endParaRPr lang="ja-JP" altLang="en-US"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716567869"/>
                  </a:ext>
                </a:extLst>
              </a:tr>
              <a:tr h="2286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ギャンブル（公営競技除く）</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67268695"/>
                  </a:ext>
                </a:extLst>
              </a:tr>
              <a:tr h="21804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パチンコ・スロット</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628964"/>
                  </a:ext>
                </a:extLst>
              </a:tr>
              <a:tr h="187205">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銀行</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800" b="1" u="none" strike="noStrike">
                          <a:solidFill>
                            <a:srgbClr val="0D0D0D"/>
                          </a:solidFill>
                          <a:effectLst/>
                          <a:latin typeface="Meiryo"/>
                          <a:ea typeface="Meiryo"/>
                        </a:rPr>
                        <a:t>　</a:t>
                      </a:r>
                      <a:endParaRPr lang="ja-JP" altLang="en-US"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800" b="1" u="none" strike="noStrike">
                          <a:solidFill>
                            <a:srgbClr val="0D0D0D"/>
                          </a:solidFill>
                          <a:effectLst/>
                          <a:latin typeface="Meiryo"/>
                          <a:ea typeface="Meiryo"/>
                        </a:rPr>
                        <a:t>　</a:t>
                      </a:r>
                      <a:endParaRPr lang="ja-JP" altLang="en-US"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50117590"/>
                  </a:ext>
                </a:extLst>
              </a:tr>
              <a:tr h="241300">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金融サービス・情報</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800" b="1" u="none" strike="noStrike">
                          <a:solidFill>
                            <a:srgbClr val="0D0D0D"/>
                          </a:solidFill>
                          <a:effectLst/>
                          <a:latin typeface="Meiryo"/>
                          <a:ea typeface="Meiryo"/>
                        </a:rPr>
                        <a:t>　</a:t>
                      </a:r>
                      <a:endParaRPr lang="ja-JP" altLang="en-US"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800" b="1" u="none" strike="noStrike">
                          <a:solidFill>
                            <a:srgbClr val="0D0D0D"/>
                          </a:solidFill>
                          <a:effectLst/>
                          <a:latin typeface="Meiryo"/>
                          <a:ea typeface="Meiryo"/>
                        </a:rPr>
                        <a:t>　</a:t>
                      </a:r>
                      <a:endParaRPr lang="ja-JP" altLang="en-US"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541138105"/>
                  </a:ext>
                </a:extLst>
              </a:tr>
              <a:tr h="199905">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クレジットカード</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800" b="1" u="none" strike="noStrike">
                          <a:solidFill>
                            <a:srgbClr val="0D0D0D"/>
                          </a:solidFill>
                          <a:effectLst/>
                          <a:latin typeface="Meiryo"/>
                          <a:ea typeface="Meiryo"/>
                        </a:rPr>
                        <a:t>　</a:t>
                      </a:r>
                      <a:endParaRPr lang="ja-JP" altLang="en-US"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800" b="1" u="none" strike="noStrike">
                          <a:solidFill>
                            <a:srgbClr val="0D0D0D"/>
                          </a:solidFill>
                          <a:effectLst/>
                          <a:latin typeface="Meiryo"/>
                          <a:ea typeface="Meiryo"/>
                        </a:rPr>
                        <a:t>　</a:t>
                      </a:r>
                      <a:endParaRPr lang="ja-JP" altLang="en-US"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494366260"/>
                  </a:ext>
                </a:extLst>
              </a:tr>
              <a:tr h="190500">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ローン</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800" b="1" u="none" strike="noStrike">
                          <a:solidFill>
                            <a:srgbClr val="0D0D0D"/>
                          </a:solidFill>
                          <a:effectLst/>
                          <a:latin typeface="Meiryo"/>
                          <a:ea typeface="Meiryo"/>
                        </a:rPr>
                        <a:t>　</a:t>
                      </a:r>
                      <a:endParaRPr lang="ja-JP" altLang="en-US"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800" b="1" u="none" strike="noStrike">
                          <a:solidFill>
                            <a:srgbClr val="0D0D0D"/>
                          </a:solidFill>
                          <a:effectLst/>
                          <a:latin typeface="Meiryo"/>
                          <a:ea typeface="Meiryo"/>
                        </a:rPr>
                        <a:t>　</a:t>
                      </a:r>
                      <a:endParaRPr lang="ja-JP" altLang="en-US"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034750592"/>
                  </a:ext>
                </a:extLst>
              </a:tr>
              <a:tr h="219195">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消費者金融</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※2</a:t>
                      </a:r>
                      <a:r>
                        <a:rPr lang="ja-JP" altLang="en-US" sz="800" b="1" u="none" strike="noStrike">
                          <a:solidFill>
                            <a:srgbClr val="0D0D0D"/>
                          </a:solidFill>
                          <a:effectLst/>
                          <a:latin typeface="Meiryo"/>
                          <a:ea typeface="Meiryo"/>
                        </a:rPr>
                        <a:t>　</a:t>
                      </a:r>
                      <a:endParaRPr lang="ja-JP" altLang="en-US"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※2</a:t>
                      </a:r>
                      <a:endParaRPr lang="ja-JP" altLang="en-US"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601219410"/>
                  </a:ext>
                </a:extLst>
              </a:tr>
              <a:tr h="21802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消費者向無担保貸金業者（銀行グループ・上場企業を除く）、商工ローン</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02AFF"/>
                          </a:solidFill>
                          <a:effectLst/>
                          <a:latin typeface="Meiryo"/>
                          <a:ea typeface="Meiryo"/>
                        </a:rPr>
                        <a:t>※2</a:t>
                      </a:r>
                      <a:endParaRPr lang="en-US" altLang="ja-JP" sz="8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02AFF"/>
                          </a:solidFill>
                          <a:effectLst/>
                          <a:latin typeface="Meiryo"/>
                          <a:ea typeface="Meiryo"/>
                        </a:rPr>
                        <a:t>※2</a:t>
                      </a:r>
                      <a:endParaRPr lang="en-US" altLang="ja-JP" sz="8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4197840892"/>
                  </a:ext>
                </a:extLst>
              </a:tr>
              <a:tr h="185057">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保険</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800" b="1" u="none" strike="noStrike">
                          <a:solidFill>
                            <a:srgbClr val="0D0D0D"/>
                          </a:solidFill>
                          <a:effectLst/>
                          <a:latin typeface="Meiryo"/>
                          <a:ea typeface="Meiryo"/>
                        </a:rPr>
                        <a:t>　</a:t>
                      </a:r>
                      <a:endParaRPr lang="ja-JP" altLang="en-US"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800" b="1" u="none" strike="noStrike">
                          <a:solidFill>
                            <a:srgbClr val="0D0D0D"/>
                          </a:solidFill>
                          <a:effectLst/>
                          <a:latin typeface="Meiryo"/>
                          <a:ea typeface="Meiryo"/>
                        </a:rPr>
                        <a:t>　</a:t>
                      </a:r>
                      <a:endParaRPr lang="ja-JP" altLang="en-US"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4252025979"/>
                  </a:ext>
                </a:extLst>
              </a:tr>
              <a:tr h="203200">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証券・投資</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800" b="1" u="none" strike="noStrike">
                          <a:solidFill>
                            <a:srgbClr val="0D0D0D"/>
                          </a:solidFill>
                          <a:effectLst/>
                          <a:latin typeface="Meiryo"/>
                          <a:ea typeface="Meiryo"/>
                        </a:rPr>
                        <a:t>　</a:t>
                      </a:r>
                      <a:endParaRPr lang="ja-JP" altLang="en-US"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800" b="1" u="none" strike="noStrike">
                          <a:solidFill>
                            <a:srgbClr val="0D0D0D"/>
                          </a:solidFill>
                          <a:effectLst/>
                          <a:latin typeface="Meiryo"/>
                          <a:ea typeface="Meiryo"/>
                        </a:rPr>
                        <a:t>　</a:t>
                      </a:r>
                      <a:endParaRPr lang="ja-JP" altLang="en-US"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247669965"/>
                  </a:ext>
                </a:extLst>
              </a:tr>
              <a:tr h="22860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法務・税務</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panose="020B0604030504040204" pitchFamily="34" charset="-128"/>
                          <a:ea typeface="Meiryo" panose="020B0604030504040204" pitchFamily="34" charset="-128"/>
                        </a:rPr>
                        <a:t>×</a:t>
                      </a:r>
                      <a:endParaRPr lang="en-US" altLang="ja-JP" sz="800" b="1" i="0" u="none" strike="noStrike">
                        <a:solidFill>
                          <a:srgbClr val="0D0D0D"/>
                        </a:solidFill>
                        <a:effectLst/>
                        <a:latin typeface="Meiryo" panose="020B0604030504040204" pitchFamily="34" charset="-128"/>
                        <a:ea typeface="Meiryo" panose="020B0604030504040204" pitchFamily="34" charset="-128"/>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751516483"/>
                  </a:ext>
                </a:extLst>
              </a:tr>
              <a:tr h="145947">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zh-TW" altLang="en-US" sz="800" b="0" u="none" strike="noStrike">
                          <a:solidFill>
                            <a:schemeClr val="bg1"/>
                          </a:solidFill>
                          <a:effectLst/>
                          <a:latin typeface="Meiryo" panose="020B0604030504040204" pitchFamily="34" charset="-128"/>
                          <a:ea typeface="Meiryo" panose="020B0604030504040204" pitchFamily="34" charset="-128"/>
                        </a:rPr>
                        <a:t>医療（保険外治療）</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251199972"/>
                  </a:ext>
                </a:extLst>
              </a:tr>
              <a:tr h="22235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レーシック・美容整形・美容外科・美容皮膚科</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479615484"/>
                  </a:ext>
                </a:extLst>
              </a:tr>
              <a:tr h="20470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美容エステティックサロン（医療脱毛・増毛育毛サービス除く）</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914959637"/>
                  </a:ext>
                </a:extLst>
              </a:tr>
              <a:tr h="26734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発毛・育毛・増毛・かつらサービス</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362951679"/>
                  </a:ext>
                </a:extLst>
              </a:tr>
              <a:tr h="159323">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妊娠・不妊情報</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02AFF"/>
                          </a:solidFill>
                          <a:effectLst/>
                          <a:latin typeface="Meiryo"/>
                          <a:ea typeface="Meiryo"/>
                        </a:rPr>
                        <a:t>×</a:t>
                      </a:r>
                      <a:endParaRPr lang="en-US" altLang="ja-JP" sz="8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02AFF"/>
                          </a:solidFill>
                          <a:effectLst/>
                          <a:latin typeface="Meiryo"/>
                          <a:ea typeface="Meiryo"/>
                        </a:rPr>
                        <a:t>×</a:t>
                      </a:r>
                      <a:endParaRPr lang="en-US" altLang="ja-JP" sz="800" b="1" i="0" u="none" strike="noStrike">
                        <a:solidFill>
                          <a:srgbClr val="002AFF"/>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1594083045"/>
                  </a:ext>
                </a:extLst>
              </a:tr>
              <a:tr h="17844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治験</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145858479"/>
                  </a:ext>
                </a:extLst>
              </a:tr>
            </a:tbl>
          </a:graphicData>
        </a:graphic>
      </p:graphicFrame>
      <p:sp>
        <p:nvSpPr>
          <p:cNvPr id="3" name="正方形/長方形 2">
            <a:extLst>
              <a:ext uri="{FF2B5EF4-FFF2-40B4-BE49-F238E27FC236}">
                <a16:creationId xmlns:a16="http://schemas.microsoft.com/office/drawing/2014/main" id="{D59C601A-C25B-263F-8FD5-652A9A836679}"/>
              </a:ext>
            </a:extLst>
          </p:cNvPr>
          <p:cNvSpPr/>
          <p:nvPr/>
        </p:nvSpPr>
        <p:spPr>
          <a:xfrm>
            <a:off x="8332211" y="6084369"/>
            <a:ext cx="190338" cy="115018"/>
          </a:xfrm>
          <a:prstGeom prst="rect">
            <a:avLst/>
          </a:prstGeom>
          <a:solidFill>
            <a:srgbClr val="002AFF">
              <a:alpha val="10196"/>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159307655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81915D-2081-90F3-521A-C8AECC8B9CC8}"/>
            </a:ext>
          </a:extLst>
        </p:cNvPr>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0C67CB5B-1D1C-4575-A2D6-BAA154E40D84}"/>
              </a:ext>
            </a:extLst>
          </p:cNvPr>
          <p:cNvSpPr>
            <a:spLocks noGrp="1"/>
          </p:cNvSpPr>
          <p:nvPr>
            <p:ph type="body" sz="quarter" idx="12"/>
          </p:nvPr>
        </p:nvSpPr>
        <p:spPr/>
        <p:txBody>
          <a:bodyPr/>
          <a:lstStyle/>
          <a:p>
            <a:pPr marL="0" indent="0">
              <a:buNone/>
            </a:pPr>
            <a:r>
              <a:rPr lang="ja-JP" altLang="en-US"/>
              <a:t>その他・注意事項</a:t>
            </a:r>
          </a:p>
        </p:txBody>
      </p:sp>
      <p:pic>
        <p:nvPicPr>
          <p:cNvPr id="10" name="図プレースホルダー 9" descr="アイコン&#10;&#10;自動的に生成された説明">
            <a:extLst>
              <a:ext uri="{FF2B5EF4-FFF2-40B4-BE49-F238E27FC236}">
                <a16:creationId xmlns:a16="http://schemas.microsoft.com/office/drawing/2014/main" id="{7DED974B-4457-B307-4214-07F12488D1FE}"/>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a:stretch/>
        </p:blipFill>
        <p:spPr/>
      </p:pic>
      <p:sp>
        <p:nvSpPr>
          <p:cNvPr id="2" name="テキスト プレースホルダー 1">
            <a:extLst>
              <a:ext uri="{FF2B5EF4-FFF2-40B4-BE49-F238E27FC236}">
                <a16:creationId xmlns:a16="http://schemas.microsoft.com/office/drawing/2014/main" id="{FFB038C2-1A47-E203-565F-5522BBF85929}"/>
              </a:ext>
            </a:extLst>
          </p:cNvPr>
          <p:cNvSpPr>
            <a:spLocks noGrp="1"/>
          </p:cNvSpPr>
          <p:nvPr>
            <p:ph type="body" sz="quarter" idx="10"/>
          </p:nvPr>
        </p:nvSpPr>
        <p:spPr/>
        <p:txBody>
          <a:bodyPr/>
          <a:lstStyle/>
          <a:p>
            <a:r>
              <a:rPr lang="ja-JP" altLang="en-US"/>
              <a:t>掲載制限カテゴリー</a:t>
            </a:r>
            <a:endParaRPr kumimoji="1" lang="ja-JP" altLang="en-US"/>
          </a:p>
        </p:txBody>
      </p:sp>
      <p:sp>
        <p:nvSpPr>
          <p:cNvPr id="20" name="正方形/長方形 19">
            <a:extLst>
              <a:ext uri="{FF2B5EF4-FFF2-40B4-BE49-F238E27FC236}">
                <a16:creationId xmlns:a16="http://schemas.microsoft.com/office/drawing/2014/main" id="{22E77E0C-EAF6-A3BB-5805-5BABD62F8F00}"/>
              </a:ext>
            </a:extLst>
          </p:cNvPr>
          <p:cNvSpPr/>
          <p:nvPr/>
        </p:nvSpPr>
        <p:spPr>
          <a:xfrm>
            <a:off x="7631826" y="5719339"/>
            <a:ext cx="4183422" cy="355482"/>
          </a:xfrm>
          <a:prstGeom prst="rect">
            <a:avLst/>
          </a:prstGeom>
        </p:spPr>
        <p:txBody>
          <a:bodyPr wrap="square" lIns="0" tIns="0" rIns="0" bIns="0">
            <a:spAutoFit/>
          </a:bodyPr>
          <a:lstStyle/>
          <a:p>
            <a:pP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　　  の枠はホワイトリストで一部プロモーションで掲載可となる場合があります。</a:t>
            </a:r>
            <a:b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b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 </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印のないカテゴリーは制限なしとなります。</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a:p>
            <a:pP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 SP</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はスマートフォン、 </a:t>
            </a: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PC</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はパソコン、</a:t>
            </a: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MD</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はマルチデバイスの略称です。</a:t>
            </a:r>
            <a:endParaRPr kumimoji="0" lang="en-US" altLang="ja-JP" sz="700" kern="0">
              <a:solidFill>
                <a:prstClr val="black"/>
              </a:solidFill>
              <a:latin typeface="Meiryo" panose="020B0604030504040204" pitchFamily="34" charset="-128"/>
              <a:ea typeface="Meiryo" panose="020B0604030504040204" pitchFamily="34" charset="-128"/>
            </a:endParaRPr>
          </a:p>
        </p:txBody>
      </p:sp>
      <p:sp>
        <p:nvSpPr>
          <p:cNvPr id="21" name="正方形/長方形 20">
            <a:extLst>
              <a:ext uri="{FF2B5EF4-FFF2-40B4-BE49-F238E27FC236}">
                <a16:creationId xmlns:a16="http://schemas.microsoft.com/office/drawing/2014/main" id="{13E3BC3C-8452-ECB9-9AFC-DA5D85CD0267}"/>
              </a:ext>
            </a:extLst>
          </p:cNvPr>
          <p:cNvSpPr/>
          <p:nvPr/>
        </p:nvSpPr>
        <p:spPr>
          <a:xfrm>
            <a:off x="512082" y="5600845"/>
            <a:ext cx="6701050" cy="592470"/>
          </a:xfrm>
          <a:prstGeom prst="rect">
            <a:avLst/>
          </a:prstGeom>
        </p:spPr>
        <p:txBody>
          <a:bodyPr wrap="square" lIns="0" tIns="0" rIns="0" bIns="0">
            <a:spAutoFit/>
          </a:bodyPr>
          <a:lstStyle/>
          <a:p>
            <a:pPr fontAlgn="ct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※1</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　健康・美容食品は一部の商材（機能性表示食品、栄養機能食品、特定保健用食品、その他弊社が掲載可と判断した健康食品）のみ掲載可、</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a:p>
            <a:pPr fontAlgn="ctr">
              <a:lnSpc>
                <a:spcPct val="110000"/>
              </a:lnSpc>
              <a:defRPr/>
            </a:pP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ただし価格訴求は不可。健康器具・雑貨はホワイトリストに登録しているアカウントのみ掲載可、ただし価格訴求は不可。</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a:p>
            <a:pPr fontAlgn="ctr">
              <a:lnSpc>
                <a:spcPct val="110000"/>
              </a:lnSpc>
              <a:defRPr/>
            </a:pPr>
            <a:r>
              <a:rPr kumimoji="0" lang="en-US" altLang="ja-JP" sz="700" kern="0">
                <a:solidFill>
                  <a:prstClr val="black">
                    <a:lumMod val="65000"/>
                    <a:lumOff val="35000"/>
                  </a:prstClr>
                </a:solidFill>
                <a:latin typeface="Meiryo" panose="020B0604030504040204" pitchFamily="34" charset="-128"/>
                <a:ea typeface="Meiryo" panose="020B0604030504040204" pitchFamily="34" charset="-128"/>
              </a:rPr>
              <a:t>※</a:t>
            </a: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２　消費者金融業（消費者金融、信販会社など）は、一律掲載不可。</a:t>
            </a:r>
          </a:p>
          <a:p>
            <a:pPr fontAlgn="ctr">
              <a:lnSpc>
                <a:spcPct val="110000"/>
              </a:lnSpc>
              <a:defRPr/>
            </a:pPr>
            <a:r>
              <a:rPr kumimoji="0" lang="ja-JP" altLang="en-US" sz="700" kern="0">
                <a:solidFill>
                  <a:prstClr val="black">
                    <a:lumMod val="65000"/>
                    <a:lumOff val="35000"/>
                  </a:prstClr>
                </a:solidFill>
                <a:latin typeface="Meiryo" panose="020B0604030504040204" pitchFamily="34" charset="-128"/>
                <a:ea typeface="Meiryo" panose="020B0604030504040204" pitchFamily="34" charset="-128"/>
              </a:rPr>
              <a:t>銀行グループ傘下または上場企業もしくはそれに類する消費者金融業（消費者金融、信販会社など）の場合も、掲載は不可。</a:t>
            </a: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a:p>
            <a:pPr fontAlgn="ctr">
              <a:lnSpc>
                <a:spcPct val="110000"/>
              </a:lnSpc>
              <a:defRPr/>
            </a:pPr>
            <a:endParaRPr kumimoji="0" lang="en-US" altLang="ja-JP" sz="700" kern="0">
              <a:solidFill>
                <a:prstClr val="black">
                  <a:lumMod val="65000"/>
                  <a:lumOff val="35000"/>
                </a:prstClr>
              </a:solidFill>
              <a:latin typeface="Meiryo" panose="020B0604030504040204" pitchFamily="34" charset="-128"/>
              <a:ea typeface="Meiryo" panose="020B0604030504040204" pitchFamily="34" charset="-128"/>
            </a:endParaRPr>
          </a:p>
        </p:txBody>
      </p:sp>
      <p:sp>
        <p:nvSpPr>
          <p:cNvPr id="4" name="正方形/長方形 3">
            <a:extLst>
              <a:ext uri="{FF2B5EF4-FFF2-40B4-BE49-F238E27FC236}">
                <a16:creationId xmlns:a16="http://schemas.microsoft.com/office/drawing/2014/main" id="{20D57774-CFC4-E27B-64A4-205584CFC350}"/>
              </a:ext>
            </a:extLst>
          </p:cNvPr>
          <p:cNvSpPr/>
          <p:nvPr/>
        </p:nvSpPr>
        <p:spPr>
          <a:xfrm>
            <a:off x="4813708" y="280569"/>
            <a:ext cx="3993401" cy="261610"/>
          </a:xfrm>
          <a:prstGeom prst="rect">
            <a:avLst/>
          </a:prstGeom>
          <a:noFill/>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a:ln>
                  <a:noFill/>
                </a:ln>
                <a:solidFill>
                  <a:srgbClr val="002AFF"/>
                </a:solidFill>
                <a:effectLst/>
                <a:uLnTx/>
                <a:uFillTx/>
                <a:latin typeface="Meiryo" panose="020B0604030504040204" pitchFamily="34" charset="-128"/>
                <a:ea typeface="Meiryo" panose="020B0604030504040204" pitchFamily="34" charset="-128"/>
              </a:rPr>
              <a:t>販売制限に加えて、事前提案可否確認が必須となります。</a:t>
            </a:r>
          </a:p>
        </p:txBody>
      </p:sp>
      <p:graphicFrame>
        <p:nvGraphicFramePr>
          <p:cNvPr id="6" name="表 5">
            <a:extLst>
              <a:ext uri="{FF2B5EF4-FFF2-40B4-BE49-F238E27FC236}">
                <a16:creationId xmlns:a16="http://schemas.microsoft.com/office/drawing/2014/main" id="{060AB6DA-E166-B8AF-D402-0D70946BF2AF}"/>
              </a:ext>
            </a:extLst>
          </p:cNvPr>
          <p:cNvGraphicFramePr>
            <a:graphicFrameLocks noGrp="1"/>
          </p:cNvGraphicFramePr>
          <p:nvPr>
            <p:extLst>
              <p:ext uri="{D42A27DB-BD31-4B8C-83A1-F6EECF244321}">
                <p14:modId xmlns:p14="http://schemas.microsoft.com/office/powerpoint/2010/main" val="1079467175"/>
              </p:ext>
            </p:extLst>
          </p:nvPr>
        </p:nvGraphicFramePr>
        <p:xfrm>
          <a:off x="512082" y="950029"/>
          <a:ext cx="11157403" cy="4230271"/>
        </p:xfrm>
        <a:graphic>
          <a:graphicData uri="http://schemas.openxmlformats.org/drawingml/2006/table">
            <a:tbl>
              <a:tblPr firstCol="1" bandRow="1"/>
              <a:tblGrid>
                <a:gridCol w="3953333">
                  <a:extLst>
                    <a:ext uri="{9D8B030D-6E8A-4147-A177-3AD203B41FA5}">
                      <a16:colId xmlns:a16="http://schemas.microsoft.com/office/drawing/2014/main" val="792911817"/>
                    </a:ext>
                  </a:extLst>
                </a:gridCol>
                <a:gridCol w="3666214">
                  <a:extLst>
                    <a:ext uri="{9D8B030D-6E8A-4147-A177-3AD203B41FA5}">
                      <a16:colId xmlns:a16="http://schemas.microsoft.com/office/drawing/2014/main" val="3057805663"/>
                    </a:ext>
                  </a:extLst>
                </a:gridCol>
                <a:gridCol w="3537856">
                  <a:extLst>
                    <a:ext uri="{9D8B030D-6E8A-4147-A177-3AD203B41FA5}">
                      <a16:colId xmlns:a16="http://schemas.microsoft.com/office/drawing/2014/main" val="4203260269"/>
                    </a:ext>
                  </a:extLst>
                </a:gridCol>
              </a:tblGrid>
              <a:tr h="32702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ctr"/>
                      <a:r>
                        <a:rPr kumimoji="1" lang="ja-JP" altLang="en-US" sz="800" b="1">
                          <a:solidFill>
                            <a:schemeClr val="bg1"/>
                          </a:solidFill>
                        </a:rPr>
                        <a:t>カテゴリー名</a:t>
                      </a:r>
                      <a:endParaRPr kumimoji="1" lang="ja-JP" altLang="en-US" sz="800" b="1">
                        <a:solidFill>
                          <a:schemeClr val="bg1"/>
                        </a:solidFill>
                        <a:latin typeface="Meiryo" panose="020B0604030504040204" pitchFamily="34" charset="-128"/>
                        <a:ea typeface="Meiryo" panose="020B0604030504040204" pitchFamily="34" charset="-128"/>
                      </a:endParaRPr>
                    </a:p>
                  </a:txBody>
                  <a:tcPr anchor="ctr">
                    <a:lnL w="12700" cmpd="sng">
                      <a:solidFill>
                        <a:srgbClr val="FFFFFF"/>
                      </a:solidFill>
                    </a:lnL>
                    <a:lnR w="3175"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800" b="1" kern="1200">
                          <a:solidFill>
                            <a:schemeClr val="bg1"/>
                          </a:solidFill>
                        </a:rPr>
                        <a:t>ブランドパネル  </a:t>
                      </a:r>
                      <a:br>
                        <a:rPr kumimoji="1" lang="en-US" altLang="ja-JP" sz="800" b="1" kern="1200">
                          <a:solidFill>
                            <a:srgbClr val="FFFFFF"/>
                          </a:solidFill>
                        </a:rPr>
                      </a:br>
                      <a:r>
                        <a:rPr kumimoji="1" lang="ja-JP" altLang="en-US" sz="800" b="1" kern="1200">
                          <a:solidFill>
                            <a:schemeClr val="bg1"/>
                          </a:solidFill>
                        </a:rPr>
                        <a:t>トップインパクト  パノラマ  </a:t>
                      </a:r>
                      <a:r>
                        <a:rPr kumimoji="1" lang="en-US" altLang="ja-JP" sz="800" b="1" kern="1200">
                          <a:solidFill>
                            <a:schemeClr val="bg1"/>
                          </a:solidFill>
                        </a:rPr>
                        <a:t>MD</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メイリオ"/>
                          <a:ea typeface="メイリオ"/>
                        </a:defRPr>
                      </a:lvl1pPr>
                      <a:lvl2pPr marL="457212" algn="l" defTabSz="914423" rtl="0" eaLnBrk="1" latinLnBrk="0" hangingPunct="1">
                        <a:defRPr kumimoji="1" sz="1800" kern="1200">
                          <a:solidFill>
                            <a:schemeClr val="dk1"/>
                          </a:solidFill>
                          <a:latin typeface="メイリオ"/>
                          <a:ea typeface="メイリオ"/>
                        </a:defRPr>
                      </a:lvl2pPr>
                      <a:lvl3pPr marL="914423" algn="l" defTabSz="914423" rtl="0" eaLnBrk="1" latinLnBrk="0" hangingPunct="1">
                        <a:defRPr kumimoji="1" sz="1800" kern="1200">
                          <a:solidFill>
                            <a:schemeClr val="dk1"/>
                          </a:solidFill>
                          <a:latin typeface="メイリオ"/>
                          <a:ea typeface="メイリオ"/>
                        </a:defRPr>
                      </a:lvl3pPr>
                      <a:lvl4pPr marL="1371634" algn="l" defTabSz="914423" rtl="0" eaLnBrk="1" latinLnBrk="0" hangingPunct="1">
                        <a:defRPr kumimoji="1" sz="1800" kern="1200">
                          <a:solidFill>
                            <a:schemeClr val="dk1"/>
                          </a:solidFill>
                          <a:latin typeface="メイリオ"/>
                          <a:ea typeface="メイリオ"/>
                        </a:defRPr>
                      </a:lvl4pPr>
                      <a:lvl5pPr marL="1828846" algn="l" defTabSz="914423" rtl="0" eaLnBrk="1" latinLnBrk="0" hangingPunct="1">
                        <a:defRPr kumimoji="1" sz="1800" kern="1200">
                          <a:solidFill>
                            <a:schemeClr val="dk1"/>
                          </a:solidFill>
                          <a:latin typeface="メイリオ"/>
                          <a:ea typeface="メイリオ"/>
                        </a:defRPr>
                      </a:lvl5pPr>
                      <a:lvl6pPr marL="2286057" algn="l" defTabSz="914423" rtl="0" eaLnBrk="1" latinLnBrk="0" hangingPunct="1">
                        <a:defRPr kumimoji="1" sz="1800" kern="1200">
                          <a:solidFill>
                            <a:schemeClr val="dk1"/>
                          </a:solidFill>
                          <a:latin typeface="メイリオ"/>
                          <a:ea typeface="メイリオ"/>
                        </a:defRPr>
                      </a:lvl6pPr>
                      <a:lvl7pPr marL="2743269" algn="l" defTabSz="914423" rtl="0" eaLnBrk="1" latinLnBrk="0" hangingPunct="1">
                        <a:defRPr kumimoji="1" sz="1800" kern="1200">
                          <a:solidFill>
                            <a:schemeClr val="dk1"/>
                          </a:solidFill>
                          <a:latin typeface="メイリオ"/>
                          <a:ea typeface="メイリオ"/>
                        </a:defRPr>
                      </a:lvl7pPr>
                      <a:lvl8pPr marL="3200480" algn="l" defTabSz="914423" rtl="0" eaLnBrk="1" latinLnBrk="0" hangingPunct="1">
                        <a:defRPr kumimoji="1" sz="1800" kern="1200">
                          <a:solidFill>
                            <a:schemeClr val="dk1"/>
                          </a:solidFill>
                          <a:latin typeface="メイリオ"/>
                          <a:ea typeface="メイリオ"/>
                        </a:defRPr>
                      </a:lvl8pPr>
                      <a:lvl9pPr marL="3657691" algn="l" defTabSz="914423" rtl="0" eaLnBrk="1" latinLnBrk="0" hangingPunct="1">
                        <a:defRPr kumimoji="1" sz="1800" kern="1200">
                          <a:solidFill>
                            <a:schemeClr val="dk1"/>
                          </a:solidFill>
                          <a:latin typeface="メイリオ"/>
                          <a:ea typeface="メイリオ"/>
                        </a:defRPr>
                      </a:lvl9pPr>
                    </a:lstStyle>
                    <a:p>
                      <a:pPr algn="ctr"/>
                      <a:r>
                        <a:rPr kumimoji="1" lang="ja-JP" altLang="en-US" sz="800" b="1" kern="1200">
                          <a:solidFill>
                            <a:schemeClr val="bg1"/>
                          </a:solidFill>
                        </a:rPr>
                        <a:t>ブランドパネル  </a:t>
                      </a:r>
                      <a:br>
                        <a:rPr kumimoji="1" lang="en-US" altLang="ja-JP" sz="800" b="1" kern="1200">
                          <a:solidFill>
                            <a:srgbClr val="FFFFFF"/>
                          </a:solidFill>
                        </a:rPr>
                      </a:br>
                      <a:r>
                        <a:rPr kumimoji="1" lang="ja-JP" altLang="en-US" sz="800" b="1" kern="1200">
                          <a:solidFill>
                            <a:schemeClr val="bg1"/>
                          </a:solidFill>
                        </a:rPr>
                        <a:t>トップインパクト  パノラマ  </a:t>
                      </a:r>
                      <a:r>
                        <a:rPr kumimoji="1" lang="en" altLang="ja-JP" sz="800" b="1" kern="1200">
                          <a:solidFill>
                            <a:schemeClr val="bg1"/>
                          </a:solidFill>
                        </a:rPr>
                        <a:t>PC</a:t>
                      </a:r>
                      <a:endParaRPr kumimoji="1" lang="en-US" altLang="ja-JP" sz="800" b="1" kern="1200">
                        <a:solidFill>
                          <a:schemeClr val="bg1"/>
                        </a:solidFill>
                        <a:latin typeface="Meiryo" panose="020B0604030504040204" pitchFamily="34" charset="-128"/>
                        <a:ea typeface="Meiryo" panose="020B0604030504040204" pitchFamily="34" charset="-128"/>
                        <a:cs typeface="+mn-cs"/>
                      </a:endParaRP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241801">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性に関する薬・商品・情報</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079597813"/>
                  </a:ext>
                </a:extLst>
              </a:tr>
              <a:tr h="286354">
                <a:tc>
                  <a:txBody>
                    <a:bodyPr/>
                    <a:lstStyle/>
                    <a:p>
                      <a:pPr algn="l" fontAlgn="ctr"/>
                      <a:r>
                        <a:rPr lang="zh-TW" altLang="en-US" sz="800" b="0" i="0" u="none" strike="noStrike">
                          <a:solidFill>
                            <a:schemeClr val="bg1"/>
                          </a:solidFill>
                          <a:effectLst/>
                          <a:latin typeface="Meiryo" panose="020B0604030504040204" pitchFamily="34" charset="-128"/>
                          <a:ea typeface="Meiryo" panose="020B0604030504040204" pitchFamily="34" charset="-128"/>
                        </a:rPr>
                        <a:t>性的部位治療</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7569819"/>
                  </a:ext>
                </a:extLst>
              </a:tr>
              <a:tr h="250689">
                <a:tc>
                  <a:txBody>
                    <a:bodyPr/>
                    <a:lstStyle/>
                    <a:p>
                      <a:pPr algn="l" fontAlgn="ctr"/>
                      <a:r>
                        <a:rPr lang="ja-JP" altLang="en-US" sz="800" b="0" i="0" u="none" strike="noStrike">
                          <a:solidFill>
                            <a:schemeClr val="bg1"/>
                          </a:solidFill>
                          <a:effectLst/>
                          <a:latin typeface="Meiryo" panose="020B0604030504040204" pitchFamily="34" charset="-128"/>
                          <a:ea typeface="Meiryo" panose="020B0604030504040204" pitchFamily="34" charset="-128"/>
                        </a:rPr>
                        <a:t>性を連想させるクリエイティブ（デジタルエンターテインメント）</a:t>
                      </a: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569465443"/>
                  </a:ext>
                </a:extLst>
              </a:tr>
              <a:tr h="244442">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健康・美容食品</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altLang="ja-JP" sz="800" b="1" u="none" strike="noStrike">
                          <a:solidFill>
                            <a:srgbClr val="0D0D0D"/>
                          </a:solidFill>
                          <a:effectLst/>
                          <a:latin typeface="Meiryo"/>
                          <a:ea typeface="Meiryo"/>
                        </a:rPr>
                        <a:t>※1</a:t>
                      </a:r>
                      <a:r>
                        <a:rPr lang="ja-JP" altLang="en-US" sz="800" b="1" u="none" strike="noStrike">
                          <a:solidFill>
                            <a:srgbClr val="0D0D0D"/>
                          </a:solidFill>
                          <a:effectLst/>
                          <a:latin typeface="Meiryo"/>
                          <a:ea typeface="Meiryo"/>
                        </a:rPr>
                        <a:t>　</a:t>
                      </a:r>
                      <a:endParaRPr lang="ja-JP" altLang="en-US"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※1</a:t>
                      </a:r>
                      <a:endParaRPr lang="en-US" altLang="ja-JP"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445162569"/>
                  </a:ext>
                </a:extLst>
              </a:tr>
              <a:tr h="288995">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健康器具・雑貨</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02AFF"/>
                          </a:solidFill>
                          <a:effectLst/>
                          <a:latin typeface="Meiryo"/>
                          <a:ea typeface="Meiryo"/>
                        </a:rPr>
                        <a:t>※1</a:t>
                      </a:r>
                      <a:endParaRPr lang="en-US" altLang="ja-JP" sz="800" b="1" i="0" u="none" strike="noStrike">
                        <a:solidFill>
                          <a:srgbClr val="002AFF"/>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02AFF"/>
                          </a:solidFill>
                          <a:effectLst/>
                          <a:latin typeface="Meiryo" panose="020B0604030504040204" pitchFamily="34" charset="-128"/>
                          <a:ea typeface="Meiryo" panose="020B0604030504040204" pitchFamily="34" charset="-128"/>
                        </a:rPr>
                        <a:t>※1</a:t>
                      </a:r>
                      <a:endParaRPr lang="en-US" altLang="ja-JP" sz="800" b="1" i="0" u="none" strike="noStrike">
                        <a:solidFill>
                          <a:srgbClr val="002AFF"/>
                        </a:solidFill>
                        <a:effectLst/>
                        <a:latin typeface="Meiryo" panose="020B0604030504040204" pitchFamily="34" charset="-128"/>
                        <a:ea typeface="Meiryo" panose="020B0604030504040204" pitchFamily="34" charset="-128"/>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extLst>
                  <a:ext uri="{0D108BD9-81ED-4DB2-BD59-A6C34878D82A}">
                    <a16:rowId xmlns:a16="http://schemas.microsoft.com/office/drawing/2014/main" val="2178296829"/>
                  </a:ext>
                </a:extLst>
              </a:tr>
              <a:tr h="206548">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00" b="0" u="none" strike="noStrike">
                          <a:solidFill>
                            <a:schemeClr val="bg1"/>
                          </a:solidFill>
                          <a:effectLst/>
                          <a:latin typeface="Meiryo"/>
                          <a:ea typeface="Meiryo"/>
                        </a:rPr>
                        <a:t>恋愛</a:t>
                      </a:r>
                      <a:r>
                        <a:rPr lang="en-US" altLang="ja-JP" sz="800" b="0" u="none" strike="noStrike">
                          <a:solidFill>
                            <a:schemeClr val="bg1"/>
                          </a:solidFill>
                          <a:effectLst/>
                          <a:latin typeface="Meiryo"/>
                          <a:ea typeface="Meiryo"/>
                        </a:rPr>
                        <a:t>/</a:t>
                      </a:r>
                      <a:r>
                        <a:rPr lang="ja-JP" altLang="en-US" sz="800" b="0" u="none" strike="noStrike">
                          <a:solidFill>
                            <a:schemeClr val="bg1"/>
                          </a:solidFill>
                          <a:effectLst/>
                          <a:latin typeface="Meiryo"/>
                          <a:ea typeface="Meiryo"/>
                        </a:rPr>
                        <a:t>結婚情報・サービス</a:t>
                      </a:r>
                      <a:endParaRPr lang="ja-JP" altLang="en-US" sz="800" b="0" i="0" u="none" strike="noStrike">
                        <a:solidFill>
                          <a:schemeClr val="bg1"/>
                        </a:solidFill>
                        <a:effectLst/>
                        <a:latin typeface="Meiryo"/>
                        <a:ea typeface="Meiryo"/>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panose="020B0604030504040204" pitchFamily="34" charset="-128"/>
                          <a:ea typeface="Meiryo" panose="020B0604030504040204" pitchFamily="34" charset="-128"/>
                        </a:rPr>
                        <a:t>×</a:t>
                      </a:r>
                      <a:endParaRPr lang="en-US" altLang="ja-JP" sz="800" b="1" i="0" u="none" strike="noStrike">
                        <a:solidFill>
                          <a:srgbClr val="0D0D0D"/>
                        </a:solidFill>
                        <a:effectLst/>
                        <a:latin typeface="Meiryo" panose="020B0604030504040204" pitchFamily="34" charset="-128"/>
                        <a:ea typeface="Meiryo" panose="020B0604030504040204" pitchFamily="34" charset="-128"/>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327458966"/>
                  </a:ext>
                </a:extLst>
              </a:tr>
              <a:tr h="246972">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00" b="0" u="none" strike="noStrike">
                          <a:solidFill>
                            <a:schemeClr val="bg1"/>
                          </a:solidFill>
                          <a:effectLst/>
                          <a:latin typeface="Meiryo"/>
                          <a:ea typeface="Meiryo"/>
                        </a:rPr>
                        <a:t>恋愛・結婚情報（出会い系サイト、結婚紹介、インターネット異性紹介業</a:t>
                      </a:r>
                      <a:r>
                        <a:rPr lang="en-US" altLang="ja-JP" sz="800" b="0" u="none" strike="noStrike">
                          <a:solidFill>
                            <a:schemeClr val="bg1"/>
                          </a:solidFill>
                          <a:effectLst/>
                          <a:latin typeface="Meiryo"/>
                          <a:ea typeface="Meiryo"/>
                        </a:rPr>
                        <a:t>)</a:t>
                      </a:r>
                      <a:endParaRPr lang="en-US" altLang="ja-JP" sz="800" b="0" i="0" u="none" strike="noStrike">
                        <a:solidFill>
                          <a:schemeClr val="bg1"/>
                        </a:solidFill>
                        <a:effectLst/>
                        <a:latin typeface="Meiryo"/>
                        <a:ea typeface="Meiryo"/>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43799200"/>
                  </a:ext>
                </a:extLst>
              </a:tr>
              <a:tr h="270254">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占い</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84434171"/>
                  </a:ext>
                </a:extLst>
              </a:tr>
              <a:tr h="23774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zh-TW" altLang="en-US" sz="800" b="0" u="none" strike="noStrike">
                          <a:solidFill>
                            <a:schemeClr val="bg1"/>
                          </a:solidFill>
                          <a:effectLst/>
                          <a:latin typeface="Meiryo" panose="020B0604030504040204" pitchFamily="34" charset="-128"/>
                          <a:ea typeface="Meiryo" panose="020B0604030504040204" pitchFamily="34" charset="-128"/>
                        </a:rPr>
                        <a:t>能力開発関連商品</a:t>
                      </a:r>
                      <a:endParaRPr lang="zh-TW"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812486826"/>
                  </a:ext>
                </a:extLst>
              </a:tr>
              <a:tr h="283160">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探偵</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424464143"/>
                  </a:ext>
                </a:extLst>
              </a:tr>
              <a:tr h="264213">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葬祭</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800" b="1" u="none" strike="noStrike">
                          <a:solidFill>
                            <a:srgbClr val="0D0D0D"/>
                          </a:solidFill>
                          <a:effectLst/>
                          <a:latin typeface="Meiryo"/>
                          <a:ea typeface="Meiryo"/>
                        </a:rPr>
                        <a:t>　</a:t>
                      </a:r>
                      <a:endParaRPr lang="ja-JP" altLang="en-US"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ja-JP" altLang="en-US" sz="800" b="1" u="none" strike="noStrike">
                          <a:solidFill>
                            <a:srgbClr val="0D0D0D"/>
                          </a:solidFill>
                          <a:effectLst/>
                          <a:latin typeface="Meiryo"/>
                          <a:ea typeface="Meiryo"/>
                        </a:rPr>
                        <a:t>　</a:t>
                      </a:r>
                      <a:endParaRPr lang="ja-JP" altLang="en-US"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349541065"/>
                  </a:ext>
                </a:extLst>
              </a:tr>
              <a:tr h="232566">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宗教団体</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a:t>
                      </a:r>
                      <a:endParaRPr lang="en-US" altLang="ja-JP" sz="800" b="1" i="0" u="none" strike="noStrike">
                        <a:solidFill>
                          <a:srgbClr val="0D0D0D"/>
                        </a:solidFill>
                        <a:effectLst/>
                        <a:latin typeface="Meiryo"/>
                        <a:ea typeface="Meiryo"/>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2940608094"/>
                  </a:ext>
                </a:extLst>
              </a:tr>
              <a:tr h="277119">
                <a:tc>
                  <a:txBody>
                    <a:bodyPr/>
                    <a:lstStyle>
                      <a:lvl1pPr marL="0" algn="l" defTabSz="914423" rtl="0" eaLnBrk="1" latinLnBrk="0" hangingPunct="1">
                        <a:defRPr kumimoji="1" sz="1800" b="1" kern="1200">
                          <a:solidFill>
                            <a:schemeClr val="lt1"/>
                          </a:solidFill>
                          <a:latin typeface="メイリオ"/>
                          <a:ea typeface="メイリオ"/>
                        </a:defRPr>
                      </a:lvl1pPr>
                      <a:lvl2pPr marL="457212" algn="l" defTabSz="914423" rtl="0" eaLnBrk="1" latinLnBrk="0" hangingPunct="1">
                        <a:defRPr kumimoji="1" sz="1800" b="1" kern="1200">
                          <a:solidFill>
                            <a:schemeClr val="lt1"/>
                          </a:solidFill>
                          <a:latin typeface="メイリオ"/>
                          <a:ea typeface="メイリオ"/>
                        </a:defRPr>
                      </a:lvl2pPr>
                      <a:lvl3pPr marL="914423" algn="l" defTabSz="914423" rtl="0" eaLnBrk="1" latinLnBrk="0" hangingPunct="1">
                        <a:defRPr kumimoji="1" sz="1800" b="1" kern="1200">
                          <a:solidFill>
                            <a:schemeClr val="lt1"/>
                          </a:solidFill>
                          <a:latin typeface="メイリオ"/>
                          <a:ea typeface="メイリオ"/>
                        </a:defRPr>
                      </a:lvl3pPr>
                      <a:lvl4pPr marL="1371634" algn="l" defTabSz="914423" rtl="0" eaLnBrk="1" latinLnBrk="0" hangingPunct="1">
                        <a:defRPr kumimoji="1" sz="1800" b="1" kern="1200">
                          <a:solidFill>
                            <a:schemeClr val="lt1"/>
                          </a:solidFill>
                          <a:latin typeface="メイリオ"/>
                          <a:ea typeface="メイリオ"/>
                        </a:defRPr>
                      </a:lvl4pPr>
                      <a:lvl5pPr marL="1828846" algn="l" defTabSz="914423" rtl="0" eaLnBrk="1" latinLnBrk="0" hangingPunct="1">
                        <a:defRPr kumimoji="1" sz="1800" b="1" kern="1200">
                          <a:solidFill>
                            <a:schemeClr val="lt1"/>
                          </a:solidFill>
                          <a:latin typeface="メイリオ"/>
                          <a:ea typeface="メイリオ"/>
                        </a:defRPr>
                      </a:lvl5pPr>
                      <a:lvl6pPr marL="2286057" algn="l" defTabSz="914423" rtl="0" eaLnBrk="1" latinLnBrk="0" hangingPunct="1">
                        <a:defRPr kumimoji="1" sz="1800" b="1" kern="1200">
                          <a:solidFill>
                            <a:schemeClr val="lt1"/>
                          </a:solidFill>
                          <a:latin typeface="メイリオ"/>
                          <a:ea typeface="メイリオ"/>
                        </a:defRPr>
                      </a:lvl6pPr>
                      <a:lvl7pPr marL="2743269" algn="l" defTabSz="914423" rtl="0" eaLnBrk="1" latinLnBrk="0" hangingPunct="1">
                        <a:defRPr kumimoji="1" sz="1800" b="1" kern="1200">
                          <a:solidFill>
                            <a:schemeClr val="lt1"/>
                          </a:solidFill>
                          <a:latin typeface="メイリオ"/>
                          <a:ea typeface="メイリオ"/>
                        </a:defRPr>
                      </a:lvl7pPr>
                      <a:lvl8pPr marL="3200480" algn="l" defTabSz="914423" rtl="0" eaLnBrk="1" latinLnBrk="0" hangingPunct="1">
                        <a:defRPr kumimoji="1" sz="1800" b="1" kern="1200">
                          <a:solidFill>
                            <a:schemeClr val="lt1"/>
                          </a:solidFill>
                          <a:latin typeface="メイリオ"/>
                          <a:ea typeface="メイリオ"/>
                        </a:defRPr>
                      </a:lvl8pPr>
                      <a:lvl9pPr marL="3657691" algn="l" defTabSz="914423" rtl="0" eaLnBrk="1" latinLnBrk="0" hangingPunct="1">
                        <a:defRPr kumimoji="1" sz="1800" b="1" kern="1200">
                          <a:solidFill>
                            <a:schemeClr val="lt1"/>
                          </a:solidFill>
                          <a:latin typeface="メイリオ"/>
                          <a:ea typeface="メイリオ"/>
                        </a:defRPr>
                      </a:lvl9pPr>
                    </a:lstStyle>
                    <a:p>
                      <a:pPr algn="l" fontAlgn="ctr"/>
                      <a:r>
                        <a:rPr lang="ja-JP" altLang="en-US" sz="800" b="0" u="none" strike="noStrike">
                          <a:solidFill>
                            <a:schemeClr val="bg1"/>
                          </a:solidFill>
                          <a:effectLst/>
                          <a:latin typeface="Meiryo" panose="020B0604030504040204" pitchFamily="34" charset="-128"/>
                          <a:ea typeface="Meiryo" panose="020B0604030504040204" pitchFamily="34" charset="-128"/>
                        </a:rPr>
                        <a:t>団体による意見広告、主観的な意見を強く伝えるもの</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180000" marR="5260" marT="5260" marB="0" anchor="ctr">
                    <a:lnL w="12700" cmpd="sng">
                      <a:solidFill>
                        <a:srgbClr val="FFFFFF"/>
                      </a:solidFill>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a:ea typeface="Meiryo"/>
                        </a:rPr>
                        <a:t>× </a:t>
                      </a:r>
                      <a:endParaRPr lang="en-US" altLang="ja-JP" sz="800" b="1" i="0" u="none" strike="noStrike">
                        <a:solidFill>
                          <a:srgbClr val="0D0D0D"/>
                        </a:solidFill>
                        <a:effectLst/>
                        <a:latin typeface="Meiryo"/>
                        <a:ea typeface="Meiryo"/>
                      </a:endParaRPr>
                    </a:p>
                  </a:txBody>
                  <a:tcPr marL="6350" marR="6350" marT="6350"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fontAlgn="ctr"/>
                      <a:r>
                        <a:rPr lang="en-US" altLang="ja-JP" sz="800" b="1" u="none" strike="noStrike">
                          <a:solidFill>
                            <a:srgbClr val="0D0D0D"/>
                          </a:solidFill>
                          <a:effectLst/>
                          <a:latin typeface="Meiryo" panose="020B0604030504040204" pitchFamily="34" charset="-128"/>
                          <a:ea typeface="Meiryo" panose="020B0604030504040204" pitchFamily="34" charset="-128"/>
                        </a:rPr>
                        <a:t>× </a:t>
                      </a:r>
                      <a:endParaRPr lang="en-US" altLang="ja-JP" sz="800" b="1" i="0" u="none" strike="noStrike">
                        <a:solidFill>
                          <a:srgbClr val="0D0D0D"/>
                        </a:solidFill>
                        <a:effectLst/>
                        <a:latin typeface="Meiryo" panose="020B0604030504040204" pitchFamily="34" charset="-128"/>
                        <a:ea typeface="Meiryo" panose="020B0604030504040204" pitchFamily="34" charset="-128"/>
                      </a:endParaRPr>
                    </a:p>
                  </a:txBody>
                  <a:tcPr marL="6350" marR="6350" marT="635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10196"/>
                      </a:srgbClr>
                    </a:solidFill>
                  </a:tcPr>
                </a:tc>
                <a:extLst>
                  <a:ext uri="{0D108BD9-81ED-4DB2-BD59-A6C34878D82A}">
                    <a16:rowId xmlns:a16="http://schemas.microsoft.com/office/drawing/2014/main" val="1740765094"/>
                  </a:ext>
                </a:extLst>
              </a:tr>
              <a:tr h="271452">
                <a:tc>
                  <a:txBody>
                    <a:bodyPr/>
                    <a:lstStyle/>
                    <a:p>
                      <a:pPr lvl="0" algn="l">
                        <a:buNone/>
                      </a:pPr>
                      <a:r>
                        <a:rPr lang="ja-JP" altLang="en-US" sz="800" b="0" u="none" strike="noStrike">
                          <a:solidFill>
                            <a:schemeClr val="bg1"/>
                          </a:solidFill>
                          <a:effectLst/>
                          <a:latin typeface="Meiryo"/>
                          <a:ea typeface="Meiryo"/>
                        </a:rPr>
                        <a:t>加熱式たばこ</a:t>
                      </a:r>
                    </a:p>
                  </a:txBody>
                  <a:tcPr marL="180000" marR="5260" marT="5260" marB="0" anchor="ctr">
                    <a:lnL w="12700">
                      <a:solidFill>
                        <a:srgbClr val="FFFFFF"/>
                      </a:solidFill>
                    </a:lnL>
                    <a:lnR w="3174">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0">
                      <a:noFill/>
                    </a:lnTlToBr>
                    <a:lnBlToTr w="0">
                      <a:noFill/>
                    </a:lnBlToTr>
                    <a:solidFill>
                      <a:srgbClr val="00003E">
                        <a:alpha val="60000"/>
                      </a:srgbClr>
                    </a:solidFill>
                  </a:tcPr>
                </a:tc>
                <a:tc>
                  <a:txBody>
                    <a:bodyPr/>
                    <a:lstStyle/>
                    <a:p>
                      <a:pPr lvl="0" algn="ctr">
                        <a:buNone/>
                      </a:pPr>
                      <a:endParaRPr lang="en-US" altLang="ja-JP" sz="800" b="1" u="none" strike="noStrike">
                        <a:solidFill>
                          <a:srgbClr val="0D0D0D"/>
                        </a:solidFill>
                        <a:effectLst/>
                        <a:latin typeface="Meiryo"/>
                        <a:ea typeface="Meiryo"/>
                      </a:endParaRPr>
                    </a:p>
                  </a:txBody>
                  <a:tcPr marL="6350" marR="6350" marT="6350" marB="0" anchor="ctr">
                    <a:lnL w="3174">
                      <a:solidFill>
                        <a:srgbClr val="FFFFFF"/>
                      </a:solidFill>
                    </a:lnL>
                    <a:lnR w="12700">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0">
                      <a:noFill/>
                    </a:lnTlToBr>
                    <a:lnBlToTr w="0">
                      <a:noFill/>
                    </a:lnBlToTr>
                    <a:solidFill>
                      <a:srgbClr val="00003E">
                        <a:alpha val="10196"/>
                      </a:srgbClr>
                    </a:solidFill>
                  </a:tcPr>
                </a:tc>
                <a:tc>
                  <a:txBody>
                    <a:bodyPr/>
                    <a:lstStyle/>
                    <a:p>
                      <a:pPr lvl="0" algn="ctr">
                        <a:buNone/>
                      </a:pPr>
                      <a:endParaRPr lang="en-US" altLang="ja-JP" sz="800" b="1" u="none" strike="noStrike">
                        <a:solidFill>
                          <a:srgbClr val="0D0D0D"/>
                        </a:solidFill>
                        <a:effectLst/>
                        <a:latin typeface="Meiryo"/>
                        <a:ea typeface="Meiryo"/>
                      </a:endParaRPr>
                    </a:p>
                  </a:txBody>
                  <a:tcPr marL="6350" marR="6350" marT="6350" marB="0" anchor="ctr">
                    <a:lnL w="12700">
                      <a:solidFill>
                        <a:srgbClr val="FFFFFF"/>
                      </a:solidFill>
                    </a:lnL>
                    <a:lnR w="12700">
                      <a:solidFill>
                        <a:srgbClr val="FFFFFF"/>
                      </a:solidFill>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w="0">
                      <a:noFill/>
                    </a:lnTlToBr>
                    <a:lnBlToTr w="0">
                      <a:noFill/>
                    </a:lnBlToTr>
                    <a:solidFill>
                      <a:srgbClr val="00003E">
                        <a:alpha val="10196"/>
                      </a:srgbClr>
                    </a:solidFill>
                  </a:tcPr>
                </a:tc>
                <a:extLst>
                  <a:ext uri="{0D108BD9-81ED-4DB2-BD59-A6C34878D82A}">
                    <a16:rowId xmlns:a16="http://schemas.microsoft.com/office/drawing/2014/main" val="677586743"/>
                  </a:ext>
                </a:extLst>
              </a:tr>
              <a:tr h="292680">
                <a:tc>
                  <a:txBody>
                    <a:bodyPr/>
                    <a:lstStyle/>
                    <a:p>
                      <a:pPr lvl="0" algn="l">
                        <a:buNone/>
                      </a:pPr>
                      <a:r>
                        <a:rPr lang="ja-JP" altLang="en-US" sz="800" b="0" u="none" strike="noStrike">
                          <a:solidFill>
                            <a:schemeClr val="bg1"/>
                          </a:solidFill>
                          <a:effectLst/>
                          <a:latin typeface="Meiryo"/>
                          <a:ea typeface="Meiryo"/>
                        </a:rPr>
                        <a:t>電子たばこ</a:t>
                      </a:r>
                    </a:p>
                  </a:txBody>
                  <a:tcPr marL="180000" marR="5260" marT="5260" marB="0" anchor="ctr">
                    <a:lnL w="12700">
                      <a:solidFill>
                        <a:srgbClr val="FFFFFF"/>
                      </a:solidFill>
                    </a:lnL>
                    <a:lnR w="3174"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12700">
                      <a:solidFill>
                        <a:srgbClr val="FFFFFF"/>
                      </a:solidFill>
                    </a:lnB>
                    <a:lnTlToBr w="0">
                      <a:noFill/>
                    </a:lnTlToBr>
                    <a:lnBlToTr w="0">
                      <a:noFill/>
                    </a:lnBlToTr>
                    <a:solidFill>
                      <a:srgbClr val="00003E">
                        <a:alpha val="60000"/>
                      </a:srgbClr>
                    </a:solidFill>
                  </a:tcPr>
                </a:tc>
                <a:tc>
                  <a:txBody>
                    <a:bodyPr/>
                    <a:lstStyle/>
                    <a:p>
                      <a:pPr lvl="0" algn="ctr">
                        <a:buNone/>
                      </a:pPr>
                      <a:r>
                        <a:rPr lang="en-US" altLang="ja-JP" sz="800" b="1" u="none" strike="noStrike">
                          <a:solidFill>
                            <a:srgbClr val="0D0D0D"/>
                          </a:solidFill>
                          <a:effectLst/>
                          <a:latin typeface="Meiryo"/>
                          <a:ea typeface="Meiryo"/>
                        </a:rPr>
                        <a:t>×</a:t>
                      </a:r>
                    </a:p>
                  </a:txBody>
                  <a:tcPr marL="6350" marR="6350" marT="6350" marB="0" anchor="ctr">
                    <a:lnL w="3174"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12700">
                      <a:solidFill>
                        <a:srgbClr val="FFFFFF"/>
                      </a:solidFill>
                    </a:lnB>
                    <a:lnTlToBr w="0">
                      <a:noFill/>
                    </a:lnTlToBr>
                    <a:lnBlToTr w="0">
                      <a:noFill/>
                    </a:lnBlToTr>
                    <a:solidFill>
                      <a:srgbClr val="00003E">
                        <a:alpha val="10196"/>
                      </a:srgbClr>
                    </a:solidFill>
                  </a:tcPr>
                </a:tc>
                <a:tc>
                  <a:txBody>
                    <a:bodyPr/>
                    <a:lstStyle/>
                    <a:p>
                      <a:pPr lvl="0" algn="ctr">
                        <a:buNone/>
                      </a:pPr>
                      <a:r>
                        <a:rPr lang="en-US" altLang="ja-JP" sz="800" b="1" u="none" strike="noStrike">
                          <a:solidFill>
                            <a:srgbClr val="0D0D0D"/>
                          </a:solidFill>
                          <a:effectLst/>
                          <a:latin typeface="Meiryo"/>
                          <a:ea typeface="Meiryo"/>
                        </a:rPr>
                        <a:t>×</a:t>
                      </a:r>
                    </a:p>
                  </a:txBody>
                  <a:tcPr marL="6350" marR="6350" marT="6350" marB="0" anchor="ctr">
                    <a:lnL w="12700" cap="flat" cmpd="sng" algn="ctr">
                      <a:solidFill>
                        <a:srgbClr val="FFFFFF"/>
                      </a:solidFill>
                      <a:prstDash val="solid"/>
                      <a:round/>
                      <a:headEnd type="none" w="med" len="med"/>
                      <a:tailEnd type="none" w="med" len="med"/>
                    </a:lnL>
                    <a:lnR w="12700">
                      <a:solidFill>
                        <a:srgbClr val="FFFFFF"/>
                      </a:solidFill>
                    </a:lnR>
                    <a:lnT w="3175" cap="flat" cmpd="sng" algn="ctr">
                      <a:solidFill>
                        <a:srgbClr val="FFFFFF"/>
                      </a:solidFill>
                      <a:prstDash val="solid"/>
                      <a:round/>
                      <a:headEnd type="none" w="med" len="med"/>
                      <a:tailEnd type="none" w="med" len="med"/>
                    </a:lnT>
                    <a:lnB w="12700">
                      <a:solidFill>
                        <a:srgbClr val="FFFFFF"/>
                      </a:solidFill>
                    </a:lnB>
                    <a:lnTlToBr w="0">
                      <a:noFill/>
                    </a:lnTlToBr>
                    <a:lnBlToTr w="0">
                      <a:noFill/>
                    </a:lnBlToTr>
                    <a:solidFill>
                      <a:srgbClr val="00003E">
                        <a:alpha val="10196"/>
                      </a:srgbClr>
                    </a:solidFill>
                  </a:tcPr>
                </a:tc>
                <a:extLst>
                  <a:ext uri="{0D108BD9-81ED-4DB2-BD59-A6C34878D82A}">
                    <a16:rowId xmlns:a16="http://schemas.microsoft.com/office/drawing/2014/main" val="497009734"/>
                  </a:ext>
                </a:extLst>
              </a:tr>
            </a:tbl>
          </a:graphicData>
        </a:graphic>
      </p:graphicFrame>
      <p:sp>
        <p:nvSpPr>
          <p:cNvPr id="3" name="正方形/長方形 2">
            <a:extLst>
              <a:ext uri="{FF2B5EF4-FFF2-40B4-BE49-F238E27FC236}">
                <a16:creationId xmlns:a16="http://schemas.microsoft.com/office/drawing/2014/main" id="{3597E32D-957D-54FD-D87B-A3A4AF93C043}"/>
              </a:ext>
            </a:extLst>
          </p:cNvPr>
          <p:cNvSpPr/>
          <p:nvPr/>
        </p:nvSpPr>
        <p:spPr>
          <a:xfrm>
            <a:off x="7736207" y="5719339"/>
            <a:ext cx="190338" cy="115018"/>
          </a:xfrm>
          <a:prstGeom prst="rect">
            <a:avLst/>
          </a:prstGeom>
          <a:solidFill>
            <a:srgbClr val="002AFF">
              <a:alpha val="10196"/>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318632992"/>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CFA8DE-9CC6-8B23-3FCD-3F0AAF3F7CDB}"/>
            </a:ext>
          </a:extLst>
        </p:cNvPr>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FDECBDB2-598C-C275-86DA-F806CE7D0B78}"/>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その他・注意事項</a:t>
            </a:r>
          </a:p>
        </p:txBody>
      </p:sp>
      <p:pic>
        <p:nvPicPr>
          <p:cNvPr id="7" name="図プレースホルダー 8" descr="アイコン&#10;&#10;自動的に生成された説明">
            <a:extLst>
              <a:ext uri="{FF2B5EF4-FFF2-40B4-BE49-F238E27FC236}">
                <a16:creationId xmlns:a16="http://schemas.microsoft.com/office/drawing/2014/main" id="{475C7351-E1DE-C691-1C06-331FC75589E3}"/>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13" name="テキスト プレースホルダー 1">
            <a:extLst>
              <a:ext uri="{FF2B5EF4-FFF2-40B4-BE49-F238E27FC236}">
                <a16:creationId xmlns:a16="http://schemas.microsoft.com/office/drawing/2014/main" id="{ABAEDD4E-C642-41D3-593D-2271B479DE62}"/>
              </a:ext>
            </a:extLst>
          </p:cNvPr>
          <p:cNvSpPr>
            <a:spLocks noGrp="1"/>
          </p:cNvSpPr>
          <p:nvPr>
            <p:ph type="body" sz="quarter" idx="10"/>
          </p:nvPr>
        </p:nvSpPr>
        <p:spPr>
          <a:xfrm>
            <a:off x="1887808" y="252000"/>
            <a:ext cx="8136904" cy="335028"/>
          </a:xfrm>
        </p:spPr>
        <p:txBody>
          <a:bodyPr/>
          <a:lstStyle/>
          <a:p>
            <a:r>
              <a:rPr lang="ja-JP" altLang="en-US">
                <a:solidFill>
                  <a:srgbClr val="000048"/>
                </a:solidFill>
              </a:rPr>
              <a:t>掲載制限カテゴリー</a:t>
            </a:r>
            <a:endParaRPr kumimoji="1" lang="ja-JP" altLang="en-US">
              <a:solidFill>
                <a:srgbClr val="000048"/>
              </a:solidFill>
            </a:endParaRPr>
          </a:p>
        </p:txBody>
      </p:sp>
      <p:graphicFrame>
        <p:nvGraphicFramePr>
          <p:cNvPr id="2" name="表 1">
            <a:extLst>
              <a:ext uri="{FF2B5EF4-FFF2-40B4-BE49-F238E27FC236}">
                <a16:creationId xmlns:a16="http://schemas.microsoft.com/office/drawing/2014/main" id="{5D3D9B77-A695-FEEC-C415-67DE00663E62}"/>
              </a:ext>
            </a:extLst>
          </p:cNvPr>
          <p:cNvGraphicFramePr>
            <a:graphicFrameLocks noGrp="1"/>
          </p:cNvGraphicFramePr>
          <p:nvPr>
            <p:extLst>
              <p:ext uri="{D42A27DB-BD31-4B8C-83A1-F6EECF244321}">
                <p14:modId xmlns:p14="http://schemas.microsoft.com/office/powerpoint/2010/main" val="265219373"/>
              </p:ext>
            </p:extLst>
          </p:nvPr>
        </p:nvGraphicFramePr>
        <p:xfrm>
          <a:off x="479425" y="3277514"/>
          <a:ext cx="11248747" cy="1185970"/>
        </p:xfrm>
        <a:graphic>
          <a:graphicData uri="http://schemas.openxmlformats.org/drawingml/2006/table">
            <a:tbl>
              <a:tblPr firstCol="1" bandRow="1"/>
              <a:tblGrid>
                <a:gridCol w="865192">
                  <a:extLst>
                    <a:ext uri="{9D8B030D-6E8A-4147-A177-3AD203B41FA5}">
                      <a16:colId xmlns:a16="http://schemas.microsoft.com/office/drawing/2014/main" val="3608287535"/>
                    </a:ext>
                  </a:extLst>
                </a:gridCol>
                <a:gridCol w="1240642">
                  <a:extLst>
                    <a:ext uri="{9D8B030D-6E8A-4147-A177-3AD203B41FA5}">
                      <a16:colId xmlns:a16="http://schemas.microsoft.com/office/drawing/2014/main" val="135909385"/>
                    </a:ext>
                  </a:extLst>
                </a:gridCol>
                <a:gridCol w="4839269">
                  <a:extLst>
                    <a:ext uri="{9D8B030D-6E8A-4147-A177-3AD203B41FA5}">
                      <a16:colId xmlns:a16="http://schemas.microsoft.com/office/drawing/2014/main" val="2591893762"/>
                    </a:ext>
                  </a:extLst>
                </a:gridCol>
                <a:gridCol w="1232453">
                  <a:extLst>
                    <a:ext uri="{9D8B030D-6E8A-4147-A177-3AD203B41FA5}">
                      <a16:colId xmlns:a16="http://schemas.microsoft.com/office/drawing/2014/main" val="664908994"/>
                    </a:ext>
                  </a:extLst>
                </a:gridCol>
                <a:gridCol w="1212574">
                  <a:extLst>
                    <a:ext uri="{9D8B030D-6E8A-4147-A177-3AD203B41FA5}">
                      <a16:colId xmlns:a16="http://schemas.microsoft.com/office/drawing/2014/main" val="1931427765"/>
                    </a:ext>
                  </a:extLst>
                </a:gridCol>
                <a:gridCol w="1858617">
                  <a:extLst>
                    <a:ext uri="{9D8B030D-6E8A-4147-A177-3AD203B41FA5}">
                      <a16:colId xmlns:a16="http://schemas.microsoft.com/office/drawing/2014/main" val="2760754859"/>
                    </a:ext>
                  </a:extLst>
                </a:gridCol>
              </a:tblGrid>
              <a:tr h="467050">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cs typeface="+mn-cs"/>
                        </a:rPr>
                        <a:t>問い合わせ</a:t>
                      </a:r>
                      <a:endParaRPr kumimoji="1" lang="en-US" altLang="ja-JP" sz="1000" b="1" kern="1200">
                        <a:solidFill>
                          <a:schemeClr val="bg1"/>
                        </a:solidFill>
                        <a:latin typeface="Meiryo" panose="020B0604030504040204" pitchFamily="34" charset="-128"/>
                        <a:ea typeface="Meiryo" panose="020B0604030504040204" pitchFamily="34" charset="-128"/>
                        <a:cs typeface="+mn-cs"/>
                      </a:endParaRPr>
                    </a:p>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cs typeface="+mn-cs"/>
                        </a:rPr>
                        <a:t>内容</a:t>
                      </a:r>
                      <a:endParaRPr kumimoji="1" lang="en-US" altLang="ja-JP" sz="1000" b="1" kern="1200">
                        <a:solidFill>
                          <a:schemeClr val="bg1"/>
                        </a:solidFill>
                        <a:latin typeface="Meiryo" panose="020B0604030504040204" pitchFamily="34" charset="-128"/>
                        <a:ea typeface="Meiryo" panose="020B0604030504040204" pitchFamily="34" charset="-128"/>
                        <a:cs typeface="+mn-cs"/>
                      </a:endParaRPr>
                    </a:p>
                  </a:txBody>
                  <a:tcPr marL="45720" marR="4572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cs typeface="+mn-cs"/>
                        </a:rPr>
                        <a:t>項目</a:t>
                      </a:r>
                    </a:p>
                  </a:txBody>
                  <a:tcPr marL="45720" marR="4572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cs typeface="+mn-cs"/>
                        </a:rPr>
                        <a:t>詳細</a:t>
                      </a:r>
                    </a:p>
                  </a:txBody>
                  <a:tcPr marL="45720" marR="4572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cs typeface="+mn-cs"/>
                        </a:rPr>
                        <a:t>必須</a:t>
                      </a:r>
                      <a:r>
                        <a:rPr kumimoji="1" lang="en-US" altLang="ja-JP" sz="1000" b="1" kern="1200">
                          <a:solidFill>
                            <a:schemeClr val="bg1"/>
                          </a:solidFill>
                          <a:latin typeface="Meiryo" panose="020B0604030504040204" pitchFamily="34" charset="-128"/>
                          <a:ea typeface="Meiryo" panose="020B0604030504040204" pitchFamily="34" charset="-128"/>
                          <a:cs typeface="+mn-cs"/>
                        </a:rPr>
                        <a:t>/</a:t>
                      </a:r>
                      <a:r>
                        <a:rPr kumimoji="1" lang="ja-JP" altLang="en-US" sz="1000" b="1" kern="1200">
                          <a:solidFill>
                            <a:schemeClr val="bg1"/>
                          </a:solidFill>
                          <a:latin typeface="Meiryo" panose="020B0604030504040204" pitchFamily="34" charset="-128"/>
                          <a:ea typeface="Meiryo" panose="020B0604030504040204" pitchFamily="34" charset="-128"/>
                          <a:cs typeface="+mn-cs"/>
                        </a:rPr>
                        <a:t>任意</a:t>
                      </a:r>
                    </a:p>
                  </a:txBody>
                  <a:tcPr marL="45720" marR="4572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cs typeface="+mn-cs"/>
                        </a:rPr>
                        <a:t>期日</a:t>
                      </a:r>
                    </a:p>
                  </a:txBody>
                  <a:tcPr marL="45720" marR="4572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cs typeface="+mn-cs"/>
                        </a:rPr>
                        <a:t>審査依頼フォーム</a:t>
                      </a:r>
                    </a:p>
                  </a:txBody>
                  <a:tcPr marL="45720" marR="4572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632432">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0" i="0" kern="1200" noProof="0">
                          <a:solidFill>
                            <a:schemeClr val="bg1"/>
                          </a:solidFill>
                          <a:latin typeface="Meiryo" panose="020B0604030504040204" pitchFamily="34" charset="-128"/>
                          <a:ea typeface="Meiryo" panose="020B0604030504040204" pitchFamily="34" charset="-128"/>
                          <a:cs typeface="+mn-cs"/>
                        </a:rPr>
                        <a:t>掲載制限</a:t>
                      </a:r>
                      <a:endParaRPr kumimoji="1" lang="en-US" altLang="ja-JP" sz="1000" b="0" i="0" kern="1200" noProof="0">
                        <a:solidFill>
                          <a:schemeClr val="bg1"/>
                        </a:solidFill>
                        <a:latin typeface="Meiryo" panose="020B0604030504040204" pitchFamily="34" charset="-128"/>
                        <a:ea typeface="Meiryo" panose="020B0604030504040204" pitchFamily="34" charset="-128"/>
                        <a:cs typeface="+mn-cs"/>
                      </a:endParaRPr>
                    </a:p>
                  </a:txBody>
                  <a:tcPr marL="108000" marR="108000" marT="108000" marB="10800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lnSpc>
                          <a:spcPct val="110000"/>
                        </a:lnSpc>
                      </a:pPr>
                      <a:r>
                        <a:rPr kumimoji="1" lang="ja-JP" altLang="en-US" sz="1000" b="0" i="0" kern="1200" noProof="0">
                          <a:solidFill>
                            <a:schemeClr val="bg1"/>
                          </a:solidFill>
                          <a:latin typeface="Meiryo" panose="020B0604030504040204" pitchFamily="34" charset="-128"/>
                          <a:ea typeface="Meiryo" panose="020B0604030504040204" pitchFamily="34" charset="-128"/>
                          <a:cs typeface="+mn-cs"/>
                        </a:rPr>
                        <a:t>掲載制限</a:t>
                      </a:r>
                      <a:endParaRPr kumimoji="1" lang="en-US" altLang="ja-JP" sz="1000" b="0" i="0" kern="1200" noProof="0">
                        <a:solidFill>
                          <a:schemeClr val="bg1"/>
                        </a:solidFill>
                        <a:latin typeface="Meiryo" panose="020B0604030504040204" pitchFamily="34" charset="-128"/>
                        <a:ea typeface="Meiryo" panose="020B0604030504040204" pitchFamily="34" charset="-128"/>
                        <a:cs typeface="+mn-cs"/>
                      </a:endParaRPr>
                    </a:p>
                    <a:p>
                      <a:pPr algn="ctr">
                        <a:lnSpc>
                          <a:spcPct val="110000"/>
                        </a:lnSpc>
                      </a:pPr>
                      <a:r>
                        <a:rPr kumimoji="1" lang="ja-JP" altLang="en-US" sz="1000" b="0" i="0" kern="1200" noProof="0">
                          <a:solidFill>
                            <a:schemeClr val="bg1"/>
                          </a:solidFill>
                          <a:latin typeface="Meiryo" panose="020B0604030504040204" pitchFamily="34" charset="-128"/>
                          <a:ea typeface="Meiryo" panose="020B0604030504040204" pitchFamily="34" charset="-128"/>
                          <a:cs typeface="+mn-cs"/>
                        </a:rPr>
                        <a:t>カテゴリー</a:t>
                      </a:r>
                      <a:endParaRPr kumimoji="1" lang="ja-JP" altLang="en-US" sz="1000" b="0" i="0" kern="1200">
                        <a:solidFill>
                          <a:schemeClr val="bg1"/>
                        </a:solidFill>
                        <a:latin typeface="Meiryo" panose="020B0604030504040204" pitchFamily="34" charset="-128"/>
                        <a:ea typeface="Meiryo" panose="020B0604030504040204" pitchFamily="34" charset="-128"/>
                        <a:cs typeface="+mn-cs"/>
                      </a:endParaRPr>
                    </a:p>
                  </a:txBody>
                  <a:tcPr marL="108000" marR="108000" marT="108000" marB="10800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l" defTabSz="914423" rtl="0" eaLnBrk="1" fontAlgn="auto" latinLnBrk="0" hangingPunct="1">
                        <a:lnSpc>
                          <a:spcPct val="110000"/>
                        </a:lnSpc>
                        <a:spcBef>
                          <a:spcPts val="0"/>
                        </a:spcBef>
                        <a:spcAft>
                          <a:spcPts val="0"/>
                        </a:spcAft>
                        <a:buClrTx/>
                        <a:buSzTx/>
                        <a:buFontTx/>
                        <a:buNone/>
                        <a:tabLst/>
                        <a:defRPr/>
                      </a:pPr>
                      <a:r>
                        <a:rPr kumimoji="1" lang="ja-JP" altLang="en-US" sz="1000" b="0" kern="1200" noProof="0">
                          <a:solidFill>
                            <a:srgbClr val="0D0D0D"/>
                          </a:solidFill>
                          <a:latin typeface="Meiryo" panose="020B0604030504040204" pitchFamily="34" charset="-128"/>
                          <a:ea typeface="Meiryo" panose="020B0604030504040204" pitchFamily="34" charset="-128"/>
                          <a:cs typeface="+mn-cs"/>
                        </a:rPr>
                        <a:t>「掲載制限に該当する広告内容」の判断</a:t>
                      </a:r>
                      <a:endParaRPr kumimoji="1" lang="en-US" altLang="ja-JP" sz="1000" b="0" kern="1200" noProof="0">
                        <a:solidFill>
                          <a:srgbClr val="0D0D0D"/>
                        </a:solidFill>
                        <a:latin typeface="Meiryo" panose="020B0604030504040204" pitchFamily="34" charset="-128"/>
                        <a:ea typeface="Meiryo" panose="020B0604030504040204" pitchFamily="34" charset="-128"/>
                        <a:cs typeface="+mn-cs"/>
                      </a:endParaRPr>
                    </a:p>
                    <a:p>
                      <a:pPr marL="0" marR="0" lvl="0" indent="0" algn="l" defTabSz="914423" rtl="0" eaLnBrk="1" fontAlgn="auto" latinLnBrk="0" hangingPunct="1">
                        <a:lnSpc>
                          <a:spcPct val="110000"/>
                        </a:lnSpc>
                        <a:spcBef>
                          <a:spcPts val="0"/>
                        </a:spcBef>
                        <a:spcAft>
                          <a:spcPts val="0"/>
                        </a:spcAft>
                        <a:buClrTx/>
                        <a:buSzTx/>
                        <a:buFontTx/>
                        <a:buNone/>
                        <a:tabLst/>
                        <a:defRPr/>
                      </a:pPr>
                      <a:r>
                        <a:rPr kumimoji="1" lang="en-US" altLang="ja-JP" sz="1000" b="0" kern="1200" noProof="0">
                          <a:solidFill>
                            <a:srgbClr val="0D0D0D"/>
                          </a:solidFill>
                          <a:latin typeface="Meiryo" panose="020B0604030504040204" pitchFamily="34" charset="-128"/>
                          <a:ea typeface="Meiryo" panose="020B0604030504040204" pitchFamily="34" charset="-128"/>
                          <a:cs typeface="+mn-cs"/>
                        </a:rPr>
                        <a:t>※</a:t>
                      </a:r>
                      <a:r>
                        <a:rPr kumimoji="1" lang="ja-JP" altLang="en-US" sz="1000" b="0" kern="1200" noProof="0">
                          <a:solidFill>
                            <a:srgbClr val="0D0D0D"/>
                          </a:solidFill>
                          <a:latin typeface="Meiryo" panose="020B0604030504040204" pitchFamily="34" charset="-128"/>
                          <a:ea typeface="Meiryo" panose="020B0604030504040204" pitchFamily="34" charset="-128"/>
                          <a:cs typeface="+mn-cs"/>
                        </a:rPr>
                        <a:t>掲載制限カテゴリーの確認の場合に選択。</a:t>
                      </a:r>
                      <a:r>
                        <a:rPr kumimoji="1" lang="ja-JP" altLang="en-US" sz="1000" b="0" kern="1200" noProof="0">
                          <a:solidFill>
                            <a:srgbClr val="002AFF"/>
                          </a:solidFill>
                          <a:latin typeface="Meiryo" panose="020B0604030504040204" pitchFamily="34" charset="-128"/>
                          <a:ea typeface="Meiryo" panose="020B0604030504040204" pitchFamily="34" charset="-128"/>
                          <a:cs typeface="+mn-cs"/>
                        </a:rPr>
                        <a:t>判断にはリンク先サイトが必要</a:t>
                      </a:r>
                      <a:r>
                        <a:rPr kumimoji="1" lang="ja-JP" altLang="en-US" sz="1000" b="0" kern="1200" noProof="0">
                          <a:solidFill>
                            <a:srgbClr val="0D0D0D"/>
                          </a:solidFill>
                          <a:latin typeface="Meiryo" panose="020B0604030504040204" pitchFamily="34" charset="-128"/>
                          <a:ea typeface="Meiryo" panose="020B0604030504040204" pitchFamily="34" charset="-128"/>
                          <a:cs typeface="+mn-cs"/>
                        </a:rPr>
                        <a:t>となり、クリエイティブのみでは判断できかねます。</a:t>
                      </a:r>
                    </a:p>
                  </a:txBody>
                  <a:tcPr marL="108000" marR="108000" marT="108000" marB="10800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470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lnSpc>
                          <a:spcPct val="110000"/>
                        </a:lnSpc>
                      </a:pPr>
                      <a:r>
                        <a:rPr kumimoji="1" lang="ja-JP" altLang="en-US" sz="1000" b="1" kern="1200">
                          <a:solidFill>
                            <a:srgbClr val="0D0D0D"/>
                          </a:solidFill>
                          <a:latin typeface="Meiryo" panose="020B0604030504040204" pitchFamily="34" charset="-128"/>
                          <a:ea typeface="Meiryo" panose="020B0604030504040204" pitchFamily="34" charset="-128"/>
                          <a:cs typeface="+mn-cs"/>
                        </a:rPr>
                        <a:t>任意</a:t>
                      </a:r>
                    </a:p>
                  </a:txBody>
                  <a:tcPr marL="108000" marR="108000" marT="108000" marB="10800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lvl="0" indent="0" algn="l" defTabSz="914423" rtl="0" eaLnBrk="1" fontAlgn="auto" latinLnBrk="0" hangingPunct="1">
                        <a:lnSpc>
                          <a:spcPct val="100000"/>
                        </a:lnSpc>
                        <a:spcBef>
                          <a:spcPts val="0"/>
                        </a:spcBef>
                        <a:spcAft>
                          <a:spcPts val="0"/>
                        </a:spcAft>
                        <a:buClrTx/>
                        <a:buSzTx/>
                        <a:buFontTx/>
                        <a:buNone/>
                        <a:tabLst/>
                        <a:defRPr/>
                      </a:pPr>
                      <a:r>
                        <a:rPr kumimoji="1" lang="ja-JP" altLang="en-US" sz="1100" b="0">
                          <a:solidFill>
                            <a:srgbClr val="0D0D0D"/>
                          </a:solidFill>
                          <a:latin typeface="Meiryo" panose="020B0604030504040204" pitchFamily="34" charset="-128"/>
                          <a:ea typeface="Meiryo" panose="020B0604030504040204" pitchFamily="34" charset="-128"/>
                        </a:rPr>
                        <a:t>掲載に間に合うよう適宜</a:t>
                      </a:r>
                      <a:endParaRPr kumimoji="1" lang="en-US" altLang="ja-JP" sz="1100" b="0" kern="1200" noProof="0">
                        <a:solidFill>
                          <a:schemeClr val="tx1">
                            <a:lumMod val="65000"/>
                            <a:lumOff val="35000"/>
                          </a:schemeClr>
                        </a:solidFill>
                        <a:latin typeface="+mn-lt"/>
                        <a:ea typeface="+mn-ea"/>
                        <a:cs typeface="+mn-cs"/>
                      </a:endParaRPr>
                    </a:p>
                  </a:txBody>
                  <a:tcPr marL="163440" marR="16344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5098"/>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171450" marR="0" lvl="0" indent="-171450" algn="l" defTabSz="914423" rtl="0" eaLnBrk="1" fontAlgn="auto" latinLnBrk="0" hangingPunct="1">
                        <a:lnSpc>
                          <a:spcPct val="110000"/>
                        </a:lnSpc>
                        <a:spcBef>
                          <a:spcPts val="0"/>
                        </a:spcBef>
                        <a:spcAft>
                          <a:spcPts val="0"/>
                        </a:spcAft>
                        <a:buClr>
                          <a:schemeClr val="accent5"/>
                        </a:buClr>
                        <a:buSzTx/>
                        <a:buFont typeface="Wingdings" pitchFamily="2" charset="2"/>
                        <a:buChar char="n"/>
                        <a:tabLst/>
                        <a:defRPr/>
                      </a:pPr>
                      <a:r>
                        <a:rPr kumimoji="1" lang="ja-JP" altLang="en-US" sz="1000" b="0">
                          <a:solidFill>
                            <a:schemeClr val="tx1">
                              <a:lumMod val="65000"/>
                              <a:lumOff val="35000"/>
                            </a:schemeClr>
                          </a:solidFill>
                          <a:latin typeface="Meiryo" panose="020B0604030504040204" pitchFamily="34" charset="-128"/>
                          <a:ea typeface="Meiryo" panose="020B0604030504040204" pitchFamily="34" charset="-128"/>
                          <a:hlinkClick r:id="rId3"/>
                        </a:rPr>
                        <a:t>掲載制限カテゴリー確認　依頼フォーム</a:t>
                      </a:r>
                      <a:br>
                        <a:rPr kumimoji="1" lang="en-US" altLang="ja-JP" sz="1000" b="0">
                          <a:latin typeface="Meiryo" panose="020B0604030504040204" pitchFamily="34" charset="-128"/>
                          <a:ea typeface="Meiryo" panose="020B0604030504040204" pitchFamily="34" charset="-128"/>
                        </a:rPr>
                      </a:br>
                      <a:endParaRPr lang="en-US" altLang="ja-JP" sz="1000" b="0">
                        <a:latin typeface="Meiryo" panose="020B0604030504040204" pitchFamily="34" charset="-128"/>
                        <a:ea typeface="Meiryo" panose="020B0604030504040204" pitchFamily="34" charset="-128"/>
                      </a:endParaRPr>
                    </a:p>
                  </a:txBody>
                  <a:tcPr marL="108000" marR="108000" marT="108000" marB="10800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5098"/>
                      </a:srgbClr>
                    </a:solidFill>
                  </a:tcPr>
                </a:tc>
                <a:extLst>
                  <a:ext uri="{0D108BD9-81ED-4DB2-BD59-A6C34878D82A}">
                    <a16:rowId xmlns:a16="http://schemas.microsoft.com/office/drawing/2014/main" val="2463668774"/>
                  </a:ext>
                </a:extLst>
              </a:tr>
            </a:tbl>
          </a:graphicData>
        </a:graphic>
      </p:graphicFrame>
      <p:sp>
        <p:nvSpPr>
          <p:cNvPr id="3" name="テキスト ボックス 2">
            <a:extLst>
              <a:ext uri="{FF2B5EF4-FFF2-40B4-BE49-F238E27FC236}">
                <a16:creationId xmlns:a16="http://schemas.microsoft.com/office/drawing/2014/main" id="{A2FA6B53-EC21-3006-7EA0-979FDAC3BE84}"/>
              </a:ext>
            </a:extLst>
          </p:cNvPr>
          <p:cNvSpPr txBox="1"/>
          <p:nvPr/>
        </p:nvSpPr>
        <p:spPr>
          <a:xfrm>
            <a:off x="479425" y="1089025"/>
            <a:ext cx="11233150" cy="2132892"/>
          </a:xfrm>
          <a:prstGeom prst="rect">
            <a:avLst/>
          </a:prstGeom>
          <a:noFill/>
        </p:spPr>
        <p:txBody>
          <a:bodyPr wrap="square" lIns="0" tIns="0" rIns="0" bIns="0" rtlCol="0">
            <a:spAutoFit/>
          </a:bodyPr>
          <a:lstStyle/>
          <a:p>
            <a:pPr eaLnBrk="1" fontAlgn="auto" hangingPunct="1">
              <a:lnSpc>
                <a:spcPct val="130000"/>
              </a:lnSpc>
              <a:spcBef>
                <a:spcPts val="0"/>
              </a:spcBef>
              <a:spcAft>
                <a:spcPts val="0"/>
              </a:spcAft>
            </a:pPr>
            <a:r>
              <a:rPr lang="ja-JP" altLang="en-US" sz="1400">
                <a:solidFill>
                  <a:srgbClr val="0D0D0D"/>
                </a:solidFill>
                <a:latin typeface="Meiryo" panose="020B0604030504040204" pitchFamily="34" charset="-128"/>
                <a:ea typeface="Meiryo" panose="020B0604030504040204" pitchFamily="34" charset="-128"/>
              </a:rPr>
              <a:t>広告主様の訴求したい商品</a:t>
            </a:r>
            <a:r>
              <a:rPr lang="en-US" altLang="ja-JP" sz="1400">
                <a:solidFill>
                  <a:srgbClr val="0D0D0D"/>
                </a:solidFill>
                <a:latin typeface="Meiryo" panose="020B0604030504040204" pitchFamily="34" charset="-128"/>
                <a:ea typeface="Meiryo" panose="020B0604030504040204" pitchFamily="34" charset="-128"/>
              </a:rPr>
              <a:t>/</a:t>
            </a:r>
            <a:r>
              <a:rPr lang="ja-JP" altLang="en-US" sz="1400">
                <a:solidFill>
                  <a:srgbClr val="0D0D0D"/>
                </a:solidFill>
                <a:latin typeface="Meiryo" panose="020B0604030504040204" pitchFamily="34" charset="-128"/>
                <a:ea typeface="Meiryo" panose="020B0604030504040204" pitchFamily="34" charset="-128"/>
              </a:rPr>
              <a:t>サービスが掲載制限カテゴリーに該当する場合、掲載を制限させていただくことがあります。</a:t>
            </a:r>
            <a:br>
              <a:rPr lang="en-US" altLang="ja-JP" sz="1400">
                <a:solidFill>
                  <a:srgbClr val="0D0D0D"/>
                </a:solidFill>
                <a:latin typeface="Meiryo" panose="020B0604030504040204" pitchFamily="34" charset="-128"/>
                <a:ea typeface="Meiryo" panose="020B0604030504040204" pitchFamily="34" charset="-128"/>
              </a:rPr>
            </a:br>
            <a:r>
              <a:rPr lang="ja-JP" altLang="en-US" sz="1400">
                <a:solidFill>
                  <a:srgbClr val="000000"/>
                </a:solidFill>
                <a:latin typeface="Calibri" panose="020F0502020204030204"/>
                <a:ea typeface="メイリオ" panose="020B0604030504040204" pitchFamily="50" charset="-128"/>
              </a:rPr>
              <a:t>ディスプレイ広告（予約型）の掲載制限に関わる各カテゴリーの定義は</a:t>
            </a:r>
            <a:r>
              <a:rPr lang="ja-JP" altLang="en-US" sz="1400">
                <a:solidFill>
                  <a:srgbClr val="000000"/>
                </a:solidFill>
                <a:latin typeface="Calibri" panose="020F0502020204030204"/>
                <a:ea typeface="メイリオ" panose="020B0604030504040204" pitchFamily="50" charset="-128"/>
                <a:hlinkClick r:id="rId4"/>
              </a:rPr>
              <a:t>掲載制限カテゴリー定義</a:t>
            </a:r>
            <a:r>
              <a:rPr lang="ja-JP" altLang="en-US" sz="1400">
                <a:solidFill>
                  <a:srgbClr val="000000"/>
                </a:solidFill>
                <a:latin typeface="Calibri" panose="020F0502020204030204"/>
                <a:ea typeface="メイリオ" panose="020B0604030504040204" pitchFamily="50" charset="-128"/>
              </a:rPr>
              <a:t> を参照ください。</a:t>
            </a:r>
            <a:endParaRPr lang="en-US" altLang="ja-JP" sz="1100">
              <a:solidFill>
                <a:srgbClr val="0D0D0D"/>
              </a:solidFill>
              <a:latin typeface="Meiryo" panose="020B0604030504040204" pitchFamily="34" charset="-128"/>
              <a:ea typeface="Meiryo" panose="020B0604030504040204" pitchFamily="34" charset="-128"/>
            </a:endParaRPr>
          </a:p>
          <a:p>
            <a:pPr eaLnBrk="1" fontAlgn="auto" hangingPunct="1">
              <a:lnSpc>
                <a:spcPct val="130000"/>
              </a:lnSpc>
              <a:spcBef>
                <a:spcPts val="0"/>
              </a:spcBef>
              <a:spcAft>
                <a:spcPts val="0"/>
              </a:spcAft>
            </a:pPr>
            <a:endParaRPr lang="en-US" altLang="ja-JP" sz="1400">
              <a:solidFill>
                <a:srgbClr val="0D0D0D"/>
              </a:solidFill>
              <a:latin typeface="Meiryo" panose="020B0604030504040204" pitchFamily="34" charset="-128"/>
              <a:ea typeface="Meiryo" panose="020B0604030504040204" pitchFamily="34" charset="-128"/>
            </a:endParaRPr>
          </a:p>
          <a:p>
            <a:pPr eaLnBrk="1" fontAlgn="auto" hangingPunct="1">
              <a:spcBef>
                <a:spcPts val="0"/>
              </a:spcBef>
              <a:spcAft>
                <a:spcPts val="0"/>
              </a:spcAft>
            </a:pPr>
            <a:r>
              <a:rPr lang="ja-JP" altLang="en-US" sz="1400">
                <a:solidFill>
                  <a:srgbClr val="000000"/>
                </a:solidFill>
                <a:latin typeface="Calibri" panose="020F0502020204030204"/>
                <a:ea typeface="メイリオ" panose="020B0604030504040204" pitchFamily="50" charset="-128"/>
              </a:rPr>
              <a:t>該当の可否について判断が難しい場合には、</a:t>
            </a:r>
            <a:r>
              <a:rPr lang="ja-JP" altLang="en-US" sz="1400">
                <a:solidFill>
                  <a:srgbClr val="FF0000"/>
                </a:solidFill>
                <a:latin typeface="Calibri" panose="020F0502020204030204"/>
                <a:ea typeface="メイリオ" panose="020B0604030504040204" pitchFamily="50" charset="-128"/>
                <a:hlinkClick r:id="rId3"/>
              </a:rPr>
              <a:t>事前確認用フォーム</a:t>
            </a:r>
            <a:r>
              <a:rPr lang="ja-JP" altLang="en-US" sz="1400">
                <a:solidFill>
                  <a:srgbClr val="000000"/>
                </a:solidFill>
                <a:latin typeface="Calibri" panose="020F0502020204030204"/>
                <a:ea typeface="メイリオ" panose="020B0604030504040204" pitchFamily="50" charset="-128"/>
              </a:rPr>
              <a:t>をご利用ください（審査目安：</a:t>
            </a:r>
            <a:r>
              <a:rPr lang="en-US" altLang="ja-JP" sz="1400">
                <a:solidFill>
                  <a:srgbClr val="000000"/>
                </a:solidFill>
                <a:latin typeface="Calibri" panose="020F0502020204030204"/>
                <a:ea typeface="メイリオ" panose="020B0604030504040204" pitchFamily="50" charset="-128"/>
              </a:rPr>
              <a:t>3</a:t>
            </a:r>
            <a:r>
              <a:rPr lang="ja-JP" altLang="en-US" sz="1400">
                <a:solidFill>
                  <a:srgbClr val="000000"/>
                </a:solidFill>
                <a:latin typeface="Calibri" panose="020F0502020204030204"/>
                <a:ea typeface="メイリオ" panose="020B0604030504040204" pitchFamily="50" charset="-128"/>
              </a:rPr>
              <a:t>営業日）。</a:t>
            </a:r>
            <a:endParaRPr lang="en-US" altLang="ja-JP" sz="1400">
              <a:solidFill>
                <a:srgbClr val="000000"/>
              </a:solidFill>
              <a:latin typeface="Calibri" panose="020F0502020204030204"/>
              <a:ea typeface="メイリオ" panose="020B0604030504040204" pitchFamily="50" charset="-128"/>
            </a:endParaRPr>
          </a:p>
          <a:p>
            <a:pPr eaLnBrk="1" fontAlgn="auto" hangingPunct="1">
              <a:spcBef>
                <a:spcPts val="0"/>
              </a:spcBef>
              <a:spcAft>
                <a:spcPts val="0"/>
              </a:spcAft>
            </a:pPr>
            <a:br>
              <a:rPr lang="ja-JP" altLang="en-US" sz="1400">
                <a:solidFill>
                  <a:srgbClr val="000000"/>
                </a:solidFill>
                <a:latin typeface="Calibri" panose="020F0502020204030204"/>
                <a:ea typeface="メイリオ" panose="020B0604030504040204" pitchFamily="50" charset="-128"/>
              </a:rPr>
            </a:br>
            <a:r>
              <a:rPr lang="ja-JP" altLang="en-US" sz="1400">
                <a:solidFill>
                  <a:srgbClr val="000000"/>
                </a:solidFill>
                <a:latin typeface="Calibri" panose="020F0502020204030204"/>
                <a:ea typeface="メイリオ" panose="020B0604030504040204" pitchFamily="50" charset="-128"/>
              </a:rPr>
              <a:t>掲載制限カテゴリーに該当すると判断できる場合は本フォームでの確認依頼は不要です。判断に迷う場合に限りご利用ください。</a:t>
            </a:r>
          </a:p>
          <a:p>
            <a:pPr eaLnBrk="1" fontAlgn="auto" hangingPunct="1">
              <a:spcBef>
                <a:spcPts val="0"/>
              </a:spcBef>
              <a:spcAft>
                <a:spcPts val="0"/>
              </a:spcAft>
            </a:pPr>
            <a:r>
              <a:rPr lang="ja-JP" altLang="en-US" sz="1400">
                <a:solidFill>
                  <a:srgbClr val="000000"/>
                </a:solidFill>
                <a:latin typeface="Calibri" panose="020F0502020204030204"/>
                <a:ea typeface="メイリオ" panose="020B0604030504040204" pitchFamily="50" charset="-128"/>
              </a:rPr>
              <a:t>掲載面・広告商品ごとの掲載制限や事前提案可否は本フォームにおける確認の対象外です。</a:t>
            </a:r>
            <a:endParaRPr lang="en-US" altLang="ja-JP" sz="1400">
              <a:solidFill>
                <a:srgbClr val="000000"/>
              </a:solidFill>
              <a:latin typeface="Calibri" panose="020F0502020204030204"/>
              <a:ea typeface="メイリオ" panose="020B0604030504040204" pitchFamily="50" charset="-128"/>
            </a:endParaRPr>
          </a:p>
          <a:p>
            <a:pPr eaLnBrk="1" fontAlgn="auto" hangingPunct="1">
              <a:spcBef>
                <a:spcPts val="0"/>
              </a:spcBef>
              <a:spcAft>
                <a:spcPts val="0"/>
              </a:spcAft>
            </a:pPr>
            <a:endParaRPr lang="en-US" altLang="ja-JP" sz="1400">
              <a:solidFill>
                <a:srgbClr val="000000"/>
              </a:solidFill>
              <a:latin typeface="Calibri" panose="020F0502020204030204"/>
              <a:ea typeface="メイリオ" panose="020B0604030504040204" pitchFamily="50" charset="-128"/>
            </a:endParaRPr>
          </a:p>
          <a:p>
            <a:pPr eaLnBrk="1" fontAlgn="auto" hangingPunct="1">
              <a:spcBef>
                <a:spcPts val="0"/>
              </a:spcBef>
              <a:spcAft>
                <a:spcPts val="0"/>
              </a:spcAft>
            </a:pPr>
            <a:endParaRPr lang="en-US" altLang="ja-JP" sz="1400">
              <a:solidFill>
                <a:srgbClr val="000000"/>
              </a:solidFill>
              <a:latin typeface="Calibri" panose="020F0502020204030204"/>
              <a:ea typeface="メイリオ" panose="020B0604030504040204" pitchFamily="50" charset="-128"/>
            </a:endParaRPr>
          </a:p>
        </p:txBody>
      </p:sp>
      <p:sp>
        <p:nvSpPr>
          <p:cNvPr id="4" name="テキスト プレースホルダー 10">
            <a:extLst>
              <a:ext uri="{FF2B5EF4-FFF2-40B4-BE49-F238E27FC236}">
                <a16:creationId xmlns:a16="http://schemas.microsoft.com/office/drawing/2014/main" id="{1CE1CDF4-54E6-23EF-B17A-9F7DAEC41FD9}"/>
              </a:ext>
            </a:extLst>
          </p:cNvPr>
          <p:cNvSpPr txBox="1">
            <a:spLocks/>
          </p:cNvSpPr>
          <p:nvPr/>
        </p:nvSpPr>
        <p:spPr>
          <a:xfrm>
            <a:off x="1755837" y="4883979"/>
            <a:ext cx="9972335" cy="1224000"/>
          </a:xfrm>
          <a:prstGeom prst="rect">
            <a:avLst/>
          </a:prstGeom>
        </p:spPr>
        <p:txBody>
          <a:bodyPr lIns="0" tIns="36000" rIns="0" bIns="0" anchor="ctr"/>
          <a:lstStyle>
            <a:lvl1pPr marL="0" indent="0" algn="l" defTabSz="914423" rtl="0" eaLnBrk="1" latinLnBrk="0" hangingPunct="1">
              <a:spcBef>
                <a:spcPct val="20000"/>
              </a:spcBef>
              <a:buFont typeface="Arial" pitchFamily="34" charset="0"/>
              <a:buNone/>
              <a:defRPr kumimoji="1" sz="900" kern="1200" spc="-150">
                <a:solidFill>
                  <a:schemeClr val="bg1"/>
                </a:solidFill>
                <a:latin typeface="+mn-lt"/>
                <a:ea typeface="+mn-ea"/>
                <a:cs typeface="+mn-cs"/>
              </a:defRPr>
            </a:lvl1pPr>
            <a:lvl2pPr marL="742969" indent="-285757" algn="l" defTabSz="914423" rtl="0" eaLnBrk="1" latinLnBrk="0" hangingPunct="1">
              <a:spcBef>
                <a:spcPct val="20000"/>
              </a:spcBef>
              <a:buFont typeface="Arial" pitchFamily="34" charset="0"/>
              <a:buChar char="–"/>
              <a:defRPr kumimoji="1" sz="1600" kern="1200">
                <a:solidFill>
                  <a:schemeClr val="tx1"/>
                </a:solidFill>
                <a:latin typeface="+mn-lt"/>
                <a:ea typeface="+mn-ea"/>
                <a:cs typeface="+mn-cs"/>
              </a:defRPr>
            </a:lvl2pPr>
            <a:lvl3pPr marL="914422" indent="0" algn="l" defTabSz="914423" rtl="0" eaLnBrk="1" latinLnBrk="0" hangingPunct="1">
              <a:spcBef>
                <a:spcPct val="20000"/>
              </a:spcBef>
              <a:buFont typeface="Arial" pitchFamily="34" charset="0"/>
              <a:buNone/>
              <a:defRPr kumimoji="1" sz="2400" kern="1200">
                <a:solidFill>
                  <a:schemeClr val="accent2"/>
                </a:solidFill>
                <a:latin typeface="+mn-lt"/>
                <a:ea typeface="+mn-ea"/>
                <a:cs typeface="+mn-cs"/>
              </a:defRPr>
            </a:lvl3pPr>
            <a:lvl4pPr marL="1600240" indent="-228606" algn="l" defTabSz="914423" rtl="0" eaLnBrk="1" latinLnBrk="0" hangingPunct="1">
              <a:spcBef>
                <a:spcPct val="20000"/>
              </a:spcBef>
              <a:buFont typeface="Arial" pitchFamily="34" charset="0"/>
              <a:buChar char="–"/>
              <a:defRPr kumimoji="1" sz="2000" kern="1200">
                <a:solidFill>
                  <a:schemeClr val="accent2"/>
                </a:solidFill>
                <a:latin typeface="+mn-lt"/>
                <a:ea typeface="+mn-ea"/>
                <a:cs typeface="+mn-cs"/>
              </a:defRPr>
            </a:lvl4pPr>
            <a:lvl5pPr marL="1828846" indent="0" algn="l" defTabSz="914423" rtl="0" eaLnBrk="1" latinLnBrk="0" hangingPunct="1">
              <a:spcBef>
                <a:spcPct val="20000"/>
              </a:spcBef>
              <a:buFont typeface="Arial" pitchFamily="34" charset="0"/>
              <a:buNone/>
              <a:defRPr kumimoji="1" sz="2000" kern="1200">
                <a:solidFill>
                  <a:schemeClr val="accent2"/>
                </a:solidFill>
                <a:latin typeface="+mn-lt"/>
                <a:ea typeface="+mn-ea"/>
                <a:cs typeface="+mn-cs"/>
              </a:defRPr>
            </a:lvl5pPr>
            <a:lvl6pPr marL="2514663" indent="-228606" algn="l" defTabSz="914423"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74" indent="-228606" algn="l" defTabSz="914423"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86" indent="-228606" algn="l" defTabSz="914423"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97" indent="-228606" algn="l" defTabSz="914423"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r>
              <a:rPr lang="ja-JP" altLang="en-US" sz="1400">
                <a:solidFill>
                  <a:schemeClr val="tx1"/>
                </a:solidFill>
                <a:latin typeface="メイリオ" panose="020B0604030504040204" pitchFamily="50" charset="-128"/>
                <a:ea typeface="メイリオ" panose="020B0604030504040204" pitchFamily="50" charset="-128"/>
              </a:rPr>
              <a:t>予約時に登録いただいた掲載制限の内容と、入稿後の広告カテゴリー審査に差異がある場合「カテゴリー差分」のメールが送付されます。</a:t>
            </a:r>
            <a:endParaRPr lang="en-US" altLang="ja-JP" sz="1400">
              <a:solidFill>
                <a:schemeClr val="tx1"/>
              </a:solidFill>
              <a:latin typeface="メイリオ" panose="020B0604030504040204" pitchFamily="50" charset="-128"/>
              <a:ea typeface="メイリオ" panose="020B0604030504040204" pitchFamily="50" charset="-128"/>
            </a:endParaRPr>
          </a:p>
          <a:p>
            <a:r>
              <a:rPr lang="ja-JP" altLang="en-US" sz="1400">
                <a:solidFill>
                  <a:schemeClr val="tx1"/>
                </a:solidFill>
                <a:latin typeface="メイリオ" panose="020B0604030504040204" pitchFamily="50" charset="-128"/>
                <a:ea typeface="メイリオ" panose="020B0604030504040204" pitchFamily="50" charset="-128"/>
              </a:rPr>
              <a:t>必ずご確認いただきますようお願いします。</a:t>
            </a:r>
          </a:p>
          <a:p>
            <a:pPr defTabSz="914400">
              <a:lnSpc>
                <a:spcPct val="120000"/>
              </a:lnSpc>
              <a:spcBef>
                <a:spcPts val="0"/>
              </a:spcBef>
              <a:spcAft>
                <a:spcPts val="600"/>
              </a:spcAft>
              <a:defRPr/>
            </a:pPr>
            <a:endParaRPr lang="ja-JP">
              <a:cs typeface="Calibri" panose="020F0502020204030204"/>
            </a:endParaRPr>
          </a:p>
        </p:txBody>
      </p:sp>
      <p:pic>
        <p:nvPicPr>
          <p:cNvPr id="5" name="図プレースホルダー 10" descr="アイコン&#10;&#10;自動的に生成された説明">
            <a:extLst>
              <a:ext uri="{FF2B5EF4-FFF2-40B4-BE49-F238E27FC236}">
                <a16:creationId xmlns:a16="http://schemas.microsoft.com/office/drawing/2014/main" id="{55BE6426-5608-C60B-AC86-FD1F5C08867B}"/>
              </a:ext>
            </a:extLst>
          </p:cNvPr>
          <p:cNvPicPr>
            <a:picLocks noChangeAspect="1"/>
          </p:cNvPicPr>
          <p:nvPr/>
        </p:nvPicPr>
        <p:blipFill>
          <a:blip r:embed="rId5" cstate="print">
            <a:duotone>
              <a:schemeClr val="accent1">
                <a:shade val="45000"/>
                <a:satMod val="135000"/>
              </a:schemeClr>
              <a:prstClr val="white"/>
            </a:duotone>
            <a:extLst>
              <a:ext uri="{BEBA8EAE-BF5A-486C-A8C5-ECC9F3942E4B}">
                <a14:imgProps xmlns:a14="http://schemas.microsoft.com/office/drawing/2010/main">
                  <a14:imgLayer r:embed="rId6">
                    <a14:imgEffect>
                      <a14:artisticGlowEdges/>
                    </a14:imgEffect>
                  </a14:imgLayer>
                </a14:imgProps>
              </a:ext>
              <a:ext uri="{28A0092B-C50C-407E-A947-70E740481C1C}">
                <a14:useLocalDpi xmlns:a14="http://schemas.microsoft.com/office/drawing/2010/main" val="0"/>
              </a:ext>
            </a:extLst>
          </a:blip>
          <a:srcRect t="3900" b="3900"/>
          <a:stretch/>
        </p:blipFill>
        <p:spPr>
          <a:xfrm>
            <a:off x="491781" y="5047920"/>
            <a:ext cx="970646" cy="896118"/>
          </a:xfrm>
          <a:prstGeom prst="rect">
            <a:avLst/>
          </a:prstGeom>
        </p:spPr>
      </p:pic>
    </p:spTree>
    <p:extLst>
      <p:ext uri="{BB962C8B-B14F-4D97-AF65-F5344CB8AC3E}">
        <p14:creationId xmlns:p14="http://schemas.microsoft.com/office/powerpoint/2010/main" val="107168752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1B7D73-BE60-7CE8-0985-BE4BEAF2841E}"/>
            </a:ext>
          </a:extLst>
        </p:cNvPr>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A2405669-2820-966B-ED35-ABC3E935EAC4}"/>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その他・注意事項</a:t>
            </a:r>
          </a:p>
        </p:txBody>
      </p:sp>
      <p:pic>
        <p:nvPicPr>
          <p:cNvPr id="7" name="図プレースホルダー 8" descr="アイコン&#10;&#10;自動的に生成された説明">
            <a:extLst>
              <a:ext uri="{FF2B5EF4-FFF2-40B4-BE49-F238E27FC236}">
                <a16:creationId xmlns:a16="http://schemas.microsoft.com/office/drawing/2014/main" id="{D2758E85-518B-EDCC-3843-BBA63994656D}"/>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pic>
        <p:nvPicPr>
          <p:cNvPr id="5" name="図プレースホルダー 10" descr="アイコン&#10;&#10;自動的に生成された説明">
            <a:extLst>
              <a:ext uri="{FF2B5EF4-FFF2-40B4-BE49-F238E27FC236}">
                <a16:creationId xmlns:a16="http://schemas.microsoft.com/office/drawing/2014/main" id="{C3AF0251-A31C-9144-A309-D44B316CF6DE}"/>
              </a:ext>
            </a:extLst>
          </p:cNvPr>
          <p:cNvPicPr>
            <a:picLocks noChangeAspect="1"/>
          </p:cNvPicPr>
          <p:nvPr/>
        </p:nvPicPr>
        <p:blipFill>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artisticGlowEdges/>
                    </a14:imgEffect>
                  </a14:imgLayer>
                </a14:imgProps>
              </a:ext>
              <a:ext uri="{28A0092B-C50C-407E-A947-70E740481C1C}">
                <a14:useLocalDpi xmlns:a14="http://schemas.microsoft.com/office/drawing/2010/main" val="0"/>
              </a:ext>
            </a:extLst>
          </a:blip>
          <a:srcRect t="3900" b="3900"/>
          <a:stretch/>
        </p:blipFill>
        <p:spPr>
          <a:xfrm>
            <a:off x="479423" y="5024663"/>
            <a:ext cx="970646" cy="896118"/>
          </a:xfrm>
          <a:prstGeom prst="rect">
            <a:avLst/>
          </a:prstGeom>
        </p:spPr>
      </p:pic>
      <p:sp>
        <p:nvSpPr>
          <p:cNvPr id="10" name="テキスト プレースホルダー 1">
            <a:extLst>
              <a:ext uri="{FF2B5EF4-FFF2-40B4-BE49-F238E27FC236}">
                <a16:creationId xmlns:a16="http://schemas.microsoft.com/office/drawing/2014/main" id="{96E6C98E-8831-10FE-B78E-4755EC1F4C1F}"/>
              </a:ext>
            </a:extLst>
          </p:cNvPr>
          <p:cNvSpPr txBox="1">
            <a:spLocks/>
          </p:cNvSpPr>
          <p:nvPr/>
        </p:nvSpPr>
        <p:spPr>
          <a:xfrm>
            <a:off x="1800722" y="194457"/>
            <a:ext cx="8136904" cy="335028"/>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chemeClr val="accent1"/>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t>掲載制限カテゴリーに該当する場合の注意点</a:t>
            </a:r>
          </a:p>
        </p:txBody>
      </p:sp>
      <p:sp>
        <p:nvSpPr>
          <p:cNvPr id="14" name="正方形/長方形 13">
            <a:extLst>
              <a:ext uri="{FF2B5EF4-FFF2-40B4-BE49-F238E27FC236}">
                <a16:creationId xmlns:a16="http://schemas.microsoft.com/office/drawing/2014/main" id="{D9F30330-C626-FC8E-6319-0CCEA57C8F4D}"/>
              </a:ext>
            </a:extLst>
          </p:cNvPr>
          <p:cNvSpPr/>
          <p:nvPr/>
        </p:nvSpPr>
        <p:spPr>
          <a:xfrm>
            <a:off x="479425" y="1538720"/>
            <a:ext cx="11233150" cy="1104933"/>
          </a:xfrm>
          <a:prstGeom prst="rect">
            <a:avLst/>
          </a:prstGeom>
          <a:solidFill>
            <a:srgbClr val="00003E">
              <a:alpha val="5098"/>
            </a:srgb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96000" tIns="108000" rIns="90000" bIns="180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3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掲載予定のキャンペーンが掲載制限カテゴリーに該当する場合、予約はできません。</a:t>
            </a:r>
            <a:endParaRPr kumimoji="1" lang="en-US" altLang="ja-JP"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endParaRPr>
          </a:p>
          <a:p>
            <a:pPr marL="0" marR="0" lvl="0" indent="0" algn="l" defTabSz="914400" rtl="0" eaLnBrk="1" fontAlgn="auto" latinLnBrk="0" hangingPunct="1">
              <a:lnSpc>
                <a:spcPct val="13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広告管理ツールのシミュレーションの結果は在庫なしと表示されます。</a:t>
            </a:r>
            <a:r>
              <a:rPr kumimoji="1" lang="ja-JP" altLang="en-US" sz="11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（ただし、ホワイトリストに登録されていれば予約可能です）</a:t>
            </a:r>
          </a:p>
        </p:txBody>
      </p:sp>
      <p:sp>
        <p:nvSpPr>
          <p:cNvPr id="15" name="1 つの角を丸めた四角形 6">
            <a:extLst>
              <a:ext uri="{FF2B5EF4-FFF2-40B4-BE49-F238E27FC236}">
                <a16:creationId xmlns:a16="http://schemas.microsoft.com/office/drawing/2014/main" id="{C71ACD3D-C9CC-BD59-6C44-9C5B2EFBCCCB}"/>
              </a:ext>
            </a:extLst>
          </p:cNvPr>
          <p:cNvSpPr/>
          <p:nvPr/>
        </p:nvSpPr>
        <p:spPr>
          <a:xfrm>
            <a:off x="479424" y="1162924"/>
            <a:ext cx="11233149" cy="375796"/>
          </a:xfrm>
          <a:prstGeom prst="round1Rect">
            <a:avLst/>
          </a:prstGeom>
          <a:solidFill>
            <a:srgbClr val="00003E">
              <a:alpha val="10196"/>
            </a:srgb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48000" tIns="3600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広告タイプが</a:t>
            </a:r>
            <a:r>
              <a:rPr kumimoji="1" lang="ja-JP" altLang="en-US" sz="1800" b="1" i="0" u="none" strike="noStrike" kern="1200" cap="none" spc="0" normalizeH="0" baseline="0" noProof="0">
                <a:ln>
                  <a:noFill/>
                </a:ln>
                <a:solidFill>
                  <a:srgbClr val="002AFF"/>
                </a:solidFill>
                <a:effectLst/>
                <a:uLnTx/>
                <a:uFillTx/>
                <a:latin typeface="Meiryo" panose="020B0604030504040204" pitchFamily="34" charset="-128"/>
                <a:ea typeface="Meiryo" panose="020B0604030504040204" pitchFamily="34" charset="-128"/>
              </a:rPr>
              <a:t>バナー広告、予約型専用広告</a:t>
            </a:r>
            <a:r>
              <a:rPr kumimoji="1" lang="ja-JP" altLang="en-US" sz="1600" b="1" i="0" u="none" strike="noStrike" kern="1200" cap="none" spc="0" normalizeH="0" baseline="0" noProof="0">
                <a:ln>
                  <a:noFill/>
                </a:ln>
                <a:solidFill>
                  <a:srgbClr val="002AFF"/>
                </a:solidFill>
                <a:effectLst/>
                <a:uLnTx/>
                <a:uFillTx/>
                <a:latin typeface="Meiryo" panose="020B0604030504040204" pitchFamily="34" charset="-128"/>
                <a:ea typeface="Meiryo" panose="020B0604030504040204" pitchFamily="34" charset="-128"/>
              </a:rPr>
              <a:t>（ブランドパネル クインティのみ）</a:t>
            </a:r>
            <a:r>
              <a:rPr kumimoji="1" lang="ja-JP" altLang="en-US" sz="16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の場合</a:t>
            </a:r>
          </a:p>
        </p:txBody>
      </p:sp>
      <p:sp>
        <p:nvSpPr>
          <p:cNvPr id="16" name="正方形/長方形 15">
            <a:extLst>
              <a:ext uri="{FF2B5EF4-FFF2-40B4-BE49-F238E27FC236}">
                <a16:creationId xmlns:a16="http://schemas.microsoft.com/office/drawing/2014/main" id="{8C10BAE9-AF65-7DA3-5A39-B8AA8E8D6542}"/>
              </a:ext>
            </a:extLst>
          </p:cNvPr>
          <p:cNvSpPr/>
          <p:nvPr/>
        </p:nvSpPr>
        <p:spPr>
          <a:xfrm>
            <a:off x="479423" y="3505721"/>
            <a:ext cx="11233151" cy="1224000"/>
          </a:xfrm>
          <a:prstGeom prst="rect">
            <a:avLst/>
          </a:prstGeom>
          <a:solidFill>
            <a:srgbClr val="00003E">
              <a:alpha val="5098"/>
            </a:srgb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96000" tIns="108000" rIns="90000" bIns="180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3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掲載予定のキャンペーンが掲載制限カテゴリーに該当する場合、予約はできません。</a:t>
            </a:r>
            <a:endParaRPr kumimoji="1" lang="en-US" altLang="ja-JP"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endParaRPr>
          </a:p>
          <a:p>
            <a:pPr marL="0" marR="0" lvl="0" indent="0" algn="l" defTabSz="914400" rtl="0" eaLnBrk="1" fontAlgn="auto" latinLnBrk="0" hangingPunct="1">
              <a:lnSpc>
                <a:spcPct val="13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ただし </a:t>
            </a:r>
            <a:r>
              <a:rPr kumimoji="1" lang="ja-JP" altLang="en-US" sz="1400" b="1" i="0" u="none" strike="noStrike" kern="1200" cap="none" spc="0" normalizeH="0" baseline="0" noProof="0">
                <a:ln>
                  <a:noFill/>
                </a:ln>
                <a:solidFill>
                  <a:srgbClr val="002AFF"/>
                </a:solidFill>
                <a:effectLst/>
                <a:uLnTx/>
                <a:uFillTx/>
                <a:latin typeface="Meiryo" panose="020B0604030504040204" pitchFamily="34" charset="-128"/>
                <a:ea typeface="Meiryo" panose="020B0604030504040204" pitchFamily="34" charset="-128"/>
              </a:rPr>
              <a:t>「健康・美容食品」「健康器具・雑貨」</a:t>
            </a:r>
            <a:r>
              <a:rPr kumimoji="1" lang="ja-JP" altLang="en-US"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の場合は、一部のプロモーション内容のみ許可しています。</a:t>
            </a:r>
            <a:endParaRPr kumimoji="1" lang="en-US" altLang="ja-JP"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endParaRPr>
          </a:p>
          <a:p>
            <a:pPr marL="0" marR="0" lvl="0" indent="0" algn="l" defTabSz="914400" rtl="0" eaLnBrk="1" fontAlgn="auto" latinLnBrk="0" hangingPunct="1">
              <a:lnSpc>
                <a:spcPct val="13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事前提案可否のフローにて、事前に弊社営業宛にご連絡ください。</a:t>
            </a:r>
            <a:endParaRPr kumimoji="1" lang="en-US" altLang="ja-JP"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endParaRPr>
          </a:p>
          <a:p>
            <a:pPr lvl="0">
              <a:lnSpc>
                <a:spcPct val="130000"/>
              </a:lnSpc>
              <a:defRPr/>
            </a:pPr>
            <a:r>
              <a:rPr lang="ja-JP" altLang="en-US" sz="1400">
                <a:solidFill>
                  <a:srgbClr val="212121"/>
                </a:solidFill>
                <a:latin typeface="Meiryo"/>
                <a:ea typeface="Meiryo"/>
              </a:rPr>
              <a:t>（ </a:t>
            </a:r>
            <a:r>
              <a:rPr kumimoji="1" lang="ja-JP" altLang="en-US" sz="14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「スペシャル商品（事前提案可否必須商品）について」のページをご確認ください。）</a:t>
            </a:r>
          </a:p>
        </p:txBody>
      </p:sp>
      <p:sp>
        <p:nvSpPr>
          <p:cNvPr id="17" name="1 つの角を丸めた四角形 11">
            <a:extLst>
              <a:ext uri="{FF2B5EF4-FFF2-40B4-BE49-F238E27FC236}">
                <a16:creationId xmlns:a16="http://schemas.microsoft.com/office/drawing/2014/main" id="{113D2F09-C48E-BE4F-FAA0-6E8554DA2411}"/>
              </a:ext>
            </a:extLst>
          </p:cNvPr>
          <p:cNvSpPr/>
          <p:nvPr/>
        </p:nvSpPr>
        <p:spPr>
          <a:xfrm>
            <a:off x="479424" y="3129925"/>
            <a:ext cx="11233150" cy="375796"/>
          </a:xfrm>
          <a:prstGeom prst="round1Rect">
            <a:avLst/>
          </a:prstGeom>
          <a:solidFill>
            <a:srgbClr val="00003E">
              <a:alpha val="10196"/>
            </a:srgb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48000" tIns="3600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広告タイプが</a:t>
            </a:r>
            <a:r>
              <a:rPr kumimoji="1" lang="ja-JP" altLang="en-US" sz="1800" b="1" i="0" u="none" strike="noStrike" kern="1200" cap="none" spc="0" normalizeH="0" baseline="0" noProof="0">
                <a:ln>
                  <a:noFill/>
                </a:ln>
                <a:solidFill>
                  <a:srgbClr val="002AFF"/>
                </a:solidFill>
                <a:effectLst/>
                <a:uLnTx/>
                <a:uFillTx/>
                <a:latin typeface="Meiryo" panose="020B0604030504040204" pitchFamily="34" charset="-128"/>
                <a:ea typeface="Meiryo" panose="020B0604030504040204" pitchFamily="34" charset="-128"/>
              </a:rPr>
              <a:t>予約型専用広告</a:t>
            </a:r>
            <a:r>
              <a:rPr kumimoji="1" lang="ja-JP" altLang="en-US" sz="1600" b="1" i="0" u="none" strike="noStrike" kern="1200" cap="none" spc="0" normalizeH="0" baseline="0" noProof="0">
                <a:ln>
                  <a:noFill/>
                </a:ln>
                <a:solidFill>
                  <a:srgbClr val="002AFF"/>
                </a:solidFill>
                <a:effectLst/>
                <a:uLnTx/>
                <a:uFillTx/>
                <a:latin typeface="Meiryo" panose="020B0604030504040204" pitchFamily="34" charset="-128"/>
                <a:ea typeface="Meiryo" panose="020B0604030504040204" pitchFamily="34" charset="-128"/>
              </a:rPr>
              <a:t>（ブランドパネル クインティを除く）</a:t>
            </a:r>
            <a:r>
              <a:rPr kumimoji="1" lang="ja-JP" altLang="en-US" sz="1600" b="1"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の場合</a:t>
            </a:r>
          </a:p>
        </p:txBody>
      </p:sp>
      <p:sp>
        <p:nvSpPr>
          <p:cNvPr id="18" name="テキスト プレースホルダー 10">
            <a:extLst>
              <a:ext uri="{FF2B5EF4-FFF2-40B4-BE49-F238E27FC236}">
                <a16:creationId xmlns:a16="http://schemas.microsoft.com/office/drawing/2014/main" id="{1A3A3F72-569B-F551-124A-D645DF13A53E}"/>
              </a:ext>
            </a:extLst>
          </p:cNvPr>
          <p:cNvSpPr txBox="1">
            <a:spLocks/>
          </p:cNvSpPr>
          <p:nvPr/>
        </p:nvSpPr>
        <p:spPr>
          <a:xfrm>
            <a:off x="1800722" y="4979789"/>
            <a:ext cx="9972335" cy="1224000"/>
          </a:xfrm>
          <a:prstGeom prst="rect">
            <a:avLst/>
          </a:prstGeom>
        </p:spPr>
        <p:txBody>
          <a:bodyPr lIns="0" tIns="36000" rIns="0" bIns="0" anchor="ctr"/>
          <a:lstStyle>
            <a:lvl1pPr marL="0" indent="0" algn="l" defTabSz="914423" rtl="0" eaLnBrk="1" latinLnBrk="0" hangingPunct="1">
              <a:spcBef>
                <a:spcPct val="20000"/>
              </a:spcBef>
              <a:buFont typeface="Arial" pitchFamily="34" charset="0"/>
              <a:buNone/>
              <a:defRPr kumimoji="1" sz="900" kern="1200" spc="-150">
                <a:solidFill>
                  <a:schemeClr val="bg1"/>
                </a:solidFill>
                <a:latin typeface="+mn-lt"/>
                <a:ea typeface="+mn-ea"/>
                <a:cs typeface="+mn-cs"/>
              </a:defRPr>
            </a:lvl1pPr>
            <a:lvl2pPr marL="742969" indent="-285757" algn="l" defTabSz="914423" rtl="0" eaLnBrk="1" latinLnBrk="0" hangingPunct="1">
              <a:spcBef>
                <a:spcPct val="20000"/>
              </a:spcBef>
              <a:buFont typeface="Arial" pitchFamily="34" charset="0"/>
              <a:buChar char="–"/>
              <a:defRPr kumimoji="1" sz="1600" kern="1200">
                <a:solidFill>
                  <a:schemeClr val="tx1"/>
                </a:solidFill>
                <a:latin typeface="+mn-lt"/>
                <a:ea typeface="+mn-ea"/>
                <a:cs typeface="+mn-cs"/>
              </a:defRPr>
            </a:lvl2pPr>
            <a:lvl3pPr marL="914422" indent="0" algn="l" defTabSz="914423" rtl="0" eaLnBrk="1" latinLnBrk="0" hangingPunct="1">
              <a:spcBef>
                <a:spcPct val="20000"/>
              </a:spcBef>
              <a:buFont typeface="Arial" pitchFamily="34" charset="0"/>
              <a:buNone/>
              <a:defRPr kumimoji="1" sz="2400" kern="1200">
                <a:solidFill>
                  <a:schemeClr val="accent2"/>
                </a:solidFill>
                <a:latin typeface="+mn-lt"/>
                <a:ea typeface="+mn-ea"/>
                <a:cs typeface="+mn-cs"/>
              </a:defRPr>
            </a:lvl3pPr>
            <a:lvl4pPr marL="1600240" indent="-228606" algn="l" defTabSz="914423" rtl="0" eaLnBrk="1" latinLnBrk="0" hangingPunct="1">
              <a:spcBef>
                <a:spcPct val="20000"/>
              </a:spcBef>
              <a:buFont typeface="Arial" pitchFamily="34" charset="0"/>
              <a:buChar char="–"/>
              <a:defRPr kumimoji="1" sz="2000" kern="1200">
                <a:solidFill>
                  <a:schemeClr val="accent2"/>
                </a:solidFill>
                <a:latin typeface="+mn-lt"/>
                <a:ea typeface="+mn-ea"/>
                <a:cs typeface="+mn-cs"/>
              </a:defRPr>
            </a:lvl4pPr>
            <a:lvl5pPr marL="1828846" indent="0" algn="l" defTabSz="914423" rtl="0" eaLnBrk="1" latinLnBrk="0" hangingPunct="1">
              <a:spcBef>
                <a:spcPct val="20000"/>
              </a:spcBef>
              <a:buFont typeface="Arial" pitchFamily="34" charset="0"/>
              <a:buNone/>
              <a:defRPr kumimoji="1" sz="2000" kern="1200">
                <a:solidFill>
                  <a:schemeClr val="accent2"/>
                </a:solidFill>
                <a:latin typeface="+mn-lt"/>
                <a:ea typeface="+mn-ea"/>
                <a:cs typeface="+mn-cs"/>
              </a:defRPr>
            </a:lvl5pPr>
            <a:lvl6pPr marL="2514663" indent="-228606" algn="l" defTabSz="914423"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74" indent="-228606" algn="l" defTabSz="914423"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86" indent="-228606" algn="l" defTabSz="914423"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97" indent="-228606" algn="l" defTabSz="914423"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defTabSz="914400">
              <a:lnSpc>
                <a:spcPct val="120000"/>
              </a:lnSpc>
              <a:spcBef>
                <a:spcPts val="0"/>
              </a:spcBef>
              <a:spcAft>
                <a:spcPts val="600"/>
              </a:spcAft>
              <a:defRPr/>
            </a:pPr>
            <a:r>
              <a:rPr lang="ja-JP" altLang="en-US" sz="1200" spc="0">
                <a:solidFill>
                  <a:srgbClr val="0D0D0D"/>
                </a:solidFill>
                <a:latin typeface="Meiryo"/>
                <a:ea typeface="Meiryo"/>
              </a:rPr>
              <a:t>上記対象商品において</a:t>
            </a:r>
            <a:r>
              <a:rPr lang="ja-JP" altLang="en-US" sz="1200" b="1" spc="0">
                <a:solidFill>
                  <a:srgbClr val="002AFF"/>
                </a:solidFill>
                <a:latin typeface="Meiryo"/>
                <a:ea typeface="Meiryo"/>
              </a:rPr>
              <a:t>「健康・美容食品」「法務・税務」「消費者金融」「加熱式たばこ」</a:t>
            </a:r>
            <a:r>
              <a:rPr lang="ja-JP" altLang="en-US" sz="1200" spc="0">
                <a:solidFill>
                  <a:srgbClr val="212121"/>
                </a:solidFill>
                <a:latin typeface="Meiryo"/>
                <a:ea typeface="Meiryo"/>
              </a:rPr>
              <a:t>は、システム制御がかからず予約できてしまいます。</a:t>
            </a:r>
            <a:br>
              <a:rPr lang="en-US" altLang="ja-JP" sz="1200" spc="0">
                <a:latin typeface="Meiryo" panose="020B0604030504040204" pitchFamily="34" charset="-128"/>
                <a:ea typeface="Meiryo" panose="020B0604030504040204" pitchFamily="34" charset="-128"/>
              </a:rPr>
            </a:br>
            <a:r>
              <a:rPr lang="ja-JP" altLang="en-US" sz="1200" spc="0">
                <a:solidFill>
                  <a:srgbClr val="212121"/>
                </a:solidFill>
                <a:latin typeface="Meiryo"/>
                <a:ea typeface="Meiryo"/>
              </a:rPr>
              <a:t>しかし、予約型専用広告（ブランドパネル クインティ以外）の掲載制限カテゴリー対象のため、審査のタイミングで否認されます。</a:t>
            </a:r>
            <a:br>
              <a:rPr lang="en-US" altLang="ja-JP" sz="1200" spc="0">
                <a:latin typeface="Meiryo" panose="020B0604030504040204" pitchFamily="34" charset="-128"/>
                <a:ea typeface="Meiryo" panose="020B0604030504040204" pitchFamily="34" charset="-128"/>
              </a:rPr>
            </a:br>
            <a:r>
              <a:rPr lang="ja-JP" altLang="en-US" sz="1200" spc="0">
                <a:solidFill>
                  <a:srgbClr val="212121"/>
                </a:solidFill>
                <a:latin typeface="Meiryo"/>
                <a:ea typeface="Meiryo"/>
              </a:rPr>
              <a:t>（ 「健康・美容食品」 は許可されたプロモーション内容のみ掲載可となりますので上記のとおり事前の申請が必要です）</a:t>
            </a:r>
            <a:br>
              <a:rPr lang="en-US" altLang="ja-JP" sz="1200" spc="0">
                <a:latin typeface="Meiryo" panose="020B0604030504040204" pitchFamily="34" charset="-128"/>
                <a:ea typeface="Meiryo" panose="020B0604030504040204" pitchFamily="34" charset="-128"/>
              </a:rPr>
            </a:br>
            <a:r>
              <a:rPr lang="ja-JP" altLang="en-US" sz="1200" b="1" spc="0">
                <a:solidFill>
                  <a:srgbClr val="002AFF"/>
                </a:solidFill>
                <a:latin typeface="Meiryo"/>
                <a:ea typeface="Meiryo"/>
              </a:rPr>
              <a:t>否認された場合、再審査を申請するか、忘れずにキャンセルしてください。</a:t>
            </a:r>
            <a:br>
              <a:rPr lang="en-US" altLang="ja-JP" sz="1200" b="1" spc="0">
                <a:solidFill>
                  <a:srgbClr val="002AFF"/>
                </a:solidFill>
                <a:latin typeface="Meiryo" panose="020B0604030504040204" pitchFamily="34" charset="-128"/>
                <a:ea typeface="Meiryo" panose="020B0604030504040204" pitchFamily="34" charset="-128"/>
              </a:rPr>
            </a:br>
            <a:r>
              <a:rPr lang="ja-JP" altLang="en-US" sz="1200" spc="0">
                <a:solidFill>
                  <a:srgbClr val="212121"/>
                </a:solidFill>
                <a:latin typeface="Meiryo"/>
                <a:ea typeface="Meiryo"/>
              </a:rPr>
              <a:t>（キャンペーン作成（予約）後、</a:t>
            </a:r>
            <a:r>
              <a:rPr lang="en-US" altLang="ja-JP" sz="1200" spc="0">
                <a:solidFill>
                  <a:srgbClr val="212121"/>
                </a:solidFill>
                <a:latin typeface="Meiryo"/>
                <a:ea typeface="Meiryo"/>
              </a:rPr>
              <a:t>3</a:t>
            </a:r>
            <a:r>
              <a:rPr lang="ja-JP" altLang="en-US" sz="1200" spc="0">
                <a:solidFill>
                  <a:srgbClr val="212121"/>
                </a:solidFill>
                <a:latin typeface="Meiryo"/>
                <a:ea typeface="Meiryo"/>
              </a:rPr>
              <a:t>営業日より後のキャンセル、または掲載開始日以降のキャンセルはキャンセル料が発生します）</a:t>
            </a:r>
            <a:endParaRPr lang="ja-JP">
              <a:cs typeface="Calibri" panose="020F0502020204030204"/>
            </a:endParaRPr>
          </a:p>
        </p:txBody>
      </p:sp>
      <p:sp>
        <p:nvSpPr>
          <p:cNvPr id="2" name="正方形/長方形 1">
            <a:extLst>
              <a:ext uri="{FF2B5EF4-FFF2-40B4-BE49-F238E27FC236}">
                <a16:creationId xmlns:a16="http://schemas.microsoft.com/office/drawing/2014/main" id="{1F16B96E-A3BF-8F4F-F232-38309741CEA1}"/>
              </a:ext>
            </a:extLst>
          </p:cNvPr>
          <p:cNvSpPr/>
          <p:nvPr/>
        </p:nvSpPr>
        <p:spPr>
          <a:xfrm>
            <a:off x="8417813" y="3280295"/>
            <a:ext cx="2587247" cy="169277"/>
          </a:xfrm>
          <a:prstGeom prst="rect">
            <a:avLst/>
          </a:prstGeom>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 </a:t>
            </a:r>
            <a:r>
              <a:rPr kumimoji="1" lang="ja-JP" altLang="en-US" sz="11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トップインパクト関連、パノラマ関連</a:t>
            </a:r>
          </a:p>
        </p:txBody>
      </p:sp>
    </p:spTree>
    <p:extLst>
      <p:ext uri="{BB962C8B-B14F-4D97-AF65-F5344CB8AC3E}">
        <p14:creationId xmlns:p14="http://schemas.microsoft.com/office/powerpoint/2010/main" val="176518135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945F32-75E7-6F99-3263-B3D8D9DD876D}"/>
            </a:ext>
          </a:extLst>
        </p:cNvPr>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D1010BCD-0AD6-1D7B-2CEE-977023503E4A}"/>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その他・注意事項</a:t>
            </a:r>
          </a:p>
        </p:txBody>
      </p:sp>
      <p:pic>
        <p:nvPicPr>
          <p:cNvPr id="7" name="図プレースホルダー 8" descr="アイコン&#10;&#10;自動的に生成された説明">
            <a:extLst>
              <a:ext uri="{FF2B5EF4-FFF2-40B4-BE49-F238E27FC236}">
                <a16:creationId xmlns:a16="http://schemas.microsoft.com/office/drawing/2014/main" id="{6FC3ABA8-A1C0-D9CF-9F01-2C0E8F7B71C3}"/>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5" name="テキスト プレースホルダー 1">
            <a:extLst>
              <a:ext uri="{FF2B5EF4-FFF2-40B4-BE49-F238E27FC236}">
                <a16:creationId xmlns:a16="http://schemas.microsoft.com/office/drawing/2014/main" id="{32D6FDDC-942B-3B88-7202-A13587A2C613}"/>
              </a:ext>
            </a:extLst>
          </p:cNvPr>
          <p:cNvSpPr>
            <a:spLocks noGrp="1"/>
          </p:cNvSpPr>
          <p:nvPr>
            <p:ph type="body" sz="quarter" idx="10"/>
          </p:nvPr>
        </p:nvSpPr>
        <p:spPr>
          <a:xfrm>
            <a:off x="1887808" y="252000"/>
            <a:ext cx="8136904" cy="335028"/>
          </a:xfrm>
        </p:spPr>
        <p:txBody>
          <a:bodyPr/>
          <a:lstStyle/>
          <a:p>
            <a:r>
              <a:rPr lang="ja-JP" altLang="en-US"/>
              <a:t>販売制限</a:t>
            </a:r>
            <a:endParaRPr kumimoji="1" lang="ja-JP" altLang="en-US"/>
          </a:p>
        </p:txBody>
      </p:sp>
      <p:sp>
        <p:nvSpPr>
          <p:cNvPr id="8" name="テキスト ボックス 7">
            <a:extLst>
              <a:ext uri="{FF2B5EF4-FFF2-40B4-BE49-F238E27FC236}">
                <a16:creationId xmlns:a16="http://schemas.microsoft.com/office/drawing/2014/main" id="{338397DB-1BEE-535B-21E4-767015A0140B}"/>
              </a:ext>
            </a:extLst>
          </p:cNvPr>
          <p:cNvSpPr txBox="1"/>
          <p:nvPr/>
        </p:nvSpPr>
        <p:spPr>
          <a:xfrm>
            <a:off x="491492" y="1317096"/>
            <a:ext cx="5206554" cy="236988"/>
          </a:xfrm>
          <a:prstGeom prst="rect">
            <a:avLst/>
          </a:prstGeom>
          <a:noFill/>
        </p:spPr>
        <p:txBody>
          <a:bodyPr wrap="none" lIns="0" tIns="0" rIns="0" bIns="0" rtlCol="0">
            <a:spAutoFit/>
          </a:bodyPr>
          <a:lstStyle/>
          <a:p>
            <a:pPr>
              <a:lnSpc>
                <a:spcPct val="110000"/>
              </a:lnSpc>
            </a:pPr>
            <a:r>
              <a:rPr lang="ja-JP" altLang="en-US" sz="1400">
                <a:solidFill>
                  <a:srgbClr val="0D0D0D"/>
                </a:solidFill>
                <a:latin typeface="Meiryo" panose="020B0604030504040204" pitchFamily="34" charset="-128"/>
                <a:ea typeface="Meiryo" panose="020B0604030504040204" pitchFamily="34" charset="-128"/>
              </a:rPr>
              <a:t>以下商品において</a:t>
            </a:r>
            <a:r>
              <a:rPr lang="ja-JP" altLang="en-US" sz="1400" b="1">
                <a:solidFill>
                  <a:srgbClr val="002AFF"/>
                </a:solidFill>
                <a:latin typeface="Meiryo" panose="020B0604030504040204" pitchFamily="34" charset="-128"/>
                <a:ea typeface="Meiryo" panose="020B0604030504040204" pitchFamily="34" charset="-128"/>
              </a:rPr>
              <a:t>「下着・水着」の訴求内容</a:t>
            </a:r>
            <a:r>
              <a:rPr lang="ja-JP" altLang="en-US" sz="1400">
                <a:solidFill>
                  <a:srgbClr val="0D0D0D"/>
                </a:solidFill>
                <a:latin typeface="Meiryo" panose="020B0604030504040204" pitchFamily="34" charset="-128"/>
                <a:ea typeface="Meiryo" panose="020B0604030504040204" pitchFamily="34" charset="-128"/>
              </a:rPr>
              <a:t>は掲載できません</a:t>
            </a:r>
            <a:r>
              <a:rPr lang="ja-JP" altLang="en-US" sz="1400">
                <a:solidFill>
                  <a:srgbClr val="000000"/>
                </a:solidFill>
                <a:latin typeface="Meiryo" panose="020B0604030504040204" pitchFamily="34" charset="-128"/>
                <a:ea typeface="Meiryo" panose="020B0604030504040204" pitchFamily="34" charset="-128"/>
              </a:rPr>
              <a:t>。</a:t>
            </a:r>
          </a:p>
        </p:txBody>
      </p:sp>
      <p:sp>
        <p:nvSpPr>
          <p:cNvPr id="9" name="正方形/長方形 8">
            <a:extLst>
              <a:ext uri="{FF2B5EF4-FFF2-40B4-BE49-F238E27FC236}">
                <a16:creationId xmlns:a16="http://schemas.microsoft.com/office/drawing/2014/main" id="{E619E959-D72A-6B4E-ACEF-BA8BC36298CF}"/>
              </a:ext>
            </a:extLst>
          </p:cNvPr>
          <p:cNvSpPr/>
          <p:nvPr/>
        </p:nvSpPr>
        <p:spPr>
          <a:xfrm>
            <a:off x="491492" y="2443845"/>
            <a:ext cx="5460046" cy="1743718"/>
          </a:xfrm>
          <a:prstGeom prst="rect">
            <a:avLst/>
          </a:prstGeom>
          <a:solidFill>
            <a:srgbClr val="F5F5F5"/>
          </a:solidFill>
          <a:ln w="9525" cap="flat" cmpd="sng" algn="ctr">
            <a:noFill/>
            <a:prstDash val="solid"/>
          </a:ln>
          <a:effectLst/>
        </p:spPr>
        <p:txBody>
          <a:bodyPr rot="0" spcFirstLastPara="0" vertOverflow="overflow" horzOverflow="overflow" vert="horz" wrap="none" lIns="396000" tIns="108000" rIns="90000" bIns="180000" numCol="1" spcCol="0" rtlCol="0" fromWordArt="0" anchor="ctr" anchorCtr="0" forceAA="0" compatLnSpc="1">
            <a:prstTxWarp prst="textNoShape">
              <a:avLst/>
            </a:prstTxWarp>
            <a:noAutofit/>
          </a:bodyPr>
          <a:lstStyle/>
          <a:p>
            <a:pPr marL="177750" marR="0" lvl="0" indent="-177750" defTabSz="91440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ja-JP" altLang="en-US" sz="1200" b="1" i="0" u="none" strike="noStrike" kern="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ブランドパネル リッチフォーマット </a:t>
            </a:r>
            <a:r>
              <a:rPr kumimoji="0" lang="en" altLang="ja-JP" sz="1200" b="1" i="0" u="none" strike="noStrike" kern="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MD</a:t>
            </a:r>
            <a:r>
              <a:rPr kumimoji="0" lang="ja-JP" altLang="en-US" sz="1200" b="1" i="0" u="none" strike="noStrike" kern="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　トップカバー関連商品</a:t>
            </a:r>
            <a:endParaRPr kumimoji="0" lang="en-US" altLang="ja-JP" sz="1200" b="1" i="0" u="none" strike="noStrike" kern="0" cap="none" spc="0" normalizeH="0" baseline="0" noProof="0">
              <a:ln>
                <a:noFill/>
              </a:ln>
              <a:solidFill>
                <a:srgbClr val="0D0D0D"/>
              </a:solidFill>
              <a:effectLst/>
              <a:uLnTx/>
              <a:uFillTx/>
              <a:latin typeface="Meiryo" panose="020B0604030504040204" pitchFamily="34" charset="-128"/>
              <a:ea typeface="Meiryo" panose="020B0604030504040204" pitchFamily="34" charset="-128"/>
            </a:endParaRPr>
          </a:p>
          <a:p>
            <a:pPr marL="177750" lvl="0" indent="-177750">
              <a:lnSpc>
                <a:spcPct val="150000"/>
              </a:lnSpc>
              <a:buFont typeface="Arial" panose="020B0604020202020204" pitchFamily="34" charset="0"/>
              <a:buChar char="•"/>
              <a:defRPr/>
            </a:pPr>
            <a:r>
              <a:rPr kumimoji="0" lang="ja-JP" altLang="en-US" sz="1200" b="1" kern="0">
                <a:solidFill>
                  <a:srgbClr val="0D0D0D"/>
                </a:solidFill>
                <a:latin typeface="Meiryo" panose="020B0604030504040204" pitchFamily="34" charset="-128"/>
                <a:ea typeface="Meiryo" panose="020B0604030504040204" pitchFamily="34" charset="-128"/>
              </a:rPr>
              <a:t>ブランドパネル リッチフォーマット </a:t>
            </a:r>
            <a:r>
              <a:rPr kumimoji="0" lang="en" altLang="ja-JP" sz="1200" b="1" kern="0">
                <a:solidFill>
                  <a:srgbClr val="0D0D0D"/>
                </a:solidFill>
                <a:latin typeface="Meiryo" panose="020B0604030504040204" pitchFamily="34" charset="-128"/>
                <a:ea typeface="Meiryo" panose="020B0604030504040204" pitchFamily="34" charset="-128"/>
              </a:rPr>
              <a:t>MD</a:t>
            </a:r>
            <a:r>
              <a:rPr kumimoji="0" lang="ja-JP" altLang="en-US" sz="1200" b="1" kern="0">
                <a:solidFill>
                  <a:srgbClr val="0D0D0D"/>
                </a:solidFill>
                <a:latin typeface="Meiryo" panose="020B0604030504040204" pitchFamily="34" charset="-128"/>
                <a:ea typeface="Meiryo" panose="020B0604030504040204" pitchFamily="34" charset="-128"/>
              </a:rPr>
              <a:t>関連商品</a:t>
            </a:r>
          </a:p>
          <a:p>
            <a:pPr marL="177750" lvl="0" indent="-177750">
              <a:lnSpc>
                <a:spcPct val="150000"/>
              </a:lnSpc>
              <a:buFont typeface="Arial" panose="020B0604020202020204" pitchFamily="34" charset="0"/>
              <a:buChar char="•"/>
              <a:defRPr/>
            </a:pPr>
            <a:r>
              <a:rPr kumimoji="0" lang="ja-JP" altLang="en-US" sz="1200" b="1" kern="0">
                <a:solidFill>
                  <a:srgbClr val="0D0D0D"/>
                </a:solidFill>
                <a:latin typeface="Meiryo" panose="020B0604030504040204" pitchFamily="34" charset="-128"/>
                <a:ea typeface="Meiryo" panose="020B0604030504040204" pitchFamily="34" charset="-128"/>
              </a:rPr>
              <a:t>ブランドパネル トップインパクト </a:t>
            </a:r>
            <a:r>
              <a:rPr kumimoji="0" lang="en" altLang="ja-JP" sz="1200" b="1" kern="0">
                <a:solidFill>
                  <a:srgbClr val="0D0D0D"/>
                </a:solidFill>
                <a:latin typeface="Meiryo" panose="020B0604030504040204" pitchFamily="34" charset="-128"/>
                <a:ea typeface="Meiryo" panose="020B0604030504040204" pitchFamily="34" charset="-128"/>
              </a:rPr>
              <a:t>PC</a:t>
            </a:r>
            <a:endParaRPr kumimoji="0" lang="en-US" altLang="ja-JP" sz="1200" b="1" kern="0">
              <a:solidFill>
                <a:srgbClr val="0D0D0D"/>
              </a:solidFill>
              <a:latin typeface="Meiryo" panose="020B0604030504040204" pitchFamily="34" charset="-128"/>
              <a:ea typeface="Meiryo" panose="020B0604030504040204" pitchFamily="34" charset="-128"/>
            </a:endParaRPr>
          </a:p>
          <a:p>
            <a:pPr marL="177750" indent="-177750">
              <a:lnSpc>
                <a:spcPct val="150000"/>
              </a:lnSpc>
              <a:buFont typeface="Arial" panose="020B0604020202020204" pitchFamily="34" charset="0"/>
              <a:buChar char="•"/>
              <a:defRPr/>
            </a:pPr>
            <a:r>
              <a:rPr kumimoji="0" lang="ja-JP" altLang="en-US" sz="1200" b="1" kern="0">
                <a:solidFill>
                  <a:srgbClr val="0D0D0D"/>
                </a:solidFill>
                <a:latin typeface="Meiryo" panose="020B0604030504040204" pitchFamily="34" charset="-128"/>
                <a:ea typeface="Meiryo" panose="020B0604030504040204" pitchFamily="34" charset="-128"/>
              </a:rPr>
              <a:t>ブランドパネル トップインパクト パノラマ </a:t>
            </a:r>
            <a:r>
              <a:rPr kumimoji="0" lang="en-US" altLang="ja-JP" sz="1200" b="1" kern="0">
                <a:solidFill>
                  <a:srgbClr val="0D0D0D"/>
                </a:solidFill>
                <a:latin typeface="Meiryo" panose="020B0604030504040204" pitchFamily="34" charset="-128"/>
                <a:ea typeface="Meiryo" panose="020B0604030504040204" pitchFamily="34" charset="-128"/>
              </a:rPr>
              <a:t>MD</a:t>
            </a:r>
            <a:endParaRPr kumimoji="0" lang="ja-JP" altLang="en" sz="1200" b="1" kern="0">
              <a:solidFill>
                <a:srgbClr val="0D0D0D"/>
              </a:solidFill>
              <a:latin typeface="Meiryo" panose="020B0604030504040204" pitchFamily="34" charset="-128"/>
              <a:ea typeface="Meiryo" panose="020B0604030504040204" pitchFamily="34" charset="-128"/>
            </a:endParaRPr>
          </a:p>
          <a:p>
            <a:pPr marL="177750" lvl="0" indent="-177750">
              <a:lnSpc>
                <a:spcPct val="150000"/>
              </a:lnSpc>
              <a:buFont typeface="Arial" panose="020B0604020202020204" pitchFamily="34" charset="0"/>
              <a:buChar char="•"/>
              <a:defRPr/>
            </a:pPr>
            <a:r>
              <a:rPr kumimoji="0" lang="ja-JP" altLang="en-US" sz="1200" b="1" kern="0">
                <a:solidFill>
                  <a:srgbClr val="0D0D0D"/>
                </a:solidFill>
                <a:latin typeface="Meiryo" panose="020B0604030504040204" pitchFamily="34" charset="-128"/>
                <a:ea typeface="Meiryo" panose="020B0604030504040204" pitchFamily="34" charset="-128"/>
              </a:rPr>
              <a:t>ブランドパネル トップインパクト パノラマ </a:t>
            </a:r>
            <a:r>
              <a:rPr kumimoji="0" lang="en" altLang="ja-JP" sz="1200" b="1" kern="0">
                <a:solidFill>
                  <a:srgbClr val="0D0D0D"/>
                </a:solidFill>
                <a:latin typeface="Meiryo" panose="020B0604030504040204" pitchFamily="34" charset="-128"/>
                <a:ea typeface="Meiryo" panose="020B0604030504040204" pitchFamily="34" charset="-128"/>
              </a:rPr>
              <a:t>PC</a:t>
            </a:r>
            <a:endParaRPr kumimoji="0" lang="ja-JP" altLang="en-US" sz="1200" b="1" kern="0">
              <a:solidFill>
                <a:srgbClr val="0D0D0D"/>
              </a:solidFill>
              <a:latin typeface="Meiryo" panose="020B0604030504040204" pitchFamily="34" charset="-128"/>
              <a:ea typeface="Meiryo" panose="020B0604030504040204" pitchFamily="34" charset="-128"/>
            </a:endParaRPr>
          </a:p>
        </p:txBody>
      </p:sp>
      <p:sp>
        <p:nvSpPr>
          <p:cNvPr id="10" name="1 つの角を丸めた四角形 21">
            <a:extLst>
              <a:ext uri="{FF2B5EF4-FFF2-40B4-BE49-F238E27FC236}">
                <a16:creationId xmlns:a16="http://schemas.microsoft.com/office/drawing/2014/main" id="{B60558F3-669F-E9FA-4D1E-E74CB93FBF65}"/>
              </a:ext>
            </a:extLst>
          </p:cNvPr>
          <p:cNvSpPr/>
          <p:nvPr/>
        </p:nvSpPr>
        <p:spPr>
          <a:xfrm>
            <a:off x="491492" y="2068049"/>
            <a:ext cx="3084277" cy="375796"/>
          </a:xfrm>
          <a:prstGeom prst="round1Rect">
            <a:avLst/>
          </a:prstGeom>
          <a:solidFill>
            <a:srgbClr val="999999"/>
          </a:solidFill>
          <a:ln w="9525" cap="flat" cmpd="sng" algn="ctr">
            <a:noFill/>
            <a:prstDash val="solid"/>
          </a:ln>
          <a:effectLst/>
        </p:spPr>
        <p:txBody>
          <a:bodyPr rot="0" spcFirstLastPara="0" vertOverflow="overflow" horzOverflow="overflow" vert="horz" wrap="square" lIns="14400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600" b="1" i="0" u="none" strike="noStrike" kern="0" cap="none" spc="300" normalizeH="0" baseline="0" noProof="0">
                <a:ln>
                  <a:noFill/>
                </a:ln>
                <a:solidFill>
                  <a:srgbClr val="FFFFFF"/>
                </a:solidFill>
                <a:effectLst/>
                <a:uLnTx/>
                <a:uFillTx/>
                <a:latin typeface="Meiryo" panose="020B0604030504040204" pitchFamily="34" charset="-128"/>
                <a:ea typeface="Meiryo" panose="020B0604030504040204" pitchFamily="34" charset="-128"/>
              </a:rPr>
              <a:t>対象商品</a:t>
            </a:r>
          </a:p>
        </p:txBody>
      </p:sp>
      <p:sp>
        <p:nvSpPr>
          <p:cNvPr id="11" name="正方形/長方形 10">
            <a:extLst>
              <a:ext uri="{FF2B5EF4-FFF2-40B4-BE49-F238E27FC236}">
                <a16:creationId xmlns:a16="http://schemas.microsoft.com/office/drawing/2014/main" id="{746C0C5E-DBE5-49B3-30CB-36311CEC0062}"/>
              </a:ext>
            </a:extLst>
          </p:cNvPr>
          <p:cNvSpPr/>
          <p:nvPr/>
        </p:nvSpPr>
        <p:spPr>
          <a:xfrm>
            <a:off x="6252530" y="2437810"/>
            <a:ext cx="5472112" cy="1743718"/>
          </a:xfrm>
          <a:prstGeom prst="rect">
            <a:avLst/>
          </a:prstGeom>
          <a:solidFill>
            <a:srgbClr val="00003E">
              <a:alpha val="10196"/>
            </a:srgbClr>
          </a:solidFill>
          <a:ln w="9525" cap="flat" cmpd="sng" algn="ctr">
            <a:noFill/>
            <a:prstDash val="solid"/>
          </a:ln>
          <a:effectLst/>
        </p:spPr>
        <p:txBody>
          <a:bodyPr rot="0" spcFirstLastPara="0" vertOverflow="overflow" horzOverflow="overflow" vert="horz" wrap="none" lIns="396000" tIns="108000" rIns="90000" bIns="180000" numCol="1" spcCol="0" rtlCol="0" fromWordArt="0" anchor="ctr" anchorCtr="0" forceAA="0" compatLnSpc="1">
            <a:prstTxWarp prst="textNoShape">
              <a:avLst/>
            </a:prstTxWarp>
            <a:noAutofit/>
          </a:bodyPr>
          <a:lstStyle/>
          <a:p>
            <a:pPr marL="177750" marR="0" lvl="0" indent="-177750" defTabSz="91440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ja-JP" altLang="en-US" sz="1400" b="1" i="0" u="none" strike="noStrike" kern="0" cap="none" spc="0" normalizeH="0" baseline="0" noProof="0">
                <a:ln>
                  <a:noFill/>
                </a:ln>
                <a:solidFill>
                  <a:srgbClr val="002AFF"/>
                </a:solidFill>
                <a:effectLst/>
                <a:uLnTx/>
                <a:uFillTx/>
                <a:latin typeface="Meiryo" panose="020B0604030504040204" pitchFamily="34" charset="-128"/>
                <a:ea typeface="Meiryo" panose="020B0604030504040204" pitchFamily="34" charset="-128"/>
              </a:rPr>
              <a:t>下着・水着（性別問わず）</a:t>
            </a:r>
            <a:endParaRPr kumimoji="0" lang="en-US" altLang="ja-JP" sz="1400" b="1" i="0" u="none" strike="noStrike" kern="0" cap="none" spc="0" normalizeH="0" baseline="0" noProof="0">
              <a:ln>
                <a:noFill/>
              </a:ln>
              <a:solidFill>
                <a:srgbClr val="002AFF"/>
              </a:solidFill>
              <a:effectLst/>
              <a:uLnTx/>
              <a:uFillTx/>
              <a:latin typeface="Meiryo" panose="020B0604030504040204" pitchFamily="34" charset="-128"/>
              <a:ea typeface="Meiryo" panose="020B0604030504040204" pitchFamily="34" charset="-128"/>
            </a:endParaRPr>
          </a:p>
        </p:txBody>
      </p:sp>
      <p:sp>
        <p:nvSpPr>
          <p:cNvPr id="12" name="1 つの角を丸めた四角形 23">
            <a:extLst>
              <a:ext uri="{FF2B5EF4-FFF2-40B4-BE49-F238E27FC236}">
                <a16:creationId xmlns:a16="http://schemas.microsoft.com/office/drawing/2014/main" id="{7D7C1109-CED3-A878-F881-34D5C2A6D957}"/>
              </a:ext>
            </a:extLst>
          </p:cNvPr>
          <p:cNvSpPr/>
          <p:nvPr/>
        </p:nvSpPr>
        <p:spPr>
          <a:xfrm>
            <a:off x="6252530" y="2062014"/>
            <a:ext cx="3096343" cy="375796"/>
          </a:xfrm>
          <a:prstGeom prst="round1Rect">
            <a:avLst/>
          </a:prstGeom>
          <a:solidFill>
            <a:srgbClr val="000048"/>
          </a:solidFill>
          <a:ln w="9525" cap="flat" cmpd="sng" algn="ctr">
            <a:noFill/>
            <a:prstDash val="solid"/>
          </a:ln>
          <a:effectLst/>
        </p:spPr>
        <p:txBody>
          <a:bodyPr rot="0" spcFirstLastPara="0" vertOverflow="overflow" horzOverflow="overflow" vert="horz" wrap="square" lIns="144000" tIns="36000" rIns="0" bIns="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600" b="1" i="0" u="none" strike="noStrike" kern="0" cap="none" spc="300" normalizeH="0" baseline="0" noProof="0">
                <a:ln>
                  <a:noFill/>
                </a:ln>
                <a:solidFill>
                  <a:srgbClr val="FFFFFF"/>
                </a:solidFill>
                <a:effectLst/>
                <a:uLnTx/>
                <a:uFillTx/>
                <a:latin typeface="Meiryo" panose="020B0604030504040204" pitchFamily="34" charset="-128"/>
                <a:ea typeface="Meiryo" panose="020B0604030504040204" pitchFamily="34" charset="-128"/>
              </a:rPr>
              <a:t>掲載できない訴求内容</a:t>
            </a:r>
          </a:p>
        </p:txBody>
      </p:sp>
      <p:sp>
        <p:nvSpPr>
          <p:cNvPr id="14" name="テキスト ボックス 13">
            <a:extLst>
              <a:ext uri="{FF2B5EF4-FFF2-40B4-BE49-F238E27FC236}">
                <a16:creationId xmlns:a16="http://schemas.microsoft.com/office/drawing/2014/main" id="{69FCD895-C4CE-6D88-D218-8A513BFAFF74}"/>
              </a:ext>
            </a:extLst>
          </p:cNvPr>
          <p:cNvSpPr txBox="1"/>
          <p:nvPr/>
        </p:nvSpPr>
        <p:spPr>
          <a:xfrm>
            <a:off x="6195849" y="4191985"/>
            <a:ext cx="5057795" cy="400110"/>
          </a:xfrm>
          <a:prstGeom prst="rect">
            <a:avLst/>
          </a:prstGeom>
          <a:noFill/>
        </p:spPr>
        <p:txBody>
          <a:bodyPr wrap="none" rtlCol="0">
            <a:spAutoFit/>
          </a:bodyPr>
          <a:lstStyle/>
          <a:p>
            <a:pPr algn="l"/>
            <a:r>
              <a:rPr lang="ja-JP" altLang="en-US" sz="1000">
                <a:solidFill>
                  <a:srgbClr val="0D0D0D"/>
                </a:solidFill>
              </a:rPr>
              <a:t>上記以外においても</a:t>
            </a:r>
            <a:r>
              <a:rPr kumimoji="1" lang="ja-JP" altLang="en-US" sz="1000">
                <a:solidFill>
                  <a:srgbClr val="0D0D0D"/>
                </a:solidFill>
              </a:rPr>
              <a:t>ユーザーに不快感・嫌悪感を与えるおそれのある場合は掲載を</a:t>
            </a:r>
            <a:endParaRPr kumimoji="1" lang="en-US" altLang="ja-JP" sz="1000">
              <a:solidFill>
                <a:srgbClr val="0D0D0D"/>
              </a:solidFill>
            </a:endParaRPr>
          </a:p>
          <a:p>
            <a:pPr algn="l"/>
            <a:r>
              <a:rPr kumimoji="1" lang="ja-JP" altLang="en-US" sz="1000">
                <a:solidFill>
                  <a:srgbClr val="0D0D0D"/>
                </a:solidFill>
              </a:rPr>
              <a:t>お断りすることがございます。</a:t>
            </a:r>
          </a:p>
        </p:txBody>
      </p:sp>
      <p:sp>
        <p:nvSpPr>
          <p:cNvPr id="15" name="テキスト プレースホルダー 4">
            <a:extLst>
              <a:ext uri="{FF2B5EF4-FFF2-40B4-BE49-F238E27FC236}">
                <a16:creationId xmlns:a16="http://schemas.microsoft.com/office/drawing/2014/main" id="{E5E6C41A-0F38-4DAB-BABF-37044EC748FE}"/>
              </a:ext>
            </a:extLst>
          </p:cNvPr>
          <p:cNvSpPr txBox="1">
            <a:spLocks/>
          </p:cNvSpPr>
          <p:nvPr/>
        </p:nvSpPr>
        <p:spPr>
          <a:xfrm>
            <a:off x="1726311" y="4909044"/>
            <a:ext cx="9172235" cy="1224000"/>
          </a:xfrm>
          <a:prstGeom prst="rect">
            <a:avLst/>
          </a:prstGeom>
        </p:spPr>
        <p:txBody>
          <a:bodyPr lIns="0" tIns="36000" rIns="0" bIns="0" anchor="ctr"/>
          <a:lstStyle>
            <a:lvl1pPr marL="0" indent="0" algn="l" defTabSz="914423" rtl="0" eaLnBrk="1" latinLnBrk="0" hangingPunct="1">
              <a:spcBef>
                <a:spcPct val="20000"/>
              </a:spcBef>
              <a:buFont typeface="Arial" pitchFamily="34" charset="0"/>
              <a:buNone/>
              <a:defRPr kumimoji="1" sz="900" kern="1200" spc="-150">
                <a:solidFill>
                  <a:schemeClr val="bg1"/>
                </a:solidFill>
                <a:latin typeface="+mn-lt"/>
                <a:ea typeface="+mn-ea"/>
                <a:cs typeface="+mn-cs"/>
              </a:defRPr>
            </a:lvl1pPr>
            <a:lvl2pPr marL="742969" indent="-285757" algn="l" defTabSz="914423" rtl="0" eaLnBrk="1" latinLnBrk="0" hangingPunct="1">
              <a:spcBef>
                <a:spcPct val="20000"/>
              </a:spcBef>
              <a:buFont typeface="Arial" pitchFamily="34" charset="0"/>
              <a:buChar char="–"/>
              <a:defRPr kumimoji="1" sz="1600" kern="1200">
                <a:solidFill>
                  <a:schemeClr val="tx1"/>
                </a:solidFill>
                <a:latin typeface="+mn-lt"/>
                <a:ea typeface="+mn-ea"/>
                <a:cs typeface="+mn-cs"/>
              </a:defRPr>
            </a:lvl2pPr>
            <a:lvl3pPr marL="914422" indent="0" algn="l" defTabSz="914423" rtl="0" eaLnBrk="1" latinLnBrk="0" hangingPunct="1">
              <a:spcBef>
                <a:spcPct val="20000"/>
              </a:spcBef>
              <a:buFont typeface="Arial" pitchFamily="34" charset="0"/>
              <a:buNone/>
              <a:defRPr kumimoji="1" sz="2400" kern="1200">
                <a:solidFill>
                  <a:schemeClr val="accent2"/>
                </a:solidFill>
                <a:latin typeface="+mn-lt"/>
                <a:ea typeface="+mn-ea"/>
                <a:cs typeface="+mn-cs"/>
              </a:defRPr>
            </a:lvl3pPr>
            <a:lvl4pPr marL="1600240" indent="-228606" algn="l" defTabSz="914423" rtl="0" eaLnBrk="1" latinLnBrk="0" hangingPunct="1">
              <a:spcBef>
                <a:spcPct val="20000"/>
              </a:spcBef>
              <a:buFont typeface="Arial" pitchFamily="34" charset="0"/>
              <a:buChar char="–"/>
              <a:defRPr kumimoji="1" sz="2000" kern="1200">
                <a:solidFill>
                  <a:schemeClr val="accent2"/>
                </a:solidFill>
                <a:latin typeface="+mn-lt"/>
                <a:ea typeface="+mn-ea"/>
                <a:cs typeface="+mn-cs"/>
              </a:defRPr>
            </a:lvl4pPr>
            <a:lvl5pPr marL="1828846" indent="0" algn="l" defTabSz="914423" rtl="0" eaLnBrk="1" latinLnBrk="0" hangingPunct="1">
              <a:spcBef>
                <a:spcPct val="20000"/>
              </a:spcBef>
              <a:buFont typeface="Arial" pitchFamily="34" charset="0"/>
              <a:buNone/>
              <a:defRPr kumimoji="1" sz="2000" kern="1200">
                <a:solidFill>
                  <a:schemeClr val="accent2"/>
                </a:solidFill>
                <a:latin typeface="+mn-lt"/>
                <a:ea typeface="+mn-ea"/>
                <a:cs typeface="+mn-cs"/>
              </a:defRPr>
            </a:lvl5pPr>
            <a:lvl6pPr marL="2514663" indent="-228606" algn="l" defTabSz="914423"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74" indent="-228606" algn="l" defTabSz="914423"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86" indent="-228606" algn="l" defTabSz="914423"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97" indent="-228606" algn="l" defTabSz="914423"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defTabSz="914400">
              <a:lnSpc>
                <a:spcPct val="120000"/>
              </a:lnSpc>
              <a:spcBef>
                <a:spcPts val="0"/>
              </a:spcBef>
              <a:spcAft>
                <a:spcPts val="600"/>
              </a:spcAft>
              <a:buFontTx/>
              <a:buNone/>
              <a:defRPr/>
            </a:pPr>
            <a:r>
              <a:rPr kumimoji="0" lang="ja-JP" altLang="en-US" sz="1200" kern="0" spc="0">
                <a:solidFill>
                  <a:srgbClr val="0D0D0D"/>
                </a:solidFill>
                <a:latin typeface="Meiryo" panose="020B0604030504040204" pitchFamily="34" charset="-128"/>
                <a:ea typeface="Meiryo" panose="020B0604030504040204" pitchFamily="34" charset="-128"/>
              </a:rPr>
              <a:t>上記対象商品において</a:t>
            </a:r>
            <a:r>
              <a:rPr kumimoji="0" lang="ja-JP" altLang="en-US" sz="1200" b="1" kern="0" spc="0">
                <a:solidFill>
                  <a:srgbClr val="002AFF"/>
                </a:solidFill>
                <a:latin typeface="Meiryo" panose="020B0604030504040204" pitchFamily="34" charset="-128"/>
                <a:ea typeface="Meiryo" panose="020B0604030504040204" pitchFamily="34" charset="-128"/>
              </a:rPr>
              <a:t>「下着・水着の訴求」</a:t>
            </a:r>
            <a:r>
              <a:rPr kumimoji="0" lang="ja-JP" altLang="en-US" sz="1200" kern="0" spc="0">
                <a:solidFill>
                  <a:srgbClr val="0D0D0D"/>
                </a:solidFill>
                <a:latin typeface="Meiryo" panose="020B0604030504040204" pitchFamily="34" charset="-128"/>
                <a:ea typeface="Meiryo" panose="020B0604030504040204" pitchFamily="34" charset="-128"/>
              </a:rPr>
              <a:t>は、システム制御がかからず予約できてしまいます。</a:t>
            </a:r>
            <a:br>
              <a:rPr kumimoji="0" lang="en-US" altLang="ja-JP" sz="1200" kern="0" spc="0">
                <a:solidFill>
                  <a:srgbClr val="0D0D0D"/>
                </a:solidFill>
                <a:latin typeface="Meiryo" panose="020B0604030504040204" pitchFamily="34" charset="-128"/>
                <a:ea typeface="Meiryo" panose="020B0604030504040204" pitchFamily="34" charset="-128"/>
              </a:rPr>
            </a:br>
            <a:r>
              <a:rPr kumimoji="0" lang="ja-JP" altLang="en-US" sz="1200" kern="0" spc="0">
                <a:solidFill>
                  <a:srgbClr val="0D0D0D"/>
                </a:solidFill>
                <a:latin typeface="Meiryo" panose="020B0604030504040204" pitchFamily="34" charset="-128"/>
                <a:ea typeface="Meiryo" panose="020B0604030504040204" pitchFamily="34" charset="-128"/>
              </a:rPr>
              <a:t>しかし、プロモーション規制対象のため、審査のタイミングで否認されます。</a:t>
            </a:r>
            <a:br>
              <a:rPr kumimoji="0" lang="en-US" altLang="ja-JP" sz="1200" kern="0" spc="0">
                <a:solidFill>
                  <a:srgbClr val="0D0D0D"/>
                </a:solidFill>
                <a:latin typeface="Meiryo" panose="020B0604030504040204" pitchFamily="34" charset="-128"/>
                <a:ea typeface="Meiryo" panose="020B0604030504040204" pitchFamily="34" charset="-128"/>
              </a:rPr>
            </a:br>
            <a:r>
              <a:rPr kumimoji="0" lang="ja-JP" altLang="en-US" sz="1200" b="1" kern="0" spc="0">
                <a:solidFill>
                  <a:srgbClr val="002AFF"/>
                </a:solidFill>
                <a:latin typeface="Meiryo" panose="020B0604030504040204" pitchFamily="34" charset="-128"/>
                <a:ea typeface="Meiryo" panose="020B0604030504040204" pitchFamily="34" charset="-128"/>
              </a:rPr>
              <a:t>否認された場合、再審査を申請するか、忘れずにキャンセルしてください。</a:t>
            </a:r>
            <a:br>
              <a:rPr kumimoji="0" lang="en-US" altLang="ja-JP" sz="1200" b="1" kern="0" spc="0">
                <a:solidFill>
                  <a:srgbClr val="FF0033"/>
                </a:solidFill>
                <a:latin typeface="Meiryo" panose="020B0604030504040204" pitchFamily="34" charset="-128"/>
                <a:ea typeface="Meiryo" panose="020B0604030504040204" pitchFamily="34" charset="-128"/>
              </a:rPr>
            </a:br>
            <a:r>
              <a:rPr kumimoji="0" lang="ja-JP" altLang="en-US" sz="1200" kern="0" spc="0">
                <a:solidFill>
                  <a:srgbClr val="0D0D0D"/>
                </a:solidFill>
                <a:latin typeface="Meiryo" panose="020B0604030504040204" pitchFamily="34" charset="-128"/>
                <a:ea typeface="Meiryo" panose="020B0604030504040204" pitchFamily="34" charset="-128"/>
              </a:rPr>
              <a:t>（キャンペーン作成（予約）後、</a:t>
            </a:r>
            <a:r>
              <a:rPr kumimoji="0" lang="en-US" altLang="ja-JP" sz="1200" kern="0" spc="0">
                <a:solidFill>
                  <a:srgbClr val="0D0D0D"/>
                </a:solidFill>
                <a:latin typeface="Meiryo" panose="020B0604030504040204" pitchFamily="34" charset="-128"/>
                <a:ea typeface="Meiryo" panose="020B0604030504040204" pitchFamily="34" charset="-128"/>
              </a:rPr>
              <a:t>3</a:t>
            </a:r>
            <a:r>
              <a:rPr kumimoji="0" lang="ja-JP" altLang="en-US" sz="1200" kern="0" spc="0">
                <a:solidFill>
                  <a:srgbClr val="0D0D0D"/>
                </a:solidFill>
                <a:latin typeface="Meiryo" panose="020B0604030504040204" pitchFamily="34" charset="-128"/>
                <a:ea typeface="Meiryo" panose="020B0604030504040204" pitchFamily="34" charset="-128"/>
              </a:rPr>
              <a:t>営業日より後のキャンセル、または掲載開始日以降のキャンセルはキャンセル料が発生します）</a:t>
            </a:r>
            <a:br>
              <a:rPr kumimoji="0" lang="en-US" altLang="ja-JP" sz="1200" kern="0" spc="0">
                <a:solidFill>
                  <a:srgbClr val="0D0D0D"/>
                </a:solidFill>
                <a:latin typeface="Meiryo" panose="020B0604030504040204" pitchFamily="34" charset="-128"/>
                <a:ea typeface="Meiryo" panose="020B0604030504040204" pitchFamily="34" charset="-128"/>
              </a:rPr>
            </a:br>
            <a:r>
              <a:rPr kumimoji="0" lang="ja-JP" altLang="en-US" sz="1000" kern="0" spc="0">
                <a:solidFill>
                  <a:srgbClr val="0D0D0D"/>
                </a:solidFill>
                <a:latin typeface="Meiryo" panose="020B0604030504040204" pitchFamily="34" charset="-128"/>
                <a:ea typeface="Meiryo" panose="020B0604030504040204" pitchFamily="34" charset="-128"/>
              </a:rPr>
              <a:t>なお、ブランドパネル</a:t>
            </a:r>
            <a:r>
              <a:rPr kumimoji="0" lang="en-US" altLang="ja-JP" sz="1000" kern="0" spc="0">
                <a:solidFill>
                  <a:srgbClr val="0D0D0D"/>
                </a:solidFill>
                <a:latin typeface="Meiryo" panose="020B0604030504040204" pitchFamily="34" charset="-128"/>
                <a:ea typeface="Meiryo" panose="020B0604030504040204" pitchFamily="34" charset="-128"/>
              </a:rPr>
              <a:t> </a:t>
            </a:r>
            <a:r>
              <a:rPr kumimoji="0" lang="ja-JP" altLang="en-US" sz="1000" kern="0" spc="0">
                <a:solidFill>
                  <a:srgbClr val="0D0D0D"/>
                </a:solidFill>
                <a:latin typeface="Meiryo" panose="020B0604030504040204" pitchFamily="34" charset="-128"/>
                <a:ea typeface="Meiryo" panose="020B0604030504040204" pitchFamily="34" charset="-128"/>
              </a:rPr>
              <a:t>リッチフォーマット</a:t>
            </a:r>
            <a:r>
              <a:rPr kumimoji="0" lang="en-US" altLang="ja-JP" sz="1000" kern="0" spc="0">
                <a:solidFill>
                  <a:srgbClr val="0D0D0D"/>
                </a:solidFill>
                <a:latin typeface="Meiryo" panose="020B0604030504040204" pitchFamily="34" charset="-128"/>
                <a:ea typeface="Meiryo" panose="020B0604030504040204" pitchFamily="34" charset="-128"/>
              </a:rPr>
              <a:t> </a:t>
            </a:r>
            <a:r>
              <a:rPr kumimoji="0" lang="en" altLang="ja-JP" sz="1000" kern="0" spc="0">
                <a:solidFill>
                  <a:srgbClr val="0D0D0D"/>
                </a:solidFill>
                <a:latin typeface="Meiryo" panose="020B0604030504040204" pitchFamily="34" charset="-128"/>
                <a:ea typeface="Meiryo" panose="020B0604030504040204" pitchFamily="34" charset="-128"/>
              </a:rPr>
              <a:t>MD</a:t>
            </a:r>
            <a:r>
              <a:rPr kumimoji="0" lang="ja-JP" altLang="en-US" sz="1000" kern="0" spc="0">
                <a:solidFill>
                  <a:srgbClr val="0D0D0D"/>
                </a:solidFill>
                <a:latin typeface="Meiryo" panose="020B0604030504040204" pitchFamily="34" charset="-128"/>
                <a:ea typeface="Meiryo" panose="020B0604030504040204" pitchFamily="34" charset="-128"/>
              </a:rPr>
              <a:t>関連商品、ブランドパネル</a:t>
            </a:r>
            <a:r>
              <a:rPr kumimoji="0" lang="en-US" altLang="ja-JP" sz="1000" kern="0" spc="0">
                <a:solidFill>
                  <a:srgbClr val="0D0D0D"/>
                </a:solidFill>
                <a:latin typeface="Meiryo" panose="020B0604030504040204" pitchFamily="34" charset="-128"/>
                <a:ea typeface="Meiryo" panose="020B0604030504040204" pitchFamily="34" charset="-128"/>
              </a:rPr>
              <a:t> </a:t>
            </a:r>
            <a:r>
              <a:rPr kumimoji="0" lang="ja-JP" altLang="en-US" sz="1000" kern="0" spc="0">
                <a:solidFill>
                  <a:srgbClr val="0D0D0D"/>
                </a:solidFill>
                <a:latin typeface="Meiryo" panose="020B0604030504040204" pitchFamily="34" charset="-128"/>
                <a:ea typeface="Meiryo" panose="020B0604030504040204" pitchFamily="34" charset="-128"/>
              </a:rPr>
              <a:t>トップインパクト</a:t>
            </a:r>
            <a:r>
              <a:rPr kumimoji="0" lang="en-US" altLang="ja-JP" sz="1000" kern="0" spc="0">
                <a:solidFill>
                  <a:srgbClr val="0D0D0D"/>
                </a:solidFill>
                <a:latin typeface="Meiryo" panose="020B0604030504040204" pitchFamily="34" charset="-128"/>
                <a:ea typeface="Meiryo" panose="020B0604030504040204" pitchFamily="34" charset="-128"/>
              </a:rPr>
              <a:t> </a:t>
            </a:r>
            <a:r>
              <a:rPr kumimoji="0" lang="en" altLang="ja-JP" sz="1000" kern="0" spc="0">
                <a:solidFill>
                  <a:srgbClr val="0D0D0D"/>
                </a:solidFill>
                <a:latin typeface="Meiryo" panose="020B0604030504040204" pitchFamily="34" charset="-128"/>
                <a:ea typeface="Meiryo" panose="020B0604030504040204" pitchFamily="34" charset="-128"/>
              </a:rPr>
              <a:t>PC</a:t>
            </a:r>
            <a:r>
              <a:rPr kumimoji="0" lang="ja-JP" altLang="en-US" sz="1000" kern="0" spc="0">
                <a:solidFill>
                  <a:srgbClr val="0D0D0D"/>
                </a:solidFill>
                <a:latin typeface="Meiryo" panose="020B0604030504040204" pitchFamily="34" charset="-128"/>
                <a:ea typeface="Meiryo" panose="020B0604030504040204" pitchFamily="34" charset="-128"/>
              </a:rPr>
              <a:t>以外の商品は事前提案可否が必須です。</a:t>
            </a:r>
          </a:p>
        </p:txBody>
      </p:sp>
      <p:pic>
        <p:nvPicPr>
          <p:cNvPr id="16" name="図プレースホルダー 10" descr="アイコン&#10;&#10;自動的に生成された説明">
            <a:extLst>
              <a:ext uri="{FF2B5EF4-FFF2-40B4-BE49-F238E27FC236}">
                <a16:creationId xmlns:a16="http://schemas.microsoft.com/office/drawing/2014/main" id="{BFFBB749-E629-F519-5CFD-60D2EEF8C7A1}"/>
              </a:ext>
            </a:extLst>
          </p:cNvPr>
          <p:cNvPicPr>
            <a:picLocks noChangeAspect="1"/>
          </p:cNvPicPr>
          <p:nvPr/>
        </p:nvPicPr>
        <p:blipFill>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artisticGlowEdges/>
                    </a14:imgEffect>
                  </a14:imgLayer>
                </a14:imgProps>
              </a:ext>
              <a:ext uri="{28A0092B-C50C-407E-A947-70E740481C1C}">
                <a14:useLocalDpi xmlns:a14="http://schemas.microsoft.com/office/drawing/2010/main" val="0"/>
              </a:ext>
            </a:extLst>
          </a:blip>
          <a:srcRect t="3900" b="3900"/>
          <a:stretch/>
        </p:blipFill>
        <p:spPr>
          <a:xfrm>
            <a:off x="491492" y="4909044"/>
            <a:ext cx="970646" cy="896118"/>
          </a:xfrm>
          <a:prstGeom prst="rect">
            <a:avLst/>
          </a:prstGeom>
        </p:spPr>
      </p:pic>
      <p:pic>
        <p:nvPicPr>
          <p:cNvPr id="17" name="グラフィックス 16" descr="バッジ: バツ 単色塗りつぶし">
            <a:extLst>
              <a:ext uri="{FF2B5EF4-FFF2-40B4-BE49-F238E27FC236}">
                <a16:creationId xmlns:a16="http://schemas.microsoft.com/office/drawing/2014/main" id="{3C25BF3B-26F0-9028-E92A-E57014107761}"/>
              </a:ext>
            </a:extLst>
          </p:cNvPr>
          <p:cNvPicPr>
            <a:picLocks noChangeAspect="1"/>
          </p:cNvPicPr>
          <p:nvPr/>
        </p:nvPicPr>
        <p:blipFill>
          <a:blip>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9935348" y="2852469"/>
            <a:ext cx="914400" cy="914400"/>
          </a:xfrm>
          <a:prstGeom prst="rect">
            <a:avLst/>
          </a:prstGeom>
        </p:spPr>
      </p:pic>
    </p:spTree>
    <p:extLst>
      <p:ext uri="{BB962C8B-B14F-4D97-AF65-F5344CB8AC3E}">
        <p14:creationId xmlns:p14="http://schemas.microsoft.com/office/powerpoint/2010/main" val="333245997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8233F11F-CD18-2F7E-F1B7-265A8FF53190}"/>
              </a:ext>
            </a:extLst>
          </p:cNvPr>
          <p:cNvSpPr>
            <a:spLocks noGrp="1"/>
          </p:cNvSpPr>
          <p:nvPr>
            <p:ph type="body" sz="quarter" idx="12"/>
          </p:nvPr>
        </p:nvSpPr>
        <p:spPr/>
        <p:txBody>
          <a:bodyPr/>
          <a:lstStyle/>
          <a:p>
            <a:pPr marL="0" indent="0" algn="ctr">
              <a:buNone/>
            </a:pPr>
            <a:r>
              <a:rPr lang="ja-JP" altLang="en-US"/>
              <a:t>商品スペック</a:t>
            </a:r>
          </a:p>
        </p:txBody>
      </p:sp>
      <p:pic>
        <p:nvPicPr>
          <p:cNvPr id="13" name="図プレースホルダー 12" descr="アイコン&#10;&#10;自動的に生成された説明">
            <a:extLst>
              <a:ext uri="{FF2B5EF4-FFF2-40B4-BE49-F238E27FC236}">
                <a16:creationId xmlns:a16="http://schemas.microsoft.com/office/drawing/2014/main" id="{9C170B1A-18AB-BD9F-9567-74FC723E55D9}"/>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a:stretch/>
        </p:blipFill>
        <p:spPr/>
      </p:pic>
      <p:sp>
        <p:nvSpPr>
          <p:cNvPr id="2" name="テキスト プレースホルダー 1">
            <a:extLst>
              <a:ext uri="{FF2B5EF4-FFF2-40B4-BE49-F238E27FC236}">
                <a16:creationId xmlns:a16="http://schemas.microsoft.com/office/drawing/2014/main" id="{C755DDC7-1962-58DA-7155-F708E48B2473}"/>
              </a:ext>
            </a:extLst>
          </p:cNvPr>
          <p:cNvSpPr>
            <a:spLocks noGrp="1"/>
          </p:cNvSpPr>
          <p:nvPr>
            <p:ph type="body" sz="quarter" idx="10"/>
          </p:nvPr>
        </p:nvSpPr>
        <p:spPr/>
        <p:txBody>
          <a:bodyPr/>
          <a:lstStyle/>
          <a:p>
            <a:r>
              <a:rPr kumimoji="1" lang="ja-JP" altLang="en-US"/>
              <a:t>商品一覧</a:t>
            </a:r>
          </a:p>
        </p:txBody>
      </p:sp>
      <p:sp>
        <p:nvSpPr>
          <p:cNvPr id="16" name="テキスト ボックス 15">
            <a:extLst>
              <a:ext uri="{FF2B5EF4-FFF2-40B4-BE49-F238E27FC236}">
                <a16:creationId xmlns:a16="http://schemas.microsoft.com/office/drawing/2014/main" id="{1AE2F7EE-83F3-556C-6619-9F651F868918}"/>
              </a:ext>
            </a:extLst>
          </p:cNvPr>
          <p:cNvSpPr txBox="1"/>
          <p:nvPr/>
        </p:nvSpPr>
        <p:spPr>
          <a:xfrm>
            <a:off x="555616" y="805178"/>
            <a:ext cx="9577064" cy="246221"/>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この資料に掲載している商品一覧</a:t>
            </a:r>
            <a:endParaRPr kumimoji="1" lang="en-US" altLang="ja-JP" sz="16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endParaRPr>
          </a:p>
        </p:txBody>
      </p:sp>
      <p:pic>
        <p:nvPicPr>
          <p:cNvPr id="18" name="図 17">
            <a:extLst>
              <a:ext uri="{FF2B5EF4-FFF2-40B4-BE49-F238E27FC236}">
                <a16:creationId xmlns:a16="http://schemas.microsoft.com/office/drawing/2014/main" id="{598DF32B-956E-724B-E1F0-F2BEFCB66564}"/>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099303" y="1707625"/>
            <a:ext cx="576000" cy="433107"/>
          </a:xfrm>
          <a:prstGeom prst="rect">
            <a:avLst/>
          </a:prstGeom>
        </p:spPr>
      </p:pic>
      <p:pic>
        <p:nvPicPr>
          <p:cNvPr id="19" name="図 18">
            <a:extLst>
              <a:ext uri="{FF2B5EF4-FFF2-40B4-BE49-F238E27FC236}">
                <a16:creationId xmlns:a16="http://schemas.microsoft.com/office/drawing/2014/main" id="{CF59ADA3-37F5-EB9F-F31A-B2DBD7379230}"/>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165371" y="3361518"/>
            <a:ext cx="288000" cy="520176"/>
          </a:xfrm>
          <a:prstGeom prst="rect">
            <a:avLst/>
          </a:prstGeom>
        </p:spPr>
      </p:pic>
      <p:sp>
        <p:nvSpPr>
          <p:cNvPr id="15" name="テキスト ボックス 14">
            <a:extLst>
              <a:ext uri="{FF2B5EF4-FFF2-40B4-BE49-F238E27FC236}">
                <a16:creationId xmlns:a16="http://schemas.microsoft.com/office/drawing/2014/main" id="{CA7E5BAA-07AD-6451-5083-3B822DD7428F}"/>
              </a:ext>
            </a:extLst>
          </p:cNvPr>
          <p:cNvSpPr txBox="1"/>
          <p:nvPr/>
        </p:nvSpPr>
        <p:spPr>
          <a:xfrm>
            <a:off x="2033392" y="1860181"/>
            <a:ext cx="1225550" cy="246221"/>
          </a:xfrm>
          <a:prstGeom prst="rect">
            <a:avLst/>
          </a:prstGeom>
          <a:noFill/>
        </p:spPr>
        <p:txBody>
          <a:bodyPr wrap="square" rtlCol="0">
            <a:spAutoFit/>
          </a:bodyPr>
          <a:lstStyle/>
          <a:p>
            <a:r>
              <a:rPr lang="ja-JP" altLang="en-US" sz="1000" b="1">
                <a:solidFill>
                  <a:schemeClr val="bg1"/>
                </a:solidFill>
              </a:rPr>
              <a:t>マルチデバイス</a:t>
            </a:r>
            <a:endParaRPr kumimoji="1" lang="ja-JP" altLang="en-US" sz="1000" b="1">
              <a:solidFill>
                <a:schemeClr val="bg1"/>
              </a:solidFill>
            </a:endParaRPr>
          </a:p>
        </p:txBody>
      </p:sp>
      <p:sp>
        <p:nvSpPr>
          <p:cNvPr id="21" name="テキスト ボックス 20">
            <a:extLst>
              <a:ext uri="{FF2B5EF4-FFF2-40B4-BE49-F238E27FC236}">
                <a16:creationId xmlns:a16="http://schemas.microsoft.com/office/drawing/2014/main" id="{32132610-6D17-CD37-AF8F-F76153DBBB32}"/>
              </a:ext>
            </a:extLst>
          </p:cNvPr>
          <p:cNvSpPr txBox="1"/>
          <p:nvPr/>
        </p:nvSpPr>
        <p:spPr>
          <a:xfrm>
            <a:off x="2033392" y="3620705"/>
            <a:ext cx="1225550" cy="246221"/>
          </a:xfrm>
          <a:prstGeom prst="rect">
            <a:avLst/>
          </a:prstGeom>
          <a:noFill/>
        </p:spPr>
        <p:txBody>
          <a:bodyPr wrap="square" rtlCol="0">
            <a:spAutoFit/>
          </a:bodyPr>
          <a:lstStyle/>
          <a:p>
            <a:r>
              <a:rPr lang="ja-JP" altLang="en-US" sz="1000" b="1">
                <a:solidFill>
                  <a:schemeClr val="bg1"/>
                </a:solidFill>
              </a:rPr>
              <a:t>スマートフォン</a:t>
            </a:r>
            <a:endParaRPr kumimoji="1" lang="ja-JP" altLang="en-US" sz="1000" b="1">
              <a:solidFill>
                <a:schemeClr val="bg1"/>
              </a:solidFill>
            </a:endParaRPr>
          </a:p>
        </p:txBody>
      </p:sp>
      <p:graphicFrame>
        <p:nvGraphicFramePr>
          <p:cNvPr id="4" name="表 3">
            <a:extLst>
              <a:ext uri="{FF2B5EF4-FFF2-40B4-BE49-F238E27FC236}">
                <a16:creationId xmlns:a16="http://schemas.microsoft.com/office/drawing/2014/main" id="{5EEFC369-B47B-59B0-BED0-31C85C10758E}"/>
              </a:ext>
            </a:extLst>
          </p:cNvPr>
          <p:cNvGraphicFramePr>
            <a:graphicFrameLocks noGrp="1"/>
          </p:cNvGraphicFramePr>
          <p:nvPr>
            <p:extLst>
              <p:ext uri="{D42A27DB-BD31-4B8C-83A1-F6EECF244321}">
                <p14:modId xmlns:p14="http://schemas.microsoft.com/office/powerpoint/2010/main" val="2215441395"/>
              </p:ext>
            </p:extLst>
          </p:nvPr>
        </p:nvGraphicFramePr>
        <p:xfrm>
          <a:off x="555391" y="1078229"/>
          <a:ext cx="11080993" cy="5346021"/>
        </p:xfrm>
        <a:graphic>
          <a:graphicData uri="http://schemas.openxmlformats.org/drawingml/2006/table">
            <a:tbl>
              <a:tblPr/>
              <a:tblGrid>
                <a:gridCol w="2972261">
                  <a:extLst>
                    <a:ext uri="{9D8B030D-6E8A-4147-A177-3AD203B41FA5}">
                      <a16:colId xmlns:a16="http://schemas.microsoft.com/office/drawing/2014/main" val="251439796"/>
                    </a:ext>
                  </a:extLst>
                </a:gridCol>
                <a:gridCol w="7021949">
                  <a:extLst>
                    <a:ext uri="{9D8B030D-6E8A-4147-A177-3AD203B41FA5}">
                      <a16:colId xmlns:a16="http://schemas.microsoft.com/office/drawing/2014/main" val="1892591805"/>
                    </a:ext>
                  </a:extLst>
                </a:gridCol>
                <a:gridCol w="1086783">
                  <a:extLst>
                    <a:ext uri="{9D8B030D-6E8A-4147-A177-3AD203B41FA5}">
                      <a16:colId xmlns:a16="http://schemas.microsoft.com/office/drawing/2014/main" val="2192678241"/>
                    </a:ext>
                  </a:extLst>
                </a:gridCol>
              </a:tblGrid>
              <a:tr h="238773">
                <a:tc gridSpan="2">
                  <a:txBody>
                    <a:bodyPr/>
                    <a:lstStyle/>
                    <a:p>
                      <a:pPr algn="ctr" rtl="0" fontAlgn="ctr"/>
                      <a:r>
                        <a:rPr lang="ja-JP" altLang="en-US" sz="1000" b="1" i="0" u="none" strike="noStrike" baseline="0">
                          <a:solidFill>
                            <a:srgbClr val="FFFFFF"/>
                          </a:solidFill>
                          <a:effectLst/>
                          <a:highlight>
                            <a:srgbClr val="00003E"/>
                          </a:highlight>
                          <a:latin typeface="Meiryo" panose="020B0604030504040204" pitchFamily="50" charset="-128"/>
                          <a:ea typeface="Meiryo" panose="020B0604030504040204" pitchFamily="50" charset="-128"/>
                        </a:rPr>
                        <a:t>通常商品</a:t>
                      </a:r>
                    </a:p>
                  </a:txBody>
                  <a:tcPr marL="3106" marR="3106" marT="3106" marB="0" anchor="ctr">
                    <a:lnL w="1270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48"/>
                    </a:solidFill>
                  </a:tcPr>
                </a:tc>
                <a:tc hMerge="1">
                  <a:txBody>
                    <a:bodyPr/>
                    <a:lstStyle/>
                    <a:p>
                      <a:endParaRPr kumimoji="1" lang="ja-JP" altLang="en-US"/>
                    </a:p>
                  </a:txBody>
                  <a:tcPr/>
                </a:tc>
                <a:tc>
                  <a:txBody>
                    <a:bodyPr/>
                    <a:lstStyle/>
                    <a:p>
                      <a:pPr algn="ctr" rtl="0" fontAlgn="ctr"/>
                      <a:r>
                        <a:rPr lang="ja-JP" altLang="en-US" sz="1000" b="1" i="0" u="none" strike="noStrike" baseline="0">
                          <a:solidFill>
                            <a:srgbClr val="FFFFFF"/>
                          </a:solidFill>
                          <a:effectLst/>
                          <a:highlight>
                            <a:srgbClr val="00003E"/>
                          </a:highlight>
                          <a:latin typeface="Meiryo" panose="020B0604030504040204" pitchFamily="50" charset="-128"/>
                          <a:ea typeface="Meiryo" panose="020B0604030504040204" pitchFamily="50" charset="-128"/>
                        </a:rPr>
                        <a:t>ページ数</a:t>
                      </a:r>
                    </a:p>
                  </a:txBody>
                  <a:tcPr marL="3106" marR="3106" marT="3106" marB="0" anchor="ctr">
                    <a:lnL w="190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solidFill>
                  </a:tcPr>
                </a:tc>
                <a:extLst>
                  <a:ext uri="{0D108BD9-81ED-4DB2-BD59-A6C34878D82A}">
                    <a16:rowId xmlns:a16="http://schemas.microsoft.com/office/drawing/2014/main" val="376281940"/>
                  </a:ext>
                </a:extLst>
              </a:tr>
              <a:tr h="349900">
                <a:tc rowSpan="5">
                  <a:txBody>
                    <a:bodyPr/>
                    <a:lstStyle/>
                    <a:p>
                      <a:pPr algn="ctr" rtl="0" fontAlgn="ctr"/>
                      <a:endParaRPr lang="ja-JP" altLang="en-US" sz="1000" b="1" i="0" u="none" strike="noStrike" baseline="0">
                        <a:solidFill>
                          <a:srgbClr val="FFFFFF"/>
                        </a:solidFill>
                        <a:effectLst/>
                        <a:highlight>
                          <a:srgbClr val="AAAAAF"/>
                        </a:highlight>
                        <a:latin typeface="Meiryo"/>
                        <a:ea typeface="Meiryo"/>
                      </a:endParaRPr>
                    </a:p>
                  </a:txBody>
                  <a:tcPr marL="3106" marR="3106" marT="3106" marB="0" anchor="ctr">
                    <a:lnL w="1270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a:txBody>
                    <a:bodyPr/>
                    <a:lstStyle/>
                    <a:p>
                      <a:pPr algn="l" rtl="0" fontAlgn="ctr"/>
                      <a:r>
                        <a:rPr lang="en-US" altLang="ja-JP" sz="1000" b="1" i="0" u="none" strike="noStrike" baseline="0">
                          <a:solidFill>
                            <a:srgbClr val="0D0D0D"/>
                          </a:solidFill>
                          <a:effectLst/>
                          <a:latin typeface="Meiryo" panose="020B0604030504040204" pitchFamily="50" charset="-128"/>
                          <a:ea typeface="Meiryo" panose="020B0604030504040204" pitchFamily="50" charset="-128"/>
                        </a:rPr>
                        <a:t>Yahoo! JAPAN</a:t>
                      </a:r>
                      <a:r>
                        <a:rPr lang="ja-JP" altLang="en-US" sz="1000" b="1" i="0" u="none" strike="noStrike" baseline="0">
                          <a:solidFill>
                            <a:srgbClr val="0D0D0D"/>
                          </a:solidFill>
                          <a:effectLst/>
                          <a:latin typeface="Meiryo" panose="020B0604030504040204" pitchFamily="50" charset="-128"/>
                          <a:ea typeface="Meiryo" panose="020B0604030504040204" pitchFamily="50" charset="-128"/>
                        </a:rPr>
                        <a:t>トップページ　</a:t>
                      </a:r>
                      <a:r>
                        <a:rPr lang="ja-JP" altLang="en-US" sz="1000" b="1" i="0" u="none" strike="noStrike" baseline="0">
                          <a:solidFill>
                            <a:srgbClr val="0D0D0D"/>
                          </a:solidFill>
                          <a:effectLst/>
                          <a:highlight>
                            <a:srgbClr val="F3F3F4"/>
                          </a:highlight>
                          <a:latin typeface="Meiryo" panose="020B0604030504040204" pitchFamily="50" charset="-128"/>
                          <a:ea typeface="Meiryo" panose="020B0604030504040204" pitchFamily="50" charset="-128"/>
                        </a:rPr>
                        <a:t>ブランドパネル　リッチフォーマット　</a:t>
                      </a:r>
                      <a:r>
                        <a:rPr lang="en-US" altLang="ja-JP" sz="1000" b="1" i="0" u="none" strike="noStrike" baseline="0">
                          <a:solidFill>
                            <a:srgbClr val="0D0D0D"/>
                          </a:solidFill>
                          <a:effectLst/>
                          <a:highlight>
                            <a:srgbClr val="F3F3F4"/>
                          </a:highlight>
                          <a:latin typeface="Meiryo" panose="020B0604030504040204" pitchFamily="50" charset="-128"/>
                          <a:ea typeface="Meiryo" panose="020B0604030504040204" pitchFamily="50" charset="-128"/>
                        </a:rPr>
                        <a:t>MD</a:t>
                      </a:r>
                      <a:r>
                        <a:rPr lang="ja-JP" altLang="en-US" sz="1000" b="1" i="0" u="none" strike="noStrike" baseline="0">
                          <a:solidFill>
                            <a:srgbClr val="0D0D0D"/>
                          </a:solidFill>
                          <a:effectLst/>
                          <a:highlight>
                            <a:srgbClr val="F3F3F4"/>
                          </a:highlight>
                          <a:latin typeface="Meiryo" panose="020B0604030504040204" pitchFamily="50" charset="-128"/>
                          <a:ea typeface="Meiryo" panose="020B0604030504040204" pitchFamily="50" charset="-128"/>
                        </a:rPr>
                        <a:t>　</a:t>
                      </a:r>
                      <a:r>
                        <a:rPr kumimoji="1" lang="ja-JP" altLang="en-US" sz="1000" b="1" i="0" u="none" strike="noStrike" kern="1200" baseline="0">
                          <a:solidFill>
                            <a:srgbClr val="0D0D0D"/>
                          </a:solidFill>
                          <a:effectLst/>
                          <a:highlight>
                            <a:srgbClr val="F3F3F4"/>
                          </a:highlight>
                          <a:latin typeface="Meiryo" panose="020B0604030504040204" pitchFamily="50" charset="-128"/>
                          <a:ea typeface="Meiryo" panose="020B0604030504040204" pitchFamily="50" charset="-128"/>
                          <a:cs typeface="+mn-cs"/>
                        </a:rPr>
                        <a:t>トップカバー</a:t>
                      </a:r>
                      <a:r>
                        <a:rPr lang="ja-JP" altLang="en-US" sz="1000" baseline="0">
                          <a:solidFill>
                            <a:srgbClr val="FF0000"/>
                          </a:solidFill>
                          <a:highlight>
                            <a:srgbClr val="F3F3F4"/>
                          </a:highlight>
                        </a:rPr>
                        <a:t> </a:t>
                      </a:r>
                      <a:endParaRPr lang="ja-JP" altLang="en-US" sz="1000" b="1" i="0" u="none" strike="noStrike" baseline="0">
                        <a:solidFill>
                          <a:srgbClr val="FFFFFF"/>
                        </a:solidFill>
                        <a:effectLst/>
                        <a:highlight>
                          <a:srgbClr val="AAAAAF"/>
                        </a:highlight>
                        <a:latin typeface="Meiryo"/>
                        <a:ea typeface="Meiryo"/>
                      </a:endParaRPr>
                    </a:p>
                  </a:txBody>
                  <a:tcPr marL="55906" marR="3106" marT="3106"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tc>
                  <a:txBody>
                    <a:bodyPr/>
                    <a:lstStyle/>
                    <a:p>
                      <a:pPr algn="ctr" rtl="0" fontAlgn="ctr"/>
                      <a:r>
                        <a:rPr lang="en-US" sz="1000" b="0" i="0" u="none" strike="noStrike" baseline="0">
                          <a:solidFill>
                            <a:srgbClr val="0D0D0D"/>
                          </a:solidFill>
                          <a:effectLst/>
                          <a:highlight>
                            <a:srgbClr val="F3F3F4"/>
                          </a:highlight>
                          <a:latin typeface="Meiryo"/>
                          <a:ea typeface="Meiryo"/>
                        </a:rPr>
                        <a:t>P.9</a:t>
                      </a:r>
                    </a:p>
                  </a:txBody>
                  <a:tcPr marL="3106" marR="3106" marT="3106" marB="0" anchor="ctr">
                    <a:lnL w="190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extLst>
                  <a:ext uri="{0D108BD9-81ED-4DB2-BD59-A6C34878D82A}">
                    <a16:rowId xmlns:a16="http://schemas.microsoft.com/office/drawing/2014/main" val="1120603209"/>
                  </a:ext>
                </a:extLst>
              </a:tr>
              <a:tr h="349900">
                <a:tc vMerge="1">
                  <a:txBody>
                    <a:bodyPr/>
                    <a:lstStyle/>
                    <a:p>
                      <a:endParaRPr kumimoji="1" lang="ja-JP" altLang="en-US"/>
                    </a:p>
                  </a:txBody>
                  <a:tcPr/>
                </a:tc>
                <a:tc>
                  <a:txBody>
                    <a:bodyPr/>
                    <a:lstStyle/>
                    <a:p>
                      <a:r>
                        <a:rPr lang="en-US" altLang="ja-JP" sz="1000" b="1" i="0" u="none" strike="noStrike" baseline="0">
                          <a:solidFill>
                            <a:srgbClr val="0D0D0D"/>
                          </a:solidFill>
                          <a:effectLst/>
                          <a:latin typeface="Meiryo" panose="020B0604030504040204" pitchFamily="50" charset="-128"/>
                          <a:ea typeface="Meiryo" panose="020B0604030504040204" pitchFamily="50" charset="-128"/>
                        </a:rPr>
                        <a:t>Yahoo! JAPAN</a:t>
                      </a:r>
                      <a:r>
                        <a:rPr lang="ja-JP" altLang="en-US" sz="1000" b="1" i="0" u="none" strike="noStrike" baseline="0">
                          <a:solidFill>
                            <a:srgbClr val="0D0D0D"/>
                          </a:solidFill>
                          <a:effectLst/>
                          <a:latin typeface="Meiryo" panose="020B0604030504040204" pitchFamily="50" charset="-128"/>
                          <a:ea typeface="Meiryo" panose="020B0604030504040204" pitchFamily="50" charset="-128"/>
                        </a:rPr>
                        <a:t>トップページ　</a:t>
                      </a:r>
                      <a:r>
                        <a:rPr lang="ja-JP" altLang="en-US" sz="1000" b="1" i="0" u="none" strike="noStrike" baseline="0">
                          <a:solidFill>
                            <a:srgbClr val="0D0D0D"/>
                          </a:solidFill>
                          <a:effectLst/>
                          <a:highlight>
                            <a:srgbClr val="F3F3F4"/>
                          </a:highlight>
                          <a:latin typeface="Meiryo" panose="020B0604030504040204" pitchFamily="50" charset="-128"/>
                          <a:ea typeface="Meiryo" panose="020B0604030504040204" pitchFamily="50" charset="-128"/>
                        </a:rPr>
                        <a:t>ブランドパネル　</a:t>
                      </a:r>
                      <a:r>
                        <a:rPr lang="en-US" altLang="ja-JP" sz="1000" b="1" i="0" u="none" strike="noStrike" baseline="0">
                          <a:solidFill>
                            <a:srgbClr val="0D0D0D"/>
                          </a:solidFill>
                          <a:effectLst/>
                          <a:highlight>
                            <a:srgbClr val="F3F3F4"/>
                          </a:highlight>
                          <a:latin typeface="Meiryo" panose="020B0604030504040204" pitchFamily="50" charset="-128"/>
                          <a:ea typeface="Meiryo" panose="020B0604030504040204" pitchFamily="50" charset="-128"/>
                        </a:rPr>
                        <a:t>MD</a:t>
                      </a:r>
                      <a:r>
                        <a:rPr lang="ja-JP" altLang="en-US" sz="1000" b="1" i="0" u="none" strike="noStrike" baseline="0">
                          <a:solidFill>
                            <a:srgbClr val="0D0D0D"/>
                          </a:solidFill>
                          <a:effectLst/>
                          <a:highlight>
                            <a:srgbClr val="F3F3F4"/>
                          </a:highlight>
                          <a:latin typeface="Meiryo" panose="020B0604030504040204" pitchFamily="50" charset="-128"/>
                          <a:ea typeface="Meiryo" panose="020B0604030504040204" pitchFamily="50" charset="-128"/>
                        </a:rPr>
                        <a:t>　</a:t>
                      </a:r>
                      <a:r>
                        <a:rPr kumimoji="1" lang="ja-JP" altLang="en-US" sz="1000" b="1" i="0" u="none" strike="noStrike" kern="1200" baseline="0">
                          <a:solidFill>
                            <a:srgbClr val="0D0D0D"/>
                          </a:solidFill>
                          <a:effectLst/>
                          <a:highlight>
                            <a:srgbClr val="F3F3F4"/>
                          </a:highlight>
                          <a:latin typeface="Meiryo" panose="020B0604030504040204" pitchFamily="50" charset="-128"/>
                          <a:ea typeface="Meiryo" panose="020B0604030504040204" pitchFamily="50" charset="-128"/>
                          <a:cs typeface="+mn-cs"/>
                        </a:rPr>
                        <a:t>トップカバー</a:t>
                      </a:r>
                      <a:r>
                        <a:rPr lang="ja-JP" altLang="en-US" sz="1000" baseline="0">
                          <a:solidFill>
                            <a:srgbClr val="FF0000"/>
                          </a:solidFill>
                          <a:highlight>
                            <a:srgbClr val="F3F3F4"/>
                          </a:highlight>
                        </a:rPr>
                        <a:t> </a:t>
                      </a:r>
                      <a:endParaRPr kumimoji="1" lang="ja-JP" altLang="en-US" sz="1000"/>
                    </a:p>
                  </a:txBody>
                  <a:tcPr marL="55906" marR="3106" marT="3106"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tc>
                  <a:txBody>
                    <a:bodyPr/>
                    <a:lstStyle/>
                    <a:p>
                      <a:pPr algn="ctr" rtl="0" fontAlgn="ctr"/>
                      <a:r>
                        <a:rPr lang="en-US" sz="1000" b="0" i="0" u="none" strike="noStrike" baseline="0">
                          <a:solidFill>
                            <a:srgbClr val="0D0D0D"/>
                          </a:solidFill>
                          <a:effectLst/>
                          <a:highlight>
                            <a:srgbClr val="F3F3F4"/>
                          </a:highlight>
                          <a:latin typeface="Meiryo"/>
                          <a:ea typeface="Meiryo"/>
                        </a:rPr>
                        <a:t>P.14</a:t>
                      </a:r>
                    </a:p>
                  </a:txBody>
                  <a:tcPr marL="3106" marR="3106" marT="3106" marB="0" anchor="ctr">
                    <a:lnL w="190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extLst>
                  <a:ext uri="{0D108BD9-81ED-4DB2-BD59-A6C34878D82A}">
                    <a16:rowId xmlns:a16="http://schemas.microsoft.com/office/drawing/2014/main" val="2171932468"/>
                  </a:ext>
                </a:extLst>
              </a:tr>
              <a:tr h="349900">
                <a:tc vMerge="1">
                  <a:txBody>
                    <a:bodyPr/>
                    <a:lstStyle/>
                    <a:p>
                      <a:endParaRPr kumimoji="1" lang="ja-JP" altLang="en-US"/>
                    </a:p>
                  </a:txBody>
                  <a:tcPr/>
                </a:tc>
                <a:tc>
                  <a:txBody>
                    <a:bodyPr/>
                    <a:lstStyle/>
                    <a:p>
                      <a:r>
                        <a:rPr lang="en-US" altLang="ja-JP" sz="1000" b="1" i="0" u="none" strike="noStrike" baseline="0">
                          <a:solidFill>
                            <a:srgbClr val="0D0D0D"/>
                          </a:solidFill>
                          <a:effectLst/>
                          <a:latin typeface="Meiryo" panose="020B0604030504040204" pitchFamily="50" charset="-128"/>
                          <a:ea typeface="Meiryo" panose="020B0604030504040204" pitchFamily="50" charset="-128"/>
                        </a:rPr>
                        <a:t>Yahoo! JAPAN</a:t>
                      </a:r>
                      <a:r>
                        <a:rPr lang="ja-JP" altLang="en-US" sz="1000" b="1" i="0" u="none" strike="noStrike" baseline="0">
                          <a:solidFill>
                            <a:srgbClr val="0D0D0D"/>
                          </a:solidFill>
                          <a:effectLst/>
                          <a:latin typeface="Meiryo" panose="020B0604030504040204" pitchFamily="50" charset="-128"/>
                          <a:ea typeface="Meiryo" panose="020B0604030504040204" pitchFamily="50" charset="-128"/>
                        </a:rPr>
                        <a:t>トップページ　ブランドパネル　リッチフォーマット　</a:t>
                      </a:r>
                      <a:r>
                        <a:rPr lang="en-US" altLang="ja-JP" sz="1000" b="1" i="0" u="none" strike="noStrike" baseline="0">
                          <a:solidFill>
                            <a:srgbClr val="0D0D0D"/>
                          </a:solidFill>
                          <a:effectLst/>
                          <a:latin typeface="Meiryo" panose="020B0604030504040204" pitchFamily="50" charset="-128"/>
                          <a:ea typeface="Meiryo" panose="020B0604030504040204" pitchFamily="50" charset="-128"/>
                        </a:rPr>
                        <a:t>MD</a:t>
                      </a:r>
                      <a:endParaRPr kumimoji="1" lang="ja-JP" altLang="en-US" sz="1000"/>
                    </a:p>
                  </a:txBody>
                  <a:tcPr marL="55906" marR="3106" marT="3106"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tc>
                  <a:txBody>
                    <a:bodyPr/>
                    <a:lstStyle/>
                    <a:p>
                      <a:pPr algn="ctr" rtl="0" fontAlgn="ctr"/>
                      <a:r>
                        <a:rPr lang="en-US" sz="1000" b="0" i="0" u="none" strike="noStrike" baseline="0">
                          <a:solidFill>
                            <a:srgbClr val="0D0D0D"/>
                          </a:solidFill>
                          <a:effectLst/>
                          <a:highlight>
                            <a:srgbClr val="F3F3F4"/>
                          </a:highlight>
                          <a:latin typeface="Meiryo"/>
                          <a:ea typeface="Meiryo"/>
                        </a:rPr>
                        <a:t>P.17</a:t>
                      </a:r>
                    </a:p>
                  </a:txBody>
                  <a:tcPr marL="3106" marR="3106" marT="3106" marB="0" anchor="ctr">
                    <a:lnL w="190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extLst>
                  <a:ext uri="{0D108BD9-81ED-4DB2-BD59-A6C34878D82A}">
                    <a16:rowId xmlns:a16="http://schemas.microsoft.com/office/drawing/2014/main" val="1245937292"/>
                  </a:ext>
                </a:extLst>
              </a:tr>
              <a:tr h="349900">
                <a:tc vMerge="1">
                  <a:txBody>
                    <a:bodyPr/>
                    <a:lstStyle/>
                    <a:p>
                      <a:endParaRPr kumimoji="1" lang="ja-JP" altLang="en-US"/>
                    </a:p>
                  </a:txBody>
                  <a:tcPr/>
                </a:tc>
                <a:tc>
                  <a:txBody>
                    <a:bodyPr/>
                    <a:lstStyle/>
                    <a:p>
                      <a:r>
                        <a:rPr kumimoji="1" lang="en-US" altLang="ja-JP" sz="1000" b="1" i="0">
                          <a:solidFill>
                            <a:srgbClr val="0D0D0D"/>
                          </a:solidFill>
                          <a:highlight>
                            <a:srgbClr val="F3F3F4"/>
                          </a:highlight>
                          <a:latin typeface="Meiryo" panose="020B0604030504040204" pitchFamily="34" charset="-128"/>
                          <a:ea typeface="Meiryo" panose="020B0604030504040204" pitchFamily="34" charset="-128"/>
                        </a:rPr>
                        <a:t>Yahoo! JAPAN</a:t>
                      </a:r>
                      <a:r>
                        <a:rPr kumimoji="1" lang="ja-JP" altLang="en-US" sz="1000" b="1" i="0">
                          <a:solidFill>
                            <a:srgbClr val="0D0D0D"/>
                          </a:solidFill>
                          <a:highlight>
                            <a:srgbClr val="F3F3F4"/>
                          </a:highlight>
                          <a:latin typeface="Meiryo" panose="020B0604030504040204" pitchFamily="34" charset="-128"/>
                          <a:ea typeface="Meiryo" panose="020B0604030504040204" pitchFamily="34" charset="-128"/>
                        </a:rPr>
                        <a:t>トップページ　ブランドパネル　</a:t>
                      </a:r>
                      <a:r>
                        <a:rPr kumimoji="1" lang="en-US" altLang="ja-JP" sz="1000" b="1" i="0">
                          <a:solidFill>
                            <a:srgbClr val="0D0D0D"/>
                          </a:solidFill>
                          <a:highlight>
                            <a:srgbClr val="F3F3F4"/>
                          </a:highlight>
                          <a:latin typeface="Meiryo" panose="020B0604030504040204" pitchFamily="34" charset="-128"/>
                          <a:ea typeface="Meiryo" panose="020B0604030504040204" pitchFamily="34" charset="-128"/>
                        </a:rPr>
                        <a:t>MD</a:t>
                      </a:r>
                      <a:r>
                        <a:rPr kumimoji="1" lang="ja-JP" altLang="en-US" sz="1000" b="1" i="0">
                          <a:solidFill>
                            <a:srgbClr val="0D0D0D"/>
                          </a:solidFill>
                          <a:highlight>
                            <a:srgbClr val="F3F3F4"/>
                          </a:highlight>
                          <a:latin typeface="Meiryo" panose="020B0604030504040204" pitchFamily="34" charset="-128"/>
                          <a:ea typeface="Meiryo" panose="020B0604030504040204" pitchFamily="34" charset="-128"/>
                        </a:rPr>
                        <a:t>　スクエア</a:t>
                      </a:r>
                      <a:endParaRPr kumimoji="1" lang="ja-JP" altLang="en-US" sz="1000"/>
                    </a:p>
                  </a:txBody>
                  <a:tcPr marL="55906" marR="3106" marT="3106"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baseline="0">
                          <a:solidFill>
                            <a:srgbClr val="0D0D0D"/>
                          </a:solidFill>
                          <a:effectLst/>
                          <a:highlight>
                            <a:srgbClr val="F3F3F4"/>
                          </a:highlight>
                          <a:latin typeface="Meiryo"/>
                          <a:ea typeface="Meiryo"/>
                        </a:rPr>
                        <a:t>P.21</a:t>
                      </a:r>
                    </a:p>
                  </a:txBody>
                  <a:tcPr marL="3106" marR="3106" marT="3106" marB="0" anchor="ctr">
                    <a:lnL w="190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extLst>
                  <a:ext uri="{0D108BD9-81ED-4DB2-BD59-A6C34878D82A}">
                    <a16:rowId xmlns:a16="http://schemas.microsoft.com/office/drawing/2014/main" val="1635201174"/>
                  </a:ext>
                </a:extLst>
              </a:tr>
              <a:tr h="349900">
                <a:tc vMerge="1">
                  <a:txBody>
                    <a:bodyPr/>
                    <a:lstStyle/>
                    <a:p>
                      <a:endParaRPr/>
                    </a:p>
                  </a:txBody>
                  <a:tcPr marL="3106" marR="3106" marT="3106" marB="0" anchor="ctr">
                    <a:lnL w="1270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003E">
                        <a:alpha val="60000"/>
                      </a:srgbClr>
                    </a:solidFill>
                  </a:tcPr>
                </a:tc>
                <a:tc>
                  <a:txBody>
                    <a:bodyPr/>
                    <a:lstStyle/>
                    <a:p>
                      <a:r>
                        <a:rPr lang="en-US" altLang="ja-JP" sz="1000" b="1" i="0" u="none" strike="noStrike" baseline="0">
                          <a:solidFill>
                            <a:srgbClr val="0D0D0D"/>
                          </a:solidFill>
                          <a:effectLst/>
                          <a:latin typeface="Meiryo" panose="020B0604030504040204" pitchFamily="50" charset="-128"/>
                          <a:ea typeface="Meiryo" panose="020B0604030504040204" pitchFamily="50" charset="-128"/>
                        </a:rPr>
                        <a:t>Yahoo! JAPAN</a:t>
                      </a:r>
                      <a:r>
                        <a:rPr lang="ja-JP" altLang="en-US" sz="1000" b="1" i="0" u="none" strike="noStrike" baseline="0">
                          <a:solidFill>
                            <a:srgbClr val="0D0D0D"/>
                          </a:solidFill>
                          <a:effectLst/>
                          <a:latin typeface="Meiryo" panose="020B0604030504040204" pitchFamily="50" charset="-128"/>
                          <a:ea typeface="Meiryo" panose="020B0604030504040204" pitchFamily="50" charset="-128"/>
                        </a:rPr>
                        <a:t>トップページ　</a:t>
                      </a:r>
                      <a:r>
                        <a:rPr lang="ja-JP" altLang="en-US" sz="1000" b="1" i="0" u="none" strike="noStrike" baseline="0">
                          <a:solidFill>
                            <a:srgbClr val="0D0D0D"/>
                          </a:solidFill>
                          <a:effectLst/>
                          <a:highlight>
                            <a:srgbClr val="F3F3F4"/>
                          </a:highlight>
                          <a:latin typeface="Meiryo" panose="020B0604030504040204" pitchFamily="50" charset="-128"/>
                          <a:ea typeface="Meiryo" panose="020B0604030504040204" pitchFamily="50" charset="-128"/>
                        </a:rPr>
                        <a:t>ブランドパネル　</a:t>
                      </a:r>
                      <a:r>
                        <a:rPr lang="en-US" altLang="ja-JP" sz="1000" b="1" i="0" u="none" strike="noStrike" baseline="0">
                          <a:solidFill>
                            <a:srgbClr val="0D0D0D"/>
                          </a:solidFill>
                          <a:effectLst/>
                          <a:highlight>
                            <a:srgbClr val="F3F3F4"/>
                          </a:highlight>
                          <a:latin typeface="Meiryo" panose="020B0604030504040204" pitchFamily="50" charset="-128"/>
                          <a:ea typeface="Meiryo" panose="020B0604030504040204" pitchFamily="50" charset="-128"/>
                        </a:rPr>
                        <a:t>MD</a:t>
                      </a:r>
                      <a:endParaRPr kumimoji="1" lang="ja-JP" altLang="en-US" sz="1000"/>
                    </a:p>
                  </a:txBody>
                  <a:tcPr marL="55906" marR="3106" marT="3106"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tc>
                  <a:txBody>
                    <a:bodyPr/>
                    <a:lstStyle/>
                    <a:p>
                      <a:pPr algn="ctr" rtl="0" fontAlgn="ctr"/>
                      <a:r>
                        <a:rPr lang="en-US" sz="1000" b="0" i="0" u="none" strike="noStrike" baseline="0">
                          <a:solidFill>
                            <a:srgbClr val="0D0D0D"/>
                          </a:solidFill>
                          <a:effectLst/>
                          <a:highlight>
                            <a:srgbClr val="F3F3F4"/>
                          </a:highlight>
                          <a:latin typeface="Meiryo"/>
                          <a:ea typeface="Meiryo"/>
                        </a:rPr>
                        <a:t>P.24</a:t>
                      </a:r>
                      <a:endParaRPr lang="en-US" altLang="ja-JP" sz="1000" b="0" i="0" u="none" strike="noStrike" baseline="0">
                        <a:solidFill>
                          <a:srgbClr val="0D0D0D"/>
                        </a:solidFill>
                        <a:effectLst/>
                        <a:highlight>
                          <a:srgbClr val="F3F3F4"/>
                        </a:highlight>
                        <a:latin typeface="Meiryo"/>
                        <a:ea typeface="Meiryo"/>
                      </a:endParaRPr>
                    </a:p>
                  </a:txBody>
                  <a:tcPr marL="3106" marR="3106" marT="3106" marB="0" anchor="ctr">
                    <a:lnL w="190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extLst>
                  <a:ext uri="{0D108BD9-81ED-4DB2-BD59-A6C34878D82A}">
                    <a16:rowId xmlns:a16="http://schemas.microsoft.com/office/drawing/2014/main" val="27281248"/>
                  </a:ext>
                </a:extLst>
              </a:tr>
              <a:tr h="349900">
                <a:tc rowSpan="4">
                  <a:txBody>
                    <a:bodyPr/>
                    <a:lstStyle/>
                    <a:p>
                      <a:pPr algn="ctr" rtl="0" fontAlgn="ctr"/>
                      <a:endParaRPr lang="ja-JP" altLang="en-US" sz="1000" b="1" i="0" u="none" strike="noStrike" baseline="0">
                        <a:solidFill>
                          <a:srgbClr val="FFFFFF"/>
                        </a:solidFill>
                        <a:effectLst/>
                        <a:highlight>
                          <a:srgbClr val="AAAAAF"/>
                        </a:highlight>
                        <a:latin typeface="Meiryo"/>
                        <a:ea typeface="Meiryo"/>
                      </a:endParaRPr>
                    </a:p>
                  </a:txBody>
                  <a:tcPr marL="3106" marR="3106" marT="3106" marB="0" anchor="ctr">
                    <a:lnL w="1270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00003E">
                        <a:alpha val="60000"/>
                      </a:srgbClr>
                    </a:solidFill>
                  </a:tcPr>
                </a:tc>
                <a:tc>
                  <a:txBody>
                    <a:bodyPr/>
                    <a:lstStyle/>
                    <a:p>
                      <a:pPr algn="l" rtl="0" fontAlgn="ctr"/>
                      <a:r>
                        <a:rPr lang="en-US" altLang="ja-JP" sz="1000" b="1" i="0" u="none" strike="noStrike" baseline="0">
                          <a:solidFill>
                            <a:srgbClr val="0D0D0D"/>
                          </a:solidFill>
                          <a:effectLst/>
                          <a:latin typeface="Meiryo" panose="020B0604030504040204" pitchFamily="50" charset="-128"/>
                          <a:ea typeface="Meiryo" panose="020B0604030504040204" pitchFamily="50" charset="-128"/>
                        </a:rPr>
                        <a:t>Yahoo! JAPAN</a:t>
                      </a:r>
                      <a:r>
                        <a:rPr lang="ja-JP" altLang="en-US" sz="1000" b="1" i="0" u="none" strike="noStrike" baseline="0">
                          <a:solidFill>
                            <a:srgbClr val="0D0D0D"/>
                          </a:solidFill>
                          <a:effectLst/>
                          <a:latin typeface="Meiryo" panose="020B0604030504040204" pitchFamily="50" charset="-128"/>
                          <a:ea typeface="Meiryo" panose="020B0604030504040204" pitchFamily="50" charset="-128"/>
                        </a:rPr>
                        <a:t>トップページ　</a:t>
                      </a:r>
                      <a:r>
                        <a:rPr lang="ja-JP" altLang="en-US" sz="1000" b="1" i="0" u="none" strike="noStrike" baseline="0">
                          <a:solidFill>
                            <a:srgbClr val="0D0D0D"/>
                          </a:solidFill>
                          <a:effectLst/>
                          <a:highlight>
                            <a:srgbClr val="F3F3F4"/>
                          </a:highlight>
                          <a:latin typeface="Meiryo" panose="020B0604030504040204" pitchFamily="50" charset="-128"/>
                          <a:ea typeface="Meiryo" panose="020B0604030504040204" pitchFamily="50" charset="-128"/>
                        </a:rPr>
                        <a:t>ブランドパネル　</a:t>
                      </a:r>
                      <a:r>
                        <a:rPr lang="en-US" altLang="ja-JP" sz="1000" b="1" i="0" u="none" strike="noStrike" baseline="0">
                          <a:solidFill>
                            <a:srgbClr val="0D0D0D"/>
                          </a:solidFill>
                          <a:effectLst/>
                          <a:highlight>
                            <a:srgbClr val="F3F3F4"/>
                          </a:highlight>
                          <a:latin typeface="Meiryo" panose="020B0604030504040204" pitchFamily="50" charset="-128"/>
                          <a:ea typeface="Meiryo" panose="020B0604030504040204" pitchFamily="50" charset="-128"/>
                        </a:rPr>
                        <a:t>SP</a:t>
                      </a:r>
                      <a:r>
                        <a:rPr lang="ja-JP" altLang="en-US" sz="1000" b="1" i="0" u="none" strike="noStrike" baseline="0">
                          <a:solidFill>
                            <a:srgbClr val="0D0D0D"/>
                          </a:solidFill>
                          <a:effectLst/>
                          <a:highlight>
                            <a:srgbClr val="F3F3F4"/>
                          </a:highlight>
                          <a:latin typeface="Meiryo" panose="020B0604030504040204" pitchFamily="50" charset="-128"/>
                          <a:ea typeface="Meiryo" panose="020B0604030504040204" pitchFamily="50" charset="-128"/>
                        </a:rPr>
                        <a:t>　</a:t>
                      </a:r>
                      <a:r>
                        <a:rPr kumimoji="1" lang="ja-JP" altLang="en-US" sz="1000" b="1" i="0" u="none" strike="noStrike" kern="1200" baseline="0">
                          <a:solidFill>
                            <a:srgbClr val="0D0D0D"/>
                          </a:solidFill>
                          <a:effectLst/>
                          <a:highlight>
                            <a:srgbClr val="F3F3F4"/>
                          </a:highlight>
                          <a:latin typeface="Meiryo" panose="020B0604030504040204" pitchFamily="50" charset="-128"/>
                          <a:ea typeface="Meiryo" panose="020B0604030504040204" pitchFamily="50" charset="-128"/>
                          <a:cs typeface="+mn-cs"/>
                        </a:rPr>
                        <a:t>トップカバー</a:t>
                      </a:r>
                      <a:r>
                        <a:rPr lang="ja-JP" altLang="en-US" sz="1000" baseline="0">
                          <a:solidFill>
                            <a:srgbClr val="FF0000"/>
                          </a:solidFill>
                          <a:highlight>
                            <a:srgbClr val="F3F3F4"/>
                          </a:highlight>
                        </a:rPr>
                        <a:t> </a:t>
                      </a:r>
                      <a:endParaRPr lang="ja-JP" altLang="en-US" sz="1000" b="1" i="0" u="none" strike="noStrike" baseline="0">
                        <a:solidFill>
                          <a:srgbClr val="FFFFFF"/>
                        </a:solidFill>
                        <a:effectLst/>
                        <a:highlight>
                          <a:srgbClr val="AAAAAF"/>
                        </a:highlight>
                        <a:latin typeface="Meiryo"/>
                        <a:ea typeface="Meiryo"/>
                      </a:endParaRPr>
                    </a:p>
                  </a:txBody>
                  <a:tcPr marL="55906" marR="3106" marT="3106"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tc>
                  <a:txBody>
                    <a:bodyPr/>
                    <a:lstStyle/>
                    <a:p>
                      <a:pPr algn="ctr" rtl="0" fontAlgn="ctr"/>
                      <a:r>
                        <a:rPr lang="en-US" sz="1000" b="0" i="0" u="none" strike="noStrike" baseline="0">
                          <a:solidFill>
                            <a:srgbClr val="0D0D0D"/>
                          </a:solidFill>
                          <a:effectLst/>
                          <a:highlight>
                            <a:srgbClr val="F3F3F4"/>
                          </a:highlight>
                          <a:latin typeface="Meiryo"/>
                          <a:ea typeface="Meiryo"/>
                        </a:rPr>
                        <a:t>P.27</a:t>
                      </a:r>
                      <a:endParaRPr lang="en-US" altLang="ja-JP" sz="1000" b="0" i="0" u="none" strike="noStrike" baseline="0">
                        <a:solidFill>
                          <a:srgbClr val="0D0D0D"/>
                        </a:solidFill>
                        <a:effectLst/>
                        <a:highlight>
                          <a:srgbClr val="F3F3F4"/>
                        </a:highlight>
                        <a:latin typeface="Meiryo"/>
                        <a:ea typeface="Meiryo"/>
                      </a:endParaRPr>
                    </a:p>
                  </a:txBody>
                  <a:tcPr marL="3106" marR="3106" marT="3106" marB="0" anchor="ctr">
                    <a:lnL w="190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extLst>
                  <a:ext uri="{0D108BD9-81ED-4DB2-BD59-A6C34878D82A}">
                    <a16:rowId xmlns:a16="http://schemas.microsoft.com/office/drawing/2014/main" val="445062720"/>
                  </a:ext>
                </a:extLst>
              </a:tr>
              <a:tr h="349900">
                <a:tc vMerge="1">
                  <a:txBody>
                    <a:bodyPr/>
                    <a:lstStyle/>
                    <a:p>
                      <a:endParaRPr kumimoji="1" lang="ja-JP" altLang="en-US"/>
                    </a:p>
                  </a:txBody>
                  <a:tcPr/>
                </a:tc>
                <a:tc>
                  <a:txBody>
                    <a:bodyPr/>
                    <a:lstStyle/>
                    <a:p>
                      <a:r>
                        <a:rPr kumimoji="1" lang="en-US" altLang="ja-JP" sz="1000" b="1" i="0" u="none" strike="noStrike" kern="1200" baseline="0">
                          <a:solidFill>
                            <a:srgbClr val="0D0D0D"/>
                          </a:solidFill>
                          <a:effectLst/>
                          <a:latin typeface="Meiryo" panose="020B0604030504040204" pitchFamily="50" charset="-128"/>
                          <a:ea typeface="Meiryo" panose="020B0604030504040204" pitchFamily="50" charset="-128"/>
                          <a:cs typeface="+mn-cs"/>
                        </a:rPr>
                        <a:t>Yahoo! JAPAN</a:t>
                      </a:r>
                      <a:r>
                        <a:rPr kumimoji="1" lang="ja-JP" altLang="en-US" sz="1000" b="1" i="0" u="none" strike="noStrike" kern="1200" baseline="0">
                          <a:solidFill>
                            <a:srgbClr val="0D0D0D"/>
                          </a:solidFill>
                          <a:effectLst/>
                          <a:latin typeface="Meiryo" panose="020B0604030504040204" pitchFamily="50" charset="-128"/>
                          <a:ea typeface="Meiryo" panose="020B0604030504040204" pitchFamily="50" charset="-128"/>
                          <a:cs typeface="+mn-cs"/>
                        </a:rPr>
                        <a:t>トップページ　ブランドパネル　</a:t>
                      </a:r>
                      <a:r>
                        <a:rPr kumimoji="1" lang="en-US" altLang="ja-JP" sz="1000" b="1" i="0" u="none" strike="noStrike" kern="1200" baseline="0">
                          <a:solidFill>
                            <a:srgbClr val="0D0D0D"/>
                          </a:solidFill>
                          <a:effectLst/>
                          <a:latin typeface="Meiryo" panose="020B0604030504040204" pitchFamily="50" charset="-128"/>
                          <a:ea typeface="Meiryo" panose="020B0604030504040204" pitchFamily="50" charset="-128"/>
                          <a:cs typeface="+mn-cs"/>
                        </a:rPr>
                        <a:t>SP</a:t>
                      </a:r>
                      <a:r>
                        <a:rPr kumimoji="1" lang="ja-JP" altLang="en-US" sz="1000" b="1" i="0" u="none" strike="noStrike" kern="1200" baseline="0">
                          <a:solidFill>
                            <a:srgbClr val="0D0D0D"/>
                          </a:solidFill>
                          <a:effectLst/>
                          <a:latin typeface="Meiryo" panose="020B0604030504040204" pitchFamily="50" charset="-128"/>
                          <a:ea typeface="Meiryo" panose="020B0604030504040204" pitchFamily="50" charset="-128"/>
                          <a:cs typeface="+mn-cs"/>
                        </a:rPr>
                        <a:t>　スクエア</a:t>
                      </a:r>
                      <a:endParaRPr kumimoji="1" lang="ja-JP" altLang="en-US" sz="1000"/>
                    </a:p>
                  </a:txBody>
                  <a:tcPr marL="55906" marR="3106" marT="3106"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tc>
                  <a:txBody>
                    <a:bodyPr/>
                    <a:lstStyle/>
                    <a:p>
                      <a:pPr algn="ctr" rtl="0" fontAlgn="ctr"/>
                      <a:r>
                        <a:rPr lang="en-US" altLang="ja-JP" sz="1000" b="0" i="0" u="none" strike="noStrike" baseline="0">
                          <a:solidFill>
                            <a:srgbClr val="0D0D0D"/>
                          </a:solidFill>
                          <a:effectLst/>
                          <a:highlight>
                            <a:srgbClr val="F3F3F4"/>
                          </a:highlight>
                          <a:latin typeface="Meiryo"/>
                          <a:ea typeface="Meiryo"/>
                        </a:rPr>
                        <a:t>P.33</a:t>
                      </a:r>
                    </a:p>
                  </a:txBody>
                  <a:tcPr marL="3106" marR="3106" marT="3106" marB="0" anchor="ctr">
                    <a:lnL w="190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extLst>
                  <a:ext uri="{0D108BD9-81ED-4DB2-BD59-A6C34878D82A}">
                    <a16:rowId xmlns:a16="http://schemas.microsoft.com/office/drawing/2014/main" val="2286024548"/>
                  </a:ext>
                </a:extLst>
              </a:tr>
              <a:tr h="349900">
                <a:tc vMerge="1">
                  <a:txBody>
                    <a:bodyPr/>
                    <a:lstStyle/>
                    <a:p>
                      <a:endParaRPr kumimoji="1" lang="ja-JP" altLang="en-US"/>
                    </a:p>
                  </a:txBody>
                  <a:tcPr/>
                </a:tc>
                <a:tc>
                  <a:txBody>
                    <a:bodyPr/>
                    <a:lstStyle/>
                    <a:p>
                      <a:r>
                        <a:rPr lang="en-US" altLang="ja-JP" sz="1000" b="1" i="0" u="none" strike="noStrike" baseline="0">
                          <a:solidFill>
                            <a:srgbClr val="0D0D0D"/>
                          </a:solidFill>
                          <a:effectLst/>
                          <a:latin typeface="Meiryo" panose="020B0604030504040204" pitchFamily="50" charset="-128"/>
                          <a:ea typeface="Meiryo" panose="020B0604030504040204" pitchFamily="50" charset="-128"/>
                        </a:rPr>
                        <a:t>Yahoo! JAPAN</a:t>
                      </a:r>
                      <a:r>
                        <a:rPr lang="ja-JP" altLang="en-US" sz="1000" b="1" i="0" u="none" strike="noStrike" baseline="0">
                          <a:solidFill>
                            <a:srgbClr val="0D0D0D"/>
                          </a:solidFill>
                          <a:effectLst/>
                          <a:latin typeface="Meiryo" panose="020B0604030504040204" pitchFamily="50" charset="-128"/>
                          <a:ea typeface="Meiryo" panose="020B0604030504040204" pitchFamily="50" charset="-128"/>
                        </a:rPr>
                        <a:t>トップページ　ブランドパネル　</a:t>
                      </a:r>
                      <a:r>
                        <a:rPr lang="en-US" altLang="ja-JP" sz="1000" b="1" i="0" u="none" strike="noStrike" baseline="0">
                          <a:solidFill>
                            <a:srgbClr val="0D0D0D"/>
                          </a:solidFill>
                          <a:effectLst/>
                          <a:latin typeface="Meiryo" panose="020B0604030504040204" pitchFamily="50" charset="-128"/>
                          <a:ea typeface="Meiryo" panose="020B0604030504040204" pitchFamily="50" charset="-128"/>
                        </a:rPr>
                        <a:t>SP</a:t>
                      </a:r>
                      <a:r>
                        <a:rPr lang="ja-JP" altLang="en-US" sz="1000" b="1" i="0" u="none" strike="noStrike" baseline="0">
                          <a:solidFill>
                            <a:srgbClr val="0D0D0D"/>
                          </a:solidFill>
                          <a:effectLst/>
                          <a:latin typeface="Meiryo" panose="020B0604030504040204" pitchFamily="50" charset="-128"/>
                          <a:ea typeface="Meiryo" panose="020B0604030504040204" pitchFamily="50" charset="-128"/>
                        </a:rPr>
                        <a:t>　カルーセル</a:t>
                      </a:r>
                      <a:endParaRPr kumimoji="1" lang="ja-JP" altLang="en-US" sz="1000"/>
                    </a:p>
                  </a:txBody>
                  <a:tcPr marL="55906" marR="3106" marT="3106"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baseline="0">
                          <a:solidFill>
                            <a:srgbClr val="0D0D0D"/>
                          </a:solidFill>
                          <a:effectLst/>
                          <a:highlight>
                            <a:srgbClr val="F3F3F4"/>
                          </a:highlight>
                          <a:latin typeface="Meiryo"/>
                          <a:ea typeface="Meiryo"/>
                        </a:rPr>
                        <a:t>P.40</a:t>
                      </a:r>
                    </a:p>
                  </a:txBody>
                  <a:tcPr marL="3106" marR="3106" marT="3106" marB="0" anchor="ctr">
                    <a:lnL w="190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extLst>
                  <a:ext uri="{0D108BD9-81ED-4DB2-BD59-A6C34878D82A}">
                    <a16:rowId xmlns:a16="http://schemas.microsoft.com/office/drawing/2014/main" val="2374746995"/>
                  </a:ext>
                </a:extLst>
              </a:tr>
              <a:tr h="349900">
                <a:tc vMerge="1">
                  <a:txBody>
                    <a:bodyPr/>
                    <a:lstStyle/>
                    <a:p>
                      <a:endParaRPr kumimoji="1" lang="ja-JP" altLang="en-US"/>
                    </a:p>
                  </a:txBody>
                  <a:tcPr/>
                </a:tc>
                <a:tc>
                  <a:txBody>
                    <a:bodyPr/>
                    <a:lstStyle/>
                    <a:p>
                      <a:r>
                        <a:rPr lang="en-US" altLang="ja-JP" sz="1000" b="1" i="0" u="none" strike="noStrike" baseline="0">
                          <a:solidFill>
                            <a:srgbClr val="0D0D0D"/>
                          </a:solidFill>
                          <a:effectLst/>
                          <a:latin typeface="Meiryo" panose="020B0604030504040204" pitchFamily="50" charset="-128"/>
                          <a:ea typeface="Meiryo" panose="020B0604030504040204" pitchFamily="50" charset="-128"/>
                        </a:rPr>
                        <a:t>Yahoo! JAPAN</a:t>
                      </a:r>
                      <a:r>
                        <a:rPr lang="ja-JP" altLang="en-US" sz="1000" b="1" i="0" u="none" strike="noStrike" baseline="0">
                          <a:solidFill>
                            <a:srgbClr val="0D0D0D"/>
                          </a:solidFill>
                          <a:effectLst/>
                          <a:latin typeface="Meiryo" panose="020B0604030504040204" pitchFamily="50" charset="-128"/>
                          <a:ea typeface="Meiryo" panose="020B0604030504040204" pitchFamily="50" charset="-128"/>
                        </a:rPr>
                        <a:t>トップページ　</a:t>
                      </a:r>
                      <a:r>
                        <a:rPr lang="ja-JP" altLang="en-US" sz="1000" b="1" i="0" u="none" strike="noStrike" baseline="0">
                          <a:solidFill>
                            <a:srgbClr val="0D0D0D"/>
                          </a:solidFill>
                          <a:effectLst/>
                          <a:highlight>
                            <a:srgbClr val="F3F3F4"/>
                          </a:highlight>
                          <a:latin typeface="Meiryo" panose="020B0604030504040204" pitchFamily="50" charset="-128"/>
                          <a:ea typeface="Meiryo" panose="020B0604030504040204" pitchFamily="50" charset="-128"/>
                        </a:rPr>
                        <a:t>ブランドパネル　</a:t>
                      </a:r>
                      <a:r>
                        <a:rPr lang="en-US" altLang="ja-JP" sz="1000" b="1" i="0" u="none" strike="noStrike" baseline="0">
                          <a:solidFill>
                            <a:srgbClr val="0D0D0D"/>
                          </a:solidFill>
                          <a:effectLst/>
                          <a:highlight>
                            <a:srgbClr val="F3F3F4"/>
                          </a:highlight>
                          <a:latin typeface="Meiryo" panose="020B0604030504040204" pitchFamily="50" charset="-128"/>
                          <a:ea typeface="Meiryo" panose="020B0604030504040204" pitchFamily="50" charset="-128"/>
                        </a:rPr>
                        <a:t>SP</a:t>
                      </a:r>
                      <a:endParaRPr kumimoji="1" lang="ja-JP" altLang="en-US" sz="1000"/>
                    </a:p>
                  </a:txBody>
                  <a:tcPr marL="55906" marR="3106" marT="3106"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tc>
                  <a:txBody>
                    <a:bodyPr/>
                    <a:lstStyle/>
                    <a:p>
                      <a:pPr algn="ctr" rtl="0" fontAlgn="ctr"/>
                      <a:r>
                        <a:rPr lang="en-US" sz="1000" b="0" i="0" u="none" strike="noStrike" baseline="0">
                          <a:solidFill>
                            <a:srgbClr val="0D0D0D"/>
                          </a:solidFill>
                          <a:effectLst/>
                          <a:highlight>
                            <a:srgbClr val="F3F3F4"/>
                          </a:highlight>
                          <a:latin typeface="Meiryo"/>
                          <a:ea typeface="Meiryo"/>
                        </a:rPr>
                        <a:t>P.43</a:t>
                      </a:r>
                      <a:endParaRPr lang="en-US" altLang="ja-JP" sz="1000" b="0" i="0" u="none" strike="noStrike" baseline="0">
                        <a:solidFill>
                          <a:srgbClr val="0D0D0D"/>
                        </a:solidFill>
                        <a:effectLst/>
                        <a:highlight>
                          <a:srgbClr val="F3F3F4"/>
                        </a:highlight>
                        <a:latin typeface="Meiryo"/>
                        <a:ea typeface="Meiryo"/>
                      </a:endParaRPr>
                    </a:p>
                  </a:txBody>
                  <a:tcPr marL="3106" marR="3106" marT="3106" marB="0" anchor="ctr">
                    <a:lnL w="190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extLst>
                  <a:ext uri="{0D108BD9-81ED-4DB2-BD59-A6C34878D82A}">
                    <a16:rowId xmlns:a16="http://schemas.microsoft.com/office/drawing/2014/main" val="1781469126"/>
                  </a:ext>
                </a:extLst>
              </a:tr>
              <a:tr h="349900">
                <a:tc rowSpan="2">
                  <a:txBody>
                    <a:bodyPr/>
                    <a:lstStyle/>
                    <a:p>
                      <a:pPr algn="ctr" rtl="0" fontAlgn="ctr"/>
                      <a:endParaRPr lang="ja-JP" altLang="en-US" sz="1000" b="1" i="0" u="none" strike="noStrike" baseline="0">
                        <a:solidFill>
                          <a:srgbClr val="FFFFFF"/>
                        </a:solidFill>
                        <a:effectLst/>
                        <a:highlight>
                          <a:srgbClr val="AAAAAF"/>
                        </a:highlight>
                        <a:latin typeface="Meiryo"/>
                        <a:ea typeface="Meiryo"/>
                      </a:endParaRPr>
                    </a:p>
                  </a:txBody>
                  <a:tcPr marL="3106" marR="3106" marT="3106" marB="0" anchor="ctr">
                    <a:lnL w="1270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00003E">
                        <a:alpha val="60000"/>
                      </a:srgbClr>
                    </a:solidFill>
                  </a:tcPr>
                </a:tc>
                <a:tc>
                  <a:txBody>
                    <a:bodyPr/>
                    <a:lstStyle/>
                    <a:p>
                      <a:pPr algn="l" rtl="0" fontAlgn="ctr"/>
                      <a:r>
                        <a:rPr lang="en-US" altLang="ja-JP" sz="1000" b="1" i="0" u="none" strike="noStrike" baseline="0">
                          <a:solidFill>
                            <a:srgbClr val="0D0D0D"/>
                          </a:solidFill>
                          <a:effectLst/>
                          <a:latin typeface="Meiryo"/>
                          <a:ea typeface="Meiryo"/>
                        </a:rPr>
                        <a:t>Yahoo! JAPAN</a:t>
                      </a:r>
                      <a:r>
                        <a:rPr lang="ja-JP" altLang="en-US" sz="1000" b="1" i="0" u="none" strike="noStrike" baseline="0">
                          <a:solidFill>
                            <a:srgbClr val="0D0D0D"/>
                          </a:solidFill>
                          <a:effectLst/>
                          <a:latin typeface="Meiryo"/>
                          <a:ea typeface="Meiryo"/>
                        </a:rPr>
                        <a:t>トップページ　</a:t>
                      </a:r>
                      <a:r>
                        <a:rPr lang="ja-JP" altLang="en-US" sz="1000" b="1" i="0" u="none" strike="noStrike" baseline="0">
                          <a:solidFill>
                            <a:srgbClr val="0D0D0D"/>
                          </a:solidFill>
                          <a:effectLst/>
                          <a:highlight>
                            <a:srgbClr val="F3F3F4"/>
                          </a:highlight>
                          <a:latin typeface="Meiryo"/>
                          <a:ea typeface="Meiryo"/>
                        </a:rPr>
                        <a:t>ブランドパネル　トップインパクト　</a:t>
                      </a:r>
                      <a:r>
                        <a:rPr lang="en-US" altLang="ja-JP" sz="1000" b="1" i="0" u="none" strike="noStrike" baseline="0">
                          <a:solidFill>
                            <a:srgbClr val="0D0D0D"/>
                          </a:solidFill>
                          <a:effectLst/>
                          <a:highlight>
                            <a:srgbClr val="F3F3F4"/>
                          </a:highlight>
                          <a:latin typeface="Meiryo"/>
                          <a:ea typeface="Meiryo"/>
                        </a:rPr>
                        <a:t>PC</a:t>
                      </a:r>
                      <a:r>
                        <a:rPr lang="ja-JP" altLang="en-US" sz="1000" b="1" i="0" u="none" strike="noStrike" baseline="0">
                          <a:solidFill>
                            <a:srgbClr val="0D0D0D"/>
                          </a:solidFill>
                          <a:effectLst/>
                          <a:highlight>
                            <a:srgbClr val="F3F3F4"/>
                          </a:highlight>
                          <a:latin typeface="Meiryo"/>
                          <a:ea typeface="Meiryo"/>
                        </a:rPr>
                        <a:t>　</a:t>
                      </a:r>
                      <a:endParaRPr lang="ja-JP" altLang="en-US" sz="1000" b="1" i="0" u="none" strike="noStrike" baseline="0">
                        <a:solidFill>
                          <a:srgbClr val="FFFFFF"/>
                        </a:solidFill>
                        <a:effectLst/>
                        <a:highlight>
                          <a:srgbClr val="AAAAAF"/>
                        </a:highlight>
                        <a:latin typeface="Meiryo"/>
                        <a:ea typeface="Meiryo"/>
                      </a:endParaRPr>
                    </a:p>
                  </a:txBody>
                  <a:tcPr marL="55906" marR="3106" marT="3106"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tc>
                  <a:txBody>
                    <a:bodyPr/>
                    <a:lstStyle/>
                    <a:p>
                      <a:pPr algn="ctr" rtl="0" fontAlgn="ctr"/>
                      <a:r>
                        <a:rPr lang="en-US" sz="1000" b="0" i="0" u="none" strike="noStrike" baseline="0">
                          <a:solidFill>
                            <a:srgbClr val="0D0D0D"/>
                          </a:solidFill>
                          <a:effectLst/>
                          <a:highlight>
                            <a:srgbClr val="F3F3F4"/>
                          </a:highlight>
                          <a:latin typeface="Meiryo"/>
                          <a:ea typeface="Meiryo"/>
                        </a:rPr>
                        <a:t>P.49</a:t>
                      </a:r>
                      <a:endParaRPr lang="en-US" altLang="ja-JP" sz="1000" b="0" i="0" u="none" strike="noStrike" baseline="0">
                        <a:solidFill>
                          <a:srgbClr val="0D0D0D"/>
                        </a:solidFill>
                        <a:effectLst/>
                        <a:highlight>
                          <a:srgbClr val="F3F3F4"/>
                        </a:highlight>
                        <a:latin typeface="Meiryo"/>
                        <a:ea typeface="Meiryo"/>
                      </a:endParaRPr>
                    </a:p>
                  </a:txBody>
                  <a:tcPr marL="3106" marR="3106" marT="3106" marB="0" anchor="ctr">
                    <a:lnL w="190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extLst>
                  <a:ext uri="{0D108BD9-81ED-4DB2-BD59-A6C34878D82A}">
                    <a16:rowId xmlns:a16="http://schemas.microsoft.com/office/drawing/2014/main" val="1487435451"/>
                  </a:ext>
                </a:extLst>
              </a:tr>
              <a:tr h="349900">
                <a:tc vMerge="1">
                  <a:txBody>
                    <a:bodyPr/>
                    <a:lstStyle/>
                    <a:p>
                      <a:endParaRPr/>
                    </a:p>
                  </a:txBody>
                  <a:tcPr marL="3106" marR="3106" marT="3106" marB="0" anchor="ctr">
                    <a:lnL w="1270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w="6350" cap="flat" cmpd="sng" algn="ctr">
                      <a:solidFill>
                        <a:srgbClr val="FFFFFF"/>
                      </a:solidFill>
                      <a:prstDash val="solid"/>
                      <a:round/>
                      <a:headEnd type="none" w="med" len="med"/>
                      <a:tailEnd type="none" w="med" len="med"/>
                    </a:lnB>
                    <a:solidFill>
                      <a:srgbClr val="00003E">
                        <a:alpha val="60000"/>
                      </a:srgbClr>
                    </a:solidFill>
                  </a:tcPr>
                </a:tc>
                <a:tc>
                  <a:txBody>
                    <a:bodyPr/>
                    <a:lstStyle/>
                    <a:p>
                      <a:r>
                        <a:rPr lang="en-US" altLang="ja-JP" sz="1000" b="1" i="0" u="none" strike="noStrike" baseline="0">
                          <a:solidFill>
                            <a:srgbClr val="0D0D0D"/>
                          </a:solidFill>
                          <a:effectLst/>
                          <a:latin typeface="Meiryo"/>
                          <a:ea typeface="Meiryo"/>
                        </a:rPr>
                        <a:t>Yahoo! JAPAN</a:t>
                      </a:r>
                      <a:r>
                        <a:rPr lang="ja-JP" altLang="en-US" sz="1000" b="1" i="0" u="none" strike="noStrike" baseline="0">
                          <a:solidFill>
                            <a:srgbClr val="0D0D0D"/>
                          </a:solidFill>
                          <a:effectLst/>
                          <a:latin typeface="Meiryo"/>
                          <a:ea typeface="Meiryo"/>
                        </a:rPr>
                        <a:t>トップページ　</a:t>
                      </a:r>
                      <a:r>
                        <a:rPr lang="ja-JP" altLang="en-US" sz="1000" b="1" i="0" u="none" strike="noStrike" baseline="0">
                          <a:solidFill>
                            <a:srgbClr val="0D0D0D"/>
                          </a:solidFill>
                          <a:effectLst/>
                          <a:highlight>
                            <a:srgbClr val="F3F3F4"/>
                          </a:highlight>
                          <a:latin typeface="Meiryo"/>
                          <a:ea typeface="Meiryo"/>
                        </a:rPr>
                        <a:t>ブランドパネル　</a:t>
                      </a:r>
                      <a:r>
                        <a:rPr lang="en-US" altLang="ja-JP" sz="1000" b="1" i="0" u="none" strike="noStrike" baseline="0">
                          <a:solidFill>
                            <a:srgbClr val="0D0D0D"/>
                          </a:solidFill>
                          <a:effectLst/>
                          <a:highlight>
                            <a:srgbClr val="F3F3F4"/>
                          </a:highlight>
                          <a:latin typeface="Meiryo"/>
                          <a:ea typeface="Meiryo"/>
                        </a:rPr>
                        <a:t>PC</a:t>
                      </a:r>
                      <a:endParaRPr kumimoji="1" lang="ja-JP" altLang="en-US" sz="1000"/>
                    </a:p>
                  </a:txBody>
                  <a:tcPr marL="55906" marR="3106" marT="3106" marB="0" anchor="ctr">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F3F3F4"/>
                    </a:solidFill>
                  </a:tcPr>
                </a:tc>
                <a:tc>
                  <a:txBody>
                    <a:bodyPr/>
                    <a:lstStyle/>
                    <a:p>
                      <a:pPr algn="ctr" rtl="0" fontAlgn="ctr"/>
                      <a:r>
                        <a:rPr lang="en-US" sz="1000" b="0" i="0" u="none" strike="noStrike" baseline="0">
                          <a:solidFill>
                            <a:srgbClr val="0D0D0D"/>
                          </a:solidFill>
                          <a:effectLst/>
                          <a:highlight>
                            <a:srgbClr val="F3F3F4"/>
                          </a:highlight>
                          <a:latin typeface="Meiryo"/>
                          <a:ea typeface="Meiryo"/>
                        </a:rPr>
                        <a:t>P.53</a:t>
                      </a:r>
                      <a:endParaRPr lang="en-US" altLang="ja-JP" sz="1000" b="0" i="0" u="none" strike="noStrike" baseline="0">
                        <a:solidFill>
                          <a:srgbClr val="0D0D0D"/>
                        </a:solidFill>
                        <a:effectLst/>
                        <a:highlight>
                          <a:srgbClr val="F3F3F4"/>
                        </a:highlight>
                        <a:latin typeface="Meiryo"/>
                        <a:ea typeface="Meiryo"/>
                      </a:endParaRPr>
                    </a:p>
                  </a:txBody>
                  <a:tcPr marL="3106" marR="3106" marT="3106" marB="0" anchor="ctr">
                    <a:lnL w="190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solidFill>
                      <a:srgbClr val="F3F3F4"/>
                    </a:solidFill>
                  </a:tcPr>
                </a:tc>
                <a:extLst>
                  <a:ext uri="{0D108BD9-81ED-4DB2-BD59-A6C34878D82A}">
                    <a16:rowId xmlns:a16="http://schemas.microsoft.com/office/drawing/2014/main" val="310600988"/>
                  </a:ext>
                </a:extLst>
              </a:tr>
              <a:tr h="266962">
                <a:tc gridSpan="2">
                  <a:txBody>
                    <a:bodyPr/>
                    <a:lstStyle/>
                    <a:p>
                      <a:pPr algn="ctr" rtl="0" fontAlgn="ctr"/>
                      <a:r>
                        <a:rPr lang="ja-JP" altLang="en-US" sz="1000" b="1" i="0" u="none" strike="noStrike" baseline="0">
                          <a:solidFill>
                            <a:srgbClr val="FFFFFF"/>
                          </a:solidFill>
                          <a:effectLst/>
                          <a:highlight>
                            <a:srgbClr val="00003E"/>
                          </a:highlight>
                          <a:latin typeface="Meiryo" panose="020B0604030504040204" pitchFamily="50" charset="-128"/>
                          <a:ea typeface="Meiryo" panose="020B0604030504040204" pitchFamily="50" charset="-128"/>
                        </a:rPr>
                        <a:t>スペシャル商品</a:t>
                      </a:r>
                    </a:p>
                  </a:txBody>
                  <a:tcPr marL="3106" marR="3106" marT="3106" marB="0" anchor="ctr">
                    <a:lnL w="6350" cap="flat" cmpd="sng" algn="ctr">
                      <a:solidFill>
                        <a:srgbClr val="FFFFFF"/>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000048"/>
                    </a:solidFill>
                  </a:tcPr>
                </a:tc>
                <a:tc hMerge="1">
                  <a:txBody>
                    <a:bodyPr/>
                    <a:lstStyle/>
                    <a:p>
                      <a:endParaRPr kumimoji="1" lang="ja-JP" altLang="en-US"/>
                    </a:p>
                  </a:txBody>
                  <a:tcPr/>
                </a:tc>
                <a:tc>
                  <a:txBody>
                    <a:bodyPr/>
                    <a:lstStyle/>
                    <a:p>
                      <a:pPr algn="ctr" rtl="0" fontAlgn="ctr"/>
                      <a:r>
                        <a:rPr lang="ja-JP" altLang="en-US" sz="1000" b="1" i="0" u="none" strike="noStrike" baseline="0">
                          <a:solidFill>
                            <a:srgbClr val="FFFFFF"/>
                          </a:solidFill>
                          <a:effectLst/>
                          <a:highlight>
                            <a:srgbClr val="00003E"/>
                          </a:highlight>
                          <a:latin typeface="Meiryo" panose="020B0604030504040204" pitchFamily="50" charset="-128"/>
                          <a:ea typeface="Meiryo" panose="020B0604030504040204" pitchFamily="50" charset="-128"/>
                        </a:rPr>
                        <a:t>ページ数</a:t>
                      </a:r>
                    </a:p>
                  </a:txBody>
                  <a:tcPr marL="3106" marR="3106" marT="3106" marB="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00003E"/>
                    </a:solidFill>
                  </a:tcPr>
                </a:tc>
                <a:extLst>
                  <a:ext uri="{0D108BD9-81ED-4DB2-BD59-A6C34878D82A}">
                    <a16:rowId xmlns:a16="http://schemas.microsoft.com/office/drawing/2014/main" val="2664500675"/>
                  </a:ext>
                </a:extLst>
              </a:tr>
              <a:tr h="495693">
                <a:tc>
                  <a:txBody>
                    <a:bodyPr/>
                    <a:lstStyle/>
                    <a:p>
                      <a:pPr algn="l" rtl="0" fontAlgn="ctr"/>
                      <a:endParaRPr lang="ja-JP" altLang="en-US" sz="1000" b="1" i="0" u="none" strike="noStrike" baseline="0">
                        <a:solidFill>
                          <a:srgbClr val="FFFFFF"/>
                        </a:solidFill>
                        <a:effectLst/>
                        <a:highlight>
                          <a:srgbClr val="AAAAAF"/>
                        </a:highlight>
                        <a:latin typeface="Meiryo"/>
                        <a:ea typeface="Meiryo"/>
                      </a:endParaRPr>
                    </a:p>
                  </a:txBody>
                  <a:tcPr marL="3106" marR="3106" marT="310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00003E">
                        <a:alpha val="60000"/>
                      </a:srgbClr>
                    </a:solidFill>
                  </a:tcPr>
                </a:tc>
                <a:tc>
                  <a:txBody>
                    <a:bodyPr/>
                    <a:lstStyle/>
                    <a:p>
                      <a:pPr algn="l" rtl="0" fontAlgn="ctr"/>
                      <a:r>
                        <a:rPr lang="en-US" altLang="ja-JP" sz="1000" b="1" i="0" u="none" strike="noStrike" baseline="0">
                          <a:solidFill>
                            <a:srgbClr val="0D0D0D"/>
                          </a:solidFill>
                          <a:effectLst/>
                          <a:latin typeface="Meiryo" panose="020B0604030504040204" pitchFamily="50" charset="-128"/>
                          <a:ea typeface="Meiryo" panose="020B0604030504040204" pitchFamily="50" charset="-128"/>
                        </a:rPr>
                        <a:t>Yahoo! JAPAN</a:t>
                      </a:r>
                      <a:r>
                        <a:rPr lang="ja-JP" altLang="en-US" sz="1000" b="1" i="0" u="none" strike="noStrike" baseline="0">
                          <a:solidFill>
                            <a:srgbClr val="0D0D0D"/>
                          </a:solidFill>
                          <a:effectLst/>
                          <a:latin typeface="Meiryo" panose="020B0604030504040204" pitchFamily="50" charset="-128"/>
                          <a:ea typeface="Meiryo" panose="020B0604030504040204" pitchFamily="50" charset="-128"/>
                        </a:rPr>
                        <a:t>トップページ　</a:t>
                      </a:r>
                      <a:r>
                        <a:rPr lang="ja-JP" altLang="en-US" sz="1000" b="1" i="0" u="none" strike="noStrike" baseline="0">
                          <a:solidFill>
                            <a:srgbClr val="0D0D0D"/>
                          </a:solidFill>
                          <a:effectLst/>
                          <a:highlight>
                            <a:srgbClr val="F3F3F4"/>
                          </a:highlight>
                          <a:latin typeface="Meiryo" panose="020B0604030504040204" pitchFamily="50" charset="-128"/>
                          <a:ea typeface="Meiryo" panose="020B0604030504040204" pitchFamily="50" charset="-128"/>
                        </a:rPr>
                        <a:t>ブランドパネル　トップインパクト　パノラマ　</a:t>
                      </a:r>
                      <a:r>
                        <a:rPr lang="en-US" altLang="ja-JP" sz="1000" b="1" i="0" u="none" strike="noStrike" baseline="0">
                          <a:solidFill>
                            <a:srgbClr val="0D0D0D"/>
                          </a:solidFill>
                          <a:effectLst/>
                          <a:highlight>
                            <a:srgbClr val="F3F3F4"/>
                          </a:highlight>
                          <a:latin typeface="Meiryo" panose="020B0604030504040204" pitchFamily="50" charset="-128"/>
                          <a:ea typeface="Meiryo" panose="020B0604030504040204" pitchFamily="50" charset="-128"/>
                        </a:rPr>
                        <a:t>MD</a:t>
                      </a:r>
                      <a:endParaRPr lang="ja-JP" altLang="en-US" sz="1000" b="1" i="0" u="none" strike="noStrike" baseline="0">
                        <a:solidFill>
                          <a:srgbClr val="FFFFFF"/>
                        </a:solidFill>
                        <a:effectLst/>
                        <a:highlight>
                          <a:srgbClr val="AAAAAF"/>
                        </a:highlight>
                        <a:latin typeface="Meiryo"/>
                        <a:ea typeface="Meiryo"/>
                      </a:endParaRPr>
                    </a:p>
                  </a:txBody>
                  <a:tcPr marL="55906" marR="3106" marT="310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F3F3F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baseline="0">
                          <a:solidFill>
                            <a:srgbClr val="0D0D0D"/>
                          </a:solidFill>
                          <a:effectLst/>
                          <a:highlight>
                            <a:srgbClr val="F3F3F4"/>
                          </a:highlight>
                          <a:latin typeface="Meiryo"/>
                          <a:ea typeface="Meiryo"/>
                        </a:rPr>
                        <a:t>P.59</a:t>
                      </a:r>
                      <a:endParaRPr lang="ja-JP" altLang="en-US" sz="1000" b="0" i="0" u="none" strike="noStrike" baseline="0">
                        <a:solidFill>
                          <a:srgbClr val="0D0D0D"/>
                        </a:solidFill>
                        <a:effectLst/>
                        <a:highlight>
                          <a:srgbClr val="F3F3F4"/>
                        </a:highlight>
                        <a:latin typeface="Meiryo"/>
                        <a:ea typeface="Meiryo"/>
                      </a:endParaRPr>
                    </a:p>
                  </a:txBody>
                  <a:tcPr marL="3106" marR="3106" marT="310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extLst>
                  <a:ext uri="{0D108BD9-81ED-4DB2-BD59-A6C34878D82A}">
                    <a16:rowId xmlns:a16="http://schemas.microsoft.com/office/drawing/2014/main" val="3994157269"/>
                  </a:ext>
                </a:extLst>
              </a:tr>
              <a:tr h="495693">
                <a:tc>
                  <a:txBody>
                    <a:bodyPr/>
                    <a:lstStyle/>
                    <a:p>
                      <a:pPr algn="l" rtl="0" fontAlgn="ctr"/>
                      <a:endParaRPr lang="ja-JP" altLang="en-US" sz="1000" b="1" i="0" u="none" strike="noStrike" baseline="0">
                        <a:solidFill>
                          <a:srgbClr val="FFFFFF"/>
                        </a:solidFill>
                        <a:effectLst/>
                        <a:highlight>
                          <a:srgbClr val="AAAAAF"/>
                        </a:highlight>
                        <a:latin typeface="Meiryo"/>
                        <a:ea typeface="Meiryo"/>
                      </a:endParaRPr>
                    </a:p>
                  </a:txBody>
                  <a:tcPr marL="3106" marR="3106" marT="310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00003E">
                        <a:alpha val="60000"/>
                      </a:srgbClr>
                    </a:solidFill>
                  </a:tcPr>
                </a:tc>
                <a:tc>
                  <a:txBody>
                    <a:bodyPr/>
                    <a:lstStyle/>
                    <a:p>
                      <a:pPr algn="l" rtl="0" fontAlgn="ctr"/>
                      <a:r>
                        <a:rPr lang="en-US" altLang="ja-JP" sz="1000" b="1" i="0" u="none" strike="noStrike" baseline="0">
                          <a:solidFill>
                            <a:srgbClr val="0D0D0D"/>
                          </a:solidFill>
                          <a:effectLst/>
                          <a:latin typeface="Meiryo"/>
                          <a:ea typeface="Meiryo"/>
                        </a:rPr>
                        <a:t>Yahoo! JAPAN</a:t>
                      </a:r>
                      <a:r>
                        <a:rPr lang="ja-JP" altLang="en-US" sz="1000" b="1" i="0" u="none" strike="noStrike" baseline="0">
                          <a:solidFill>
                            <a:srgbClr val="0D0D0D"/>
                          </a:solidFill>
                          <a:effectLst/>
                          <a:latin typeface="Meiryo"/>
                          <a:ea typeface="Meiryo"/>
                        </a:rPr>
                        <a:t>トップページ　</a:t>
                      </a:r>
                      <a:r>
                        <a:rPr lang="ja-JP" altLang="en-US" sz="1000" b="1" i="0" u="none" strike="noStrike" baseline="0">
                          <a:solidFill>
                            <a:srgbClr val="0D0D0D"/>
                          </a:solidFill>
                          <a:effectLst/>
                          <a:highlight>
                            <a:srgbClr val="F3F3F4"/>
                          </a:highlight>
                          <a:latin typeface="Meiryo"/>
                          <a:ea typeface="Meiryo"/>
                        </a:rPr>
                        <a:t>ブランドパネル　トップインパクト　パノラマ　</a:t>
                      </a:r>
                      <a:r>
                        <a:rPr lang="en-US" altLang="ja-JP" sz="1000" b="1" i="0" u="none" strike="noStrike" baseline="0">
                          <a:solidFill>
                            <a:srgbClr val="0D0D0D"/>
                          </a:solidFill>
                          <a:effectLst/>
                          <a:highlight>
                            <a:srgbClr val="F3F3F4"/>
                          </a:highlight>
                          <a:latin typeface="Meiryo"/>
                          <a:ea typeface="Meiryo"/>
                        </a:rPr>
                        <a:t>PC</a:t>
                      </a:r>
                      <a:endParaRPr lang="ja-JP" altLang="en-US" sz="1000" b="1" i="0" u="none" strike="noStrike" baseline="0">
                        <a:solidFill>
                          <a:srgbClr val="FFFFFF"/>
                        </a:solidFill>
                        <a:effectLst/>
                        <a:highlight>
                          <a:srgbClr val="AAAAAF"/>
                        </a:highlight>
                        <a:latin typeface="Meiryo"/>
                        <a:ea typeface="Meiryo"/>
                      </a:endParaRPr>
                    </a:p>
                  </a:txBody>
                  <a:tcPr marL="55906" marR="3106" marT="3106" marB="0" anchor="ctr">
                    <a:lnL w="63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baseline="0">
                          <a:solidFill>
                            <a:srgbClr val="0D0D0D"/>
                          </a:solidFill>
                          <a:effectLst/>
                          <a:highlight>
                            <a:srgbClr val="F3F3F4"/>
                          </a:highlight>
                          <a:latin typeface="Meiryo"/>
                          <a:ea typeface="Meiryo"/>
                        </a:rPr>
                        <a:t>P.63</a:t>
                      </a:r>
                      <a:endParaRPr lang="ja-JP" altLang="en-US" sz="1000" b="0" i="0" u="none" strike="noStrike" baseline="0">
                        <a:solidFill>
                          <a:srgbClr val="0D0D0D"/>
                        </a:solidFill>
                        <a:effectLst/>
                        <a:highlight>
                          <a:srgbClr val="F3F3F4"/>
                        </a:highlight>
                        <a:latin typeface="Meiryo" panose="020B0604030504040204" pitchFamily="50" charset="-128"/>
                        <a:ea typeface="Meiryo" panose="020B0604030504040204" pitchFamily="50" charset="-128"/>
                      </a:endParaRPr>
                    </a:p>
                  </a:txBody>
                  <a:tcPr marL="3106" marR="3106" marT="3106" marB="0" anchor="ctr">
                    <a:lnL w="190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3F3F4"/>
                    </a:solidFill>
                  </a:tcPr>
                </a:tc>
                <a:extLst>
                  <a:ext uri="{0D108BD9-81ED-4DB2-BD59-A6C34878D82A}">
                    <a16:rowId xmlns:a16="http://schemas.microsoft.com/office/drawing/2014/main" val="671345526"/>
                  </a:ext>
                </a:extLst>
              </a:tr>
            </a:tbl>
          </a:graphicData>
        </a:graphic>
      </p:graphicFrame>
      <p:sp>
        <p:nvSpPr>
          <p:cNvPr id="5" name="テキスト ボックス 4">
            <a:extLst>
              <a:ext uri="{FF2B5EF4-FFF2-40B4-BE49-F238E27FC236}">
                <a16:creationId xmlns:a16="http://schemas.microsoft.com/office/drawing/2014/main" id="{385BAE81-1737-9771-B10F-5BFE07FDB9FE}"/>
              </a:ext>
            </a:extLst>
          </p:cNvPr>
          <p:cNvSpPr txBox="1"/>
          <p:nvPr/>
        </p:nvSpPr>
        <p:spPr>
          <a:xfrm>
            <a:off x="2028649" y="2017621"/>
            <a:ext cx="1225550" cy="246221"/>
          </a:xfrm>
          <a:prstGeom prst="rect">
            <a:avLst/>
          </a:prstGeom>
          <a:noFill/>
        </p:spPr>
        <p:txBody>
          <a:bodyPr wrap="square" rtlCol="0">
            <a:spAutoFit/>
          </a:bodyPr>
          <a:lstStyle/>
          <a:p>
            <a:r>
              <a:rPr lang="ja-JP" altLang="en-US" sz="1000" b="1">
                <a:solidFill>
                  <a:schemeClr val="bg1"/>
                </a:solidFill>
              </a:rPr>
              <a:t>マルチデバイス</a:t>
            </a:r>
            <a:endParaRPr kumimoji="1" lang="ja-JP" altLang="en-US" sz="1000" b="1">
              <a:solidFill>
                <a:schemeClr val="bg1"/>
              </a:solidFill>
            </a:endParaRPr>
          </a:p>
        </p:txBody>
      </p:sp>
      <p:pic>
        <p:nvPicPr>
          <p:cNvPr id="6" name="図 5">
            <a:extLst>
              <a:ext uri="{FF2B5EF4-FFF2-40B4-BE49-F238E27FC236}">
                <a16:creationId xmlns:a16="http://schemas.microsoft.com/office/drawing/2014/main" id="{6AF6B387-F606-6C9F-FCC4-4A3115071D62}"/>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238603" y="1961607"/>
            <a:ext cx="495252" cy="372391"/>
          </a:xfrm>
          <a:prstGeom prst="rect">
            <a:avLst/>
          </a:prstGeom>
        </p:spPr>
      </p:pic>
      <p:sp>
        <p:nvSpPr>
          <p:cNvPr id="7" name="テキスト ボックス 6">
            <a:extLst>
              <a:ext uri="{FF2B5EF4-FFF2-40B4-BE49-F238E27FC236}">
                <a16:creationId xmlns:a16="http://schemas.microsoft.com/office/drawing/2014/main" id="{CE23FA59-981F-605D-289F-5B165F213FCB}"/>
              </a:ext>
            </a:extLst>
          </p:cNvPr>
          <p:cNvSpPr txBox="1"/>
          <p:nvPr/>
        </p:nvSpPr>
        <p:spPr>
          <a:xfrm>
            <a:off x="2022665" y="3467424"/>
            <a:ext cx="1225550" cy="246221"/>
          </a:xfrm>
          <a:prstGeom prst="rect">
            <a:avLst/>
          </a:prstGeom>
          <a:noFill/>
        </p:spPr>
        <p:txBody>
          <a:bodyPr wrap="square" rtlCol="0">
            <a:spAutoFit/>
          </a:bodyPr>
          <a:lstStyle/>
          <a:p>
            <a:r>
              <a:rPr lang="ja-JP" altLang="en-US" sz="1000" b="1">
                <a:solidFill>
                  <a:schemeClr val="bg1"/>
                </a:solidFill>
              </a:rPr>
              <a:t>スマートフォン</a:t>
            </a:r>
            <a:endParaRPr kumimoji="1" lang="ja-JP" altLang="en-US" sz="1000" b="1">
              <a:solidFill>
                <a:schemeClr val="bg1"/>
              </a:solidFill>
            </a:endParaRPr>
          </a:p>
        </p:txBody>
      </p:sp>
      <p:pic>
        <p:nvPicPr>
          <p:cNvPr id="8" name="図 7">
            <a:extLst>
              <a:ext uri="{FF2B5EF4-FFF2-40B4-BE49-F238E27FC236}">
                <a16:creationId xmlns:a16="http://schemas.microsoft.com/office/drawing/2014/main" id="{F28D982F-0524-6112-A30E-2EED45C1D96C}"/>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296538" y="3389869"/>
            <a:ext cx="288000" cy="520176"/>
          </a:xfrm>
          <a:prstGeom prst="rect">
            <a:avLst/>
          </a:prstGeom>
        </p:spPr>
      </p:pic>
      <p:sp>
        <p:nvSpPr>
          <p:cNvPr id="10" name="テキスト ボックス 9">
            <a:extLst>
              <a:ext uri="{FF2B5EF4-FFF2-40B4-BE49-F238E27FC236}">
                <a16:creationId xmlns:a16="http://schemas.microsoft.com/office/drawing/2014/main" id="{E301B803-2AC9-140F-939E-436EF6B99C19}"/>
              </a:ext>
            </a:extLst>
          </p:cNvPr>
          <p:cNvSpPr txBox="1"/>
          <p:nvPr/>
        </p:nvSpPr>
        <p:spPr>
          <a:xfrm>
            <a:off x="2087195" y="4719051"/>
            <a:ext cx="1225550" cy="246221"/>
          </a:xfrm>
          <a:prstGeom prst="rect">
            <a:avLst/>
          </a:prstGeom>
          <a:noFill/>
        </p:spPr>
        <p:txBody>
          <a:bodyPr wrap="square" rtlCol="0">
            <a:spAutoFit/>
          </a:bodyPr>
          <a:lstStyle/>
          <a:p>
            <a:r>
              <a:rPr lang="en-US" altLang="ja-JP" sz="1000" b="1">
                <a:solidFill>
                  <a:schemeClr val="bg1"/>
                </a:solidFill>
                <a:latin typeface="+mn-ea"/>
              </a:rPr>
              <a:t>PC</a:t>
            </a:r>
            <a:endParaRPr kumimoji="1" lang="ja-JP" altLang="en-US" sz="1000" b="1">
              <a:solidFill>
                <a:schemeClr val="bg1"/>
              </a:solidFill>
              <a:latin typeface="+mn-ea"/>
            </a:endParaRPr>
          </a:p>
        </p:txBody>
      </p:sp>
      <p:pic>
        <p:nvPicPr>
          <p:cNvPr id="11" name="図 10">
            <a:extLst>
              <a:ext uri="{FF2B5EF4-FFF2-40B4-BE49-F238E27FC236}">
                <a16:creationId xmlns:a16="http://schemas.microsoft.com/office/drawing/2014/main" id="{6018970D-F9E1-F44F-25AE-4895D0DDB36F}"/>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1251897" y="4681952"/>
            <a:ext cx="402947" cy="333091"/>
          </a:xfrm>
          <a:prstGeom prst="rect">
            <a:avLst/>
          </a:prstGeom>
        </p:spPr>
      </p:pic>
      <p:pic>
        <p:nvPicPr>
          <p:cNvPr id="12" name="図 11">
            <a:extLst>
              <a:ext uri="{FF2B5EF4-FFF2-40B4-BE49-F238E27FC236}">
                <a16:creationId xmlns:a16="http://schemas.microsoft.com/office/drawing/2014/main" id="{11930299-0F85-44F6-EFBF-3266D8B07333}"/>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289374" y="5507783"/>
            <a:ext cx="422389" cy="317604"/>
          </a:xfrm>
          <a:prstGeom prst="rect">
            <a:avLst/>
          </a:prstGeom>
        </p:spPr>
      </p:pic>
      <p:sp>
        <p:nvSpPr>
          <p:cNvPr id="14" name="テキスト ボックス 13">
            <a:extLst>
              <a:ext uri="{FF2B5EF4-FFF2-40B4-BE49-F238E27FC236}">
                <a16:creationId xmlns:a16="http://schemas.microsoft.com/office/drawing/2014/main" id="{5201418A-908D-C977-B1B4-12A4F995C1CA}"/>
              </a:ext>
            </a:extLst>
          </p:cNvPr>
          <p:cNvSpPr txBox="1"/>
          <p:nvPr/>
        </p:nvSpPr>
        <p:spPr>
          <a:xfrm>
            <a:off x="2022665" y="5567108"/>
            <a:ext cx="1225550" cy="246221"/>
          </a:xfrm>
          <a:prstGeom prst="rect">
            <a:avLst/>
          </a:prstGeom>
          <a:noFill/>
        </p:spPr>
        <p:txBody>
          <a:bodyPr wrap="square" rtlCol="0">
            <a:spAutoFit/>
          </a:bodyPr>
          <a:lstStyle/>
          <a:p>
            <a:r>
              <a:rPr lang="ja-JP" altLang="en-US" sz="1000" b="1">
                <a:solidFill>
                  <a:schemeClr val="bg1"/>
                </a:solidFill>
              </a:rPr>
              <a:t>マルチデバイス</a:t>
            </a:r>
            <a:endParaRPr kumimoji="1" lang="ja-JP" altLang="en-US" sz="1000" b="1">
              <a:solidFill>
                <a:schemeClr val="bg1"/>
              </a:solidFill>
            </a:endParaRPr>
          </a:p>
        </p:txBody>
      </p:sp>
      <p:pic>
        <p:nvPicPr>
          <p:cNvPr id="17" name="図 16">
            <a:extLst>
              <a:ext uri="{FF2B5EF4-FFF2-40B4-BE49-F238E27FC236}">
                <a16:creationId xmlns:a16="http://schemas.microsoft.com/office/drawing/2014/main" id="{5FE48377-D8A3-61B0-4434-CC5CF56DD63C}"/>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1296538" y="6018653"/>
            <a:ext cx="379383" cy="313612"/>
          </a:xfrm>
          <a:prstGeom prst="rect">
            <a:avLst/>
          </a:prstGeom>
        </p:spPr>
      </p:pic>
      <p:sp>
        <p:nvSpPr>
          <p:cNvPr id="22" name="テキスト ボックス 21">
            <a:extLst>
              <a:ext uri="{FF2B5EF4-FFF2-40B4-BE49-F238E27FC236}">
                <a16:creationId xmlns:a16="http://schemas.microsoft.com/office/drawing/2014/main" id="{7EBF02E4-A702-3486-7C94-4A0C82D6F9A0}"/>
              </a:ext>
            </a:extLst>
          </p:cNvPr>
          <p:cNvSpPr txBox="1"/>
          <p:nvPr/>
        </p:nvSpPr>
        <p:spPr>
          <a:xfrm>
            <a:off x="2087195" y="6075914"/>
            <a:ext cx="1225550" cy="246221"/>
          </a:xfrm>
          <a:prstGeom prst="rect">
            <a:avLst/>
          </a:prstGeom>
          <a:noFill/>
        </p:spPr>
        <p:txBody>
          <a:bodyPr wrap="square" rtlCol="0">
            <a:spAutoFit/>
          </a:bodyPr>
          <a:lstStyle/>
          <a:p>
            <a:r>
              <a:rPr lang="en-US" altLang="ja-JP" sz="1000" b="1">
                <a:solidFill>
                  <a:schemeClr val="bg1"/>
                </a:solidFill>
                <a:latin typeface="+mn-ea"/>
              </a:rPr>
              <a:t>PC</a:t>
            </a:r>
            <a:endParaRPr kumimoji="1" lang="ja-JP" altLang="en-US" sz="1000" b="1">
              <a:solidFill>
                <a:schemeClr val="bg1"/>
              </a:solidFill>
              <a:latin typeface="+mn-ea"/>
            </a:endParaRPr>
          </a:p>
        </p:txBody>
      </p:sp>
    </p:spTree>
    <p:extLst>
      <p:ext uri="{BB962C8B-B14F-4D97-AF65-F5344CB8AC3E}">
        <p14:creationId xmlns:p14="http://schemas.microsoft.com/office/powerpoint/2010/main" val="184627591"/>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7908C5-DF8E-F46F-DA49-A328BD53D658}"/>
            </a:ext>
          </a:extLst>
        </p:cNvPr>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C7B992DE-687D-DC81-F30A-2375BDF7FFFF}"/>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その他・注意事項</a:t>
            </a:r>
          </a:p>
        </p:txBody>
      </p:sp>
      <p:pic>
        <p:nvPicPr>
          <p:cNvPr id="7" name="図プレースホルダー 8" descr="アイコン&#10;&#10;自動的に生成された説明">
            <a:extLst>
              <a:ext uri="{FF2B5EF4-FFF2-40B4-BE49-F238E27FC236}">
                <a16:creationId xmlns:a16="http://schemas.microsoft.com/office/drawing/2014/main" id="{376C11E5-F4EF-C9FF-30ED-D8B3FE0A9B83}"/>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4" name="テキスト プレースホルダー 1">
            <a:extLst>
              <a:ext uri="{FF2B5EF4-FFF2-40B4-BE49-F238E27FC236}">
                <a16:creationId xmlns:a16="http://schemas.microsoft.com/office/drawing/2014/main" id="{F5BC2C1C-AE19-9FBF-5600-1CE6CDB0730E}"/>
              </a:ext>
            </a:extLst>
          </p:cNvPr>
          <p:cNvSpPr txBox="1">
            <a:spLocks/>
          </p:cNvSpPr>
          <p:nvPr/>
        </p:nvSpPr>
        <p:spPr>
          <a:xfrm>
            <a:off x="1883086" y="194457"/>
            <a:ext cx="8136904" cy="335028"/>
          </a:xfrm>
          <a:prstGeom prst="rect">
            <a:avLst/>
          </a:prstGeom>
        </p:spPr>
        <p:txBody>
          <a:bodyPr wrap="none" lIns="0" tIns="0" rIns="0" bIns="0" anchor="ctr">
            <a:noAutofit/>
          </a:bodyPr>
          <a:lstStyle>
            <a:lvl1pPr marL="0" indent="0" algn="l" rtl="0" eaLnBrk="0" fontAlgn="base" hangingPunct="0">
              <a:lnSpc>
                <a:spcPct val="90000"/>
              </a:lnSpc>
              <a:spcBef>
                <a:spcPts val="1000"/>
              </a:spcBef>
              <a:spcAft>
                <a:spcPct val="0"/>
              </a:spcAft>
              <a:buFont typeface="Arial" panose="020B0604020202020204" pitchFamily="34" charset="0"/>
              <a:buNone/>
              <a:defRPr kumimoji="1" sz="2000" b="1" i="0" kern="1200">
                <a:solidFill>
                  <a:schemeClr val="accent1"/>
                </a:solidFill>
                <a:latin typeface="Meiryo" panose="020B0604030504040204" pitchFamily="34" charset="-128"/>
                <a:ea typeface="Meiryo" panose="020B0604030504040204" pitchFamily="34" charset="-128"/>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t>販売制限</a:t>
            </a:r>
          </a:p>
        </p:txBody>
      </p:sp>
      <p:graphicFrame>
        <p:nvGraphicFramePr>
          <p:cNvPr id="13" name="表 12">
            <a:extLst>
              <a:ext uri="{FF2B5EF4-FFF2-40B4-BE49-F238E27FC236}">
                <a16:creationId xmlns:a16="http://schemas.microsoft.com/office/drawing/2014/main" id="{CAAE4E68-8382-7D9F-12AA-D49A6D31A495}"/>
              </a:ext>
            </a:extLst>
          </p:cNvPr>
          <p:cNvGraphicFramePr>
            <a:graphicFrameLocks noGrp="1"/>
          </p:cNvGraphicFramePr>
          <p:nvPr>
            <p:extLst>
              <p:ext uri="{D42A27DB-BD31-4B8C-83A1-F6EECF244321}">
                <p14:modId xmlns:p14="http://schemas.microsoft.com/office/powerpoint/2010/main" val="2697628023"/>
              </p:ext>
            </p:extLst>
          </p:nvPr>
        </p:nvGraphicFramePr>
        <p:xfrm>
          <a:off x="479424" y="1268413"/>
          <a:ext cx="11233149" cy="2989261"/>
        </p:xfrm>
        <a:graphic>
          <a:graphicData uri="http://schemas.openxmlformats.org/drawingml/2006/table">
            <a:tbl>
              <a:tblPr firstRow="1" bandRow="1"/>
              <a:tblGrid>
                <a:gridCol w="1031675">
                  <a:extLst>
                    <a:ext uri="{9D8B030D-6E8A-4147-A177-3AD203B41FA5}">
                      <a16:colId xmlns:a16="http://schemas.microsoft.com/office/drawing/2014/main" val="3127696540"/>
                    </a:ext>
                  </a:extLst>
                </a:gridCol>
                <a:gridCol w="4074742">
                  <a:extLst>
                    <a:ext uri="{9D8B030D-6E8A-4147-A177-3AD203B41FA5}">
                      <a16:colId xmlns:a16="http://schemas.microsoft.com/office/drawing/2014/main" val="1445176039"/>
                    </a:ext>
                  </a:extLst>
                </a:gridCol>
                <a:gridCol w="6126732">
                  <a:extLst>
                    <a:ext uri="{9D8B030D-6E8A-4147-A177-3AD203B41FA5}">
                      <a16:colId xmlns:a16="http://schemas.microsoft.com/office/drawing/2014/main" val="1741614184"/>
                    </a:ext>
                  </a:extLst>
                </a:gridCol>
              </a:tblGrid>
              <a:tr h="354679">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ctr"/>
                      <a:r>
                        <a:rPr kumimoji="1" lang="ja-JP" altLang="en-US" sz="1050">
                          <a:latin typeface="Meiryo" panose="020B0604030504040204" pitchFamily="34" charset="-128"/>
                          <a:ea typeface="Meiryo" panose="020B0604030504040204" pitchFamily="34" charset="-128"/>
                        </a:rPr>
                        <a:t>カテゴリー</a:t>
                      </a:r>
                    </a:p>
                  </a:txBody>
                  <a:tcPr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ctr"/>
                      <a:r>
                        <a:rPr kumimoji="1" lang="ja-JP" altLang="en-US" sz="1050">
                          <a:latin typeface="Meiryo" panose="020B0604030504040204" pitchFamily="34" charset="-128"/>
                          <a:ea typeface="Meiryo" panose="020B0604030504040204" pitchFamily="34" charset="-128"/>
                        </a:rPr>
                        <a:t>定義</a:t>
                      </a:r>
                    </a:p>
                  </a:txBody>
                  <a:tcPr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b="1" kern="1200">
                          <a:solidFill>
                            <a:schemeClr val="lt1"/>
                          </a:solidFill>
                          <a:latin typeface="Calibri" panose="020F0502020204030204"/>
                        </a:defRPr>
                      </a:lvl1pPr>
                      <a:lvl2pPr marL="457212" algn="l" defTabSz="914423" rtl="0" eaLnBrk="1" latinLnBrk="0" hangingPunct="1">
                        <a:defRPr kumimoji="1" sz="1800" b="1" kern="1200">
                          <a:solidFill>
                            <a:schemeClr val="lt1"/>
                          </a:solidFill>
                          <a:latin typeface="Calibri" panose="020F0502020204030204"/>
                        </a:defRPr>
                      </a:lvl2pPr>
                      <a:lvl3pPr marL="914423" algn="l" defTabSz="914423" rtl="0" eaLnBrk="1" latinLnBrk="0" hangingPunct="1">
                        <a:defRPr kumimoji="1" sz="1800" b="1" kern="1200">
                          <a:solidFill>
                            <a:schemeClr val="lt1"/>
                          </a:solidFill>
                          <a:latin typeface="Calibri" panose="020F0502020204030204"/>
                        </a:defRPr>
                      </a:lvl3pPr>
                      <a:lvl4pPr marL="1371634" algn="l" defTabSz="914423" rtl="0" eaLnBrk="1" latinLnBrk="0" hangingPunct="1">
                        <a:defRPr kumimoji="1" sz="1800" b="1" kern="1200">
                          <a:solidFill>
                            <a:schemeClr val="lt1"/>
                          </a:solidFill>
                          <a:latin typeface="Calibri" panose="020F0502020204030204"/>
                        </a:defRPr>
                      </a:lvl4pPr>
                      <a:lvl5pPr marL="1828846" algn="l" defTabSz="914423" rtl="0" eaLnBrk="1" latinLnBrk="0" hangingPunct="1">
                        <a:defRPr kumimoji="1" sz="1800" b="1" kern="1200">
                          <a:solidFill>
                            <a:schemeClr val="lt1"/>
                          </a:solidFill>
                          <a:latin typeface="Calibri" panose="020F0502020204030204"/>
                        </a:defRPr>
                      </a:lvl5pPr>
                      <a:lvl6pPr marL="2286057" algn="l" defTabSz="914423" rtl="0" eaLnBrk="1" latinLnBrk="0" hangingPunct="1">
                        <a:defRPr kumimoji="1" sz="1800" b="1" kern="1200">
                          <a:solidFill>
                            <a:schemeClr val="lt1"/>
                          </a:solidFill>
                          <a:latin typeface="Calibri" panose="020F0502020204030204"/>
                        </a:defRPr>
                      </a:lvl6pPr>
                      <a:lvl7pPr marL="2743269" algn="l" defTabSz="914423" rtl="0" eaLnBrk="1" latinLnBrk="0" hangingPunct="1">
                        <a:defRPr kumimoji="1" sz="1800" b="1" kern="1200">
                          <a:solidFill>
                            <a:schemeClr val="lt1"/>
                          </a:solidFill>
                          <a:latin typeface="Calibri" panose="020F0502020204030204"/>
                        </a:defRPr>
                      </a:lvl7pPr>
                      <a:lvl8pPr marL="3200480" algn="l" defTabSz="914423" rtl="0" eaLnBrk="1" latinLnBrk="0" hangingPunct="1">
                        <a:defRPr kumimoji="1" sz="1800" b="1" kern="1200">
                          <a:solidFill>
                            <a:schemeClr val="lt1"/>
                          </a:solidFill>
                          <a:latin typeface="Calibri" panose="020F0502020204030204"/>
                        </a:defRPr>
                      </a:lvl8pPr>
                      <a:lvl9pPr marL="3657691" algn="l" defTabSz="914423" rtl="0" eaLnBrk="1" latinLnBrk="0" hangingPunct="1">
                        <a:defRPr kumimoji="1" sz="1800" b="1" kern="1200">
                          <a:solidFill>
                            <a:schemeClr val="lt1"/>
                          </a:solidFill>
                          <a:latin typeface="Calibri" panose="020F0502020204030204"/>
                        </a:defRPr>
                      </a:lvl9pPr>
                    </a:lstStyle>
                    <a:p>
                      <a:pPr algn="ctr"/>
                      <a:r>
                        <a:rPr kumimoji="1" lang="ja-JP" altLang="en-US" sz="1050" u="none">
                          <a:latin typeface="Meiryo" panose="020B0604030504040204" pitchFamily="34" charset="-128"/>
                          <a:ea typeface="Meiryo" panose="020B0604030504040204" pitchFamily="34" charset="-128"/>
                        </a:rPr>
                        <a:t>備考</a:t>
                      </a:r>
                    </a:p>
                  </a:txBody>
                  <a:tcPr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227443882"/>
                  </a:ext>
                </a:extLst>
              </a:tr>
              <a:tr h="1317291">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chemeClr val="bg1"/>
                          </a:solidFill>
                          <a:latin typeface="Meiryo" panose="020B0604030504040204" pitchFamily="34" charset="-128"/>
                          <a:ea typeface="Meiryo" panose="020B0604030504040204" pitchFamily="34" charset="-128"/>
                          <a:cs typeface="+mn-cs"/>
                        </a:rPr>
                        <a:t>下着</a:t>
                      </a:r>
                    </a:p>
                  </a:txBody>
                  <a:tcPr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indent="0" algn="l">
                        <a:lnSpc>
                          <a:spcPct val="120000"/>
                        </a:lnSpc>
                      </a:pPr>
                      <a:r>
                        <a:rPr lang="ja-JP" altLang="ja-JP" sz="1050">
                          <a:solidFill>
                            <a:srgbClr val="0D0D0D"/>
                          </a:solidFill>
                          <a:latin typeface="Meiryo" panose="020B0604030504040204" pitchFamily="34" charset="-128"/>
                          <a:ea typeface="Meiryo" panose="020B0604030504040204" pitchFamily="34" charset="-128"/>
                        </a:rPr>
                        <a:t>肌に直接装着するもの、衛生上肌につけているものや体形を美しく見せるためのもの、多くの人が当然のものとしてつけているもの。</a:t>
                      </a:r>
                    </a:p>
                    <a:p>
                      <a:pPr marL="0" indent="0" algn="l">
                        <a:lnSpc>
                          <a:spcPct val="120000"/>
                        </a:lnSpc>
                      </a:pPr>
                      <a:r>
                        <a:rPr lang="ja-JP" altLang="ja-JP" sz="1050">
                          <a:solidFill>
                            <a:srgbClr val="0D0D0D"/>
                          </a:solidFill>
                          <a:latin typeface="Meiryo" panose="020B0604030504040204" pitchFamily="34" charset="-128"/>
                          <a:ea typeface="Meiryo" panose="020B0604030504040204" pitchFamily="34" charset="-128"/>
                        </a:rPr>
                        <a:t>保湿性を高めたり衛生を意識するために下着以外につける、いわゆる肌着も下着に含む。</a:t>
                      </a:r>
                      <a:endParaRPr kumimoji="1" lang="ja-JP" altLang="en-US" sz="1050">
                        <a:solidFill>
                          <a:srgbClr val="0D0D0D"/>
                        </a:solidFill>
                        <a:latin typeface="Meiryo" panose="020B0604030504040204" pitchFamily="34" charset="-128"/>
                        <a:ea typeface="Meiryo" panose="020B0604030504040204" pitchFamily="34" charset="-128"/>
                      </a:endParaRPr>
                    </a:p>
                  </a:txBody>
                  <a:tcPr marL="162000" marR="144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5098"/>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lvl="2" indent="0">
                        <a:lnSpc>
                          <a:spcPct val="120000"/>
                        </a:lnSpc>
                      </a:pPr>
                      <a:r>
                        <a:rPr lang="ja-JP" altLang="ja-JP" sz="1050" b="1">
                          <a:solidFill>
                            <a:srgbClr val="0D0D0D"/>
                          </a:solidFill>
                          <a:latin typeface="Meiryo" panose="020B0604030504040204" pitchFamily="34" charset="-128"/>
                          <a:ea typeface="Meiryo" panose="020B0604030504040204" pitchFamily="34" charset="-128"/>
                        </a:rPr>
                        <a:t>対象例）</a:t>
                      </a:r>
                    </a:p>
                    <a:p>
                      <a:pPr marL="914400" lvl="2" indent="-827088" algn="l">
                        <a:lnSpc>
                          <a:spcPct val="120000"/>
                        </a:lnSpc>
                      </a:pPr>
                      <a:r>
                        <a:rPr lang="ja-JP" altLang="ja-JP" sz="1050">
                          <a:solidFill>
                            <a:srgbClr val="0D0D0D"/>
                          </a:solidFill>
                          <a:latin typeface="Meiryo" panose="020B0604030504040204" pitchFamily="34" charset="-128"/>
                          <a:ea typeface="Meiryo" panose="020B0604030504040204" pitchFamily="34" charset="-128"/>
                        </a:rPr>
                        <a:t>・ショーツ</a:t>
                      </a:r>
                      <a:r>
                        <a:rPr lang="en-US" altLang="ja-JP" sz="1050">
                          <a:solidFill>
                            <a:srgbClr val="0D0D0D"/>
                          </a:solidFill>
                          <a:latin typeface="Meiryo" panose="020B0604030504040204" pitchFamily="34" charset="-128"/>
                          <a:ea typeface="Meiryo" panose="020B0604030504040204" pitchFamily="34" charset="-128"/>
                        </a:rPr>
                        <a:t>/</a:t>
                      </a:r>
                      <a:r>
                        <a:rPr lang="ja-JP" altLang="ja-JP" sz="1050">
                          <a:solidFill>
                            <a:srgbClr val="0D0D0D"/>
                          </a:solidFill>
                          <a:latin typeface="Meiryo" panose="020B0604030504040204" pitchFamily="34" charset="-128"/>
                          <a:ea typeface="Meiryo" panose="020B0604030504040204" pitchFamily="34" charset="-128"/>
                        </a:rPr>
                        <a:t>パンツ</a:t>
                      </a:r>
                      <a:r>
                        <a:rPr lang="en-US" altLang="ja-JP" sz="1050">
                          <a:solidFill>
                            <a:srgbClr val="0D0D0D"/>
                          </a:solidFill>
                          <a:latin typeface="Meiryo" panose="020B0604030504040204" pitchFamily="34" charset="-128"/>
                          <a:ea typeface="Meiryo" panose="020B0604030504040204" pitchFamily="34" charset="-128"/>
                        </a:rPr>
                        <a:t>/</a:t>
                      </a:r>
                      <a:r>
                        <a:rPr lang="ja-JP" altLang="ja-JP" sz="1050">
                          <a:solidFill>
                            <a:srgbClr val="0D0D0D"/>
                          </a:solidFill>
                          <a:latin typeface="Meiryo" panose="020B0604030504040204" pitchFamily="34" charset="-128"/>
                          <a:ea typeface="Meiryo" panose="020B0604030504040204" pitchFamily="34" charset="-128"/>
                        </a:rPr>
                        <a:t>ガードル</a:t>
                      </a:r>
                    </a:p>
                    <a:p>
                      <a:pPr marL="914400" lvl="2" indent="-827088" algn="l">
                        <a:lnSpc>
                          <a:spcPct val="120000"/>
                        </a:lnSpc>
                      </a:pPr>
                      <a:r>
                        <a:rPr lang="ja-JP" altLang="ja-JP" sz="1050">
                          <a:solidFill>
                            <a:srgbClr val="0D0D0D"/>
                          </a:solidFill>
                          <a:latin typeface="Meiryo" panose="020B0604030504040204" pitchFamily="34" charset="-128"/>
                          <a:ea typeface="Meiryo" panose="020B0604030504040204" pitchFamily="34" charset="-128"/>
                        </a:rPr>
                        <a:t>・ブラジャー</a:t>
                      </a:r>
                      <a:r>
                        <a:rPr lang="en-US" altLang="ja-JP" sz="1050">
                          <a:solidFill>
                            <a:srgbClr val="0D0D0D"/>
                          </a:solidFill>
                          <a:latin typeface="Meiryo" panose="020B0604030504040204" pitchFamily="34" charset="-128"/>
                          <a:ea typeface="Meiryo" panose="020B0604030504040204" pitchFamily="34" charset="-128"/>
                        </a:rPr>
                        <a:t>/</a:t>
                      </a:r>
                      <a:r>
                        <a:rPr lang="ja-JP" altLang="ja-JP" sz="1050">
                          <a:solidFill>
                            <a:srgbClr val="0D0D0D"/>
                          </a:solidFill>
                          <a:latin typeface="Meiryo" panose="020B0604030504040204" pitchFamily="34" charset="-128"/>
                          <a:ea typeface="Meiryo" panose="020B0604030504040204" pitchFamily="34" charset="-128"/>
                        </a:rPr>
                        <a:t>スポーツブラ</a:t>
                      </a:r>
                      <a:r>
                        <a:rPr lang="en-US" altLang="ja-JP" sz="1050">
                          <a:solidFill>
                            <a:srgbClr val="0D0D0D"/>
                          </a:solidFill>
                          <a:latin typeface="Meiryo" panose="020B0604030504040204" pitchFamily="34" charset="-128"/>
                          <a:ea typeface="Meiryo" panose="020B0604030504040204" pitchFamily="34" charset="-128"/>
                        </a:rPr>
                        <a:t>/</a:t>
                      </a:r>
                      <a:r>
                        <a:rPr lang="ja-JP" altLang="ja-JP" sz="1050">
                          <a:solidFill>
                            <a:srgbClr val="0D0D0D"/>
                          </a:solidFill>
                          <a:latin typeface="Meiryo" panose="020B0604030504040204" pitchFamily="34" charset="-128"/>
                          <a:ea typeface="Meiryo" panose="020B0604030504040204" pitchFamily="34" charset="-128"/>
                        </a:rPr>
                        <a:t>ブラトップ</a:t>
                      </a:r>
                      <a:r>
                        <a:rPr lang="en-US" altLang="ja-JP" sz="1050">
                          <a:solidFill>
                            <a:srgbClr val="0D0D0D"/>
                          </a:solidFill>
                          <a:latin typeface="Meiryo" panose="020B0604030504040204" pitchFamily="34" charset="-128"/>
                          <a:ea typeface="Meiryo" panose="020B0604030504040204" pitchFamily="34" charset="-128"/>
                        </a:rPr>
                        <a:t>/</a:t>
                      </a:r>
                      <a:r>
                        <a:rPr lang="ja-JP" altLang="ja-JP" sz="1050">
                          <a:solidFill>
                            <a:srgbClr val="0D0D0D"/>
                          </a:solidFill>
                          <a:latin typeface="Meiryo" panose="020B0604030504040204" pitchFamily="34" charset="-128"/>
                          <a:ea typeface="Meiryo" panose="020B0604030504040204" pitchFamily="34" charset="-128"/>
                        </a:rPr>
                        <a:t>チューブトップ</a:t>
                      </a:r>
                      <a:r>
                        <a:rPr lang="en-US" altLang="ja-JP" sz="1050">
                          <a:solidFill>
                            <a:srgbClr val="0D0D0D"/>
                          </a:solidFill>
                          <a:latin typeface="Meiryo" panose="020B0604030504040204" pitchFamily="34" charset="-128"/>
                          <a:ea typeface="Meiryo" panose="020B0604030504040204" pitchFamily="34" charset="-128"/>
                        </a:rPr>
                        <a:t>/</a:t>
                      </a:r>
                      <a:r>
                        <a:rPr lang="ja-JP" altLang="ja-JP" sz="1050">
                          <a:solidFill>
                            <a:srgbClr val="0D0D0D"/>
                          </a:solidFill>
                          <a:latin typeface="Meiryo" panose="020B0604030504040204" pitchFamily="34" charset="-128"/>
                          <a:ea typeface="Meiryo" panose="020B0604030504040204" pitchFamily="34" charset="-128"/>
                        </a:rPr>
                        <a:t>ヌーブラ</a:t>
                      </a:r>
                    </a:p>
                    <a:p>
                      <a:pPr marL="914400" lvl="2" indent="-827088" algn="l">
                        <a:lnSpc>
                          <a:spcPct val="120000"/>
                        </a:lnSpc>
                      </a:pPr>
                      <a:r>
                        <a:rPr lang="ja-JP" altLang="ja-JP" sz="1050">
                          <a:solidFill>
                            <a:srgbClr val="0D0D0D"/>
                          </a:solidFill>
                          <a:latin typeface="Meiryo" panose="020B0604030504040204" pitchFamily="34" charset="-128"/>
                          <a:ea typeface="Meiryo" panose="020B0604030504040204" pitchFamily="34" charset="-128"/>
                        </a:rPr>
                        <a:t>・キャミソール</a:t>
                      </a:r>
                      <a:r>
                        <a:rPr lang="en-US" altLang="ja-JP" sz="1050">
                          <a:solidFill>
                            <a:srgbClr val="0D0D0D"/>
                          </a:solidFill>
                          <a:latin typeface="Meiryo" panose="020B0604030504040204" pitchFamily="34" charset="-128"/>
                          <a:ea typeface="Meiryo" panose="020B0604030504040204" pitchFamily="34" charset="-128"/>
                        </a:rPr>
                        <a:t>/</a:t>
                      </a:r>
                      <a:r>
                        <a:rPr lang="ja-JP" altLang="ja-JP" sz="1050">
                          <a:solidFill>
                            <a:srgbClr val="0D0D0D"/>
                          </a:solidFill>
                          <a:latin typeface="Meiryo" panose="020B0604030504040204" pitchFamily="34" charset="-128"/>
                          <a:ea typeface="Meiryo" panose="020B0604030504040204" pitchFamily="34" charset="-128"/>
                        </a:rPr>
                        <a:t>ベビードール</a:t>
                      </a:r>
                      <a:r>
                        <a:rPr lang="en-US" altLang="ja-JP" sz="1050">
                          <a:solidFill>
                            <a:srgbClr val="0D0D0D"/>
                          </a:solidFill>
                          <a:latin typeface="Meiryo" panose="020B0604030504040204" pitchFamily="34" charset="-128"/>
                          <a:ea typeface="Meiryo" panose="020B0604030504040204" pitchFamily="34" charset="-128"/>
                        </a:rPr>
                        <a:t>/</a:t>
                      </a:r>
                      <a:r>
                        <a:rPr lang="ja-JP" altLang="ja-JP" sz="1050">
                          <a:solidFill>
                            <a:srgbClr val="0D0D0D"/>
                          </a:solidFill>
                          <a:latin typeface="Meiryo" panose="020B0604030504040204" pitchFamily="34" charset="-128"/>
                          <a:ea typeface="Meiryo" panose="020B0604030504040204" pitchFamily="34" charset="-128"/>
                        </a:rPr>
                        <a:t>スリップ</a:t>
                      </a:r>
                    </a:p>
                    <a:p>
                      <a:pPr marL="914400" lvl="2" indent="-827088" algn="l">
                        <a:lnSpc>
                          <a:spcPct val="120000"/>
                        </a:lnSpc>
                      </a:pPr>
                      <a:r>
                        <a:rPr lang="ja-JP" altLang="ja-JP" sz="1050">
                          <a:solidFill>
                            <a:srgbClr val="0D0D0D"/>
                          </a:solidFill>
                          <a:latin typeface="Meiryo" panose="020B0604030504040204" pitchFamily="34" charset="-128"/>
                          <a:ea typeface="Meiryo" panose="020B0604030504040204" pitchFamily="34" charset="-128"/>
                        </a:rPr>
                        <a:t>・ペチコート</a:t>
                      </a:r>
                      <a:r>
                        <a:rPr lang="en-US" altLang="ja-JP" sz="1050">
                          <a:solidFill>
                            <a:srgbClr val="0D0D0D"/>
                          </a:solidFill>
                          <a:latin typeface="Meiryo" panose="020B0604030504040204" pitchFamily="34" charset="-128"/>
                          <a:ea typeface="Meiryo" panose="020B0604030504040204" pitchFamily="34" charset="-128"/>
                        </a:rPr>
                        <a:t>/</a:t>
                      </a:r>
                      <a:r>
                        <a:rPr lang="ja-JP" altLang="ja-JP" sz="1050">
                          <a:solidFill>
                            <a:srgbClr val="0D0D0D"/>
                          </a:solidFill>
                          <a:latin typeface="Meiryo" panose="020B0604030504040204" pitchFamily="34" charset="-128"/>
                          <a:ea typeface="Meiryo" panose="020B0604030504040204" pitchFamily="34" charset="-128"/>
                        </a:rPr>
                        <a:t>インナーショートパンツ</a:t>
                      </a:r>
                      <a:endParaRPr kumimoji="1" lang="ja-JP" altLang="en-US" sz="1050">
                        <a:solidFill>
                          <a:srgbClr val="0D0D0D"/>
                        </a:solidFill>
                        <a:latin typeface="Meiryo" panose="020B0604030504040204" pitchFamily="34" charset="-128"/>
                        <a:ea typeface="Meiryo" panose="020B0604030504040204" pitchFamily="34" charset="-128"/>
                      </a:endParaRPr>
                    </a:p>
                  </a:txBody>
                  <a:tcPr marL="162000" marR="108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5098"/>
                      </a:srgbClr>
                    </a:solidFill>
                  </a:tcPr>
                </a:tc>
                <a:extLst>
                  <a:ext uri="{0D108BD9-81ED-4DB2-BD59-A6C34878D82A}">
                    <a16:rowId xmlns:a16="http://schemas.microsoft.com/office/drawing/2014/main" val="2017888270"/>
                  </a:ext>
                </a:extLst>
              </a:tr>
              <a:tr h="1317291">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r>
                        <a:rPr kumimoji="1" lang="ja-JP" altLang="en-US" sz="1400" b="1" kern="1200">
                          <a:solidFill>
                            <a:schemeClr val="bg1"/>
                          </a:solidFill>
                          <a:latin typeface="Meiryo" panose="020B0604030504040204" pitchFamily="34" charset="-128"/>
                          <a:ea typeface="Meiryo" panose="020B0604030504040204" pitchFamily="34" charset="-128"/>
                          <a:cs typeface="+mn-cs"/>
                        </a:rPr>
                        <a:t>水着</a:t>
                      </a:r>
                    </a:p>
                  </a:txBody>
                  <a:tcPr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l" defTabSz="914423" rtl="0" eaLnBrk="1" fontAlgn="auto" latinLnBrk="0" hangingPunct="1">
                        <a:lnSpc>
                          <a:spcPct val="120000"/>
                        </a:lnSpc>
                        <a:spcBef>
                          <a:spcPts val="0"/>
                        </a:spcBef>
                        <a:spcAft>
                          <a:spcPts val="0"/>
                        </a:spcAft>
                        <a:buClrTx/>
                        <a:buSzTx/>
                        <a:buFontTx/>
                        <a:buNone/>
                        <a:tabLst/>
                        <a:defRPr/>
                      </a:pPr>
                      <a:r>
                        <a:rPr lang="ja-JP" altLang="ja-JP" sz="1050">
                          <a:solidFill>
                            <a:srgbClr val="0D0D0D"/>
                          </a:solidFill>
                          <a:latin typeface="Meiryo" panose="020B0604030504040204" pitchFamily="34" charset="-128"/>
                          <a:ea typeface="Meiryo" panose="020B0604030504040204" pitchFamily="34" charset="-128"/>
                        </a:rPr>
                        <a:t>海水浴や水泳等に用いる衣服。</a:t>
                      </a:r>
                    </a:p>
                  </a:txBody>
                  <a:tcPr marL="162000" marR="144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5098"/>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896938" indent="-896938">
                        <a:lnSpc>
                          <a:spcPct val="120000"/>
                        </a:lnSpc>
                      </a:pPr>
                      <a:r>
                        <a:rPr lang="ja-JP" altLang="ja-JP" sz="1050">
                          <a:solidFill>
                            <a:srgbClr val="0D0D0D"/>
                          </a:solidFill>
                          <a:latin typeface="Meiryo" panose="020B0604030504040204" pitchFamily="34" charset="-128"/>
                          <a:ea typeface="Meiryo" panose="020B0604030504040204" pitchFamily="34" charset="-128"/>
                        </a:rPr>
                        <a:t>以下は基本的に</a:t>
                      </a:r>
                      <a:r>
                        <a:rPr lang="ja-JP" altLang="ja-JP" sz="1050" b="1">
                          <a:solidFill>
                            <a:srgbClr val="0D0D0D"/>
                          </a:solidFill>
                          <a:latin typeface="Meiryo" panose="020B0604030504040204" pitchFamily="34" charset="-128"/>
                          <a:ea typeface="Meiryo" panose="020B0604030504040204" pitchFamily="34" charset="-128"/>
                        </a:rPr>
                        <a:t>対象外</a:t>
                      </a:r>
                      <a:r>
                        <a:rPr lang="ja-JP" altLang="ja-JP" sz="1050">
                          <a:solidFill>
                            <a:srgbClr val="0D0D0D"/>
                          </a:solidFill>
                          <a:latin typeface="Meiryo" panose="020B0604030504040204" pitchFamily="34" charset="-128"/>
                          <a:ea typeface="Meiryo" panose="020B0604030504040204" pitchFamily="34" charset="-128"/>
                        </a:rPr>
                        <a:t>とします。</a:t>
                      </a:r>
                    </a:p>
                    <a:p>
                      <a:pPr marL="896938" lvl="1" indent="-896938">
                        <a:lnSpc>
                          <a:spcPct val="120000"/>
                        </a:lnSpc>
                      </a:pPr>
                      <a:r>
                        <a:rPr lang="ja-JP" altLang="ja-JP" sz="1050" b="1">
                          <a:solidFill>
                            <a:srgbClr val="0D0D0D"/>
                          </a:solidFill>
                          <a:latin typeface="Meiryo" panose="020B0604030504040204" pitchFamily="34" charset="-128"/>
                          <a:ea typeface="Meiryo" panose="020B0604030504040204" pitchFamily="34" charset="-128"/>
                        </a:rPr>
                        <a:t>対象外例）</a:t>
                      </a:r>
                      <a:r>
                        <a:rPr lang="ja-JP" altLang="ja-JP" sz="1050">
                          <a:solidFill>
                            <a:srgbClr val="0D0D0D"/>
                          </a:solidFill>
                          <a:latin typeface="Meiryo" panose="020B0604030504040204" pitchFamily="34" charset="-128"/>
                          <a:ea typeface="Meiryo" panose="020B0604030504040204" pitchFamily="34" charset="-128"/>
                        </a:rPr>
                        <a:t>・スポーツ水着</a:t>
                      </a:r>
                      <a:r>
                        <a:rPr lang="ja-JP" altLang="en-US" sz="1050">
                          <a:solidFill>
                            <a:srgbClr val="0D0D0D"/>
                          </a:solidFill>
                          <a:latin typeface="Meiryo" panose="020B0604030504040204" pitchFamily="34" charset="-128"/>
                          <a:ea typeface="Meiryo" panose="020B0604030504040204" pitchFamily="34" charset="-128"/>
                        </a:rPr>
                        <a:t>　</a:t>
                      </a:r>
                      <a:r>
                        <a:rPr lang="ja-JP" altLang="ja-JP" sz="1050">
                          <a:solidFill>
                            <a:srgbClr val="0D0D0D"/>
                          </a:solidFill>
                          <a:latin typeface="Meiryo" panose="020B0604030504040204" pitchFamily="34" charset="-128"/>
                          <a:ea typeface="Meiryo" panose="020B0604030504040204" pitchFamily="34" charset="-128"/>
                        </a:rPr>
                        <a:t>・ラッシュガード</a:t>
                      </a:r>
                    </a:p>
                    <a:p>
                      <a:pPr marL="0" indent="0">
                        <a:lnSpc>
                          <a:spcPct val="120000"/>
                        </a:lnSpc>
                      </a:pPr>
                      <a:r>
                        <a:rPr lang="en-US" altLang="ja-JP" sz="1050" b="1">
                          <a:solidFill>
                            <a:srgbClr val="002AFF"/>
                          </a:solidFill>
                          <a:latin typeface="Meiryo" panose="020B0604030504040204" pitchFamily="34" charset="-128"/>
                          <a:ea typeface="Meiryo" panose="020B0604030504040204" pitchFamily="34" charset="-128"/>
                        </a:rPr>
                        <a:t>※</a:t>
                      </a:r>
                      <a:r>
                        <a:rPr lang="ja-JP" altLang="ja-JP" sz="1050" b="1">
                          <a:solidFill>
                            <a:srgbClr val="002AFF"/>
                          </a:solidFill>
                          <a:latin typeface="Meiryo" panose="020B0604030504040204" pitchFamily="34" charset="-128"/>
                          <a:ea typeface="Meiryo" panose="020B0604030504040204" pitchFamily="34" charset="-128"/>
                        </a:rPr>
                        <a:t>局部アップ等、他掲載基準で不可となる場合がありますのでご注意ください。</a:t>
                      </a:r>
                      <a:endParaRPr lang="en-US" altLang="ja-JP" sz="1050" b="1">
                        <a:solidFill>
                          <a:srgbClr val="002AFF"/>
                        </a:solidFill>
                        <a:latin typeface="Meiryo" panose="020B0604030504040204" pitchFamily="34" charset="-128"/>
                        <a:ea typeface="Meiryo" panose="020B0604030504040204" pitchFamily="34" charset="-128"/>
                      </a:endParaRPr>
                    </a:p>
                    <a:p>
                      <a:pPr marL="0" indent="0">
                        <a:lnSpc>
                          <a:spcPct val="120000"/>
                        </a:lnSpc>
                      </a:pPr>
                      <a:r>
                        <a:rPr lang="ja-JP" altLang="en-US" sz="1050">
                          <a:solidFill>
                            <a:srgbClr val="C00000"/>
                          </a:solidFill>
                          <a:latin typeface="Meiryo" panose="020B0604030504040204" pitchFamily="34" charset="-128"/>
                          <a:ea typeface="Meiryo" panose="020B0604030504040204" pitchFamily="34" charset="-128"/>
                        </a:rPr>
                        <a:t> </a:t>
                      </a:r>
                      <a:r>
                        <a:rPr kumimoji="1" lang="ja-JP" altLang="en-US" sz="1050" kern="1200">
                          <a:solidFill>
                            <a:srgbClr val="0D0D0D"/>
                          </a:solidFill>
                          <a:latin typeface="Meiryo" panose="020B0604030504040204" pitchFamily="34" charset="-128"/>
                          <a:ea typeface="Meiryo" panose="020B0604030504040204" pitchFamily="34" charset="-128"/>
                          <a:cs typeface="+mn-cs"/>
                        </a:rPr>
                        <a:t>参照：</a:t>
                      </a:r>
                      <a:r>
                        <a:rPr kumimoji="1" lang="en-US" altLang="ja-JP" sz="1050" kern="1200">
                          <a:solidFill>
                            <a:srgbClr val="0D0D0D"/>
                          </a:solidFill>
                          <a:latin typeface="Meiryo" panose="020B0604030504040204" pitchFamily="34" charset="-128"/>
                          <a:ea typeface="Meiryo" panose="020B0604030504040204" pitchFamily="34" charset="-128"/>
                          <a:cs typeface="+mn-cs"/>
                        </a:rPr>
                        <a:t>【</a:t>
                      </a:r>
                      <a:r>
                        <a:rPr kumimoji="1" lang="ja-JP" altLang="en-US" sz="1050" kern="1200">
                          <a:solidFill>
                            <a:srgbClr val="0D0D0D"/>
                          </a:solidFill>
                          <a:latin typeface="Meiryo" panose="020B0604030504040204" pitchFamily="34" charset="-128"/>
                          <a:ea typeface="Meiryo" panose="020B0604030504040204" pitchFamily="34" charset="-128"/>
                          <a:cs typeface="+mn-cs"/>
                        </a:rPr>
                        <a:t>広告</a:t>
                      </a:r>
                      <a:r>
                        <a:rPr kumimoji="1" lang="en-US" altLang="ja-JP" sz="1050" kern="1200">
                          <a:solidFill>
                            <a:srgbClr val="0D0D0D"/>
                          </a:solidFill>
                          <a:latin typeface="Meiryo" panose="020B0604030504040204" pitchFamily="34" charset="-128"/>
                          <a:ea typeface="Meiryo" panose="020B0604030504040204" pitchFamily="34" charset="-128"/>
                          <a:cs typeface="+mn-cs"/>
                        </a:rPr>
                        <a:t>】</a:t>
                      </a:r>
                      <a:r>
                        <a:rPr kumimoji="1" lang="ja-JP" altLang="en-US" sz="1050" kern="1200">
                          <a:solidFill>
                            <a:srgbClr val="0D0D0D"/>
                          </a:solidFill>
                          <a:latin typeface="Meiryo" panose="020B0604030504040204" pitchFamily="34" charset="-128"/>
                          <a:ea typeface="Meiryo" panose="020B0604030504040204" pitchFamily="34" charset="-128"/>
                          <a:cs typeface="+mn-cs"/>
                        </a:rPr>
                        <a:t>広告掲載基準＞第</a:t>
                      </a:r>
                      <a:r>
                        <a:rPr kumimoji="1" lang="en-US" altLang="ja-JP" sz="1050" kern="1200">
                          <a:solidFill>
                            <a:srgbClr val="0D0D0D"/>
                          </a:solidFill>
                          <a:latin typeface="Meiryo" panose="020B0604030504040204" pitchFamily="34" charset="-128"/>
                          <a:ea typeface="Meiryo" panose="020B0604030504040204" pitchFamily="34" charset="-128"/>
                          <a:cs typeface="+mn-cs"/>
                        </a:rPr>
                        <a:t>9</a:t>
                      </a:r>
                      <a:r>
                        <a:rPr kumimoji="1" lang="ja-JP" altLang="en-US" sz="1050" kern="1200">
                          <a:solidFill>
                            <a:srgbClr val="0D0D0D"/>
                          </a:solidFill>
                          <a:latin typeface="Meiryo" panose="020B0604030504040204" pitchFamily="34" charset="-128"/>
                          <a:ea typeface="Meiryo" panose="020B0604030504040204" pitchFamily="34" charset="-128"/>
                          <a:cs typeface="+mn-cs"/>
                        </a:rPr>
                        <a:t>章　広告表現規制＞</a:t>
                      </a:r>
                      <a:r>
                        <a:rPr kumimoji="1" lang="en-US" altLang="ja-JP" sz="1050" kern="1200">
                          <a:solidFill>
                            <a:srgbClr val="0D0D0D"/>
                          </a:solidFill>
                          <a:latin typeface="Meiryo" panose="020B0604030504040204" pitchFamily="34" charset="-128"/>
                          <a:ea typeface="Meiryo" panose="020B0604030504040204" pitchFamily="34" charset="-128"/>
                          <a:cs typeface="+mn-cs"/>
                        </a:rPr>
                        <a:t>3. </a:t>
                      </a:r>
                      <a:r>
                        <a:rPr kumimoji="1" lang="ja-JP" altLang="en-US" sz="1050" kern="1200">
                          <a:solidFill>
                            <a:srgbClr val="0D0D0D"/>
                          </a:solidFill>
                          <a:latin typeface="Meiryo" panose="020B0604030504040204" pitchFamily="34" charset="-128"/>
                          <a:ea typeface="Meiryo" panose="020B0604030504040204" pitchFamily="34" charset="-128"/>
                          <a:cs typeface="+mn-cs"/>
                        </a:rPr>
                        <a:t>ユーザーに不快感を与えるような表現</a:t>
                      </a:r>
                      <a:endParaRPr kumimoji="1" lang="en-US" altLang="ja-JP" sz="1050" kern="1200">
                        <a:solidFill>
                          <a:srgbClr val="0D0D0D"/>
                        </a:solidFill>
                        <a:latin typeface="Meiryo" panose="020B0604030504040204" pitchFamily="34" charset="-128"/>
                        <a:ea typeface="Meiryo" panose="020B0604030504040204" pitchFamily="34" charset="-128"/>
                        <a:cs typeface="+mn-cs"/>
                      </a:endParaRPr>
                    </a:p>
                    <a:p>
                      <a:pPr marL="0" marR="0" lvl="0" indent="0" algn="l" defTabSz="914423" rtl="0" eaLnBrk="1" fontAlgn="auto" latinLnBrk="0" hangingPunct="1">
                        <a:lnSpc>
                          <a:spcPct val="120000"/>
                        </a:lnSpc>
                        <a:spcBef>
                          <a:spcPts val="0"/>
                        </a:spcBef>
                        <a:spcAft>
                          <a:spcPts val="0"/>
                        </a:spcAft>
                        <a:buClrTx/>
                        <a:buSzTx/>
                        <a:buFontTx/>
                        <a:buNone/>
                        <a:tabLst/>
                        <a:defRPr/>
                      </a:pPr>
                      <a:r>
                        <a:rPr kumimoji="1" lang="en-US" altLang="ja-JP" sz="1050">
                          <a:latin typeface="Meiryo" panose="020B0604030504040204" pitchFamily="34" charset="-128"/>
                          <a:ea typeface="Meiryo" panose="020B0604030504040204" pitchFamily="34" charset="-128"/>
                          <a:hlinkClick r:id="rId3"/>
                        </a:rPr>
                        <a:t>https://ads-help.yahoo-net.jp/s/article/H000044801?language=ja</a:t>
                      </a:r>
                      <a:endParaRPr kumimoji="1" lang="en-US" altLang="ja-JP" sz="1050">
                        <a:latin typeface="Meiryo" panose="020B0604030504040204" pitchFamily="34" charset="-128"/>
                        <a:ea typeface="Meiryo" panose="020B0604030504040204" pitchFamily="34" charset="-128"/>
                      </a:endParaRPr>
                    </a:p>
                  </a:txBody>
                  <a:tcPr marL="162000" marR="108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3E">
                        <a:alpha val="5098"/>
                      </a:srgbClr>
                    </a:solidFill>
                  </a:tcPr>
                </a:tc>
                <a:extLst>
                  <a:ext uri="{0D108BD9-81ED-4DB2-BD59-A6C34878D82A}">
                    <a16:rowId xmlns:a16="http://schemas.microsoft.com/office/drawing/2014/main" val="1798959427"/>
                  </a:ext>
                </a:extLst>
              </a:tr>
            </a:tbl>
          </a:graphicData>
        </a:graphic>
      </p:graphicFrame>
      <p:sp>
        <p:nvSpPr>
          <p:cNvPr id="19" name="テキスト プレースホルダー 4">
            <a:extLst>
              <a:ext uri="{FF2B5EF4-FFF2-40B4-BE49-F238E27FC236}">
                <a16:creationId xmlns:a16="http://schemas.microsoft.com/office/drawing/2014/main" id="{CDA8BF86-09D6-0461-65BD-43E6786DA4D1}"/>
              </a:ext>
            </a:extLst>
          </p:cNvPr>
          <p:cNvSpPr txBox="1">
            <a:spLocks/>
          </p:cNvSpPr>
          <p:nvPr/>
        </p:nvSpPr>
        <p:spPr>
          <a:xfrm>
            <a:off x="1883086" y="4996602"/>
            <a:ext cx="9172235" cy="1224000"/>
          </a:xfrm>
          <a:prstGeom prst="rect">
            <a:avLst/>
          </a:prstGeom>
        </p:spPr>
        <p:txBody>
          <a:bodyPr lIns="0" tIns="0" rIns="0" bIns="0" anchor="ctr"/>
          <a:lstStyle>
            <a:lvl1pPr marL="0" indent="0" algn="l" defTabSz="914423" rtl="0" eaLnBrk="1" latinLnBrk="0" hangingPunct="1">
              <a:spcBef>
                <a:spcPct val="20000"/>
              </a:spcBef>
              <a:buFont typeface="Arial" pitchFamily="34" charset="0"/>
              <a:buNone/>
              <a:defRPr kumimoji="1" sz="900" kern="1200" spc="-150">
                <a:solidFill>
                  <a:schemeClr val="bg1"/>
                </a:solidFill>
                <a:latin typeface="+mn-lt"/>
                <a:ea typeface="+mn-ea"/>
                <a:cs typeface="+mn-cs"/>
              </a:defRPr>
            </a:lvl1pPr>
            <a:lvl2pPr marL="742969" indent="-285757" algn="l" defTabSz="914423" rtl="0" eaLnBrk="1" latinLnBrk="0" hangingPunct="1">
              <a:spcBef>
                <a:spcPct val="20000"/>
              </a:spcBef>
              <a:buFont typeface="Arial" pitchFamily="34" charset="0"/>
              <a:buChar char="–"/>
              <a:defRPr kumimoji="1" sz="1600" kern="1200">
                <a:solidFill>
                  <a:schemeClr val="tx1"/>
                </a:solidFill>
                <a:latin typeface="+mn-lt"/>
                <a:ea typeface="+mn-ea"/>
                <a:cs typeface="+mn-cs"/>
              </a:defRPr>
            </a:lvl2pPr>
            <a:lvl3pPr marL="914422" indent="0" algn="l" defTabSz="914423" rtl="0" eaLnBrk="1" latinLnBrk="0" hangingPunct="1">
              <a:spcBef>
                <a:spcPct val="20000"/>
              </a:spcBef>
              <a:buFont typeface="Arial" pitchFamily="34" charset="0"/>
              <a:buNone/>
              <a:defRPr kumimoji="1" sz="2400" kern="1200">
                <a:solidFill>
                  <a:schemeClr val="accent2"/>
                </a:solidFill>
                <a:latin typeface="+mn-lt"/>
                <a:ea typeface="+mn-ea"/>
                <a:cs typeface="+mn-cs"/>
              </a:defRPr>
            </a:lvl3pPr>
            <a:lvl4pPr marL="1600240" indent="-228606" algn="l" defTabSz="914423" rtl="0" eaLnBrk="1" latinLnBrk="0" hangingPunct="1">
              <a:spcBef>
                <a:spcPct val="20000"/>
              </a:spcBef>
              <a:buFont typeface="Arial" pitchFamily="34" charset="0"/>
              <a:buChar char="–"/>
              <a:defRPr kumimoji="1" sz="2000" kern="1200">
                <a:solidFill>
                  <a:schemeClr val="accent2"/>
                </a:solidFill>
                <a:latin typeface="+mn-lt"/>
                <a:ea typeface="+mn-ea"/>
                <a:cs typeface="+mn-cs"/>
              </a:defRPr>
            </a:lvl4pPr>
            <a:lvl5pPr marL="1828846" indent="0" algn="l" defTabSz="914423" rtl="0" eaLnBrk="1" latinLnBrk="0" hangingPunct="1">
              <a:spcBef>
                <a:spcPct val="20000"/>
              </a:spcBef>
              <a:buFont typeface="Arial" pitchFamily="34" charset="0"/>
              <a:buNone/>
              <a:defRPr kumimoji="1" sz="2000" kern="1200">
                <a:solidFill>
                  <a:schemeClr val="accent2"/>
                </a:solidFill>
                <a:latin typeface="+mn-lt"/>
                <a:ea typeface="+mn-ea"/>
                <a:cs typeface="+mn-cs"/>
              </a:defRPr>
            </a:lvl5pPr>
            <a:lvl6pPr marL="2514663" indent="-228606" algn="l" defTabSz="914423"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74" indent="-228606" algn="l" defTabSz="914423"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86" indent="-228606" algn="l" defTabSz="914423"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97" indent="-228606" algn="l" defTabSz="914423"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defTabSz="914400">
              <a:lnSpc>
                <a:spcPct val="120000"/>
              </a:lnSpc>
              <a:spcBef>
                <a:spcPts val="0"/>
              </a:spcBef>
              <a:buFontTx/>
              <a:buNone/>
              <a:defRPr/>
            </a:pPr>
            <a:r>
              <a:rPr kumimoji="0" lang="ja-JP" altLang="en-US" sz="1600" b="1" kern="0" spc="0">
                <a:solidFill>
                  <a:srgbClr val="002AFF"/>
                </a:solidFill>
                <a:latin typeface="Meiryo" panose="020B0604030504040204" pitchFamily="34" charset="-128"/>
                <a:ea typeface="Meiryo" panose="020B0604030504040204" pitchFamily="34" charset="-128"/>
              </a:rPr>
              <a:t>「下着・水着」の訴求内容に該当するか迷ったら</a:t>
            </a:r>
            <a:r>
              <a:rPr kumimoji="0" lang="ja-JP" altLang="en-US" sz="1200" kern="0" spc="0">
                <a:solidFill>
                  <a:srgbClr val="0D0D0D"/>
                </a:solidFill>
                <a:latin typeface="Meiryo" panose="020B0604030504040204" pitchFamily="34" charset="-128"/>
                <a:ea typeface="Meiryo" panose="020B0604030504040204" pitchFamily="34" charset="-128"/>
              </a:rPr>
              <a:t>（予約前に確認可能です）</a:t>
            </a:r>
          </a:p>
          <a:p>
            <a:pPr defTabSz="914400">
              <a:lnSpc>
                <a:spcPct val="120000"/>
              </a:lnSpc>
              <a:spcBef>
                <a:spcPts val="0"/>
              </a:spcBef>
              <a:buFontTx/>
              <a:buNone/>
              <a:defRPr/>
            </a:pPr>
            <a:r>
              <a:rPr kumimoji="0" lang="ja-JP" altLang="en-US" sz="1200" kern="0" spc="0">
                <a:solidFill>
                  <a:srgbClr val="0D0D0D"/>
                </a:solidFill>
                <a:latin typeface="Meiryo" panose="020B0604030504040204" pitchFamily="34" charset="-128"/>
                <a:ea typeface="Meiryo" panose="020B0604030504040204" pitchFamily="34" charset="-128"/>
              </a:rPr>
              <a:t>「ディスプレイ広告（予約型）　入稿前審査依頼フォーム」</a:t>
            </a:r>
          </a:p>
          <a:p>
            <a:pPr defTabSz="914400">
              <a:lnSpc>
                <a:spcPct val="120000"/>
              </a:lnSpc>
              <a:spcBef>
                <a:spcPts val="0"/>
              </a:spcBef>
              <a:buFontTx/>
              <a:buNone/>
              <a:defRPr/>
            </a:pPr>
            <a:r>
              <a:rPr kumimoji="0" lang="en-US" altLang="ja-JP" sz="1200" kern="0" spc="0">
                <a:solidFill>
                  <a:srgbClr val="212121"/>
                </a:solidFill>
                <a:latin typeface="Meiryo" panose="020B0604030504040204" pitchFamily="34" charset="-128"/>
                <a:ea typeface="Meiryo" panose="020B0604030504040204" pitchFamily="34" charset="-128"/>
                <a:hlinkClick r:id="rId4"/>
              </a:rPr>
              <a:t>https://form-business.yahoo.co.jp/claris/enqueteForm?inquiry_type=guaranteed_review</a:t>
            </a:r>
            <a:r>
              <a:rPr kumimoji="0" lang="en-US" altLang="ja-JP" sz="1200" kern="0" spc="0">
                <a:solidFill>
                  <a:srgbClr val="212121"/>
                </a:solidFill>
                <a:latin typeface="Meiryo" panose="020B0604030504040204" pitchFamily="34" charset="-128"/>
                <a:ea typeface="Meiryo" panose="020B0604030504040204" pitchFamily="34" charset="-128"/>
              </a:rPr>
              <a:t> </a:t>
            </a:r>
            <a:r>
              <a:rPr kumimoji="0" lang="ja-JP" altLang="en-US" sz="1200" kern="0" spc="0">
                <a:solidFill>
                  <a:srgbClr val="0D0D0D"/>
                </a:solidFill>
                <a:latin typeface="Meiryo" panose="020B0604030504040204" pitchFamily="34" charset="-128"/>
                <a:ea typeface="Meiryo" panose="020B0604030504040204" pitchFamily="34" charset="-128"/>
              </a:rPr>
              <a:t>から入稿前審査を依頼してください</a:t>
            </a:r>
            <a:r>
              <a:rPr kumimoji="0" lang="ja-JP" altLang="en-US" sz="1200" kern="0" spc="0">
                <a:solidFill>
                  <a:srgbClr val="595959"/>
                </a:solidFill>
                <a:latin typeface="Meiryo" panose="020B0604030504040204" pitchFamily="34" charset="-128"/>
                <a:ea typeface="Meiryo" panose="020B0604030504040204" pitchFamily="34" charset="-128"/>
              </a:rPr>
              <a:t>。</a:t>
            </a:r>
          </a:p>
          <a:p>
            <a:pPr marL="171450" indent="-171450" defTabSz="914400">
              <a:lnSpc>
                <a:spcPct val="120000"/>
              </a:lnSpc>
              <a:spcBef>
                <a:spcPts val="0"/>
              </a:spcBef>
              <a:buFont typeface="Wingdings" panose="05000000000000000000" pitchFamily="2" charset="2"/>
              <a:buChar char="n"/>
              <a:defRPr/>
            </a:pPr>
            <a:r>
              <a:rPr kumimoji="0" lang="ja-JP" altLang="en-US" sz="1100" b="1" kern="0" spc="0">
                <a:solidFill>
                  <a:srgbClr val="0D0D0D"/>
                </a:solidFill>
                <a:latin typeface="Meiryo" panose="020B0604030504040204" pitchFamily="34" charset="-128"/>
                <a:ea typeface="Meiryo" panose="020B0604030504040204" pitchFamily="34" charset="-128"/>
              </a:rPr>
              <a:t>選択項目</a:t>
            </a:r>
            <a:r>
              <a:rPr kumimoji="0" lang="ja-JP" altLang="en-US" sz="1100" kern="0" spc="0">
                <a:solidFill>
                  <a:srgbClr val="0D0D0D"/>
                </a:solidFill>
                <a:latin typeface="Meiryo" panose="020B0604030504040204" pitchFamily="34" charset="-128"/>
                <a:ea typeface="Meiryo" panose="020B0604030504040204" pitchFamily="34" charset="-128"/>
              </a:rPr>
              <a:t>：審査区分、広告タイプ、アイテムデバイス、最終リンク先</a:t>
            </a:r>
            <a:r>
              <a:rPr kumimoji="0" lang="en-US" altLang="ja-JP" sz="1100" kern="0" spc="0">
                <a:solidFill>
                  <a:srgbClr val="0D0D0D"/>
                </a:solidFill>
                <a:latin typeface="Meiryo" panose="020B0604030504040204" pitchFamily="34" charset="-128"/>
                <a:ea typeface="Meiryo" panose="020B0604030504040204" pitchFamily="34" charset="-128"/>
              </a:rPr>
              <a:t>URL</a:t>
            </a:r>
            <a:r>
              <a:rPr kumimoji="0" lang="ja-JP" altLang="en-US" sz="1100" kern="0" spc="0">
                <a:solidFill>
                  <a:srgbClr val="0D0D0D"/>
                </a:solidFill>
                <a:latin typeface="Meiryo" panose="020B0604030504040204" pitchFamily="34" charset="-128"/>
                <a:ea typeface="Meiryo" panose="020B0604030504040204" pitchFamily="34" charset="-128"/>
              </a:rPr>
              <a:t>、入稿時のリンク先の状態</a:t>
            </a:r>
          </a:p>
          <a:p>
            <a:pPr marL="171450" indent="-171450" defTabSz="914400">
              <a:lnSpc>
                <a:spcPct val="120000"/>
              </a:lnSpc>
              <a:spcBef>
                <a:spcPts val="0"/>
              </a:spcBef>
              <a:buFont typeface="Wingdings" panose="05000000000000000000" pitchFamily="2" charset="2"/>
              <a:buChar char="n"/>
              <a:defRPr/>
            </a:pPr>
            <a:r>
              <a:rPr kumimoji="0" lang="ja-JP" altLang="en-US" sz="1100" b="1" kern="0" spc="0">
                <a:solidFill>
                  <a:srgbClr val="0D0D0D"/>
                </a:solidFill>
                <a:latin typeface="Meiryo" panose="020B0604030504040204" pitchFamily="34" charset="-128"/>
                <a:ea typeface="Meiryo" panose="020B0604030504040204" pitchFamily="34" charset="-128"/>
              </a:rPr>
              <a:t>詳細</a:t>
            </a:r>
            <a:r>
              <a:rPr kumimoji="0" lang="ja-JP" altLang="en-US" sz="1100" kern="0" spc="0">
                <a:solidFill>
                  <a:srgbClr val="0D0D0D"/>
                </a:solidFill>
                <a:latin typeface="Meiryo" panose="020B0604030504040204" pitchFamily="34" charset="-128"/>
                <a:ea typeface="Meiryo" panose="020B0604030504040204" pitchFamily="34" charset="-128"/>
              </a:rPr>
              <a:t>：「出稿予定の広告フォーマット」において、対象商品を選択。「備考」欄に下着水着制限に該当するかの確認である旨を明記。</a:t>
            </a:r>
          </a:p>
          <a:p>
            <a:pPr marL="171450" indent="-171450" defTabSz="914400">
              <a:lnSpc>
                <a:spcPct val="120000"/>
              </a:lnSpc>
              <a:spcBef>
                <a:spcPts val="0"/>
              </a:spcBef>
              <a:buFont typeface="Wingdings" panose="05000000000000000000" pitchFamily="2" charset="2"/>
              <a:buChar char="n"/>
              <a:defRPr/>
            </a:pPr>
            <a:r>
              <a:rPr kumimoji="0" lang="ja-JP" altLang="en-US" sz="1100" b="1" kern="0" spc="0">
                <a:solidFill>
                  <a:srgbClr val="0D0D0D"/>
                </a:solidFill>
                <a:latin typeface="Meiryo" panose="020B0604030504040204" pitchFamily="34" charset="-128"/>
                <a:ea typeface="Meiryo" panose="020B0604030504040204" pitchFamily="34" charset="-128"/>
              </a:rPr>
              <a:t>弊社からの回答</a:t>
            </a:r>
            <a:r>
              <a:rPr kumimoji="0" lang="ja-JP" altLang="en-US" sz="1100" kern="0" spc="0">
                <a:solidFill>
                  <a:srgbClr val="0D0D0D"/>
                </a:solidFill>
                <a:latin typeface="Meiryo" panose="020B0604030504040204" pitchFamily="34" charset="-128"/>
                <a:ea typeface="Meiryo" panose="020B0604030504040204" pitchFamily="34" charset="-128"/>
              </a:rPr>
              <a:t>：制限に該当するか否かを回答させていただきます。</a:t>
            </a:r>
          </a:p>
        </p:txBody>
      </p:sp>
      <p:pic>
        <p:nvPicPr>
          <p:cNvPr id="20" name="図プレースホルダー 10" descr="アイコン&#10;&#10;自動的に生成された説明">
            <a:extLst>
              <a:ext uri="{FF2B5EF4-FFF2-40B4-BE49-F238E27FC236}">
                <a16:creationId xmlns:a16="http://schemas.microsoft.com/office/drawing/2014/main" id="{EB99D805-42CE-648C-09AA-4741705C9175}"/>
              </a:ext>
            </a:extLst>
          </p:cNvPr>
          <p:cNvPicPr>
            <a:picLocks noChangeAspect="1"/>
          </p:cNvPicPr>
          <p:nvPr/>
        </p:nvPicPr>
        <p:blipFill>
          <a:blip r:embed="rId5" cstate="print">
            <a:duotone>
              <a:schemeClr val="accent1">
                <a:shade val="45000"/>
                <a:satMod val="135000"/>
              </a:schemeClr>
              <a:prstClr val="white"/>
            </a:duotone>
            <a:extLst>
              <a:ext uri="{BEBA8EAE-BF5A-486C-A8C5-ECC9F3942E4B}">
                <a14:imgProps xmlns:a14="http://schemas.microsoft.com/office/drawing/2010/main">
                  <a14:imgLayer r:embed="rId6">
                    <a14:imgEffect>
                      <a14:artisticGlowEdges/>
                    </a14:imgEffect>
                  </a14:imgLayer>
                </a14:imgProps>
              </a:ext>
              <a:ext uri="{28A0092B-C50C-407E-A947-70E740481C1C}">
                <a14:useLocalDpi xmlns:a14="http://schemas.microsoft.com/office/drawing/2010/main" val="0"/>
              </a:ext>
            </a:extLst>
          </a:blip>
          <a:srcRect t="3900" b="3900"/>
          <a:stretch/>
        </p:blipFill>
        <p:spPr>
          <a:xfrm>
            <a:off x="491781" y="4903861"/>
            <a:ext cx="970646" cy="896118"/>
          </a:xfrm>
          <a:prstGeom prst="rect">
            <a:avLst/>
          </a:prstGeom>
        </p:spPr>
      </p:pic>
    </p:spTree>
    <p:extLst>
      <p:ext uri="{BB962C8B-B14F-4D97-AF65-F5344CB8AC3E}">
        <p14:creationId xmlns:p14="http://schemas.microsoft.com/office/powerpoint/2010/main" val="378000166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BF6915-C272-D983-E899-562A8106334F}"/>
            </a:ext>
          </a:extLst>
        </p:cNvPr>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33283212-4F29-B55F-BD59-81FC7A1D3757}"/>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その他・注意事項</a:t>
            </a:r>
          </a:p>
        </p:txBody>
      </p:sp>
      <p:pic>
        <p:nvPicPr>
          <p:cNvPr id="7" name="図プレースホルダー 8" descr="アイコン&#10;&#10;自動的に生成された説明">
            <a:extLst>
              <a:ext uri="{FF2B5EF4-FFF2-40B4-BE49-F238E27FC236}">
                <a16:creationId xmlns:a16="http://schemas.microsoft.com/office/drawing/2014/main" id="{3E4CF4C3-23F3-1247-DCCB-C0131889F8A6}"/>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13" name="テキスト プレースホルダー 1">
            <a:extLst>
              <a:ext uri="{FF2B5EF4-FFF2-40B4-BE49-F238E27FC236}">
                <a16:creationId xmlns:a16="http://schemas.microsoft.com/office/drawing/2014/main" id="{F76FCA2A-A4DA-BE6A-FED8-865B13286775}"/>
              </a:ext>
            </a:extLst>
          </p:cNvPr>
          <p:cNvSpPr>
            <a:spLocks noGrp="1"/>
          </p:cNvSpPr>
          <p:nvPr>
            <p:ph type="body" sz="quarter" idx="10"/>
          </p:nvPr>
        </p:nvSpPr>
        <p:spPr>
          <a:xfrm>
            <a:off x="1887808" y="252000"/>
            <a:ext cx="8136904" cy="335028"/>
          </a:xfrm>
        </p:spPr>
        <p:txBody>
          <a:bodyPr/>
          <a:lstStyle/>
          <a:p>
            <a:r>
              <a:rPr lang="ja-JP" altLang="en-US"/>
              <a:t>入稿前審査</a:t>
            </a:r>
            <a:endParaRPr lang="ja-JP" altLang="en-US" sz="1600">
              <a:solidFill>
                <a:schemeClr val="accent6"/>
              </a:solidFill>
            </a:endParaRPr>
          </a:p>
        </p:txBody>
      </p:sp>
      <p:graphicFrame>
        <p:nvGraphicFramePr>
          <p:cNvPr id="8" name="表 7">
            <a:extLst>
              <a:ext uri="{FF2B5EF4-FFF2-40B4-BE49-F238E27FC236}">
                <a16:creationId xmlns:a16="http://schemas.microsoft.com/office/drawing/2014/main" id="{4D285855-9DB4-7B15-873D-C0B8CE8E5C79}"/>
              </a:ext>
            </a:extLst>
          </p:cNvPr>
          <p:cNvGraphicFramePr>
            <a:graphicFrameLocks noGrp="1"/>
          </p:cNvGraphicFramePr>
          <p:nvPr>
            <p:extLst>
              <p:ext uri="{D42A27DB-BD31-4B8C-83A1-F6EECF244321}">
                <p14:modId xmlns:p14="http://schemas.microsoft.com/office/powerpoint/2010/main" val="2427092846"/>
              </p:ext>
            </p:extLst>
          </p:nvPr>
        </p:nvGraphicFramePr>
        <p:xfrm>
          <a:off x="479425" y="1800164"/>
          <a:ext cx="11248747" cy="3759162"/>
        </p:xfrm>
        <a:graphic>
          <a:graphicData uri="http://schemas.openxmlformats.org/drawingml/2006/table">
            <a:tbl>
              <a:tblPr firstCol="1" bandRow="1"/>
              <a:tblGrid>
                <a:gridCol w="865192">
                  <a:extLst>
                    <a:ext uri="{9D8B030D-6E8A-4147-A177-3AD203B41FA5}">
                      <a16:colId xmlns:a16="http://schemas.microsoft.com/office/drawing/2014/main" val="3608287535"/>
                    </a:ext>
                  </a:extLst>
                </a:gridCol>
                <a:gridCol w="1240642">
                  <a:extLst>
                    <a:ext uri="{9D8B030D-6E8A-4147-A177-3AD203B41FA5}">
                      <a16:colId xmlns:a16="http://schemas.microsoft.com/office/drawing/2014/main" val="135909385"/>
                    </a:ext>
                  </a:extLst>
                </a:gridCol>
                <a:gridCol w="4839269">
                  <a:extLst>
                    <a:ext uri="{9D8B030D-6E8A-4147-A177-3AD203B41FA5}">
                      <a16:colId xmlns:a16="http://schemas.microsoft.com/office/drawing/2014/main" val="2591893762"/>
                    </a:ext>
                  </a:extLst>
                </a:gridCol>
                <a:gridCol w="1232453">
                  <a:extLst>
                    <a:ext uri="{9D8B030D-6E8A-4147-A177-3AD203B41FA5}">
                      <a16:colId xmlns:a16="http://schemas.microsoft.com/office/drawing/2014/main" val="664908994"/>
                    </a:ext>
                  </a:extLst>
                </a:gridCol>
                <a:gridCol w="1212574">
                  <a:extLst>
                    <a:ext uri="{9D8B030D-6E8A-4147-A177-3AD203B41FA5}">
                      <a16:colId xmlns:a16="http://schemas.microsoft.com/office/drawing/2014/main" val="1931427765"/>
                    </a:ext>
                  </a:extLst>
                </a:gridCol>
                <a:gridCol w="1858617">
                  <a:extLst>
                    <a:ext uri="{9D8B030D-6E8A-4147-A177-3AD203B41FA5}">
                      <a16:colId xmlns:a16="http://schemas.microsoft.com/office/drawing/2014/main" val="2760754859"/>
                    </a:ext>
                  </a:extLst>
                </a:gridCol>
              </a:tblGrid>
              <a:tr h="467050">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cs typeface="+mn-cs"/>
                        </a:rPr>
                        <a:t>問い合わせ</a:t>
                      </a:r>
                      <a:endParaRPr kumimoji="1" lang="en-US" altLang="ja-JP" sz="1000" b="1" kern="1200">
                        <a:solidFill>
                          <a:schemeClr val="bg1"/>
                        </a:solidFill>
                        <a:latin typeface="Meiryo" panose="020B0604030504040204" pitchFamily="34" charset="-128"/>
                        <a:ea typeface="Meiryo" panose="020B0604030504040204" pitchFamily="34" charset="-128"/>
                        <a:cs typeface="+mn-cs"/>
                      </a:endParaRPr>
                    </a:p>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cs typeface="+mn-cs"/>
                        </a:rPr>
                        <a:t>内容</a:t>
                      </a:r>
                      <a:endParaRPr kumimoji="1" lang="en-US" altLang="ja-JP" sz="1000" b="1" kern="1200">
                        <a:solidFill>
                          <a:schemeClr val="bg1"/>
                        </a:solidFill>
                        <a:latin typeface="Meiryo" panose="020B0604030504040204" pitchFamily="34" charset="-128"/>
                        <a:ea typeface="Meiryo" panose="020B0604030504040204" pitchFamily="34" charset="-128"/>
                        <a:cs typeface="+mn-cs"/>
                      </a:endParaRPr>
                    </a:p>
                  </a:txBody>
                  <a:tcPr marL="45720" marR="45720" marT="0"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cs typeface="+mn-cs"/>
                        </a:rPr>
                        <a:t>項目</a:t>
                      </a:r>
                    </a:p>
                  </a:txBody>
                  <a:tcPr marL="45720" marR="45720" marT="0"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cs typeface="+mn-cs"/>
                        </a:rPr>
                        <a:t>詳細</a:t>
                      </a:r>
                    </a:p>
                  </a:txBody>
                  <a:tcPr marL="45720" marR="45720" marT="0"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1" kern="1200">
                          <a:solidFill>
                            <a:schemeClr val="bg1"/>
                          </a:solidFill>
                          <a:latin typeface="Meiryo"/>
                          <a:ea typeface="Meiryo"/>
                          <a:cs typeface="+mn-cs"/>
                        </a:rPr>
                        <a:t>必須</a:t>
                      </a:r>
                      <a:r>
                        <a:rPr kumimoji="1" lang="en-US" altLang="ja-JP" sz="1000" b="1" kern="1200">
                          <a:solidFill>
                            <a:schemeClr val="bg1"/>
                          </a:solidFill>
                          <a:latin typeface="Meiryo"/>
                          <a:ea typeface="Meiryo"/>
                          <a:cs typeface="+mn-cs"/>
                        </a:rPr>
                        <a:t>/</a:t>
                      </a:r>
                      <a:r>
                        <a:rPr kumimoji="1" lang="ja-JP" altLang="en-US" sz="1000" b="1" kern="1200">
                          <a:solidFill>
                            <a:schemeClr val="bg1"/>
                          </a:solidFill>
                          <a:latin typeface="Meiryo"/>
                          <a:ea typeface="Meiryo"/>
                          <a:cs typeface="+mn-cs"/>
                        </a:rPr>
                        <a:t>任意</a:t>
                      </a:r>
                    </a:p>
                  </a:txBody>
                  <a:tcPr marL="45720" marR="45720" marT="0"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cs typeface="+mn-cs"/>
                        </a:rPr>
                        <a:t>期日</a:t>
                      </a:r>
                    </a:p>
                  </a:txBody>
                  <a:tcPr marL="45720" marR="45720" marT="0"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1" kern="1200">
                          <a:solidFill>
                            <a:schemeClr val="bg1"/>
                          </a:solidFill>
                          <a:latin typeface="Meiryo" panose="020B0604030504040204" pitchFamily="34" charset="-128"/>
                          <a:ea typeface="Meiryo" panose="020B0604030504040204" pitchFamily="34" charset="-128"/>
                          <a:cs typeface="+mn-cs"/>
                        </a:rPr>
                        <a:t>審査依頼フォーム</a:t>
                      </a:r>
                    </a:p>
                  </a:txBody>
                  <a:tcPr marL="45720" marR="45720" marT="0"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solidFill>
                  </a:tcPr>
                </a:tc>
                <a:extLst>
                  <a:ext uri="{0D108BD9-81ED-4DB2-BD59-A6C34878D82A}">
                    <a16:rowId xmlns:a16="http://schemas.microsoft.com/office/drawing/2014/main" val="2117335041"/>
                  </a:ext>
                </a:extLst>
              </a:tr>
              <a:tr h="615498">
                <a:tc rowSpan="3">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0" i="0" kern="1200" noProof="0">
                          <a:solidFill>
                            <a:schemeClr val="bg1"/>
                          </a:solidFill>
                          <a:latin typeface="Meiryo" panose="020B0604030504040204" pitchFamily="34" charset="-128"/>
                          <a:ea typeface="Meiryo" panose="020B0604030504040204" pitchFamily="34" charset="-128"/>
                          <a:cs typeface="+mn-cs"/>
                        </a:rPr>
                        <a:t>広告掲載</a:t>
                      </a:r>
                      <a:endParaRPr kumimoji="1" lang="en-US" altLang="ja-JP" sz="1000" b="0" i="0" kern="1200" noProof="0">
                        <a:solidFill>
                          <a:schemeClr val="bg1"/>
                        </a:solidFill>
                        <a:latin typeface="Meiryo" panose="020B0604030504040204" pitchFamily="34" charset="-128"/>
                        <a:ea typeface="Meiryo" panose="020B0604030504040204" pitchFamily="34" charset="-128"/>
                        <a:cs typeface="+mn-cs"/>
                      </a:endParaRPr>
                    </a:p>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0" i="0" kern="1200" noProof="0">
                          <a:solidFill>
                            <a:schemeClr val="bg1"/>
                          </a:solidFill>
                          <a:latin typeface="Meiryo" panose="020B0604030504040204" pitchFamily="34" charset="-128"/>
                          <a:ea typeface="Meiryo" panose="020B0604030504040204" pitchFamily="34" charset="-128"/>
                          <a:cs typeface="+mn-cs"/>
                        </a:rPr>
                        <a:t>基準</a:t>
                      </a:r>
                      <a:endParaRPr kumimoji="1" lang="ja-JP" altLang="en-US" sz="1000" b="0" i="0" kern="1200">
                        <a:solidFill>
                          <a:schemeClr val="bg1"/>
                        </a:solidFill>
                        <a:latin typeface="Meiryo" panose="020B0604030504040204" pitchFamily="34" charset="-128"/>
                        <a:ea typeface="Meiryo" panose="020B0604030504040204" pitchFamily="34" charset="-128"/>
                        <a:cs typeface="+mn-cs"/>
                      </a:endParaRPr>
                    </a:p>
                  </a:txBody>
                  <a:tcPr marL="108000" marR="108000" marT="108000" marB="108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mn-cs"/>
                        </a:rPr>
                        <a:t>ブランドリフト</a:t>
                      </a:r>
                      <a:endParaRPr kumimoji="1" lang="en-US" altLang="ja-JP" sz="1000" b="0"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mn-cs"/>
                      </a:endParaRPr>
                    </a:p>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mn-cs"/>
                        </a:rPr>
                        <a:t>調査種別</a:t>
                      </a:r>
                    </a:p>
                  </a:txBody>
                  <a:tcPr marL="108000" marR="108000" marT="108000" marB="108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l" defTabSz="914423" rtl="0" eaLnBrk="1" fontAlgn="auto" latinLnBrk="0" hangingPunct="1">
                        <a:lnSpc>
                          <a:spcPct val="11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・ブランドリフト調査（調査種別：</a:t>
                      </a:r>
                      <a:r>
                        <a:rPr kumimoji="1" lang="ja-JP" altLang="en-US" sz="1000" b="0" i="0" u="none" strike="noStrike" kern="1200" cap="none" spc="0" normalizeH="0" baseline="0" noProof="0">
                          <a:ln>
                            <a:noFill/>
                          </a:ln>
                          <a:solidFill>
                            <a:srgbClr val="002AFF"/>
                          </a:solidFill>
                          <a:effectLst/>
                          <a:uLnTx/>
                          <a:uFillTx/>
                          <a:latin typeface="Meiryo" panose="020B0604030504040204" pitchFamily="34" charset="-128"/>
                          <a:ea typeface="Meiryo" panose="020B0604030504040204" pitchFamily="34" charset="-128"/>
                          <a:cs typeface="+mn-cs"/>
                        </a:rPr>
                        <a:t>比較検討</a:t>
                      </a:r>
                      <a:r>
                        <a:rPr kumimoji="1" lang="ja-JP" altLang="en-US"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endPar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endParaRPr>
                    </a:p>
                    <a:p>
                      <a:pPr marL="0" marR="0" lvl="0" indent="0" algn="l" defTabSz="914423" rtl="0" eaLnBrk="1" fontAlgn="auto" latinLnBrk="0" hangingPunct="1">
                        <a:lnSpc>
                          <a:spcPct val="11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a:t>
                      </a:r>
                      <a:r>
                        <a:rPr kumimoji="1" lang="ja-JP" altLang="en-US" sz="1000" b="1" i="0" kern="1200">
                          <a:solidFill>
                            <a:srgbClr val="0D0D0D"/>
                          </a:solidFill>
                          <a:effectLst/>
                          <a:latin typeface="Calibri" panose="020F0502020204030204"/>
                          <a:ea typeface="+mn-ea"/>
                          <a:cs typeface="+mn-cs"/>
                        </a:rPr>
                        <a:t>ブランドパネルが対象です。</a:t>
                      </a:r>
                      <a:r>
                        <a:rPr kumimoji="1" lang="ja-JP" altLang="en-US" sz="10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cs typeface="+mn-cs"/>
                        </a:rPr>
                        <a:t>紐づく広告が分からないと判断できない部分もあるため、任意で一緒に設問文もつけてください。</a:t>
                      </a:r>
                    </a:p>
                  </a:txBody>
                  <a:tcPr marL="108000" marR="108000" marT="108000" marB="108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470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srgbClr val="002AFF"/>
                          </a:solidFill>
                          <a:effectLst/>
                          <a:uLnTx/>
                          <a:uFillTx/>
                          <a:latin typeface="Meiryo" panose="020B0604030504040204" pitchFamily="34" charset="-128"/>
                          <a:ea typeface="Meiryo" panose="020B0604030504040204" pitchFamily="34" charset="-128"/>
                          <a:cs typeface="+mn-cs"/>
                        </a:rPr>
                        <a:t>必須</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1" lang="en-US" altLang="ja-JP" sz="1000" b="0" kern="1200">
                          <a:solidFill>
                            <a:srgbClr val="0D0D0D"/>
                          </a:solidFill>
                          <a:latin typeface="Meiryo" panose="020B0604030504040204" pitchFamily="34" charset="-128"/>
                          <a:ea typeface="Meiryo" panose="020B0604030504040204" pitchFamily="34" charset="-128"/>
                          <a:cs typeface="+mn-cs"/>
                        </a:rPr>
                        <a:t>※</a:t>
                      </a:r>
                      <a:r>
                        <a:rPr kumimoji="1" lang="ja-JP" altLang="en-US" sz="1000" b="0" kern="1200">
                          <a:solidFill>
                            <a:srgbClr val="0D0D0D"/>
                          </a:solidFill>
                          <a:latin typeface="Meiryo" panose="020B0604030504040204" pitchFamily="34" charset="-128"/>
                          <a:ea typeface="Meiryo" panose="020B0604030504040204" pitchFamily="34" charset="-128"/>
                          <a:cs typeface="+mn-cs"/>
                        </a:rPr>
                        <a:t>「比較検討」</a:t>
                      </a:r>
                      <a:endParaRPr kumimoji="1" lang="en-US" altLang="ja-JP" sz="1000" b="0" kern="1200">
                        <a:solidFill>
                          <a:srgbClr val="0D0D0D"/>
                        </a:solidFill>
                        <a:latin typeface="Meiryo" panose="020B0604030504040204" pitchFamily="34" charset="-128"/>
                        <a:ea typeface="Meiryo" panose="020B0604030504040204" pitchFamily="34" charset="-128"/>
                        <a:cs typeface="+mn-cs"/>
                      </a:endParaRPr>
                    </a:p>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0" kern="1200">
                          <a:solidFill>
                            <a:srgbClr val="0D0D0D"/>
                          </a:solidFill>
                          <a:latin typeface="Meiryo" panose="020B0604030504040204" pitchFamily="34" charset="-128"/>
                          <a:ea typeface="Meiryo" panose="020B0604030504040204" pitchFamily="34" charset="-128"/>
                          <a:cs typeface="+mn-cs"/>
                        </a:rPr>
                        <a:t>以外は任意</a:t>
                      </a:r>
                    </a:p>
                  </a:txBody>
                  <a:tcPr marL="108000" marR="108000" marT="108000" marB="108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l">
                        <a:lnSpc>
                          <a:spcPct val="110000"/>
                        </a:lnSpc>
                      </a:pPr>
                      <a:r>
                        <a:rPr kumimoji="1" lang="ja-JP" altLang="en-US" sz="1000" b="0" kern="1200">
                          <a:solidFill>
                            <a:srgbClr val="0D0D0D"/>
                          </a:solidFill>
                          <a:latin typeface="Meiryo" panose="020B0604030504040204" pitchFamily="34" charset="-128"/>
                          <a:ea typeface="Meiryo" panose="020B0604030504040204" pitchFamily="34" charset="-128"/>
                          <a:cs typeface="+mn-cs"/>
                        </a:rPr>
                        <a:t>掲載に間に合うよう適宜</a:t>
                      </a:r>
                    </a:p>
                  </a:txBody>
                  <a:tcPr marL="108000" marR="108000" marT="108000" marB="108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470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171450" marR="0" lvl="0" indent="-171450" algn="l" defTabSz="914400" rtl="0" eaLnBrk="1" fontAlgn="auto" latinLnBrk="0" hangingPunct="1">
                        <a:lnSpc>
                          <a:spcPct val="110000"/>
                        </a:lnSpc>
                        <a:spcBef>
                          <a:spcPts val="0"/>
                        </a:spcBef>
                        <a:spcAft>
                          <a:spcPts val="0"/>
                        </a:spcAft>
                        <a:buClr>
                          <a:schemeClr val="accent5"/>
                        </a:buClr>
                        <a:buSzTx/>
                        <a:buFont typeface="Wingdings" pitchFamily="2" charset="2"/>
                        <a:buChar char="n"/>
                        <a:tabLst/>
                        <a:defRPr/>
                      </a:pPr>
                      <a:r>
                        <a:rPr kumimoji="1" lang="ja-JP" altLang="en-US" sz="1000" b="0">
                          <a:solidFill>
                            <a:schemeClr val="tx1">
                              <a:lumMod val="65000"/>
                              <a:lumOff val="35000"/>
                            </a:schemeClr>
                          </a:solidFill>
                          <a:latin typeface="Meiryo"/>
                          <a:ea typeface="Meiryo"/>
                          <a:hlinkClick r:id="rId3">
                            <a:extLst>
                              <a:ext uri="{A12FA001-AC4F-418D-AE19-62706E023703}">
                                <ahyp:hlinkClr xmlns:ahyp="http://schemas.microsoft.com/office/drawing/2018/hyperlinkcolor" val="tx"/>
                              </a:ext>
                            </a:extLst>
                          </a:hlinkClick>
                        </a:rPr>
                        <a:t>ブランドリフト調査</a:t>
                      </a:r>
                      <a:br>
                        <a:rPr kumimoji="1" lang="en-US" altLang="ja-JP" sz="1000" b="0">
                          <a:solidFill>
                            <a:srgbClr val="595959"/>
                          </a:solidFill>
                          <a:latin typeface="Meiryo"/>
                          <a:ea typeface="Meiryo"/>
                          <a:hlinkClick r:id="rId3">
                            <a:extLst>
                              <a:ext uri="{A12FA001-AC4F-418D-AE19-62706E023703}">
                                <ahyp:hlinkClr xmlns:ahyp="http://schemas.microsoft.com/office/drawing/2018/hyperlinkcolor" val="tx"/>
                              </a:ext>
                            </a:extLst>
                          </a:hlinkClick>
                        </a:rPr>
                      </a:br>
                      <a:r>
                        <a:rPr kumimoji="1" lang="ja-JP" altLang="en-US" sz="1000" b="0">
                          <a:solidFill>
                            <a:schemeClr val="tx1">
                              <a:lumMod val="65000"/>
                              <a:lumOff val="35000"/>
                            </a:schemeClr>
                          </a:solidFill>
                          <a:latin typeface="Meiryo"/>
                          <a:ea typeface="Meiryo"/>
                          <a:hlinkClick r:id="rId3">
                            <a:extLst>
                              <a:ext uri="{A12FA001-AC4F-418D-AE19-62706E023703}">
                                <ahyp:hlinkClr xmlns:ahyp="http://schemas.microsoft.com/office/drawing/2018/hyperlinkcolor" val="tx"/>
                              </a:ext>
                            </a:extLst>
                          </a:hlinkClick>
                        </a:rPr>
                        <a:t>入稿前審査依頼フォーム</a:t>
                      </a:r>
                      <a:endParaRPr lang="en-US" altLang="ja-JP" sz="1000" b="0">
                        <a:latin typeface="Meiryo"/>
                        <a:ea typeface="Meiryo"/>
                      </a:endParaRPr>
                    </a:p>
                  </a:txBody>
                  <a:tcPr marL="108000" marR="108000" marT="108000" marB="108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4706"/>
                      </a:srgbClr>
                    </a:solidFill>
                  </a:tcPr>
                </a:tc>
                <a:extLst>
                  <a:ext uri="{0D108BD9-81ED-4DB2-BD59-A6C34878D82A}">
                    <a16:rowId xmlns:a16="http://schemas.microsoft.com/office/drawing/2014/main" val="2186591261"/>
                  </a:ext>
                </a:extLst>
              </a:tr>
              <a:tr h="913384">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1" kern="1200">
                        <a:solidFill>
                          <a:schemeClr val="tx1">
                            <a:lumMod val="65000"/>
                            <a:lumOff val="35000"/>
                          </a:schemeClr>
                        </a:solidFill>
                        <a:latin typeface="+mn-lt"/>
                        <a:ea typeface="+mn-ea"/>
                        <a:cs typeface="+mn-cs"/>
                      </a:endParaRPr>
                    </a:p>
                  </a:txBody>
                  <a:tcPr marL="163440" marR="163440" anchor="ctr">
                    <a:lnL w="1270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dot"/>
                      <a:round/>
                      <a:headEnd type="none" w="med" len="med"/>
                      <a:tailEnd type="none" w="med" len="med"/>
                    </a:lnR>
                    <a:lnT w="6350" cap="flat" cmpd="sng" algn="ctr">
                      <a:solidFill>
                        <a:schemeClr val="bg1"/>
                      </a:solidFill>
                      <a:prstDash val="solid"/>
                      <a:round/>
                      <a:headEnd type="none" w="med" len="med"/>
                      <a:tailEnd type="none" w="med" len="med"/>
                    </a:lnT>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0" i="0" kern="1200">
                          <a:solidFill>
                            <a:schemeClr val="bg1"/>
                          </a:solidFill>
                          <a:latin typeface="Meiryo" panose="020B0604030504040204" pitchFamily="34" charset="-128"/>
                          <a:ea typeface="Meiryo" panose="020B0604030504040204" pitchFamily="34" charset="-128"/>
                          <a:cs typeface="+mn-cs"/>
                        </a:rPr>
                        <a:t>広告</a:t>
                      </a:r>
                      <a:endParaRPr kumimoji="1" lang="en-US" altLang="ja-JP" sz="1000" b="0" i="0" kern="1200">
                        <a:solidFill>
                          <a:schemeClr val="bg1"/>
                        </a:solidFill>
                        <a:latin typeface="Meiryo" panose="020B0604030504040204" pitchFamily="34" charset="-128"/>
                        <a:ea typeface="Meiryo" panose="020B0604030504040204" pitchFamily="34" charset="-128"/>
                        <a:cs typeface="+mn-cs"/>
                      </a:endParaRPr>
                    </a:p>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0" i="0" kern="1200">
                          <a:solidFill>
                            <a:schemeClr val="bg1"/>
                          </a:solidFill>
                          <a:latin typeface="Meiryo" panose="020B0604030504040204" pitchFamily="34" charset="-128"/>
                          <a:ea typeface="Meiryo" panose="020B0604030504040204" pitchFamily="34" charset="-128"/>
                          <a:cs typeface="+mn-cs"/>
                        </a:rPr>
                        <a:t>フォーマット</a:t>
                      </a:r>
                    </a:p>
                  </a:txBody>
                  <a:tcPr marL="108000" marR="108000" marT="108000" marB="108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l">
                        <a:lnSpc>
                          <a:spcPct val="110000"/>
                        </a:lnSpc>
                      </a:pPr>
                      <a:r>
                        <a:rPr kumimoji="1" lang="ja-JP" altLang="en-US" sz="1000" b="0">
                          <a:solidFill>
                            <a:srgbClr val="0D0D0D"/>
                          </a:solidFill>
                          <a:latin typeface="Meiryo" panose="020B0604030504040204" pitchFamily="34" charset="-128"/>
                          <a:ea typeface="Meiryo" panose="020B0604030504040204" pitchFamily="34" charset="-128"/>
                        </a:rPr>
                        <a:t>・広告タイプ：予約型専用広告（ブランド</a:t>
                      </a:r>
                      <a:r>
                        <a:rPr kumimoji="1" lang="ja-JP" altLang="en-US" sz="1000" b="0" kern="1200">
                          <a:solidFill>
                            <a:srgbClr val="0D0D0D"/>
                          </a:solidFill>
                          <a:latin typeface="Meiryo" panose="020B0604030504040204" pitchFamily="34" charset="-128"/>
                          <a:ea typeface="Meiryo" panose="020B0604030504040204" pitchFamily="34" charset="-128"/>
                          <a:cs typeface="+mn-cs"/>
                        </a:rPr>
                        <a:t>パネル クインティ、ブランドパネル トップカバー、</a:t>
                      </a:r>
                      <a:r>
                        <a:rPr kumimoji="1" lang="en-US" altLang="ja-JP" sz="1000" b="0" kern="1200">
                          <a:solidFill>
                            <a:srgbClr val="0D0D0D"/>
                          </a:solidFill>
                          <a:latin typeface="Meiryo" panose="020B0604030504040204" pitchFamily="34" charset="-128"/>
                          <a:ea typeface="Meiryo" panose="020B0604030504040204" pitchFamily="34" charset="-128"/>
                          <a:cs typeface="+mn-cs"/>
                        </a:rPr>
                        <a:t>Talk Head View</a:t>
                      </a:r>
                      <a:r>
                        <a:rPr kumimoji="1" lang="ja-JP" altLang="en-US" sz="1000" b="0" kern="1200">
                          <a:solidFill>
                            <a:srgbClr val="0D0D0D"/>
                          </a:solidFill>
                          <a:latin typeface="Meiryo" panose="020B0604030504040204" pitchFamily="34" charset="-128"/>
                          <a:ea typeface="Meiryo" panose="020B0604030504040204" pitchFamily="34" charset="-128"/>
                          <a:cs typeface="+mn-cs"/>
                        </a:rPr>
                        <a:t>（</a:t>
                      </a:r>
                      <a:r>
                        <a:rPr kumimoji="1" lang="en-US" altLang="ja-JP" sz="1000" b="0" kern="1200">
                          <a:solidFill>
                            <a:srgbClr val="0D0D0D"/>
                          </a:solidFill>
                          <a:latin typeface="Meiryo" panose="020B0604030504040204" pitchFamily="34" charset="-128"/>
                          <a:ea typeface="Meiryo" panose="020B0604030504040204" pitchFamily="34" charset="-128"/>
                          <a:cs typeface="+mn-cs"/>
                        </a:rPr>
                        <a:t>Premium</a:t>
                      </a:r>
                      <a:r>
                        <a:rPr kumimoji="1" lang="ja-JP" altLang="en-US" sz="1000" b="0" kern="1200">
                          <a:solidFill>
                            <a:srgbClr val="0D0D0D"/>
                          </a:solidFill>
                          <a:latin typeface="Meiryo" panose="020B0604030504040204" pitchFamily="34" charset="-128"/>
                          <a:ea typeface="Meiryo" panose="020B0604030504040204" pitchFamily="34" charset="-128"/>
                          <a:cs typeface="+mn-cs"/>
                        </a:rPr>
                        <a:t>含む）を除く。）</a:t>
                      </a:r>
                      <a:endParaRPr kumimoji="1" lang="en-US" altLang="ja-JP" sz="1000" b="0" kern="1200">
                        <a:solidFill>
                          <a:srgbClr val="0D0D0D"/>
                        </a:solidFill>
                        <a:latin typeface="Meiryo" panose="020B0604030504040204" pitchFamily="34" charset="-128"/>
                        <a:ea typeface="Meiryo" panose="020B0604030504040204" pitchFamily="34" charset="-128"/>
                        <a:cs typeface="+mn-cs"/>
                      </a:endParaRPr>
                    </a:p>
                    <a:p>
                      <a:pPr algn="l">
                        <a:lnSpc>
                          <a:spcPct val="110000"/>
                        </a:lnSpc>
                      </a:pPr>
                      <a:r>
                        <a:rPr kumimoji="1" lang="en-US" altLang="ja-JP" sz="1000" b="0">
                          <a:solidFill>
                            <a:srgbClr val="0D0D0D"/>
                          </a:solidFill>
                          <a:latin typeface="Meiryo"/>
                          <a:ea typeface="Meiryo"/>
                        </a:rPr>
                        <a:t>※</a:t>
                      </a:r>
                      <a:r>
                        <a:rPr lang="en-US" sz="1000" b="0" i="0" u="none" strike="noStrike" noProof="0" err="1">
                          <a:solidFill>
                            <a:srgbClr val="0D0D0D"/>
                          </a:solidFill>
                          <a:latin typeface="Meiryo"/>
                        </a:rPr>
                        <a:t>ブランドパネル</a:t>
                      </a:r>
                      <a:r>
                        <a:rPr lang="en-US" sz="1000" b="0" i="0" u="none" strike="noStrike" noProof="0">
                          <a:solidFill>
                            <a:srgbClr val="0D0D0D"/>
                          </a:solidFill>
                          <a:latin typeface="Meiryo"/>
                        </a:rPr>
                        <a:t>　</a:t>
                      </a:r>
                      <a:r>
                        <a:rPr lang="en-US" sz="1000" b="0" i="0" u="none" strike="noStrike" noProof="0" err="1">
                          <a:solidFill>
                            <a:srgbClr val="0D0D0D"/>
                          </a:solidFill>
                          <a:latin typeface="Meiryo"/>
                        </a:rPr>
                        <a:t>トップインパクト、パノラマ、トピックスPRなどの予約型専用広告が対象です。予約型専用広告の詳細は入稿規定をご確認ください</a:t>
                      </a:r>
                      <a:r>
                        <a:rPr lang="en-US" sz="1000" b="0" i="0" u="none" strike="noStrike" noProof="0">
                          <a:solidFill>
                            <a:srgbClr val="0D0D0D"/>
                          </a:solidFill>
                          <a:latin typeface="Meiryo"/>
                        </a:rPr>
                        <a:t>。</a:t>
                      </a:r>
                      <a:endParaRPr lang="ja-JP" altLang="en-US" sz="1000" b="0">
                        <a:solidFill>
                          <a:srgbClr val="0D0D0D"/>
                        </a:solidFill>
                        <a:latin typeface="Meiryo"/>
                        <a:ea typeface="Meiryo"/>
                      </a:endParaRPr>
                    </a:p>
                    <a:p>
                      <a:pPr algn="l">
                        <a:lnSpc>
                          <a:spcPct val="110000"/>
                        </a:lnSpc>
                      </a:pPr>
                      <a:r>
                        <a:rPr kumimoji="1" lang="en-US" altLang="ja-JP" sz="1000" b="0">
                          <a:solidFill>
                            <a:schemeClr val="tx1">
                              <a:lumMod val="65000"/>
                              <a:lumOff val="35000"/>
                            </a:schemeClr>
                          </a:solidFill>
                          <a:latin typeface="Meiryo"/>
                          <a:ea typeface="Meiryo"/>
                          <a:hlinkClick r:id="rId4"/>
                        </a:rPr>
                        <a:t>https://ads-help.yahoo-net.jp/s/article/H000044534</a:t>
                      </a:r>
                      <a:endParaRPr kumimoji="1" lang="en-US" altLang="ja-JP" sz="1000" b="0">
                        <a:solidFill>
                          <a:schemeClr val="tx1">
                            <a:lumMod val="65000"/>
                            <a:lumOff val="35000"/>
                          </a:schemeClr>
                        </a:solidFill>
                        <a:latin typeface="Meiryo"/>
                        <a:ea typeface="Meiryo"/>
                      </a:endParaRPr>
                    </a:p>
                  </a:txBody>
                  <a:tcPr marL="108000" marR="108000" marT="108000" marB="108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470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1" kern="1200">
                          <a:solidFill>
                            <a:srgbClr val="002AFF"/>
                          </a:solidFill>
                          <a:latin typeface="Meiryo" panose="020B0604030504040204" pitchFamily="34" charset="-128"/>
                          <a:ea typeface="Meiryo" panose="020B0604030504040204" pitchFamily="34" charset="-128"/>
                          <a:cs typeface="+mn-cs"/>
                        </a:rPr>
                        <a:t>必須</a:t>
                      </a:r>
                      <a:endParaRPr kumimoji="1" lang="en-US" altLang="ja-JP" sz="1000" b="1" kern="1200">
                        <a:solidFill>
                          <a:srgbClr val="002AFF"/>
                        </a:solidFill>
                        <a:latin typeface="Meiryo" panose="020B0604030504040204" pitchFamily="34" charset="-128"/>
                        <a:ea typeface="Meiryo" panose="020B0604030504040204" pitchFamily="34" charset="-128"/>
                        <a:cs typeface="+mn-cs"/>
                      </a:endParaRPr>
                    </a:p>
                  </a:txBody>
                  <a:tcPr marL="108000" marR="108000" marT="108000" marB="108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lvl="0" algn="l">
                        <a:lnSpc>
                          <a:spcPct val="100000"/>
                        </a:lnSpc>
                        <a:spcBef>
                          <a:spcPts val="0"/>
                        </a:spcBef>
                        <a:spcAft>
                          <a:spcPts val="0"/>
                        </a:spcAft>
                        <a:buNone/>
                      </a:pPr>
                      <a:r>
                        <a:rPr lang="ja-JP" sz="1000" b="0" i="0" u="none" strike="noStrike" noProof="0">
                          <a:solidFill>
                            <a:srgbClr val="0D0D0D"/>
                          </a:solidFill>
                          <a:latin typeface="Meiryo"/>
                          <a:ea typeface="Meiryo"/>
                        </a:rPr>
                        <a:t>掲載反映日の</a:t>
                      </a:r>
                      <a:endParaRPr lang="ja-JP"/>
                    </a:p>
                    <a:p>
                      <a:pPr lvl="0" algn="l">
                        <a:lnSpc>
                          <a:spcPct val="100000"/>
                        </a:lnSpc>
                        <a:spcBef>
                          <a:spcPts val="0"/>
                        </a:spcBef>
                        <a:spcAft>
                          <a:spcPts val="0"/>
                        </a:spcAft>
                        <a:buNone/>
                      </a:pPr>
                      <a:r>
                        <a:rPr lang="ja-JP" sz="1000" b="0" i="0" u="none" strike="noStrike" noProof="0">
                          <a:solidFill>
                            <a:srgbClr val="002AFF"/>
                          </a:solidFill>
                          <a:latin typeface="Meiryo"/>
                          <a:ea typeface="Meiryo"/>
                        </a:rPr>
                        <a:t>11営業日前</a:t>
                      </a:r>
                      <a:r>
                        <a:rPr lang="ja-JP" sz="1000" b="0" i="0" u="none" strike="noStrike" noProof="0">
                          <a:solidFill>
                            <a:srgbClr val="0D0D0D"/>
                          </a:solidFill>
                          <a:latin typeface="Meiryo"/>
                          <a:ea typeface="Meiryo"/>
                        </a:rPr>
                        <a:t>まで</a:t>
                      </a:r>
                      <a:endParaRPr lang="ja-JP"/>
                    </a:p>
                    <a:p>
                      <a:pPr lvl="0" algn="l">
                        <a:lnSpc>
                          <a:spcPct val="100000"/>
                        </a:lnSpc>
                        <a:spcBef>
                          <a:spcPts val="0"/>
                        </a:spcBef>
                        <a:spcAft>
                          <a:spcPts val="0"/>
                        </a:spcAft>
                        <a:buNone/>
                      </a:pPr>
                      <a:r>
                        <a:rPr lang="ja-JP" sz="1000" b="0" i="0" u="none" strike="noStrike" noProof="0">
                          <a:solidFill>
                            <a:srgbClr val="0D0D0D"/>
                          </a:solidFill>
                          <a:latin typeface="Meiryo"/>
                          <a:ea typeface="Meiryo"/>
                        </a:rPr>
                        <a:t>（トピックスPRは7営業日前まで）</a:t>
                      </a:r>
                      <a:endParaRPr lang="ja-JP"/>
                    </a:p>
                  </a:txBody>
                  <a:tcPr marL="108000" marR="108000" marT="108000" marB="108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4706"/>
                      </a:srgbClr>
                    </a:solidFill>
                  </a:tcPr>
                </a:tc>
                <a:tc rowSpan="3">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171450" indent="-171450">
                        <a:lnSpc>
                          <a:spcPct val="110000"/>
                        </a:lnSpc>
                        <a:buClr>
                          <a:schemeClr val="accent5"/>
                        </a:buClr>
                        <a:buFont typeface="Wingdings" pitchFamily="2" charset="2"/>
                        <a:buChar char="n"/>
                      </a:pPr>
                      <a:r>
                        <a:rPr kumimoji="1" lang="ja-JP" altLang="en-US" sz="1000" b="0" u="none">
                          <a:solidFill>
                            <a:schemeClr val="tx1">
                              <a:lumMod val="65000"/>
                              <a:lumOff val="35000"/>
                            </a:schemeClr>
                          </a:solidFill>
                          <a:latin typeface="Meiryo"/>
                          <a:ea typeface="Meiryo"/>
                          <a:hlinkClick r:id="rId5"/>
                        </a:rPr>
                        <a:t>ディスプレイ広告（予約型）入稿前審査依頼フォーム</a:t>
                      </a:r>
                      <a:endParaRPr kumimoji="1" lang="en-US" altLang="ja-JP" sz="1000" b="0" u="none">
                        <a:solidFill>
                          <a:schemeClr val="tx1">
                            <a:lumMod val="65000"/>
                            <a:lumOff val="35000"/>
                          </a:schemeClr>
                        </a:solidFill>
                        <a:latin typeface="Meiryo"/>
                        <a:ea typeface="Meiryo"/>
                      </a:endParaRPr>
                    </a:p>
                  </a:txBody>
                  <a:tcPr marL="108000" marR="108000" marT="108000" marB="108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4706"/>
                      </a:srgbClr>
                    </a:solidFill>
                  </a:tcPr>
                </a:tc>
                <a:extLst>
                  <a:ext uri="{0D108BD9-81ED-4DB2-BD59-A6C34878D82A}">
                    <a16:rowId xmlns:a16="http://schemas.microsoft.com/office/drawing/2014/main" val="384434171"/>
                  </a:ext>
                </a:extLst>
              </a:tr>
              <a:tr h="632432">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1" kern="1200">
                        <a:solidFill>
                          <a:schemeClr val="tx1">
                            <a:lumMod val="65000"/>
                            <a:lumOff val="35000"/>
                          </a:schemeClr>
                        </a:solidFill>
                        <a:latin typeface="+mn-lt"/>
                        <a:ea typeface="+mn-ea"/>
                        <a:cs typeface="+mn-cs"/>
                      </a:endParaRPr>
                    </a:p>
                  </a:txBody>
                  <a:tcPr marL="163440" marR="163440" anchor="ctr">
                    <a:lnL w="1270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dot"/>
                      <a:round/>
                      <a:headEnd type="none" w="med" len="med"/>
                      <a:tailEnd type="none" w="med" len="med"/>
                    </a:lnR>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23" rtl="0" eaLnBrk="1" fontAlgn="base" latinLnBrk="0" hangingPunct="1">
                        <a:lnSpc>
                          <a:spcPct val="110000"/>
                        </a:lnSpc>
                        <a:spcBef>
                          <a:spcPts val="0"/>
                        </a:spcBef>
                        <a:spcAft>
                          <a:spcPts val="0"/>
                        </a:spcAft>
                        <a:buClrTx/>
                        <a:buSzTx/>
                        <a:buFont typeface="Arial" panose="020B0604020202020204" pitchFamily="34" charset="0"/>
                        <a:buNone/>
                        <a:tabLst/>
                        <a:defRPr/>
                      </a:pPr>
                      <a:r>
                        <a:rPr kumimoji="1" lang="ja-JP" altLang="en-US" sz="1000" b="0"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mn-cs"/>
                        </a:rPr>
                        <a:t>訴求する</a:t>
                      </a:r>
                      <a:endParaRPr kumimoji="1" lang="en-US" altLang="ja-JP" sz="1000" b="0"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mn-cs"/>
                      </a:endParaRPr>
                    </a:p>
                    <a:p>
                      <a:pPr marL="0" marR="0" lvl="0" indent="0" algn="ctr" defTabSz="914423" rtl="0" eaLnBrk="1" fontAlgn="base" latinLnBrk="0" hangingPunct="1">
                        <a:lnSpc>
                          <a:spcPct val="110000"/>
                        </a:lnSpc>
                        <a:spcBef>
                          <a:spcPts val="0"/>
                        </a:spcBef>
                        <a:spcAft>
                          <a:spcPts val="0"/>
                        </a:spcAft>
                        <a:buClrTx/>
                        <a:buSzTx/>
                        <a:buFont typeface="Arial" panose="020B0604020202020204" pitchFamily="34" charset="0"/>
                        <a:buNone/>
                        <a:tabLst/>
                        <a:defRPr/>
                      </a:pPr>
                      <a:r>
                        <a:rPr kumimoji="1" lang="ja-JP" altLang="en-US" sz="1000" b="0"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mn-cs"/>
                        </a:rPr>
                        <a:t>商品・サービス</a:t>
                      </a:r>
                    </a:p>
                  </a:txBody>
                  <a:tcPr marL="108000" marR="108000" marT="108000" marB="108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l">
                        <a:lnSpc>
                          <a:spcPct val="110000"/>
                        </a:lnSpc>
                      </a:pPr>
                      <a:r>
                        <a:rPr kumimoji="1" lang="ja-JP" altLang="en-US" sz="1000" b="0">
                          <a:solidFill>
                            <a:srgbClr val="0D0D0D"/>
                          </a:solidFill>
                          <a:latin typeface="Meiryo" panose="020B0604030504040204" pitchFamily="34" charset="-128"/>
                          <a:ea typeface="Meiryo" panose="020B0604030504040204" pitchFamily="34" charset="-128"/>
                        </a:rPr>
                        <a:t>薬機、医療、宗教・選挙・政党・意見広告・募金・寄付金の募集</a:t>
                      </a:r>
                      <a:endParaRPr kumimoji="1" lang="en-US" altLang="ja-JP" sz="1000" b="0">
                        <a:solidFill>
                          <a:srgbClr val="0D0D0D"/>
                        </a:solidFill>
                        <a:latin typeface="Meiryo" panose="020B0604030504040204" pitchFamily="34" charset="-128"/>
                        <a:ea typeface="Meiryo" panose="020B0604030504040204" pitchFamily="34" charset="-128"/>
                      </a:endParaRPr>
                    </a:p>
                    <a:p>
                      <a:pPr algn="l">
                        <a:lnSpc>
                          <a:spcPct val="110000"/>
                        </a:lnSpc>
                      </a:pPr>
                      <a:r>
                        <a:rPr kumimoji="1" lang="en-US" altLang="ja-JP" sz="1000" b="0" kern="1200">
                          <a:solidFill>
                            <a:srgbClr val="0D0D0D"/>
                          </a:solidFill>
                          <a:latin typeface="Meiryo" panose="020B0604030504040204" pitchFamily="34" charset="-128"/>
                          <a:ea typeface="Meiryo" panose="020B0604030504040204" pitchFamily="34" charset="-128"/>
                          <a:cs typeface="+mn-cs"/>
                        </a:rPr>
                        <a:t>※</a:t>
                      </a:r>
                      <a:r>
                        <a:rPr kumimoji="1" lang="ja-JP" altLang="en-US" sz="1000" b="0" kern="1200">
                          <a:solidFill>
                            <a:srgbClr val="0D0D0D"/>
                          </a:solidFill>
                          <a:latin typeface="Meiryo" panose="020B0604030504040204" pitchFamily="34" charset="-128"/>
                          <a:ea typeface="Meiryo" panose="020B0604030504040204" pitchFamily="34" charset="-128"/>
                          <a:cs typeface="+mn-cs"/>
                        </a:rPr>
                        <a:t>広告フォーマットを問わず、</a:t>
                      </a:r>
                      <a:r>
                        <a:rPr kumimoji="1" lang="ja-JP" altLang="en-US" sz="1000" b="0" kern="1200">
                          <a:solidFill>
                            <a:srgbClr val="002AFF"/>
                          </a:solidFill>
                          <a:latin typeface="Meiryo" panose="020B0604030504040204" pitchFamily="34" charset="-128"/>
                          <a:ea typeface="Meiryo" panose="020B0604030504040204" pitchFamily="34" charset="-128"/>
                          <a:cs typeface="+mn-cs"/>
                        </a:rPr>
                        <a:t>リンク先・クリエイティブすべて審査対象</a:t>
                      </a:r>
                      <a:r>
                        <a:rPr kumimoji="1" lang="ja-JP" altLang="en-US" sz="1000" b="0" kern="1200">
                          <a:solidFill>
                            <a:srgbClr val="0D0D0D"/>
                          </a:solidFill>
                          <a:latin typeface="Meiryo" panose="020B0604030504040204" pitchFamily="34" charset="-128"/>
                          <a:ea typeface="Meiryo" panose="020B0604030504040204" pitchFamily="34" charset="-128"/>
                          <a:cs typeface="+mn-cs"/>
                        </a:rPr>
                        <a:t>です。</a:t>
                      </a:r>
                    </a:p>
                  </a:txBody>
                  <a:tcPr marL="108000" marR="108000" marT="108000" marB="108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470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lnSpc>
                          <a:spcPct val="110000"/>
                        </a:lnSpc>
                      </a:pPr>
                      <a:r>
                        <a:rPr kumimoji="1" lang="ja-JP" altLang="en-US" sz="1000" b="1">
                          <a:solidFill>
                            <a:srgbClr val="002AFF"/>
                          </a:solidFill>
                          <a:latin typeface="Meiryo" panose="020B0604030504040204" pitchFamily="34" charset="-128"/>
                          <a:ea typeface="Meiryo" panose="020B0604030504040204" pitchFamily="34" charset="-128"/>
                        </a:rPr>
                        <a:t>必須</a:t>
                      </a:r>
                      <a:endParaRPr kumimoji="1" lang="en-US" altLang="ja-JP" sz="1000" b="1">
                        <a:solidFill>
                          <a:srgbClr val="002AFF"/>
                        </a:solidFill>
                        <a:latin typeface="Meiryo" panose="020B0604030504040204" pitchFamily="34" charset="-128"/>
                        <a:ea typeface="Meiryo" panose="020B0604030504040204" pitchFamily="34" charset="-128"/>
                      </a:endParaRPr>
                    </a:p>
                  </a:txBody>
                  <a:tcPr marL="108000" marR="108000" marT="108000" marB="108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rowSpan="2">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l">
                        <a:lnSpc>
                          <a:spcPct val="110000"/>
                        </a:lnSpc>
                      </a:pPr>
                      <a:r>
                        <a:rPr kumimoji="1" lang="ja-JP" altLang="en-US" sz="1000" b="0">
                          <a:solidFill>
                            <a:srgbClr val="0D0D0D"/>
                          </a:solidFill>
                          <a:latin typeface="Meiryo" panose="020B0604030504040204" pitchFamily="34" charset="-128"/>
                          <a:ea typeface="Meiryo" panose="020B0604030504040204" pitchFamily="34" charset="-128"/>
                        </a:rPr>
                        <a:t>掲載に間に合うよう適宜</a:t>
                      </a:r>
                    </a:p>
                  </a:txBody>
                  <a:tcPr marL="108000" marR="108000" marT="108000" marB="108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4706"/>
                      </a:srgbClr>
                    </a:solidFill>
                  </a:tcPr>
                </a:tc>
                <a:tc vMerge="1">
                  <a:txBody>
                    <a:bodyPr/>
                    <a:lstStyle/>
                    <a:p>
                      <a:pPr marL="179388"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100" b="0" i="0" u="none" strike="noStrike" kern="0" cap="none" spc="0" normalizeH="0" baseline="0" noProof="0">
                        <a:ln>
                          <a:noFill/>
                        </a:ln>
                        <a:solidFill>
                          <a:srgbClr val="000000">
                            <a:lumMod val="65000"/>
                            <a:lumOff val="35000"/>
                          </a:srgbClr>
                        </a:solidFill>
                        <a:effectLst/>
                        <a:uLnTx/>
                        <a:uFillTx/>
                        <a:latin typeface="+mn-lt"/>
                        <a:ea typeface="+mn-ea"/>
                        <a:cs typeface="+mn-cs"/>
                      </a:endParaRPr>
                    </a:p>
                  </a:txBody>
                  <a:tcPr marL="163440" marR="163440" anchor="ctr">
                    <a:lnL w="6350" cap="flat" cmpd="sng" algn="ctr">
                      <a:solidFill>
                        <a:schemeClr val="tx1">
                          <a:lumMod val="85000"/>
                          <a:lumOff val="15000"/>
                        </a:schemeClr>
                      </a:solidFill>
                      <a:prstDash val="dot"/>
                      <a:round/>
                      <a:headEnd type="none" w="med" len="med"/>
                      <a:tailEnd type="none" w="med" len="med"/>
                    </a:lnL>
                    <a:lnR w="6350" cap="flat" cmpd="sng" algn="ctr">
                      <a:solidFill>
                        <a:schemeClr val="bg1"/>
                      </a:solidFill>
                      <a:prstDash val="solid"/>
                      <a:round/>
                      <a:headEnd type="none" w="med" len="med"/>
                      <a:tailEnd type="none" w="med" len="med"/>
                    </a:lnR>
                  </a:tcPr>
                </a:tc>
                <a:extLst>
                  <a:ext uri="{0D108BD9-81ED-4DB2-BD59-A6C34878D82A}">
                    <a16:rowId xmlns:a16="http://schemas.microsoft.com/office/drawing/2014/main" val="3931917948"/>
                  </a:ext>
                </a:extLst>
              </a:tr>
              <a:tr h="782044">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0" i="0" kern="1200">
                          <a:solidFill>
                            <a:schemeClr val="bg1"/>
                          </a:solidFill>
                          <a:latin typeface="Meiryo" panose="020B0604030504040204" pitchFamily="34" charset="-128"/>
                          <a:ea typeface="Meiryo" panose="020B0604030504040204" pitchFamily="34" charset="-128"/>
                          <a:cs typeface="+mn-cs"/>
                        </a:rPr>
                        <a:t>公開前</a:t>
                      </a:r>
                      <a:endParaRPr kumimoji="1" lang="en-US" altLang="ja-JP" sz="1000" b="0" i="0" kern="1200">
                        <a:solidFill>
                          <a:schemeClr val="bg1"/>
                        </a:solidFill>
                        <a:latin typeface="Meiryo" panose="020B0604030504040204" pitchFamily="34" charset="-128"/>
                        <a:ea typeface="Meiryo" panose="020B0604030504040204" pitchFamily="34" charset="-128"/>
                        <a:cs typeface="+mn-cs"/>
                      </a:endParaRPr>
                    </a:p>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0" i="0" kern="1200">
                          <a:solidFill>
                            <a:schemeClr val="bg1"/>
                          </a:solidFill>
                          <a:latin typeface="Meiryo" panose="020B0604030504040204" pitchFamily="34" charset="-128"/>
                          <a:ea typeface="Meiryo" panose="020B0604030504040204" pitchFamily="34" charset="-128"/>
                          <a:cs typeface="+mn-cs"/>
                        </a:rPr>
                        <a:t>サイト</a:t>
                      </a:r>
                      <a:endParaRPr kumimoji="1" lang="en-US" altLang="ja-JP" sz="1000" b="0" i="0" kern="1200">
                        <a:solidFill>
                          <a:schemeClr val="bg1"/>
                        </a:solidFill>
                        <a:latin typeface="Meiryo" panose="020B0604030504040204" pitchFamily="34" charset="-128"/>
                        <a:ea typeface="Meiryo" panose="020B0604030504040204" pitchFamily="34" charset="-128"/>
                        <a:cs typeface="+mn-cs"/>
                      </a:endParaRPr>
                    </a:p>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0" i="0" kern="1200">
                          <a:solidFill>
                            <a:schemeClr val="bg1"/>
                          </a:solidFill>
                          <a:latin typeface="Meiryo" panose="020B0604030504040204" pitchFamily="34" charset="-128"/>
                          <a:ea typeface="Meiryo" panose="020B0604030504040204" pitchFamily="34" charset="-128"/>
                          <a:cs typeface="+mn-cs"/>
                        </a:rPr>
                        <a:t>審査</a:t>
                      </a:r>
                    </a:p>
                  </a:txBody>
                  <a:tcPr marL="108000" marR="108000" marT="108000" marB="108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0" i="0" kern="1200">
                          <a:solidFill>
                            <a:schemeClr val="bg1"/>
                          </a:solidFill>
                          <a:latin typeface="Meiryo" panose="020B0604030504040204" pitchFamily="34" charset="-128"/>
                          <a:ea typeface="Meiryo" panose="020B0604030504040204" pitchFamily="34" charset="-128"/>
                          <a:cs typeface="+mn-cs"/>
                        </a:rPr>
                        <a:t>サイト状況</a:t>
                      </a:r>
                    </a:p>
                  </a:txBody>
                  <a:tcPr marL="108000" marR="108000" marT="108000" marB="108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6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l">
                        <a:lnSpc>
                          <a:spcPct val="110000"/>
                        </a:lnSpc>
                      </a:pPr>
                      <a:r>
                        <a:rPr kumimoji="1" lang="ja-JP" altLang="en-US" sz="1000" b="0" kern="1200">
                          <a:solidFill>
                            <a:srgbClr val="0D0D0D"/>
                          </a:solidFill>
                          <a:latin typeface="Meiryo" panose="020B0604030504040204" pitchFamily="34" charset="-128"/>
                          <a:ea typeface="Meiryo" panose="020B0604030504040204" pitchFamily="34" charset="-128"/>
                          <a:cs typeface="+mn-cs"/>
                        </a:rPr>
                        <a:t>公開前サイト</a:t>
                      </a:r>
                      <a:endParaRPr kumimoji="1" lang="en-US" altLang="ja-JP" sz="1000" b="0" kern="1200">
                        <a:solidFill>
                          <a:srgbClr val="0D0D0D"/>
                        </a:solidFill>
                        <a:latin typeface="Meiryo" panose="020B0604030504040204" pitchFamily="34" charset="-128"/>
                        <a:ea typeface="Meiryo" panose="020B0604030504040204" pitchFamily="34" charset="-128"/>
                        <a:cs typeface="+mn-cs"/>
                      </a:endParaRPr>
                    </a:p>
                    <a:p>
                      <a:pPr algn="l">
                        <a:lnSpc>
                          <a:spcPct val="110000"/>
                        </a:lnSpc>
                      </a:pPr>
                      <a:r>
                        <a:rPr kumimoji="1" lang="en-US" altLang="ja-JP" sz="1000" b="0" kern="1200">
                          <a:solidFill>
                            <a:srgbClr val="0D0D0D"/>
                          </a:solidFill>
                          <a:latin typeface="Meiryo" panose="020B0604030504040204" pitchFamily="34" charset="-128"/>
                          <a:ea typeface="Meiryo" panose="020B0604030504040204" pitchFamily="34" charset="-128"/>
                          <a:cs typeface="+mn-cs"/>
                        </a:rPr>
                        <a:t>※</a:t>
                      </a:r>
                      <a:r>
                        <a:rPr kumimoji="1" lang="ja-JP" altLang="en-US" sz="1000" b="0" kern="1200">
                          <a:solidFill>
                            <a:srgbClr val="0D0D0D"/>
                          </a:solidFill>
                          <a:latin typeface="Meiryo" panose="020B0604030504040204" pitchFamily="34" charset="-128"/>
                          <a:ea typeface="Meiryo" panose="020B0604030504040204" pitchFamily="34" charset="-128"/>
                          <a:cs typeface="+mn-cs"/>
                        </a:rPr>
                        <a:t>広告管理ツールに広告を入稿する時点で、リンク先</a:t>
                      </a:r>
                      <a:r>
                        <a:rPr kumimoji="1" lang="en-US" altLang="ja-JP" sz="1000" b="0" kern="1200">
                          <a:solidFill>
                            <a:srgbClr val="0D0D0D"/>
                          </a:solidFill>
                          <a:latin typeface="Meiryo" panose="020B0604030504040204" pitchFamily="34" charset="-128"/>
                          <a:ea typeface="Meiryo" panose="020B0604030504040204" pitchFamily="34" charset="-128"/>
                          <a:cs typeface="+mn-cs"/>
                        </a:rPr>
                        <a:t>URL</a:t>
                      </a:r>
                      <a:r>
                        <a:rPr kumimoji="1" lang="ja-JP" altLang="en-US" sz="1000" b="0" kern="1200">
                          <a:solidFill>
                            <a:srgbClr val="0D0D0D"/>
                          </a:solidFill>
                          <a:latin typeface="Meiryo" panose="020B0604030504040204" pitchFamily="34" charset="-128"/>
                          <a:ea typeface="Meiryo" panose="020B0604030504040204" pitchFamily="34" charset="-128"/>
                          <a:cs typeface="+mn-cs"/>
                        </a:rPr>
                        <a:t>が未公開または未完成の場合に必要な審査です。</a:t>
                      </a:r>
                      <a:r>
                        <a:rPr kumimoji="1" lang="ja-JP" altLang="en-US" sz="1000" b="0" kern="1200">
                          <a:solidFill>
                            <a:srgbClr val="002AFF"/>
                          </a:solidFill>
                          <a:latin typeface="Meiryo" panose="020B0604030504040204" pitchFamily="34" charset="-128"/>
                          <a:ea typeface="Meiryo" panose="020B0604030504040204" pitchFamily="34" charset="-128"/>
                          <a:cs typeface="+mn-cs"/>
                        </a:rPr>
                        <a:t>審査には更新後のテストサイトまたはキャプチャ、掲載開始日とリンク先更新日時が必要</a:t>
                      </a:r>
                      <a:r>
                        <a:rPr kumimoji="1" lang="ja-JP" altLang="en-US" sz="1000" b="0" kern="1200">
                          <a:solidFill>
                            <a:srgbClr val="0D0D0D"/>
                          </a:solidFill>
                          <a:latin typeface="Meiryo" panose="020B0604030504040204" pitchFamily="34" charset="-128"/>
                          <a:ea typeface="Meiryo" panose="020B0604030504040204" pitchFamily="34" charset="-128"/>
                          <a:cs typeface="+mn-cs"/>
                        </a:rPr>
                        <a:t>です。</a:t>
                      </a:r>
                    </a:p>
                  </a:txBody>
                  <a:tcPr marL="108000" marR="108000" marT="108000" marB="108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0048">
                        <a:alpha val="470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1" lang="ja-JP" altLang="en-US" sz="1000" b="1" kern="1200">
                          <a:solidFill>
                            <a:srgbClr val="002AFF"/>
                          </a:solidFill>
                          <a:latin typeface="Meiryo" panose="020B0604030504040204" pitchFamily="34" charset="-128"/>
                          <a:ea typeface="Meiryo" panose="020B0604030504040204" pitchFamily="34" charset="-128"/>
                          <a:cs typeface="+mn-cs"/>
                        </a:rPr>
                        <a:t>必須</a:t>
                      </a:r>
                    </a:p>
                  </a:txBody>
                  <a:tcPr marL="108000" marR="108000" marT="108000" marB="10800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vMerge="1">
                  <a:txBody>
                    <a:bodyPr/>
                    <a:lstStyle/>
                    <a:p>
                      <a:pPr marL="0" marR="0" lvl="0" indent="0" algn="l" defTabSz="914423" rtl="0" eaLnBrk="1" fontAlgn="auto" latinLnBrk="0" hangingPunct="1">
                        <a:lnSpc>
                          <a:spcPct val="100000"/>
                        </a:lnSpc>
                        <a:spcBef>
                          <a:spcPts val="0"/>
                        </a:spcBef>
                        <a:spcAft>
                          <a:spcPts val="0"/>
                        </a:spcAft>
                        <a:buClrTx/>
                        <a:buSzTx/>
                        <a:buFontTx/>
                        <a:buNone/>
                        <a:tabLst/>
                        <a:defRPr/>
                      </a:pPr>
                      <a:endParaRPr kumimoji="1" lang="ja-JP" altLang="en-US" sz="1100" b="0" kern="1200">
                        <a:solidFill>
                          <a:schemeClr val="tx1">
                            <a:lumMod val="65000"/>
                            <a:lumOff val="35000"/>
                          </a:schemeClr>
                        </a:solidFill>
                        <a:latin typeface="+mn-lt"/>
                        <a:ea typeface="+mn-ea"/>
                        <a:cs typeface="+mn-cs"/>
                      </a:endParaRPr>
                    </a:p>
                  </a:txBody>
                  <a:tcPr marL="163440" marR="163440" anchor="ctr">
                    <a:lnL w="6350" cap="flat" cmpd="sng" algn="ctr">
                      <a:solidFill>
                        <a:schemeClr val="tx1">
                          <a:lumMod val="85000"/>
                          <a:lumOff val="15000"/>
                        </a:schemeClr>
                      </a:solidFill>
                      <a:prstDash val="dot"/>
                      <a:round/>
                      <a:headEnd type="none" w="med" len="med"/>
                      <a:tailEnd type="none" w="med" len="med"/>
                    </a:lnL>
                    <a:lnR w="6350" cap="flat" cmpd="sng" algn="ctr">
                      <a:solidFill>
                        <a:schemeClr val="tx1">
                          <a:lumMod val="85000"/>
                          <a:lumOff val="15000"/>
                        </a:schemeClr>
                      </a:solidFill>
                      <a:prstDash val="dot"/>
                      <a:round/>
                      <a:headEnd type="none" w="med" len="med"/>
                      <a:tailEnd type="none" w="med" len="med"/>
                    </a:lnR>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1" kern="1200">
                        <a:solidFill>
                          <a:schemeClr val="tx1">
                            <a:lumMod val="65000"/>
                            <a:lumOff val="35000"/>
                          </a:schemeClr>
                        </a:solidFill>
                        <a:latin typeface="+mn-lt"/>
                        <a:ea typeface="+mn-ea"/>
                        <a:cs typeface="+mn-cs"/>
                      </a:endParaRPr>
                    </a:p>
                  </a:txBody>
                  <a:tcPr marL="163440" marR="163440" anchor="ctr">
                    <a:lnL w="6350" cap="flat" cmpd="sng" algn="ctr">
                      <a:solidFill>
                        <a:schemeClr val="tx1">
                          <a:lumMod val="85000"/>
                          <a:lumOff val="15000"/>
                        </a:schemeClr>
                      </a:solidFill>
                      <a:prstDash val="dot"/>
                      <a:round/>
                      <a:headEnd type="none" w="med" len="med"/>
                      <a:tailEnd type="none" w="med" len="med"/>
                    </a:lnL>
                    <a:lnR w="6350" cap="flat" cmpd="sng" algn="ctr">
                      <a:solidFill>
                        <a:schemeClr val="bg1"/>
                      </a:solidFill>
                      <a:prstDash val="solid"/>
                      <a:round/>
                      <a:headEnd type="none" w="med" len="med"/>
                      <a:tailEnd type="none" w="med" len="med"/>
                    </a:lnR>
                  </a:tcPr>
                </a:tc>
                <a:extLst>
                  <a:ext uri="{0D108BD9-81ED-4DB2-BD59-A6C34878D82A}">
                    <a16:rowId xmlns:a16="http://schemas.microsoft.com/office/drawing/2014/main" val="166098080"/>
                  </a:ext>
                </a:extLst>
              </a:tr>
            </a:tbl>
          </a:graphicData>
        </a:graphic>
      </p:graphicFrame>
      <p:sp>
        <p:nvSpPr>
          <p:cNvPr id="9" name="テキスト ボックス 8">
            <a:extLst>
              <a:ext uri="{FF2B5EF4-FFF2-40B4-BE49-F238E27FC236}">
                <a16:creationId xmlns:a16="http://schemas.microsoft.com/office/drawing/2014/main" id="{0AAFF70F-70A6-96C7-8397-1D3A7221D266}"/>
              </a:ext>
            </a:extLst>
          </p:cNvPr>
          <p:cNvSpPr txBox="1"/>
          <p:nvPr/>
        </p:nvSpPr>
        <p:spPr>
          <a:xfrm>
            <a:off x="479425" y="1089025"/>
            <a:ext cx="11233150" cy="543995"/>
          </a:xfrm>
          <a:prstGeom prst="rect">
            <a:avLst/>
          </a:prstGeom>
          <a:noFill/>
        </p:spPr>
        <p:txBody>
          <a:bodyPr wrap="square" lIns="0" tIns="0" rIns="0" bIns="0" rtlCol="0">
            <a:spAutoFit/>
          </a:bodyPr>
          <a:lstStyle/>
          <a:p>
            <a:pPr eaLnBrk="1" fontAlgn="auto" hangingPunct="1">
              <a:lnSpc>
                <a:spcPct val="130000"/>
              </a:lnSpc>
              <a:spcBef>
                <a:spcPts val="0"/>
              </a:spcBef>
              <a:spcAft>
                <a:spcPts val="0"/>
              </a:spcAft>
            </a:pPr>
            <a:r>
              <a:rPr lang="ja-JP" altLang="en-US" sz="1400">
                <a:solidFill>
                  <a:srgbClr val="0D0D0D"/>
                </a:solidFill>
                <a:latin typeface="Meiryo" panose="020B0604030504040204" pitchFamily="34" charset="-128"/>
                <a:ea typeface="Meiryo" panose="020B0604030504040204" pitchFamily="34" charset="-128"/>
              </a:rPr>
              <a:t>広告掲載内容により入稿前審査が必須となる場合があります。掲載予定の内容に応じてフォームよりご依頼ください。</a:t>
            </a:r>
            <a:endParaRPr lang="en-US" altLang="ja-JP" sz="1400">
              <a:solidFill>
                <a:srgbClr val="0D0D0D"/>
              </a:solidFill>
              <a:latin typeface="Meiryo" panose="020B0604030504040204" pitchFamily="34" charset="-128"/>
              <a:ea typeface="Meiryo" panose="020B0604030504040204" pitchFamily="34" charset="-128"/>
            </a:endParaRPr>
          </a:p>
          <a:p>
            <a:pPr eaLnBrk="1" fontAlgn="auto" hangingPunct="1">
              <a:lnSpc>
                <a:spcPct val="130000"/>
              </a:lnSpc>
              <a:spcBef>
                <a:spcPts val="0"/>
              </a:spcBef>
              <a:spcAft>
                <a:spcPts val="0"/>
              </a:spcAft>
            </a:pPr>
            <a:r>
              <a:rPr lang="ja-JP" altLang="en-US" sz="1400">
                <a:solidFill>
                  <a:srgbClr val="0D0D0D"/>
                </a:solidFill>
                <a:latin typeface="Meiryo" panose="020B0604030504040204" pitchFamily="34" charset="-128"/>
                <a:ea typeface="Meiryo" panose="020B0604030504040204" pitchFamily="34" charset="-128"/>
              </a:rPr>
              <a:t>なお、審査には</a:t>
            </a:r>
            <a:r>
              <a:rPr lang="en-US" altLang="ja-JP" sz="1400">
                <a:solidFill>
                  <a:srgbClr val="0D0D0D"/>
                </a:solidFill>
                <a:latin typeface="Meiryo" panose="020B0604030504040204" pitchFamily="34" charset="-128"/>
                <a:ea typeface="Meiryo" panose="020B0604030504040204" pitchFamily="34" charset="-128"/>
              </a:rPr>
              <a:t>3</a:t>
            </a:r>
            <a:r>
              <a:rPr lang="ja-JP" altLang="en-US" sz="1400">
                <a:solidFill>
                  <a:srgbClr val="0D0D0D"/>
                </a:solidFill>
                <a:latin typeface="Meiryo" panose="020B0604030504040204" pitchFamily="34" charset="-128"/>
                <a:ea typeface="Meiryo" panose="020B0604030504040204" pitchFamily="34" charset="-128"/>
              </a:rPr>
              <a:t>営業日程度かかります。</a:t>
            </a:r>
            <a:endParaRPr lang="en-US" altLang="ja-JP" sz="1400">
              <a:solidFill>
                <a:srgbClr val="0D0D0D"/>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266885144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表 53">
            <a:extLst>
              <a:ext uri="{FF2B5EF4-FFF2-40B4-BE49-F238E27FC236}">
                <a16:creationId xmlns:a16="http://schemas.microsoft.com/office/drawing/2014/main" id="{141A91E3-8B91-DFE2-B30F-9775B676A79F}"/>
              </a:ext>
            </a:extLst>
          </p:cNvPr>
          <p:cNvGraphicFramePr>
            <a:graphicFrameLocks noGrp="1"/>
          </p:cNvGraphicFramePr>
          <p:nvPr/>
        </p:nvGraphicFramePr>
        <p:xfrm>
          <a:off x="1142999" y="4587870"/>
          <a:ext cx="10569576" cy="1728466"/>
        </p:xfrm>
        <a:graphic>
          <a:graphicData uri="http://schemas.openxmlformats.org/drawingml/2006/table">
            <a:tbl>
              <a:tblPr/>
              <a:tblGrid>
                <a:gridCol w="1761596">
                  <a:extLst>
                    <a:ext uri="{9D8B030D-6E8A-4147-A177-3AD203B41FA5}">
                      <a16:colId xmlns:a16="http://schemas.microsoft.com/office/drawing/2014/main" val="3007989207"/>
                    </a:ext>
                  </a:extLst>
                </a:gridCol>
                <a:gridCol w="1761596">
                  <a:extLst>
                    <a:ext uri="{9D8B030D-6E8A-4147-A177-3AD203B41FA5}">
                      <a16:colId xmlns:a16="http://schemas.microsoft.com/office/drawing/2014/main" val="3282382162"/>
                    </a:ext>
                  </a:extLst>
                </a:gridCol>
                <a:gridCol w="1761596">
                  <a:extLst>
                    <a:ext uri="{9D8B030D-6E8A-4147-A177-3AD203B41FA5}">
                      <a16:colId xmlns:a16="http://schemas.microsoft.com/office/drawing/2014/main" val="330142892"/>
                    </a:ext>
                  </a:extLst>
                </a:gridCol>
                <a:gridCol w="1761596">
                  <a:extLst>
                    <a:ext uri="{9D8B030D-6E8A-4147-A177-3AD203B41FA5}">
                      <a16:colId xmlns:a16="http://schemas.microsoft.com/office/drawing/2014/main" val="3920659603"/>
                    </a:ext>
                  </a:extLst>
                </a:gridCol>
                <a:gridCol w="1761596">
                  <a:extLst>
                    <a:ext uri="{9D8B030D-6E8A-4147-A177-3AD203B41FA5}">
                      <a16:colId xmlns:a16="http://schemas.microsoft.com/office/drawing/2014/main" val="2765025768"/>
                    </a:ext>
                  </a:extLst>
                </a:gridCol>
                <a:gridCol w="1761596">
                  <a:extLst>
                    <a:ext uri="{9D8B030D-6E8A-4147-A177-3AD203B41FA5}">
                      <a16:colId xmlns:a16="http://schemas.microsoft.com/office/drawing/2014/main" val="1569845138"/>
                    </a:ext>
                  </a:extLst>
                </a:gridCol>
              </a:tblGrid>
              <a:tr h="86423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latin typeface="メイリオ" panose="020B0604030504040204" pitchFamily="50" charset="-128"/>
                        <a:ea typeface="メイリオ" panose="020B0604030504040204" pitchFamily="50" charset="-128"/>
                      </a:endParaRPr>
                    </a:p>
                  </a:txBody>
                  <a:tcPr marT="36000" marB="0" anchor="ctr">
                    <a:lnL w="12700" cmpd="sng">
                      <a:noFill/>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000048">
                        <a:alpha val="8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latin typeface="メイリオ" panose="020B0604030504040204" pitchFamily="50" charset="-128"/>
                        <a:ea typeface="メイリオ" panose="020B0604030504040204" pitchFamily="50" charset="-128"/>
                      </a:endParaRPr>
                    </a:p>
                  </a:txBody>
                  <a:tcPr marT="36000"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000048">
                        <a:alpha val="8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latin typeface="メイリオ" panose="020B0604030504040204" pitchFamily="50" charset="-128"/>
                        <a:ea typeface="メイリオ" panose="020B0604030504040204" pitchFamily="50" charset="-128"/>
                      </a:endParaRPr>
                    </a:p>
                  </a:txBody>
                  <a:tcPr marT="36000"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latin typeface="メイリオ" panose="020B0604030504040204" pitchFamily="50" charset="-128"/>
                        <a:ea typeface="メイリオ" panose="020B0604030504040204" pitchFamily="50" charset="-128"/>
                      </a:endParaRPr>
                    </a:p>
                  </a:txBody>
                  <a:tcPr marT="36000"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000048">
                        <a:alpha val="4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latin typeface="メイリオ" panose="020B0604030504040204" pitchFamily="50" charset="-128"/>
                        <a:ea typeface="メイリオ" panose="020B0604030504040204" pitchFamily="50" charset="-128"/>
                      </a:endParaRPr>
                    </a:p>
                  </a:txBody>
                  <a:tcPr marT="36000"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000048">
                        <a:alpha val="4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latin typeface="メイリオ" panose="020B0604030504040204" pitchFamily="50" charset="-128"/>
                        <a:ea typeface="メイリオ" panose="020B0604030504040204" pitchFamily="50" charset="-128"/>
                      </a:endParaRPr>
                    </a:p>
                  </a:txBody>
                  <a:tcPr marT="36000" marB="0" anchor="ctr">
                    <a:lnL w="28575" cap="flat" cmpd="sng" algn="ctr">
                      <a:noFill/>
                      <a:prstDash val="solid"/>
                      <a:round/>
                      <a:headEnd type="none" w="med" len="med"/>
                      <a:tailEnd type="none" w="med" len="med"/>
                    </a:lnL>
                    <a:lnR w="12700" cmpd="sng">
                      <a:noFill/>
                    </a:lnR>
                    <a:lnT w="28575"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000048">
                        <a:alpha val="40000"/>
                      </a:srgbClr>
                    </a:solidFill>
                  </a:tcPr>
                </a:tc>
                <a:extLst>
                  <a:ext uri="{0D108BD9-81ED-4DB2-BD59-A6C34878D82A}">
                    <a16:rowId xmlns:a16="http://schemas.microsoft.com/office/drawing/2014/main" val="3903680638"/>
                  </a:ext>
                </a:extLst>
              </a:tr>
              <a:tr h="864233">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latin typeface="メイリオ" panose="020B0604030504040204" pitchFamily="50" charset="-128"/>
                        <a:ea typeface="メイリオ" panose="020B0604030504040204" pitchFamily="50" charset="-128"/>
                      </a:endParaRPr>
                    </a:p>
                  </a:txBody>
                  <a:tcPr marT="36000" marB="0" anchor="ctr">
                    <a:lnL w="12700" cmpd="sng">
                      <a:noFill/>
                    </a:lnL>
                    <a:lnR w="28575" cap="flat" cmpd="sng" algn="ctr">
                      <a:no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0048">
                        <a:alpha val="8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latin typeface="メイリオ" panose="020B0604030504040204" pitchFamily="50" charset="-128"/>
                        <a:ea typeface="メイリオ" panose="020B0604030504040204" pitchFamily="50" charset="-128"/>
                      </a:endParaRPr>
                    </a:p>
                  </a:txBody>
                  <a:tcPr marT="36000"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0048">
                        <a:alpha val="8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latin typeface="メイリオ" panose="020B0604030504040204" pitchFamily="50" charset="-128"/>
                        <a:ea typeface="メイリオ" panose="020B0604030504040204" pitchFamily="50" charset="-128"/>
                      </a:endParaRPr>
                    </a:p>
                  </a:txBody>
                  <a:tcPr marT="36000"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latin typeface="メイリオ" panose="020B0604030504040204" pitchFamily="50" charset="-128"/>
                        <a:ea typeface="メイリオ" panose="020B0604030504040204" pitchFamily="50" charset="-128"/>
                      </a:endParaRPr>
                    </a:p>
                  </a:txBody>
                  <a:tcPr marT="36000"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0048">
                        <a:alpha val="4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latin typeface="メイリオ" panose="020B0604030504040204" pitchFamily="50" charset="-128"/>
                        <a:ea typeface="メイリオ" panose="020B0604030504040204" pitchFamily="50" charset="-128"/>
                      </a:endParaRPr>
                    </a:p>
                  </a:txBody>
                  <a:tcPr marT="36000"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0048">
                        <a:alpha val="4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latin typeface="メイリオ" panose="020B0604030504040204" pitchFamily="50" charset="-128"/>
                        <a:ea typeface="メイリオ" panose="020B0604030504040204" pitchFamily="50" charset="-128"/>
                      </a:endParaRPr>
                    </a:p>
                  </a:txBody>
                  <a:tcPr marT="36000" marB="0" anchor="ctr">
                    <a:lnL w="28575" cap="flat" cmpd="sng" algn="ctr">
                      <a:no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0048">
                        <a:alpha val="40000"/>
                      </a:srgbClr>
                    </a:solidFill>
                  </a:tcPr>
                </a:tc>
                <a:extLst>
                  <a:ext uri="{0D108BD9-81ED-4DB2-BD59-A6C34878D82A}">
                    <a16:rowId xmlns:a16="http://schemas.microsoft.com/office/drawing/2014/main" val="546453627"/>
                  </a:ext>
                </a:extLst>
              </a:tr>
            </a:tbl>
          </a:graphicData>
        </a:graphic>
      </p:graphicFrame>
      <p:sp>
        <p:nvSpPr>
          <p:cNvPr id="3" name="テキスト プレースホルダー 2">
            <a:extLst>
              <a:ext uri="{FF2B5EF4-FFF2-40B4-BE49-F238E27FC236}">
                <a16:creationId xmlns:a16="http://schemas.microsoft.com/office/drawing/2014/main" id="{C365993D-FAA5-CC30-C802-28A86A51A9D7}"/>
              </a:ext>
            </a:extLst>
          </p:cNvPr>
          <p:cNvSpPr>
            <a:spLocks noGrp="1"/>
          </p:cNvSpPr>
          <p:nvPr>
            <p:ph type="body" sz="quarter" idx="12"/>
          </p:nvPr>
        </p:nvSpPr>
        <p:spPr/>
        <p:txBody>
          <a:bodyPr/>
          <a:lstStyle/>
          <a:p>
            <a:pPr marL="0" indent="0">
              <a:buNone/>
            </a:pPr>
            <a:r>
              <a:rPr lang="ja-JP" altLang="en-US"/>
              <a:t>その他・注意事項</a:t>
            </a:r>
          </a:p>
        </p:txBody>
      </p:sp>
      <p:pic>
        <p:nvPicPr>
          <p:cNvPr id="8" name="図プレースホルダー 7" descr="アイコン&#10;&#10;自動的に生成された説明">
            <a:extLst>
              <a:ext uri="{FF2B5EF4-FFF2-40B4-BE49-F238E27FC236}">
                <a16:creationId xmlns:a16="http://schemas.microsoft.com/office/drawing/2014/main" id="{9CEFE3F4-E92C-D328-FF27-10DF9A46BF9E}"/>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a:stretch/>
        </p:blipFill>
        <p:spPr/>
      </p:pic>
      <p:sp>
        <p:nvSpPr>
          <p:cNvPr id="2" name="テキスト プレースホルダー 1">
            <a:extLst>
              <a:ext uri="{FF2B5EF4-FFF2-40B4-BE49-F238E27FC236}">
                <a16:creationId xmlns:a16="http://schemas.microsoft.com/office/drawing/2014/main" id="{6486B363-8A60-7EB7-29F3-D45CCF22E2FB}"/>
              </a:ext>
            </a:extLst>
          </p:cNvPr>
          <p:cNvSpPr>
            <a:spLocks noGrp="1"/>
          </p:cNvSpPr>
          <p:nvPr>
            <p:ph type="body" sz="quarter" idx="10"/>
          </p:nvPr>
        </p:nvSpPr>
        <p:spPr/>
        <p:txBody>
          <a:bodyPr/>
          <a:lstStyle/>
          <a:p>
            <a:r>
              <a:rPr lang="ja-JP" altLang="en-US">
                <a:latin typeface="+mn-ea"/>
              </a:rPr>
              <a:t>既存リリース商品と掲載期間が重複している場合</a:t>
            </a:r>
          </a:p>
        </p:txBody>
      </p:sp>
      <p:graphicFrame>
        <p:nvGraphicFramePr>
          <p:cNvPr id="42" name="表 53">
            <a:extLst>
              <a:ext uri="{FF2B5EF4-FFF2-40B4-BE49-F238E27FC236}">
                <a16:creationId xmlns:a16="http://schemas.microsoft.com/office/drawing/2014/main" id="{00E2FCC9-FB3B-CB8D-EB26-43176CB69B93}"/>
              </a:ext>
            </a:extLst>
          </p:cNvPr>
          <p:cNvGraphicFramePr>
            <a:graphicFrameLocks noGrp="1"/>
          </p:cNvGraphicFramePr>
          <p:nvPr/>
        </p:nvGraphicFramePr>
        <p:xfrm>
          <a:off x="1142999" y="2180441"/>
          <a:ext cx="10569576" cy="2303562"/>
        </p:xfrm>
        <a:graphic>
          <a:graphicData uri="http://schemas.openxmlformats.org/drawingml/2006/table">
            <a:tbl>
              <a:tblPr/>
              <a:tblGrid>
                <a:gridCol w="1761596">
                  <a:extLst>
                    <a:ext uri="{9D8B030D-6E8A-4147-A177-3AD203B41FA5}">
                      <a16:colId xmlns:a16="http://schemas.microsoft.com/office/drawing/2014/main" val="3007989207"/>
                    </a:ext>
                  </a:extLst>
                </a:gridCol>
                <a:gridCol w="1761596">
                  <a:extLst>
                    <a:ext uri="{9D8B030D-6E8A-4147-A177-3AD203B41FA5}">
                      <a16:colId xmlns:a16="http://schemas.microsoft.com/office/drawing/2014/main" val="3282382162"/>
                    </a:ext>
                  </a:extLst>
                </a:gridCol>
                <a:gridCol w="1761596">
                  <a:extLst>
                    <a:ext uri="{9D8B030D-6E8A-4147-A177-3AD203B41FA5}">
                      <a16:colId xmlns:a16="http://schemas.microsoft.com/office/drawing/2014/main" val="330142892"/>
                    </a:ext>
                  </a:extLst>
                </a:gridCol>
                <a:gridCol w="1761596">
                  <a:extLst>
                    <a:ext uri="{9D8B030D-6E8A-4147-A177-3AD203B41FA5}">
                      <a16:colId xmlns:a16="http://schemas.microsoft.com/office/drawing/2014/main" val="3920659603"/>
                    </a:ext>
                  </a:extLst>
                </a:gridCol>
                <a:gridCol w="1761596">
                  <a:extLst>
                    <a:ext uri="{9D8B030D-6E8A-4147-A177-3AD203B41FA5}">
                      <a16:colId xmlns:a16="http://schemas.microsoft.com/office/drawing/2014/main" val="2765025768"/>
                    </a:ext>
                  </a:extLst>
                </a:gridCol>
                <a:gridCol w="1761596">
                  <a:extLst>
                    <a:ext uri="{9D8B030D-6E8A-4147-A177-3AD203B41FA5}">
                      <a16:colId xmlns:a16="http://schemas.microsoft.com/office/drawing/2014/main" val="1569845138"/>
                    </a:ext>
                  </a:extLst>
                </a:gridCol>
              </a:tblGrid>
              <a:tr h="1151781">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latin typeface="メイリオ" panose="020B0604030504040204" pitchFamily="50" charset="-128"/>
                        <a:ea typeface="メイリオ" panose="020B0604030504040204" pitchFamily="50" charset="-128"/>
                      </a:endParaRPr>
                    </a:p>
                  </a:txBody>
                  <a:tcPr marT="36000" marB="0" anchor="ctr">
                    <a:lnL w="12700" cmpd="sng">
                      <a:noFill/>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000048">
                        <a:alpha val="8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latin typeface="メイリオ" panose="020B0604030504040204" pitchFamily="50" charset="-128"/>
                        <a:ea typeface="メイリオ" panose="020B0604030504040204" pitchFamily="50" charset="-128"/>
                      </a:endParaRPr>
                    </a:p>
                  </a:txBody>
                  <a:tcPr marT="36000"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000048">
                        <a:alpha val="8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highlight>
                          <a:srgbClr val="FCEDED"/>
                        </a:highlight>
                        <a:latin typeface="メイリオ" panose="020B0604030504040204" pitchFamily="50" charset="-128"/>
                        <a:ea typeface="メイリオ" panose="020B0604030504040204" pitchFamily="50" charset="-128"/>
                      </a:endParaRPr>
                    </a:p>
                  </a:txBody>
                  <a:tcPr marT="36000"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highlight>
                          <a:srgbClr val="FCEDED"/>
                        </a:highlight>
                        <a:latin typeface="メイリオ" panose="020B0604030504040204" pitchFamily="50" charset="-128"/>
                        <a:ea typeface="メイリオ" panose="020B0604030504040204" pitchFamily="50" charset="-128"/>
                      </a:endParaRPr>
                    </a:p>
                  </a:txBody>
                  <a:tcPr marT="36000"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000048">
                        <a:alpha val="4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highlight>
                          <a:srgbClr val="FCEDED"/>
                        </a:highlight>
                        <a:latin typeface="メイリオ" panose="020B0604030504040204" pitchFamily="50" charset="-128"/>
                        <a:ea typeface="メイリオ" panose="020B0604030504040204" pitchFamily="50" charset="-128"/>
                      </a:endParaRPr>
                    </a:p>
                  </a:txBody>
                  <a:tcPr marT="36000"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000048">
                        <a:alpha val="4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highlight>
                          <a:srgbClr val="FCEDED"/>
                        </a:highlight>
                        <a:latin typeface="メイリオ" panose="020B0604030504040204" pitchFamily="50" charset="-128"/>
                        <a:ea typeface="メイリオ" panose="020B0604030504040204" pitchFamily="50" charset="-128"/>
                      </a:endParaRPr>
                    </a:p>
                  </a:txBody>
                  <a:tcPr marT="36000" marB="0" anchor="ctr">
                    <a:lnL w="28575" cap="flat" cmpd="sng" algn="ctr">
                      <a:noFill/>
                      <a:prstDash val="solid"/>
                      <a:round/>
                      <a:headEnd type="none" w="med" len="med"/>
                      <a:tailEnd type="none" w="med" len="med"/>
                    </a:lnL>
                    <a:lnR w="12700" cmpd="sng">
                      <a:noFill/>
                    </a:lnR>
                    <a:lnT w="28575"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000048">
                        <a:alpha val="40000"/>
                      </a:srgbClr>
                    </a:solidFill>
                  </a:tcPr>
                </a:tc>
                <a:extLst>
                  <a:ext uri="{0D108BD9-81ED-4DB2-BD59-A6C34878D82A}">
                    <a16:rowId xmlns:a16="http://schemas.microsoft.com/office/drawing/2014/main" val="3903680638"/>
                  </a:ext>
                </a:extLst>
              </a:tr>
              <a:tr h="1151781">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highlight>
                          <a:srgbClr val="FCEDED"/>
                        </a:highlight>
                        <a:latin typeface="メイリオ" panose="020B0604030504040204" pitchFamily="50" charset="-128"/>
                        <a:ea typeface="メイリオ" panose="020B0604030504040204" pitchFamily="50" charset="-128"/>
                      </a:endParaRPr>
                    </a:p>
                  </a:txBody>
                  <a:tcPr marT="36000" marB="0" anchor="ctr">
                    <a:lnL w="12700" cmpd="sng">
                      <a:noFill/>
                    </a:lnL>
                    <a:lnR w="28575" cap="flat" cmpd="sng" algn="ctr">
                      <a:no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0048">
                        <a:alpha val="8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highlight>
                          <a:srgbClr val="FCEDED"/>
                        </a:highlight>
                        <a:latin typeface="メイリオ" panose="020B0604030504040204" pitchFamily="50" charset="-128"/>
                        <a:ea typeface="メイリオ" panose="020B0604030504040204" pitchFamily="50" charset="-128"/>
                      </a:endParaRPr>
                    </a:p>
                  </a:txBody>
                  <a:tcPr marT="36000"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0048">
                        <a:alpha val="8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highlight>
                          <a:srgbClr val="FCEDED"/>
                        </a:highlight>
                        <a:latin typeface="メイリオ" panose="020B0604030504040204" pitchFamily="50" charset="-128"/>
                        <a:ea typeface="メイリオ" panose="020B0604030504040204" pitchFamily="50" charset="-128"/>
                      </a:endParaRPr>
                    </a:p>
                  </a:txBody>
                  <a:tcPr marT="36000"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2AFF">
                        <a:alpha val="10196"/>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highlight>
                          <a:srgbClr val="FCEDED"/>
                        </a:highlight>
                        <a:latin typeface="メイリオ" panose="020B0604030504040204" pitchFamily="50" charset="-128"/>
                        <a:ea typeface="メイリオ" panose="020B0604030504040204" pitchFamily="50" charset="-128"/>
                      </a:endParaRPr>
                    </a:p>
                  </a:txBody>
                  <a:tcPr marT="36000"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0048">
                        <a:alpha val="4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highlight>
                          <a:srgbClr val="FCEDED"/>
                        </a:highlight>
                        <a:latin typeface="メイリオ" panose="020B0604030504040204" pitchFamily="50" charset="-128"/>
                        <a:ea typeface="メイリオ" panose="020B0604030504040204" pitchFamily="50" charset="-128"/>
                      </a:endParaRPr>
                    </a:p>
                  </a:txBody>
                  <a:tcPr marT="36000"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0048">
                        <a:alpha val="40000"/>
                      </a:srgbClr>
                    </a:solidFill>
                  </a:tcPr>
                </a:tc>
                <a:tc>
                  <a:txBody>
                    <a:bodyPr/>
                    <a:lstStyle>
                      <a:lvl1pPr marL="0" algn="l" defTabSz="914423" rtl="0" eaLnBrk="1" latinLnBrk="0" hangingPunct="1">
                        <a:defRPr kumimoji="1" sz="1800" kern="1200">
                          <a:solidFill>
                            <a:schemeClr val="dk1"/>
                          </a:solidFill>
                          <a:latin typeface="Calibri" panose="020F0502020204030204"/>
                        </a:defRPr>
                      </a:lvl1pPr>
                      <a:lvl2pPr marL="457212" algn="l" defTabSz="914423" rtl="0" eaLnBrk="1" latinLnBrk="0" hangingPunct="1">
                        <a:defRPr kumimoji="1" sz="1800" kern="1200">
                          <a:solidFill>
                            <a:schemeClr val="dk1"/>
                          </a:solidFill>
                          <a:latin typeface="Calibri" panose="020F0502020204030204"/>
                        </a:defRPr>
                      </a:lvl2pPr>
                      <a:lvl3pPr marL="914423" algn="l" defTabSz="914423" rtl="0" eaLnBrk="1" latinLnBrk="0" hangingPunct="1">
                        <a:defRPr kumimoji="1" sz="1800" kern="1200">
                          <a:solidFill>
                            <a:schemeClr val="dk1"/>
                          </a:solidFill>
                          <a:latin typeface="Calibri" panose="020F0502020204030204"/>
                        </a:defRPr>
                      </a:lvl3pPr>
                      <a:lvl4pPr marL="1371634" algn="l" defTabSz="914423" rtl="0" eaLnBrk="1" latinLnBrk="0" hangingPunct="1">
                        <a:defRPr kumimoji="1" sz="1800" kern="1200">
                          <a:solidFill>
                            <a:schemeClr val="dk1"/>
                          </a:solidFill>
                          <a:latin typeface="Calibri" panose="020F0502020204030204"/>
                        </a:defRPr>
                      </a:lvl4pPr>
                      <a:lvl5pPr marL="1828846" algn="l" defTabSz="914423" rtl="0" eaLnBrk="1" latinLnBrk="0" hangingPunct="1">
                        <a:defRPr kumimoji="1" sz="1800" kern="1200">
                          <a:solidFill>
                            <a:schemeClr val="dk1"/>
                          </a:solidFill>
                          <a:latin typeface="Calibri" panose="020F0502020204030204"/>
                        </a:defRPr>
                      </a:lvl5pPr>
                      <a:lvl6pPr marL="2286057" algn="l" defTabSz="914423" rtl="0" eaLnBrk="1" latinLnBrk="0" hangingPunct="1">
                        <a:defRPr kumimoji="1" sz="1800" kern="1200">
                          <a:solidFill>
                            <a:schemeClr val="dk1"/>
                          </a:solidFill>
                          <a:latin typeface="Calibri" panose="020F0502020204030204"/>
                        </a:defRPr>
                      </a:lvl6pPr>
                      <a:lvl7pPr marL="2743269" algn="l" defTabSz="914423" rtl="0" eaLnBrk="1" latinLnBrk="0" hangingPunct="1">
                        <a:defRPr kumimoji="1" sz="1800" kern="1200">
                          <a:solidFill>
                            <a:schemeClr val="dk1"/>
                          </a:solidFill>
                          <a:latin typeface="Calibri" panose="020F0502020204030204"/>
                        </a:defRPr>
                      </a:lvl7pPr>
                      <a:lvl8pPr marL="3200480" algn="l" defTabSz="914423" rtl="0" eaLnBrk="1" latinLnBrk="0" hangingPunct="1">
                        <a:defRPr kumimoji="1" sz="1800" kern="1200">
                          <a:solidFill>
                            <a:schemeClr val="dk1"/>
                          </a:solidFill>
                          <a:latin typeface="Calibri" panose="020F0502020204030204"/>
                        </a:defRPr>
                      </a:lvl8pPr>
                      <a:lvl9pPr marL="3657691" algn="l" defTabSz="914423" rtl="0" eaLnBrk="1" latinLnBrk="0" hangingPunct="1">
                        <a:defRPr kumimoji="1" sz="1800" kern="1200">
                          <a:solidFill>
                            <a:schemeClr val="dk1"/>
                          </a:solidFill>
                          <a:latin typeface="Calibri" panose="020F0502020204030204"/>
                        </a:defRPr>
                      </a:lvl9pPr>
                    </a:lstStyle>
                    <a:p>
                      <a:pPr algn="ctr"/>
                      <a:endParaRPr kumimoji="1" lang="ja-JP" altLang="en-US" b="1" i="0">
                        <a:highlight>
                          <a:srgbClr val="FCEDED"/>
                        </a:highlight>
                        <a:latin typeface="メイリオ" panose="020B0604030504040204" pitchFamily="50" charset="-128"/>
                        <a:ea typeface="メイリオ" panose="020B0604030504040204" pitchFamily="50" charset="-128"/>
                      </a:endParaRPr>
                    </a:p>
                  </a:txBody>
                  <a:tcPr marT="36000" marB="0" anchor="ctr">
                    <a:lnL w="28575" cap="flat" cmpd="sng" algn="ctr">
                      <a:no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0048">
                        <a:alpha val="40000"/>
                      </a:srgbClr>
                    </a:solidFill>
                  </a:tcPr>
                </a:tc>
                <a:extLst>
                  <a:ext uri="{0D108BD9-81ED-4DB2-BD59-A6C34878D82A}">
                    <a16:rowId xmlns:a16="http://schemas.microsoft.com/office/drawing/2014/main" val="546453627"/>
                  </a:ext>
                </a:extLst>
              </a:tr>
            </a:tbl>
          </a:graphicData>
        </a:graphic>
      </p:graphicFrame>
      <p:sp>
        <p:nvSpPr>
          <p:cNvPr id="43" name="テキスト ボックス 42">
            <a:extLst>
              <a:ext uri="{FF2B5EF4-FFF2-40B4-BE49-F238E27FC236}">
                <a16:creationId xmlns:a16="http://schemas.microsoft.com/office/drawing/2014/main" id="{92BB0683-0904-43D1-F9F7-B65A7C54D3B8}"/>
              </a:ext>
            </a:extLst>
          </p:cNvPr>
          <p:cNvSpPr txBox="1"/>
          <p:nvPr/>
        </p:nvSpPr>
        <p:spPr>
          <a:xfrm>
            <a:off x="479425" y="1089025"/>
            <a:ext cx="11233150" cy="824072"/>
          </a:xfrm>
          <a:prstGeom prst="rect">
            <a:avLst/>
          </a:prstGeom>
          <a:noFill/>
        </p:spPr>
        <p:txBody>
          <a:bodyPr wrap="square" lIns="0" tIns="0" rIns="0" bIns="0" rtlCol="0">
            <a:spAutoFit/>
          </a:bodyPr>
          <a:lstStyle/>
          <a:p>
            <a:pPr>
              <a:lnSpc>
                <a:spcPct val="130000"/>
              </a:lnSpc>
            </a:pPr>
            <a:r>
              <a:rPr lang="ja-JP" altLang="en-US" sz="1400">
                <a:solidFill>
                  <a:srgbClr val="0D0D0D"/>
                </a:solidFill>
                <a:latin typeface="Meiryo" panose="020B0604030504040204" pitchFamily="34" charset="-128"/>
                <a:ea typeface="Meiryo" panose="020B0604030504040204" pitchFamily="34" charset="-128"/>
              </a:rPr>
              <a:t>既存リリース商品から商品スペックに変更がない場合など、既存リリース期間から続けて広告掲載できるよう</a:t>
            </a:r>
            <a:endParaRPr lang="en-US" altLang="ja-JP" sz="1400">
              <a:solidFill>
                <a:srgbClr val="0D0D0D"/>
              </a:solidFill>
              <a:latin typeface="Meiryo" panose="020B0604030504040204" pitchFamily="34" charset="-128"/>
              <a:ea typeface="Meiryo" panose="020B0604030504040204" pitchFamily="34" charset="-128"/>
            </a:endParaRPr>
          </a:p>
          <a:p>
            <a:pPr>
              <a:lnSpc>
                <a:spcPct val="130000"/>
              </a:lnSpc>
            </a:pPr>
            <a:r>
              <a:rPr lang="ja-JP" altLang="en-US" sz="1400">
                <a:solidFill>
                  <a:srgbClr val="0D0D0D"/>
                </a:solidFill>
                <a:latin typeface="Meiryo" panose="020B0604030504040204" pitchFamily="34" charset="-128"/>
                <a:ea typeface="Meiryo" panose="020B0604030504040204" pitchFamily="34" charset="-128"/>
              </a:rPr>
              <a:t>商品掲載期間を</a:t>
            </a:r>
            <a:r>
              <a:rPr lang="en-US" altLang="ja-JP" sz="1400">
                <a:solidFill>
                  <a:srgbClr val="0D0D0D"/>
                </a:solidFill>
                <a:latin typeface="Meiryo" panose="020B0604030504040204" pitchFamily="34" charset="-128"/>
                <a:ea typeface="Meiryo" panose="020B0604030504040204" pitchFamily="34" charset="-128"/>
              </a:rPr>
              <a:t>1</a:t>
            </a:r>
            <a:r>
              <a:rPr lang="ja-JP" altLang="en-US" sz="1400">
                <a:solidFill>
                  <a:srgbClr val="0D0D0D"/>
                </a:solidFill>
                <a:latin typeface="Meiryo" panose="020B0604030504040204" pitchFamily="34" charset="-128"/>
                <a:ea typeface="Meiryo" panose="020B0604030504040204" pitchFamily="34" charset="-128"/>
              </a:rPr>
              <a:t>カ月間重複して商品をリリースする場合があります。</a:t>
            </a:r>
            <a:endParaRPr lang="en-US" altLang="ja-JP" sz="1400">
              <a:solidFill>
                <a:srgbClr val="0D0D0D"/>
              </a:solidFill>
              <a:latin typeface="Meiryo" panose="020B0604030504040204" pitchFamily="34" charset="-128"/>
              <a:ea typeface="Meiryo" panose="020B0604030504040204" pitchFamily="34" charset="-128"/>
            </a:endParaRPr>
          </a:p>
          <a:p>
            <a:pPr>
              <a:lnSpc>
                <a:spcPct val="130000"/>
              </a:lnSpc>
            </a:pPr>
            <a:r>
              <a:rPr lang="ja-JP" altLang="en-US" sz="1400">
                <a:solidFill>
                  <a:srgbClr val="0D0D0D"/>
                </a:solidFill>
                <a:latin typeface="Meiryo" panose="020B0604030504040204" pitchFamily="34" charset="-128"/>
                <a:ea typeface="Meiryo" panose="020B0604030504040204" pitchFamily="34" charset="-128"/>
              </a:rPr>
              <a:t>広告掲載できる商品スペックに違いはありませんので、広告掲載期間に応じた商品をご利用ください。</a:t>
            </a:r>
            <a:endParaRPr lang="en-US" altLang="ja-JP" sz="1400">
              <a:solidFill>
                <a:srgbClr val="0D0D0D"/>
              </a:solidFill>
              <a:latin typeface="Meiryo" panose="020B0604030504040204" pitchFamily="34" charset="-128"/>
              <a:ea typeface="Meiryo" panose="020B0604030504040204" pitchFamily="34" charset="-128"/>
            </a:endParaRPr>
          </a:p>
        </p:txBody>
      </p:sp>
      <p:sp>
        <p:nvSpPr>
          <p:cNvPr id="45" name="ホームベース 44">
            <a:extLst>
              <a:ext uri="{FF2B5EF4-FFF2-40B4-BE49-F238E27FC236}">
                <a16:creationId xmlns:a16="http://schemas.microsoft.com/office/drawing/2014/main" id="{75A5B4F0-45AD-3387-E65E-BA85E55A8C7D}"/>
              </a:ext>
            </a:extLst>
          </p:cNvPr>
          <p:cNvSpPr/>
          <p:nvPr/>
        </p:nvSpPr>
        <p:spPr>
          <a:xfrm>
            <a:off x="4652717" y="3530276"/>
            <a:ext cx="7059848" cy="792000"/>
          </a:xfrm>
          <a:prstGeom prst="homePlate">
            <a:avLst/>
          </a:prstGeom>
          <a:solidFill>
            <a:srgbClr val="000048"/>
          </a:solidFill>
          <a:ln w="12700" cap="flat" cmpd="sng" algn="ctr">
            <a:noFill/>
            <a:prstDash val="solid"/>
          </a:ln>
          <a:effectLst/>
        </p:spPr>
        <p:txBody>
          <a:bodyPr rot="0" spcFirstLastPara="0" vertOverflow="overflow" horzOverflow="overflow" vert="horz" wrap="square" lIns="0" tIns="0" rIns="0" bIns="108000" numCol="1" spcCol="0" rtlCol="0" fromWordArt="0" anchor="b"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400" b="1" i="0" u="none" strike="noStrike" kern="0" cap="none" spc="0" normalizeH="0" baseline="0" noProof="0">
              <a:ln>
                <a:noFill/>
              </a:ln>
              <a:solidFill>
                <a:srgbClr val="FFFFFF"/>
              </a:solidFill>
              <a:effectLst/>
              <a:uLnTx/>
              <a:uFillTx/>
              <a:latin typeface="メイリオ" panose="020B0604030504040204" pitchFamily="50" charset="-128"/>
              <a:ea typeface="メイリオ" panose="020B0604030504040204" pitchFamily="50" charset="-128"/>
            </a:endParaRPr>
          </a:p>
        </p:txBody>
      </p:sp>
      <p:sp>
        <p:nvSpPr>
          <p:cNvPr id="46" name="角丸四角形 45">
            <a:extLst>
              <a:ext uri="{FF2B5EF4-FFF2-40B4-BE49-F238E27FC236}">
                <a16:creationId xmlns:a16="http://schemas.microsoft.com/office/drawing/2014/main" id="{8A9C289E-5AC3-76F8-C308-754645F2ACDD}"/>
              </a:ext>
            </a:extLst>
          </p:cNvPr>
          <p:cNvSpPr/>
          <p:nvPr/>
        </p:nvSpPr>
        <p:spPr>
          <a:xfrm>
            <a:off x="6745349" y="3743183"/>
            <a:ext cx="2874584" cy="366186"/>
          </a:xfrm>
          <a:prstGeom prst="roundRect">
            <a:avLst>
              <a:gd name="adj" fmla="val 50000"/>
            </a:avLst>
          </a:prstGeom>
          <a:solidFill>
            <a:srgbClr val="FFFFFF"/>
          </a:solidFill>
          <a:ln w="15875" cap="flat" cmpd="sng" algn="ctr">
            <a:noFill/>
            <a:prstDash val="solid"/>
          </a:ln>
          <a:effectLst/>
        </p:spPr>
        <p:txBody>
          <a:bodyPr rot="0" spcFirstLastPara="0" vertOverflow="overflow" horzOverflow="overflow" vert="horz" wrap="none" lIns="0" tIns="36000" rIns="0" bIns="3600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300" normalizeH="0" baseline="0" noProof="0">
                <a:ln>
                  <a:noFill/>
                </a:ln>
                <a:solidFill>
                  <a:srgbClr val="0D0D0D"/>
                </a:solidFill>
                <a:effectLst/>
                <a:uLnTx/>
                <a:uFillTx/>
                <a:latin typeface="メイリオ" panose="020B0604030504040204" pitchFamily="50" charset="-128"/>
                <a:ea typeface="メイリオ" panose="020B0604030504040204" pitchFamily="50" charset="-128"/>
              </a:rPr>
              <a:t>最新リリース商品掲載期間</a:t>
            </a:r>
          </a:p>
        </p:txBody>
      </p:sp>
      <p:sp>
        <p:nvSpPr>
          <p:cNvPr id="50" name="ホームベース 49">
            <a:extLst>
              <a:ext uri="{FF2B5EF4-FFF2-40B4-BE49-F238E27FC236}">
                <a16:creationId xmlns:a16="http://schemas.microsoft.com/office/drawing/2014/main" id="{BF5BE84F-A917-BD10-3914-3473FFCCCD6D}"/>
              </a:ext>
            </a:extLst>
          </p:cNvPr>
          <p:cNvSpPr/>
          <p:nvPr/>
        </p:nvSpPr>
        <p:spPr>
          <a:xfrm>
            <a:off x="1142999" y="2702687"/>
            <a:ext cx="5284787" cy="792000"/>
          </a:xfrm>
          <a:prstGeom prst="homePlate">
            <a:avLst/>
          </a:prstGeom>
          <a:solidFill>
            <a:srgbClr val="FFFFFF"/>
          </a:solidFill>
          <a:ln w="12700" cap="flat" cmpd="sng" algn="ctr">
            <a:noFill/>
            <a:prstDash val="solid"/>
          </a:ln>
          <a:effectLst/>
        </p:spPr>
        <p:txBody>
          <a:bodyPr rot="0" spcFirstLastPara="0" vertOverflow="overflow" horzOverflow="overflow" vert="horz" wrap="square" lIns="0" tIns="0" rIns="0" bIns="108000" numCol="1" spcCol="0" rtlCol="0" fromWordArt="0" anchor="b"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400" b="1" i="0" u="none" strike="noStrike" kern="0" cap="none" spc="0" normalizeH="0" baseline="0" noProof="0">
              <a:ln>
                <a:noFill/>
              </a:ln>
              <a:solidFill>
                <a:srgbClr val="545454"/>
              </a:solidFill>
              <a:effectLst/>
              <a:uLnTx/>
              <a:uFillTx/>
              <a:latin typeface="メイリオ" panose="020B0604030504040204" pitchFamily="50" charset="-128"/>
              <a:ea typeface="メイリオ" panose="020B0604030504040204" pitchFamily="50" charset="-128"/>
            </a:endParaRPr>
          </a:p>
        </p:txBody>
      </p:sp>
      <p:sp>
        <p:nvSpPr>
          <p:cNvPr id="51" name="角丸四角形 50">
            <a:extLst>
              <a:ext uri="{FF2B5EF4-FFF2-40B4-BE49-F238E27FC236}">
                <a16:creationId xmlns:a16="http://schemas.microsoft.com/office/drawing/2014/main" id="{31822A12-133F-DD99-154D-97E66BCC4B9B}"/>
              </a:ext>
            </a:extLst>
          </p:cNvPr>
          <p:cNvSpPr/>
          <p:nvPr/>
        </p:nvSpPr>
        <p:spPr>
          <a:xfrm>
            <a:off x="1529740" y="2896523"/>
            <a:ext cx="2798158" cy="366186"/>
          </a:xfrm>
          <a:prstGeom prst="roundRect">
            <a:avLst>
              <a:gd name="adj" fmla="val 50000"/>
            </a:avLst>
          </a:prstGeom>
          <a:solidFill>
            <a:srgbClr val="999999"/>
          </a:solidFill>
          <a:ln w="15875" cap="flat" cmpd="sng" algn="ctr">
            <a:noFill/>
            <a:prstDash val="solid"/>
          </a:ln>
          <a:effectLst/>
        </p:spPr>
        <p:txBody>
          <a:bodyPr rot="0" spcFirstLastPara="0" vertOverflow="overflow" horzOverflow="overflow" vert="horz" wrap="none" lIns="0" tIns="36000" rIns="0" bIns="3600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300" normalizeH="0" baseline="0" noProof="0">
                <a:ln>
                  <a:noFill/>
                </a:ln>
                <a:solidFill>
                  <a:srgbClr val="FFFFFF"/>
                </a:solidFill>
                <a:effectLst/>
                <a:uLnTx/>
                <a:uFillTx/>
                <a:latin typeface="メイリオ" panose="020B0604030504040204" pitchFamily="50" charset="-128"/>
                <a:ea typeface="メイリオ" panose="020B0604030504040204" pitchFamily="50" charset="-128"/>
              </a:rPr>
              <a:t>既存リリース商品掲載期間</a:t>
            </a:r>
          </a:p>
        </p:txBody>
      </p:sp>
      <p:sp>
        <p:nvSpPr>
          <p:cNvPr id="53" name="三角形 52">
            <a:extLst>
              <a:ext uri="{FF2B5EF4-FFF2-40B4-BE49-F238E27FC236}">
                <a16:creationId xmlns:a16="http://schemas.microsoft.com/office/drawing/2014/main" id="{D54E4386-9824-9042-392B-0EB0F71D0213}"/>
              </a:ext>
            </a:extLst>
          </p:cNvPr>
          <p:cNvSpPr>
            <a:spLocks noChangeAspect="1"/>
          </p:cNvSpPr>
          <p:nvPr/>
        </p:nvSpPr>
        <p:spPr>
          <a:xfrm rot="10800000">
            <a:off x="6337785" y="2016200"/>
            <a:ext cx="180000" cy="155173"/>
          </a:xfrm>
          <a:prstGeom prst="triangle">
            <a:avLst/>
          </a:prstGeom>
          <a:solidFill>
            <a:srgbClr val="002AFF"/>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0000"/>
              </a:solidFill>
              <a:effectLst/>
              <a:uLnTx/>
              <a:uFillTx/>
              <a:latin typeface="Calibri" panose="020F0502020204030204"/>
              <a:ea typeface="メイリオ" panose="020B0604030504040204" pitchFamily="34" charset="-128"/>
              <a:cs typeface="+mn-cs"/>
            </a:endParaRPr>
          </a:p>
        </p:txBody>
      </p:sp>
      <p:cxnSp>
        <p:nvCxnSpPr>
          <p:cNvPr id="10" name="直線コネクタ 9">
            <a:extLst>
              <a:ext uri="{FF2B5EF4-FFF2-40B4-BE49-F238E27FC236}">
                <a16:creationId xmlns:a16="http://schemas.microsoft.com/office/drawing/2014/main" id="{291DC1A5-5EDE-C90C-00FF-ED1DD2A1A4F2}"/>
              </a:ext>
            </a:extLst>
          </p:cNvPr>
          <p:cNvCxnSpPr>
            <a:cxnSpLocks/>
          </p:cNvCxnSpPr>
          <p:nvPr/>
        </p:nvCxnSpPr>
        <p:spPr>
          <a:xfrm>
            <a:off x="4652717" y="2202017"/>
            <a:ext cx="0" cy="4112792"/>
          </a:xfrm>
          <a:prstGeom prst="line">
            <a:avLst/>
          </a:prstGeom>
          <a:noFill/>
          <a:ln w="31750" cap="flat" cmpd="sng" algn="ctr">
            <a:solidFill>
              <a:srgbClr val="002AFF"/>
            </a:solidFill>
            <a:prstDash val="sysDash"/>
          </a:ln>
          <a:effectLst/>
        </p:spPr>
      </p:cxnSp>
      <p:sp>
        <p:nvSpPr>
          <p:cNvPr id="11" name="三角形 52">
            <a:extLst>
              <a:ext uri="{FF2B5EF4-FFF2-40B4-BE49-F238E27FC236}">
                <a16:creationId xmlns:a16="http://schemas.microsoft.com/office/drawing/2014/main" id="{6D118FB0-877B-3234-ACE3-2C9D38E0C187}"/>
              </a:ext>
            </a:extLst>
          </p:cNvPr>
          <p:cNvSpPr>
            <a:spLocks noChangeAspect="1"/>
          </p:cNvSpPr>
          <p:nvPr/>
        </p:nvSpPr>
        <p:spPr>
          <a:xfrm rot="10800000">
            <a:off x="4562717" y="2016200"/>
            <a:ext cx="180000" cy="155173"/>
          </a:xfrm>
          <a:prstGeom prst="triangle">
            <a:avLst/>
          </a:prstGeom>
          <a:solidFill>
            <a:srgbClr val="002AFF"/>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0000"/>
              </a:solidFill>
              <a:effectLst/>
              <a:uLnTx/>
              <a:uFillTx/>
              <a:latin typeface="Calibri" panose="020F0502020204030204"/>
              <a:ea typeface="メイリオ" panose="020B0604030504040204" pitchFamily="34" charset="-128"/>
              <a:cs typeface="+mn-cs"/>
            </a:endParaRPr>
          </a:p>
        </p:txBody>
      </p:sp>
      <p:sp>
        <p:nvSpPr>
          <p:cNvPr id="12" name="テキスト ボックス 11">
            <a:extLst>
              <a:ext uri="{FF2B5EF4-FFF2-40B4-BE49-F238E27FC236}">
                <a16:creationId xmlns:a16="http://schemas.microsoft.com/office/drawing/2014/main" id="{DDE71A84-A620-EECC-70E1-235522634CAD}"/>
              </a:ext>
            </a:extLst>
          </p:cNvPr>
          <p:cNvSpPr txBox="1"/>
          <p:nvPr/>
        </p:nvSpPr>
        <p:spPr>
          <a:xfrm>
            <a:off x="4572656" y="2277546"/>
            <a:ext cx="2016855" cy="338554"/>
          </a:xfrm>
          <a:prstGeom prst="rect">
            <a:avLst/>
          </a:prstGeom>
          <a:noFill/>
        </p:spPr>
        <p:txBody>
          <a:bodyPr wrap="square" rtlCol="0">
            <a:spAutoFit/>
          </a:bodyPr>
          <a:lstStyle/>
          <a:p>
            <a:pPr algn="ctr"/>
            <a:r>
              <a:rPr kumimoji="1" lang="ja-JP" altLang="en-US" sz="1600" b="1">
                <a:solidFill>
                  <a:srgbClr val="002AFF"/>
                </a:solidFill>
              </a:rPr>
              <a:t>重複期間</a:t>
            </a:r>
            <a:r>
              <a:rPr lang="ja-JP" altLang="en-US" sz="1200" b="1">
                <a:solidFill>
                  <a:srgbClr val="002AFF"/>
                </a:solidFill>
              </a:rPr>
              <a:t>（</a:t>
            </a:r>
            <a:r>
              <a:rPr lang="en-US" altLang="ja-JP" sz="1200" b="1">
                <a:solidFill>
                  <a:srgbClr val="002AFF"/>
                </a:solidFill>
              </a:rPr>
              <a:t>1</a:t>
            </a:r>
            <a:r>
              <a:rPr lang="ja-JP" altLang="en-US" sz="1200" b="1">
                <a:solidFill>
                  <a:srgbClr val="002AFF"/>
                </a:solidFill>
              </a:rPr>
              <a:t>カ月間）</a:t>
            </a:r>
            <a:endParaRPr kumimoji="1" lang="ja-JP" altLang="en-US" sz="1200" b="1">
              <a:solidFill>
                <a:srgbClr val="002AFF"/>
              </a:solidFill>
            </a:endParaRPr>
          </a:p>
        </p:txBody>
      </p:sp>
      <p:sp>
        <p:nvSpPr>
          <p:cNvPr id="15" name="テキスト ボックス 14">
            <a:extLst>
              <a:ext uri="{FF2B5EF4-FFF2-40B4-BE49-F238E27FC236}">
                <a16:creationId xmlns:a16="http://schemas.microsoft.com/office/drawing/2014/main" id="{A303A285-8EA9-A026-2E6A-9D903814EA3D}"/>
              </a:ext>
            </a:extLst>
          </p:cNvPr>
          <p:cNvSpPr txBox="1"/>
          <p:nvPr/>
        </p:nvSpPr>
        <p:spPr>
          <a:xfrm>
            <a:off x="3170583" y="4676428"/>
            <a:ext cx="2067339" cy="461665"/>
          </a:xfrm>
          <a:prstGeom prst="homePlate">
            <a:avLst/>
          </a:prstGeom>
          <a:solidFill>
            <a:srgbClr val="999999"/>
          </a:solidFill>
        </p:spPr>
        <p:txBody>
          <a:bodyPr wrap="square" rtlCol="0">
            <a:spAutoFit/>
          </a:bodyPr>
          <a:lstStyle/>
          <a:p>
            <a:pPr algn="l"/>
            <a:r>
              <a:rPr kumimoji="1" lang="ja-JP" altLang="en-US" sz="1200">
                <a:solidFill>
                  <a:schemeClr val="bg1"/>
                </a:solidFill>
              </a:rPr>
              <a:t>重複期間より前に</a:t>
            </a:r>
            <a:endParaRPr kumimoji="1" lang="en-US" altLang="ja-JP" sz="1200">
              <a:solidFill>
                <a:schemeClr val="bg1"/>
              </a:solidFill>
            </a:endParaRPr>
          </a:p>
          <a:p>
            <a:pPr algn="l"/>
            <a:r>
              <a:rPr kumimoji="1" lang="ja-JP" altLang="en-US" sz="1200">
                <a:solidFill>
                  <a:schemeClr val="bg1"/>
                </a:solidFill>
              </a:rPr>
              <a:t>広告掲載を開始する場合</a:t>
            </a:r>
          </a:p>
        </p:txBody>
      </p:sp>
      <p:sp>
        <p:nvSpPr>
          <p:cNvPr id="17" name="テキスト ボックス 16">
            <a:extLst>
              <a:ext uri="{FF2B5EF4-FFF2-40B4-BE49-F238E27FC236}">
                <a16:creationId xmlns:a16="http://schemas.microsoft.com/office/drawing/2014/main" id="{F7DF037D-B038-9FF6-0666-EF19D558BABF}"/>
              </a:ext>
            </a:extLst>
          </p:cNvPr>
          <p:cNvSpPr txBox="1"/>
          <p:nvPr/>
        </p:nvSpPr>
        <p:spPr>
          <a:xfrm>
            <a:off x="4805118" y="5226650"/>
            <a:ext cx="1551929" cy="461665"/>
          </a:xfrm>
          <a:prstGeom prst="homePlate">
            <a:avLst/>
          </a:prstGeom>
          <a:solidFill>
            <a:srgbClr val="002AFF"/>
          </a:solidFill>
        </p:spPr>
        <p:txBody>
          <a:bodyPr wrap="square" rtlCol="0">
            <a:spAutoFit/>
          </a:bodyPr>
          <a:lstStyle/>
          <a:p>
            <a:pPr algn="l"/>
            <a:r>
              <a:rPr kumimoji="1" lang="ja-JP" altLang="en-US" sz="1200">
                <a:solidFill>
                  <a:schemeClr val="bg1"/>
                </a:solidFill>
              </a:rPr>
              <a:t>重複期間内で</a:t>
            </a:r>
            <a:endParaRPr kumimoji="1" lang="en-US" altLang="ja-JP" sz="1200">
              <a:solidFill>
                <a:schemeClr val="bg1"/>
              </a:solidFill>
              <a:highlight>
                <a:srgbClr val="002AFF"/>
              </a:highlight>
            </a:endParaRPr>
          </a:p>
          <a:p>
            <a:pPr algn="l"/>
            <a:r>
              <a:rPr kumimoji="1" lang="ja-JP" altLang="en-US" sz="1200">
                <a:solidFill>
                  <a:schemeClr val="bg1"/>
                </a:solidFill>
              </a:rPr>
              <a:t>広告掲載する場合</a:t>
            </a:r>
          </a:p>
        </p:txBody>
      </p:sp>
      <p:sp>
        <p:nvSpPr>
          <p:cNvPr id="28" name="三角形 52">
            <a:extLst>
              <a:ext uri="{FF2B5EF4-FFF2-40B4-BE49-F238E27FC236}">
                <a16:creationId xmlns:a16="http://schemas.microsoft.com/office/drawing/2014/main" id="{6595496A-5EEA-F73C-118F-B5207794B2A4}"/>
              </a:ext>
            </a:extLst>
          </p:cNvPr>
          <p:cNvSpPr>
            <a:spLocks noChangeAspect="1"/>
          </p:cNvSpPr>
          <p:nvPr/>
        </p:nvSpPr>
        <p:spPr>
          <a:xfrm>
            <a:off x="4562717" y="6334687"/>
            <a:ext cx="180000" cy="155173"/>
          </a:xfrm>
          <a:prstGeom prst="triangle">
            <a:avLst/>
          </a:prstGeom>
          <a:solidFill>
            <a:srgbClr val="002AFF"/>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0000"/>
              </a:solidFill>
              <a:effectLst/>
              <a:uLnTx/>
              <a:uFillTx/>
              <a:latin typeface="Calibri" panose="020F0502020204030204"/>
              <a:ea typeface="メイリオ" panose="020B0604030504040204" pitchFamily="34" charset="-128"/>
              <a:cs typeface="+mn-cs"/>
            </a:endParaRPr>
          </a:p>
        </p:txBody>
      </p:sp>
      <p:sp>
        <p:nvSpPr>
          <p:cNvPr id="29" name="三角形 52">
            <a:extLst>
              <a:ext uri="{FF2B5EF4-FFF2-40B4-BE49-F238E27FC236}">
                <a16:creationId xmlns:a16="http://schemas.microsoft.com/office/drawing/2014/main" id="{43D08C0A-2D85-C089-DE09-EABA754A8204}"/>
              </a:ext>
            </a:extLst>
          </p:cNvPr>
          <p:cNvSpPr>
            <a:spLocks noChangeAspect="1"/>
          </p:cNvSpPr>
          <p:nvPr/>
        </p:nvSpPr>
        <p:spPr>
          <a:xfrm>
            <a:off x="6337785" y="6334687"/>
            <a:ext cx="180000" cy="155173"/>
          </a:xfrm>
          <a:prstGeom prst="triangle">
            <a:avLst/>
          </a:prstGeom>
          <a:solidFill>
            <a:srgbClr val="002AFF"/>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0000"/>
              </a:solidFill>
              <a:effectLst/>
              <a:uLnTx/>
              <a:uFillTx/>
              <a:latin typeface="Calibri" panose="020F0502020204030204"/>
              <a:ea typeface="メイリオ" panose="020B0604030504040204" pitchFamily="34" charset="-128"/>
              <a:cs typeface="+mn-cs"/>
            </a:endParaRPr>
          </a:p>
        </p:txBody>
      </p:sp>
      <p:sp>
        <p:nvSpPr>
          <p:cNvPr id="5" name="正方形/長方形 4">
            <a:extLst>
              <a:ext uri="{FF2B5EF4-FFF2-40B4-BE49-F238E27FC236}">
                <a16:creationId xmlns:a16="http://schemas.microsoft.com/office/drawing/2014/main" id="{836D721A-966B-13DE-8B6C-3FCF0EAE4137}"/>
              </a:ext>
            </a:extLst>
          </p:cNvPr>
          <p:cNvSpPr/>
          <p:nvPr/>
        </p:nvSpPr>
        <p:spPr>
          <a:xfrm>
            <a:off x="479424" y="4587870"/>
            <a:ext cx="553694" cy="1726939"/>
          </a:xfrm>
          <a:prstGeom prst="rect">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eaVert" wrap="square" lIns="91440" tIns="45720" rIns="91440" bIns="45720" numCol="1" spcCol="0" rtlCol="0" fromWordArt="0" anchor="ctr" anchorCtr="0" forceAA="0" compatLnSpc="1">
            <a:prstTxWarp prst="textNoShape">
              <a:avLst/>
            </a:prstTxWarp>
            <a:noAutofit/>
          </a:bodyPr>
          <a:lstStyle/>
          <a:p>
            <a:pPr algn="ctr"/>
            <a:r>
              <a:rPr lang="ja-JP" altLang="en-US" b="1">
                <a:solidFill>
                  <a:schemeClr val="bg1"/>
                </a:solidFill>
              </a:rPr>
              <a:t>広告掲載期間</a:t>
            </a:r>
          </a:p>
        </p:txBody>
      </p:sp>
      <p:cxnSp>
        <p:nvCxnSpPr>
          <p:cNvPr id="14" name="直線コネクタ 13">
            <a:extLst>
              <a:ext uri="{FF2B5EF4-FFF2-40B4-BE49-F238E27FC236}">
                <a16:creationId xmlns:a16="http://schemas.microsoft.com/office/drawing/2014/main" id="{2CEB067C-A9F4-DFE7-EB25-26D4AB59FAD8}"/>
              </a:ext>
            </a:extLst>
          </p:cNvPr>
          <p:cNvCxnSpPr>
            <a:cxnSpLocks/>
          </p:cNvCxnSpPr>
          <p:nvPr/>
        </p:nvCxnSpPr>
        <p:spPr>
          <a:xfrm>
            <a:off x="6427785" y="2202017"/>
            <a:ext cx="0" cy="4112792"/>
          </a:xfrm>
          <a:prstGeom prst="line">
            <a:avLst/>
          </a:prstGeom>
          <a:noFill/>
          <a:ln w="31750" cap="flat" cmpd="sng" algn="ctr">
            <a:solidFill>
              <a:srgbClr val="002AFF"/>
            </a:solidFill>
            <a:prstDash val="sysDash"/>
          </a:ln>
          <a:effectLst/>
        </p:spPr>
      </p:cxnSp>
      <p:sp>
        <p:nvSpPr>
          <p:cNvPr id="19" name="正方形/長方形 18">
            <a:extLst>
              <a:ext uri="{FF2B5EF4-FFF2-40B4-BE49-F238E27FC236}">
                <a16:creationId xmlns:a16="http://schemas.microsoft.com/office/drawing/2014/main" id="{F17DC0DF-54F4-6EBE-5C32-43387C97B100}"/>
              </a:ext>
            </a:extLst>
          </p:cNvPr>
          <p:cNvSpPr/>
          <p:nvPr/>
        </p:nvSpPr>
        <p:spPr>
          <a:xfrm>
            <a:off x="479423" y="2202017"/>
            <a:ext cx="553695" cy="2281986"/>
          </a:xfrm>
          <a:prstGeom prst="rect">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eaVert" wrap="square" lIns="91440" tIns="45720" rIns="91440" bIns="45720" numCol="1" spcCol="0" rtlCol="0" fromWordArt="0" anchor="ctr" anchorCtr="0" forceAA="0" compatLnSpc="1">
            <a:prstTxWarp prst="textNoShape">
              <a:avLst/>
            </a:prstTxWarp>
            <a:noAutofit/>
          </a:bodyPr>
          <a:lstStyle/>
          <a:p>
            <a:pPr algn="ctr"/>
            <a:r>
              <a:rPr kumimoji="1" lang="ja-JP" altLang="en-US" b="1">
                <a:solidFill>
                  <a:schemeClr val="bg1"/>
                </a:solidFill>
              </a:rPr>
              <a:t>商品掲載期間</a:t>
            </a:r>
          </a:p>
        </p:txBody>
      </p:sp>
      <p:sp>
        <p:nvSpPr>
          <p:cNvPr id="21" name="テキスト ボックス 20">
            <a:extLst>
              <a:ext uri="{FF2B5EF4-FFF2-40B4-BE49-F238E27FC236}">
                <a16:creationId xmlns:a16="http://schemas.microsoft.com/office/drawing/2014/main" id="{4743C06D-8E29-9498-7B16-F7E691C6AC01}"/>
              </a:ext>
            </a:extLst>
          </p:cNvPr>
          <p:cNvSpPr txBox="1"/>
          <p:nvPr/>
        </p:nvSpPr>
        <p:spPr>
          <a:xfrm>
            <a:off x="5430625" y="5785098"/>
            <a:ext cx="2067339" cy="461665"/>
          </a:xfrm>
          <a:prstGeom prst="homePlate">
            <a:avLst/>
          </a:prstGeom>
          <a:solidFill>
            <a:srgbClr val="000048"/>
          </a:solidFill>
        </p:spPr>
        <p:txBody>
          <a:bodyPr wrap="square" rtlCol="0">
            <a:spAutoFit/>
          </a:bodyPr>
          <a:lstStyle/>
          <a:p>
            <a:pPr algn="l"/>
            <a:r>
              <a:rPr kumimoji="1" lang="ja-JP" altLang="en-US" sz="1200">
                <a:solidFill>
                  <a:schemeClr val="bg1"/>
                </a:solidFill>
              </a:rPr>
              <a:t>重複期間より後に</a:t>
            </a:r>
            <a:endParaRPr kumimoji="1" lang="en-US" altLang="ja-JP" sz="1200">
              <a:solidFill>
                <a:schemeClr val="bg1"/>
              </a:solidFill>
            </a:endParaRPr>
          </a:p>
          <a:p>
            <a:pPr algn="l"/>
            <a:r>
              <a:rPr kumimoji="1" lang="ja-JP" altLang="en-US" sz="1200">
                <a:solidFill>
                  <a:schemeClr val="bg1"/>
                </a:solidFill>
              </a:rPr>
              <a:t>広告掲載を終了する場合</a:t>
            </a:r>
          </a:p>
        </p:txBody>
      </p:sp>
      <p:sp>
        <p:nvSpPr>
          <p:cNvPr id="16" name="テキスト ボックス 15">
            <a:extLst>
              <a:ext uri="{FF2B5EF4-FFF2-40B4-BE49-F238E27FC236}">
                <a16:creationId xmlns:a16="http://schemas.microsoft.com/office/drawing/2014/main" id="{C71DDE5F-9E9B-56D1-05FC-FCB76059538C}"/>
              </a:ext>
            </a:extLst>
          </p:cNvPr>
          <p:cNvSpPr txBox="1"/>
          <p:nvPr/>
        </p:nvSpPr>
        <p:spPr>
          <a:xfrm>
            <a:off x="5257801" y="4753371"/>
            <a:ext cx="3089308" cy="307777"/>
          </a:xfrm>
          <a:prstGeom prst="rect">
            <a:avLst/>
          </a:prstGeom>
          <a:solidFill>
            <a:srgbClr val="FFFFFF">
              <a:alpha val="80000"/>
            </a:srgbClr>
          </a:solidFill>
        </p:spPr>
        <p:txBody>
          <a:bodyPr wrap="square" rtlCol="0">
            <a:spAutoFit/>
          </a:bodyPr>
          <a:lstStyle/>
          <a:p>
            <a:pPr algn="l"/>
            <a:r>
              <a:rPr kumimoji="1" lang="ja-JP" altLang="en-US" sz="1400">
                <a:solidFill>
                  <a:srgbClr val="0D0D0D"/>
                </a:solidFill>
              </a:rPr>
              <a:t>既存リリース商品をご利用ください</a:t>
            </a:r>
          </a:p>
        </p:txBody>
      </p:sp>
      <p:sp>
        <p:nvSpPr>
          <p:cNvPr id="18" name="テキスト ボックス 17">
            <a:extLst>
              <a:ext uri="{FF2B5EF4-FFF2-40B4-BE49-F238E27FC236}">
                <a16:creationId xmlns:a16="http://schemas.microsoft.com/office/drawing/2014/main" id="{714A8531-1501-5773-BD94-0B00B1515487}"/>
              </a:ext>
            </a:extLst>
          </p:cNvPr>
          <p:cNvSpPr txBox="1"/>
          <p:nvPr/>
        </p:nvSpPr>
        <p:spPr>
          <a:xfrm>
            <a:off x="6427785" y="5192290"/>
            <a:ext cx="5289543" cy="461665"/>
          </a:xfrm>
          <a:prstGeom prst="rect">
            <a:avLst/>
          </a:prstGeom>
          <a:solidFill>
            <a:srgbClr val="FFFFFF">
              <a:alpha val="80000"/>
            </a:srgbClr>
          </a:solidFill>
        </p:spPr>
        <p:txBody>
          <a:bodyPr wrap="square" rtlCol="0">
            <a:spAutoFit/>
          </a:bodyPr>
          <a:lstStyle/>
          <a:p>
            <a:pPr algn="l"/>
            <a:r>
              <a:rPr lang="ja-JP" altLang="en-US" sz="1200">
                <a:solidFill>
                  <a:srgbClr val="0D0D0D"/>
                </a:solidFill>
              </a:rPr>
              <a:t>既存</a:t>
            </a:r>
            <a:r>
              <a:rPr kumimoji="1" lang="ja-JP" altLang="en-US" sz="1200">
                <a:solidFill>
                  <a:srgbClr val="0D0D0D"/>
                </a:solidFill>
              </a:rPr>
              <a:t>リリース商品、最新リリース商品のどちらもご利用いただけます</a:t>
            </a:r>
            <a:endParaRPr kumimoji="1" lang="en-US" altLang="ja-JP" sz="1200">
              <a:solidFill>
                <a:srgbClr val="0D0D0D"/>
              </a:solidFill>
            </a:endParaRPr>
          </a:p>
          <a:p>
            <a:pPr algn="l"/>
            <a:r>
              <a:rPr lang="ja-JP" altLang="en-US" sz="1200">
                <a:solidFill>
                  <a:srgbClr val="0D0D0D"/>
                </a:solidFill>
              </a:rPr>
              <a:t>（広告掲載できる商品スペックに違いはありません）</a:t>
            </a:r>
            <a:endParaRPr kumimoji="1" lang="ja-JP" altLang="en-US" sz="1200">
              <a:solidFill>
                <a:srgbClr val="0D0D0D"/>
              </a:solidFill>
            </a:endParaRPr>
          </a:p>
        </p:txBody>
      </p:sp>
      <p:sp>
        <p:nvSpPr>
          <p:cNvPr id="22" name="テキスト ボックス 21">
            <a:extLst>
              <a:ext uri="{FF2B5EF4-FFF2-40B4-BE49-F238E27FC236}">
                <a16:creationId xmlns:a16="http://schemas.microsoft.com/office/drawing/2014/main" id="{DAD1BD45-DCF7-9CA4-7D31-4C9591E43040}"/>
              </a:ext>
            </a:extLst>
          </p:cNvPr>
          <p:cNvSpPr txBox="1"/>
          <p:nvPr/>
        </p:nvSpPr>
        <p:spPr>
          <a:xfrm>
            <a:off x="7517842" y="5862041"/>
            <a:ext cx="3077271" cy="307777"/>
          </a:xfrm>
          <a:prstGeom prst="rect">
            <a:avLst/>
          </a:prstGeom>
          <a:solidFill>
            <a:srgbClr val="FFFFFF">
              <a:alpha val="80000"/>
            </a:srgbClr>
          </a:solidFill>
        </p:spPr>
        <p:txBody>
          <a:bodyPr wrap="square" rtlCol="0">
            <a:spAutoFit/>
          </a:bodyPr>
          <a:lstStyle/>
          <a:p>
            <a:pPr algn="l"/>
            <a:r>
              <a:rPr kumimoji="1" lang="ja-JP" altLang="en-US" sz="1400">
                <a:solidFill>
                  <a:srgbClr val="0D0D0D"/>
                </a:solidFill>
              </a:rPr>
              <a:t>最新リリース商品をご利用ください</a:t>
            </a:r>
          </a:p>
        </p:txBody>
      </p:sp>
    </p:spTree>
    <p:extLst>
      <p:ext uri="{BB962C8B-B14F-4D97-AF65-F5344CB8AC3E}">
        <p14:creationId xmlns:p14="http://schemas.microsoft.com/office/powerpoint/2010/main" val="165663074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8A68EF-DC5C-AB93-DE10-2EA8A583C6D5}"/>
            </a:ext>
          </a:extLst>
        </p:cNvPr>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35A69CDE-F32F-78D0-DF7B-437CC62968D5}"/>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その他・注意事項</a:t>
            </a:r>
          </a:p>
        </p:txBody>
      </p:sp>
      <p:pic>
        <p:nvPicPr>
          <p:cNvPr id="7" name="図プレースホルダー 8" descr="アイコン&#10;&#10;自動的に生成された説明">
            <a:extLst>
              <a:ext uri="{FF2B5EF4-FFF2-40B4-BE49-F238E27FC236}">
                <a16:creationId xmlns:a16="http://schemas.microsoft.com/office/drawing/2014/main" id="{2A4C2231-C84D-D16D-782D-B75C91CD142B}"/>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13" name="テキスト プレースホルダー 1">
            <a:extLst>
              <a:ext uri="{FF2B5EF4-FFF2-40B4-BE49-F238E27FC236}">
                <a16:creationId xmlns:a16="http://schemas.microsoft.com/office/drawing/2014/main" id="{79424EAB-DC9A-DA1A-4AFD-B2CB3D04566C}"/>
              </a:ext>
            </a:extLst>
          </p:cNvPr>
          <p:cNvSpPr>
            <a:spLocks noGrp="1"/>
          </p:cNvSpPr>
          <p:nvPr>
            <p:ph type="body" sz="quarter" idx="10"/>
          </p:nvPr>
        </p:nvSpPr>
        <p:spPr>
          <a:xfrm>
            <a:off x="1887808" y="252000"/>
            <a:ext cx="8136904" cy="335028"/>
          </a:xfrm>
        </p:spPr>
        <p:txBody>
          <a:bodyPr/>
          <a:lstStyle/>
          <a:p>
            <a:r>
              <a:rPr lang="ja-JP" altLang="en-US" sz="1600"/>
              <a:t>ディスプレイ広告（予約型）　共通免責事項・注意事項</a:t>
            </a:r>
          </a:p>
        </p:txBody>
      </p:sp>
      <p:sp>
        <p:nvSpPr>
          <p:cNvPr id="2" name="テキスト ボックス 1">
            <a:extLst>
              <a:ext uri="{FF2B5EF4-FFF2-40B4-BE49-F238E27FC236}">
                <a16:creationId xmlns:a16="http://schemas.microsoft.com/office/drawing/2014/main" id="{4DC5270F-F64D-D0AA-74E7-6BDB63CEB232}"/>
              </a:ext>
            </a:extLst>
          </p:cNvPr>
          <p:cNvSpPr txBox="1"/>
          <p:nvPr/>
        </p:nvSpPr>
        <p:spPr>
          <a:xfrm>
            <a:off x="479425" y="1089025"/>
            <a:ext cx="11233149" cy="2700739"/>
          </a:xfrm>
          <a:prstGeom prst="rect">
            <a:avLst/>
          </a:prstGeom>
          <a:noFill/>
        </p:spPr>
        <p:txBody>
          <a:bodyPr wrap="square" lIns="0" tIns="0" rIns="0" bIns="0" rtlCol="0">
            <a:spAutoFit/>
          </a:bodyPr>
          <a:lstStyle/>
          <a:p>
            <a:pPr eaLnBrk="1" fontAlgn="auto" hangingPunct="1">
              <a:lnSpc>
                <a:spcPct val="120000"/>
              </a:lnSpc>
              <a:spcBef>
                <a:spcPts val="0"/>
              </a:spcBef>
              <a:spcAft>
                <a:spcPts val="600"/>
              </a:spcAft>
              <a:defRPr/>
            </a:pPr>
            <a:r>
              <a:rPr kumimoji="0" lang="ja-JP" altLang="en-US" sz="1400" kern="0">
                <a:solidFill>
                  <a:srgbClr val="0D0D0D"/>
                </a:solidFill>
                <a:latin typeface="Meiryo" panose="020B0604030504040204" pitchFamily="34" charset="-128"/>
                <a:ea typeface="Meiryo" panose="020B0604030504040204" pitchFamily="34" charset="-128"/>
              </a:rPr>
              <a:t>本資料に記載の免責事項・注意事項のほか、広告取扱基本規定、広告掲載基準、入稿規定など各種規約、ガイドライン、ヘルプにも</a:t>
            </a:r>
            <a:br>
              <a:rPr kumimoji="0" lang="en-US" altLang="ja-JP" sz="1400" kern="0">
                <a:solidFill>
                  <a:srgbClr val="0D0D0D"/>
                </a:solidFill>
                <a:latin typeface="Meiryo" panose="020B0604030504040204" pitchFamily="34" charset="-128"/>
                <a:ea typeface="Meiryo" panose="020B0604030504040204" pitchFamily="34" charset="-128"/>
              </a:rPr>
            </a:br>
            <a:r>
              <a:rPr kumimoji="0" lang="ja-JP" altLang="en-US" sz="1400" kern="0">
                <a:solidFill>
                  <a:srgbClr val="0D0D0D"/>
                </a:solidFill>
                <a:latin typeface="Meiryo" panose="020B0604030504040204" pitchFamily="34" charset="-128"/>
                <a:ea typeface="Meiryo" panose="020B0604030504040204" pitchFamily="34" charset="-128"/>
              </a:rPr>
              <a:t>ディスプレイ広告（予約型）に関する共通免責事項・注意事項があります。併せてご確認ください。</a:t>
            </a:r>
            <a:endParaRPr kumimoji="0" lang="en-US" altLang="ja-JP" sz="1400" kern="0">
              <a:solidFill>
                <a:srgbClr val="0D0D0D"/>
              </a:solidFill>
              <a:latin typeface="Meiryo" panose="020B0604030504040204" pitchFamily="34" charset="-128"/>
              <a:ea typeface="Meiryo" panose="020B0604030504040204" pitchFamily="34" charset="-128"/>
            </a:endParaRPr>
          </a:p>
          <a:p>
            <a:pPr marL="742950" lvl="1" indent="-285750" eaLnBrk="1" fontAlgn="auto" hangingPunct="1">
              <a:lnSpc>
                <a:spcPct val="120000"/>
              </a:lnSpc>
              <a:spcBef>
                <a:spcPts val="0"/>
              </a:spcBef>
              <a:spcAft>
                <a:spcPts val="600"/>
              </a:spcAft>
              <a:buFont typeface="Wingdings" pitchFamily="2" charset="2"/>
              <a:buChar char="n"/>
              <a:defRPr/>
            </a:pPr>
            <a:r>
              <a:rPr lang="ja-JP" altLang="en-US" sz="1400">
                <a:solidFill>
                  <a:srgbClr val="0D0D0D"/>
                </a:solidFill>
                <a:latin typeface="メイリオ" panose="020B0604030504040204" pitchFamily="50" charset="-128"/>
                <a:ea typeface="メイリオ" panose="020B0604030504040204" pitchFamily="50" charset="-128"/>
              </a:rPr>
              <a:t>ガイドライン・規約</a:t>
            </a:r>
            <a:r>
              <a:rPr kumimoji="0" lang="en-US" altLang="ja-JP" sz="1400" kern="0">
                <a:solidFill>
                  <a:srgbClr val="000000">
                    <a:lumMod val="65000"/>
                    <a:lumOff val="35000"/>
                  </a:srgbClr>
                </a:solidFill>
                <a:latin typeface="メイリオ" panose="020B0604030504040204" pitchFamily="50" charset="-128"/>
                <a:ea typeface="メイリオ" panose="020B0604030504040204" pitchFamily="50" charset="-128"/>
              </a:rPr>
              <a:t>	</a:t>
            </a:r>
            <a:r>
              <a:rPr lang="en-US" altLang="ja-JP" sz="1400">
                <a:solidFill>
                  <a:srgbClr val="000000"/>
                </a:solidFill>
                <a:latin typeface="メイリオ" panose="020B0604030504040204" pitchFamily="50" charset="-128"/>
                <a:ea typeface="メイリオ" panose="020B0604030504040204" pitchFamily="50" charset="-128"/>
                <a:hlinkClick r:id="rId3"/>
              </a:rPr>
              <a:t>https://www.lycbiz.com/jp/download/yahoo/</a:t>
            </a:r>
            <a:br>
              <a:rPr lang="en-US" altLang="ja-JP" sz="1400">
                <a:solidFill>
                  <a:srgbClr val="000000"/>
                </a:solidFill>
                <a:latin typeface="メイリオ" panose="020B0604030504040204" pitchFamily="50" charset="-128"/>
                <a:ea typeface="メイリオ" panose="020B0604030504040204" pitchFamily="50" charset="-128"/>
              </a:rPr>
            </a:br>
            <a:r>
              <a:rPr lang="ja-JP" altLang="en-US" sz="1400">
                <a:solidFill>
                  <a:srgbClr val="1D1C1D"/>
                </a:solidFill>
                <a:latin typeface="メイリオ" panose="020B0604030504040204" pitchFamily="50" charset="-128"/>
                <a:ea typeface="メイリオ" panose="020B0604030504040204" pitchFamily="50" charset="-128"/>
              </a:rPr>
              <a:t>　　　　　　　　　</a:t>
            </a:r>
            <a:r>
              <a:rPr kumimoji="0" lang="en-US" altLang="ja-JP" sz="1400" kern="0">
                <a:solidFill>
                  <a:srgbClr val="000000">
                    <a:lumMod val="65000"/>
                    <a:lumOff val="35000"/>
                  </a:srgbClr>
                </a:solidFill>
                <a:latin typeface="メイリオ" panose="020B0604030504040204" pitchFamily="50" charset="-128"/>
                <a:ea typeface="メイリオ" panose="020B0604030504040204" pitchFamily="50" charset="-128"/>
              </a:rPr>
              <a:t>	</a:t>
            </a:r>
            <a:r>
              <a:rPr lang="en-US" altLang="ja-JP" sz="1400">
                <a:solidFill>
                  <a:srgbClr val="000000"/>
                </a:solidFill>
                <a:latin typeface="メイリオ" panose="020B0604030504040204" pitchFamily="50" charset="-128"/>
                <a:ea typeface="メイリオ" panose="020B0604030504040204" pitchFamily="50" charset="-128"/>
                <a:hlinkClick r:id="rId4"/>
              </a:rPr>
              <a:t>https://www.lycbiz.com/jp/terms-and-policies/yahoo/</a:t>
            </a:r>
            <a:endParaRPr lang="en-US" altLang="ja-JP" sz="1400">
              <a:solidFill>
                <a:srgbClr val="000000"/>
              </a:solidFill>
              <a:latin typeface="メイリオ" panose="020B0604030504040204" pitchFamily="50" charset="-128"/>
              <a:ea typeface="メイリオ" panose="020B0604030504040204" pitchFamily="50" charset="-128"/>
            </a:endParaRPr>
          </a:p>
          <a:p>
            <a:pPr marL="742950" lvl="1" indent="-285750" eaLnBrk="1" fontAlgn="auto" hangingPunct="1">
              <a:lnSpc>
                <a:spcPct val="120000"/>
              </a:lnSpc>
              <a:spcBef>
                <a:spcPts val="0"/>
              </a:spcBef>
              <a:spcAft>
                <a:spcPts val="600"/>
              </a:spcAft>
              <a:buFont typeface="Wingdings" pitchFamily="2" charset="2"/>
              <a:buChar char="n"/>
              <a:defRPr/>
            </a:pPr>
            <a:r>
              <a:rPr lang="en-US" altLang="ja-JP" sz="1400" b="0" i="0">
                <a:solidFill>
                  <a:srgbClr val="444444"/>
                </a:solidFill>
                <a:effectLst/>
                <a:latin typeface="Verdana" panose="020B0604030504040204" pitchFamily="34" charset="0"/>
              </a:rPr>
              <a:t>LINE</a:t>
            </a:r>
            <a:r>
              <a:rPr lang="ja-JP" altLang="en-US" sz="1400" b="0" i="0">
                <a:solidFill>
                  <a:srgbClr val="444444"/>
                </a:solidFill>
                <a:effectLst/>
                <a:latin typeface="Verdana" panose="020B0604030504040204" pitchFamily="34" charset="0"/>
              </a:rPr>
              <a:t>ヤフー広告 ヘルプ</a:t>
            </a:r>
            <a:r>
              <a:rPr kumimoji="0" lang="en-US" altLang="ja-JP" sz="1400" kern="0">
                <a:solidFill>
                  <a:srgbClr val="000000">
                    <a:lumMod val="65000"/>
                    <a:lumOff val="35000"/>
                  </a:srgbClr>
                </a:solidFill>
                <a:latin typeface="メイリオ" panose="020B0604030504040204" pitchFamily="50" charset="-128"/>
                <a:ea typeface="メイリオ" panose="020B0604030504040204" pitchFamily="50" charset="-128"/>
              </a:rPr>
              <a:t>	</a:t>
            </a:r>
            <a:r>
              <a:rPr kumimoji="0" lang="en-US" altLang="ja-JP" sz="1400" kern="0">
                <a:solidFill>
                  <a:srgbClr val="000000">
                    <a:lumMod val="65000"/>
                    <a:lumOff val="35000"/>
                  </a:srgbClr>
                </a:solidFill>
                <a:latin typeface="メイリオ" panose="020B0604030504040204" pitchFamily="50" charset="-128"/>
                <a:ea typeface="メイリオ" panose="020B0604030504040204" pitchFamily="50" charset="-128"/>
                <a:hlinkClick r:id="rId5"/>
              </a:rPr>
              <a:t>https://ads-help.yahoo-net.jp/</a:t>
            </a:r>
            <a:br>
              <a:rPr kumimoji="0" lang="en-US" altLang="ja-JP" sz="1400" kern="0">
                <a:solidFill>
                  <a:srgbClr val="000000">
                    <a:lumMod val="65000"/>
                    <a:lumOff val="35000"/>
                  </a:srgbClr>
                </a:solidFill>
                <a:latin typeface="メイリオ" panose="020B0604030504040204" pitchFamily="50" charset="-128"/>
                <a:ea typeface="メイリオ" panose="020B0604030504040204" pitchFamily="50" charset="-128"/>
              </a:rPr>
            </a:br>
            <a:r>
              <a:rPr kumimoji="0" lang="en-US" altLang="ja-JP" sz="1400" kern="0">
                <a:solidFill>
                  <a:srgbClr val="000000">
                    <a:lumMod val="65000"/>
                    <a:lumOff val="35000"/>
                  </a:srgbClr>
                </a:solidFill>
                <a:latin typeface="メイリオ" panose="020B0604030504040204" pitchFamily="50" charset="-128"/>
                <a:ea typeface="メイリオ" panose="020B0604030504040204" pitchFamily="50" charset="-128"/>
              </a:rPr>
              <a:t>                                 </a:t>
            </a:r>
            <a:r>
              <a:rPr kumimoji="0" lang="en-US" altLang="ja-JP" sz="1400" kern="0">
                <a:solidFill>
                  <a:srgbClr val="000000">
                    <a:lumMod val="65000"/>
                    <a:lumOff val="35000"/>
                  </a:srgbClr>
                </a:solidFill>
                <a:latin typeface="メイリオ" panose="020B0604030504040204" pitchFamily="50" charset="-128"/>
                <a:ea typeface="メイリオ" panose="020B0604030504040204" pitchFamily="50" charset="-128"/>
                <a:hlinkClick r:id="rId6"/>
              </a:rPr>
              <a:t>https://ads-help.yahoo-net.jp/s/article/H000044533</a:t>
            </a:r>
            <a:endParaRPr kumimoji="0" lang="en-US" altLang="ja-JP" sz="1400" kern="0">
              <a:solidFill>
                <a:srgbClr val="0D0D0D"/>
              </a:solidFill>
              <a:latin typeface="メイリオ" panose="020B0604030504040204" pitchFamily="50" charset="-128"/>
              <a:ea typeface="メイリオ" panose="020B0604030504040204" pitchFamily="50" charset="-128"/>
            </a:endParaRPr>
          </a:p>
          <a:p>
            <a:pPr lvl="1" eaLnBrk="1" fontAlgn="auto" hangingPunct="1">
              <a:lnSpc>
                <a:spcPct val="120000"/>
              </a:lnSpc>
              <a:spcBef>
                <a:spcPts val="0"/>
              </a:spcBef>
              <a:spcAft>
                <a:spcPts val="600"/>
              </a:spcAft>
              <a:defRPr/>
            </a:pPr>
            <a:endParaRPr kumimoji="0" lang="en-US" altLang="ja-JP" sz="1400" kern="0">
              <a:solidFill>
                <a:srgbClr val="0D0D0D"/>
              </a:solidFill>
              <a:latin typeface="メイリオ" panose="020B0604030504040204" pitchFamily="50" charset="-128"/>
              <a:ea typeface="メイリオ" panose="020B0604030504040204" pitchFamily="50" charset="-128"/>
            </a:endParaRPr>
          </a:p>
          <a:p>
            <a:pPr lvl="1" eaLnBrk="1" fontAlgn="auto" hangingPunct="1">
              <a:lnSpc>
                <a:spcPct val="120000"/>
              </a:lnSpc>
              <a:spcBef>
                <a:spcPts val="0"/>
              </a:spcBef>
              <a:spcAft>
                <a:spcPts val="600"/>
              </a:spcAft>
              <a:defRPr/>
            </a:pPr>
            <a:endParaRPr kumimoji="0" lang="en-US" altLang="ja-JP" sz="1400" kern="0">
              <a:solidFill>
                <a:srgbClr val="0D0D0D"/>
              </a:solidFill>
              <a:latin typeface="メイリオ" panose="020B0604030504040204" pitchFamily="50" charset="-128"/>
              <a:ea typeface="メイリオ" panose="020B0604030504040204" pitchFamily="50" charset="-128"/>
            </a:endParaRPr>
          </a:p>
          <a:p>
            <a:pPr lvl="1" eaLnBrk="1" fontAlgn="auto" hangingPunct="1">
              <a:lnSpc>
                <a:spcPct val="120000"/>
              </a:lnSpc>
              <a:spcBef>
                <a:spcPts val="0"/>
              </a:spcBef>
              <a:spcAft>
                <a:spcPts val="600"/>
              </a:spcAft>
              <a:defRPr/>
            </a:pPr>
            <a:r>
              <a:rPr kumimoji="0" lang="en-US" altLang="ja-JP" sz="1400" kern="0">
                <a:solidFill>
                  <a:srgbClr val="0D0D0D"/>
                </a:solidFill>
                <a:latin typeface="メイリオ" panose="020B0604030504040204" pitchFamily="50" charset="-128"/>
                <a:ea typeface="メイリオ" panose="020B0604030504040204" pitchFamily="50" charset="-128"/>
              </a:rPr>
              <a:t>※</a:t>
            </a:r>
            <a:r>
              <a:rPr kumimoji="0" lang="ja-JP" altLang="en-US" sz="1400" kern="0">
                <a:solidFill>
                  <a:srgbClr val="0D0D0D"/>
                </a:solidFill>
                <a:latin typeface="メイリオ" panose="020B0604030504040204" pitchFamily="50" charset="-128"/>
                <a:ea typeface="メイリオ" panose="020B0604030504040204" pitchFamily="50" charset="-128"/>
              </a:rPr>
              <a:t>資料やツールに明示されている場合を除き、表示金額は消費税を含んでおりません。</a:t>
            </a:r>
            <a:endParaRPr kumimoji="0" lang="en-US" altLang="ja-JP" sz="1400" kern="0">
              <a:solidFill>
                <a:srgbClr val="0D0D0D"/>
              </a:solidFill>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219076356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A1A2AF-BFFE-9C05-14BA-9B616038F550}"/>
            </a:ext>
          </a:extLst>
        </p:cNvPr>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33C28088-887D-2EA9-37A2-54BF49E52460}"/>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その他・注意事項</a:t>
            </a:r>
          </a:p>
        </p:txBody>
      </p:sp>
      <p:pic>
        <p:nvPicPr>
          <p:cNvPr id="7" name="図プレースホルダー 8" descr="アイコン&#10;&#10;自動的に生成された説明">
            <a:extLst>
              <a:ext uri="{FF2B5EF4-FFF2-40B4-BE49-F238E27FC236}">
                <a16:creationId xmlns:a16="http://schemas.microsoft.com/office/drawing/2014/main" id="{041F822F-2EDB-C567-AFA7-5070412F7BAD}"/>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13" name="テキスト プレースホルダー 1">
            <a:extLst>
              <a:ext uri="{FF2B5EF4-FFF2-40B4-BE49-F238E27FC236}">
                <a16:creationId xmlns:a16="http://schemas.microsoft.com/office/drawing/2014/main" id="{1A5D6781-5978-B78C-DF0F-DFC9C14AB58A}"/>
              </a:ext>
            </a:extLst>
          </p:cNvPr>
          <p:cNvSpPr>
            <a:spLocks noGrp="1"/>
          </p:cNvSpPr>
          <p:nvPr>
            <p:ph type="body" sz="quarter" idx="10"/>
          </p:nvPr>
        </p:nvSpPr>
        <p:spPr>
          <a:xfrm>
            <a:off x="1887808" y="252000"/>
            <a:ext cx="8136904" cy="335028"/>
          </a:xfrm>
        </p:spPr>
        <p:txBody>
          <a:bodyPr/>
          <a:lstStyle/>
          <a:p>
            <a:r>
              <a:rPr lang="ja-JP" altLang="en-US" sz="1600"/>
              <a:t>よくあるお問い合わせ</a:t>
            </a:r>
          </a:p>
        </p:txBody>
      </p:sp>
      <p:sp>
        <p:nvSpPr>
          <p:cNvPr id="3" name="テキスト ボックス 2">
            <a:extLst>
              <a:ext uri="{FF2B5EF4-FFF2-40B4-BE49-F238E27FC236}">
                <a16:creationId xmlns:a16="http://schemas.microsoft.com/office/drawing/2014/main" id="{137D67BC-2F99-54F7-60FB-134977932BB3}"/>
              </a:ext>
            </a:extLst>
          </p:cNvPr>
          <p:cNvSpPr txBox="1"/>
          <p:nvPr/>
        </p:nvSpPr>
        <p:spPr>
          <a:xfrm>
            <a:off x="479425" y="1023709"/>
            <a:ext cx="11233150" cy="1435778"/>
          </a:xfrm>
          <a:prstGeom prst="rect">
            <a:avLst/>
          </a:prstGeom>
          <a:noFill/>
        </p:spPr>
        <p:txBody>
          <a:bodyPr wrap="square" lIns="0" tIns="0" rIns="0" bIns="0" rtlCol="0">
            <a:spAutoFit/>
          </a:bodyPr>
          <a:lstStyle/>
          <a:p>
            <a:pPr eaLnBrk="1" fontAlgn="auto" hangingPunct="1">
              <a:lnSpc>
                <a:spcPct val="120000"/>
              </a:lnSpc>
              <a:spcBef>
                <a:spcPts val="0"/>
              </a:spcBef>
              <a:spcAft>
                <a:spcPts val="600"/>
              </a:spcAft>
              <a:defRPr/>
            </a:pPr>
            <a:r>
              <a:rPr kumimoji="0" lang="ja-JP" altLang="en-US" sz="1400" kern="0">
                <a:solidFill>
                  <a:srgbClr val="0D0D0D"/>
                </a:solidFill>
                <a:latin typeface="Meiryo" panose="020B0604030504040204" pitchFamily="34" charset="-128"/>
                <a:ea typeface="Meiryo" panose="020B0604030504040204" pitchFamily="34" charset="-128"/>
              </a:rPr>
              <a:t>よくあるお問い合わせのみ記載しております。ヘルプ、お問い合わせ窓口も併せてご利用ください。</a:t>
            </a:r>
            <a:endParaRPr kumimoji="0" lang="en-US" altLang="ja-JP" sz="1400" kern="0">
              <a:solidFill>
                <a:srgbClr val="0D0D0D"/>
              </a:solidFill>
              <a:latin typeface="Meiryo" panose="020B0604030504040204" pitchFamily="34" charset="-128"/>
              <a:ea typeface="Meiryo" panose="020B0604030504040204" pitchFamily="34" charset="-128"/>
            </a:endParaRPr>
          </a:p>
          <a:p>
            <a:pPr marL="742950" lvl="1" indent="-285750" eaLnBrk="1" fontAlgn="auto" hangingPunct="1">
              <a:lnSpc>
                <a:spcPct val="120000"/>
              </a:lnSpc>
              <a:spcBef>
                <a:spcPts val="0"/>
              </a:spcBef>
              <a:spcAft>
                <a:spcPts val="600"/>
              </a:spcAft>
              <a:buFont typeface="Wingdings" panose="05000000000000000000" pitchFamily="2" charset="2"/>
              <a:buChar char="n"/>
              <a:defRPr/>
            </a:pPr>
            <a:r>
              <a:rPr kumimoji="0" lang="en-US" altLang="ja-JP" sz="1400" kern="0">
                <a:solidFill>
                  <a:srgbClr val="0D0D0D"/>
                </a:solidFill>
                <a:latin typeface="Meiryo" panose="020B0604030504040204" pitchFamily="34" charset="-128"/>
                <a:ea typeface="Meiryo" panose="020B0604030504040204" pitchFamily="34" charset="-128"/>
              </a:rPr>
              <a:t>LINE</a:t>
            </a:r>
            <a:r>
              <a:rPr kumimoji="0" lang="ja-JP" altLang="en-US" sz="1400" kern="0">
                <a:solidFill>
                  <a:srgbClr val="0D0D0D"/>
                </a:solidFill>
                <a:latin typeface="Meiryo" panose="020B0604030504040204" pitchFamily="34" charset="-128"/>
                <a:ea typeface="Meiryo" panose="020B0604030504040204" pitchFamily="34" charset="-128"/>
              </a:rPr>
              <a:t>ヤフー広告 ヘルプ</a:t>
            </a:r>
            <a:br>
              <a:rPr kumimoji="0" lang="en-US" altLang="ja-JP" sz="1400" kern="0">
                <a:solidFill>
                  <a:srgbClr val="0D0D0D"/>
                </a:solidFill>
                <a:latin typeface="Meiryo" panose="020B0604030504040204" pitchFamily="34" charset="-128"/>
                <a:ea typeface="Meiryo" panose="020B0604030504040204" pitchFamily="34" charset="-128"/>
              </a:rPr>
            </a:br>
            <a:r>
              <a:rPr kumimoji="0" lang="en-US" altLang="ja-JP" sz="1400" kern="0">
                <a:solidFill>
                  <a:srgbClr val="000000">
                    <a:lumMod val="65000"/>
                    <a:lumOff val="35000"/>
                  </a:srgbClr>
                </a:solidFill>
                <a:latin typeface="Meiryo" panose="020B0604030504040204" pitchFamily="34" charset="-128"/>
                <a:ea typeface="Meiryo" panose="020B0604030504040204" pitchFamily="34" charset="-128"/>
                <a:hlinkClick r:id="rId3"/>
              </a:rPr>
              <a:t>https://ads-help.yahoo-net.jp/</a:t>
            </a:r>
            <a:endParaRPr kumimoji="0" lang="en-US" altLang="ja-JP" sz="1400" kern="0">
              <a:solidFill>
                <a:srgbClr val="0D0D0D"/>
              </a:solidFill>
              <a:latin typeface="Meiryo" panose="020B0604030504040204" pitchFamily="34" charset="-128"/>
              <a:ea typeface="Meiryo" panose="020B0604030504040204" pitchFamily="34" charset="-128"/>
            </a:endParaRPr>
          </a:p>
          <a:p>
            <a:pPr marL="742950" lvl="1" indent="-285750" eaLnBrk="1" fontAlgn="auto" hangingPunct="1">
              <a:lnSpc>
                <a:spcPct val="120000"/>
              </a:lnSpc>
              <a:spcBef>
                <a:spcPts val="0"/>
              </a:spcBef>
              <a:spcAft>
                <a:spcPts val="600"/>
              </a:spcAft>
              <a:buFont typeface="Wingdings" panose="05000000000000000000" pitchFamily="2" charset="2"/>
              <a:buChar char="n"/>
              <a:defRPr/>
            </a:pPr>
            <a:r>
              <a:rPr kumimoji="0" lang="en-US" altLang="ja-JP" sz="1400" kern="0">
                <a:solidFill>
                  <a:srgbClr val="0D0D0D"/>
                </a:solidFill>
                <a:latin typeface="Meiryo" panose="020B0604030504040204" pitchFamily="34" charset="-128"/>
                <a:ea typeface="Meiryo" panose="020B0604030504040204" pitchFamily="34" charset="-128"/>
              </a:rPr>
              <a:t>LINE</a:t>
            </a:r>
            <a:r>
              <a:rPr kumimoji="0" lang="ja-JP" altLang="en-US" sz="1400" kern="0">
                <a:solidFill>
                  <a:srgbClr val="0D0D0D"/>
                </a:solidFill>
                <a:latin typeface="Meiryo" panose="020B0604030504040204" pitchFamily="34" charset="-128"/>
                <a:ea typeface="Meiryo" panose="020B0604030504040204" pitchFamily="34" charset="-128"/>
              </a:rPr>
              <a:t>ヤフー広告をご利用中のお客様専用問い合わせ</a:t>
            </a:r>
            <a:br>
              <a:rPr kumimoji="0" lang="en-US" altLang="ja-JP" sz="1400" kern="0">
                <a:solidFill>
                  <a:srgbClr val="0D0D0D"/>
                </a:solidFill>
                <a:latin typeface="Meiryo" panose="020B0604030504040204" pitchFamily="34" charset="-128"/>
                <a:ea typeface="Meiryo" panose="020B0604030504040204" pitchFamily="34" charset="-128"/>
              </a:rPr>
            </a:br>
            <a:r>
              <a:rPr lang="en-US" altLang="ja-JP" sz="1400" b="0" i="0" u="none" strike="noStrike">
                <a:solidFill>
                  <a:srgbClr val="002BAD"/>
                </a:solidFill>
                <a:effectLst/>
                <a:latin typeface="メイリオ" panose="020B0604030504040204" pitchFamily="50" charset="-128"/>
                <a:ea typeface="メイリオ" panose="020B0604030504040204" pitchFamily="50" charset="-128"/>
                <a:hlinkClick r:id="rId4"/>
              </a:rPr>
              <a:t>https://www.lycbiz.com/jp/contact/support/ly-ads/</a:t>
            </a:r>
            <a:endParaRPr kumimoji="0" lang="en-US" altLang="ja-JP" sz="1400" kern="0">
              <a:solidFill>
                <a:srgbClr val="000000">
                  <a:lumMod val="65000"/>
                  <a:lumOff val="35000"/>
                </a:srgbClr>
              </a:solidFill>
              <a:latin typeface="メイリオ" panose="020B0604030504040204" pitchFamily="50" charset="-128"/>
              <a:ea typeface="メイリオ" panose="020B0604030504040204" pitchFamily="50" charset="-128"/>
            </a:endParaRPr>
          </a:p>
        </p:txBody>
      </p:sp>
      <p:graphicFrame>
        <p:nvGraphicFramePr>
          <p:cNvPr id="4" name="表 4">
            <a:extLst>
              <a:ext uri="{FF2B5EF4-FFF2-40B4-BE49-F238E27FC236}">
                <a16:creationId xmlns:a16="http://schemas.microsoft.com/office/drawing/2014/main" id="{D60E8229-3AB4-190C-B0C2-879DB1554445}"/>
              </a:ext>
            </a:extLst>
          </p:cNvPr>
          <p:cNvGraphicFramePr>
            <a:graphicFrameLocks noGrp="1"/>
          </p:cNvGraphicFramePr>
          <p:nvPr/>
        </p:nvGraphicFramePr>
        <p:xfrm>
          <a:off x="479425" y="2567278"/>
          <a:ext cx="11233150" cy="3733800"/>
        </p:xfrm>
        <a:graphic>
          <a:graphicData uri="http://schemas.openxmlformats.org/drawingml/2006/table">
            <a:tbl>
              <a:tblPr firstRow="1" bandRow="1"/>
              <a:tblGrid>
                <a:gridCol w="394530">
                  <a:extLst>
                    <a:ext uri="{9D8B030D-6E8A-4147-A177-3AD203B41FA5}">
                      <a16:colId xmlns:a16="http://schemas.microsoft.com/office/drawing/2014/main" val="4185285779"/>
                    </a:ext>
                  </a:extLst>
                </a:gridCol>
                <a:gridCol w="10838620">
                  <a:extLst>
                    <a:ext uri="{9D8B030D-6E8A-4147-A177-3AD203B41FA5}">
                      <a16:colId xmlns:a16="http://schemas.microsoft.com/office/drawing/2014/main" val="1625250384"/>
                    </a:ext>
                  </a:extLst>
                </a:gridCol>
              </a:tblGrid>
              <a:tr h="370840">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r>
                        <a:rPr kumimoji="1" lang="en-US" altLang="ja-JP" b="1">
                          <a:solidFill>
                            <a:srgbClr val="0D0D0D"/>
                          </a:solidFill>
                          <a:latin typeface="メイリオ" panose="020B0604030504040204" pitchFamily="50" charset="-128"/>
                          <a:ea typeface="メイリオ" panose="020B0604030504040204" pitchFamily="50" charset="-128"/>
                        </a:rPr>
                        <a:t>Q</a:t>
                      </a:r>
                      <a:endParaRPr kumimoji="1" lang="ja-JP" altLang="en-US" b="1">
                        <a:solidFill>
                          <a:srgbClr val="0D0D0D"/>
                        </a:solidFill>
                        <a:latin typeface="メイリオ" panose="020B0604030504040204" pitchFamily="50" charset="-128"/>
                        <a:ea typeface="メイリオ" panose="020B0604030504040204" pitchFamily="50" charset="-128"/>
                      </a:endParaRPr>
                    </a:p>
                  </a:txBody>
                  <a:tcPr marT="4680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r>
                        <a:rPr kumimoji="1" lang="ja-JP" altLang="en-US" sz="1400" b="1">
                          <a:solidFill>
                            <a:srgbClr val="0D0D0D"/>
                          </a:solidFill>
                          <a:latin typeface="メイリオ" panose="020B0604030504040204" pitchFamily="50" charset="-128"/>
                          <a:ea typeface="メイリオ" panose="020B0604030504040204" pitchFamily="50" charset="-128"/>
                        </a:rPr>
                        <a:t>ディスプレイ広告（予約型）の導入事例を教えてください。</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39912571"/>
                  </a:ext>
                </a:extLst>
              </a:tr>
              <a:tr h="370840">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r>
                        <a:rPr kumimoji="1" lang="en-US" altLang="ja-JP" b="1">
                          <a:solidFill>
                            <a:srgbClr val="0D0D0D"/>
                          </a:solidFill>
                          <a:latin typeface="メイリオ" panose="020B0604030504040204" pitchFamily="50" charset="-128"/>
                          <a:ea typeface="メイリオ" panose="020B0604030504040204" pitchFamily="50" charset="-128"/>
                        </a:rPr>
                        <a:t>A</a:t>
                      </a:r>
                      <a:endParaRPr kumimoji="1" lang="ja-JP" altLang="en-US" b="1">
                        <a:solidFill>
                          <a:srgbClr val="0D0D0D"/>
                        </a:solidFill>
                        <a:latin typeface="メイリオ" panose="020B0604030504040204" pitchFamily="50" charset="-128"/>
                        <a:ea typeface="メイリオ" panose="020B0604030504040204" pitchFamily="50" charset="-128"/>
                      </a:endParaRPr>
                    </a:p>
                  </a:txBody>
                  <a:tcPr marT="46800">
                    <a:lnL w="12700" cmpd="sng">
                      <a:noFill/>
                    </a:lnL>
                    <a:lnR w="12700" cmpd="sng">
                      <a:noFill/>
                    </a:lnR>
                    <a:lnT w="12700" cmpd="sng">
                      <a:noFill/>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r>
                        <a:rPr kumimoji="1" lang="ja-JP" altLang="en-US" sz="1400">
                          <a:solidFill>
                            <a:srgbClr val="0D0D0D"/>
                          </a:solidFill>
                          <a:latin typeface="メイリオ" panose="020B0604030504040204" pitchFamily="50" charset="-128"/>
                          <a:ea typeface="メイリオ" panose="020B0604030504040204" pitchFamily="50" charset="-128"/>
                        </a:rPr>
                        <a:t>エージェンシーポータルに資料をご用意しております。広告活用のための資料もご用意しておりますのでご確認ください。</a:t>
                      </a:r>
                      <a:endParaRPr kumimoji="1" lang="en-US" altLang="ja-JP" sz="1400">
                        <a:solidFill>
                          <a:srgbClr val="0D0D0D"/>
                        </a:solidFill>
                        <a:latin typeface="メイリオ" panose="020B0604030504040204" pitchFamily="50" charset="-128"/>
                        <a:ea typeface="メイリオ" panose="020B0604030504040204" pitchFamily="50" charset="-128"/>
                      </a:endParaRPr>
                    </a:p>
                    <a:p>
                      <a:pPr marL="285750" indent="-285750">
                        <a:lnSpc>
                          <a:spcPct val="100000"/>
                        </a:lnSpc>
                        <a:buFont typeface="Wingdings" panose="05000000000000000000" pitchFamily="2" charset="2"/>
                        <a:buChar char="n"/>
                      </a:pPr>
                      <a:r>
                        <a:rPr kumimoji="1" lang="ja-JP" altLang="en-US" sz="1400">
                          <a:solidFill>
                            <a:srgbClr val="0D0D0D"/>
                          </a:solidFill>
                          <a:latin typeface="メイリオ" panose="020B0604030504040204" pitchFamily="50" charset="-128"/>
                          <a:ea typeface="+mn-ea"/>
                        </a:rPr>
                        <a:t>ディスプレイ広告（予約型）販促情報一覧</a:t>
                      </a:r>
                      <a:br>
                        <a:rPr kumimoji="1" lang="en-US" altLang="ja-JP" sz="1400">
                          <a:solidFill>
                            <a:srgbClr val="0D0D0D"/>
                          </a:solidFill>
                          <a:latin typeface="メイリオ" panose="020B0604030504040204" pitchFamily="50" charset="-128"/>
                          <a:ea typeface="+mn-ea"/>
                        </a:rPr>
                      </a:br>
                      <a:r>
                        <a:rPr kumimoji="1" lang="en-US" altLang="ja-JP" sz="1400">
                          <a:solidFill>
                            <a:srgbClr val="595959"/>
                          </a:solidFill>
                          <a:latin typeface="メイリオ" panose="020B0604030504040204" pitchFamily="50" charset="-128"/>
                          <a:ea typeface="+mn-ea"/>
                          <a:hlinkClick r:id="rId5"/>
                        </a:rPr>
                        <a:t>https://portal.yadui.business.yahoo.co.jp/agencyportal/30335704/</a:t>
                      </a:r>
                      <a:endParaRPr kumimoji="1" lang="ja-JP" altLang="en-US" sz="1400">
                        <a:solidFill>
                          <a:srgbClr val="0D0D0D"/>
                        </a:solidFill>
                        <a:latin typeface="メイリオ" panose="020B0604030504040204" pitchFamily="50" charset="-128"/>
                        <a:ea typeface="メイリオ" panose="020B0604030504040204" pitchFamily="50" charset="-128"/>
                      </a:endParaRPr>
                    </a:p>
                  </a:txBody>
                  <a:tcPr anchor="ctr">
                    <a:lnL w="12700" cmpd="sng">
                      <a:noFill/>
                    </a:lnL>
                    <a:lnR w="12700" cmpd="sng">
                      <a:noFill/>
                    </a:lnR>
                    <a:lnT w="12700" cmpd="sng">
                      <a:noFill/>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54953531"/>
                  </a:ext>
                </a:extLst>
              </a:tr>
              <a:tr h="370840">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r>
                        <a:rPr kumimoji="1" lang="en-US" altLang="ja-JP" b="1">
                          <a:solidFill>
                            <a:srgbClr val="0D0D0D"/>
                          </a:solidFill>
                          <a:latin typeface="メイリオ" panose="020B0604030504040204" pitchFamily="50" charset="-128"/>
                          <a:ea typeface="メイリオ" panose="020B0604030504040204" pitchFamily="50" charset="-128"/>
                        </a:rPr>
                        <a:t>Q</a:t>
                      </a:r>
                      <a:endParaRPr kumimoji="1" lang="ja-JP" altLang="en-US" b="1">
                        <a:solidFill>
                          <a:srgbClr val="0D0D0D"/>
                        </a:solidFill>
                        <a:latin typeface="メイリオ" panose="020B0604030504040204" pitchFamily="50" charset="-128"/>
                        <a:ea typeface="メイリオ" panose="020B0604030504040204" pitchFamily="50" charset="-128"/>
                      </a:endParaRPr>
                    </a:p>
                  </a:txBody>
                  <a:tcPr marT="46800">
                    <a:lnL w="12700" cmpd="sng">
                      <a:noFill/>
                    </a:lnL>
                    <a:lnR w="12700" cmpd="sng">
                      <a:noFill/>
                    </a:lnR>
                    <a:lnT w="9525" cap="flat" cmpd="sng" algn="ctr">
                      <a:solidFill>
                        <a:srgbClr val="FFFFFF"/>
                      </a:solidFill>
                      <a:prstDash val="solid"/>
                      <a:round/>
                      <a:headEnd type="none" w="med" len="med"/>
                      <a:tailEnd type="none" w="med" len="med"/>
                    </a:lnT>
                    <a:lnB w="381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r>
                        <a:rPr kumimoji="1" lang="ja-JP" altLang="en-US" sz="1400" b="1">
                          <a:solidFill>
                            <a:srgbClr val="0D0D0D"/>
                          </a:solidFill>
                          <a:latin typeface="メイリオ" panose="020B0604030504040204" pitchFamily="50" charset="-128"/>
                          <a:ea typeface="メイリオ" panose="020B0604030504040204" pitchFamily="50" charset="-128"/>
                        </a:rPr>
                        <a:t>○○という内容の広告は掲載できますか？</a:t>
                      </a:r>
                    </a:p>
                  </a:txBody>
                  <a:tcPr anchor="ctr">
                    <a:lnL w="12700" cmpd="sng">
                      <a:noFill/>
                    </a:lnL>
                    <a:lnR w="12700" cmpd="sng">
                      <a:noFill/>
                    </a:lnR>
                    <a:lnT w="9525" cap="flat" cmpd="sng" algn="ctr">
                      <a:solidFill>
                        <a:srgbClr val="FFFFFF"/>
                      </a:solidFill>
                      <a:prstDash val="solid"/>
                      <a:round/>
                      <a:headEnd type="none" w="med" len="med"/>
                      <a:tailEnd type="none" w="med" len="med"/>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18023675"/>
                  </a:ext>
                </a:extLst>
              </a:tr>
              <a:tr h="370840">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r>
                        <a:rPr kumimoji="1" lang="en-US" altLang="ja-JP" b="1">
                          <a:solidFill>
                            <a:srgbClr val="0D0D0D"/>
                          </a:solidFill>
                          <a:latin typeface="メイリオ" panose="020B0604030504040204" pitchFamily="50" charset="-128"/>
                          <a:ea typeface="メイリオ" panose="020B0604030504040204" pitchFamily="50" charset="-128"/>
                        </a:rPr>
                        <a:t>A</a:t>
                      </a:r>
                      <a:endParaRPr kumimoji="1" lang="ja-JP" altLang="en-US" b="1">
                        <a:solidFill>
                          <a:srgbClr val="0D0D0D"/>
                        </a:solidFill>
                        <a:latin typeface="メイリオ" panose="020B0604030504040204" pitchFamily="50" charset="-128"/>
                        <a:ea typeface="メイリオ" panose="020B0604030504040204" pitchFamily="50" charset="-128"/>
                      </a:endParaRPr>
                    </a:p>
                  </a:txBody>
                  <a:tcPr marT="46800">
                    <a:lnL w="12700" cmpd="sng">
                      <a:noFill/>
                    </a:lnL>
                    <a:lnR w="12700" cmpd="sng">
                      <a:noFill/>
                    </a:lnR>
                    <a:lnT w="12700" cmpd="sng">
                      <a:noFill/>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r>
                        <a:rPr kumimoji="1" lang="ja-JP" altLang="en-US" sz="1400">
                          <a:solidFill>
                            <a:srgbClr val="0D0D0D"/>
                          </a:solidFill>
                          <a:latin typeface="メイリオ" panose="020B0604030504040204" pitchFamily="50" charset="-128"/>
                          <a:ea typeface="メイリオ" panose="020B0604030504040204" pitchFamily="50" charset="-128"/>
                        </a:rPr>
                        <a:t>プロモーション内容や広告リンク先も含めて掲載制限、販売制限、広告掲載基準に該当、違反しないかご確認ください。判断に迷う場合は依頼フォームよりご確認ください。</a:t>
                      </a:r>
                      <a:endParaRPr kumimoji="1" lang="en-US" altLang="ja-JP" sz="1400">
                        <a:solidFill>
                          <a:srgbClr val="0D0D0D"/>
                        </a:solidFill>
                        <a:latin typeface="メイリオ" panose="020B0604030504040204" pitchFamily="50" charset="-128"/>
                        <a:ea typeface="メイリオ" panose="020B0604030504040204" pitchFamily="50" charset="-128"/>
                      </a:endParaRPr>
                    </a:p>
                    <a:p>
                      <a:pPr marL="285750" indent="-285750">
                        <a:lnSpc>
                          <a:spcPct val="100000"/>
                        </a:lnSpc>
                        <a:buFont typeface="Wingdings" panose="05000000000000000000" pitchFamily="2" charset="2"/>
                        <a:buChar char="n"/>
                      </a:pPr>
                      <a:r>
                        <a:rPr kumimoji="1" lang="ja-JP" altLang="en-US" sz="1400">
                          <a:solidFill>
                            <a:srgbClr val="0D0D0D"/>
                          </a:solidFill>
                          <a:latin typeface="メイリオ" panose="020B0604030504040204" pitchFamily="50" charset="-128"/>
                          <a:ea typeface="+mn-ea"/>
                        </a:rPr>
                        <a:t>掲載制限カテゴリー確認依頼フォーム</a:t>
                      </a:r>
                      <a:br>
                        <a:rPr kumimoji="1" lang="en-US" altLang="ja-JP" sz="1400">
                          <a:solidFill>
                            <a:srgbClr val="595959"/>
                          </a:solidFill>
                          <a:latin typeface="メイリオ" panose="020B0604030504040204" pitchFamily="50" charset="-128"/>
                          <a:ea typeface="+mn-ea"/>
                        </a:rPr>
                      </a:br>
                      <a:r>
                        <a:rPr kumimoji="1" lang="en-US" altLang="ja-JP" sz="1400">
                          <a:solidFill>
                            <a:srgbClr val="595959"/>
                          </a:solidFill>
                          <a:latin typeface="メイリオ" panose="020B0604030504040204" pitchFamily="50" charset="-128"/>
                          <a:ea typeface="+mn-ea"/>
                          <a:hlinkClick r:id="rId6"/>
                        </a:rPr>
                        <a:t>https://form-business.yahoo.co.jp/claris/enqueteForm?inquiry_type=placement_restrictions</a:t>
                      </a:r>
                      <a:endParaRPr kumimoji="1" lang="en-US" altLang="ja-JP" sz="1400">
                        <a:solidFill>
                          <a:srgbClr val="595959"/>
                        </a:solidFill>
                        <a:latin typeface="メイリオ" panose="020B0604030504040204" pitchFamily="50" charset="-128"/>
                        <a:ea typeface="+mn-ea"/>
                      </a:endParaRPr>
                    </a:p>
                    <a:p>
                      <a:pPr marL="285750" indent="-285750">
                        <a:buFont typeface="Wingdings" panose="05000000000000000000" pitchFamily="2" charset="2"/>
                        <a:buChar char="n"/>
                      </a:pPr>
                      <a:r>
                        <a:rPr kumimoji="1" lang="ja-JP" altLang="en-US" sz="1400">
                          <a:solidFill>
                            <a:srgbClr val="0D0D0D"/>
                          </a:solidFill>
                          <a:latin typeface="メイリオ" panose="020B0604030504040204" pitchFamily="50" charset="-128"/>
                          <a:ea typeface="+mn-ea"/>
                        </a:rPr>
                        <a:t>ディスプレイ広告（予約型） 入稿前審査依頼フォーム</a:t>
                      </a:r>
                      <a:br>
                        <a:rPr kumimoji="1" lang="en-US" altLang="ja-JP" sz="1400">
                          <a:solidFill>
                            <a:srgbClr val="595959"/>
                          </a:solidFill>
                          <a:latin typeface="メイリオ" panose="020B0604030504040204" pitchFamily="50" charset="-128"/>
                          <a:ea typeface="+mn-ea"/>
                        </a:rPr>
                      </a:br>
                      <a:r>
                        <a:rPr kumimoji="1" lang="en-US" altLang="ja-JP" sz="1400">
                          <a:solidFill>
                            <a:srgbClr val="595959"/>
                          </a:solidFill>
                          <a:latin typeface="メイリオ" panose="020B0604030504040204" pitchFamily="50" charset="-128"/>
                          <a:ea typeface="+mn-ea"/>
                          <a:hlinkClick r:id="rId7"/>
                        </a:rPr>
                        <a:t>https://form-business.yahoo.co.jp/claris/enqueteForm?inquiry_type=guaranteed_review</a:t>
                      </a:r>
                      <a:endParaRPr kumimoji="1" lang="ja-JP" altLang="en-US" sz="1400">
                        <a:solidFill>
                          <a:srgbClr val="595959"/>
                        </a:solidFill>
                        <a:latin typeface="メイリオ" panose="020B0604030504040204" pitchFamily="50" charset="-128"/>
                        <a:ea typeface="メイリオ" panose="020B0604030504040204" pitchFamily="50" charset="-128"/>
                      </a:endParaRPr>
                    </a:p>
                  </a:txBody>
                  <a:tcPr anchor="ctr">
                    <a:lnL w="12700" cmpd="sng">
                      <a:noFill/>
                    </a:lnL>
                    <a:lnR w="12700" cmpd="sng">
                      <a:noFill/>
                    </a:lnR>
                    <a:lnT w="12700" cmpd="sng">
                      <a:noFill/>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01573111"/>
                  </a:ext>
                </a:extLst>
              </a:tr>
              <a:tr h="370840">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r>
                        <a:rPr kumimoji="1" lang="en-US" altLang="ja-JP" b="1">
                          <a:solidFill>
                            <a:srgbClr val="0D0D0D"/>
                          </a:solidFill>
                          <a:latin typeface="メイリオ" panose="020B0604030504040204" pitchFamily="50" charset="-128"/>
                          <a:ea typeface="メイリオ" panose="020B0604030504040204" pitchFamily="50" charset="-128"/>
                        </a:rPr>
                        <a:t>Q</a:t>
                      </a:r>
                      <a:endParaRPr kumimoji="1" lang="ja-JP" altLang="en-US" b="1">
                        <a:solidFill>
                          <a:srgbClr val="0D0D0D"/>
                        </a:solidFill>
                        <a:latin typeface="メイリオ" panose="020B0604030504040204" pitchFamily="50" charset="-128"/>
                        <a:ea typeface="メイリオ" panose="020B0604030504040204" pitchFamily="50" charset="-128"/>
                      </a:endParaRPr>
                    </a:p>
                  </a:txBody>
                  <a:tcPr marT="46800">
                    <a:lnL w="12700" cmpd="sng">
                      <a:noFill/>
                    </a:lnL>
                    <a:lnR w="12700" cmpd="sng">
                      <a:noFill/>
                    </a:lnR>
                    <a:lnT w="9525" cap="flat" cmpd="sng" algn="ctr">
                      <a:solidFill>
                        <a:srgbClr val="FFFFFF"/>
                      </a:solidFill>
                      <a:prstDash val="solid"/>
                      <a:round/>
                      <a:headEnd type="none" w="med" len="med"/>
                      <a:tailEnd type="none" w="med" len="med"/>
                    </a:lnT>
                    <a:lnB w="381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r>
                        <a:rPr kumimoji="1" lang="ja-JP" altLang="en-US" sz="1400" b="1">
                          <a:solidFill>
                            <a:srgbClr val="0D0D0D"/>
                          </a:solidFill>
                          <a:latin typeface="メイリオ" panose="020B0604030504040204" pitchFamily="50" charset="-128"/>
                          <a:ea typeface="メイリオ" panose="020B0604030504040204" pitchFamily="50" charset="-128"/>
                        </a:rPr>
                        <a:t>キャンペーン作成で商品の掲載期間の途中から先の日付が選択できません。</a:t>
                      </a:r>
                    </a:p>
                  </a:txBody>
                  <a:tcPr anchor="ctr">
                    <a:lnL w="12700" cmpd="sng">
                      <a:noFill/>
                    </a:lnL>
                    <a:lnR w="12700" cmpd="sng">
                      <a:noFill/>
                    </a:lnR>
                    <a:lnT w="9525" cap="flat" cmpd="sng" algn="ctr">
                      <a:solidFill>
                        <a:srgbClr val="FFFFFF"/>
                      </a:solidFill>
                      <a:prstDash val="solid"/>
                      <a:round/>
                      <a:headEnd type="none" w="med" len="med"/>
                      <a:tailEnd type="none" w="med" len="med"/>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59265478"/>
                  </a:ext>
                </a:extLst>
              </a:tr>
              <a:tr h="370840">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r>
                        <a:rPr kumimoji="1" lang="en-US" altLang="ja-JP" b="1">
                          <a:solidFill>
                            <a:srgbClr val="0D0D0D"/>
                          </a:solidFill>
                          <a:latin typeface="メイリオ" panose="020B0604030504040204" pitchFamily="50" charset="-128"/>
                          <a:ea typeface="メイリオ" panose="020B0604030504040204" pitchFamily="50" charset="-128"/>
                        </a:rPr>
                        <a:t>A</a:t>
                      </a:r>
                      <a:endParaRPr kumimoji="1" lang="ja-JP" altLang="en-US" b="1">
                        <a:solidFill>
                          <a:srgbClr val="0D0D0D"/>
                        </a:solidFill>
                        <a:latin typeface="メイリオ" panose="020B0604030504040204" pitchFamily="50" charset="-128"/>
                        <a:ea typeface="メイリオ" panose="020B0604030504040204" pitchFamily="50" charset="-128"/>
                      </a:endParaRPr>
                    </a:p>
                  </a:txBody>
                  <a:tcPr marT="46800">
                    <a:lnL w="12700" cmpd="sng">
                      <a:noFill/>
                    </a:lnL>
                    <a:lnR w="12700" cmpd="sng">
                      <a:noFill/>
                    </a:lnR>
                    <a:lnT w="38100" cmpd="sng">
                      <a:noFill/>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r>
                        <a:rPr kumimoji="1" lang="ja-JP" altLang="en-US" sz="1400">
                          <a:solidFill>
                            <a:srgbClr val="0D0D0D"/>
                          </a:solidFill>
                          <a:latin typeface="メイリオ" panose="020B0604030504040204" pitchFamily="50" charset="-128"/>
                          <a:ea typeface="メイリオ" panose="020B0604030504040204" pitchFamily="50" charset="-128"/>
                        </a:rPr>
                        <a:t>商品の掲載期間が半年の場合、在庫確認・シミュレーションの実行日から起算して</a:t>
                      </a:r>
                      <a:r>
                        <a:rPr kumimoji="1" lang="en-US" altLang="ja-JP" sz="1400">
                          <a:solidFill>
                            <a:srgbClr val="0D0D0D"/>
                          </a:solidFill>
                          <a:latin typeface="メイリオ" panose="020B0604030504040204" pitchFamily="50" charset="-128"/>
                          <a:ea typeface="メイリオ" panose="020B0604030504040204" pitchFamily="50" charset="-128"/>
                        </a:rPr>
                        <a:t>181</a:t>
                      </a:r>
                      <a:r>
                        <a:rPr kumimoji="1" lang="ja-JP" altLang="en-US" sz="1400">
                          <a:solidFill>
                            <a:srgbClr val="0D0D0D"/>
                          </a:solidFill>
                          <a:latin typeface="メイリオ" panose="020B0604030504040204" pitchFamily="50" charset="-128"/>
                          <a:ea typeface="メイリオ" panose="020B0604030504040204" pitchFamily="50" charset="-128"/>
                        </a:rPr>
                        <a:t>日目以降の日付は指定できず、在庫は確認できません。また、</a:t>
                      </a:r>
                      <a:r>
                        <a:rPr kumimoji="1" lang="en-US" altLang="ja-JP" sz="1400">
                          <a:solidFill>
                            <a:srgbClr val="0D0D0D"/>
                          </a:solidFill>
                          <a:latin typeface="メイリオ" panose="020B0604030504040204" pitchFamily="50" charset="-128"/>
                          <a:ea typeface="メイリオ" panose="020B0604030504040204" pitchFamily="50" charset="-128"/>
                        </a:rPr>
                        <a:t>181</a:t>
                      </a:r>
                      <a:r>
                        <a:rPr kumimoji="1" lang="ja-JP" altLang="en-US" sz="1400">
                          <a:solidFill>
                            <a:srgbClr val="0D0D0D"/>
                          </a:solidFill>
                          <a:latin typeface="メイリオ" panose="020B0604030504040204" pitchFamily="50" charset="-128"/>
                          <a:ea typeface="メイリオ" panose="020B0604030504040204" pitchFamily="50" charset="-128"/>
                        </a:rPr>
                        <a:t>日目以降の予約もできません。在庫確認・シミュレーションと予約のタイミングにご注意ください。</a:t>
                      </a:r>
                    </a:p>
                  </a:txBody>
                  <a:tcPr anchor="ctr">
                    <a:lnL w="12700" cmpd="sng">
                      <a:noFill/>
                    </a:lnL>
                    <a:lnR w="12700" cmpd="sng">
                      <a:noFill/>
                    </a:lnR>
                    <a:lnT w="38100" cmpd="sng">
                      <a:noFill/>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44763252"/>
                  </a:ext>
                </a:extLst>
              </a:tr>
            </a:tbl>
          </a:graphicData>
        </a:graphic>
      </p:graphicFrame>
      <p:cxnSp>
        <p:nvCxnSpPr>
          <p:cNvPr id="5" name="直線コネクタ 4">
            <a:extLst>
              <a:ext uri="{FF2B5EF4-FFF2-40B4-BE49-F238E27FC236}">
                <a16:creationId xmlns:a16="http://schemas.microsoft.com/office/drawing/2014/main" id="{35DBA05C-FB0B-ABF4-2168-45F4DC1D86E2}"/>
              </a:ext>
            </a:extLst>
          </p:cNvPr>
          <p:cNvCxnSpPr/>
          <p:nvPr/>
        </p:nvCxnSpPr>
        <p:spPr>
          <a:xfrm>
            <a:off x="479425" y="3683000"/>
            <a:ext cx="11233150" cy="0"/>
          </a:xfrm>
          <a:prstGeom prst="line">
            <a:avLst/>
          </a:prstGeom>
          <a:noFill/>
          <a:ln w="6350" cap="flat" cmpd="sng" algn="ctr">
            <a:solidFill>
              <a:srgbClr val="00003E">
                <a:alpha val="10196"/>
              </a:srgbClr>
            </a:solidFill>
            <a:prstDash val="solid"/>
            <a:miter lim="800000"/>
            <a:headEnd type="none" w="med" len="med"/>
            <a:tailEnd type="none" w="med" len="med"/>
          </a:ln>
          <a:effectLst/>
        </p:spPr>
      </p:cxnSp>
      <p:cxnSp>
        <p:nvCxnSpPr>
          <p:cNvPr id="8" name="直線コネクタ 7">
            <a:extLst>
              <a:ext uri="{FF2B5EF4-FFF2-40B4-BE49-F238E27FC236}">
                <a16:creationId xmlns:a16="http://schemas.microsoft.com/office/drawing/2014/main" id="{368F32C1-DB10-FF72-231A-E4E821BD1EAF}"/>
              </a:ext>
            </a:extLst>
          </p:cNvPr>
          <p:cNvCxnSpPr/>
          <p:nvPr/>
        </p:nvCxnSpPr>
        <p:spPr>
          <a:xfrm>
            <a:off x="492125" y="5384800"/>
            <a:ext cx="11233150" cy="0"/>
          </a:xfrm>
          <a:prstGeom prst="line">
            <a:avLst/>
          </a:prstGeom>
          <a:noFill/>
          <a:ln w="6350" cap="flat" cmpd="sng" algn="ctr">
            <a:solidFill>
              <a:srgbClr val="00003E">
                <a:alpha val="10196"/>
              </a:srgbClr>
            </a:solidFill>
            <a:prstDash val="solid"/>
            <a:miter lim="800000"/>
            <a:headEnd type="none" w="med" len="med"/>
            <a:tailEnd type="none" w="med" len="med"/>
          </a:ln>
          <a:effectLst/>
        </p:spPr>
      </p:cxnSp>
    </p:spTree>
    <p:extLst>
      <p:ext uri="{BB962C8B-B14F-4D97-AF65-F5344CB8AC3E}">
        <p14:creationId xmlns:p14="http://schemas.microsoft.com/office/powerpoint/2010/main" val="326625460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50031879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DDF294-16D6-F0EB-ADD6-F80035CEBF43}"/>
            </a:ext>
          </a:extLst>
        </p:cNvPr>
        <p:cNvGrpSpPr/>
        <p:nvPr/>
      </p:nvGrpSpPr>
      <p:grpSpPr>
        <a:xfrm>
          <a:off x="0" y="0"/>
          <a:ext cx="0" cy="0"/>
          <a:chOff x="0" y="0"/>
          <a:chExt cx="0" cy="0"/>
        </a:xfrm>
      </p:grpSpPr>
      <p:sp>
        <p:nvSpPr>
          <p:cNvPr id="5" name="テキスト プレースホルダー 2">
            <a:extLst>
              <a:ext uri="{FF2B5EF4-FFF2-40B4-BE49-F238E27FC236}">
                <a16:creationId xmlns:a16="http://schemas.microsoft.com/office/drawing/2014/main" id="{EB9AA6A6-E371-DA7B-BC96-2309789D1FC7}"/>
              </a:ext>
            </a:extLst>
          </p:cNvPr>
          <p:cNvSpPr txBox="1">
            <a:spLocks/>
          </p:cNvSpPr>
          <p:nvPr/>
        </p:nvSpPr>
        <p:spPr>
          <a:xfrm>
            <a:off x="595671" y="81412"/>
            <a:ext cx="866756" cy="410840"/>
          </a:xfrm>
          <a:prstGeom prst="rect">
            <a:avLst/>
          </a:prstGeom>
        </p:spPr>
        <p:txBody>
          <a:bodyPr lIns="0" tIns="36000" rIns="0" bIns="0" anchor="ctr"/>
          <a:lstStyle>
            <a:lvl1pPr marL="171450" indent="-171450" algn="ctr" rtl="0" eaLnBrk="0" fontAlgn="base" hangingPunct="0">
              <a:lnSpc>
                <a:spcPct val="90000"/>
              </a:lnSpc>
              <a:spcBef>
                <a:spcPts val="1000"/>
              </a:spcBef>
              <a:spcAft>
                <a:spcPct val="0"/>
              </a:spcAft>
              <a:buFont typeface="Arial" panose="020B0604020202020204" pitchFamily="34" charset="0"/>
              <a:buChar char="•"/>
              <a:defRPr kumimoji="1" sz="900" kern="1200" spc="-150">
                <a:solidFill>
                  <a:schemeClr val="bg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900" b="0" i="0" u="none" strike="noStrike" kern="1200" cap="none" spc="-150" normalizeH="0" baseline="0" noProof="0">
                <a:ln>
                  <a:noFill/>
                </a:ln>
                <a:solidFill>
                  <a:srgbClr val="FFFFFF"/>
                </a:solidFill>
                <a:effectLst/>
                <a:uLnTx/>
                <a:uFillTx/>
                <a:latin typeface="Calibri" panose="020F0502020204030204"/>
                <a:ea typeface="メイリオ" panose="020B0604030504040204" pitchFamily="50" charset="-128"/>
                <a:cs typeface="+mn-cs"/>
              </a:rPr>
              <a:t>商品スペック</a:t>
            </a:r>
          </a:p>
        </p:txBody>
      </p:sp>
      <p:pic>
        <p:nvPicPr>
          <p:cNvPr id="8" name="図プレースホルダー 12" descr="アイコン&#10;&#10;自動的に生成された説明">
            <a:extLst>
              <a:ext uri="{FF2B5EF4-FFF2-40B4-BE49-F238E27FC236}">
                <a16:creationId xmlns:a16="http://schemas.microsoft.com/office/drawing/2014/main" id="{E4B99C7D-762D-DCDF-81C0-40B985CF575A}"/>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56609" y="31805"/>
            <a:ext cx="498782" cy="497680"/>
          </a:xfrm>
          <a:prstGeom prst="rect">
            <a:avLst/>
          </a:prstGeom>
        </p:spPr>
      </p:pic>
      <p:sp>
        <p:nvSpPr>
          <p:cNvPr id="2" name="角丸四角形 3">
            <a:extLst>
              <a:ext uri="{FF2B5EF4-FFF2-40B4-BE49-F238E27FC236}">
                <a16:creationId xmlns:a16="http://schemas.microsoft.com/office/drawing/2014/main" id="{49BEA908-889B-1FB0-0D1A-1551E38BE74A}"/>
              </a:ext>
            </a:extLst>
          </p:cNvPr>
          <p:cNvSpPr/>
          <p:nvPr/>
        </p:nvSpPr>
        <p:spPr>
          <a:xfrm>
            <a:off x="1860826" y="177946"/>
            <a:ext cx="1474299" cy="404312"/>
          </a:xfrm>
          <a:prstGeom prst="roundRect">
            <a:avLst>
              <a:gd name="adj" fmla="val 5000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rPr>
              <a:t>商品イメージ</a:t>
            </a:r>
          </a:p>
        </p:txBody>
      </p:sp>
      <p:sp>
        <p:nvSpPr>
          <p:cNvPr id="4" name="角丸四角形 47">
            <a:extLst>
              <a:ext uri="{FF2B5EF4-FFF2-40B4-BE49-F238E27FC236}">
                <a16:creationId xmlns:a16="http://schemas.microsoft.com/office/drawing/2014/main" id="{418E1BFF-92FE-B9D7-A020-9AB56E3FA5C4}"/>
              </a:ext>
            </a:extLst>
          </p:cNvPr>
          <p:cNvSpPr/>
          <p:nvPr/>
        </p:nvSpPr>
        <p:spPr>
          <a:xfrm>
            <a:off x="250728" y="1277871"/>
            <a:ext cx="3456660" cy="420019"/>
          </a:xfrm>
          <a:prstGeom prst="roundRect">
            <a:avLst>
              <a:gd name="adj" fmla="val 50000"/>
            </a:avLst>
          </a:prstGeom>
          <a:solidFill>
            <a:srgbClr val="00004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rPr>
              <a:t>スマートフォン</a:t>
            </a:r>
          </a:p>
        </p:txBody>
      </p:sp>
      <p:sp>
        <p:nvSpPr>
          <p:cNvPr id="11" name="角丸四角形 45">
            <a:extLst>
              <a:ext uri="{FF2B5EF4-FFF2-40B4-BE49-F238E27FC236}">
                <a16:creationId xmlns:a16="http://schemas.microsoft.com/office/drawing/2014/main" id="{DD2FA62C-6D10-EEC2-EBCB-46173032CC0B}"/>
              </a:ext>
            </a:extLst>
          </p:cNvPr>
          <p:cNvSpPr/>
          <p:nvPr/>
        </p:nvSpPr>
        <p:spPr>
          <a:xfrm>
            <a:off x="3936366" y="1282994"/>
            <a:ext cx="7961722" cy="378274"/>
          </a:xfrm>
          <a:prstGeom prst="roundRect">
            <a:avLst>
              <a:gd name="adj" fmla="val 50000"/>
            </a:avLst>
          </a:prstGeom>
          <a:solidFill>
            <a:srgbClr val="00004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600" normalizeH="0" baseline="0" noProof="0">
                <a:ln>
                  <a:noFill/>
                </a:ln>
                <a:solidFill>
                  <a:srgbClr val="FFFFFF"/>
                </a:solidFill>
                <a:effectLst/>
                <a:uLnTx/>
                <a:uFillTx/>
                <a:latin typeface="Meiryo" panose="020B0604030504040204" pitchFamily="34" charset="-128"/>
                <a:ea typeface="Meiryo" panose="020B0604030504040204" pitchFamily="34" charset="-128"/>
              </a:rPr>
              <a:t>PC</a:t>
            </a:r>
            <a:endParaRPr kumimoji="1" lang="ja-JP" altLang="en-US" sz="1400" b="1" i="0" u="none" strike="noStrike" kern="1200" cap="none" spc="600" normalizeH="0" baseline="0" noProof="0">
              <a:ln>
                <a:noFill/>
              </a:ln>
              <a:solidFill>
                <a:srgbClr val="FFFFFF"/>
              </a:solidFill>
              <a:effectLst/>
              <a:uLnTx/>
              <a:uFillTx/>
              <a:latin typeface="Meiryo" panose="020B0604030504040204" pitchFamily="34" charset="-128"/>
              <a:ea typeface="Meiryo" panose="020B0604030504040204" pitchFamily="34" charset="-128"/>
            </a:endParaRPr>
          </a:p>
        </p:txBody>
      </p:sp>
      <p:sp>
        <p:nvSpPr>
          <p:cNvPr id="13" name="角丸四角形 48">
            <a:extLst>
              <a:ext uri="{FF2B5EF4-FFF2-40B4-BE49-F238E27FC236}">
                <a16:creationId xmlns:a16="http://schemas.microsoft.com/office/drawing/2014/main" id="{43E96FAD-30AB-FDA6-E58C-947270AE84D0}"/>
              </a:ext>
            </a:extLst>
          </p:cNvPr>
          <p:cNvSpPr/>
          <p:nvPr/>
        </p:nvSpPr>
        <p:spPr>
          <a:xfrm>
            <a:off x="411727" y="1844824"/>
            <a:ext cx="3267239"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46800" rIns="0" bIns="45720" numCol="1" spcCol="0" rtlCol="0" fromWordArt="0" anchor="ctr" anchorCtr="0" forceAA="0" compatLnSpc="1">
            <a:prstTxWarp prst="textNoShape">
              <a:avLst/>
            </a:prstTxWarp>
            <a:noAutofit/>
          </a:bodyPr>
          <a:lstStyle/>
          <a:p>
            <a:pPr lvl="0" algn="ctr">
              <a:lnSpc>
                <a:spcPct val="120000"/>
              </a:lnSpc>
              <a:defRPr/>
            </a:pPr>
            <a:r>
              <a:rPr lang="ja-JP" altLang="en-US" sz="1200" b="1">
                <a:solidFill>
                  <a:schemeClr val="bg1"/>
                </a:solidFill>
                <a:latin typeface="Meiryo" panose="020B0604030504040204" pitchFamily="34" charset="-128"/>
                <a:ea typeface="Meiryo" panose="020B0604030504040204" pitchFamily="34" charset="-128"/>
                <a:cs typeface="Segoe UI" panose="020B0502040204020203" pitchFamily="34" charset="0"/>
              </a:rPr>
              <a:t>ブランドパネル トップカバー</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画像</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/16</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cs typeface="Segoe UI" panose="020B0502040204020203" pitchFamily="34" charset="0"/>
              </a:rPr>
              <a:t>9</a:t>
            </a:r>
          </a:p>
          <a:p>
            <a:pPr lvl="0" algn="ctr">
              <a:lnSpc>
                <a:spcPct val="120000"/>
              </a:lnSpc>
              <a:defRPr/>
            </a:pPr>
            <a:r>
              <a:rPr lang="ja-JP" altLang="en-US" sz="1200" b="1">
                <a:solidFill>
                  <a:schemeClr val="bg1"/>
                </a:solidFill>
                <a:latin typeface="Meiryo" panose="020B0604030504040204" pitchFamily="34" charset="-128"/>
                <a:ea typeface="Meiryo" panose="020B0604030504040204" pitchFamily="34" charset="-128"/>
                <a:cs typeface="Segoe UI" panose="020B0502040204020203" pitchFamily="34" charset="0"/>
              </a:rPr>
              <a:t>ブランドパネル トップカバー</a:t>
            </a:r>
            <a:r>
              <a:rPr lang="en-US" altLang="ja-JP" sz="1200" b="1">
                <a:solidFill>
                  <a:schemeClr val="bg1"/>
                </a:solidFill>
                <a:latin typeface="Meiryo" panose="020B0604030504040204" pitchFamily="34" charset="-128"/>
                <a:ea typeface="Meiryo" panose="020B0604030504040204" pitchFamily="34" charset="-128"/>
                <a:cs typeface="Segoe UI" panose="020B0502040204020203" pitchFamily="34" charset="0"/>
              </a:rPr>
              <a:t>/</a:t>
            </a:r>
            <a:r>
              <a:rPr lang="ja-JP" altLang="en-US" sz="1200" b="1">
                <a:solidFill>
                  <a:schemeClr val="bg1"/>
                </a:solidFill>
                <a:latin typeface="Meiryo" panose="020B0604030504040204" pitchFamily="34" charset="-128"/>
                <a:ea typeface="Meiryo" panose="020B0604030504040204" pitchFamily="34" charset="-128"/>
                <a:cs typeface="Segoe UI" panose="020B0502040204020203" pitchFamily="34" charset="0"/>
              </a:rPr>
              <a:t>動画</a:t>
            </a:r>
            <a:r>
              <a:rPr lang="en-US" altLang="ja-JP" sz="1200" b="1">
                <a:solidFill>
                  <a:schemeClr val="bg1"/>
                </a:solidFill>
                <a:latin typeface="Meiryo" panose="020B0604030504040204" pitchFamily="34" charset="-128"/>
                <a:ea typeface="Meiryo" panose="020B0604030504040204" pitchFamily="34" charset="-128"/>
                <a:cs typeface="Segoe UI" panose="020B0502040204020203" pitchFamily="34" charset="0"/>
              </a:rPr>
              <a:t>/16</a:t>
            </a:r>
            <a:r>
              <a:rPr lang="ja-JP" altLang="en-US" sz="1200" b="1">
                <a:solidFill>
                  <a:schemeClr val="bg1"/>
                </a:solidFill>
                <a:latin typeface="Meiryo" panose="020B0604030504040204" pitchFamily="34" charset="-128"/>
                <a:ea typeface="Meiryo" panose="020B0604030504040204" pitchFamily="34" charset="-128"/>
                <a:cs typeface="Segoe UI" panose="020B0502040204020203" pitchFamily="34" charset="0"/>
              </a:rPr>
              <a:t>：</a:t>
            </a:r>
            <a:r>
              <a:rPr lang="en-US" altLang="ja-JP" sz="1200" b="1">
                <a:solidFill>
                  <a:schemeClr val="bg1"/>
                </a:solidFill>
                <a:latin typeface="Meiryo" panose="020B0604030504040204" pitchFamily="34" charset="-128"/>
                <a:ea typeface="Meiryo" panose="020B0604030504040204" pitchFamily="34" charset="-128"/>
                <a:cs typeface="Segoe UI" panose="020B0502040204020203" pitchFamily="34" charset="0"/>
              </a:rPr>
              <a:t>9</a:t>
            </a:r>
            <a:endParaRPr lang="ja-JP" altLang="en-US" sz="1200" b="1">
              <a:solidFill>
                <a:schemeClr val="bg1"/>
              </a:solidFill>
              <a:latin typeface="Meiryo" panose="020B0604030504040204" pitchFamily="34" charset="-128"/>
              <a:ea typeface="Meiryo" panose="020B0604030504040204" pitchFamily="34" charset="-128"/>
              <a:cs typeface="Segoe UI" panose="020B0502040204020203" pitchFamily="34" charset="0"/>
            </a:endParaRPr>
          </a:p>
        </p:txBody>
      </p:sp>
      <p:sp>
        <p:nvSpPr>
          <p:cNvPr id="14" name="円/楕円 49">
            <a:extLst>
              <a:ext uri="{FF2B5EF4-FFF2-40B4-BE49-F238E27FC236}">
                <a16:creationId xmlns:a16="http://schemas.microsoft.com/office/drawing/2014/main" id="{FA9A2D6C-B70E-AE3F-1E83-A9841101625E}"/>
              </a:ext>
            </a:extLst>
          </p:cNvPr>
          <p:cNvSpPr>
            <a:spLocks noChangeAspect="1"/>
          </p:cNvSpPr>
          <p:nvPr/>
        </p:nvSpPr>
        <p:spPr>
          <a:xfrm>
            <a:off x="84305" y="1990520"/>
            <a:ext cx="419033" cy="419033"/>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A</a:t>
            </a:r>
            <a:endParaRPr kumimoji="1" lang="ja-JP" altLang="en-US"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16" name="角丸四角形 6">
            <a:extLst>
              <a:ext uri="{FF2B5EF4-FFF2-40B4-BE49-F238E27FC236}">
                <a16:creationId xmlns:a16="http://schemas.microsoft.com/office/drawing/2014/main" id="{328FC37F-2CA8-9926-3CF6-073DF6F3B11E}"/>
              </a:ext>
            </a:extLst>
          </p:cNvPr>
          <p:cNvSpPr/>
          <p:nvPr/>
        </p:nvSpPr>
        <p:spPr>
          <a:xfrm>
            <a:off x="4083346" y="1844824"/>
            <a:ext cx="3585600"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96000" tIns="4680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トップインパクト クインティ</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画像</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トップインパクト クインティ</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動画</a:t>
            </a:r>
            <a:r>
              <a:rPr kumimoji="1" lang="en-US" altLang="ja-JP"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r>
              <a:rPr kumimoji="1" lang="ja-JP" altLang="en-US" sz="1200" b="1" i="0" u="none" strike="noStrike" kern="1200" cap="none" spc="0" normalizeH="0" baseline="0" noProof="0">
                <a:ln>
                  <a:noFill/>
                </a:ln>
                <a:solidFill>
                  <a:schemeClr val="bg1"/>
                </a:solidFill>
                <a:effectLst/>
                <a:uLnTx/>
                <a:uFillTx/>
                <a:latin typeface="Meiryo" panose="020B0604030504040204" pitchFamily="34" charset="-128"/>
                <a:ea typeface="Meiryo" panose="020B0604030504040204" pitchFamily="34" charset="-128"/>
              </a:rPr>
              <a:t>－</a:t>
            </a:r>
          </a:p>
        </p:txBody>
      </p:sp>
      <p:sp>
        <p:nvSpPr>
          <p:cNvPr id="18" name="角丸四角形 24">
            <a:extLst>
              <a:ext uri="{FF2B5EF4-FFF2-40B4-BE49-F238E27FC236}">
                <a16:creationId xmlns:a16="http://schemas.microsoft.com/office/drawing/2014/main" id="{F58FFE31-AC62-AA86-742F-C217033DC63B}"/>
              </a:ext>
            </a:extLst>
          </p:cNvPr>
          <p:cNvSpPr/>
          <p:nvPr/>
        </p:nvSpPr>
        <p:spPr>
          <a:xfrm>
            <a:off x="8186995" y="1844824"/>
            <a:ext cx="3585600" cy="692904"/>
          </a:xfrm>
          <a:prstGeom prst="roundRect">
            <a:avLst>
              <a:gd name="adj" fmla="val 8489"/>
            </a:avLst>
          </a:prstGeom>
          <a:solidFill>
            <a:srgbClr val="00003E">
              <a:alpha val="40000"/>
            </a:srgb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96000" tIns="46800" rIns="91440" bIns="45720" numCol="1" spcCol="0" rtlCol="0" fromWordArt="0" anchor="ctr" anchorCtr="0" forceAA="0" compatLnSpc="1">
            <a:prstTxWarp prst="textNoShape">
              <a:avLst/>
            </a:prstTxWarp>
            <a:noAutofit/>
          </a:bodyPr>
          <a:lstStyle/>
          <a:p>
            <a:pPr>
              <a:lnSpc>
                <a:spcPct val="120000"/>
              </a:lnSpc>
            </a:pPr>
            <a:r>
              <a:rPr lang="ja-JP" altLang="en-US" sz="1200" b="1">
                <a:solidFill>
                  <a:schemeClr val="bg1"/>
                </a:solidFill>
                <a:latin typeface="Meiryo" panose="020B0604030504040204" pitchFamily="34" charset="-128"/>
                <a:ea typeface="Meiryo" panose="020B0604030504040204" pitchFamily="34" charset="-128"/>
              </a:rPr>
              <a:t>トップインパクト スクエア</a:t>
            </a:r>
            <a:r>
              <a:rPr lang="en-US" altLang="ja-JP" sz="1200" b="1">
                <a:solidFill>
                  <a:schemeClr val="bg1"/>
                </a:solidFill>
                <a:latin typeface="Meiryo" panose="020B0604030504040204" pitchFamily="34" charset="-128"/>
                <a:ea typeface="Meiryo" panose="020B0604030504040204" pitchFamily="34" charset="-128"/>
              </a:rPr>
              <a:t>/</a:t>
            </a:r>
            <a:r>
              <a:rPr lang="ja-JP" altLang="en-US" sz="1200" b="1">
                <a:solidFill>
                  <a:schemeClr val="bg1"/>
                </a:solidFill>
                <a:latin typeface="Meiryo" panose="020B0604030504040204" pitchFamily="34" charset="-128"/>
                <a:ea typeface="Meiryo" panose="020B0604030504040204" pitchFamily="34" charset="-128"/>
              </a:rPr>
              <a:t>画像</a:t>
            </a:r>
            <a:r>
              <a:rPr lang="en-US" altLang="ja-JP" sz="1200" b="1">
                <a:solidFill>
                  <a:schemeClr val="bg1"/>
                </a:solidFill>
                <a:latin typeface="Meiryo" panose="020B0604030504040204" pitchFamily="34" charset="-128"/>
                <a:ea typeface="Meiryo" panose="020B0604030504040204" pitchFamily="34" charset="-128"/>
              </a:rPr>
              <a:t>/</a:t>
            </a:r>
            <a:r>
              <a:rPr lang="ja-JP" altLang="en-US" sz="1200" b="1">
                <a:solidFill>
                  <a:schemeClr val="bg1"/>
                </a:solidFill>
                <a:latin typeface="Meiryo" panose="020B0604030504040204" pitchFamily="34" charset="-128"/>
                <a:ea typeface="Meiryo" panose="020B0604030504040204" pitchFamily="34" charset="-128"/>
              </a:rPr>
              <a:t>－</a:t>
            </a:r>
          </a:p>
          <a:p>
            <a:pPr>
              <a:lnSpc>
                <a:spcPct val="120000"/>
              </a:lnSpc>
            </a:pPr>
            <a:r>
              <a:rPr lang="ja-JP" altLang="en-US" sz="1200" b="1">
                <a:solidFill>
                  <a:schemeClr val="bg1"/>
                </a:solidFill>
                <a:latin typeface="Meiryo" panose="020B0604030504040204" pitchFamily="34" charset="-128"/>
                <a:ea typeface="Meiryo" panose="020B0604030504040204" pitchFamily="34" charset="-128"/>
              </a:rPr>
              <a:t>トップインパクト スクエア</a:t>
            </a:r>
            <a:r>
              <a:rPr lang="en-US" altLang="ja-JP" sz="1200" b="1">
                <a:solidFill>
                  <a:schemeClr val="bg1"/>
                </a:solidFill>
                <a:latin typeface="Meiryo" panose="020B0604030504040204" pitchFamily="34" charset="-128"/>
                <a:ea typeface="Meiryo" panose="020B0604030504040204" pitchFamily="34" charset="-128"/>
              </a:rPr>
              <a:t>/</a:t>
            </a:r>
            <a:r>
              <a:rPr lang="ja-JP" altLang="en-US" sz="1200" b="1">
                <a:solidFill>
                  <a:schemeClr val="bg1"/>
                </a:solidFill>
                <a:latin typeface="Meiryo" panose="020B0604030504040204" pitchFamily="34" charset="-128"/>
                <a:ea typeface="Meiryo" panose="020B0604030504040204" pitchFamily="34" charset="-128"/>
              </a:rPr>
              <a:t>動画</a:t>
            </a:r>
            <a:r>
              <a:rPr lang="en-US" altLang="ja-JP" sz="1200" b="1">
                <a:solidFill>
                  <a:schemeClr val="bg1"/>
                </a:solidFill>
                <a:latin typeface="Meiryo" panose="020B0604030504040204" pitchFamily="34" charset="-128"/>
                <a:ea typeface="Meiryo" panose="020B0604030504040204" pitchFamily="34" charset="-128"/>
              </a:rPr>
              <a:t>/</a:t>
            </a:r>
            <a:r>
              <a:rPr lang="ja-JP" altLang="en-US" sz="1200" b="1">
                <a:solidFill>
                  <a:schemeClr val="bg1"/>
                </a:solidFill>
                <a:latin typeface="Meiryo" panose="020B0604030504040204" pitchFamily="34" charset="-128"/>
                <a:ea typeface="Meiryo" panose="020B0604030504040204" pitchFamily="34" charset="-128"/>
              </a:rPr>
              <a:t>－</a:t>
            </a:r>
          </a:p>
        </p:txBody>
      </p:sp>
      <p:grpSp>
        <p:nvGrpSpPr>
          <p:cNvPr id="19" name="グループ化 18">
            <a:extLst>
              <a:ext uri="{FF2B5EF4-FFF2-40B4-BE49-F238E27FC236}">
                <a16:creationId xmlns:a16="http://schemas.microsoft.com/office/drawing/2014/main" id="{2E15E013-0814-64E5-2FD5-7F6B89CB775F}"/>
              </a:ext>
            </a:extLst>
          </p:cNvPr>
          <p:cNvGrpSpPr>
            <a:grpSpLocks noChangeAspect="1"/>
          </p:cNvGrpSpPr>
          <p:nvPr/>
        </p:nvGrpSpPr>
        <p:grpSpPr>
          <a:xfrm>
            <a:off x="353347" y="3045572"/>
            <a:ext cx="1564291" cy="2200281"/>
            <a:chOff x="513033" y="432676"/>
            <a:chExt cx="2115990" cy="2790926"/>
          </a:xfrm>
        </p:grpSpPr>
        <p:grpSp>
          <p:nvGrpSpPr>
            <p:cNvPr id="20" name="グループ化 19">
              <a:extLst>
                <a:ext uri="{FF2B5EF4-FFF2-40B4-BE49-F238E27FC236}">
                  <a16:creationId xmlns:a16="http://schemas.microsoft.com/office/drawing/2014/main" id="{DD316E4B-4DC4-EE6B-4C1A-D5C26BA3EDE9}"/>
                </a:ext>
              </a:extLst>
            </p:cNvPr>
            <p:cNvGrpSpPr/>
            <p:nvPr/>
          </p:nvGrpSpPr>
          <p:grpSpPr>
            <a:xfrm>
              <a:off x="513033" y="432676"/>
              <a:ext cx="2115990" cy="2790926"/>
              <a:chOff x="513033" y="446487"/>
              <a:chExt cx="2115990" cy="2790926"/>
            </a:xfrm>
          </p:grpSpPr>
          <p:pic>
            <p:nvPicPr>
              <p:cNvPr id="22" name="図 21">
                <a:extLst>
                  <a:ext uri="{FF2B5EF4-FFF2-40B4-BE49-F238E27FC236}">
                    <a16:creationId xmlns:a16="http://schemas.microsoft.com/office/drawing/2014/main" id="{24FF56EC-F3DB-24CF-DDBB-B1472A9F92A5}"/>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b="37089"/>
              <a:stretch/>
            </p:blipFill>
            <p:spPr>
              <a:xfrm>
                <a:off x="513033" y="446487"/>
                <a:ext cx="2115990" cy="2790925"/>
              </a:xfrm>
              <a:prstGeom prst="rect">
                <a:avLst/>
              </a:prstGeom>
            </p:spPr>
          </p:pic>
          <p:pic>
            <p:nvPicPr>
              <p:cNvPr id="23" name="図 22">
                <a:extLst>
                  <a:ext uri="{FF2B5EF4-FFF2-40B4-BE49-F238E27FC236}">
                    <a16:creationId xmlns:a16="http://schemas.microsoft.com/office/drawing/2014/main" id="{FA824174-3E95-AFCB-6F0D-0FBAC9D4473C}"/>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b="33382"/>
              <a:stretch/>
            </p:blipFill>
            <p:spPr>
              <a:xfrm>
                <a:off x="655968" y="568893"/>
                <a:ext cx="1844989" cy="2668520"/>
              </a:xfrm>
              <a:prstGeom prst="rect">
                <a:avLst/>
              </a:prstGeom>
            </p:spPr>
          </p:pic>
          <p:pic>
            <p:nvPicPr>
              <p:cNvPr id="24" name="図 23">
                <a:extLst>
                  <a:ext uri="{FF2B5EF4-FFF2-40B4-BE49-F238E27FC236}">
                    <a16:creationId xmlns:a16="http://schemas.microsoft.com/office/drawing/2014/main" id="{255759FA-F4AB-3845-23B8-739266C09E33}"/>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1031300" y="567291"/>
                <a:ext cx="1079455" cy="148426"/>
              </a:xfrm>
              <a:prstGeom prst="rect">
                <a:avLst/>
              </a:prstGeom>
            </p:spPr>
          </p:pic>
        </p:grpSp>
        <p:pic>
          <p:nvPicPr>
            <p:cNvPr id="21" name="図 20">
              <a:extLst>
                <a:ext uri="{FF2B5EF4-FFF2-40B4-BE49-F238E27FC236}">
                  <a16:creationId xmlns:a16="http://schemas.microsoft.com/office/drawing/2014/main" id="{E8168ABA-2C11-03BD-A299-AFD460ACDCEE}"/>
                </a:ext>
              </a:extLst>
            </p:cNvPr>
            <p:cNvPicPr>
              <a:picLocks noChangeAspect="1"/>
            </p:cNvPicPr>
            <p:nvPr/>
          </p:nvPicPr>
          <p:blipFill rotWithShape="1">
            <a:blip r:embed="rId7">
              <a:extLst>
                <a:ext uri="{28A0092B-C50C-407E-A947-70E740481C1C}">
                  <a14:useLocalDpi xmlns:a14="http://schemas.microsoft.com/office/drawing/2010/main"/>
                </a:ext>
              </a:extLst>
            </a:blip>
            <a:srcRect l="1704" t="-603" r="3086"/>
            <a:stretch/>
          </p:blipFill>
          <p:spPr>
            <a:xfrm>
              <a:off x="654267" y="1182203"/>
              <a:ext cx="1843200" cy="1050673"/>
            </a:xfrm>
            <a:prstGeom prst="rect">
              <a:avLst/>
            </a:prstGeom>
          </p:spPr>
        </p:pic>
      </p:grpSp>
      <p:pic>
        <p:nvPicPr>
          <p:cNvPr id="25" name="図 24">
            <a:extLst>
              <a:ext uri="{FF2B5EF4-FFF2-40B4-BE49-F238E27FC236}">
                <a16:creationId xmlns:a16="http://schemas.microsoft.com/office/drawing/2014/main" id="{9B919B3D-79F1-084A-2A82-AE2B05E3C069}"/>
              </a:ext>
            </a:extLst>
          </p:cNvPr>
          <p:cNvPicPr>
            <a:picLocks noChangeAspect="1"/>
          </p:cNvPicPr>
          <p:nvPr/>
        </p:nvPicPr>
        <p:blipFill>
          <a:blip r:embed="rId8"/>
          <a:srcRect b="4805"/>
          <a:stretch>
            <a:fillRect/>
          </a:stretch>
        </p:blipFill>
        <p:spPr>
          <a:xfrm>
            <a:off x="2196534" y="3045572"/>
            <a:ext cx="1565284" cy="2214360"/>
          </a:xfrm>
          <a:prstGeom prst="rect">
            <a:avLst/>
          </a:prstGeom>
        </p:spPr>
      </p:pic>
      <p:grpSp>
        <p:nvGrpSpPr>
          <p:cNvPr id="26" name="グループ化 25">
            <a:extLst>
              <a:ext uri="{FF2B5EF4-FFF2-40B4-BE49-F238E27FC236}">
                <a16:creationId xmlns:a16="http://schemas.microsoft.com/office/drawing/2014/main" id="{F17F4398-2198-F560-7931-A45213342D2A}"/>
              </a:ext>
            </a:extLst>
          </p:cNvPr>
          <p:cNvGrpSpPr/>
          <p:nvPr/>
        </p:nvGrpSpPr>
        <p:grpSpPr>
          <a:xfrm>
            <a:off x="1982427" y="4145712"/>
            <a:ext cx="183216" cy="191683"/>
            <a:chOff x="4505326" y="2604452"/>
            <a:chExt cx="203132" cy="212519"/>
          </a:xfrm>
        </p:grpSpPr>
        <p:sp>
          <p:nvSpPr>
            <p:cNvPr id="27" name="山形 13">
              <a:extLst>
                <a:ext uri="{FF2B5EF4-FFF2-40B4-BE49-F238E27FC236}">
                  <a16:creationId xmlns:a16="http://schemas.microsoft.com/office/drawing/2014/main" id="{5F66886E-67C1-8F4D-C726-19A4606BD8F6}"/>
                </a:ext>
              </a:extLst>
            </p:cNvPr>
            <p:cNvSpPr/>
            <p:nvPr/>
          </p:nvSpPr>
          <p:spPr>
            <a:xfrm>
              <a:off x="4591917" y="2604452"/>
              <a:ext cx="116541" cy="212519"/>
            </a:xfrm>
            <a:prstGeom prst="chevron">
              <a:avLst>
                <a:gd name="adj" fmla="val 62863"/>
              </a:avLst>
            </a:prstGeom>
            <a:solidFill>
              <a:srgbClr val="0000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sp>
          <p:nvSpPr>
            <p:cNvPr id="28" name="山形 14">
              <a:extLst>
                <a:ext uri="{FF2B5EF4-FFF2-40B4-BE49-F238E27FC236}">
                  <a16:creationId xmlns:a16="http://schemas.microsoft.com/office/drawing/2014/main" id="{EBCA3642-254D-BED9-63D4-96855B1D1B4F}"/>
                </a:ext>
              </a:extLst>
            </p:cNvPr>
            <p:cNvSpPr/>
            <p:nvPr/>
          </p:nvSpPr>
          <p:spPr>
            <a:xfrm>
              <a:off x="4505326" y="2604452"/>
              <a:ext cx="116541" cy="212519"/>
            </a:xfrm>
            <a:prstGeom prst="chevron">
              <a:avLst>
                <a:gd name="adj" fmla="val 62863"/>
              </a:avLst>
            </a:prstGeom>
            <a:solidFill>
              <a:srgbClr val="00003E">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endParaRPr>
            </a:p>
          </p:txBody>
        </p:sp>
      </p:grpSp>
      <p:pic>
        <p:nvPicPr>
          <p:cNvPr id="29" name="図 28" descr="グラフィカル ユーザー インターフェイス, テキスト, アプリケーション&#10;&#10;自動的に生成された説明">
            <a:extLst>
              <a:ext uri="{FF2B5EF4-FFF2-40B4-BE49-F238E27FC236}">
                <a16:creationId xmlns:a16="http://schemas.microsoft.com/office/drawing/2014/main" id="{0ABFE5EB-862D-B863-BEA9-0EB9A6C2CEB8}"/>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4039880" y="2903663"/>
            <a:ext cx="3585599" cy="2695742"/>
          </a:xfrm>
          <a:prstGeom prst="rect">
            <a:avLst/>
          </a:prstGeom>
        </p:spPr>
      </p:pic>
      <p:pic>
        <p:nvPicPr>
          <p:cNvPr id="30" name="図 29" descr="グラフィカル ユーザー インターフェイス, テキスト, アプリケーション, Web サイト&#10;&#10;自動的に生成された説明">
            <a:extLst>
              <a:ext uri="{FF2B5EF4-FFF2-40B4-BE49-F238E27FC236}">
                <a16:creationId xmlns:a16="http://schemas.microsoft.com/office/drawing/2014/main" id="{C87CC0FE-6ED0-7E4C-FDD0-31C469659086}"/>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200825" y="2901519"/>
            <a:ext cx="3571770" cy="2685344"/>
          </a:xfrm>
          <a:prstGeom prst="rect">
            <a:avLst/>
          </a:prstGeom>
        </p:spPr>
      </p:pic>
      <p:cxnSp>
        <p:nvCxnSpPr>
          <p:cNvPr id="31" name="コネクタ: カギ線 30">
            <a:extLst>
              <a:ext uri="{FF2B5EF4-FFF2-40B4-BE49-F238E27FC236}">
                <a16:creationId xmlns:a16="http://schemas.microsoft.com/office/drawing/2014/main" id="{BFE6DF00-5D45-2F0C-5E0C-3E9C99AD4C7B}"/>
              </a:ext>
            </a:extLst>
          </p:cNvPr>
          <p:cNvCxnSpPr>
            <a:cxnSpLocks/>
          </p:cNvCxnSpPr>
          <p:nvPr/>
        </p:nvCxnSpPr>
        <p:spPr>
          <a:xfrm flipH="1">
            <a:off x="7614593" y="2191276"/>
            <a:ext cx="43467" cy="2038486"/>
          </a:xfrm>
          <a:prstGeom prst="bentConnector3">
            <a:avLst>
              <a:gd name="adj1" fmla="val -525916"/>
            </a:avLst>
          </a:prstGeom>
          <a:ln w="12700">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 name="コネクタ: カギ線 31">
            <a:extLst>
              <a:ext uri="{FF2B5EF4-FFF2-40B4-BE49-F238E27FC236}">
                <a16:creationId xmlns:a16="http://schemas.microsoft.com/office/drawing/2014/main" id="{E24AB7F8-640B-187F-1A83-50C494A0B0B5}"/>
              </a:ext>
            </a:extLst>
          </p:cNvPr>
          <p:cNvCxnSpPr>
            <a:cxnSpLocks/>
          </p:cNvCxnSpPr>
          <p:nvPr/>
        </p:nvCxnSpPr>
        <p:spPr>
          <a:xfrm flipH="1">
            <a:off x="11731746" y="2186655"/>
            <a:ext cx="43467" cy="2038486"/>
          </a:xfrm>
          <a:prstGeom prst="bentConnector3">
            <a:avLst>
              <a:gd name="adj1" fmla="val -525916"/>
            </a:avLst>
          </a:prstGeom>
          <a:ln w="12700">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3" name="テキスト ボックス 32">
            <a:extLst>
              <a:ext uri="{FF2B5EF4-FFF2-40B4-BE49-F238E27FC236}">
                <a16:creationId xmlns:a16="http://schemas.microsoft.com/office/drawing/2014/main" id="{6FFE7928-69A9-351D-7D91-F48F141B2C3B}"/>
              </a:ext>
            </a:extLst>
          </p:cNvPr>
          <p:cNvSpPr txBox="1"/>
          <p:nvPr/>
        </p:nvSpPr>
        <p:spPr>
          <a:xfrm>
            <a:off x="419405" y="5586863"/>
            <a:ext cx="10694011" cy="750205"/>
          </a:xfrm>
          <a:prstGeom prst="rect">
            <a:avLst/>
          </a:prstGeom>
          <a:noFill/>
        </p:spPr>
        <p:txBody>
          <a:bodyPr wrap="square" lIns="91440" tIns="45720" rIns="91440" bIns="45720" anchor="t">
            <a:spAutoFit/>
          </a:bodyPr>
          <a:lstStyle/>
          <a:p>
            <a:pPr>
              <a:lnSpc>
                <a:spcPct val="120000"/>
              </a:lnSpc>
              <a:defRPr/>
            </a:pPr>
            <a:r>
              <a:rPr lang="ja-JP" sz="900" kern="0" dirty="0">
                <a:solidFill>
                  <a:srgbClr val="0D0D0D"/>
                </a:solidFill>
                <a:latin typeface="Meiryo"/>
                <a:ea typeface="Meiryo"/>
              </a:rPr>
              <a:t>・トップカバーはブランドパネル枠と追従バナーをセットにした商品です。</a:t>
            </a:r>
            <a:r>
              <a:rPr lang="ja-JP" sz="900" kern="0" dirty="0">
                <a:solidFill>
                  <a:srgbClr val="0D0D0D"/>
                </a:solidFill>
                <a:latin typeface="Meiryo UI"/>
                <a:ea typeface="Meiryo UI"/>
              </a:rPr>
              <a:t>　</a:t>
            </a:r>
            <a:r>
              <a:rPr lang="en-US" sz="900" kern="0" dirty="0">
                <a:solidFill>
                  <a:srgbClr val="0D0D0D"/>
                </a:solidFill>
                <a:latin typeface="Meiryo UI"/>
                <a:ea typeface="Meiryo UI"/>
              </a:rPr>
              <a:t>※</a:t>
            </a:r>
            <a:r>
              <a:rPr lang="ja-JP" sz="900" kern="0" dirty="0">
                <a:solidFill>
                  <a:srgbClr val="0D0D0D"/>
                </a:solidFill>
                <a:latin typeface="Meiryo"/>
                <a:ea typeface="Meiryo"/>
              </a:rPr>
              <a:t>ユーザーがタイムラインまでスクロールしないなど、追従バナーが表示されない場合がございます</a:t>
            </a:r>
            <a:endParaRPr lang="ja-JP" sz="900" kern="0" dirty="0">
              <a:solidFill>
                <a:srgbClr val="000000"/>
              </a:solidFill>
              <a:latin typeface="Meiryo"/>
              <a:ea typeface="Meiryo"/>
            </a:endParaRPr>
          </a:p>
          <a:p>
            <a:pPr>
              <a:lnSpc>
                <a:spcPct val="120000"/>
              </a:lnSpc>
              <a:defRPr/>
            </a:pPr>
            <a:r>
              <a:rPr lang="ja-JP" sz="900" kern="0" dirty="0">
                <a:solidFill>
                  <a:srgbClr val="0D0D0D"/>
                </a:solidFill>
                <a:latin typeface="Meiryo"/>
                <a:ea typeface="Meiryo"/>
              </a:rPr>
              <a:t>・ビューアブルインプレッションはブランドパネル枠を基準に計測しております。</a:t>
            </a:r>
            <a:endParaRPr lang="ja-JP" dirty="0"/>
          </a:p>
          <a:p>
            <a:pPr lvl="0">
              <a:lnSpc>
                <a:spcPct val="120000"/>
              </a:lnSpc>
              <a:defRPr/>
            </a:pPr>
            <a:r>
              <a:rPr kumimoji="0" lang="ja-JP" altLang="en-US" sz="900" b="0" i="0" u="none" strike="noStrike" kern="0" cap="none" spc="0" normalizeH="0" baseline="0" noProof="0" dirty="0">
                <a:ln>
                  <a:noFill/>
                </a:ln>
                <a:solidFill>
                  <a:srgbClr val="0D0D0D"/>
                </a:solidFill>
                <a:effectLst/>
                <a:uLnTx/>
                <a:uFillTx/>
                <a:latin typeface="Meiryo"/>
                <a:ea typeface="Meiryo"/>
              </a:rPr>
              <a:t>・入稿規定（</a:t>
            </a:r>
            <a:r>
              <a:rPr kumimoji="0" lang="en-US" altLang="ja-JP" sz="900" b="0" i="0" u="none" strike="noStrike" kern="0" cap="none" spc="0" normalizeH="0" baseline="0" noProof="0" dirty="0">
                <a:ln>
                  <a:noFill/>
                </a:ln>
                <a:solidFill>
                  <a:srgbClr val="0D0D0D"/>
                </a:solidFill>
                <a:effectLst/>
                <a:uLnTx/>
                <a:uFillTx/>
                <a:latin typeface="Meiryo"/>
                <a:ea typeface="Meiryo"/>
              </a:rPr>
              <a:t>web</a:t>
            </a:r>
            <a:r>
              <a:rPr kumimoji="0" lang="ja-JP" altLang="en-US" sz="900" b="0" i="0" u="none" strike="noStrike" kern="0" cap="none" spc="0" normalizeH="0" baseline="0" noProof="0" dirty="0">
                <a:ln>
                  <a:noFill/>
                </a:ln>
                <a:solidFill>
                  <a:srgbClr val="0D0D0D"/>
                </a:solidFill>
                <a:effectLst/>
                <a:uLnTx/>
                <a:uFillTx/>
                <a:latin typeface="Meiryo"/>
                <a:ea typeface="Meiryo"/>
              </a:rPr>
              <a:t>）：</a:t>
            </a:r>
            <a:r>
              <a:rPr kumimoji="0" lang="ja-JP" altLang="en-US" sz="900" kern="0" dirty="0">
                <a:solidFill>
                  <a:srgbClr val="0D0D0D"/>
                </a:solidFill>
                <a:latin typeface="Meiryo"/>
                <a:ea typeface="Meiryo"/>
                <a:cs typeface="+mn-lt"/>
                <a:hlinkClick r:id="rId11"/>
              </a:rPr>
              <a:t>https://ads-help.yahoo-net.jp/s/article/H000044930?language=ja</a:t>
            </a:r>
            <a:br>
              <a:rPr kumimoji="0" lang="en-US" altLang="ja-JP" sz="900" kern="0" dirty="0">
                <a:solidFill>
                  <a:srgbClr val="0D0D0D"/>
                </a:solidFill>
                <a:latin typeface="Meiryo"/>
                <a:ea typeface="Meiryo"/>
                <a:cs typeface="+mn-lt"/>
              </a:rPr>
            </a:br>
            <a:r>
              <a:rPr kumimoji="0" lang="ja-JP" altLang="en-US" sz="900" kern="0" dirty="0">
                <a:solidFill>
                  <a:srgbClr val="0D0D0D"/>
                </a:solidFill>
                <a:latin typeface="Meiryo"/>
                <a:ea typeface="Meiryo"/>
                <a:cs typeface="+mn-lt"/>
              </a:rPr>
              <a:t>　</a:t>
            </a:r>
            <a:r>
              <a:rPr kumimoji="0" lang="en-US" altLang="ja-JP" sz="900" kern="0" dirty="0">
                <a:solidFill>
                  <a:srgbClr val="0D0D0D"/>
                </a:solidFill>
                <a:latin typeface="Meiryo"/>
                <a:ea typeface="Meiryo"/>
                <a:cs typeface="+mn-lt"/>
              </a:rPr>
              <a:t>※</a:t>
            </a:r>
            <a:r>
              <a:rPr lang="ja-JP" altLang="en-US" sz="900" dirty="0">
                <a:latin typeface="Meiryo"/>
                <a:ea typeface="Meiryo"/>
              </a:rPr>
              <a:t>ブランドパネル トップカバーの挙動</a:t>
            </a:r>
            <a:r>
              <a:rPr lang="ja-JP" altLang="en-US" sz="900" dirty="0">
                <a:solidFill>
                  <a:srgbClr val="002AFF"/>
                </a:solidFill>
                <a:latin typeface="Meiryo"/>
                <a:ea typeface="Meiryo"/>
              </a:rPr>
              <a:t>：</a:t>
            </a:r>
            <a:r>
              <a:rPr lang="en-US" altLang="ja-JP" sz="900" dirty="0">
                <a:solidFill>
                  <a:srgbClr val="002AFF"/>
                </a:solidFill>
                <a:latin typeface="Meiryo"/>
                <a:ea typeface="Meiryo"/>
              </a:rPr>
              <a:t> </a:t>
            </a:r>
            <a:r>
              <a:rPr kumimoji="0" lang="en-US" altLang="ja-JP" sz="900" kern="0" dirty="0">
                <a:solidFill>
                  <a:srgbClr val="0D0D0D"/>
                </a:solidFill>
                <a:latin typeface="Meiryo"/>
                <a:ea typeface="Meiryo"/>
                <a:cs typeface="+mn-lt"/>
                <a:hlinkClick r:id="rId12"/>
              </a:rPr>
              <a:t>https://ads-help.yahoo-net.jp/s/article/H000055171?language=ja</a:t>
            </a:r>
            <a:endParaRPr kumimoji="0" lang="en-US" altLang="en-US" sz="900" kern="0" dirty="0">
              <a:solidFill>
                <a:srgbClr val="0D0D0D"/>
              </a:solidFill>
              <a:latin typeface="Meiryo"/>
              <a:ea typeface="Meiryo"/>
              <a:cs typeface="+mn-lt"/>
            </a:endParaRPr>
          </a:p>
        </p:txBody>
      </p:sp>
      <p:sp>
        <p:nvSpPr>
          <p:cNvPr id="34" name="テキスト ボックス 33">
            <a:extLst>
              <a:ext uri="{FF2B5EF4-FFF2-40B4-BE49-F238E27FC236}">
                <a16:creationId xmlns:a16="http://schemas.microsoft.com/office/drawing/2014/main" id="{5988D67C-F00F-BDB3-FDD8-9CEA69640BA4}"/>
              </a:ext>
            </a:extLst>
          </p:cNvPr>
          <p:cNvSpPr txBox="1"/>
          <p:nvPr/>
        </p:nvSpPr>
        <p:spPr>
          <a:xfrm>
            <a:off x="419405" y="2555249"/>
            <a:ext cx="3162837" cy="461665"/>
          </a:xfrm>
          <a:prstGeom prst="rect">
            <a:avLst/>
          </a:prstGeom>
          <a:noFill/>
        </p:spPr>
        <p:txBody>
          <a:bodyPr wrap="square" lIns="0" tIns="0" rIns="0" bIns="0" rtlCol="0" anchor="t">
            <a:spAutoFit/>
          </a:bodyPr>
          <a:lstStyle/>
          <a:p>
            <a:pPr>
              <a:defRPr/>
            </a:pPr>
            <a:r>
              <a:rPr lang="en-US" altLang="ja-JP" sz="1000">
                <a:solidFill>
                  <a:srgbClr val="002AFF"/>
                </a:solidFill>
                <a:latin typeface="Meiryo"/>
                <a:ea typeface="Meiryo"/>
              </a:rPr>
              <a:t>※ </a:t>
            </a:r>
            <a:r>
              <a:rPr lang="ja-JP" altLang="en-US" sz="1000">
                <a:solidFill>
                  <a:srgbClr val="002AFF"/>
                </a:solidFill>
                <a:latin typeface="Meiryo"/>
                <a:ea typeface="Meiryo"/>
              </a:rPr>
              <a:t>タップ後の挙動は「スマートフォン動画広告タップ後の挙動」のページをご参照ください。</a:t>
            </a:r>
          </a:p>
          <a:p>
            <a:pPr lvl="0">
              <a:defRPr/>
            </a:pPr>
            <a:endParaRPr lang="ja-JP" altLang="en-US" sz="1000">
              <a:solidFill>
                <a:srgbClr val="002AFF"/>
              </a:solidFill>
              <a:latin typeface="Meiryo" panose="020B0604030504040204" pitchFamily="34" charset="-128"/>
              <a:ea typeface="Meiryo" panose="020B0604030504040204" pitchFamily="34" charset="-128"/>
            </a:endParaRPr>
          </a:p>
        </p:txBody>
      </p:sp>
      <p:sp>
        <p:nvSpPr>
          <p:cNvPr id="15" name="円/楕円 8">
            <a:extLst>
              <a:ext uri="{FF2B5EF4-FFF2-40B4-BE49-F238E27FC236}">
                <a16:creationId xmlns:a16="http://schemas.microsoft.com/office/drawing/2014/main" id="{F36C2DF9-1820-155F-FDA7-158D8370B9F9}"/>
              </a:ext>
            </a:extLst>
          </p:cNvPr>
          <p:cNvSpPr>
            <a:spLocks noChangeAspect="1"/>
          </p:cNvSpPr>
          <p:nvPr/>
        </p:nvSpPr>
        <p:spPr>
          <a:xfrm>
            <a:off x="3878902" y="1982820"/>
            <a:ext cx="414896" cy="414896"/>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D</a:t>
            </a:r>
            <a:endParaRPr kumimoji="1" lang="ja-JP" altLang="en-US"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17" name="円/楕円 25">
            <a:extLst>
              <a:ext uri="{FF2B5EF4-FFF2-40B4-BE49-F238E27FC236}">
                <a16:creationId xmlns:a16="http://schemas.microsoft.com/office/drawing/2014/main" id="{902074A6-8807-4BF2-E13B-453A969F8E59}"/>
              </a:ext>
            </a:extLst>
          </p:cNvPr>
          <p:cNvSpPr>
            <a:spLocks noChangeAspect="1"/>
          </p:cNvSpPr>
          <p:nvPr/>
        </p:nvSpPr>
        <p:spPr>
          <a:xfrm>
            <a:off x="7984191" y="1939276"/>
            <a:ext cx="414896" cy="414896"/>
          </a:xfrm>
          <a:prstGeom prst="ellipse">
            <a:avLst/>
          </a:prstGeom>
          <a:solidFill>
            <a:srgbClr val="00004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rPr>
              <a:t>E</a:t>
            </a:r>
            <a:endParaRPr kumimoji="1" lang="ja-JP" altLang="en-US" sz="1800" b="1" i="0" u="none" strike="noStrike" kern="1200" cap="none" spc="0" normalizeH="0" baseline="0" noProof="0">
              <a:ln>
                <a:noFill/>
              </a:ln>
              <a:solidFill>
                <a:srgbClr val="FFFFFF"/>
              </a:solidFill>
              <a:effectLst/>
              <a:uLnTx/>
              <a:uFillTx/>
              <a:latin typeface="Meiryo" panose="020B0604030504040204" pitchFamily="34" charset="-128"/>
              <a:ea typeface="Meiryo" panose="020B0604030504040204" pitchFamily="34" charset="-128"/>
              <a:cs typeface="Segoe UI" panose="020B0502040204020203" pitchFamily="34" charset="0"/>
            </a:endParaRPr>
          </a:p>
        </p:txBody>
      </p:sp>
      <p:sp>
        <p:nvSpPr>
          <p:cNvPr id="37" name="正方形/長方形 36">
            <a:extLst>
              <a:ext uri="{FF2B5EF4-FFF2-40B4-BE49-F238E27FC236}">
                <a16:creationId xmlns:a16="http://schemas.microsoft.com/office/drawing/2014/main" id="{9B148E58-FE0F-BB11-700E-69EDE2970E45}"/>
              </a:ext>
            </a:extLst>
          </p:cNvPr>
          <p:cNvSpPr/>
          <p:nvPr/>
        </p:nvSpPr>
        <p:spPr>
          <a:xfrm>
            <a:off x="8600929" y="6300371"/>
            <a:ext cx="3152589" cy="138499"/>
          </a:xfrm>
          <a:prstGeom prst="rect">
            <a:avLst/>
          </a:prstGeom>
        </p:spPr>
        <p:txBody>
          <a:bodyPr wrap="none" lIns="0" tIns="0" rIns="0" b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a:t>
            </a:r>
            <a:r>
              <a:rPr kumimoji="1" lang="ja-JP" altLang="en-US" sz="900" b="0" i="0" u="none" strike="noStrike" kern="1200" cap="none" spc="0" normalizeH="0" baseline="0" noProof="0">
                <a:ln>
                  <a:noFill/>
                </a:ln>
                <a:solidFill>
                  <a:srgbClr val="0D0D0D"/>
                </a:solidFill>
                <a:effectLst/>
                <a:uLnTx/>
                <a:uFillTx/>
                <a:latin typeface="Meiryo" panose="020B0604030504040204" pitchFamily="34" charset="-128"/>
                <a:ea typeface="Meiryo" panose="020B0604030504040204" pitchFamily="34" charset="-128"/>
              </a:rPr>
              <a:t>コンテンツページは予告なく変更されることがあります。</a:t>
            </a:r>
          </a:p>
        </p:txBody>
      </p:sp>
      <p:sp>
        <p:nvSpPr>
          <p:cNvPr id="7" name="テキスト プレースホルダー 35">
            <a:extLst>
              <a:ext uri="{FF2B5EF4-FFF2-40B4-BE49-F238E27FC236}">
                <a16:creationId xmlns:a16="http://schemas.microsoft.com/office/drawing/2014/main" id="{F704F7AB-0A25-BD20-5368-BFD6F1D08F4E}"/>
              </a:ext>
            </a:extLst>
          </p:cNvPr>
          <p:cNvSpPr txBox="1">
            <a:spLocks noGrp="1"/>
          </p:cNvSpPr>
          <p:nvPr>
            <p:ph type="body" sz="quarter" idx="10"/>
          </p:nvPr>
        </p:nvSpPr>
        <p:spPr>
          <a:xfrm>
            <a:off x="3526448" y="115411"/>
            <a:ext cx="6270695" cy="579064"/>
          </a:xfrm>
          <a:prstGeom prst="rect">
            <a:avLst/>
          </a:prstGeom>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en-US" altLang="ja-JP" sz="20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rPr>
              <a:t>Yahoo! JAPAN</a:t>
            </a:r>
            <a:r>
              <a:rPr kumimoji="1" lang="ja-JP" altLang="en-US" sz="20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rPr>
              <a:t>トップページ　ブランドパネル</a:t>
            </a:r>
            <a:r>
              <a:rPr lang="ja-JP" altLang="en-US" sz="2000">
                <a:solidFill>
                  <a:srgbClr val="000048"/>
                </a:solidFill>
                <a:latin typeface="Meiryo" panose="020B0604030504040204" pitchFamily="34" charset="-128"/>
                <a:ea typeface="Meiryo" panose="020B0604030504040204" pitchFamily="34" charset="-128"/>
              </a:rPr>
              <a:t>　</a:t>
            </a:r>
            <a:endParaRPr kumimoji="1" lang="en-US" altLang="ja-JP" sz="20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0" fontAlgn="base" latinLnBrk="0" hangingPunct="0">
              <a:lnSpc>
                <a:spcPct val="90000"/>
              </a:lnSpc>
              <a:spcBef>
                <a:spcPts val="1000"/>
              </a:spcBef>
              <a:spcAft>
                <a:spcPct val="0"/>
              </a:spcAft>
              <a:buClrTx/>
              <a:buSzTx/>
              <a:buFont typeface="Arial" panose="020B0604020202020204" pitchFamily="34" charset="0"/>
              <a:buNone/>
              <a:tabLst/>
              <a:defRPr/>
            </a:pPr>
            <a:r>
              <a:rPr kumimoji="1" lang="ja-JP" altLang="en-US" sz="20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rPr>
              <a:t>リッチフォーマット</a:t>
            </a:r>
            <a:r>
              <a:rPr lang="ja-JP" altLang="en-US" sz="2000">
                <a:solidFill>
                  <a:srgbClr val="000048"/>
                </a:solidFill>
                <a:latin typeface="Meiryo" panose="020B0604030504040204" pitchFamily="34" charset="-128"/>
                <a:ea typeface="Meiryo" panose="020B0604030504040204" pitchFamily="34" charset="-128"/>
              </a:rPr>
              <a:t>　</a:t>
            </a:r>
            <a:r>
              <a:rPr lang="en-US" altLang="ja-JP" sz="2000">
                <a:solidFill>
                  <a:srgbClr val="000048"/>
                </a:solidFill>
                <a:latin typeface="Meiryo" panose="020B0604030504040204" pitchFamily="34" charset="-128"/>
                <a:ea typeface="Meiryo" panose="020B0604030504040204" pitchFamily="34" charset="-128"/>
              </a:rPr>
              <a:t>MD</a:t>
            </a:r>
            <a:r>
              <a:rPr kumimoji="1" lang="ja-JP" altLang="en-US" sz="2000" b="1" i="0" u="none" strike="noStrike" kern="1200" cap="none" spc="0" normalizeH="0" baseline="0" noProof="0">
                <a:ln>
                  <a:noFill/>
                </a:ln>
                <a:solidFill>
                  <a:srgbClr val="000048"/>
                </a:solidFill>
                <a:effectLst/>
                <a:uLnTx/>
                <a:uFillTx/>
                <a:latin typeface="Meiryo" panose="020B0604030504040204" pitchFamily="34" charset="-128"/>
                <a:ea typeface="Meiryo" panose="020B0604030504040204" pitchFamily="34" charset="-128"/>
                <a:cs typeface="+mn-cs"/>
              </a:rPr>
              <a:t>　トップカバー</a:t>
            </a:r>
          </a:p>
        </p:txBody>
      </p:sp>
    </p:spTree>
    <p:extLst>
      <p:ext uri="{BB962C8B-B14F-4D97-AF65-F5344CB8AC3E}">
        <p14:creationId xmlns:p14="http://schemas.microsoft.com/office/powerpoint/2010/main" val="1558549108"/>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MSCレイアウト（広告主・代理店限定）">
  <a:themeElements>
    <a:clrScheme name="ユーザー定義 1">
      <a:dk1>
        <a:srgbClr val="000000"/>
      </a:dk1>
      <a:lt1>
        <a:srgbClr val="FFFFFF"/>
      </a:lt1>
      <a:dk2>
        <a:srgbClr val="00003E"/>
      </a:dk2>
      <a:lt2>
        <a:srgbClr val="FFFFFF"/>
      </a:lt2>
      <a:accent1>
        <a:srgbClr val="00003E"/>
      </a:accent1>
      <a:accent2>
        <a:srgbClr val="06C755"/>
      </a:accent2>
      <a:accent3>
        <a:srgbClr val="FF0033"/>
      </a:accent3>
      <a:accent4>
        <a:srgbClr val="F77911"/>
      </a:accent4>
      <a:accent5>
        <a:srgbClr val="A9A9A9"/>
      </a:accent5>
      <a:accent6>
        <a:srgbClr val="D5D5D5"/>
      </a:accent6>
      <a:hlink>
        <a:srgbClr val="0563C1"/>
      </a:hlink>
      <a:folHlink>
        <a:srgbClr val="0D0D0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00003E"/>
        </a:solidFill>
        <a:ln>
          <a:no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lnDef>
      <a:spPr>
        <a:ln w="28575">
          <a:headEnd type="oval" w="lg" len="lg"/>
          <a:tailEnd type="oval" w="lg" len="lg"/>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MSCプロダクト部門資料FMT_v0.1" id="{67D726DE-EA97-2F46-A448-D8C333267734}" vid="{F79B8FC2-5071-944A-B5F6-F0B4F3C8CD44}"/>
    </a:ext>
  </a:extLst>
</a:theme>
</file>

<file path=ppt/theme/theme2.xml><?xml version="1.0" encoding="utf-8"?>
<a:theme xmlns:a="http://schemas.openxmlformats.org/drawingml/2006/main" name="CBCレイアウト">
  <a:themeElements>
    <a:clrScheme name="CBC">
      <a:dk1>
        <a:srgbClr val="000000"/>
      </a:dk1>
      <a:lt1>
        <a:srgbClr val="FFFFFF"/>
      </a:lt1>
      <a:dk2>
        <a:srgbClr val="0D0D0D"/>
      </a:dk2>
      <a:lt2>
        <a:srgbClr val="FFFFFF"/>
      </a:lt2>
      <a:accent1>
        <a:srgbClr val="000048"/>
      </a:accent1>
      <a:accent2>
        <a:srgbClr val="06C755"/>
      </a:accent2>
      <a:accent3>
        <a:srgbClr val="FF0033"/>
      </a:accent3>
      <a:accent4>
        <a:srgbClr val="002AFF"/>
      </a:accent4>
      <a:accent5>
        <a:srgbClr val="A9A9A9"/>
      </a:accent5>
      <a:accent6>
        <a:srgbClr val="D5D5D5"/>
      </a:accent6>
      <a:hlink>
        <a:srgbClr val="0563C1"/>
      </a:hlink>
      <a:folHlink>
        <a:srgbClr val="EAEAEA"/>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【社外秘】mscテンプレート_2016</Template>
  <TotalTime>74</TotalTime>
  <Words>25128</Words>
  <Application>Microsoft Office PowerPoint</Application>
  <PresentationFormat>ワイド画面</PresentationFormat>
  <Paragraphs>4327</Paragraphs>
  <Slides>85</Slides>
  <Notes>24</Notes>
  <HiddenSlides>0</HiddenSlides>
  <MMClips>0</MMClips>
  <ScaleCrop>false</ScaleCrop>
  <HeadingPairs>
    <vt:vector size="8" baseType="variant">
      <vt:variant>
        <vt:lpstr>使用されているフォント</vt:lpstr>
      </vt:variant>
      <vt:variant>
        <vt:i4>11</vt:i4>
      </vt:variant>
      <vt:variant>
        <vt:lpstr>テーマ</vt:lpstr>
      </vt:variant>
      <vt:variant>
        <vt:i4>2</vt:i4>
      </vt:variant>
      <vt:variant>
        <vt:lpstr>埋め込まれた OLE サーバー</vt:lpstr>
      </vt:variant>
      <vt:variant>
        <vt:i4>2</vt:i4>
      </vt:variant>
      <vt:variant>
        <vt:lpstr>スライド タイトル</vt:lpstr>
      </vt:variant>
      <vt:variant>
        <vt:i4>85</vt:i4>
      </vt:variant>
    </vt:vector>
  </HeadingPairs>
  <TitlesOfParts>
    <vt:vector size="100" baseType="lpstr">
      <vt:lpstr>Meiryo UI</vt:lpstr>
      <vt:lpstr>NotoSansJP</vt:lpstr>
      <vt:lpstr>Meiryo</vt:lpstr>
      <vt:lpstr>Meiryo</vt:lpstr>
      <vt:lpstr>メイリオ 本文</vt:lpstr>
      <vt:lpstr>Yu Gothic Medium</vt:lpstr>
      <vt:lpstr>Arial</vt:lpstr>
      <vt:lpstr>Calibri</vt:lpstr>
      <vt:lpstr>Segoe UI</vt:lpstr>
      <vt:lpstr>Verdana</vt:lpstr>
      <vt:lpstr>Wingdings</vt:lpstr>
      <vt:lpstr>MSCレイアウト（広告主・代理店限定）</vt:lpstr>
      <vt:lpstr>CBCレイアウト</vt:lpstr>
      <vt:lpstr>think-cell スライド</vt:lpstr>
      <vt:lpstr>think-cellスライド</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subject/>
  <dc:creator>加賀谷 有里</dc:creator>
  <cp:keywords/>
  <dc:description/>
  <cp:lastModifiedBy>平井 祐子</cp:lastModifiedBy>
  <cp:revision>1</cp:revision>
  <dcterms:created xsi:type="dcterms:W3CDTF">2020-02-26T07:28:11Z</dcterms:created>
  <dcterms:modified xsi:type="dcterms:W3CDTF">2026-07-07T00:49:51Z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defa4170-0d19-0005-0004-bc88714345d2_Enabled">
    <vt:lpwstr>true</vt:lpwstr>
  </property>
  <property fmtid="{D5CDD505-2E9C-101B-9397-08002B2CF9AE}" pid="3" name="MSIP_Label_defa4170-0d19-0005-0004-bc88714345d2_SetDate">
    <vt:lpwstr>2024-12-06T03:09:04Z</vt:lpwstr>
  </property>
  <property fmtid="{D5CDD505-2E9C-101B-9397-08002B2CF9AE}" pid="4" name="MSIP_Label_defa4170-0d19-0005-0004-bc88714345d2_Method">
    <vt:lpwstr>Standard</vt:lpwstr>
  </property>
  <property fmtid="{D5CDD505-2E9C-101B-9397-08002B2CF9AE}" pid="5" name="MSIP_Label_defa4170-0d19-0005-0004-bc88714345d2_Name">
    <vt:lpwstr>defa4170-0d19-0005-0004-bc88714345d2</vt:lpwstr>
  </property>
  <property fmtid="{D5CDD505-2E9C-101B-9397-08002B2CF9AE}" pid="6" name="MSIP_Label_defa4170-0d19-0005-0004-bc88714345d2_SiteId">
    <vt:lpwstr>d8c9785c-7bbf-4b6c-bf29-15e4982bfb86</vt:lpwstr>
  </property>
  <property fmtid="{D5CDD505-2E9C-101B-9397-08002B2CF9AE}" pid="7" name="MSIP_Label_defa4170-0d19-0005-0004-bc88714345d2_ActionId">
    <vt:lpwstr>e8a2cfe1-ed36-4817-94cf-6e7060665082</vt:lpwstr>
  </property>
  <property fmtid="{D5CDD505-2E9C-101B-9397-08002B2CF9AE}" pid="8" name="MSIP_Label_defa4170-0d19-0005-0004-bc88714345d2_ContentBits">
    <vt:lpwstr>0</vt:lpwstr>
  </property>
</Properties>
</file>