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5" r:id="rId2"/>
    <p:sldMasterId id="2147483662" r:id="rId3"/>
  </p:sldMasterIdLst>
  <p:notesMasterIdLst>
    <p:notesMasterId r:id="rId12"/>
  </p:notesMasterIdLst>
  <p:sldIdLst>
    <p:sldId id="256" r:id="rId4"/>
    <p:sldId id="257" r:id="rId5"/>
    <p:sldId id="258" r:id="rId6"/>
    <p:sldId id="259" r:id="rId7"/>
    <p:sldId id="260" r:id="rId8"/>
    <p:sldId id="261" r:id="rId9"/>
    <p:sldId id="262" r:id="rId10"/>
    <p:sldId id="263" r:id="rId11"/>
  </p:sldIdLst>
  <p:sldSz cx="12192000" cy="6858000"/>
  <p:notesSz cx="6858000" cy="9144000"/>
  <p:embeddedFontLst>
    <p:embeddedFont>
      <p:font typeface="Meiryo" panose="020B0604030504040204" pitchFamily="50" charset="-128"/>
      <p:regular r:id="rId13"/>
      <p:bold r:id="rId14"/>
      <p:italic r:id="rId15"/>
      <p:boldItalic r:id="rId16"/>
    </p:embeddedFont>
    <p:embeddedFont>
      <p:font typeface="Quattrocento Sans" panose="020F0502020204030204"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i458eC1FuioMbL5Z8cbM36mFEv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88CDA7-0F63-4206-9838-3E221A963FCF}">
  <a:tblStyle styleId="{1C88CDA7-0F63-4206-9838-3E221A963FC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991AC50-9E91-4FB0-9A95-21B4D720B01C}"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8"/>
          </a:solidFill>
        </a:fill>
      </a:tcStyle>
    </a:wholeTbl>
    <a:band1H>
      <a:tcTxStyle/>
      <a:tcStyle>
        <a:tcBdr/>
        <a:fill>
          <a:solidFill>
            <a:srgbClr val="CACACE"/>
          </a:solidFill>
        </a:fill>
      </a:tcStyle>
    </a:band1H>
    <a:band2H>
      <a:tcTxStyle/>
      <a:tcStyle>
        <a:tcBdr/>
      </a:tcStyle>
    </a:band2H>
    <a:band1V>
      <a:tcTxStyle/>
      <a:tcStyle>
        <a:tcBdr/>
        <a:fill>
          <a:solidFill>
            <a:srgbClr val="CACACE"/>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1" d="100"/>
          <a:sy n="71" d="100"/>
        </p:scale>
        <p:origin x="59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Master" Target="slideMasters/slideMaster3.xml"/><Relationship Id="rId21" Type="http://customschemas.google.com/relationships/presentationmetadata" Target="metadata"/><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2.fntdata"/><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1005327\Downloads\0490-1_%5bYDA%5d_&#20104;&#32004;&#22411;&#22770;&#19978;&#65288;ad_type&#12354;&#12426;&#65289;_246351_2026-05-07.xls"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1005327\Downloads\0490-1_%5bYDA%5d_&#20104;&#32004;&#22411;&#22770;&#19978;&#65288;ad_type&#12354;&#12426;&#65289;_246351_2026-05-07.xls"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lumMod val="75000"/>
                </a:schemeClr>
              </a:solidFill>
              <a:ln>
                <a:noFill/>
              </a:ln>
              <a:effectLst/>
            </c:spPr>
            <c:extLst>
              <c:ext xmlns:c16="http://schemas.microsoft.com/office/drawing/2014/chart" uri="{C3380CC4-5D6E-409C-BE32-E72D297353CC}">
                <c16:uniqueId val="{00000001-46F2-44A9-9429-13C5FFF3701A}"/>
              </c:ext>
            </c:extLst>
          </c:dPt>
          <c:dLbls>
            <c:dLbl>
              <c:idx val="1"/>
              <c:layout>
                <c:manualLayout>
                  <c:x val="4.7483380816714148E-3"/>
                  <c:y val="4.6294473607465733E-3"/>
                </c:manualLayout>
              </c:layout>
              <c:showLegendKey val="0"/>
              <c:showVal val="1"/>
              <c:showCatName val="0"/>
              <c:showSerName val="0"/>
              <c:showPercent val="0"/>
              <c:showBubbleSize val="0"/>
              <c:extLst>
                <c:ext xmlns:c15="http://schemas.microsoft.com/office/drawing/2012/chart" uri="{CE6537A1-D6FC-4f65-9D91-7224C49458BB}">
                  <c15:layout>
                    <c:manualLayout>
                      <c:w val="0.27578347578347578"/>
                      <c:h val="0.14027777777777775"/>
                    </c:manualLayout>
                  </c15:layout>
                </c:ext>
                <c:ext xmlns:c16="http://schemas.microsoft.com/office/drawing/2014/chart" uri="{C3380CC4-5D6E-409C-BE32-E72D297353CC}">
                  <c16:uniqueId val="{00000001-46F2-44A9-9429-13C5FFF3701A}"/>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j-ea"/>
                    <a:ea typeface="+mj-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Sheet1!$B$27:$B$28</c:f>
              <c:strCache>
                <c:ptCount val="2"/>
                <c:pt idx="0">
                  <c:v>ブランドパネル SP</c:v>
                </c:pt>
                <c:pt idx="1">
                  <c:v>ブランドパネルSP　スクエア</c:v>
                </c:pt>
              </c:strCache>
            </c:strRef>
          </c:cat>
          <c:val>
            <c:numRef>
              <c:f>Sheet1!$C$27:$C$28</c:f>
              <c:numCache>
                <c:formatCode>0.00%</c:formatCode>
                <c:ptCount val="2"/>
                <c:pt idx="0">
                  <c:v>6.2199999999999998E-2</c:v>
                </c:pt>
                <c:pt idx="1">
                  <c:v>0.105</c:v>
                </c:pt>
              </c:numCache>
            </c:numRef>
          </c:val>
          <c:extLst>
            <c:ext xmlns:c16="http://schemas.microsoft.com/office/drawing/2014/chart" uri="{C3380CC4-5D6E-409C-BE32-E72D297353CC}">
              <c16:uniqueId val="{00000000-46F2-44A9-9429-13C5FFF3701A}"/>
            </c:ext>
          </c:extLst>
        </c:ser>
        <c:dLbls>
          <c:showLegendKey val="0"/>
          <c:showVal val="0"/>
          <c:showCatName val="0"/>
          <c:showSerName val="0"/>
          <c:showPercent val="0"/>
          <c:showBubbleSize val="0"/>
        </c:dLbls>
        <c:gapWidth val="62"/>
        <c:overlap val="20"/>
        <c:axId val="1733363600"/>
        <c:axId val="1733364080"/>
      </c:barChart>
      <c:catAx>
        <c:axId val="1733363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733364080"/>
        <c:crosses val="autoZero"/>
        <c:auto val="1"/>
        <c:lblAlgn val="ctr"/>
        <c:lblOffset val="100"/>
        <c:noMultiLvlLbl val="0"/>
      </c:catAx>
      <c:valAx>
        <c:axId val="17333640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7333636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3">
                  <a:lumMod val="75000"/>
                </a:schemeClr>
              </a:solidFill>
              <a:ln>
                <a:noFill/>
              </a:ln>
              <a:effectLst/>
            </c:spPr>
            <c:extLst>
              <c:ext xmlns:c16="http://schemas.microsoft.com/office/drawing/2014/chart" uri="{C3380CC4-5D6E-409C-BE32-E72D297353CC}">
                <c16:uniqueId val="{00000001-F976-428A-ADB6-D26AFECEB646}"/>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ea"/>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Sheet1!$B$32:$B$33</c:f>
              <c:strCache>
                <c:ptCount val="2"/>
                <c:pt idx="0">
                  <c:v>ブランドパネル SP</c:v>
                </c:pt>
                <c:pt idx="1">
                  <c:v>ブランドパネルSP　スクエア</c:v>
                </c:pt>
              </c:strCache>
            </c:strRef>
          </c:cat>
          <c:val>
            <c:numRef>
              <c:f>Sheet1!$C$32:$C$33</c:f>
              <c:numCache>
                <c:formatCode>0.00%</c:formatCode>
                <c:ptCount val="2"/>
                <c:pt idx="0">
                  <c:v>5.5999999999999999E-3</c:v>
                </c:pt>
                <c:pt idx="1">
                  <c:v>9.5999999999999992E-3</c:v>
                </c:pt>
              </c:numCache>
            </c:numRef>
          </c:val>
          <c:extLst>
            <c:ext xmlns:c16="http://schemas.microsoft.com/office/drawing/2014/chart" uri="{C3380CC4-5D6E-409C-BE32-E72D297353CC}">
              <c16:uniqueId val="{00000000-F976-428A-ADB6-D26AFECEB646}"/>
            </c:ext>
          </c:extLst>
        </c:ser>
        <c:dLbls>
          <c:showLegendKey val="0"/>
          <c:showVal val="0"/>
          <c:showCatName val="0"/>
          <c:showSerName val="0"/>
          <c:showPercent val="0"/>
          <c:showBubbleSize val="0"/>
        </c:dLbls>
        <c:gapWidth val="62"/>
        <c:overlap val="20"/>
        <c:axId val="1733363600"/>
        <c:axId val="1733364080"/>
      </c:barChart>
      <c:catAx>
        <c:axId val="1733363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733364080"/>
        <c:crosses val="autoZero"/>
        <c:auto val="1"/>
        <c:lblAlgn val="ctr"/>
        <c:lblOffset val="100"/>
        <c:noMultiLvlLbl val="0"/>
      </c:catAx>
      <c:valAx>
        <c:axId val="17333640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7333636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4" name="Google Shape;1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BC_プロダクト資料表紙（広告主・代理店限定）">
  <p:cSld name="CBC_プロダクト資料表紙（広告主・代理店限定）">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11"/>
        <p:cNvGrpSpPr/>
        <p:nvPr/>
      </p:nvGrpSpPr>
      <p:grpSpPr>
        <a:xfrm>
          <a:off x="0" y="0"/>
          <a:ext cx="0" cy="0"/>
          <a:chOff x="0" y="0"/>
          <a:chExt cx="0" cy="0"/>
        </a:xfrm>
      </p:grpSpPr>
      <p:sp>
        <p:nvSpPr>
          <p:cNvPr id="12" name="Google Shape;12;p10"/>
          <p:cNvSpPr/>
          <p:nvPr/>
        </p:nvSpPr>
        <p:spPr>
          <a:xfrm flipH="1">
            <a:off x="10017125" y="2768600"/>
            <a:ext cx="2174875" cy="4089400"/>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3" name="Google Shape;13;p10"/>
          <p:cNvSpPr/>
          <p:nvPr/>
        </p:nvSpPr>
        <p:spPr>
          <a:xfrm flipH="1">
            <a:off x="10456863" y="3595688"/>
            <a:ext cx="1735137" cy="3262312"/>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10"/>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15" name="Google Shape;15;p10"/>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16" name="Google Shape;16;p10"/>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0"/>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18" name="Google Shape;18;p10"/>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19" name="Google Shape;19;p10"/>
          <p:cNvSpPr txBox="1">
            <a:spLocks noGrp="1"/>
          </p:cNvSpPr>
          <p:nvPr>
            <p:ph type="body" idx="1"/>
          </p:nvPr>
        </p:nvSpPr>
        <p:spPr>
          <a:xfrm>
            <a:off x="587375" y="1696711"/>
            <a:ext cx="11017250" cy="2065291"/>
          </a:xfrm>
          <a:prstGeom prst="rect">
            <a:avLst/>
          </a:prstGeom>
          <a:noFill/>
          <a:ln>
            <a:noFill/>
          </a:ln>
        </p:spPr>
        <p:txBody>
          <a:bodyPr spcFirstLastPara="1" wrap="square" lIns="0" tIns="36000" rIns="0" bIns="0" anchor="t" anchorCtr="0">
            <a:noAutofit/>
          </a:bodyPr>
          <a:lstStyle>
            <a:lvl1pPr marL="457200" marR="0" lvl="0" indent="-228600" algn="l" rtl="0">
              <a:lnSpc>
                <a:spcPct val="120000"/>
              </a:lnSpc>
              <a:spcBef>
                <a:spcPts val="1000"/>
              </a:spcBef>
              <a:spcAft>
                <a:spcPts val="0"/>
              </a:spcAft>
              <a:buClr>
                <a:schemeClr val="lt1"/>
              </a:buClr>
              <a:buSzPts val="4000"/>
              <a:buFont typeface="Arial"/>
              <a:buNone/>
              <a:defRPr sz="40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10"/>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1200"/>
              <a:buFont typeface="Arial"/>
              <a:buNone/>
              <a:defRPr sz="12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10"/>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
  <p:cSld name="タイトル+説明文＋コピーライト+ページ番号">
    <p:spTree>
      <p:nvGrpSpPr>
        <p:cNvPr id="1" name="Shape 64"/>
        <p:cNvGrpSpPr/>
        <p:nvPr/>
      </p:nvGrpSpPr>
      <p:grpSpPr>
        <a:xfrm>
          <a:off x="0" y="0"/>
          <a:ext cx="0" cy="0"/>
          <a:chOff x="0" y="0"/>
          <a:chExt cx="0" cy="0"/>
        </a:xfrm>
      </p:grpSpPr>
      <p:sp>
        <p:nvSpPr>
          <p:cNvPr id="65" name="Google Shape;65;p20"/>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66" name="Google Shape;66;p20"/>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67" name="Google Shape;67;p20"/>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8" name="Google Shape;68;p20"/>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コピーライト+ページ番号">
  <p:cSld name="コピーライト+ページ番号">
    <p:spTree>
      <p:nvGrpSpPr>
        <p:cNvPr id="1" name="Shape 69"/>
        <p:cNvGrpSpPr/>
        <p:nvPr/>
      </p:nvGrpSpPr>
      <p:grpSpPr>
        <a:xfrm>
          <a:off x="0" y="0"/>
          <a:ext cx="0" cy="0"/>
          <a:chOff x="0" y="0"/>
          <a:chExt cx="0" cy="0"/>
        </a:xfrm>
      </p:grpSpPr>
      <p:sp>
        <p:nvSpPr>
          <p:cNvPr id="70" name="Google Shape;70;p21"/>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71" name="Google Shape;71;p21"/>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最終ページ">
  <p:cSld name="最終ページ">
    <p:spTree>
      <p:nvGrpSpPr>
        <p:cNvPr id="1" name="Shape 72"/>
        <p:cNvGrpSpPr/>
        <p:nvPr/>
      </p:nvGrpSpPr>
      <p:grpSpPr>
        <a:xfrm>
          <a:off x="0" y="0"/>
          <a:ext cx="0" cy="0"/>
          <a:chOff x="0" y="0"/>
          <a:chExt cx="0" cy="0"/>
        </a:xfrm>
      </p:grpSpPr>
      <p:pic>
        <p:nvPicPr>
          <p:cNvPr id="73" name="Google Shape;73;p22"/>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74" name="Google Shape;74;p22"/>
          <p:cNvPicPr preferRelativeResize="0"/>
          <p:nvPr/>
        </p:nvPicPr>
        <p:blipFill rotWithShape="1">
          <a:blip r:embed="rId3">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BC_プロダクト資料表紙（社外秘）">
  <p:cSld name="CBC_プロダクト資料表紙（社外秘）">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77"/>
        <p:cNvGrpSpPr/>
        <p:nvPr/>
      </p:nvGrpSpPr>
      <p:grpSpPr>
        <a:xfrm>
          <a:off x="0" y="0"/>
          <a:ext cx="0" cy="0"/>
          <a:chOff x="0" y="0"/>
          <a:chExt cx="0" cy="0"/>
        </a:xfrm>
      </p:grpSpPr>
      <p:sp>
        <p:nvSpPr>
          <p:cNvPr id="78" name="Google Shape;78;p24"/>
          <p:cNvSpPr/>
          <p:nvPr/>
        </p:nvSpPr>
        <p:spPr>
          <a:xfrm flipH="1">
            <a:off x="10017125" y="2768600"/>
            <a:ext cx="2174875" cy="4089400"/>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9" name="Google Shape;79;p24"/>
          <p:cNvSpPr/>
          <p:nvPr/>
        </p:nvSpPr>
        <p:spPr>
          <a:xfrm flipH="1">
            <a:off x="10456863" y="3595688"/>
            <a:ext cx="1735137" cy="3262312"/>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0" name="Google Shape;80;p24"/>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1" name="Google Shape;81;p24"/>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82" name="Google Shape;82;p24"/>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 name="Google Shape;83;p24"/>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4" name="Google Shape;84;p24"/>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85" name="Google Shape;85;p24"/>
          <p:cNvSpPr txBox="1">
            <a:spLocks noGrp="1"/>
          </p:cNvSpPr>
          <p:nvPr>
            <p:ph type="body" idx="1"/>
          </p:nvPr>
        </p:nvSpPr>
        <p:spPr>
          <a:xfrm>
            <a:off x="587375" y="1696711"/>
            <a:ext cx="11017250" cy="2065291"/>
          </a:xfrm>
          <a:prstGeom prst="rect">
            <a:avLst/>
          </a:prstGeom>
          <a:noFill/>
          <a:ln>
            <a:noFill/>
          </a:ln>
        </p:spPr>
        <p:txBody>
          <a:bodyPr spcFirstLastPara="1" wrap="square" lIns="0" tIns="36000" rIns="0" bIns="0" anchor="t" anchorCtr="0">
            <a:noAutofit/>
          </a:bodyPr>
          <a:lstStyle>
            <a:lvl1pPr marL="457200" marR="0" lvl="0" indent="-228600" algn="l" rtl="0">
              <a:lnSpc>
                <a:spcPct val="120000"/>
              </a:lnSpc>
              <a:spcBef>
                <a:spcPts val="1000"/>
              </a:spcBef>
              <a:spcAft>
                <a:spcPts val="0"/>
              </a:spcAft>
              <a:buClr>
                <a:schemeClr val="lt1"/>
              </a:buClr>
              <a:buSzPts val="4000"/>
              <a:buFont typeface="Arial"/>
              <a:buNone/>
              <a:defRPr sz="40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6" name="Google Shape;86;p24"/>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1200"/>
              <a:buFont typeface="Arial"/>
              <a:buNone/>
              <a:defRPr sz="12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24"/>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BC_プロダクト資料中表紙（社外秘）">
  <p:cSld name="CBC_プロダクト資料中表紙（社外秘）">
    <p:spTree>
      <p:nvGrpSpPr>
        <p:cNvPr id="1" name="Shape 88"/>
        <p:cNvGrpSpPr/>
        <p:nvPr/>
      </p:nvGrpSpPr>
      <p:grpSpPr>
        <a:xfrm>
          <a:off x="0" y="0"/>
          <a:ext cx="0" cy="0"/>
          <a:chOff x="0" y="0"/>
          <a:chExt cx="0" cy="0"/>
        </a:xfrm>
      </p:grpSpPr>
      <p:sp>
        <p:nvSpPr>
          <p:cNvPr id="89" name="Google Shape;89;p25"/>
          <p:cNvSpPr/>
          <p:nvPr/>
        </p:nvSpPr>
        <p:spPr>
          <a:xfrm>
            <a:off x="10363200" y="3427413"/>
            <a:ext cx="1828800" cy="3430587"/>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25"/>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chemeClr val="lt1"/>
                </a:solidFill>
                <a:latin typeface="Meiryo"/>
                <a:ea typeface="Meiryo"/>
                <a:cs typeface="Meiryo"/>
                <a:sym typeface="Meiryo"/>
              </a:rPr>
              <a:t>‹#›</a:t>
            </a:fld>
            <a:endParaRPr sz="700">
              <a:solidFill>
                <a:schemeClr val="lt1"/>
              </a:solidFill>
              <a:latin typeface="Meiryo"/>
              <a:ea typeface="Meiryo"/>
              <a:cs typeface="Meiryo"/>
              <a:sym typeface="Meiryo"/>
            </a:endParaRPr>
          </a:p>
        </p:txBody>
      </p:sp>
      <p:pic>
        <p:nvPicPr>
          <p:cNvPr id="91" name="Google Shape;91;p25"/>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92" name="Google Shape;92;p25"/>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タイトル+コピーライト+ページ番号（社外秘）">
  <p:cSld name="タイトル+コピーライト+ページ番号（社外秘）">
    <p:spTree>
      <p:nvGrpSpPr>
        <p:cNvPr id="1" name="Shape 93"/>
        <p:cNvGrpSpPr/>
        <p:nvPr/>
      </p:nvGrpSpPr>
      <p:grpSpPr>
        <a:xfrm>
          <a:off x="0" y="0"/>
          <a:ext cx="0" cy="0"/>
          <a:chOff x="0" y="0"/>
          <a:chExt cx="0" cy="0"/>
        </a:xfrm>
      </p:grpSpPr>
      <p:sp>
        <p:nvSpPr>
          <p:cNvPr id="94" name="Google Shape;94;p26"/>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95" name="Google Shape;95;p26"/>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96" name="Google Shape;96;p26"/>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社外秘）">
  <p:cSld name="タイトル+説明文＋コピーライト+ページ番号（社外秘）">
    <p:spTree>
      <p:nvGrpSpPr>
        <p:cNvPr id="1" name="Shape 97"/>
        <p:cNvGrpSpPr/>
        <p:nvPr/>
      </p:nvGrpSpPr>
      <p:grpSpPr>
        <a:xfrm>
          <a:off x="0" y="0"/>
          <a:ext cx="0" cy="0"/>
          <a:chOff x="0" y="0"/>
          <a:chExt cx="0" cy="0"/>
        </a:xfrm>
      </p:grpSpPr>
      <p:sp>
        <p:nvSpPr>
          <p:cNvPr id="98" name="Google Shape;98;p27"/>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99" name="Google Shape;99;p27"/>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100" name="Google Shape;100;p27"/>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1" name="Google Shape;101;p27"/>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コピーライト+ページ番号（社外秘）">
  <p:cSld name="コピーライト+ページ番号（社外秘）">
    <p:spTree>
      <p:nvGrpSpPr>
        <p:cNvPr id="1" name="Shape 102"/>
        <p:cNvGrpSpPr/>
        <p:nvPr/>
      </p:nvGrpSpPr>
      <p:grpSpPr>
        <a:xfrm>
          <a:off x="0" y="0"/>
          <a:ext cx="0" cy="0"/>
          <a:chOff x="0" y="0"/>
          <a:chExt cx="0" cy="0"/>
        </a:xfrm>
      </p:grpSpPr>
      <p:sp>
        <p:nvSpPr>
          <p:cNvPr id="103" name="Google Shape;103;p28"/>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104" name="Google Shape;104;p28"/>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最終ページ（社外秘）">
  <p:cSld name="最終ページ（社外秘）">
    <p:spTree>
      <p:nvGrpSpPr>
        <p:cNvPr id="1" name="Shape 105"/>
        <p:cNvGrpSpPr/>
        <p:nvPr/>
      </p:nvGrpSpPr>
      <p:grpSpPr>
        <a:xfrm>
          <a:off x="0" y="0"/>
          <a:ext cx="0" cy="0"/>
          <a:chOff x="0" y="0"/>
          <a:chExt cx="0" cy="0"/>
        </a:xfrm>
      </p:grpSpPr>
      <p:pic>
        <p:nvPicPr>
          <p:cNvPr id="106" name="Google Shape;106;p29"/>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107" name="Google Shape;107;p29"/>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108" name="Google Shape;108;p29"/>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Meiryo"/>
              <a:buNone/>
            </a:pPr>
            <a:r>
              <a:rPr lang="ja-JP" sz="950" b="1" i="0" u="none" strike="noStrike" cap="none">
                <a:solidFill>
                  <a:srgbClr val="B7B7B7"/>
                </a:solidFill>
                <a:latin typeface="Meiryo"/>
                <a:ea typeface="Meiryo"/>
                <a:cs typeface="Meiryo"/>
                <a:sym typeface="Meiryo"/>
              </a:rPr>
              <a:t>社外秘 / Internal Use Only</a:t>
            </a:r>
            <a:endParaRPr sz="950" b="1" i="0" u="none" strike="noStrike" cap="none">
              <a:solidFill>
                <a:srgbClr val="B7B7B7"/>
              </a:solidFill>
              <a:latin typeface="Meiryo"/>
              <a:ea typeface="Meiryo"/>
              <a:cs typeface="Meiryo"/>
              <a:sym typeface="Meiryo"/>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タイトル+説明文＋コピーライト+ノンブタイトル+ポイント＋コピーライト+ノンブル（社外秘）">
  <p:cSld name="タイトル+説明文＋コピーライト+ノンブタイトル+ポイント＋コピーライト+ノンブル（社外秘）">
    <p:spTree>
      <p:nvGrpSpPr>
        <p:cNvPr id="1" name="Shape 109"/>
        <p:cNvGrpSpPr/>
        <p:nvPr/>
      </p:nvGrpSpPr>
      <p:grpSpPr>
        <a:xfrm>
          <a:off x="0" y="0"/>
          <a:ext cx="0" cy="0"/>
          <a:chOff x="0" y="0"/>
          <a:chExt cx="0" cy="0"/>
        </a:xfrm>
      </p:grpSpPr>
      <p:sp>
        <p:nvSpPr>
          <p:cNvPr id="110" name="Google Shape;110;p30"/>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1" name="Google Shape;111;p30"/>
          <p:cNvSpPr txBox="1"/>
          <p:nvPr/>
        </p:nvSpPr>
        <p:spPr>
          <a:xfrm>
            <a:off x="11159836" y="6389895"/>
            <a:ext cx="729720"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sp>
        <p:nvSpPr>
          <p:cNvPr id="112" name="Google Shape;112;p30"/>
          <p:cNvSpPr/>
          <p:nvPr/>
        </p:nvSpPr>
        <p:spPr>
          <a:xfrm>
            <a:off x="286310" y="6533996"/>
            <a:ext cx="813256" cy="94565"/>
          </a:xfrm>
          <a:prstGeom prst="rect">
            <a:avLst/>
          </a:prstGeom>
          <a:noFill/>
          <a:ln>
            <a:noFill/>
          </a:ln>
        </p:spPr>
      </p:sp>
      <p:sp>
        <p:nvSpPr>
          <p:cNvPr id="113" name="Google Shape;113;p30"/>
          <p:cNvSpPr txBox="1">
            <a:spLocks noGrp="1"/>
          </p:cNvSpPr>
          <p:nvPr>
            <p:ph type="body" idx="1"/>
          </p:nvPr>
        </p:nvSpPr>
        <p:spPr>
          <a:xfrm>
            <a:off x="1017118" y="1274352"/>
            <a:ext cx="10584865" cy="564262"/>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0"/>
              </a:spcBef>
              <a:spcAft>
                <a:spcPts val="0"/>
              </a:spcAft>
              <a:buClr>
                <a:schemeClr val="accent1"/>
              </a:buClr>
              <a:buSzPts val="1600"/>
              <a:buFont typeface="Arial"/>
              <a:buNone/>
              <a:defRPr sz="1600" b="1" i="0" u="none" strike="noStrike" cap="none">
                <a:solidFill>
                  <a:schemeClr val="accen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4" name="Google Shape;114;p30"/>
          <p:cNvSpPr/>
          <p:nvPr/>
        </p:nvSpPr>
        <p:spPr>
          <a:xfrm>
            <a:off x="552350" y="1185030"/>
            <a:ext cx="412894" cy="412894"/>
          </a:xfrm>
          <a:prstGeom prst="rect">
            <a:avLst/>
          </a:prstGeom>
          <a:solidFill>
            <a:srgbClr val="FFFFFF"/>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コピーライト+ページ番号（広告主・代理店限定）">
  <p:cSld name="タイトル+コピーライト+ページ番号（広告主・代理店限定）">
    <p:spTree>
      <p:nvGrpSpPr>
        <p:cNvPr id="1" name="Shape 22"/>
        <p:cNvGrpSpPr/>
        <p:nvPr/>
      </p:nvGrpSpPr>
      <p:grpSpPr>
        <a:xfrm>
          <a:off x="0" y="0"/>
          <a:ext cx="0" cy="0"/>
          <a:chOff x="0" y="0"/>
          <a:chExt cx="0" cy="0"/>
        </a:xfrm>
      </p:grpSpPr>
      <p:sp>
        <p:nvSpPr>
          <p:cNvPr id="23" name="Google Shape;23;p11"/>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b="0" i="0" u="none" strike="noStrike" cap="none">
                <a:solidFill>
                  <a:srgbClr val="BFBFBF"/>
                </a:solidFill>
                <a:latin typeface="Meiryo"/>
                <a:ea typeface="Meiryo"/>
                <a:cs typeface="Meiryo"/>
                <a:sym typeface="Meiryo"/>
              </a:rPr>
              <a:t>‹#›</a:t>
            </a:fld>
            <a:endParaRPr sz="700" b="0" i="0" u="none" strike="noStrike" cap="none">
              <a:solidFill>
                <a:srgbClr val="BFBFBF"/>
              </a:solidFill>
              <a:latin typeface="Meiryo"/>
              <a:ea typeface="Meiryo"/>
              <a:cs typeface="Meiryo"/>
              <a:sym typeface="Meiryo"/>
            </a:endParaRPr>
          </a:p>
        </p:txBody>
      </p:sp>
      <p:pic>
        <p:nvPicPr>
          <p:cNvPr id="24" name="Google Shape;24;p11"/>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25" name="Google Shape;25;p11"/>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広告主・代理店限定）">
  <p:cSld name="タイトル+説明文＋コピーライト+ページ番号（広告主・代理店限定）">
    <p:spTree>
      <p:nvGrpSpPr>
        <p:cNvPr id="1" name="Shape 26"/>
        <p:cNvGrpSpPr/>
        <p:nvPr/>
      </p:nvGrpSpPr>
      <p:grpSpPr>
        <a:xfrm>
          <a:off x="0" y="0"/>
          <a:ext cx="0" cy="0"/>
          <a:chOff x="0" y="0"/>
          <a:chExt cx="0" cy="0"/>
        </a:xfrm>
      </p:grpSpPr>
      <p:sp>
        <p:nvSpPr>
          <p:cNvPr id="27" name="Google Shape;27;p1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28" name="Google Shape;28;p12"/>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29" name="Google Shape;29;p12"/>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 name="Google Shape;30;p12"/>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BC_プロダクト資料中表紙（広告主・代理店限定）">
  <p:cSld name="CBC_プロダクト資料中表紙（広告主・代理店限定）">
    <p:spTree>
      <p:nvGrpSpPr>
        <p:cNvPr id="1" name="Shape 31"/>
        <p:cNvGrpSpPr/>
        <p:nvPr/>
      </p:nvGrpSpPr>
      <p:grpSpPr>
        <a:xfrm>
          <a:off x="0" y="0"/>
          <a:ext cx="0" cy="0"/>
          <a:chOff x="0" y="0"/>
          <a:chExt cx="0" cy="0"/>
        </a:xfrm>
      </p:grpSpPr>
      <p:sp>
        <p:nvSpPr>
          <p:cNvPr id="32" name="Google Shape;32;p13"/>
          <p:cNvSpPr/>
          <p:nvPr/>
        </p:nvSpPr>
        <p:spPr>
          <a:xfrm>
            <a:off x="10363200" y="3427413"/>
            <a:ext cx="1828800" cy="3430587"/>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 name="Google Shape;33;p13"/>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chemeClr val="lt1"/>
                </a:solidFill>
                <a:latin typeface="Meiryo"/>
                <a:ea typeface="Meiryo"/>
                <a:cs typeface="Meiryo"/>
                <a:sym typeface="Meiryo"/>
              </a:rPr>
              <a:t>‹#›</a:t>
            </a:fld>
            <a:endParaRPr sz="700">
              <a:solidFill>
                <a:schemeClr val="lt1"/>
              </a:solidFill>
              <a:latin typeface="Meiryo"/>
              <a:ea typeface="Meiryo"/>
              <a:cs typeface="Meiryo"/>
              <a:sym typeface="Meiryo"/>
            </a:endParaRPr>
          </a:p>
        </p:txBody>
      </p:sp>
      <p:pic>
        <p:nvPicPr>
          <p:cNvPr id="34" name="Google Shape;34;p13"/>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35" name="Google Shape;35;p13"/>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コピーライト+ページ番号（広告主・代理店限定）">
  <p:cSld name="コピーライト+ページ番号（広告主・代理店限定）">
    <p:spTree>
      <p:nvGrpSpPr>
        <p:cNvPr id="1" name="Shape 36"/>
        <p:cNvGrpSpPr/>
        <p:nvPr/>
      </p:nvGrpSpPr>
      <p:grpSpPr>
        <a:xfrm>
          <a:off x="0" y="0"/>
          <a:ext cx="0" cy="0"/>
          <a:chOff x="0" y="0"/>
          <a:chExt cx="0" cy="0"/>
        </a:xfrm>
      </p:grpSpPr>
      <p:sp>
        <p:nvSpPr>
          <p:cNvPr id="37" name="Google Shape;37;p14"/>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38" name="Google Shape;38;p14"/>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最終ページ（広告主・代理店限定）">
  <p:cSld name="最終ページ（広告主・代理店限定）">
    <p:spTree>
      <p:nvGrpSpPr>
        <p:cNvPr id="1" name="Shape 39"/>
        <p:cNvGrpSpPr/>
        <p:nvPr/>
      </p:nvGrpSpPr>
      <p:grpSpPr>
        <a:xfrm>
          <a:off x="0" y="0"/>
          <a:ext cx="0" cy="0"/>
          <a:chOff x="0" y="0"/>
          <a:chExt cx="0" cy="0"/>
        </a:xfrm>
      </p:grpSpPr>
      <p:pic>
        <p:nvPicPr>
          <p:cNvPr id="40" name="Google Shape;40;p15"/>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41" name="Google Shape;41;p15"/>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42" name="Google Shape;42;p15"/>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Meiryo"/>
              <a:buNone/>
            </a:pPr>
            <a:r>
              <a:rPr lang="ja-JP" sz="950" b="1" i="0" u="none" strike="noStrike" cap="none">
                <a:solidFill>
                  <a:srgbClr val="B7B7B7"/>
                </a:solidFill>
                <a:latin typeface="Meiryo"/>
                <a:ea typeface="Meiryo"/>
                <a:cs typeface="Meiryo"/>
                <a:sym typeface="Meiryo"/>
              </a:rPr>
              <a:t>広告主・代理店限定</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BC_プロダクト資料表紙">
  <p:cSld name="CBC_プロダクト資料表紙">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44"/>
        <p:cNvGrpSpPr/>
        <p:nvPr/>
      </p:nvGrpSpPr>
      <p:grpSpPr>
        <a:xfrm>
          <a:off x="0" y="0"/>
          <a:ext cx="0" cy="0"/>
          <a:chOff x="0" y="0"/>
          <a:chExt cx="0" cy="0"/>
        </a:xfrm>
      </p:grpSpPr>
      <p:sp>
        <p:nvSpPr>
          <p:cNvPr id="45" name="Google Shape;45;p17"/>
          <p:cNvSpPr/>
          <p:nvPr/>
        </p:nvSpPr>
        <p:spPr>
          <a:xfrm flipH="1">
            <a:off x="10017125" y="2768600"/>
            <a:ext cx="2174875" cy="4089400"/>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 name="Google Shape;46;p17"/>
          <p:cNvSpPr/>
          <p:nvPr/>
        </p:nvSpPr>
        <p:spPr>
          <a:xfrm flipH="1">
            <a:off x="10456863" y="3595688"/>
            <a:ext cx="1735137" cy="3262312"/>
          </a:xfrm>
          <a:prstGeom prst="rtTriangle">
            <a:avLst/>
          </a:prstGeom>
          <a:solidFill>
            <a:srgbClr val="FFFFFF">
              <a:alpha val="1215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 name="Google Shape;47;p17"/>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8" name="Google Shape;48;p17"/>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49" name="Google Shape;49;p17"/>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 name="Google Shape;50;p17"/>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1" name="Google Shape;51;p17"/>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52" name="Google Shape;52;p17"/>
          <p:cNvSpPr txBox="1">
            <a:spLocks noGrp="1"/>
          </p:cNvSpPr>
          <p:nvPr>
            <p:ph type="body" idx="1"/>
          </p:nvPr>
        </p:nvSpPr>
        <p:spPr>
          <a:xfrm>
            <a:off x="587375" y="1696711"/>
            <a:ext cx="11017250" cy="2065291"/>
          </a:xfrm>
          <a:prstGeom prst="rect">
            <a:avLst/>
          </a:prstGeom>
          <a:noFill/>
          <a:ln>
            <a:noFill/>
          </a:ln>
        </p:spPr>
        <p:txBody>
          <a:bodyPr spcFirstLastPara="1" wrap="square" lIns="0" tIns="36000" rIns="0" bIns="0" anchor="t" anchorCtr="0">
            <a:noAutofit/>
          </a:bodyPr>
          <a:lstStyle>
            <a:lvl1pPr marL="457200" marR="0" lvl="0" indent="-228600" algn="l" rtl="0">
              <a:lnSpc>
                <a:spcPct val="120000"/>
              </a:lnSpc>
              <a:spcBef>
                <a:spcPts val="1000"/>
              </a:spcBef>
              <a:spcAft>
                <a:spcPts val="0"/>
              </a:spcAft>
              <a:buClr>
                <a:schemeClr val="lt1"/>
              </a:buClr>
              <a:buSzPts val="4000"/>
              <a:buFont typeface="Arial"/>
              <a:buNone/>
              <a:defRPr sz="40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3" name="Google Shape;53;p17"/>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lt1"/>
              </a:buClr>
              <a:buSzPts val="1200"/>
              <a:buFont typeface="Arial"/>
              <a:buNone/>
              <a:defRPr sz="12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4" name="Google Shape;54;p17"/>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BC_プロダクト資料中表紙">
  <p:cSld name="CBC_プロダクト資料中表紙">
    <p:spTree>
      <p:nvGrpSpPr>
        <p:cNvPr id="1" name="Shape 55"/>
        <p:cNvGrpSpPr/>
        <p:nvPr/>
      </p:nvGrpSpPr>
      <p:grpSpPr>
        <a:xfrm>
          <a:off x="0" y="0"/>
          <a:ext cx="0" cy="0"/>
          <a:chOff x="0" y="0"/>
          <a:chExt cx="0" cy="0"/>
        </a:xfrm>
      </p:grpSpPr>
      <p:sp>
        <p:nvSpPr>
          <p:cNvPr id="56" name="Google Shape;56;p18"/>
          <p:cNvSpPr/>
          <p:nvPr/>
        </p:nvSpPr>
        <p:spPr>
          <a:xfrm>
            <a:off x="10363200" y="3427413"/>
            <a:ext cx="1828800" cy="3430587"/>
          </a:xfrm>
          <a:prstGeom prst="triangle">
            <a:avLst>
              <a:gd name="adj" fmla="val 100000"/>
            </a:avLst>
          </a:prstGeom>
          <a:solidFill>
            <a:srgbClr val="0000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57;p18"/>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chemeClr val="lt1"/>
                </a:solidFill>
                <a:latin typeface="Meiryo"/>
                <a:ea typeface="Meiryo"/>
                <a:cs typeface="Meiryo"/>
                <a:sym typeface="Meiryo"/>
              </a:rPr>
              <a:t>‹#›</a:t>
            </a:fld>
            <a:endParaRPr sz="700">
              <a:solidFill>
                <a:schemeClr val="lt1"/>
              </a:solidFill>
              <a:latin typeface="Meiryo"/>
              <a:ea typeface="Meiryo"/>
              <a:cs typeface="Meiryo"/>
              <a:sym typeface="Meiryo"/>
            </a:endParaRPr>
          </a:p>
        </p:txBody>
      </p:sp>
      <p:pic>
        <p:nvPicPr>
          <p:cNvPr id="58" name="Google Shape;58;p18"/>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59" name="Google Shape;59;p18"/>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Meiryo"/>
                <a:ea typeface="Meiryo"/>
                <a:cs typeface="Meiryo"/>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タイトル+コピーライト+ページ番号">
  <p:cSld name="タイトル+コピーライト+ページ番号">
    <p:spTree>
      <p:nvGrpSpPr>
        <p:cNvPr id="1" name="Shape 60"/>
        <p:cNvGrpSpPr/>
        <p:nvPr/>
      </p:nvGrpSpPr>
      <p:grpSpPr>
        <a:xfrm>
          <a:off x="0" y="0"/>
          <a:ext cx="0" cy="0"/>
          <a:chOff x="0" y="0"/>
          <a:chExt cx="0" cy="0"/>
        </a:xfrm>
      </p:grpSpPr>
      <p:sp>
        <p:nvSpPr>
          <p:cNvPr id="61" name="Google Shape;61;p19"/>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spcBef>
                <a:spcPts val="0"/>
              </a:spcBef>
              <a:spcAft>
                <a:spcPts val="0"/>
              </a:spcAft>
              <a:buNone/>
            </a:pPr>
            <a:fld id="{00000000-1234-1234-1234-123412341234}" type="slidenum">
              <a:rPr lang="ja-JP" sz="700">
                <a:solidFill>
                  <a:srgbClr val="BFBFBF"/>
                </a:solidFill>
                <a:latin typeface="Meiryo"/>
                <a:ea typeface="Meiryo"/>
                <a:cs typeface="Meiryo"/>
                <a:sym typeface="Meiryo"/>
              </a:rPr>
              <a:t>‹#›</a:t>
            </a:fld>
            <a:endParaRPr sz="700">
              <a:solidFill>
                <a:srgbClr val="BFBFBF"/>
              </a:solidFill>
              <a:latin typeface="Meiryo"/>
              <a:ea typeface="Meiryo"/>
              <a:cs typeface="Meiryo"/>
              <a:sym typeface="Meiryo"/>
            </a:endParaRPr>
          </a:p>
        </p:txBody>
      </p:sp>
      <p:pic>
        <p:nvPicPr>
          <p:cNvPr id="62" name="Google Shape;62;p19"/>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63" name="Google Shape;63;p19"/>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Meiryo"/>
              <a:buNone/>
            </a:pPr>
            <a:r>
              <a:rPr lang="ja-JP" sz="950" b="1" i="0" u="none" strike="noStrike" cap="none">
                <a:solidFill>
                  <a:srgbClr val="B7B7B7"/>
                </a:solidFill>
                <a:latin typeface="Meiryo"/>
                <a:ea typeface="Meiryo"/>
                <a:cs typeface="Meiryo"/>
                <a:sym typeface="Meiryo"/>
              </a:rPr>
              <a:t>広告主・代理店限定</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5"/>
        <p:cNvGrpSpPr/>
        <p:nvPr/>
      </p:nvGrpSpPr>
      <p:grpSpPr>
        <a:xfrm>
          <a:off x="0" y="0"/>
          <a:ext cx="0" cy="0"/>
          <a:chOff x="0" y="0"/>
          <a:chExt cx="0" cy="0"/>
        </a:xfrm>
      </p:grpSpPr>
      <p:sp>
        <p:nvSpPr>
          <p:cNvPr id="76" name="Google Shape;76;p23"/>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Meiryo"/>
              <a:buNone/>
            </a:pPr>
            <a:r>
              <a:rPr lang="ja-JP" sz="950" b="1" i="0" u="none" strike="noStrike" cap="none">
                <a:solidFill>
                  <a:srgbClr val="B7B7B7"/>
                </a:solidFill>
                <a:latin typeface="Meiryo"/>
                <a:ea typeface="Meiryo"/>
                <a:cs typeface="Meiryo"/>
                <a:sym typeface="Meiryo"/>
              </a:rPr>
              <a:t>社外秘 / Internal Use Only</a:t>
            </a:r>
            <a:endParaRPr sz="950" b="1" i="0" u="none" strike="noStrike" cap="none">
              <a:solidFill>
                <a:srgbClr val="B7B7B7"/>
              </a:solidFill>
              <a:latin typeface="Meiryo"/>
              <a:ea typeface="Meiryo"/>
              <a:cs typeface="Meiryo"/>
              <a:sym typeface="Meiryo"/>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
          <p:cNvSpPr txBox="1">
            <a:spLocks noGrp="1"/>
          </p:cNvSpPr>
          <p:nvPr>
            <p:ph type="body" idx="1"/>
          </p:nvPr>
        </p:nvSpPr>
        <p:spPr>
          <a:xfrm>
            <a:off x="587375" y="1696711"/>
            <a:ext cx="11017250" cy="2065291"/>
          </a:xfrm>
          <a:prstGeom prst="rect">
            <a:avLst/>
          </a:prstGeom>
          <a:noFill/>
          <a:ln>
            <a:noFill/>
          </a:ln>
        </p:spPr>
        <p:txBody>
          <a:bodyPr spcFirstLastPara="1" wrap="square" lIns="0" tIns="36000" rIns="0" bIns="0" anchor="t" anchorCtr="0">
            <a:noAutofit/>
          </a:bodyPr>
          <a:lstStyle/>
          <a:p>
            <a:pPr marL="0" lvl="0" indent="0" algn="l" rtl="0">
              <a:lnSpc>
                <a:spcPct val="120000"/>
              </a:lnSpc>
              <a:spcBef>
                <a:spcPts val="0"/>
              </a:spcBef>
              <a:spcAft>
                <a:spcPts val="0"/>
              </a:spcAft>
              <a:buClr>
                <a:schemeClr val="lt1"/>
              </a:buClr>
              <a:buSzPts val="4000"/>
              <a:buNone/>
            </a:pPr>
            <a:r>
              <a:rPr lang="ja-JP"/>
              <a:t>新リッチフォーマット　</a:t>
            </a:r>
            <a:endParaRPr/>
          </a:p>
          <a:p>
            <a:pPr marL="0" lvl="0" indent="0" algn="l" rtl="0">
              <a:lnSpc>
                <a:spcPct val="120000"/>
              </a:lnSpc>
              <a:spcBef>
                <a:spcPts val="1000"/>
              </a:spcBef>
              <a:spcAft>
                <a:spcPts val="0"/>
              </a:spcAft>
              <a:buClr>
                <a:schemeClr val="lt1"/>
              </a:buClr>
              <a:buSzPts val="4000"/>
              <a:buNone/>
            </a:pPr>
            <a:r>
              <a:rPr lang="ja-JP"/>
              <a:t>ブランドパネル スクエアのご案内</a:t>
            </a:r>
            <a:endParaRPr/>
          </a:p>
        </p:txBody>
      </p:sp>
      <p:sp>
        <p:nvSpPr>
          <p:cNvPr id="120" name="Google Shape;120;p1"/>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1200"/>
              <a:buNone/>
            </a:pPr>
            <a:r>
              <a:rPr lang="ja-JP" dirty="0"/>
              <a:t>2026/</a:t>
            </a:r>
            <a:r>
              <a:rPr lang="en-US" altLang="ja-JP" dirty="0"/>
              <a:t>5</a:t>
            </a:r>
            <a:endParaRPr dirty="0"/>
          </a:p>
        </p:txBody>
      </p:sp>
      <p:sp>
        <p:nvSpPr>
          <p:cNvPr id="121" name="Google Shape;121;p1"/>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p>
            <a:pPr marL="0" lvl="0" indent="0" algn="l" rtl="0">
              <a:lnSpc>
                <a:spcPct val="120000"/>
              </a:lnSpc>
              <a:spcBef>
                <a:spcPts val="0"/>
              </a:spcBef>
              <a:spcAft>
                <a:spcPts val="0"/>
              </a:spcAft>
              <a:buClr>
                <a:schemeClr val="lt1"/>
              </a:buClr>
              <a:buSzPts val="1600"/>
              <a:buNone/>
            </a:pPr>
            <a:r>
              <a:rPr lang="ja-JP"/>
              <a:t>LINEヤフー株式会社</a:t>
            </a:r>
            <a:endParaRPr/>
          </a:p>
        </p:txBody>
      </p:sp>
      <p:sp>
        <p:nvSpPr>
          <p:cNvPr id="122" name="Google Shape;122;p1"/>
          <p:cNvSpPr txBox="1"/>
          <p:nvPr/>
        </p:nvSpPr>
        <p:spPr>
          <a:xfrm>
            <a:off x="587375" y="1209176"/>
            <a:ext cx="3922841"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200" b="1" i="0" u="none" strike="noStrike" cap="none">
                <a:solidFill>
                  <a:schemeClr val="dk2"/>
                </a:solidFill>
                <a:latin typeface="Meiryo"/>
                <a:ea typeface="Meiryo"/>
                <a:cs typeface="Meiryo"/>
                <a:sym typeface="Meiryo"/>
              </a:rPr>
              <a:t>プロダクト名ダミーテキスト</a:t>
            </a:r>
            <a:endParaRPr sz="1200" b="1" i="0" u="none" strike="noStrike" cap="none">
              <a:solidFill>
                <a:schemeClr val="dk2"/>
              </a:solidFill>
              <a:latin typeface="Meiryo"/>
              <a:ea typeface="Meiryo"/>
              <a:cs typeface="Meiryo"/>
              <a:sym typeface="Meiryo"/>
            </a:endParaRPr>
          </a:p>
        </p:txBody>
      </p:sp>
      <p:sp>
        <p:nvSpPr>
          <p:cNvPr id="123" name="Google Shape;123;p1"/>
          <p:cNvSpPr/>
          <p:nvPr/>
        </p:nvSpPr>
        <p:spPr>
          <a:xfrm>
            <a:off x="587375" y="1123249"/>
            <a:ext cx="3922841" cy="409694"/>
          </a:xfrm>
          <a:prstGeom prst="roundRect">
            <a:avLst>
              <a:gd name="adj" fmla="val 50000"/>
            </a:avLst>
          </a:prstGeom>
          <a:solidFill>
            <a:schemeClr val="lt1"/>
          </a:solid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chemeClr val="accent1"/>
              </a:buClr>
              <a:buSzPts val="1200"/>
              <a:buFont typeface="Meiryo"/>
              <a:buNone/>
            </a:pPr>
            <a:r>
              <a:rPr lang="ja-JP" sz="1200" b="1" i="0" u="none" strike="noStrike" cap="none">
                <a:solidFill>
                  <a:schemeClr val="accent1"/>
                </a:solidFill>
                <a:latin typeface="Meiryo"/>
                <a:ea typeface="Meiryo"/>
                <a:cs typeface="Meiryo"/>
                <a:sym typeface="Meiryo"/>
              </a:rPr>
              <a:t>Yahoo!広告 ディスプレイ広告（予約型）</a:t>
            </a:r>
            <a:endParaRPr sz="1200" b="1" i="0" u="none" strike="noStrike" cap="none">
              <a:solidFill>
                <a:schemeClr val="accent1"/>
              </a:solidFill>
              <a:latin typeface="Meiryo"/>
              <a:ea typeface="Meiryo"/>
              <a:cs typeface="Meiryo"/>
              <a:sym typeface="Meiry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新リッチフォーマット　ブランドパネル　スクエア</a:t>
            </a:r>
            <a:endParaRPr/>
          </a:p>
        </p:txBody>
      </p:sp>
      <p:sp>
        <p:nvSpPr>
          <p:cNvPr id="129" name="Google Shape;129;p2"/>
          <p:cNvSpPr txBox="1"/>
          <p:nvPr/>
        </p:nvSpPr>
        <p:spPr>
          <a:xfrm>
            <a:off x="587374" y="1098189"/>
            <a:ext cx="11014609" cy="79208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r>
              <a:rPr lang="ja-JP" sz="1600" b="0" i="0" u="none" strike="noStrike" cap="none">
                <a:solidFill>
                  <a:schemeClr val="dk1"/>
                </a:solidFill>
                <a:latin typeface="Calibri"/>
                <a:ea typeface="Calibri"/>
                <a:cs typeface="Calibri"/>
                <a:sym typeface="Calibri"/>
              </a:rPr>
              <a:t>Yahoo! JAPANの1st viewポジションで、ブランドパネルよりもさらに画面占有率を高めてブランディング訴求が可能なリッチフォーマットです。</a:t>
            </a:r>
            <a:endParaRPr sz="1600" b="0" i="0" u="none" strike="noStrike" cap="none">
              <a:solidFill>
                <a:schemeClr val="dk1"/>
              </a:solidFill>
              <a:latin typeface="Calibri"/>
              <a:ea typeface="Calibri"/>
              <a:cs typeface="Calibri"/>
              <a:sym typeface="Calibri"/>
            </a:endParaRPr>
          </a:p>
        </p:txBody>
      </p:sp>
      <p:grpSp>
        <p:nvGrpSpPr>
          <p:cNvPr id="130" name="Google Shape;130;p2"/>
          <p:cNvGrpSpPr/>
          <p:nvPr/>
        </p:nvGrpSpPr>
        <p:grpSpPr>
          <a:xfrm>
            <a:off x="1245730" y="1752309"/>
            <a:ext cx="2549930" cy="4822592"/>
            <a:chOff x="1245730" y="1752309"/>
            <a:chExt cx="2549930" cy="4822592"/>
          </a:xfrm>
        </p:grpSpPr>
        <p:pic>
          <p:nvPicPr>
            <p:cNvPr id="131" name="Google Shape;131;p2" descr="マップ&#10;&#10;AI 生成コンテンツは誤りを含む可能性があります。"/>
            <p:cNvPicPr preferRelativeResize="0"/>
            <p:nvPr/>
          </p:nvPicPr>
          <p:blipFill rotWithShape="1">
            <a:blip r:embed="rId3">
              <a:alphaModFix/>
            </a:blip>
            <a:srcRect/>
            <a:stretch/>
          </p:blipFill>
          <p:spPr>
            <a:xfrm>
              <a:off x="1436013" y="2058503"/>
              <a:ext cx="2155215" cy="4323899"/>
            </a:xfrm>
            <a:prstGeom prst="rect">
              <a:avLst/>
            </a:prstGeom>
            <a:noFill/>
            <a:ln>
              <a:noFill/>
            </a:ln>
          </p:spPr>
        </p:pic>
        <p:pic>
          <p:nvPicPr>
            <p:cNvPr id="132" name="Google Shape;132;p2" descr="アイコン が含まれている画像&#10;&#10;自動的に生成された説明"/>
            <p:cNvPicPr preferRelativeResize="0"/>
            <p:nvPr/>
          </p:nvPicPr>
          <p:blipFill rotWithShape="1">
            <a:blip r:embed="rId4">
              <a:alphaModFix/>
            </a:blip>
            <a:srcRect/>
            <a:stretch/>
          </p:blipFill>
          <p:spPr>
            <a:xfrm>
              <a:off x="1245730" y="1752309"/>
              <a:ext cx="2549930" cy="4822592"/>
            </a:xfrm>
            <a:prstGeom prst="rect">
              <a:avLst/>
            </a:prstGeom>
            <a:noFill/>
            <a:ln>
              <a:noFill/>
            </a:ln>
          </p:spPr>
        </p:pic>
      </p:grpSp>
      <p:sp>
        <p:nvSpPr>
          <p:cNvPr id="133" name="Google Shape;133;p2"/>
          <p:cNvSpPr/>
          <p:nvPr/>
        </p:nvSpPr>
        <p:spPr>
          <a:xfrm>
            <a:off x="4981178" y="2266302"/>
            <a:ext cx="1277746" cy="468001"/>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120000"/>
              </a:lnSpc>
              <a:spcBef>
                <a:spcPts val="0"/>
              </a:spcBef>
              <a:spcAft>
                <a:spcPts val="0"/>
              </a:spcAft>
              <a:buNone/>
            </a:pPr>
            <a:r>
              <a:rPr lang="ja-JP" sz="1200" b="1" i="0" u="none" strike="noStrike" cap="none">
                <a:solidFill>
                  <a:schemeClr val="lt1"/>
                </a:solidFill>
                <a:latin typeface="Meiryo"/>
                <a:ea typeface="Meiryo"/>
                <a:cs typeface="Meiryo"/>
                <a:sym typeface="Meiryo"/>
              </a:rPr>
              <a:t>ポイント</a:t>
            </a:r>
            <a:endParaRPr sz="1200" b="1" i="0" u="none" strike="noStrike" cap="none">
              <a:solidFill>
                <a:schemeClr val="lt1"/>
              </a:solidFill>
              <a:latin typeface="Meiryo"/>
              <a:ea typeface="Meiryo"/>
              <a:cs typeface="Meiryo"/>
              <a:sym typeface="Meiryo"/>
            </a:endParaRPr>
          </a:p>
        </p:txBody>
      </p:sp>
      <p:sp>
        <p:nvSpPr>
          <p:cNvPr id="134" name="Google Shape;134;p2"/>
          <p:cNvSpPr/>
          <p:nvPr/>
        </p:nvSpPr>
        <p:spPr>
          <a:xfrm>
            <a:off x="5826917" y="2284302"/>
            <a:ext cx="432007" cy="432001"/>
          </a:xfrm>
          <a:prstGeom prst="ellipse">
            <a:avLst/>
          </a:prstGeom>
          <a:solidFill>
            <a:schemeClr val="lt1"/>
          </a:solidFill>
          <a:ln w="50800" cap="flat" cmpd="sng">
            <a:solidFill>
              <a:schemeClr val="accent1"/>
            </a:solidFill>
            <a:prstDash val="solid"/>
            <a:miter lim="800000"/>
            <a:headEnd type="none" w="sm" len="sm"/>
            <a:tailEnd type="none" w="sm" len="sm"/>
          </a:ln>
        </p:spPr>
        <p:txBody>
          <a:bodyPr spcFirstLastPara="1" wrap="square" lIns="91425" tIns="45700" rIns="91425" bIns="54000" anchor="ctr" anchorCtr="0">
            <a:noAutofit/>
          </a:bodyPr>
          <a:lstStyle/>
          <a:p>
            <a:pPr marL="0" marR="0" lvl="0" indent="0" algn="ctr" rtl="0">
              <a:lnSpc>
                <a:spcPct val="120000"/>
              </a:lnSpc>
              <a:spcBef>
                <a:spcPts val="0"/>
              </a:spcBef>
              <a:spcAft>
                <a:spcPts val="0"/>
              </a:spcAft>
              <a:buNone/>
            </a:pPr>
            <a:r>
              <a:rPr lang="ja-JP" sz="1400" b="1" i="0" u="none" strike="noStrike" cap="none">
                <a:solidFill>
                  <a:schemeClr val="accent1"/>
                </a:solidFill>
                <a:latin typeface="Quattrocento Sans"/>
                <a:ea typeface="Quattrocento Sans"/>
                <a:cs typeface="Quattrocento Sans"/>
                <a:sym typeface="Quattrocento Sans"/>
              </a:rPr>
              <a:t>1</a:t>
            </a:r>
            <a:endParaRPr sz="1400" b="1" i="0" u="none" strike="noStrike" cap="none">
              <a:solidFill>
                <a:schemeClr val="accent1"/>
              </a:solidFill>
              <a:latin typeface="Quattrocento Sans"/>
              <a:ea typeface="Quattrocento Sans"/>
              <a:cs typeface="Quattrocento Sans"/>
              <a:sym typeface="Quattrocento Sans"/>
            </a:endParaRPr>
          </a:p>
        </p:txBody>
      </p:sp>
      <p:sp>
        <p:nvSpPr>
          <p:cNvPr id="135" name="Google Shape;135;p2"/>
          <p:cNvSpPr/>
          <p:nvPr/>
        </p:nvSpPr>
        <p:spPr>
          <a:xfrm>
            <a:off x="4981178" y="3616785"/>
            <a:ext cx="1277746" cy="468001"/>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120000"/>
              </a:lnSpc>
              <a:spcBef>
                <a:spcPts val="0"/>
              </a:spcBef>
              <a:spcAft>
                <a:spcPts val="0"/>
              </a:spcAft>
              <a:buNone/>
            </a:pPr>
            <a:r>
              <a:rPr lang="ja-JP" sz="1200" b="1" i="0" u="none" strike="noStrike" cap="none">
                <a:solidFill>
                  <a:schemeClr val="lt1"/>
                </a:solidFill>
                <a:latin typeface="Meiryo"/>
                <a:ea typeface="Meiryo"/>
                <a:cs typeface="Meiryo"/>
                <a:sym typeface="Meiryo"/>
              </a:rPr>
              <a:t>ポイント</a:t>
            </a:r>
            <a:endParaRPr sz="1200" b="1" i="0" u="none" strike="noStrike" cap="none">
              <a:solidFill>
                <a:schemeClr val="lt1"/>
              </a:solidFill>
              <a:latin typeface="Meiryo"/>
              <a:ea typeface="Meiryo"/>
              <a:cs typeface="Meiryo"/>
              <a:sym typeface="Meiryo"/>
            </a:endParaRPr>
          </a:p>
        </p:txBody>
      </p:sp>
      <p:sp>
        <p:nvSpPr>
          <p:cNvPr id="136" name="Google Shape;136;p2"/>
          <p:cNvSpPr/>
          <p:nvPr/>
        </p:nvSpPr>
        <p:spPr>
          <a:xfrm>
            <a:off x="5826917" y="3634785"/>
            <a:ext cx="432007" cy="432001"/>
          </a:xfrm>
          <a:prstGeom prst="ellipse">
            <a:avLst/>
          </a:prstGeom>
          <a:solidFill>
            <a:schemeClr val="lt1"/>
          </a:solidFill>
          <a:ln w="50800" cap="flat" cmpd="sng">
            <a:solidFill>
              <a:schemeClr val="accent1"/>
            </a:solidFill>
            <a:prstDash val="solid"/>
            <a:miter lim="800000"/>
            <a:headEnd type="none" w="sm" len="sm"/>
            <a:tailEnd type="none" w="sm" len="sm"/>
          </a:ln>
        </p:spPr>
        <p:txBody>
          <a:bodyPr spcFirstLastPara="1" wrap="square" lIns="91425" tIns="45700" rIns="91425" bIns="54000" anchor="ctr" anchorCtr="0">
            <a:noAutofit/>
          </a:bodyPr>
          <a:lstStyle/>
          <a:p>
            <a:pPr marL="0" marR="0" lvl="0" indent="0" algn="ctr" rtl="0">
              <a:lnSpc>
                <a:spcPct val="120000"/>
              </a:lnSpc>
              <a:spcBef>
                <a:spcPts val="0"/>
              </a:spcBef>
              <a:spcAft>
                <a:spcPts val="0"/>
              </a:spcAft>
              <a:buNone/>
            </a:pPr>
            <a:r>
              <a:rPr lang="ja-JP" sz="1400" b="1" i="0" u="none" strike="noStrike" cap="none">
                <a:solidFill>
                  <a:schemeClr val="accent1"/>
                </a:solidFill>
                <a:latin typeface="Quattrocento Sans"/>
                <a:ea typeface="Quattrocento Sans"/>
                <a:cs typeface="Quattrocento Sans"/>
                <a:sym typeface="Quattrocento Sans"/>
              </a:rPr>
              <a:t>2</a:t>
            </a:r>
            <a:endParaRPr sz="1400" b="1" i="0" u="none" strike="noStrike" cap="none">
              <a:solidFill>
                <a:schemeClr val="accent1"/>
              </a:solidFill>
              <a:latin typeface="Quattrocento Sans"/>
              <a:ea typeface="Quattrocento Sans"/>
              <a:cs typeface="Quattrocento Sans"/>
              <a:sym typeface="Quattrocento Sans"/>
            </a:endParaRPr>
          </a:p>
        </p:txBody>
      </p:sp>
      <p:sp>
        <p:nvSpPr>
          <p:cNvPr id="137" name="Google Shape;137;p2"/>
          <p:cNvSpPr txBox="1"/>
          <p:nvPr/>
        </p:nvSpPr>
        <p:spPr>
          <a:xfrm>
            <a:off x="6509447" y="3657004"/>
            <a:ext cx="4288670" cy="41088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ja-JP" sz="1800" b="1" i="0" u="none" strike="noStrike" cap="none">
                <a:solidFill>
                  <a:srgbClr val="262626"/>
                </a:solidFill>
                <a:latin typeface="Meiryo"/>
                <a:ea typeface="Meiryo"/>
                <a:cs typeface="Meiryo"/>
                <a:sym typeface="Meiryo"/>
              </a:rPr>
              <a:t>認知・ブランドリフト効果</a:t>
            </a:r>
            <a:endParaRPr sz="1800" b="1" i="0" u="none" strike="noStrike" cap="none">
              <a:solidFill>
                <a:srgbClr val="262626"/>
              </a:solidFill>
              <a:latin typeface="Meiryo"/>
              <a:ea typeface="Meiryo"/>
              <a:cs typeface="Meiryo"/>
              <a:sym typeface="Meiryo"/>
            </a:endParaRPr>
          </a:p>
        </p:txBody>
      </p:sp>
      <p:sp>
        <p:nvSpPr>
          <p:cNvPr id="138" name="Google Shape;138;p2"/>
          <p:cNvSpPr txBox="1"/>
          <p:nvPr/>
        </p:nvSpPr>
        <p:spPr>
          <a:xfrm>
            <a:off x="6509447" y="2295147"/>
            <a:ext cx="4288670" cy="41088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ja-JP" sz="1800" b="1" i="0" u="none" strike="noStrike" cap="none">
                <a:solidFill>
                  <a:srgbClr val="262626"/>
                </a:solidFill>
                <a:latin typeface="Meiryo"/>
                <a:ea typeface="Meiryo"/>
                <a:cs typeface="Meiryo"/>
                <a:sym typeface="Meiryo"/>
              </a:rPr>
              <a:t>ブランドパネルの約1.7倍の画面占有率</a:t>
            </a:r>
            <a:endParaRPr sz="1800" b="1" i="0" u="none" strike="noStrike" cap="none">
              <a:solidFill>
                <a:srgbClr val="262626"/>
              </a:solidFill>
              <a:latin typeface="Meiryo"/>
              <a:ea typeface="Meiryo"/>
              <a:cs typeface="Meiryo"/>
              <a:sym typeface="Meiryo"/>
            </a:endParaRPr>
          </a:p>
        </p:txBody>
      </p:sp>
      <p:sp>
        <p:nvSpPr>
          <p:cNvPr id="139" name="Google Shape;139;p2"/>
          <p:cNvSpPr txBox="1"/>
          <p:nvPr/>
        </p:nvSpPr>
        <p:spPr>
          <a:xfrm>
            <a:off x="6520976" y="2829951"/>
            <a:ext cx="524096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b="0" i="0" u="none" strike="noStrike" cap="none">
                <a:solidFill>
                  <a:schemeClr val="dk1"/>
                </a:solidFill>
                <a:latin typeface="Calibri"/>
                <a:ea typeface="Calibri"/>
                <a:cs typeface="Calibri"/>
                <a:sym typeface="Calibri"/>
              </a:rPr>
              <a:t>Yahoo! JAPANトップの1st Viewでブランドパネルよりも</a:t>
            </a:r>
            <a:endParaRPr sz="1600">
              <a:solidFill>
                <a:schemeClr val="dk1"/>
              </a:solidFill>
              <a:latin typeface="Calibri"/>
              <a:ea typeface="Calibri"/>
              <a:cs typeface="Calibri"/>
              <a:sym typeface="Calibri"/>
            </a:endParaRPr>
          </a:p>
          <a:p>
            <a:pPr marL="0" marR="0" lvl="0" indent="0" algn="l" rtl="0">
              <a:spcBef>
                <a:spcPts val="0"/>
              </a:spcBef>
              <a:spcAft>
                <a:spcPts val="0"/>
              </a:spcAft>
              <a:buNone/>
            </a:pPr>
            <a:r>
              <a:rPr lang="ja-JP" sz="1600">
                <a:solidFill>
                  <a:schemeClr val="dk1"/>
                </a:solidFill>
                <a:latin typeface="Calibri"/>
                <a:ea typeface="Calibri"/>
                <a:cs typeface="Calibri"/>
                <a:sym typeface="Calibri"/>
              </a:rPr>
              <a:t>さらに高い画面占有率でプロモーション可能</a:t>
            </a:r>
            <a:endParaRPr sz="1600">
              <a:solidFill>
                <a:schemeClr val="dk1"/>
              </a:solidFill>
              <a:latin typeface="Calibri"/>
              <a:ea typeface="Calibri"/>
              <a:cs typeface="Calibri"/>
              <a:sym typeface="Calibri"/>
            </a:endParaRPr>
          </a:p>
        </p:txBody>
      </p:sp>
      <p:sp>
        <p:nvSpPr>
          <p:cNvPr id="140" name="Google Shape;140;p2"/>
          <p:cNvSpPr txBox="1"/>
          <p:nvPr/>
        </p:nvSpPr>
        <p:spPr>
          <a:xfrm>
            <a:off x="6520976" y="4195791"/>
            <a:ext cx="535369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a:solidFill>
                  <a:schemeClr val="dk1"/>
                </a:solidFill>
                <a:latin typeface="Calibri"/>
                <a:ea typeface="Calibri"/>
                <a:cs typeface="Calibri"/>
                <a:sym typeface="Calibri"/>
              </a:rPr>
              <a:t>1st Viewポジションでインパクトの高いフォーマットを活用することで高いブランディング効果が期待できます</a:t>
            </a:r>
            <a:endParaRPr sz="1600">
              <a:solidFill>
                <a:schemeClr val="dk1"/>
              </a:solidFill>
              <a:latin typeface="Calibri"/>
              <a:ea typeface="Calibri"/>
              <a:cs typeface="Calibri"/>
              <a:sym typeface="Calibri"/>
            </a:endParaRPr>
          </a:p>
        </p:txBody>
      </p:sp>
      <p:sp>
        <p:nvSpPr>
          <p:cNvPr id="141" name="Google Shape;141;p2"/>
          <p:cNvSpPr/>
          <p:nvPr/>
        </p:nvSpPr>
        <p:spPr>
          <a:xfrm>
            <a:off x="4981178" y="4960049"/>
            <a:ext cx="1277746" cy="468001"/>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108000" tIns="0" rIns="0" bIns="0" anchor="ctr" anchorCtr="0">
            <a:noAutofit/>
          </a:bodyPr>
          <a:lstStyle/>
          <a:p>
            <a:pPr marL="0" marR="0" lvl="0" indent="0" algn="l" rtl="0">
              <a:lnSpc>
                <a:spcPct val="120000"/>
              </a:lnSpc>
              <a:spcBef>
                <a:spcPts val="0"/>
              </a:spcBef>
              <a:spcAft>
                <a:spcPts val="0"/>
              </a:spcAft>
              <a:buNone/>
            </a:pPr>
            <a:r>
              <a:rPr lang="ja-JP" sz="1200" b="1">
                <a:solidFill>
                  <a:schemeClr val="lt1"/>
                </a:solidFill>
                <a:latin typeface="Meiryo"/>
                <a:ea typeface="Meiryo"/>
                <a:cs typeface="Meiryo"/>
                <a:sym typeface="Meiryo"/>
              </a:rPr>
              <a:t>ポイント</a:t>
            </a:r>
            <a:endParaRPr sz="1200" b="1" i="0" u="none" strike="noStrike" cap="none">
              <a:solidFill>
                <a:schemeClr val="lt1"/>
              </a:solidFill>
              <a:latin typeface="Meiryo"/>
              <a:ea typeface="Meiryo"/>
              <a:cs typeface="Meiryo"/>
              <a:sym typeface="Meiryo"/>
            </a:endParaRPr>
          </a:p>
        </p:txBody>
      </p:sp>
      <p:sp>
        <p:nvSpPr>
          <p:cNvPr id="142" name="Google Shape;142;p2"/>
          <p:cNvSpPr/>
          <p:nvPr/>
        </p:nvSpPr>
        <p:spPr>
          <a:xfrm>
            <a:off x="5826917" y="4978049"/>
            <a:ext cx="432007" cy="432001"/>
          </a:xfrm>
          <a:prstGeom prst="ellipse">
            <a:avLst/>
          </a:prstGeom>
          <a:solidFill>
            <a:schemeClr val="lt1"/>
          </a:solidFill>
          <a:ln w="50800" cap="flat" cmpd="sng">
            <a:solidFill>
              <a:schemeClr val="accent1"/>
            </a:solidFill>
            <a:prstDash val="solid"/>
            <a:miter lim="800000"/>
            <a:headEnd type="none" w="sm" len="sm"/>
            <a:tailEnd type="none" w="sm" len="sm"/>
          </a:ln>
        </p:spPr>
        <p:txBody>
          <a:bodyPr spcFirstLastPara="1" wrap="square" lIns="91425" tIns="45700" rIns="91425" bIns="54000" anchor="ctr" anchorCtr="0">
            <a:noAutofit/>
          </a:bodyPr>
          <a:lstStyle/>
          <a:p>
            <a:pPr marL="0" marR="0" lvl="0" indent="0" algn="ctr" rtl="0">
              <a:lnSpc>
                <a:spcPct val="120000"/>
              </a:lnSpc>
              <a:spcBef>
                <a:spcPts val="0"/>
              </a:spcBef>
              <a:spcAft>
                <a:spcPts val="0"/>
              </a:spcAft>
              <a:buNone/>
            </a:pPr>
            <a:r>
              <a:rPr lang="ja-JP" sz="1400" b="1">
                <a:solidFill>
                  <a:schemeClr val="accent1"/>
                </a:solidFill>
                <a:latin typeface="Quattrocento Sans"/>
                <a:ea typeface="Quattrocento Sans"/>
                <a:cs typeface="Quattrocento Sans"/>
                <a:sym typeface="Quattrocento Sans"/>
              </a:rPr>
              <a:t>3</a:t>
            </a:r>
            <a:endParaRPr sz="1400" b="1">
              <a:solidFill>
                <a:schemeClr val="accent1"/>
              </a:solidFill>
              <a:latin typeface="Quattrocento Sans"/>
              <a:ea typeface="Quattrocento Sans"/>
              <a:cs typeface="Quattrocento Sans"/>
              <a:sym typeface="Quattrocento Sans"/>
            </a:endParaRPr>
          </a:p>
        </p:txBody>
      </p:sp>
      <p:sp>
        <p:nvSpPr>
          <p:cNvPr id="143" name="Google Shape;143;p2"/>
          <p:cNvSpPr txBox="1"/>
          <p:nvPr/>
        </p:nvSpPr>
        <p:spPr>
          <a:xfrm>
            <a:off x="6509447" y="5000268"/>
            <a:ext cx="4288670" cy="41088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ja-JP" sz="1800" b="1">
                <a:solidFill>
                  <a:srgbClr val="262626"/>
                </a:solidFill>
                <a:latin typeface="Meiryo"/>
                <a:ea typeface="Meiryo"/>
                <a:cs typeface="Meiryo"/>
                <a:sym typeface="Meiryo"/>
              </a:rPr>
              <a:t>サイト誘導</a:t>
            </a:r>
            <a:r>
              <a:rPr lang="ja-JP" sz="1800" b="1" i="0" u="none" strike="noStrike" cap="none">
                <a:solidFill>
                  <a:srgbClr val="262626"/>
                </a:solidFill>
                <a:latin typeface="Meiryo"/>
                <a:ea typeface="Meiryo"/>
                <a:cs typeface="Meiryo"/>
                <a:sym typeface="Meiryo"/>
              </a:rPr>
              <a:t>効果</a:t>
            </a:r>
            <a:endParaRPr sz="1800" b="1" i="0" u="none" strike="noStrike" cap="none">
              <a:solidFill>
                <a:srgbClr val="262626"/>
              </a:solidFill>
              <a:latin typeface="Meiryo"/>
              <a:ea typeface="Meiryo"/>
              <a:cs typeface="Meiryo"/>
              <a:sym typeface="Meiryo"/>
            </a:endParaRPr>
          </a:p>
        </p:txBody>
      </p:sp>
      <p:sp>
        <p:nvSpPr>
          <p:cNvPr id="144" name="Google Shape;144;p2"/>
          <p:cNvSpPr txBox="1"/>
          <p:nvPr/>
        </p:nvSpPr>
        <p:spPr>
          <a:xfrm>
            <a:off x="6520976" y="5539055"/>
            <a:ext cx="535369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a:solidFill>
                  <a:schemeClr val="dk1"/>
                </a:solidFill>
                <a:latin typeface="Calibri"/>
                <a:ea typeface="Calibri"/>
                <a:cs typeface="Calibri"/>
                <a:sym typeface="Calibri"/>
              </a:rPr>
              <a:t>高い画面占有率でバナー掲出することにより、</a:t>
            </a:r>
            <a:endParaRPr sz="1600">
              <a:solidFill>
                <a:schemeClr val="dk1"/>
              </a:solidFill>
              <a:latin typeface="Calibri"/>
              <a:ea typeface="Calibri"/>
              <a:cs typeface="Calibri"/>
              <a:sym typeface="Calibri"/>
            </a:endParaRPr>
          </a:p>
          <a:p>
            <a:pPr marL="0" marR="0" lvl="0" indent="0" algn="l" rtl="0">
              <a:spcBef>
                <a:spcPts val="0"/>
              </a:spcBef>
              <a:spcAft>
                <a:spcPts val="0"/>
              </a:spcAft>
              <a:buNone/>
            </a:pPr>
            <a:r>
              <a:rPr lang="ja-JP" sz="1600">
                <a:solidFill>
                  <a:schemeClr val="dk1"/>
                </a:solidFill>
                <a:latin typeface="Calibri"/>
                <a:ea typeface="Calibri"/>
                <a:cs typeface="Calibri"/>
                <a:sym typeface="Calibri"/>
              </a:rPr>
              <a:t>より高いサイト誘導効果に期待できます</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3"/>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ブランドパネル　スクエア　広告パフォーマンス</a:t>
            </a:r>
            <a:endParaRPr/>
          </a:p>
        </p:txBody>
      </p:sp>
      <p:grpSp>
        <p:nvGrpSpPr>
          <p:cNvPr id="150" name="Google Shape;150;p3"/>
          <p:cNvGrpSpPr/>
          <p:nvPr/>
        </p:nvGrpSpPr>
        <p:grpSpPr>
          <a:xfrm>
            <a:off x="976789" y="1452224"/>
            <a:ext cx="2549930" cy="4822592"/>
            <a:chOff x="1245730" y="1752309"/>
            <a:chExt cx="2549930" cy="4822592"/>
          </a:xfrm>
        </p:grpSpPr>
        <p:pic>
          <p:nvPicPr>
            <p:cNvPr id="151" name="Google Shape;151;p3" descr="マップ&#10;&#10;AI 生成コンテンツは誤りを含む可能性があります。"/>
            <p:cNvPicPr preferRelativeResize="0"/>
            <p:nvPr/>
          </p:nvPicPr>
          <p:blipFill rotWithShape="1">
            <a:blip r:embed="rId3">
              <a:alphaModFix/>
            </a:blip>
            <a:srcRect/>
            <a:stretch/>
          </p:blipFill>
          <p:spPr>
            <a:xfrm>
              <a:off x="1436013" y="2058503"/>
              <a:ext cx="2155215" cy="4323899"/>
            </a:xfrm>
            <a:prstGeom prst="rect">
              <a:avLst/>
            </a:prstGeom>
            <a:noFill/>
            <a:ln>
              <a:noFill/>
            </a:ln>
          </p:spPr>
        </p:pic>
        <p:pic>
          <p:nvPicPr>
            <p:cNvPr id="152" name="Google Shape;152;p3" descr="アイコン が含まれている画像&#10;&#10;自動的に生成された説明"/>
            <p:cNvPicPr preferRelativeResize="0"/>
            <p:nvPr/>
          </p:nvPicPr>
          <p:blipFill rotWithShape="1">
            <a:blip r:embed="rId4">
              <a:alphaModFix/>
            </a:blip>
            <a:srcRect/>
            <a:stretch/>
          </p:blipFill>
          <p:spPr>
            <a:xfrm>
              <a:off x="1245730" y="1752309"/>
              <a:ext cx="2549930" cy="4822592"/>
            </a:xfrm>
            <a:prstGeom prst="rect">
              <a:avLst/>
            </a:prstGeom>
            <a:noFill/>
            <a:ln>
              <a:noFill/>
            </a:ln>
          </p:spPr>
        </p:pic>
      </p:grpSp>
      <p:sp>
        <p:nvSpPr>
          <p:cNvPr id="153" name="Google Shape;153;p3"/>
          <p:cNvSpPr/>
          <p:nvPr/>
        </p:nvSpPr>
        <p:spPr>
          <a:xfrm>
            <a:off x="4034115" y="2327250"/>
            <a:ext cx="3607067" cy="468001"/>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108000" tIns="0" rIns="0" bIns="0" anchor="ctr" anchorCtr="0">
            <a:noAutofit/>
          </a:bodyPr>
          <a:lstStyle/>
          <a:p>
            <a:pPr marL="0" marR="0" lvl="0" indent="0" algn="ctr" rtl="0">
              <a:spcBef>
                <a:spcPts val="0"/>
              </a:spcBef>
              <a:spcAft>
                <a:spcPts val="0"/>
              </a:spcAft>
              <a:buNone/>
            </a:pPr>
            <a:r>
              <a:rPr lang="ja-JP" sz="1400" b="1">
                <a:solidFill>
                  <a:schemeClr val="lt1"/>
                </a:solidFill>
                <a:latin typeface="Calibri"/>
                <a:ea typeface="Calibri"/>
                <a:cs typeface="Calibri"/>
                <a:sym typeface="Calibri"/>
              </a:rPr>
              <a:t>広告想起リフト比較</a:t>
            </a:r>
            <a:endParaRPr/>
          </a:p>
        </p:txBody>
      </p:sp>
      <p:sp>
        <p:nvSpPr>
          <p:cNvPr id="154" name="Google Shape;154;p3"/>
          <p:cNvSpPr/>
          <p:nvPr/>
        </p:nvSpPr>
        <p:spPr>
          <a:xfrm>
            <a:off x="7997737" y="2327250"/>
            <a:ext cx="3607067" cy="468001"/>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108000" tIns="0" rIns="0" bIns="0" anchor="ctr" anchorCtr="0">
            <a:noAutofit/>
          </a:bodyPr>
          <a:lstStyle/>
          <a:p>
            <a:pPr marL="0" marR="0" lvl="0" indent="0" algn="ctr" rtl="0">
              <a:spcBef>
                <a:spcPts val="0"/>
              </a:spcBef>
              <a:spcAft>
                <a:spcPts val="0"/>
              </a:spcAft>
              <a:buNone/>
            </a:pPr>
            <a:r>
              <a:rPr lang="ja-JP" sz="1400" b="1">
                <a:solidFill>
                  <a:schemeClr val="lt1"/>
                </a:solidFill>
                <a:latin typeface="Calibri"/>
                <a:ea typeface="Calibri"/>
                <a:cs typeface="Calibri"/>
                <a:sym typeface="Calibri"/>
              </a:rPr>
              <a:t>サイト誘導効果（vCTR）比較</a:t>
            </a:r>
            <a:endParaRPr/>
          </a:p>
        </p:txBody>
      </p:sp>
      <p:sp>
        <p:nvSpPr>
          <p:cNvPr id="155" name="Google Shape;155;p3"/>
          <p:cNvSpPr txBox="1"/>
          <p:nvPr/>
        </p:nvSpPr>
        <p:spPr>
          <a:xfrm>
            <a:off x="4163211" y="5999168"/>
            <a:ext cx="1955985"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a:solidFill>
                  <a:srgbClr val="262626"/>
                </a:solidFill>
                <a:latin typeface="Calibri"/>
                <a:ea typeface="Calibri"/>
                <a:cs typeface="Calibri"/>
                <a:sym typeface="Calibri"/>
              </a:rPr>
              <a:t>※2026年3-4月掲載案件平均</a:t>
            </a:r>
            <a:endParaRPr sz="1050">
              <a:solidFill>
                <a:srgbClr val="262626"/>
              </a:solidFill>
              <a:latin typeface="Calibri"/>
              <a:ea typeface="Calibri"/>
              <a:cs typeface="Calibri"/>
              <a:sym typeface="Calibri"/>
            </a:endParaRPr>
          </a:p>
        </p:txBody>
      </p:sp>
      <p:sp>
        <p:nvSpPr>
          <p:cNvPr id="156" name="Google Shape;156;p3"/>
          <p:cNvSpPr txBox="1"/>
          <p:nvPr/>
        </p:nvSpPr>
        <p:spPr>
          <a:xfrm>
            <a:off x="8083799" y="5999168"/>
            <a:ext cx="3685624" cy="4154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a:solidFill>
                  <a:srgbClr val="262626"/>
                </a:solidFill>
                <a:latin typeface="Calibri"/>
                <a:ea typeface="Calibri"/>
                <a:cs typeface="Calibri"/>
                <a:sym typeface="Calibri"/>
              </a:rPr>
              <a:t>※2026年3-4月掲載案件平均</a:t>
            </a:r>
            <a:endParaRPr sz="1050">
              <a:solidFill>
                <a:srgbClr val="262626"/>
              </a:solidFill>
              <a:latin typeface="Calibri"/>
              <a:ea typeface="Calibri"/>
              <a:cs typeface="Calibri"/>
              <a:sym typeface="Calibri"/>
            </a:endParaRPr>
          </a:p>
          <a:p>
            <a:pPr marL="0" marR="0" lvl="0" indent="0" algn="l" rtl="0">
              <a:spcBef>
                <a:spcPts val="0"/>
              </a:spcBef>
              <a:spcAft>
                <a:spcPts val="0"/>
              </a:spcAft>
              <a:buNone/>
            </a:pPr>
            <a:r>
              <a:rPr lang="ja-JP" sz="1050">
                <a:solidFill>
                  <a:srgbClr val="262626"/>
                </a:solidFill>
                <a:latin typeface="Calibri"/>
                <a:ea typeface="Calibri"/>
                <a:cs typeface="Calibri"/>
                <a:sym typeface="Calibri"/>
              </a:rPr>
              <a:t>※スマートフォン面掲載・静止画フォーマットの平均実績</a:t>
            </a:r>
            <a:endParaRPr sz="1050">
              <a:solidFill>
                <a:srgbClr val="262626"/>
              </a:solidFill>
              <a:latin typeface="Calibri"/>
              <a:ea typeface="Calibri"/>
              <a:cs typeface="Calibri"/>
              <a:sym typeface="Calibri"/>
            </a:endParaRPr>
          </a:p>
        </p:txBody>
      </p:sp>
      <p:graphicFrame>
        <p:nvGraphicFramePr>
          <p:cNvPr id="157" name="Google Shape;157;p3"/>
          <p:cNvGraphicFramePr/>
          <p:nvPr/>
        </p:nvGraphicFramePr>
        <p:xfrm>
          <a:off x="4034115" y="3002163"/>
          <a:ext cx="401193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8" name="Google Shape;158;p3"/>
          <p:cNvGraphicFramePr/>
          <p:nvPr/>
        </p:nvGraphicFramePr>
        <p:xfrm>
          <a:off x="7997737" y="3025609"/>
          <a:ext cx="401193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159" name="Google Shape;159;p3"/>
          <p:cNvSpPr/>
          <p:nvPr/>
        </p:nvSpPr>
        <p:spPr>
          <a:xfrm>
            <a:off x="4001841" y="1354358"/>
            <a:ext cx="7735308" cy="66212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600" b="1">
                <a:solidFill>
                  <a:srgbClr val="262626"/>
                </a:solidFill>
                <a:latin typeface="Calibri"/>
                <a:ea typeface="Calibri"/>
                <a:cs typeface="Calibri"/>
                <a:sym typeface="Calibri"/>
              </a:rPr>
              <a:t>通常のブランドパネルと比較して、さらに高い認知効果と誘導効果に期待できます</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4"/>
          <p:cNvSpPr txBox="1">
            <a:spLocks noGrp="1"/>
          </p:cNvSpPr>
          <p:nvPr>
            <p:ph type="ctrTitle"/>
          </p:nvPr>
        </p:nvSpPr>
        <p:spPr>
          <a:xfrm>
            <a:off x="587375" y="583175"/>
            <a:ext cx="11561100" cy="564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ブランドパネル　スクエア 新規広告主様向けvimps増量キャンペーン</a:t>
            </a:r>
            <a:endParaRPr/>
          </a:p>
        </p:txBody>
      </p:sp>
      <p:graphicFrame>
        <p:nvGraphicFramePr>
          <p:cNvPr id="165" name="Google Shape;165;p4"/>
          <p:cNvGraphicFramePr/>
          <p:nvPr/>
        </p:nvGraphicFramePr>
        <p:xfrm>
          <a:off x="646222" y="2444405"/>
          <a:ext cx="8366000" cy="1703350"/>
        </p:xfrm>
        <a:graphic>
          <a:graphicData uri="http://schemas.openxmlformats.org/drawingml/2006/table">
            <a:tbl>
              <a:tblPr>
                <a:noFill/>
                <a:tableStyleId>{1C88CDA7-0F63-4206-9838-3E221A963FCF}</a:tableStyleId>
              </a:tblPr>
              <a:tblGrid>
                <a:gridCol w="4552550">
                  <a:extLst>
                    <a:ext uri="{9D8B030D-6E8A-4147-A177-3AD203B41FA5}">
                      <a16:colId xmlns:a16="http://schemas.microsoft.com/office/drawing/2014/main" val="20000"/>
                    </a:ext>
                  </a:extLst>
                </a:gridCol>
                <a:gridCol w="3813450">
                  <a:extLst>
                    <a:ext uri="{9D8B030D-6E8A-4147-A177-3AD203B41FA5}">
                      <a16:colId xmlns:a16="http://schemas.microsoft.com/office/drawing/2014/main" val="20001"/>
                    </a:ext>
                  </a:extLst>
                </a:gridCol>
              </a:tblGrid>
              <a:tr h="466000">
                <a:tc>
                  <a:txBody>
                    <a:bodyPr/>
                    <a:lstStyle/>
                    <a:p>
                      <a:pPr marL="0" marR="0" lvl="0" indent="0" algn="ctr" rtl="0">
                        <a:spcBef>
                          <a:spcPts val="0"/>
                        </a:spcBef>
                        <a:spcAft>
                          <a:spcPts val="0"/>
                        </a:spcAft>
                        <a:buNone/>
                      </a:pPr>
                      <a:r>
                        <a:rPr lang="ja-JP" sz="1800" b="0" i="0" u="none" strike="noStrike" cap="none">
                          <a:solidFill>
                            <a:srgbClr val="F2F2F2"/>
                          </a:solidFill>
                          <a:latin typeface="Meiryo"/>
                          <a:ea typeface="Meiryo"/>
                          <a:cs typeface="Meiryo"/>
                          <a:sym typeface="Meiryo"/>
                        </a:rPr>
                        <a:t>対象商品</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3E"/>
                    </a:solidFill>
                  </a:tcPr>
                </a:tc>
                <a:tc>
                  <a:txBody>
                    <a:bodyPr/>
                    <a:lstStyle/>
                    <a:p>
                      <a:pPr marL="0" marR="0" lvl="0" indent="0" algn="ctr" rtl="0">
                        <a:spcBef>
                          <a:spcPts val="0"/>
                        </a:spcBef>
                        <a:spcAft>
                          <a:spcPts val="0"/>
                        </a:spcAft>
                        <a:buNone/>
                      </a:pPr>
                      <a:r>
                        <a:rPr lang="ja-JP" sz="1800">
                          <a:solidFill>
                            <a:srgbClr val="F2F2F2"/>
                          </a:solidFill>
                          <a:latin typeface="Meiryo"/>
                          <a:ea typeface="Meiryo"/>
                          <a:cs typeface="Meiryo"/>
                          <a:sym typeface="Meiryo"/>
                        </a:rPr>
                        <a:t>vimps</a:t>
                      </a:r>
                      <a:r>
                        <a:rPr lang="ja-JP" sz="1800" b="0" i="0" u="none" strike="noStrike" cap="none">
                          <a:solidFill>
                            <a:srgbClr val="F2F2F2"/>
                          </a:solidFill>
                          <a:latin typeface="Meiryo"/>
                          <a:ea typeface="Meiryo"/>
                          <a:cs typeface="Meiryo"/>
                          <a:sym typeface="Meiryo"/>
                        </a:rPr>
                        <a:t>増量率</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3E"/>
                    </a:solidFill>
                  </a:tcPr>
                </a:tc>
                <a:extLst>
                  <a:ext uri="{0D108BD9-81ED-4DB2-BD59-A6C34878D82A}">
                    <a16:rowId xmlns:a16="http://schemas.microsoft.com/office/drawing/2014/main" val="10000"/>
                  </a:ext>
                </a:extLst>
              </a:tr>
              <a:tr h="618675">
                <a:tc>
                  <a:txBody>
                    <a:bodyPr/>
                    <a:lstStyle/>
                    <a:p>
                      <a:pPr marL="0" marR="0" lvl="0" indent="0" algn="ctr" rtl="0">
                        <a:spcBef>
                          <a:spcPts val="0"/>
                        </a:spcBef>
                        <a:spcAft>
                          <a:spcPts val="0"/>
                        </a:spcAft>
                        <a:buNone/>
                      </a:pPr>
                      <a:r>
                        <a:rPr lang="ja-JP" sz="1800" b="0" i="0" u="none" strike="noStrike" cap="none">
                          <a:solidFill>
                            <a:srgbClr val="595959"/>
                          </a:solidFill>
                          <a:latin typeface="Meiryo"/>
                          <a:ea typeface="Meiryo"/>
                          <a:cs typeface="Meiryo"/>
                          <a:sym typeface="Meiryo"/>
                        </a:rPr>
                        <a:t>ブランドパネル　SP　スクエア</a:t>
                      </a:r>
                      <a:r>
                        <a:rPr lang="ja-JP" sz="1800">
                          <a:solidFill>
                            <a:srgbClr val="595959"/>
                          </a:solidFill>
                          <a:latin typeface="Meiryo"/>
                          <a:ea typeface="Meiryo"/>
                          <a:cs typeface="Meiryo"/>
                          <a:sym typeface="Meiryo"/>
                        </a:rPr>
                        <a:t>　関連商品</a:t>
                      </a:r>
                      <a:endParaRPr sz="1800" b="0" i="0" u="none" strike="noStrike" cap="none">
                        <a:solidFill>
                          <a:srgbClr val="595959"/>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rowSpan="2">
                  <a:txBody>
                    <a:bodyPr/>
                    <a:lstStyle/>
                    <a:p>
                      <a:pPr marL="0" marR="0" lvl="0" indent="0" algn="ctr" rtl="0">
                        <a:spcBef>
                          <a:spcPts val="0"/>
                        </a:spcBef>
                        <a:spcAft>
                          <a:spcPts val="0"/>
                        </a:spcAft>
                        <a:buNone/>
                      </a:pPr>
                      <a:r>
                        <a:rPr lang="ja-JP" sz="2400" b="1" i="0" u="none" strike="noStrike" cap="none">
                          <a:solidFill>
                            <a:srgbClr val="F77911"/>
                          </a:solidFill>
                          <a:latin typeface="Meiryo"/>
                          <a:ea typeface="Meiryo"/>
                          <a:cs typeface="Meiryo"/>
                          <a:sym typeface="Meiryo"/>
                        </a:rPr>
                        <a:t>10％</a:t>
                      </a:r>
                      <a:endParaRPr sz="2400" b="1" i="0" u="none" strike="noStrike" cap="none">
                        <a:solidFill>
                          <a:srgbClr val="F77911"/>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18675">
                <a:tc>
                  <a:txBody>
                    <a:bodyPr/>
                    <a:lstStyle/>
                    <a:p>
                      <a:pPr marL="0" marR="0" lvl="0" indent="0" algn="ctr" rtl="0">
                        <a:spcBef>
                          <a:spcPts val="0"/>
                        </a:spcBef>
                        <a:spcAft>
                          <a:spcPts val="0"/>
                        </a:spcAft>
                        <a:buNone/>
                      </a:pPr>
                      <a:r>
                        <a:rPr lang="ja-JP" sz="1800" b="0" i="0" u="none" strike="noStrike" cap="none">
                          <a:solidFill>
                            <a:srgbClr val="595959"/>
                          </a:solidFill>
                          <a:latin typeface="Meiryo"/>
                          <a:ea typeface="Meiryo"/>
                          <a:cs typeface="Meiryo"/>
                          <a:sym typeface="Meiryo"/>
                        </a:rPr>
                        <a:t>ブランドパネル　MD　スクエア</a:t>
                      </a:r>
                      <a:r>
                        <a:rPr lang="ja-JP" sz="1800">
                          <a:solidFill>
                            <a:srgbClr val="595959"/>
                          </a:solidFill>
                          <a:latin typeface="Meiryo"/>
                          <a:ea typeface="Meiryo"/>
                          <a:cs typeface="Meiryo"/>
                          <a:sym typeface="Meiryo"/>
                        </a:rPr>
                        <a:t>　関連商品</a:t>
                      </a:r>
                      <a:endParaRPr sz="1800" b="0" i="0" u="none" strike="noStrike" cap="none">
                        <a:solidFill>
                          <a:srgbClr val="595959"/>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166" name="Google Shape;166;p4"/>
          <p:cNvSpPr txBox="1"/>
          <p:nvPr/>
        </p:nvSpPr>
        <p:spPr>
          <a:xfrm>
            <a:off x="646222" y="4451115"/>
            <a:ext cx="10832104"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100">
                <a:solidFill>
                  <a:srgbClr val="545454"/>
                </a:solidFill>
                <a:latin typeface="Meiryo"/>
                <a:ea typeface="Meiryo"/>
                <a:cs typeface="Meiryo"/>
                <a:sym typeface="Meiryo"/>
              </a:rPr>
              <a:t>※　他割引プランとの併用は不可です。</a:t>
            </a:r>
            <a:endParaRPr sz="1100">
              <a:solidFill>
                <a:srgbClr val="545454"/>
              </a:solidFill>
              <a:latin typeface="Meiryo"/>
              <a:ea typeface="Meiryo"/>
              <a:cs typeface="Meiryo"/>
              <a:sym typeface="Meiryo"/>
            </a:endParaRPr>
          </a:p>
          <a:p>
            <a:pPr marL="0" marR="0" lvl="0" indent="0" algn="l" rtl="0">
              <a:spcBef>
                <a:spcPts val="0"/>
              </a:spcBef>
              <a:spcAft>
                <a:spcPts val="0"/>
              </a:spcAft>
              <a:buNone/>
            </a:pPr>
            <a:r>
              <a:rPr lang="ja-JP" sz="1100">
                <a:solidFill>
                  <a:srgbClr val="545454"/>
                </a:solidFill>
                <a:latin typeface="Meiryo"/>
                <a:ea typeface="Meiryo"/>
                <a:cs typeface="Meiryo"/>
                <a:sym typeface="Meiryo"/>
              </a:rPr>
              <a:t>※　ご発注時は増量適用後のvimpsで予約いただき、予約翌日までに弊社営業に増量適用希望の旨ご連絡ください。</a:t>
            </a:r>
            <a:endParaRPr/>
          </a:p>
        </p:txBody>
      </p:sp>
      <p:graphicFrame>
        <p:nvGraphicFramePr>
          <p:cNvPr id="167" name="Google Shape;167;p4"/>
          <p:cNvGraphicFramePr/>
          <p:nvPr/>
        </p:nvGraphicFramePr>
        <p:xfrm>
          <a:off x="646222" y="1147446"/>
          <a:ext cx="2127125" cy="365770"/>
        </p:xfrm>
        <a:graphic>
          <a:graphicData uri="http://schemas.openxmlformats.org/drawingml/2006/table">
            <a:tbl>
              <a:tblPr>
                <a:noFill/>
                <a:tableStyleId>{1C88CDA7-0F63-4206-9838-3E221A963FCF}</a:tableStyleId>
              </a:tblPr>
              <a:tblGrid>
                <a:gridCol w="2127125">
                  <a:extLst>
                    <a:ext uri="{9D8B030D-6E8A-4147-A177-3AD203B41FA5}">
                      <a16:colId xmlns:a16="http://schemas.microsoft.com/office/drawing/2014/main" val="20000"/>
                    </a:ext>
                  </a:extLst>
                </a:gridCol>
              </a:tblGrid>
              <a:tr h="228600">
                <a:tc>
                  <a:txBody>
                    <a:bodyPr/>
                    <a:lstStyle/>
                    <a:p>
                      <a:pPr marL="0" marR="0" lvl="0" indent="0" algn="ctr" rtl="0">
                        <a:spcBef>
                          <a:spcPts val="0"/>
                        </a:spcBef>
                        <a:spcAft>
                          <a:spcPts val="0"/>
                        </a:spcAft>
                        <a:buNone/>
                      </a:pPr>
                      <a:r>
                        <a:rPr lang="ja-JP" sz="1800" b="1" i="0" u="none" strike="noStrike" cap="none">
                          <a:solidFill>
                            <a:srgbClr val="F2F2F2"/>
                          </a:solidFill>
                          <a:latin typeface="Meiryo"/>
                          <a:ea typeface="Meiryo"/>
                          <a:cs typeface="Meiryo"/>
                          <a:sym typeface="Meiryo"/>
                        </a:rPr>
                        <a:t>適用条件</a:t>
                      </a:r>
                      <a:r>
                        <a:rPr lang="ja-JP" sz="1800" b="0" i="0" u="none" strike="noStrike" cap="none">
                          <a:solidFill>
                            <a:srgbClr val="F2F2F2"/>
                          </a:solidFill>
                          <a:latin typeface="Meiryo"/>
                          <a:ea typeface="Meiryo"/>
                          <a:cs typeface="Meiryo"/>
                          <a:sym typeface="Meiryo"/>
                        </a:rPr>
                        <a:t>​</a:t>
                      </a:r>
                      <a:endParaRPr sz="1400" b="0" i="0" u="none" strike="noStrike" cap="none">
                        <a:solidFill>
                          <a:srgbClr val="000000"/>
                        </a:solidFill>
                      </a:endParaRPr>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3E"/>
                    </a:solidFill>
                  </a:tcPr>
                </a:tc>
                <a:extLst>
                  <a:ext uri="{0D108BD9-81ED-4DB2-BD59-A6C34878D82A}">
                    <a16:rowId xmlns:a16="http://schemas.microsoft.com/office/drawing/2014/main" val="10000"/>
                  </a:ext>
                </a:extLst>
              </a:tr>
            </a:tbl>
          </a:graphicData>
        </a:graphic>
      </p:graphicFrame>
      <p:sp>
        <p:nvSpPr>
          <p:cNvPr id="168" name="Google Shape;168;p4"/>
          <p:cNvSpPr txBox="1"/>
          <p:nvPr/>
        </p:nvSpPr>
        <p:spPr>
          <a:xfrm>
            <a:off x="587375" y="1606781"/>
            <a:ext cx="110145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a:solidFill>
                  <a:srgbClr val="3F3F3F"/>
                </a:solidFill>
                <a:latin typeface="Meiryo"/>
                <a:ea typeface="Meiryo"/>
                <a:cs typeface="Meiryo"/>
                <a:sym typeface="Meiryo"/>
              </a:rPr>
              <a:t>・</a:t>
            </a:r>
            <a:r>
              <a:rPr lang="ja-JP" sz="1600">
                <a:solidFill>
                  <a:schemeClr val="dk1"/>
                </a:solidFill>
                <a:latin typeface="Calibri"/>
                <a:ea typeface="Calibri"/>
                <a:cs typeface="Calibri"/>
                <a:sym typeface="Calibri"/>
              </a:rPr>
              <a:t>ブランドパネル　スクエアのご出稿がない新規広告主様　</a:t>
            </a:r>
            <a:br>
              <a:rPr lang="ja-JP" sz="1600">
                <a:solidFill>
                  <a:schemeClr val="dk1"/>
                </a:solidFill>
                <a:latin typeface="Calibri"/>
                <a:ea typeface="Calibri"/>
                <a:cs typeface="Calibri"/>
                <a:sym typeface="Calibri"/>
              </a:rPr>
            </a:br>
            <a:r>
              <a:rPr lang="ja-JP" sz="1600">
                <a:solidFill>
                  <a:srgbClr val="545454"/>
                </a:solidFill>
                <a:latin typeface="Meiryo"/>
                <a:ea typeface="Meiryo"/>
                <a:cs typeface="Meiryo"/>
                <a:sym typeface="Meiryo"/>
              </a:rPr>
              <a:t>・掲載期間：2026年6月8日～2026年9月30日　 </a:t>
            </a:r>
            <a:endParaRPr sz="1600">
              <a:solidFill>
                <a:srgbClr val="545454"/>
              </a:solidFill>
              <a:latin typeface="Meiryo"/>
              <a:ea typeface="Meiryo"/>
              <a:cs typeface="Meiryo"/>
              <a:sym typeface="Meiry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5"/>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ご予約時の</a:t>
            </a:r>
            <a:r>
              <a:rPr lang="ja-JP" sz="2800" i="0"/>
              <a:t>注意事項</a:t>
            </a:r>
            <a:br>
              <a:rPr lang="ja-JP" sz="2800" i="0"/>
            </a:br>
            <a:endParaRPr/>
          </a:p>
        </p:txBody>
      </p:sp>
      <p:sp>
        <p:nvSpPr>
          <p:cNvPr id="174" name="Google Shape;174;p5"/>
          <p:cNvSpPr txBox="1"/>
          <p:nvPr/>
        </p:nvSpPr>
        <p:spPr>
          <a:xfrm>
            <a:off x="431059" y="1415831"/>
            <a:ext cx="11521280" cy="1028567"/>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rgbClr val="545454"/>
              </a:buClr>
              <a:buSzPts val="1600"/>
              <a:buFont typeface="Calibri"/>
              <a:buNone/>
            </a:pPr>
            <a:r>
              <a:rPr lang="ja-JP" sz="1600">
                <a:solidFill>
                  <a:srgbClr val="545454"/>
                </a:solidFill>
                <a:latin typeface="Meiryo"/>
                <a:ea typeface="Meiryo"/>
                <a:cs typeface="Meiryo"/>
                <a:sym typeface="Meiryo"/>
              </a:rPr>
              <a:t>・増量後のvimpsでご予約いただき、予約翌日までに弊社営業に予約内容を連携をお願いします。</a:t>
            </a:r>
            <a:endParaRPr sz="1600">
              <a:solidFill>
                <a:srgbClr val="545454"/>
              </a:solidFill>
              <a:latin typeface="Meiryo"/>
              <a:ea typeface="Meiryo"/>
              <a:cs typeface="Meiryo"/>
              <a:sym typeface="Meiryo"/>
            </a:endParaRPr>
          </a:p>
          <a:p>
            <a:pPr marL="0" marR="0" lvl="0" indent="0" algn="l" rtl="0">
              <a:spcBef>
                <a:spcPts val="320"/>
              </a:spcBef>
              <a:spcAft>
                <a:spcPts val="0"/>
              </a:spcAft>
              <a:buClr>
                <a:srgbClr val="545454"/>
              </a:buClr>
              <a:buSzPts val="1600"/>
              <a:buFont typeface="Calibri"/>
              <a:buNone/>
            </a:pPr>
            <a:r>
              <a:rPr lang="ja-JP" sz="1600">
                <a:solidFill>
                  <a:srgbClr val="545454"/>
                </a:solidFill>
                <a:latin typeface="Meiryo"/>
                <a:ea typeface="Meiryo"/>
                <a:cs typeface="Meiryo"/>
                <a:sym typeface="Meiryo"/>
              </a:rPr>
              <a:t>　その後弊社にて減額処理を行います。請求時は「特別調整金」として割引された金額をご請求します。</a:t>
            </a:r>
            <a:endParaRPr sz="1600">
              <a:solidFill>
                <a:srgbClr val="545454"/>
              </a:solidFill>
              <a:latin typeface="Meiryo"/>
              <a:ea typeface="Meiryo"/>
              <a:cs typeface="Meiryo"/>
              <a:sym typeface="Meiryo"/>
            </a:endParaRPr>
          </a:p>
        </p:txBody>
      </p:sp>
      <p:sp>
        <p:nvSpPr>
          <p:cNvPr id="175" name="Google Shape;175;p5"/>
          <p:cNvSpPr txBox="1"/>
          <p:nvPr/>
        </p:nvSpPr>
        <p:spPr>
          <a:xfrm>
            <a:off x="1208766" y="2712783"/>
            <a:ext cx="9774468" cy="861774"/>
          </a:xfrm>
          <a:prstGeom prst="rect">
            <a:avLst/>
          </a:prstGeom>
          <a:noFill/>
          <a:ln w="9525" cap="flat" cmpd="sng">
            <a:solidFill>
              <a:srgbClr val="000000"/>
            </a:solidFill>
            <a:prstDash val="lgDash"/>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000" b="1">
              <a:solidFill>
                <a:srgbClr val="595959"/>
              </a:solidFill>
              <a:latin typeface="Meiryo"/>
              <a:ea typeface="Meiryo"/>
              <a:cs typeface="Meiryo"/>
              <a:sym typeface="Meiryo"/>
            </a:endParaRPr>
          </a:p>
          <a:p>
            <a:pPr marL="0" marR="0" lvl="0" indent="0" algn="l" rtl="0">
              <a:spcBef>
                <a:spcPts val="0"/>
              </a:spcBef>
              <a:spcAft>
                <a:spcPts val="0"/>
              </a:spcAft>
              <a:buNone/>
            </a:pPr>
            <a:r>
              <a:rPr lang="ja-JP" sz="1600" b="1">
                <a:solidFill>
                  <a:srgbClr val="545454"/>
                </a:solidFill>
                <a:latin typeface="Meiryo"/>
                <a:ea typeface="Meiryo"/>
                <a:cs typeface="Meiryo"/>
                <a:sym typeface="Meiryo"/>
              </a:rPr>
              <a:t>【連携必須予約内容】</a:t>
            </a:r>
            <a:endParaRPr/>
          </a:p>
          <a:p>
            <a:pPr marL="0" marR="0" lvl="0" indent="0" algn="l" rtl="0">
              <a:spcBef>
                <a:spcPts val="0"/>
              </a:spcBef>
              <a:spcAft>
                <a:spcPts val="0"/>
              </a:spcAft>
              <a:buNone/>
            </a:pPr>
            <a:r>
              <a:rPr lang="ja-JP" sz="1600">
                <a:solidFill>
                  <a:srgbClr val="545454"/>
                </a:solidFill>
                <a:latin typeface="Meiryo"/>
                <a:ea typeface="Meiryo"/>
                <a:cs typeface="Meiryo"/>
                <a:sym typeface="Meiryo"/>
              </a:rPr>
              <a:t>・アカウントID　・キャンペーンID　・お申込み金額　・お申込み商品名　・掲載期間　</a:t>
            </a:r>
            <a:endParaRPr sz="1600">
              <a:solidFill>
                <a:srgbClr val="545454"/>
              </a:solidFill>
              <a:latin typeface="Meiryo"/>
              <a:ea typeface="Meiryo"/>
              <a:cs typeface="Meiryo"/>
              <a:sym typeface="Meiryo"/>
            </a:endParaRPr>
          </a:p>
          <a:p>
            <a:pPr marL="0" marR="0" lvl="0" indent="0" algn="l" rtl="0">
              <a:spcBef>
                <a:spcPts val="0"/>
              </a:spcBef>
              <a:spcAft>
                <a:spcPts val="0"/>
              </a:spcAft>
              <a:buNone/>
            </a:pPr>
            <a:endParaRPr sz="700">
              <a:solidFill>
                <a:srgbClr val="595959"/>
              </a:solidFill>
              <a:latin typeface="Meiryo"/>
              <a:ea typeface="Meiryo"/>
              <a:cs typeface="Meiryo"/>
              <a:sym typeface="Meiryo"/>
            </a:endParaRPr>
          </a:p>
        </p:txBody>
      </p:sp>
      <p:sp>
        <p:nvSpPr>
          <p:cNvPr id="176" name="Google Shape;176;p5"/>
          <p:cNvSpPr txBox="1"/>
          <p:nvPr/>
        </p:nvSpPr>
        <p:spPr>
          <a:xfrm>
            <a:off x="413325" y="2275121"/>
            <a:ext cx="1136535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a:solidFill>
                  <a:srgbClr val="F77911"/>
                </a:solidFill>
                <a:latin typeface="Meiryo"/>
                <a:ea typeface="Meiryo"/>
                <a:cs typeface="Meiryo"/>
                <a:sym typeface="Meiryo"/>
              </a:rPr>
              <a:t>・弊社担当営業に情報連携ない場合は、割引適用とならずに予約金額のまま請求が行われますのでご注意ください。</a:t>
            </a:r>
            <a:endParaRPr sz="1600">
              <a:solidFill>
                <a:srgbClr val="F77911"/>
              </a:solidFill>
              <a:latin typeface="Meiryo"/>
              <a:ea typeface="Meiryo"/>
              <a:cs typeface="Meiryo"/>
              <a:sym typeface="Meiryo"/>
            </a:endParaRPr>
          </a:p>
        </p:txBody>
      </p:sp>
      <p:graphicFrame>
        <p:nvGraphicFramePr>
          <p:cNvPr id="177" name="Google Shape;177;p5"/>
          <p:cNvGraphicFramePr/>
          <p:nvPr/>
        </p:nvGraphicFramePr>
        <p:xfrm>
          <a:off x="1151138" y="3947672"/>
          <a:ext cx="10081100" cy="979975"/>
        </p:xfrm>
        <a:graphic>
          <a:graphicData uri="http://schemas.openxmlformats.org/drawingml/2006/table">
            <a:tbl>
              <a:tblPr>
                <a:noFill/>
                <a:tableStyleId>{1C88CDA7-0F63-4206-9838-3E221A963FCF}</a:tableStyleId>
              </a:tblPr>
              <a:tblGrid>
                <a:gridCol w="2407325">
                  <a:extLst>
                    <a:ext uri="{9D8B030D-6E8A-4147-A177-3AD203B41FA5}">
                      <a16:colId xmlns:a16="http://schemas.microsoft.com/office/drawing/2014/main" val="20000"/>
                    </a:ext>
                  </a:extLst>
                </a:gridCol>
                <a:gridCol w="2557925">
                  <a:extLst>
                    <a:ext uri="{9D8B030D-6E8A-4147-A177-3AD203B41FA5}">
                      <a16:colId xmlns:a16="http://schemas.microsoft.com/office/drawing/2014/main" val="20001"/>
                    </a:ext>
                  </a:extLst>
                </a:gridCol>
                <a:gridCol w="2557925">
                  <a:extLst>
                    <a:ext uri="{9D8B030D-6E8A-4147-A177-3AD203B41FA5}">
                      <a16:colId xmlns:a16="http://schemas.microsoft.com/office/drawing/2014/main" val="20002"/>
                    </a:ext>
                  </a:extLst>
                </a:gridCol>
                <a:gridCol w="2557925">
                  <a:extLst>
                    <a:ext uri="{9D8B030D-6E8A-4147-A177-3AD203B41FA5}">
                      <a16:colId xmlns:a16="http://schemas.microsoft.com/office/drawing/2014/main" val="20003"/>
                    </a:ext>
                  </a:extLst>
                </a:gridCol>
              </a:tblGrid>
              <a:tr h="388275">
                <a:tc>
                  <a:txBody>
                    <a:bodyPr/>
                    <a:lstStyle/>
                    <a:p>
                      <a:pPr marL="0" marR="0" lvl="0" indent="0" algn="ctr" rtl="0">
                        <a:spcBef>
                          <a:spcPts val="0"/>
                        </a:spcBef>
                        <a:spcAft>
                          <a:spcPts val="0"/>
                        </a:spcAft>
                        <a:buNone/>
                      </a:pPr>
                      <a:r>
                        <a:rPr lang="ja-JP" sz="1600" b="1" i="0" u="none" strike="noStrike" cap="none">
                          <a:solidFill>
                            <a:srgbClr val="F2F2F2"/>
                          </a:solidFill>
                          <a:latin typeface="Meiryo"/>
                          <a:ea typeface="Meiryo"/>
                          <a:cs typeface="Meiryo"/>
                          <a:sym typeface="Meiryo"/>
                        </a:rPr>
                        <a:t>予約金額（グロス）</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F7F7F"/>
                    </a:solidFill>
                  </a:tcPr>
                </a:tc>
                <a:tc>
                  <a:txBody>
                    <a:bodyPr/>
                    <a:lstStyle/>
                    <a:p>
                      <a:pPr marL="0" marR="0" lvl="0" indent="0" algn="ctr" rtl="0">
                        <a:spcBef>
                          <a:spcPts val="0"/>
                        </a:spcBef>
                        <a:spcAft>
                          <a:spcPts val="0"/>
                        </a:spcAft>
                        <a:buNone/>
                      </a:pPr>
                      <a:r>
                        <a:rPr lang="ja-JP" sz="1600" b="1" i="0" u="none" strike="noStrike" cap="none">
                          <a:solidFill>
                            <a:srgbClr val="F2F2F2"/>
                          </a:solidFill>
                          <a:latin typeface="Meiryo"/>
                          <a:ea typeface="Meiryo"/>
                          <a:cs typeface="Meiryo"/>
                          <a:sym typeface="Meiryo"/>
                        </a:rPr>
                        <a:t>増量率</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F7F7F"/>
                    </a:solidFill>
                  </a:tcPr>
                </a:tc>
                <a:tc>
                  <a:txBody>
                    <a:bodyPr/>
                    <a:lstStyle/>
                    <a:p>
                      <a:pPr marL="0" marR="0" lvl="0" indent="0" algn="ctr" rtl="0">
                        <a:lnSpc>
                          <a:spcPct val="100000"/>
                        </a:lnSpc>
                        <a:spcBef>
                          <a:spcPts val="0"/>
                        </a:spcBef>
                        <a:spcAft>
                          <a:spcPts val="0"/>
                        </a:spcAft>
                        <a:buClr>
                          <a:srgbClr val="F2F2F2"/>
                        </a:buClr>
                        <a:buSzPts val="1600"/>
                        <a:buFont typeface="Meiryo"/>
                        <a:buNone/>
                      </a:pPr>
                      <a:r>
                        <a:rPr lang="ja-JP" sz="1600" b="1" i="0" u="none" strike="noStrike" cap="none">
                          <a:solidFill>
                            <a:srgbClr val="F2F2F2"/>
                          </a:solidFill>
                          <a:latin typeface="Meiryo"/>
                          <a:ea typeface="Meiryo"/>
                          <a:cs typeface="Meiryo"/>
                          <a:sym typeface="Meiryo"/>
                        </a:rPr>
                        <a:t>減額処理</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F7F7F"/>
                    </a:solidFill>
                  </a:tcPr>
                </a:tc>
                <a:tc>
                  <a:txBody>
                    <a:bodyPr/>
                    <a:lstStyle/>
                    <a:p>
                      <a:pPr marL="0" marR="0" lvl="0" indent="0" algn="ctr" rtl="0">
                        <a:spcBef>
                          <a:spcPts val="0"/>
                        </a:spcBef>
                        <a:spcAft>
                          <a:spcPts val="0"/>
                        </a:spcAft>
                        <a:buNone/>
                      </a:pPr>
                      <a:r>
                        <a:rPr lang="ja-JP" sz="1600" b="1" i="0" u="none" strike="noStrike" cap="none">
                          <a:solidFill>
                            <a:srgbClr val="F2F2F2"/>
                          </a:solidFill>
                          <a:latin typeface="Meiryo"/>
                          <a:ea typeface="Meiryo"/>
                          <a:cs typeface="Meiryo"/>
                          <a:sym typeface="Meiryo"/>
                        </a:rPr>
                        <a:t>請求金額</a:t>
                      </a:r>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591700">
                <a:tc>
                  <a:txBody>
                    <a:bodyPr/>
                    <a:lstStyle/>
                    <a:p>
                      <a:pPr marL="0" marR="0" lvl="0" indent="0" algn="ctr" rtl="0">
                        <a:spcBef>
                          <a:spcPts val="0"/>
                        </a:spcBef>
                        <a:spcAft>
                          <a:spcPts val="0"/>
                        </a:spcAft>
                        <a:buNone/>
                      </a:pPr>
                      <a:r>
                        <a:rPr lang="ja-JP" sz="1600" b="1" i="0" u="none" strike="noStrike" cap="none">
                          <a:solidFill>
                            <a:srgbClr val="C00000"/>
                          </a:solidFill>
                          <a:latin typeface="Meiryo"/>
                          <a:ea typeface="Meiryo"/>
                          <a:cs typeface="Meiryo"/>
                          <a:sym typeface="Meiryo"/>
                        </a:rPr>
                        <a:t>1,100万円</a:t>
                      </a:r>
                      <a:endParaRPr sz="1600" b="1" i="0" u="none" strike="noStrike" cap="none">
                        <a:solidFill>
                          <a:srgbClr val="C00000"/>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ja-JP" sz="1600" b="0" i="0" u="none" strike="noStrike" cap="none">
                          <a:solidFill>
                            <a:srgbClr val="000000"/>
                          </a:solidFill>
                          <a:latin typeface="Meiryo"/>
                          <a:ea typeface="Meiryo"/>
                          <a:cs typeface="Meiryo"/>
                          <a:sym typeface="Meiryo"/>
                        </a:rPr>
                        <a:t>10％</a:t>
                      </a:r>
                      <a:endParaRPr sz="1600" b="0" i="0" u="none" strike="noStrike" cap="none">
                        <a:solidFill>
                          <a:srgbClr val="000000"/>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ja-JP" sz="1600" b="1" i="0" u="none" strike="noStrike" cap="none">
                          <a:solidFill>
                            <a:srgbClr val="C00000"/>
                          </a:solidFill>
                          <a:latin typeface="Meiryo"/>
                          <a:ea typeface="Meiryo"/>
                          <a:cs typeface="Meiryo"/>
                          <a:sym typeface="Meiryo"/>
                        </a:rPr>
                        <a:t>100万円</a:t>
                      </a:r>
                      <a:endParaRPr sz="1600" b="1" i="0" u="none" strike="noStrike" cap="none">
                        <a:solidFill>
                          <a:srgbClr val="C00000"/>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ja-JP" sz="1600" b="1" i="0" u="none" strike="noStrike" cap="none">
                          <a:solidFill>
                            <a:srgbClr val="C00000"/>
                          </a:solidFill>
                          <a:latin typeface="Meiryo"/>
                          <a:ea typeface="Meiryo"/>
                          <a:cs typeface="Meiryo"/>
                          <a:sym typeface="Meiryo"/>
                        </a:rPr>
                        <a:t>1000万円</a:t>
                      </a:r>
                      <a:endParaRPr sz="1600" b="1" i="0" u="none" strike="noStrike" cap="none">
                        <a:solidFill>
                          <a:srgbClr val="C00000"/>
                        </a:solidFill>
                        <a:latin typeface="Meiryo"/>
                        <a:ea typeface="Meiryo"/>
                        <a:cs typeface="Meiryo"/>
                        <a:sym typeface="Meiryo"/>
                      </a:endParaRPr>
                    </a:p>
                  </a:txBody>
                  <a:tcPr marL="4775" marR="4775" marT="47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6"/>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ブランドパネル スクエア SP　商品スペック</a:t>
            </a:r>
            <a:endParaRPr/>
          </a:p>
        </p:txBody>
      </p:sp>
      <p:graphicFrame>
        <p:nvGraphicFramePr>
          <p:cNvPr id="183" name="Google Shape;183;p6"/>
          <p:cNvGraphicFramePr/>
          <p:nvPr/>
        </p:nvGraphicFramePr>
        <p:xfrm>
          <a:off x="587376" y="1384301"/>
          <a:ext cx="3000000" cy="3000000"/>
        </p:xfrm>
        <a:graphic>
          <a:graphicData uri="http://schemas.openxmlformats.org/drawingml/2006/table">
            <a:tbl>
              <a:tblPr firstRow="1" bandRow="1">
                <a:noFill/>
                <a:tableStyleId>{0991AC50-9E91-4FB0-9A95-21B4D720B01C}</a:tableStyleId>
              </a:tblPr>
              <a:tblGrid>
                <a:gridCol w="4559700">
                  <a:extLst>
                    <a:ext uri="{9D8B030D-6E8A-4147-A177-3AD203B41FA5}">
                      <a16:colId xmlns:a16="http://schemas.microsoft.com/office/drawing/2014/main" val="20000"/>
                    </a:ext>
                  </a:extLst>
                </a:gridCol>
                <a:gridCol w="1813800">
                  <a:extLst>
                    <a:ext uri="{9D8B030D-6E8A-4147-A177-3AD203B41FA5}">
                      <a16:colId xmlns:a16="http://schemas.microsoft.com/office/drawing/2014/main" val="20001"/>
                    </a:ext>
                  </a:extLst>
                </a:gridCol>
                <a:gridCol w="1599675">
                  <a:extLst>
                    <a:ext uri="{9D8B030D-6E8A-4147-A177-3AD203B41FA5}">
                      <a16:colId xmlns:a16="http://schemas.microsoft.com/office/drawing/2014/main" val="20002"/>
                    </a:ext>
                  </a:extLst>
                </a:gridCol>
                <a:gridCol w="1536700">
                  <a:extLst>
                    <a:ext uri="{9D8B030D-6E8A-4147-A177-3AD203B41FA5}">
                      <a16:colId xmlns:a16="http://schemas.microsoft.com/office/drawing/2014/main" val="20003"/>
                    </a:ext>
                  </a:extLst>
                </a:gridCol>
                <a:gridCol w="1504725">
                  <a:extLst>
                    <a:ext uri="{9D8B030D-6E8A-4147-A177-3AD203B41FA5}">
                      <a16:colId xmlns:a16="http://schemas.microsoft.com/office/drawing/2014/main" val="20004"/>
                    </a:ext>
                  </a:extLst>
                </a:gridCol>
              </a:tblGrid>
              <a:tr h="465400">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商品</a:t>
                      </a:r>
                      <a:endParaRPr/>
                    </a:p>
                  </a:txBody>
                  <a:tcPr marL="131525" marR="131525" marT="65750" marB="65750" anchor="ctr"/>
                </a:tc>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金額</a:t>
                      </a:r>
                      <a:endParaRPr sz="1400" b="1" i="0" u="none" strike="noStrike" cap="none">
                        <a:latin typeface="Meiryo"/>
                        <a:ea typeface="Meiryo"/>
                        <a:cs typeface="Meiryo"/>
                        <a:sym typeface="Meiryo"/>
                      </a:endParaRPr>
                    </a:p>
                  </a:txBody>
                  <a:tcPr marL="131525" marR="131525" marT="65750" marB="65750" anchor="ctr"/>
                </a:tc>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vCPM</a:t>
                      </a:r>
                      <a:endParaRPr sz="1400" b="1" i="0" u="none" strike="noStrike" cap="none">
                        <a:latin typeface="Meiryo"/>
                        <a:ea typeface="Meiryo"/>
                        <a:cs typeface="Meiryo"/>
                        <a:sym typeface="Meiryo"/>
                      </a:endParaRPr>
                    </a:p>
                  </a:txBody>
                  <a:tcPr marL="131525" marR="131525" marT="65750" marB="65750" anchor="ctr"/>
                </a:tc>
                <a:tc>
                  <a:txBody>
                    <a:bodyPr/>
                    <a:lstStyle/>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想定</a:t>
                      </a:r>
                      <a:endParaRPr sz="1400" b="1" i="0" u="none" strike="noStrike" cap="none">
                        <a:latin typeface="Meiryo"/>
                        <a:ea typeface="Meiryo"/>
                        <a:cs typeface="Meiryo"/>
                        <a:sym typeface="Meiryo"/>
                      </a:endParaRPr>
                    </a:p>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vリーチ</a:t>
                      </a:r>
                      <a:r>
                        <a:rPr lang="ja-JP" sz="1050" b="1" i="0" u="none" strike="noStrike" cap="none">
                          <a:latin typeface="Meiryo"/>
                          <a:ea typeface="Meiryo"/>
                          <a:cs typeface="Meiryo"/>
                          <a:sym typeface="Meiryo"/>
                        </a:rPr>
                        <a:t>※</a:t>
                      </a:r>
                      <a:endParaRPr/>
                    </a:p>
                  </a:txBody>
                  <a:tcPr marL="131525" marR="131525" marT="65750" marB="65750" anchor="ctr"/>
                </a:tc>
                <a:tc>
                  <a:txBody>
                    <a:bodyPr/>
                    <a:lstStyle/>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想定</a:t>
                      </a:r>
                      <a:endParaRPr sz="1400" b="1" i="0" u="none" strike="noStrike" cap="none">
                        <a:latin typeface="Meiryo"/>
                        <a:ea typeface="Meiryo"/>
                        <a:cs typeface="Meiryo"/>
                        <a:sym typeface="Meiryo"/>
                      </a:endParaRPr>
                    </a:p>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vリーチ単価</a:t>
                      </a:r>
                      <a:r>
                        <a:rPr lang="ja-JP" sz="1050" b="1" i="0" u="none" strike="noStrike" cap="none">
                          <a:latin typeface="Meiryo"/>
                          <a:ea typeface="Meiryo"/>
                          <a:cs typeface="Meiryo"/>
                          <a:sym typeface="Meiryo"/>
                        </a:rPr>
                        <a:t>※</a:t>
                      </a:r>
                      <a:endParaRPr/>
                    </a:p>
                  </a:txBody>
                  <a:tcPr marL="131525" marR="131525" marT="65750" marB="65750" anchor="ctr"/>
                </a:tc>
                <a:extLst>
                  <a:ext uri="{0D108BD9-81ED-4DB2-BD59-A6C34878D82A}">
                    <a16:rowId xmlns:a16="http://schemas.microsoft.com/office/drawing/2014/main" val="10000"/>
                  </a:ext>
                </a:extLst>
              </a:tr>
              <a:tr h="638450">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ブランドパネル SP スクエア（500万円～）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5,000,000</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1,152円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370万リーチ</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1.35円</a:t>
                      </a:r>
                      <a:endParaRPr/>
                    </a:p>
                  </a:txBody>
                  <a:tcPr marL="131525" marR="131525" marT="65750" marB="65750" anchor="ctr">
                    <a:solidFill>
                      <a:srgbClr val="F2F2F2"/>
                    </a:solidFill>
                  </a:tcPr>
                </a:tc>
                <a:extLst>
                  <a:ext uri="{0D108BD9-81ED-4DB2-BD59-A6C34878D82A}">
                    <a16:rowId xmlns:a16="http://schemas.microsoft.com/office/drawing/2014/main" val="10001"/>
                  </a:ext>
                </a:extLst>
              </a:tr>
              <a:tr h="638450">
                <a:tc>
                  <a:txBody>
                    <a:bodyPr/>
                    <a:lstStyle/>
                    <a:p>
                      <a:pPr marL="0" marR="0" lvl="0" indent="0" algn="ctr" rtl="0">
                        <a:lnSpc>
                          <a:spcPct val="100000"/>
                        </a:lnSpc>
                        <a:spcBef>
                          <a:spcPts val="0"/>
                        </a:spcBef>
                        <a:spcAft>
                          <a:spcPts val="0"/>
                        </a:spcAft>
                        <a:buClr>
                          <a:srgbClr val="00003E"/>
                        </a:buClr>
                        <a:buSzPts val="1200"/>
                        <a:buFont typeface="Meiryo"/>
                        <a:buNone/>
                      </a:pPr>
                      <a:r>
                        <a:rPr lang="ja-JP" sz="1200" b="0" i="0" u="none" strike="noStrike" cap="none">
                          <a:solidFill>
                            <a:srgbClr val="00003E"/>
                          </a:solidFill>
                          <a:latin typeface="Meiryo"/>
                          <a:ea typeface="Meiryo"/>
                          <a:cs typeface="Meiryo"/>
                          <a:sym typeface="Meiryo"/>
                        </a:rPr>
                        <a:t>ブランドパネル SP スクエア（1000万円～）</a:t>
                      </a:r>
                      <a:endParaRPr/>
                    </a:p>
                  </a:txBody>
                  <a:tcPr marL="131525" marR="131525" marT="65750" marB="65750" anchor="ctr">
                    <a:solidFill>
                      <a:srgbClr val="F2F2F2"/>
                    </a:solidFill>
                  </a:tcPr>
                </a:tc>
                <a:tc>
                  <a:txBody>
                    <a:bodyPr/>
                    <a:lstStyle/>
                    <a:p>
                      <a:pPr marL="0" marR="0" lvl="0" indent="0" algn="ctr" rtl="0">
                        <a:lnSpc>
                          <a:spcPct val="100000"/>
                        </a:lnSpc>
                        <a:spcBef>
                          <a:spcPts val="0"/>
                        </a:spcBef>
                        <a:spcAft>
                          <a:spcPts val="0"/>
                        </a:spcAft>
                        <a:buClr>
                          <a:srgbClr val="00003E"/>
                        </a:buClr>
                        <a:buSzPts val="1200"/>
                        <a:buFont typeface="Meiryo"/>
                        <a:buNone/>
                      </a:pPr>
                      <a:r>
                        <a:rPr lang="ja-JP" sz="1200" b="0" i="0" u="none" strike="noStrike" cap="none">
                          <a:solidFill>
                            <a:srgbClr val="00003E"/>
                          </a:solidFill>
                          <a:latin typeface="Meiryo"/>
                          <a:ea typeface="Meiryo"/>
                          <a:cs typeface="Meiryo"/>
                          <a:sym typeface="Meiryo"/>
                        </a:rPr>
                        <a:t>10,000,000</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921円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780万リーチ</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1.28円</a:t>
                      </a:r>
                      <a:endParaRPr/>
                    </a:p>
                  </a:txBody>
                  <a:tcPr marL="131525" marR="131525" marT="65750" marB="65750" anchor="ctr">
                    <a:solidFill>
                      <a:srgbClr val="F2F2F2"/>
                    </a:solidFill>
                  </a:tcPr>
                </a:tc>
                <a:extLst>
                  <a:ext uri="{0D108BD9-81ED-4DB2-BD59-A6C34878D82A}">
                    <a16:rowId xmlns:a16="http://schemas.microsoft.com/office/drawing/2014/main" val="10002"/>
                  </a:ext>
                </a:extLst>
              </a:tr>
            </a:tbl>
          </a:graphicData>
        </a:graphic>
      </p:graphicFrame>
      <p:sp>
        <p:nvSpPr>
          <p:cNvPr id="184" name="Google Shape;184;p6"/>
          <p:cNvSpPr txBox="1"/>
          <p:nvPr/>
        </p:nvSpPr>
        <p:spPr>
          <a:xfrm>
            <a:off x="587375" y="4094709"/>
            <a:ext cx="595447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i="0">
                <a:solidFill>
                  <a:srgbClr val="3F3F3F"/>
                </a:solidFill>
                <a:latin typeface="Meiryo"/>
                <a:ea typeface="Meiryo"/>
                <a:cs typeface="Meiryo"/>
                <a:sym typeface="Meiryo"/>
              </a:rPr>
              <a:t>※ノンターゲティング / 1週間配信の際のシミュレート値</a:t>
            </a:r>
            <a:endParaRPr sz="1200" i="0">
              <a:solidFill>
                <a:srgbClr val="3F3F3F"/>
              </a:solidFill>
              <a:latin typeface="Meiryo"/>
              <a:ea typeface="Meiryo"/>
              <a:cs typeface="Meiryo"/>
              <a:sym typeface="Meiryo"/>
            </a:endParaRPr>
          </a:p>
          <a:p>
            <a:pPr marL="0" marR="0" lvl="0" indent="0" algn="l" rtl="0">
              <a:spcBef>
                <a:spcPts val="0"/>
              </a:spcBef>
              <a:spcAft>
                <a:spcPts val="0"/>
              </a:spcAft>
              <a:buNone/>
            </a:pPr>
            <a:r>
              <a:rPr lang="ja-JP" sz="1200">
                <a:solidFill>
                  <a:srgbClr val="3F3F3F"/>
                </a:solidFill>
                <a:latin typeface="Meiryo"/>
                <a:ea typeface="Meiryo"/>
                <a:cs typeface="Meiryo"/>
                <a:sym typeface="Meiryo"/>
              </a:rPr>
              <a:t>※商品価格の詳細はセールスシートをご確認ください。</a:t>
            </a:r>
            <a:endParaRPr sz="1200">
              <a:solidFill>
                <a:srgbClr val="3F3F3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7"/>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ブランドパネル スクエア MD　商品スペック</a:t>
            </a:r>
            <a:endParaRPr/>
          </a:p>
        </p:txBody>
      </p:sp>
      <p:graphicFrame>
        <p:nvGraphicFramePr>
          <p:cNvPr id="190" name="Google Shape;190;p7"/>
          <p:cNvGraphicFramePr/>
          <p:nvPr/>
        </p:nvGraphicFramePr>
        <p:xfrm>
          <a:off x="587376" y="1384301"/>
          <a:ext cx="11014600" cy="1835120"/>
        </p:xfrm>
        <a:graphic>
          <a:graphicData uri="http://schemas.openxmlformats.org/drawingml/2006/table">
            <a:tbl>
              <a:tblPr firstRow="1" bandRow="1">
                <a:noFill/>
                <a:tableStyleId>{0991AC50-9E91-4FB0-9A95-21B4D720B01C}</a:tableStyleId>
              </a:tblPr>
              <a:tblGrid>
                <a:gridCol w="4559700">
                  <a:extLst>
                    <a:ext uri="{9D8B030D-6E8A-4147-A177-3AD203B41FA5}">
                      <a16:colId xmlns:a16="http://schemas.microsoft.com/office/drawing/2014/main" val="20000"/>
                    </a:ext>
                  </a:extLst>
                </a:gridCol>
                <a:gridCol w="1813800">
                  <a:extLst>
                    <a:ext uri="{9D8B030D-6E8A-4147-A177-3AD203B41FA5}">
                      <a16:colId xmlns:a16="http://schemas.microsoft.com/office/drawing/2014/main" val="20001"/>
                    </a:ext>
                  </a:extLst>
                </a:gridCol>
                <a:gridCol w="1599675">
                  <a:extLst>
                    <a:ext uri="{9D8B030D-6E8A-4147-A177-3AD203B41FA5}">
                      <a16:colId xmlns:a16="http://schemas.microsoft.com/office/drawing/2014/main" val="20002"/>
                    </a:ext>
                  </a:extLst>
                </a:gridCol>
                <a:gridCol w="1536700">
                  <a:extLst>
                    <a:ext uri="{9D8B030D-6E8A-4147-A177-3AD203B41FA5}">
                      <a16:colId xmlns:a16="http://schemas.microsoft.com/office/drawing/2014/main" val="20003"/>
                    </a:ext>
                  </a:extLst>
                </a:gridCol>
                <a:gridCol w="1504725">
                  <a:extLst>
                    <a:ext uri="{9D8B030D-6E8A-4147-A177-3AD203B41FA5}">
                      <a16:colId xmlns:a16="http://schemas.microsoft.com/office/drawing/2014/main" val="20004"/>
                    </a:ext>
                  </a:extLst>
                </a:gridCol>
              </a:tblGrid>
              <a:tr h="465400">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商品</a:t>
                      </a:r>
                      <a:endParaRPr/>
                    </a:p>
                  </a:txBody>
                  <a:tcPr marL="131525" marR="131525" marT="65750" marB="65750" anchor="ctr"/>
                </a:tc>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金額</a:t>
                      </a:r>
                      <a:endParaRPr sz="1400" b="1" i="0" u="none" strike="noStrike" cap="none">
                        <a:latin typeface="Meiryo"/>
                        <a:ea typeface="Meiryo"/>
                        <a:cs typeface="Meiryo"/>
                        <a:sym typeface="Meiryo"/>
                      </a:endParaRPr>
                    </a:p>
                  </a:txBody>
                  <a:tcPr marL="131525" marR="131525" marT="65750" marB="65750" anchor="ctr"/>
                </a:tc>
                <a:tc>
                  <a:txBody>
                    <a:bodyPr/>
                    <a:lstStyle/>
                    <a:p>
                      <a:pPr marL="0" marR="0" lvl="0" indent="0" algn="ctr" rtl="0">
                        <a:spcBef>
                          <a:spcPts val="0"/>
                        </a:spcBef>
                        <a:spcAft>
                          <a:spcPts val="0"/>
                        </a:spcAft>
                        <a:buNone/>
                      </a:pPr>
                      <a:r>
                        <a:rPr lang="ja-JP" sz="1400" b="1" i="0" u="none" strike="noStrike" cap="none">
                          <a:latin typeface="Meiryo"/>
                          <a:ea typeface="Meiryo"/>
                          <a:cs typeface="Meiryo"/>
                          <a:sym typeface="Meiryo"/>
                        </a:rPr>
                        <a:t>vCPM</a:t>
                      </a:r>
                      <a:endParaRPr sz="1400" b="1" i="0" u="none" strike="noStrike" cap="none">
                        <a:latin typeface="Meiryo"/>
                        <a:ea typeface="Meiryo"/>
                        <a:cs typeface="Meiryo"/>
                        <a:sym typeface="Meiryo"/>
                      </a:endParaRPr>
                    </a:p>
                  </a:txBody>
                  <a:tcPr marL="131525" marR="131525" marT="65750" marB="65750" anchor="ctr"/>
                </a:tc>
                <a:tc>
                  <a:txBody>
                    <a:bodyPr/>
                    <a:lstStyle/>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想定</a:t>
                      </a:r>
                      <a:endParaRPr sz="1400" b="1" i="0" u="none" strike="noStrike" cap="none">
                        <a:latin typeface="Meiryo"/>
                        <a:ea typeface="Meiryo"/>
                        <a:cs typeface="Meiryo"/>
                        <a:sym typeface="Meiryo"/>
                      </a:endParaRPr>
                    </a:p>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vリーチ</a:t>
                      </a:r>
                      <a:r>
                        <a:rPr lang="ja-JP" sz="1050" b="1" i="0" u="none" strike="noStrike" cap="none">
                          <a:latin typeface="Meiryo"/>
                          <a:ea typeface="Meiryo"/>
                          <a:cs typeface="Meiryo"/>
                          <a:sym typeface="Meiryo"/>
                        </a:rPr>
                        <a:t>※</a:t>
                      </a:r>
                      <a:endParaRPr/>
                    </a:p>
                  </a:txBody>
                  <a:tcPr marL="131525" marR="131525" marT="65750" marB="65750" anchor="ctr"/>
                </a:tc>
                <a:tc>
                  <a:txBody>
                    <a:bodyPr/>
                    <a:lstStyle/>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想定</a:t>
                      </a:r>
                      <a:endParaRPr sz="1400" b="1" i="0" u="none" strike="noStrike" cap="none">
                        <a:latin typeface="Meiryo"/>
                        <a:ea typeface="Meiryo"/>
                        <a:cs typeface="Meiryo"/>
                        <a:sym typeface="Meiryo"/>
                      </a:endParaRPr>
                    </a:p>
                    <a:p>
                      <a:pPr marL="0" marR="0" lvl="0" indent="0" algn="ctr" rtl="0">
                        <a:lnSpc>
                          <a:spcPct val="100000"/>
                        </a:lnSpc>
                        <a:spcBef>
                          <a:spcPts val="0"/>
                        </a:spcBef>
                        <a:spcAft>
                          <a:spcPts val="0"/>
                        </a:spcAft>
                        <a:buClr>
                          <a:schemeClr val="dk1"/>
                        </a:buClr>
                        <a:buSzPts val="1400"/>
                        <a:buFont typeface="Meiryo"/>
                        <a:buNone/>
                      </a:pPr>
                      <a:r>
                        <a:rPr lang="ja-JP" sz="1400" b="1" i="0" u="none" strike="noStrike" cap="none">
                          <a:latin typeface="Meiryo"/>
                          <a:ea typeface="Meiryo"/>
                          <a:cs typeface="Meiryo"/>
                          <a:sym typeface="Meiryo"/>
                        </a:rPr>
                        <a:t>vリーチ単価</a:t>
                      </a:r>
                      <a:r>
                        <a:rPr lang="ja-JP" sz="1050" b="1" i="0" u="none" strike="noStrike" cap="none">
                          <a:latin typeface="Meiryo"/>
                          <a:ea typeface="Meiryo"/>
                          <a:cs typeface="Meiryo"/>
                          <a:sym typeface="Meiryo"/>
                        </a:rPr>
                        <a:t>※</a:t>
                      </a:r>
                      <a:endParaRPr/>
                    </a:p>
                  </a:txBody>
                  <a:tcPr marL="131525" marR="131525" marT="65750" marB="65750" anchor="ctr"/>
                </a:tc>
                <a:extLst>
                  <a:ext uri="{0D108BD9-81ED-4DB2-BD59-A6C34878D82A}">
                    <a16:rowId xmlns:a16="http://schemas.microsoft.com/office/drawing/2014/main" val="10000"/>
                  </a:ext>
                </a:extLst>
              </a:tr>
              <a:tr h="638450">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ブランドパネル MD スクエア（500万円～）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5,000,000</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936円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450万リーチ</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1.11円</a:t>
                      </a:r>
                      <a:endParaRPr/>
                    </a:p>
                  </a:txBody>
                  <a:tcPr marL="131525" marR="131525" marT="65750" marB="65750" anchor="ctr">
                    <a:solidFill>
                      <a:srgbClr val="F2F2F2"/>
                    </a:solidFill>
                  </a:tcPr>
                </a:tc>
                <a:extLst>
                  <a:ext uri="{0D108BD9-81ED-4DB2-BD59-A6C34878D82A}">
                    <a16:rowId xmlns:a16="http://schemas.microsoft.com/office/drawing/2014/main" val="10001"/>
                  </a:ext>
                </a:extLst>
              </a:tr>
              <a:tr h="638450">
                <a:tc>
                  <a:txBody>
                    <a:bodyPr/>
                    <a:lstStyle/>
                    <a:p>
                      <a:pPr marL="0" marR="0" lvl="0" indent="0" algn="ctr" rtl="0">
                        <a:lnSpc>
                          <a:spcPct val="100000"/>
                        </a:lnSpc>
                        <a:spcBef>
                          <a:spcPts val="0"/>
                        </a:spcBef>
                        <a:spcAft>
                          <a:spcPts val="0"/>
                        </a:spcAft>
                        <a:buClr>
                          <a:srgbClr val="00003E"/>
                        </a:buClr>
                        <a:buSzPts val="1200"/>
                        <a:buFont typeface="Meiryo"/>
                        <a:buNone/>
                      </a:pPr>
                      <a:r>
                        <a:rPr lang="ja-JP" sz="1200" b="0" i="0" u="none" strike="noStrike" cap="none">
                          <a:solidFill>
                            <a:srgbClr val="00003E"/>
                          </a:solidFill>
                          <a:latin typeface="Meiryo"/>
                          <a:ea typeface="Meiryo"/>
                          <a:cs typeface="Meiryo"/>
                          <a:sym typeface="Meiryo"/>
                        </a:rPr>
                        <a:t>ブランドパネル MD スクエア（1000万円～）</a:t>
                      </a:r>
                      <a:endParaRPr/>
                    </a:p>
                  </a:txBody>
                  <a:tcPr marL="131525" marR="131525" marT="65750" marB="65750" anchor="ctr">
                    <a:solidFill>
                      <a:srgbClr val="F2F2F2"/>
                    </a:solidFill>
                  </a:tcPr>
                </a:tc>
                <a:tc>
                  <a:txBody>
                    <a:bodyPr/>
                    <a:lstStyle/>
                    <a:p>
                      <a:pPr marL="0" marR="0" lvl="0" indent="0" algn="ctr" rtl="0">
                        <a:lnSpc>
                          <a:spcPct val="100000"/>
                        </a:lnSpc>
                        <a:spcBef>
                          <a:spcPts val="0"/>
                        </a:spcBef>
                        <a:spcAft>
                          <a:spcPts val="0"/>
                        </a:spcAft>
                        <a:buClr>
                          <a:srgbClr val="00003E"/>
                        </a:buClr>
                        <a:buSzPts val="1200"/>
                        <a:buFont typeface="Meiryo"/>
                        <a:buNone/>
                      </a:pPr>
                      <a:r>
                        <a:rPr lang="ja-JP" sz="1200" b="0" i="0" u="none" strike="noStrike" cap="none">
                          <a:solidFill>
                            <a:srgbClr val="00003E"/>
                          </a:solidFill>
                          <a:latin typeface="Meiryo"/>
                          <a:ea typeface="Meiryo"/>
                          <a:cs typeface="Meiryo"/>
                          <a:sym typeface="Meiryo"/>
                        </a:rPr>
                        <a:t>10,000,000</a:t>
                      </a:r>
                      <a:endParaRPr sz="1200" b="0" i="0" u="none" strike="noStrike" cap="none">
                        <a:solidFill>
                          <a:srgbClr val="00003E"/>
                        </a:solidFill>
                        <a:latin typeface="Meiryo"/>
                        <a:ea typeface="Meiryo"/>
                        <a:cs typeface="Meiryo"/>
                        <a:sym typeface="Meiryo"/>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842円</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880万リーチ</a:t>
                      </a:r>
                      <a:endParaRPr/>
                    </a:p>
                  </a:txBody>
                  <a:tcPr marL="131525" marR="131525" marT="65750" marB="65750" anchor="ctr">
                    <a:solidFill>
                      <a:srgbClr val="F2F2F2"/>
                    </a:solidFill>
                  </a:tcPr>
                </a:tc>
                <a:tc>
                  <a:txBody>
                    <a:bodyPr/>
                    <a:lstStyle/>
                    <a:p>
                      <a:pPr marL="0" marR="0" lvl="0" indent="0" algn="ctr" rtl="0">
                        <a:spcBef>
                          <a:spcPts val="0"/>
                        </a:spcBef>
                        <a:spcAft>
                          <a:spcPts val="0"/>
                        </a:spcAft>
                        <a:buNone/>
                      </a:pPr>
                      <a:r>
                        <a:rPr lang="ja-JP" sz="1200" b="0" i="0" u="none" strike="noStrike" cap="none">
                          <a:solidFill>
                            <a:srgbClr val="00003E"/>
                          </a:solidFill>
                          <a:latin typeface="Meiryo"/>
                          <a:ea typeface="Meiryo"/>
                          <a:cs typeface="Meiryo"/>
                          <a:sym typeface="Meiryo"/>
                        </a:rPr>
                        <a:t>1.13円</a:t>
                      </a:r>
                      <a:endParaRPr/>
                    </a:p>
                  </a:txBody>
                  <a:tcPr marL="131525" marR="131525" marT="65750" marB="65750" anchor="ctr">
                    <a:solidFill>
                      <a:srgbClr val="F2F2F2"/>
                    </a:solidFill>
                  </a:tcPr>
                </a:tc>
                <a:extLst>
                  <a:ext uri="{0D108BD9-81ED-4DB2-BD59-A6C34878D82A}">
                    <a16:rowId xmlns:a16="http://schemas.microsoft.com/office/drawing/2014/main" val="10002"/>
                  </a:ext>
                </a:extLst>
              </a:tr>
            </a:tbl>
          </a:graphicData>
        </a:graphic>
      </p:graphicFrame>
      <p:sp>
        <p:nvSpPr>
          <p:cNvPr id="191" name="Google Shape;191;p7"/>
          <p:cNvSpPr txBox="1"/>
          <p:nvPr/>
        </p:nvSpPr>
        <p:spPr>
          <a:xfrm>
            <a:off x="587375" y="4094709"/>
            <a:ext cx="595447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i="0">
                <a:solidFill>
                  <a:srgbClr val="3F3F3F"/>
                </a:solidFill>
                <a:latin typeface="Meiryo"/>
                <a:ea typeface="Meiryo"/>
                <a:cs typeface="Meiryo"/>
                <a:sym typeface="Meiryo"/>
              </a:rPr>
              <a:t>※ノンターゲティング / 1週間配信の際のシミュレート値</a:t>
            </a:r>
            <a:br>
              <a:rPr lang="ja-JP" sz="1200" i="0">
                <a:solidFill>
                  <a:srgbClr val="3F3F3F"/>
                </a:solidFill>
                <a:latin typeface="Meiryo"/>
                <a:ea typeface="Meiryo"/>
                <a:cs typeface="Meiryo"/>
                <a:sym typeface="Meiryo"/>
              </a:rPr>
            </a:br>
            <a:r>
              <a:rPr lang="ja-JP" sz="1200">
                <a:solidFill>
                  <a:srgbClr val="3F3F3F"/>
                </a:solidFill>
                <a:latin typeface="Meiryo"/>
                <a:ea typeface="Meiryo"/>
                <a:cs typeface="Meiryo"/>
                <a:sym typeface="Meiryo"/>
              </a:rPr>
              <a:t>※商品価格の詳細はセールスシートをご確認ください。</a:t>
            </a:r>
            <a:endParaRPr sz="1200">
              <a:solidFill>
                <a:srgbClr val="3F3F3F"/>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grpSp>
        <p:nvGrpSpPr>
          <p:cNvPr id="196" name="Google Shape;196;p8"/>
          <p:cNvGrpSpPr/>
          <p:nvPr/>
        </p:nvGrpSpPr>
        <p:grpSpPr>
          <a:xfrm>
            <a:off x="2192068" y="2098103"/>
            <a:ext cx="1805518" cy="3414712"/>
            <a:chOff x="1245730" y="1752309"/>
            <a:chExt cx="2549930" cy="4822592"/>
          </a:xfrm>
        </p:grpSpPr>
        <p:pic>
          <p:nvPicPr>
            <p:cNvPr id="197" name="Google Shape;197;p8" descr="マップ&#10;&#10;AI 生成コンテンツは誤りを含む可能性があります。"/>
            <p:cNvPicPr preferRelativeResize="0"/>
            <p:nvPr/>
          </p:nvPicPr>
          <p:blipFill rotWithShape="1">
            <a:blip r:embed="rId3">
              <a:alphaModFix/>
            </a:blip>
            <a:srcRect/>
            <a:stretch/>
          </p:blipFill>
          <p:spPr>
            <a:xfrm>
              <a:off x="1436013" y="2058503"/>
              <a:ext cx="2155215" cy="4323899"/>
            </a:xfrm>
            <a:prstGeom prst="rect">
              <a:avLst/>
            </a:prstGeom>
            <a:noFill/>
            <a:ln>
              <a:noFill/>
            </a:ln>
          </p:spPr>
        </p:pic>
        <p:pic>
          <p:nvPicPr>
            <p:cNvPr id="198" name="Google Shape;198;p8" descr="アイコン が含まれている画像&#10;&#10;自動的に生成された説明"/>
            <p:cNvPicPr preferRelativeResize="0"/>
            <p:nvPr/>
          </p:nvPicPr>
          <p:blipFill rotWithShape="1">
            <a:blip r:embed="rId4">
              <a:alphaModFix/>
            </a:blip>
            <a:srcRect/>
            <a:stretch/>
          </p:blipFill>
          <p:spPr>
            <a:xfrm>
              <a:off x="1245730" y="1752309"/>
              <a:ext cx="2549930" cy="4822592"/>
            </a:xfrm>
            <a:prstGeom prst="rect">
              <a:avLst/>
            </a:prstGeom>
            <a:noFill/>
            <a:ln>
              <a:noFill/>
            </a:ln>
          </p:spPr>
        </p:pic>
      </p:grpSp>
      <p:sp>
        <p:nvSpPr>
          <p:cNvPr id="199" name="Google Shape;199;p8"/>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Meiryo"/>
              <a:buNone/>
            </a:pPr>
            <a:r>
              <a:rPr lang="ja-JP"/>
              <a:t>APPENDIX　ブランドパネル SP　リッチフォーマット</a:t>
            </a:r>
            <a:endParaRPr/>
          </a:p>
        </p:txBody>
      </p:sp>
      <p:grpSp>
        <p:nvGrpSpPr>
          <p:cNvPr id="200" name="Google Shape;200;p8"/>
          <p:cNvGrpSpPr/>
          <p:nvPr/>
        </p:nvGrpSpPr>
        <p:grpSpPr>
          <a:xfrm>
            <a:off x="7041067" y="2068598"/>
            <a:ext cx="3802016" cy="3451835"/>
            <a:chOff x="3596272" y="1936879"/>
            <a:chExt cx="5043002" cy="4578520"/>
          </a:xfrm>
        </p:grpSpPr>
        <p:pic>
          <p:nvPicPr>
            <p:cNvPr id="201" name="Google Shape;201;p8"/>
            <p:cNvPicPr preferRelativeResize="0"/>
            <p:nvPr/>
          </p:nvPicPr>
          <p:blipFill rotWithShape="1">
            <a:blip r:embed="rId5">
              <a:alphaModFix/>
            </a:blip>
            <a:srcRect/>
            <a:stretch/>
          </p:blipFill>
          <p:spPr>
            <a:xfrm>
              <a:off x="6435352" y="2197925"/>
              <a:ext cx="2019691" cy="4209037"/>
            </a:xfrm>
            <a:prstGeom prst="rect">
              <a:avLst/>
            </a:prstGeom>
            <a:noFill/>
            <a:ln>
              <a:noFill/>
            </a:ln>
          </p:spPr>
        </p:pic>
        <p:pic>
          <p:nvPicPr>
            <p:cNvPr id="202" name="Google Shape;202;p8" descr="アイコン が含まれている画像&#10;&#10;自動的に生成された説明"/>
            <p:cNvPicPr preferRelativeResize="0"/>
            <p:nvPr/>
          </p:nvPicPr>
          <p:blipFill rotWithShape="1">
            <a:blip r:embed="rId4">
              <a:alphaModFix/>
            </a:blip>
            <a:srcRect/>
            <a:stretch/>
          </p:blipFill>
          <p:spPr>
            <a:xfrm>
              <a:off x="6282272" y="1946983"/>
              <a:ext cx="2357002" cy="4568416"/>
            </a:xfrm>
            <a:prstGeom prst="rect">
              <a:avLst/>
            </a:prstGeom>
            <a:noFill/>
            <a:ln>
              <a:noFill/>
            </a:ln>
          </p:spPr>
        </p:pic>
        <p:pic>
          <p:nvPicPr>
            <p:cNvPr id="203" name="Google Shape;203;p8"/>
            <p:cNvPicPr preferRelativeResize="0"/>
            <p:nvPr/>
          </p:nvPicPr>
          <p:blipFill rotWithShape="1">
            <a:blip r:embed="rId6">
              <a:alphaModFix/>
            </a:blip>
            <a:srcRect/>
            <a:stretch/>
          </p:blipFill>
          <p:spPr>
            <a:xfrm>
              <a:off x="3767346" y="2196934"/>
              <a:ext cx="2006230" cy="4127484"/>
            </a:xfrm>
            <a:prstGeom prst="rect">
              <a:avLst/>
            </a:prstGeom>
            <a:noFill/>
            <a:ln>
              <a:noFill/>
            </a:ln>
          </p:spPr>
        </p:pic>
        <p:pic>
          <p:nvPicPr>
            <p:cNvPr id="204" name="Google Shape;204;p8" descr="アイコン が含まれている画像&#10;&#10;自動的に生成された説明"/>
            <p:cNvPicPr preferRelativeResize="0"/>
            <p:nvPr/>
          </p:nvPicPr>
          <p:blipFill rotWithShape="1">
            <a:blip r:embed="rId4">
              <a:alphaModFix/>
            </a:blip>
            <a:srcRect/>
            <a:stretch/>
          </p:blipFill>
          <p:spPr>
            <a:xfrm>
              <a:off x="3596272" y="1936879"/>
              <a:ext cx="2357002" cy="4568415"/>
            </a:xfrm>
            <a:prstGeom prst="rect">
              <a:avLst/>
            </a:prstGeom>
            <a:noFill/>
            <a:ln>
              <a:noFill/>
            </a:ln>
          </p:spPr>
        </p:pic>
      </p:grpSp>
      <p:sp>
        <p:nvSpPr>
          <p:cNvPr id="205" name="Google Shape;205;p8"/>
          <p:cNvSpPr/>
          <p:nvPr/>
        </p:nvSpPr>
        <p:spPr>
          <a:xfrm>
            <a:off x="417106" y="1360021"/>
            <a:ext cx="5319815" cy="525507"/>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lnSpc>
                <a:spcPct val="120000"/>
              </a:lnSpc>
              <a:spcBef>
                <a:spcPts val="0"/>
              </a:spcBef>
              <a:spcAft>
                <a:spcPts val="0"/>
              </a:spcAft>
              <a:buNone/>
            </a:pPr>
            <a:r>
              <a:rPr lang="ja-JP" sz="1600" b="1">
                <a:solidFill>
                  <a:schemeClr val="lt1"/>
                </a:solidFill>
                <a:latin typeface="Meiryo"/>
                <a:ea typeface="Meiryo"/>
                <a:cs typeface="Meiryo"/>
                <a:sym typeface="Meiryo"/>
              </a:rPr>
              <a:t>ブランドパネル SP スクエア</a:t>
            </a:r>
            <a:endParaRPr sz="1600" b="1">
              <a:solidFill>
                <a:schemeClr val="lt1"/>
              </a:solidFill>
              <a:latin typeface="Meiryo"/>
              <a:ea typeface="Meiryo"/>
              <a:cs typeface="Meiryo"/>
              <a:sym typeface="Meiryo"/>
            </a:endParaRPr>
          </a:p>
        </p:txBody>
      </p:sp>
      <p:sp>
        <p:nvSpPr>
          <p:cNvPr id="206" name="Google Shape;206;p8"/>
          <p:cNvSpPr/>
          <p:nvPr/>
        </p:nvSpPr>
        <p:spPr>
          <a:xfrm>
            <a:off x="6282168" y="1360021"/>
            <a:ext cx="5319815" cy="525507"/>
          </a:xfrm>
          <a:prstGeom prst="roundRect">
            <a:avLst>
              <a:gd name="adj" fmla="val 50000"/>
            </a:avLst>
          </a:prstGeom>
          <a:solidFill>
            <a:schemeClr val="accent1"/>
          </a:solidFill>
          <a:ln w="19050" cap="flat" cmpd="sng">
            <a:solidFill>
              <a:schemeClr val="accent1"/>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lnSpc>
                <a:spcPct val="120000"/>
              </a:lnSpc>
              <a:spcBef>
                <a:spcPts val="0"/>
              </a:spcBef>
              <a:spcAft>
                <a:spcPts val="0"/>
              </a:spcAft>
              <a:buNone/>
            </a:pPr>
            <a:r>
              <a:rPr lang="ja-JP" sz="1600" b="1">
                <a:solidFill>
                  <a:schemeClr val="lt1"/>
                </a:solidFill>
                <a:latin typeface="Meiryo"/>
                <a:ea typeface="Meiryo"/>
                <a:cs typeface="Meiryo"/>
                <a:sym typeface="Meiryo"/>
              </a:rPr>
              <a:t>ブランドパネル SP トップカバー</a:t>
            </a:r>
            <a:endParaRPr sz="1600" b="1">
              <a:solidFill>
                <a:schemeClr val="lt1"/>
              </a:solidFill>
              <a:latin typeface="Meiryo"/>
              <a:ea typeface="Meiryo"/>
              <a:cs typeface="Meiryo"/>
              <a:sym typeface="Meiryo"/>
            </a:endParaRPr>
          </a:p>
        </p:txBody>
      </p:sp>
      <p:sp>
        <p:nvSpPr>
          <p:cNvPr id="207" name="Google Shape;207;p8"/>
          <p:cNvSpPr/>
          <p:nvPr/>
        </p:nvSpPr>
        <p:spPr>
          <a:xfrm>
            <a:off x="636083" y="5361139"/>
            <a:ext cx="4861446" cy="1236842"/>
          </a:xfrm>
          <a:prstGeom prst="rect">
            <a:avLst/>
          </a:prstGeom>
          <a:solidFill>
            <a:srgbClr val="FFCCD6">
              <a:alpha val="7803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2400" b="1">
                <a:solidFill>
                  <a:srgbClr val="C00000"/>
                </a:solidFill>
                <a:latin typeface="Calibri"/>
                <a:ea typeface="Calibri"/>
                <a:cs typeface="Calibri"/>
                <a:sym typeface="Calibri"/>
              </a:rPr>
              <a:t>認知・ブランディング効果◎</a:t>
            </a:r>
            <a:endParaRPr sz="2400" b="1">
              <a:solidFill>
                <a:srgbClr val="C00000"/>
              </a:solidFill>
              <a:latin typeface="Calibri"/>
              <a:ea typeface="Calibri"/>
              <a:cs typeface="Calibri"/>
              <a:sym typeface="Calibri"/>
            </a:endParaRPr>
          </a:p>
          <a:p>
            <a:pPr marL="0" marR="0" lvl="0" indent="0" algn="ctr" rtl="0">
              <a:spcBef>
                <a:spcPts val="0"/>
              </a:spcBef>
              <a:spcAft>
                <a:spcPts val="0"/>
              </a:spcAft>
              <a:buNone/>
            </a:pPr>
            <a:endParaRPr sz="1800" b="1">
              <a:solidFill>
                <a:srgbClr val="C00000"/>
              </a:solidFill>
              <a:latin typeface="Calibri"/>
              <a:ea typeface="Calibri"/>
              <a:cs typeface="Calibri"/>
              <a:sym typeface="Calibri"/>
            </a:endParaRPr>
          </a:p>
          <a:p>
            <a:pPr marL="0" marR="0" lvl="0" indent="0" algn="ctr" rtl="0">
              <a:spcBef>
                <a:spcPts val="0"/>
              </a:spcBef>
              <a:spcAft>
                <a:spcPts val="0"/>
              </a:spcAft>
              <a:buNone/>
            </a:pPr>
            <a:endParaRPr sz="1800">
              <a:solidFill>
                <a:srgbClr val="3F3F3F"/>
              </a:solidFill>
              <a:latin typeface="Calibri"/>
              <a:ea typeface="Calibri"/>
              <a:cs typeface="Calibri"/>
              <a:sym typeface="Calibri"/>
            </a:endParaRPr>
          </a:p>
        </p:txBody>
      </p:sp>
      <p:sp>
        <p:nvSpPr>
          <p:cNvPr id="208" name="Google Shape;208;p8"/>
          <p:cNvSpPr/>
          <p:nvPr/>
        </p:nvSpPr>
        <p:spPr>
          <a:xfrm>
            <a:off x="6511352" y="5361139"/>
            <a:ext cx="4861446" cy="1236842"/>
          </a:xfrm>
          <a:prstGeom prst="rect">
            <a:avLst/>
          </a:prstGeom>
          <a:solidFill>
            <a:srgbClr val="FFCCD6">
              <a:alpha val="7803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2400" b="1">
                <a:solidFill>
                  <a:srgbClr val="C00000"/>
                </a:solidFill>
                <a:latin typeface="Calibri"/>
                <a:ea typeface="Calibri"/>
                <a:cs typeface="Calibri"/>
                <a:sym typeface="Calibri"/>
              </a:rPr>
              <a:t>検索・アクション喚起の効果◎</a:t>
            </a:r>
            <a:endParaRPr/>
          </a:p>
          <a:p>
            <a:pPr marL="0" marR="0" lvl="0" indent="0" algn="ctr" rtl="0">
              <a:spcBef>
                <a:spcPts val="0"/>
              </a:spcBef>
              <a:spcAft>
                <a:spcPts val="0"/>
              </a:spcAft>
              <a:buNone/>
            </a:pPr>
            <a:endParaRPr sz="1800" b="1">
              <a:solidFill>
                <a:srgbClr val="C00000"/>
              </a:solidFill>
              <a:latin typeface="Calibri"/>
              <a:ea typeface="Calibri"/>
              <a:cs typeface="Calibri"/>
              <a:sym typeface="Calibri"/>
            </a:endParaRPr>
          </a:p>
          <a:p>
            <a:pPr marL="0" marR="0" lvl="0" indent="0" algn="ctr" rtl="0">
              <a:spcBef>
                <a:spcPts val="0"/>
              </a:spcBef>
              <a:spcAft>
                <a:spcPts val="0"/>
              </a:spcAft>
              <a:buNone/>
            </a:pPr>
            <a:endParaRPr sz="1800" b="1">
              <a:solidFill>
                <a:srgbClr val="3F3F3F"/>
              </a:solidFill>
              <a:latin typeface="Calibri"/>
              <a:ea typeface="Calibri"/>
              <a:cs typeface="Calibri"/>
              <a:sym typeface="Calibri"/>
            </a:endParaRPr>
          </a:p>
        </p:txBody>
      </p:sp>
      <p:sp>
        <p:nvSpPr>
          <p:cNvPr id="209" name="Google Shape;209;p8"/>
          <p:cNvSpPr txBox="1"/>
          <p:nvPr/>
        </p:nvSpPr>
        <p:spPr>
          <a:xfrm>
            <a:off x="636082" y="5989941"/>
            <a:ext cx="4861447"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600">
                <a:solidFill>
                  <a:srgbClr val="3F3F3F"/>
                </a:solidFill>
                <a:latin typeface="Calibri"/>
                <a:ea typeface="Calibri"/>
                <a:cs typeface="Calibri"/>
                <a:sym typeface="Calibri"/>
              </a:rPr>
              <a:t>大型サイズで広告ビジュアルを掲出することで</a:t>
            </a:r>
            <a:endParaRPr sz="1600">
              <a:solidFill>
                <a:srgbClr val="3F3F3F"/>
              </a:solidFill>
              <a:latin typeface="Calibri"/>
              <a:ea typeface="Calibri"/>
              <a:cs typeface="Calibri"/>
              <a:sym typeface="Calibri"/>
            </a:endParaRPr>
          </a:p>
          <a:p>
            <a:pPr marL="0" marR="0" lvl="0" indent="0" algn="ctr" rtl="0">
              <a:spcBef>
                <a:spcPts val="0"/>
              </a:spcBef>
              <a:spcAft>
                <a:spcPts val="0"/>
              </a:spcAft>
              <a:buNone/>
            </a:pPr>
            <a:r>
              <a:rPr lang="ja-JP" sz="1600">
                <a:solidFill>
                  <a:srgbClr val="3F3F3F"/>
                </a:solidFill>
                <a:latin typeface="Calibri"/>
                <a:ea typeface="Calibri"/>
                <a:cs typeface="Calibri"/>
                <a:sym typeface="Calibri"/>
              </a:rPr>
              <a:t>認知ブランディング効果を最大化させます</a:t>
            </a:r>
            <a:endParaRPr sz="1600">
              <a:solidFill>
                <a:srgbClr val="3F3F3F"/>
              </a:solidFill>
              <a:latin typeface="Calibri"/>
              <a:ea typeface="Calibri"/>
              <a:cs typeface="Calibri"/>
              <a:sym typeface="Calibri"/>
            </a:endParaRPr>
          </a:p>
        </p:txBody>
      </p:sp>
      <p:sp>
        <p:nvSpPr>
          <p:cNvPr id="210" name="Google Shape;210;p8"/>
          <p:cNvSpPr txBox="1"/>
          <p:nvPr/>
        </p:nvSpPr>
        <p:spPr>
          <a:xfrm>
            <a:off x="6511351" y="5926598"/>
            <a:ext cx="4861447"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600">
                <a:solidFill>
                  <a:srgbClr val="3F3F3F"/>
                </a:solidFill>
                <a:latin typeface="Calibri"/>
                <a:ea typeface="Calibri"/>
                <a:cs typeface="Calibri"/>
                <a:sym typeface="Calibri"/>
              </a:rPr>
              <a:t>検索窓の直下にバナーを掲出し続けることで</a:t>
            </a:r>
            <a:endParaRPr sz="1600">
              <a:solidFill>
                <a:srgbClr val="3F3F3F"/>
              </a:solidFill>
              <a:latin typeface="Calibri"/>
              <a:ea typeface="Calibri"/>
              <a:cs typeface="Calibri"/>
              <a:sym typeface="Calibri"/>
            </a:endParaRPr>
          </a:p>
          <a:p>
            <a:pPr marL="0" marR="0" lvl="0" indent="0" algn="ctr" rtl="0">
              <a:spcBef>
                <a:spcPts val="0"/>
              </a:spcBef>
              <a:spcAft>
                <a:spcPts val="0"/>
              </a:spcAft>
              <a:buNone/>
            </a:pPr>
            <a:r>
              <a:rPr lang="ja-JP" sz="1600">
                <a:solidFill>
                  <a:srgbClr val="3F3F3F"/>
                </a:solidFill>
                <a:latin typeface="Calibri"/>
                <a:ea typeface="Calibri"/>
                <a:cs typeface="Calibri"/>
                <a:sym typeface="Calibri"/>
              </a:rPr>
              <a:t>検索・アクション効果を最大化させます</a:t>
            </a:r>
            <a:endParaRPr sz="1600">
              <a:solidFill>
                <a:srgbClr val="3F3F3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566</Words>
  <Application>Microsoft Office PowerPoint</Application>
  <PresentationFormat>ワイド画面</PresentationFormat>
  <Paragraphs>103</Paragraphs>
  <Slides>8</Slides>
  <Notes>8</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8</vt:i4>
      </vt:variant>
    </vt:vector>
  </HeadingPairs>
  <TitlesOfParts>
    <vt:vector size="15" baseType="lpstr">
      <vt:lpstr>Calibri</vt:lpstr>
      <vt:lpstr>Arial</vt:lpstr>
      <vt:lpstr>Quattrocento Sans</vt:lpstr>
      <vt:lpstr>Meiryo</vt:lpstr>
      <vt:lpstr>CBCレイアウト（広告主・代理店限定）</vt:lpstr>
      <vt:lpstr>CBCレイアウト</vt:lpstr>
      <vt:lpstr>CBCレイアウト（社外秘）</vt:lpstr>
      <vt:lpstr>PowerPoint プレゼンテーション</vt:lpstr>
      <vt:lpstr>新リッチフォーマット　ブランドパネル　スクエア</vt:lpstr>
      <vt:lpstr>ブランドパネル　スクエア　広告パフォーマンス</vt:lpstr>
      <vt:lpstr>ブランドパネル　スクエア 新規広告主様向けvimps増量キャンペーン</vt:lpstr>
      <vt:lpstr>ご予約時の注意事項 </vt:lpstr>
      <vt:lpstr>ブランドパネル スクエア SP　商品スペック</vt:lpstr>
      <vt:lpstr>ブランドパネル スクエア MD　商品スペック</vt:lpstr>
      <vt:lpstr>APPENDIX　ブランドパネル SP　リッチフォーマット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細田 圭佑</dc:creator>
  <cp:lastModifiedBy>細田 圭佑</cp:lastModifiedBy>
  <cp:revision>1</cp:revision>
  <dcterms:created xsi:type="dcterms:W3CDTF">2024-07-26T04:17:15Z</dcterms:created>
  <dcterms:modified xsi:type="dcterms:W3CDTF">2026-05-27T06:19:59Z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